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 id="2147483779" r:id="rId2"/>
    <p:sldMasterId id="2147483782" r:id="rId3"/>
  </p:sldMasterIdLst>
  <p:notesMasterIdLst>
    <p:notesMasterId r:id="rId16"/>
  </p:notesMasterIdLst>
  <p:handoutMasterIdLst>
    <p:handoutMasterId r:id="rId17"/>
  </p:handoutMasterIdLst>
  <p:sldIdLst>
    <p:sldId id="265" r:id="rId4"/>
    <p:sldId id="488" r:id="rId5"/>
    <p:sldId id="484" r:id="rId6"/>
    <p:sldId id="542" r:id="rId7"/>
    <p:sldId id="536" r:id="rId8"/>
    <p:sldId id="539" r:id="rId9"/>
    <p:sldId id="540" r:id="rId10"/>
    <p:sldId id="541" r:id="rId11"/>
    <p:sldId id="538" r:id="rId12"/>
    <p:sldId id="537" r:id="rId13"/>
    <p:sldId id="365" r:id="rId14"/>
    <p:sldId id="269"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guide id="3"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82C"/>
    <a:srgbClr val="CC9900"/>
    <a:srgbClr val="EAD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8" autoAdjust="0"/>
    <p:restoredTop sz="94660"/>
  </p:normalViewPr>
  <p:slideViewPr>
    <p:cSldViewPr snapToGrid="0" snapToObjects="1">
      <p:cViewPr varScale="1">
        <p:scale>
          <a:sx n="73" d="100"/>
          <a:sy n="73" d="100"/>
        </p:scale>
        <p:origin x="996" y="78"/>
      </p:cViewPr>
      <p:guideLst>
        <p:guide orient="horz" pos="2160"/>
        <p:guide pos="2904"/>
        <p:guide pos="3120"/>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t>3/16/2021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t>‹#›</a:t>
            </a:fld>
            <a:endParaRPr lang="en-US"/>
          </a:p>
        </p:txBody>
      </p:sp>
    </p:spTree>
    <p:extLst>
      <p:ext uri="{BB962C8B-B14F-4D97-AF65-F5344CB8AC3E}">
        <p14:creationId xmlns:p14="http://schemas.microsoft.com/office/powerpoint/2010/main"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t>3/16/2021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t>‹#›</a:t>
            </a:fld>
            <a:endParaRPr lang="en-US"/>
          </a:p>
        </p:txBody>
      </p:sp>
    </p:spTree>
    <p:extLst>
      <p:ext uri="{BB962C8B-B14F-4D97-AF65-F5344CB8AC3E}">
        <p14:creationId xmlns:p14="http://schemas.microsoft.com/office/powerpoint/2010/main" val="1501450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emf"/><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emf"/><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emf"/><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emf"/><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16553" y="30980"/>
            <a:ext cx="9704934" cy="6858000"/>
          </a:xfrm>
          <a:prstGeom prst="rect">
            <a:avLst/>
          </a:prstGeom>
        </p:spPr>
      </p:pic>
      <p:sp>
        <p:nvSpPr>
          <p:cNvPr id="12" name="TextBox 11"/>
          <p:cNvSpPr txBox="1"/>
          <p:nvPr userDrawn="1"/>
        </p:nvSpPr>
        <p:spPr>
          <a:xfrm>
            <a:off x="2794329" y="6277730"/>
            <a:ext cx="3443351" cy="369332"/>
          </a:xfrm>
          <a:prstGeom prst="rect">
            <a:avLst/>
          </a:prstGeom>
          <a:noFill/>
        </p:spPr>
        <p:txBody>
          <a:bodyPr wrap="square" rtlCol="0">
            <a:spAutoFit/>
          </a:bodyPr>
          <a:lstStyle/>
          <a:p>
            <a:pPr algn="ctr"/>
            <a:r>
              <a:rPr lang="en-US" dirty="0" smtClean="0">
                <a:solidFill>
                  <a:schemeClr val="accent6"/>
                </a:solidFill>
                <a:hlinkClick r:id="rId3"/>
              </a:rPr>
              <a:t>www.salga.org.za</a:t>
            </a:r>
            <a:endParaRPr lang="en-US" dirty="0">
              <a:solidFill>
                <a:schemeClr val="accent6"/>
              </a:solidFill>
            </a:endParaRPr>
          </a:p>
        </p:txBody>
      </p:sp>
      <p:pic>
        <p:nvPicPr>
          <p:cNvPr id="13" name="Picture 12">
            <a:hlinkClick r:id="rId4"/>
          </p:cNvPr>
          <p:cNvPicPr>
            <a:picLocks/>
          </p:cNvPicPr>
          <p:nvPr userDrawn="1"/>
        </p:nvPicPr>
        <p:blipFill>
          <a:blip r:embed="rId5"/>
          <a:stretch>
            <a:fillRect/>
          </a:stretch>
        </p:blipFill>
        <p:spPr>
          <a:xfrm>
            <a:off x="3009555" y="5557787"/>
            <a:ext cx="579975" cy="579975"/>
          </a:xfrm>
          <a:prstGeom prst="rect">
            <a:avLst/>
          </a:prstGeom>
        </p:spPr>
      </p:pic>
      <p:pic>
        <p:nvPicPr>
          <p:cNvPr id="14" name="Picture 13">
            <a:hlinkClick r:id="rId6"/>
          </p:cNvPr>
          <p:cNvPicPr>
            <a:picLocks/>
          </p:cNvPicPr>
          <p:nvPr userDrawn="1"/>
        </p:nvPicPr>
        <p:blipFill>
          <a:blip r:embed="rId7"/>
          <a:stretch>
            <a:fillRect/>
          </a:stretch>
        </p:blipFill>
        <p:spPr>
          <a:xfrm>
            <a:off x="3936030" y="5567715"/>
            <a:ext cx="579975" cy="579975"/>
          </a:xfrm>
          <a:prstGeom prst="rect">
            <a:avLst/>
          </a:prstGeom>
        </p:spPr>
      </p:pic>
      <p:pic>
        <p:nvPicPr>
          <p:cNvPr id="15" name="Picture 14">
            <a:hlinkClick r:id="rId8"/>
          </p:cNvPr>
          <p:cNvPicPr>
            <a:picLocks/>
          </p:cNvPicPr>
          <p:nvPr userDrawn="1"/>
        </p:nvPicPr>
        <p:blipFill>
          <a:blip r:embed="rId9"/>
          <a:stretch>
            <a:fillRect/>
          </a:stretch>
        </p:blipFill>
        <p:spPr>
          <a:xfrm>
            <a:off x="4912277" y="5578657"/>
            <a:ext cx="579975" cy="579975"/>
          </a:xfrm>
          <a:prstGeom prst="rect">
            <a:avLst/>
          </a:prstGeom>
        </p:spPr>
      </p:pic>
      <p:pic>
        <p:nvPicPr>
          <p:cNvPr id="16" name="Picture 15">
            <a:hlinkClick r:id="rId10"/>
          </p:cNvPr>
          <p:cNvPicPr>
            <a:picLocks noChangeAspect="1"/>
          </p:cNvPicPr>
          <p:nvPr userDrawn="1"/>
        </p:nvPicPr>
        <p:blipFill>
          <a:blip r:embed="rId11"/>
          <a:stretch>
            <a:fillRect/>
          </a:stretch>
        </p:blipFill>
        <p:spPr>
          <a:xfrm>
            <a:off x="5872930" y="5567715"/>
            <a:ext cx="579976" cy="596787"/>
          </a:xfrm>
          <a:prstGeom prst="rect">
            <a:avLst/>
          </a:prstGeom>
        </p:spPr>
      </p:pic>
      <p:sp>
        <p:nvSpPr>
          <p:cNvPr id="10" name="Title 6"/>
          <p:cNvSpPr>
            <a:spLocks noGrp="1"/>
          </p:cNvSpPr>
          <p:nvPr>
            <p:ph type="title"/>
          </p:nvPr>
        </p:nvSpPr>
        <p:spPr>
          <a:xfrm>
            <a:off x="867284" y="2608540"/>
            <a:ext cx="6966448" cy="1709460"/>
          </a:xfrm>
        </p:spPr>
        <p:txBody>
          <a:bodyPr/>
          <a:lstStyle/>
          <a:p>
            <a:r>
              <a:rPr lang="en-US" dirty="0" smtClean="0"/>
              <a:t>Click to edit Master title style</a:t>
            </a:r>
            <a:endParaRPr lang="en-US" dirty="0"/>
          </a:p>
        </p:txBody>
      </p:sp>
      <p:sp>
        <p:nvSpPr>
          <p:cNvPr id="17" name="Text Placeholder 3"/>
          <p:cNvSpPr>
            <a:spLocks noGrp="1"/>
          </p:cNvSpPr>
          <p:nvPr>
            <p:ph type="body" sz="half" idx="2"/>
          </p:nvPr>
        </p:nvSpPr>
        <p:spPr>
          <a:xfrm>
            <a:off x="867284" y="4532922"/>
            <a:ext cx="6966448"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smtClean="0"/>
              <a:t>Click to edit Master text styles</a:t>
            </a:r>
          </a:p>
        </p:txBody>
      </p:sp>
    </p:spTree>
    <p:extLst>
      <p:ext uri="{BB962C8B-B14F-4D97-AF65-F5344CB8AC3E}">
        <p14:creationId xmlns:p14="http://schemas.microsoft.com/office/powerpoint/2010/main"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1"/>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248" y="191919"/>
            <a:ext cx="3360596" cy="1482042"/>
          </a:xfrm>
          <a:prstGeom prst="rect">
            <a:avLst/>
          </a:prstGeom>
        </p:spPr>
      </p:pic>
      <p:pic>
        <p:nvPicPr>
          <p:cNvPr id="9" name="Picture 8" descr="speech buble 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208" y="1495044"/>
            <a:ext cx="4527042" cy="4782312"/>
          </a:xfrm>
          <a:prstGeom prst="rect">
            <a:avLst/>
          </a:prstGeom>
        </p:spPr>
      </p:pic>
      <p:pic>
        <p:nvPicPr>
          <p:cNvPr id="10" name="Picture 9" descr="speech buble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855" y="1149858"/>
            <a:ext cx="4497324" cy="4901184"/>
          </a:xfrm>
          <a:prstGeom prst="rect">
            <a:avLst/>
          </a:prstGeom>
        </p:spPr>
      </p:pic>
      <p:sp>
        <p:nvSpPr>
          <p:cNvPr id="2" name="Title 1"/>
          <p:cNvSpPr>
            <a:spLocks noGrp="1"/>
          </p:cNvSpPr>
          <p:nvPr>
            <p:ph type="ctrTitle" hasCustomPrompt="1"/>
          </p:nvPr>
        </p:nvSpPr>
        <p:spPr>
          <a:xfrm>
            <a:off x="3210407" y="1969835"/>
            <a:ext cx="3637405" cy="1023013"/>
          </a:xfrm>
        </p:spPr>
        <p:txBody>
          <a:bodyPr>
            <a:normAutofit/>
          </a:bodyPr>
          <a:lstStyle>
            <a:lvl1pPr>
              <a:defRPr sz="24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10407" y="3281730"/>
            <a:ext cx="3748109"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Rectangle 10"/>
          <p:cNvSpPr/>
          <p:nvPr userDrawn="1"/>
        </p:nvSpPr>
        <p:spPr>
          <a:xfrm>
            <a:off x="0" y="6483166"/>
            <a:ext cx="7219080"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userDrawn="1"/>
        </p:nvSpPr>
        <p:spPr>
          <a:xfrm>
            <a:off x="9597018" y="6455127"/>
            <a:ext cx="308982"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p:cNvSpPr txBox="1"/>
          <p:nvPr userDrawn="1"/>
        </p:nvSpPr>
        <p:spPr>
          <a:xfrm>
            <a:off x="7219080" y="6327553"/>
            <a:ext cx="242794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Arial"/>
                <a:ea typeface="+mn-ea"/>
                <a:cs typeface="+mn-cs"/>
              </a:rPr>
              <a:t>www.salga.org.za</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683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39"/>
            <a:ext cx="6934200" cy="794815"/>
          </a:xfrm>
        </p:spPr>
        <p:txBody>
          <a:bodyPr>
            <a:normAutofit/>
          </a:bodyPr>
          <a:lstStyle>
            <a:lvl1pPr>
              <a:defRPr sz="20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96516" y="1752600"/>
            <a:ext cx="8714184"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Salga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7039" y="424667"/>
            <a:ext cx="1764305" cy="778069"/>
          </a:xfrm>
          <a:prstGeom prst="rect">
            <a:avLst/>
          </a:prstGeom>
        </p:spPr>
      </p:pic>
      <p:sp>
        <p:nvSpPr>
          <p:cNvPr id="9" name="Rectangle 8"/>
          <p:cNvSpPr/>
          <p:nvPr userDrawn="1"/>
        </p:nvSpPr>
        <p:spPr>
          <a:xfrm>
            <a:off x="0" y="6483166"/>
            <a:ext cx="721908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userDrawn="1"/>
        </p:nvSpPr>
        <p:spPr>
          <a:xfrm>
            <a:off x="9597018" y="6455127"/>
            <a:ext cx="30898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p:cNvSpPr txBox="1"/>
          <p:nvPr userDrawn="1"/>
        </p:nvSpPr>
        <p:spPr>
          <a:xfrm>
            <a:off x="7219080" y="6327553"/>
            <a:ext cx="242794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Arial"/>
                <a:ea typeface="+mn-ea"/>
                <a:cs typeface="+mn-cs"/>
              </a:rPr>
              <a:t>www.salga.org.za</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Picture 11" descr="Speech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7985" y="1364309"/>
            <a:ext cx="5277268" cy="4999329"/>
          </a:xfrm>
          <a:prstGeom prst="rect">
            <a:avLst/>
          </a:prstGeom>
        </p:spPr>
      </p:pic>
    </p:spTree>
    <p:extLst>
      <p:ext uri="{BB962C8B-B14F-4D97-AF65-F5344CB8AC3E}">
        <p14:creationId xmlns:p14="http://schemas.microsoft.com/office/powerpoint/2010/main" val="11758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1"/>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248" y="191919"/>
            <a:ext cx="3360596" cy="1482042"/>
          </a:xfrm>
          <a:prstGeom prst="rect">
            <a:avLst/>
          </a:prstGeom>
        </p:spPr>
      </p:pic>
      <p:pic>
        <p:nvPicPr>
          <p:cNvPr id="9" name="Picture 8" descr="speech buble 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208" y="1495044"/>
            <a:ext cx="4527042" cy="4782312"/>
          </a:xfrm>
          <a:prstGeom prst="rect">
            <a:avLst/>
          </a:prstGeom>
        </p:spPr>
      </p:pic>
      <p:pic>
        <p:nvPicPr>
          <p:cNvPr id="10" name="Picture 9" descr="speech buble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855" y="1149858"/>
            <a:ext cx="4497324" cy="4901184"/>
          </a:xfrm>
          <a:prstGeom prst="rect">
            <a:avLst/>
          </a:prstGeom>
        </p:spPr>
      </p:pic>
      <p:sp>
        <p:nvSpPr>
          <p:cNvPr id="2" name="Title 1"/>
          <p:cNvSpPr>
            <a:spLocks noGrp="1"/>
          </p:cNvSpPr>
          <p:nvPr>
            <p:ph type="ctrTitle" hasCustomPrompt="1"/>
          </p:nvPr>
        </p:nvSpPr>
        <p:spPr>
          <a:xfrm>
            <a:off x="3210407" y="1969835"/>
            <a:ext cx="3637405" cy="1023013"/>
          </a:xfrm>
        </p:spPr>
        <p:txBody>
          <a:bodyPr>
            <a:normAutofit/>
          </a:bodyPr>
          <a:lstStyle>
            <a:lvl1pPr>
              <a:defRPr sz="24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10407" y="3281730"/>
            <a:ext cx="3748109"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Rectangle 10"/>
          <p:cNvSpPr/>
          <p:nvPr userDrawn="1"/>
        </p:nvSpPr>
        <p:spPr>
          <a:xfrm>
            <a:off x="0" y="6483166"/>
            <a:ext cx="7219080"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userDrawn="1"/>
        </p:nvSpPr>
        <p:spPr>
          <a:xfrm>
            <a:off x="9597018" y="6455127"/>
            <a:ext cx="308982"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p:cNvSpPr txBox="1"/>
          <p:nvPr userDrawn="1"/>
        </p:nvSpPr>
        <p:spPr>
          <a:xfrm>
            <a:off x="7219080" y="6327553"/>
            <a:ext cx="242794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Arial"/>
                <a:ea typeface="+mn-ea"/>
                <a:cs typeface="+mn-cs"/>
              </a:rPr>
              <a:t>www.salga.org.za</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47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39"/>
            <a:ext cx="6934200" cy="794815"/>
          </a:xfrm>
        </p:spPr>
        <p:txBody>
          <a:bodyPr>
            <a:normAutofit/>
          </a:bodyPr>
          <a:lstStyle>
            <a:lvl1pPr>
              <a:defRPr sz="20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96516" y="1752600"/>
            <a:ext cx="8714184"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Salga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7039" y="424667"/>
            <a:ext cx="1764305" cy="778069"/>
          </a:xfrm>
          <a:prstGeom prst="rect">
            <a:avLst/>
          </a:prstGeom>
        </p:spPr>
      </p:pic>
      <p:sp>
        <p:nvSpPr>
          <p:cNvPr id="9" name="Rectangle 8"/>
          <p:cNvSpPr/>
          <p:nvPr userDrawn="1"/>
        </p:nvSpPr>
        <p:spPr>
          <a:xfrm>
            <a:off x="0" y="6483166"/>
            <a:ext cx="721908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userDrawn="1"/>
        </p:nvSpPr>
        <p:spPr>
          <a:xfrm>
            <a:off x="9597018" y="6455127"/>
            <a:ext cx="30898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p:cNvSpPr txBox="1"/>
          <p:nvPr userDrawn="1"/>
        </p:nvSpPr>
        <p:spPr>
          <a:xfrm>
            <a:off x="7219080" y="6327553"/>
            <a:ext cx="242794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Arial"/>
                <a:ea typeface="+mn-ea"/>
                <a:cs typeface="+mn-cs"/>
              </a:rPr>
              <a:t>www.salga.org.za</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Picture 11" descr="Speech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7985" y="1364309"/>
            <a:ext cx="5277268" cy="4999329"/>
          </a:xfrm>
          <a:prstGeom prst="rect">
            <a:avLst/>
          </a:prstGeom>
        </p:spPr>
      </p:pic>
    </p:spTree>
    <p:extLst>
      <p:ext uri="{BB962C8B-B14F-4D97-AF65-F5344CB8AC3E}">
        <p14:creationId xmlns:p14="http://schemas.microsoft.com/office/powerpoint/2010/main" val="394397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32308" y="164448"/>
            <a:ext cx="9462679" cy="419764"/>
          </a:xfrm>
          <a:prstGeom prst="rect">
            <a:avLst/>
          </a:prstGeom>
        </p:spPr>
      </p:pic>
      <p:sp>
        <p:nvSpPr>
          <p:cNvPr id="7" name="Title 6"/>
          <p:cNvSpPr>
            <a:spLocks noGrp="1"/>
          </p:cNvSpPr>
          <p:nvPr>
            <p:ph type="title"/>
          </p:nvPr>
        </p:nvSpPr>
        <p:spPr>
          <a:xfrm>
            <a:off x="495300" y="708346"/>
            <a:ext cx="8915400" cy="1143000"/>
          </a:xfrm>
        </p:spPr>
        <p:txBody>
          <a:bodyPr/>
          <a:lstStyle>
            <a:lvl1pPr>
              <a:defRPr b="1" i="0">
                <a:solidFill>
                  <a:schemeClr val="tx1"/>
                </a:solidFill>
              </a:defRPr>
            </a:lvl1pPr>
          </a:lstStyle>
          <a:p>
            <a:r>
              <a:rPr lang="en-US" dirty="0" smtClean="0"/>
              <a:t>Click to edit Master title style</a:t>
            </a:r>
            <a:endParaRPr lang="en-US" dirty="0"/>
          </a:p>
        </p:txBody>
      </p:sp>
      <p:sp>
        <p:nvSpPr>
          <p:cNvPr id="11" name="Content Placeholder 10"/>
          <p:cNvSpPr>
            <a:spLocks noGrp="1"/>
          </p:cNvSpPr>
          <p:nvPr>
            <p:ph sz="quarter" idx="10"/>
          </p:nvPr>
        </p:nvSpPr>
        <p:spPr>
          <a:xfrm>
            <a:off x="495300" y="2044700"/>
            <a:ext cx="8915400" cy="38560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3"/>
          <a:stretch>
            <a:fillRect/>
          </a:stretch>
        </p:blipFill>
        <p:spPr>
          <a:xfrm>
            <a:off x="0" y="6085274"/>
            <a:ext cx="9906000" cy="338667"/>
          </a:xfrm>
          <a:prstGeom prst="rect">
            <a:avLst/>
          </a:prstGeom>
        </p:spPr>
      </p:pic>
      <p:sp>
        <p:nvSpPr>
          <p:cNvPr id="13" name="TextBox 12"/>
          <p:cNvSpPr txBox="1"/>
          <p:nvPr userDrawn="1"/>
        </p:nvSpPr>
        <p:spPr>
          <a:xfrm>
            <a:off x="4045867" y="6434041"/>
            <a:ext cx="2241176" cy="369332"/>
          </a:xfrm>
          <a:prstGeom prst="rect">
            <a:avLst/>
          </a:prstGeom>
          <a:noFill/>
        </p:spPr>
        <p:txBody>
          <a:bodyPr wrap="square" rtlCol="0">
            <a:spAutoFit/>
          </a:bodyPr>
          <a:lstStyle/>
          <a:p>
            <a:pPr algn="ctr"/>
            <a:r>
              <a:rPr lang="en-US" dirty="0" smtClean="0">
                <a:solidFill>
                  <a:schemeClr val="accent6"/>
                </a:solidFill>
                <a:hlinkClick r:id="rId4"/>
              </a:rPr>
              <a:t>www.salga.org.za</a:t>
            </a:r>
            <a:endParaRPr lang="en-US" dirty="0">
              <a:solidFill>
                <a:schemeClr val="accent6"/>
              </a:solidFill>
            </a:endParaRPr>
          </a:p>
        </p:txBody>
      </p:sp>
      <p:pic>
        <p:nvPicPr>
          <p:cNvPr id="14" name="Picture 13">
            <a:hlinkClick r:id="rId5"/>
          </p:cNvPr>
          <p:cNvPicPr>
            <a:picLocks/>
          </p:cNvPicPr>
          <p:nvPr userDrawn="1"/>
        </p:nvPicPr>
        <p:blipFill>
          <a:blip r:embed="rId6"/>
          <a:stretch>
            <a:fillRect/>
          </a:stretch>
        </p:blipFill>
        <p:spPr>
          <a:xfrm>
            <a:off x="102324" y="6382191"/>
            <a:ext cx="377489" cy="377489"/>
          </a:xfrm>
          <a:prstGeom prst="rect">
            <a:avLst/>
          </a:prstGeom>
        </p:spPr>
      </p:pic>
      <p:pic>
        <p:nvPicPr>
          <p:cNvPr id="15" name="Picture 14">
            <a:hlinkClick r:id="rId7"/>
          </p:cNvPr>
          <p:cNvPicPr>
            <a:picLocks/>
          </p:cNvPicPr>
          <p:nvPr userDrawn="1"/>
        </p:nvPicPr>
        <p:blipFill>
          <a:blip r:embed="rId8"/>
          <a:stretch>
            <a:fillRect/>
          </a:stretch>
        </p:blipFill>
        <p:spPr>
          <a:xfrm>
            <a:off x="695029" y="6392119"/>
            <a:ext cx="377489" cy="377489"/>
          </a:xfrm>
          <a:prstGeom prst="rect">
            <a:avLst/>
          </a:prstGeom>
        </p:spPr>
      </p:pic>
      <p:pic>
        <p:nvPicPr>
          <p:cNvPr id="16" name="Picture 15">
            <a:hlinkClick r:id="rId9"/>
          </p:cNvPr>
          <p:cNvPicPr>
            <a:picLocks/>
          </p:cNvPicPr>
          <p:nvPr userDrawn="1"/>
        </p:nvPicPr>
        <p:blipFill>
          <a:blip r:embed="rId10"/>
          <a:stretch>
            <a:fillRect/>
          </a:stretch>
        </p:blipFill>
        <p:spPr>
          <a:xfrm>
            <a:off x="1299584" y="6403061"/>
            <a:ext cx="377489" cy="377489"/>
          </a:xfrm>
          <a:prstGeom prst="rect">
            <a:avLst/>
          </a:prstGeom>
        </p:spPr>
      </p:pic>
      <p:pic>
        <p:nvPicPr>
          <p:cNvPr id="17" name="Picture 16">
            <a:hlinkClick r:id="rId11"/>
          </p:cNvPr>
          <p:cNvPicPr>
            <a:picLocks noChangeAspect="1"/>
          </p:cNvPicPr>
          <p:nvPr userDrawn="1"/>
        </p:nvPicPr>
        <p:blipFill>
          <a:blip r:embed="rId12"/>
          <a:stretch>
            <a:fillRect/>
          </a:stretch>
        </p:blipFill>
        <p:spPr>
          <a:xfrm>
            <a:off x="1894703" y="6392116"/>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spTree>
    <p:extLst>
      <p:ext uri="{BB962C8B-B14F-4D97-AF65-F5344CB8AC3E}">
        <p14:creationId xmlns:p14="http://schemas.microsoft.com/office/powerpoint/2010/main"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846138"/>
            <a:ext cx="8915400" cy="981629"/>
          </a:xfrm>
          <a:prstGeom prst="rect">
            <a:avLst/>
          </a:prstGeom>
        </p:spPr>
        <p:txBody>
          <a:bodyPr/>
          <a:lstStyle/>
          <a:p>
            <a:r>
              <a:rPr lang="x-none" dirty="0" smtClean="0"/>
              <a:t>Click to edit Master title style</a:t>
            </a:r>
            <a:endParaRPr lang="en-US" dirty="0"/>
          </a:p>
        </p:txBody>
      </p:sp>
      <p:sp>
        <p:nvSpPr>
          <p:cNvPr id="3" name="Content Placeholder 2"/>
          <p:cNvSpPr>
            <a:spLocks noGrp="1"/>
          </p:cNvSpPr>
          <p:nvPr>
            <p:ph sz="half" idx="1"/>
          </p:nvPr>
        </p:nvSpPr>
        <p:spPr>
          <a:xfrm>
            <a:off x="495300" y="2044621"/>
            <a:ext cx="437515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Content Placeholder 3"/>
          <p:cNvSpPr>
            <a:spLocks noGrp="1"/>
          </p:cNvSpPr>
          <p:nvPr>
            <p:ph sz="half" idx="2"/>
          </p:nvPr>
        </p:nvSpPr>
        <p:spPr>
          <a:xfrm>
            <a:off x="5035550" y="2044621"/>
            <a:ext cx="437515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8" name="Picture 7"/>
          <p:cNvPicPr>
            <a:picLocks noChangeAspect="1"/>
          </p:cNvPicPr>
          <p:nvPr userDrawn="1"/>
        </p:nvPicPr>
        <p:blipFill>
          <a:blip r:embed="rId2"/>
          <a:stretch>
            <a:fillRect/>
          </a:stretch>
        </p:blipFill>
        <p:spPr>
          <a:xfrm>
            <a:off x="232308" y="164448"/>
            <a:ext cx="9462679" cy="419764"/>
          </a:xfrm>
          <a:prstGeom prst="rect">
            <a:avLst/>
          </a:prstGeom>
        </p:spPr>
      </p:pic>
      <p:pic>
        <p:nvPicPr>
          <p:cNvPr id="9" name="Picture 8"/>
          <p:cNvPicPr>
            <a:picLocks noChangeAspect="1"/>
          </p:cNvPicPr>
          <p:nvPr userDrawn="1"/>
        </p:nvPicPr>
        <p:blipFill>
          <a:blip r:embed="rId3"/>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smtClean="0">
                <a:solidFill>
                  <a:schemeClr val="accent6"/>
                </a:solidFill>
                <a:hlinkClick r:id="rId4"/>
              </a:rPr>
              <a:t>www.salga.org.za</a:t>
            </a:r>
            <a:endParaRPr lang="en-US" dirty="0">
              <a:solidFill>
                <a:schemeClr val="accent6"/>
              </a:solidFill>
            </a:endParaRPr>
          </a:p>
        </p:txBody>
      </p:sp>
      <p:pic>
        <p:nvPicPr>
          <p:cNvPr id="11" name="Picture 10">
            <a:hlinkClick r:id="rId5"/>
          </p:cNvPr>
          <p:cNvPicPr>
            <a:picLocks/>
          </p:cNvPicPr>
          <p:nvPr userDrawn="1"/>
        </p:nvPicPr>
        <p:blipFill>
          <a:blip r:embed="rId6"/>
          <a:stretch>
            <a:fillRect/>
          </a:stretch>
        </p:blipFill>
        <p:spPr>
          <a:xfrm>
            <a:off x="102324" y="6382191"/>
            <a:ext cx="377489" cy="377489"/>
          </a:xfrm>
          <a:prstGeom prst="rect">
            <a:avLst/>
          </a:prstGeom>
        </p:spPr>
      </p:pic>
      <p:pic>
        <p:nvPicPr>
          <p:cNvPr id="12" name="Picture 11">
            <a:hlinkClick r:id="rId7"/>
          </p:cNvPr>
          <p:cNvPicPr>
            <a:picLocks/>
          </p:cNvPicPr>
          <p:nvPr userDrawn="1"/>
        </p:nvPicPr>
        <p:blipFill>
          <a:blip r:embed="rId8"/>
          <a:stretch>
            <a:fillRect/>
          </a:stretch>
        </p:blipFill>
        <p:spPr>
          <a:xfrm>
            <a:off x="695029" y="6392119"/>
            <a:ext cx="377489" cy="377489"/>
          </a:xfrm>
          <a:prstGeom prst="rect">
            <a:avLst/>
          </a:prstGeom>
        </p:spPr>
      </p:pic>
      <p:pic>
        <p:nvPicPr>
          <p:cNvPr id="13" name="Picture 12">
            <a:hlinkClick r:id="rId9"/>
          </p:cNvPr>
          <p:cNvPicPr>
            <a:picLocks/>
          </p:cNvPicPr>
          <p:nvPr userDrawn="1"/>
        </p:nvPicPr>
        <p:blipFill>
          <a:blip r:embed="rId10"/>
          <a:stretch>
            <a:fillRect/>
          </a:stretch>
        </p:blipFill>
        <p:spPr>
          <a:xfrm>
            <a:off x="1299584" y="6403061"/>
            <a:ext cx="377489" cy="377489"/>
          </a:xfrm>
          <a:prstGeom prst="rect">
            <a:avLst/>
          </a:prstGeom>
        </p:spPr>
      </p:pic>
      <p:pic>
        <p:nvPicPr>
          <p:cNvPr id="14" name="Picture 13">
            <a:hlinkClick r:id="rId11"/>
          </p:cNvPr>
          <p:cNvPicPr>
            <a:picLocks noChangeAspect="1"/>
          </p:cNvPicPr>
          <p:nvPr userDrawn="1"/>
        </p:nvPicPr>
        <p:blipFill>
          <a:blip r:embed="rId12"/>
          <a:stretch>
            <a:fillRect/>
          </a:stretch>
        </p:blipFill>
        <p:spPr>
          <a:xfrm>
            <a:off x="1894703" y="6392116"/>
            <a:ext cx="377489" cy="388431"/>
          </a:xfrm>
          <a:prstGeom prst="rect">
            <a:avLst/>
          </a:prstGeom>
        </p:spPr>
      </p:pic>
    </p:spTree>
    <p:extLst>
      <p:ext uri="{BB962C8B-B14F-4D97-AF65-F5344CB8AC3E}">
        <p14:creationId xmlns:p14="http://schemas.microsoft.com/office/powerpoint/2010/main"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16" name="Picture 15"/>
          <p:cNvPicPr>
            <a:picLocks noChangeAspect="1"/>
          </p:cNvPicPr>
          <p:nvPr userDrawn="1"/>
        </p:nvPicPr>
        <p:blipFill>
          <a:blip r:embed="rId2"/>
          <a:stretch>
            <a:fillRect/>
          </a:stretch>
        </p:blipFill>
        <p:spPr>
          <a:xfrm>
            <a:off x="77" y="657447"/>
            <a:ext cx="9906000" cy="5776594"/>
          </a:xfrm>
          <a:prstGeom prst="rect">
            <a:avLst/>
          </a:prstGeom>
        </p:spPr>
      </p:pic>
      <p:pic>
        <p:nvPicPr>
          <p:cNvPr id="6" name="Picture 5"/>
          <p:cNvPicPr>
            <a:picLocks noChangeAspect="1"/>
          </p:cNvPicPr>
          <p:nvPr userDrawn="1"/>
        </p:nvPicPr>
        <p:blipFill>
          <a:blip r:embed="rId3"/>
          <a:stretch>
            <a:fillRect/>
          </a:stretch>
        </p:blipFill>
        <p:spPr>
          <a:xfrm>
            <a:off x="232308" y="164448"/>
            <a:ext cx="9462679" cy="419764"/>
          </a:xfrm>
          <a:prstGeom prst="rect">
            <a:avLst/>
          </a:prstGeom>
        </p:spPr>
      </p:pic>
      <p:sp>
        <p:nvSpPr>
          <p:cNvPr id="8" name="TextBox 7"/>
          <p:cNvSpPr txBox="1"/>
          <p:nvPr userDrawn="1"/>
        </p:nvSpPr>
        <p:spPr>
          <a:xfrm>
            <a:off x="4045867" y="6434041"/>
            <a:ext cx="2241176" cy="369332"/>
          </a:xfrm>
          <a:prstGeom prst="rect">
            <a:avLst/>
          </a:prstGeom>
          <a:noFill/>
        </p:spPr>
        <p:txBody>
          <a:bodyPr wrap="square" rtlCol="0">
            <a:spAutoFit/>
          </a:bodyPr>
          <a:lstStyle/>
          <a:p>
            <a:pPr algn="ctr"/>
            <a:r>
              <a:rPr lang="en-US" dirty="0" smtClean="0">
                <a:solidFill>
                  <a:schemeClr val="accent6"/>
                </a:solidFill>
                <a:hlinkClick r:id="rId4"/>
              </a:rPr>
              <a:t>www.salga.org.za</a:t>
            </a:r>
            <a:endParaRPr lang="en-US" dirty="0">
              <a:solidFill>
                <a:schemeClr val="accent6"/>
              </a:solidFill>
            </a:endParaRPr>
          </a:p>
        </p:txBody>
      </p:sp>
      <p:pic>
        <p:nvPicPr>
          <p:cNvPr id="9" name="Picture 8">
            <a:hlinkClick r:id="rId5"/>
          </p:cNvPr>
          <p:cNvPicPr>
            <a:picLocks/>
          </p:cNvPicPr>
          <p:nvPr userDrawn="1"/>
        </p:nvPicPr>
        <p:blipFill>
          <a:blip r:embed="rId6"/>
          <a:stretch>
            <a:fillRect/>
          </a:stretch>
        </p:blipFill>
        <p:spPr>
          <a:xfrm>
            <a:off x="102324" y="6382191"/>
            <a:ext cx="377489" cy="377489"/>
          </a:xfrm>
          <a:prstGeom prst="rect">
            <a:avLst/>
          </a:prstGeom>
        </p:spPr>
      </p:pic>
      <p:pic>
        <p:nvPicPr>
          <p:cNvPr id="10" name="Picture 9">
            <a:hlinkClick r:id="rId7"/>
          </p:cNvPr>
          <p:cNvPicPr>
            <a:picLocks/>
          </p:cNvPicPr>
          <p:nvPr userDrawn="1"/>
        </p:nvPicPr>
        <p:blipFill>
          <a:blip r:embed="rId8"/>
          <a:stretch>
            <a:fillRect/>
          </a:stretch>
        </p:blipFill>
        <p:spPr>
          <a:xfrm>
            <a:off x="695029" y="6392119"/>
            <a:ext cx="377489" cy="377489"/>
          </a:xfrm>
          <a:prstGeom prst="rect">
            <a:avLst/>
          </a:prstGeom>
        </p:spPr>
      </p:pic>
      <p:pic>
        <p:nvPicPr>
          <p:cNvPr id="11" name="Picture 10">
            <a:hlinkClick r:id="rId9"/>
          </p:cNvPr>
          <p:cNvPicPr>
            <a:picLocks/>
          </p:cNvPicPr>
          <p:nvPr userDrawn="1"/>
        </p:nvPicPr>
        <p:blipFill>
          <a:blip r:embed="rId10"/>
          <a:stretch>
            <a:fillRect/>
          </a:stretch>
        </p:blipFill>
        <p:spPr>
          <a:xfrm>
            <a:off x="1299584" y="6403061"/>
            <a:ext cx="377489" cy="377489"/>
          </a:xfrm>
          <a:prstGeom prst="rect">
            <a:avLst/>
          </a:prstGeom>
        </p:spPr>
      </p:pic>
      <p:pic>
        <p:nvPicPr>
          <p:cNvPr id="12" name="Picture 11">
            <a:hlinkClick r:id="rId11"/>
          </p:cNvPr>
          <p:cNvPicPr>
            <a:picLocks noChangeAspect="1"/>
          </p:cNvPicPr>
          <p:nvPr userDrawn="1"/>
        </p:nvPicPr>
        <p:blipFill>
          <a:blip r:embed="rId12"/>
          <a:stretch>
            <a:fillRect/>
          </a:stretch>
        </p:blipFill>
        <p:spPr>
          <a:xfrm>
            <a:off x="1894703" y="6392116"/>
            <a:ext cx="377489" cy="388431"/>
          </a:xfrm>
          <a:prstGeom prst="rect">
            <a:avLst/>
          </a:prstGeom>
        </p:spPr>
      </p:pic>
      <p:sp>
        <p:nvSpPr>
          <p:cNvPr id="2" name="Title 1"/>
          <p:cNvSpPr>
            <a:spLocks noGrp="1"/>
          </p:cNvSpPr>
          <p:nvPr>
            <p:ph type="title"/>
          </p:nvPr>
        </p:nvSpPr>
        <p:spPr>
          <a:xfrm>
            <a:off x="532437" y="2457052"/>
            <a:ext cx="7619993" cy="1143000"/>
          </a:xfrm>
          <a:prstGeom prst="rect">
            <a:avLst/>
          </a:prstGeom>
        </p:spPr>
        <p:txBody>
          <a:bodyPr/>
          <a:lstStyle/>
          <a:p>
            <a:r>
              <a:rPr lang="x-none" dirty="0" smtClean="0"/>
              <a:t>Click to edit Master title style</a:t>
            </a:r>
            <a:endParaRPr lang="en-US" dirty="0"/>
          </a:p>
        </p:txBody>
      </p:sp>
    </p:spTree>
    <p:extLst>
      <p:ext uri="{BB962C8B-B14F-4D97-AF65-F5344CB8AC3E}">
        <p14:creationId xmlns:p14="http://schemas.microsoft.com/office/powerpoint/2010/main"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857751"/>
            <a:ext cx="3259006" cy="850888"/>
          </a:xfrm>
          <a:prstGeom prst="rect">
            <a:avLst/>
          </a:prstGeom>
        </p:spPr>
        <p:txBody>
          <a:bodyPr anchor="b"/>
          <a:lstStyle>
            <a:lvl1pPr algn="l">
              <a:defRPr sz="2000" b="1"/>
            </a:lvl1pPr>
          </a:lstStyle>
          <a:p>
            <a:r>
              <a:rPr lang="x-none" dirty="0" smtClean="0"/>
              <a:t>Click to edit Master title style</a:t>
            </a:r>
            <a:endParaRPr lang="en-US" dirty="0"/>
          </a:p>
        </p:txBody>
      </p:sp>
      <p:sp>
        <p:nvSpPr>
          <p:cNvPr id="3" name="Content Placeholder 2"/>
          <p:cNvSpPr>
            <a:spLocks noGrp="1"/>
          </p:cNvSpPr>
          <p:nvPr>
            <p:ph idx="1"/>
          </p:nvPr>
        </p:nvSpPr>
        <p:spPr>
          <a:xfrm>
            <a:off x="3872972" y="857751"/>
            <a:ext cx="5537729" cy="526841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Text Placeholder 3"/>
          <p:cNvSpPr>
            <a:spLocks noGrp="1"/>
          </p:cNvSpPr>
          <p:nvPr>
            <p:ph type="body" sz="half" idx="2"/>
          </p:nvPr>
        </p:nvSpPr>
        <p:spPr>
          <a:xfrm>
            <a:off x="495300" y="1953846"/>
            <a:ext cx="3259006" cy="41723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smtClean="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2021/03/16</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8" name="Picture 7"/>
          <p:cNvPicPr>
            <a:picLocks noChangeAspect="1"/>
          </p:cNvPicPr>
          <p:nvPr userDrawn="1"/>
        </p:nvPicPr>
        <p:blipFill>
          <a:blip r:embed="rId2"/>
          <a:stretch>
            <a:fillRect/>
          </a:stretch>
        </p:blipFill>
        <p:spPr>
          <a:xfrm>
            <a:off x="232308" y="164448"/>
            <a:ext cx="9462679" cy="419764"/>
          </a:xfrm>
          <a:prstGeom prst="rect">
            <a:avLst/>
          </a:prstGeom>
        </p:spPr>
      </p:pic>
      <p:pic>
        <p:nvPicPr>
          <p:cNvPr id="9" name="Picture 8"/>
          <p:cNvPicPr>
            <a:picLocks noChangeAspect="1"/>
          </p:cNvPicPr>
          <p:nvPr userDrawn="1"/>
        </p:nvPicPr>
        <p:blipFill>
          <a:blip r:embed="rId3"/>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smtClean="0">
                <a:solidFill>
                  <a:schemeClr val="accent6"/>
                </a:solidFill>
                <a:hlinkClick r:id="rId4"/>
              </a:rPr>
              <a:t>www.salga.org.za</a:t>
            </a:r>
            <a:endParaRPr lang="en-US" dirty="0">
              <a:solidFill>
                <a:schemeClr val="accent6"/>
              </a:solidFill>
            </a:endParaRPr>
          </a:p>
        </p:txBody>
      </p:sp>
      <p:pic>
        <p:nvPicPr>
          <p:cNvPr id="11" name="Picture 10">
            <a:hlinkClick r:id="rId5"/>
          </p:cNvPr>
          <p:cNvPicPr>
            <a:picLocks/>
          </p:cNvPicPr>
          <p:nvPr userDrawn="1"/>
        </p:nvPicPr>
        <p:blipFill>
          <a:blip r:embed="rId6"/>
          <a:stretch>
            <a:fillRect/>
          </a:stretch>
        </p:blipFill>
        <p:spPr>
          <a:xfrm>
            <a:off x="102324" y="6382191"/>
            <a:ext cx="377489" cy="377489"/>
          </a:xfrm>
          <a:prstGeom prst="rect">
            <a:avLst/>
          </a:prstGeom>
        </p:spPr>
      </p:pic>
      <p:pic>
        <p:nvPicPr>
          <p:cNvPr id="12" name="Picture 11">
            <a:hlinkClick r:id="rId7"/>
          </p:cNvPr>
          <p:cNvPicPr>
            <a:picLocks/>
          </p:cNvPicPr>
          <p:nvPr userDrawn="1"/>
        </p:nvPicPr>
        <p:blipFill>
          <a:blip r:embed="rId8"/>
          <a:stretch>
            <a:fillRect/>
          </a:stretch>
        </p:blipFill>
        <p:spPr>
          <a:xfrm>
            <a:off x="695029" y="6392119"/>
            <a:ext cx="377489" cy="377489"/>
          </a:xfrm>
          <a:prstGeom prst="rect">
            <a:avLst/>
          </a:prstGeom>
        </p:spPr>
      </p:pic>
      <p:pic>
        <p:nvPicPr>
          <p:cNvPr id="13" name="Picture 12">
            <a:hlinkClick r:id="rId9"/>
          </p:cNvPr>
          <p:cNvPicPr>
            <a:picLocks/>
          </p:cNvPicPr>
          <p:nvPr userDrawn="1"/>
        </p:nvPicPr>
        <p:blipFill>
          <a:blip r:embed="rId10"/>
          <a:stretch>
            <a:fillRect/>
          </a:stretch>
        </p:blipFill>
        <p:spPr>
          <a:xfrm>
            <a:off x="1299584" y="6403061"/>
            <a:ext cx="377489" cy="377489"/>
          </a:xfrm>
          <a:prstGeom prst="rect">
            <a:avLst/>
          </a:prstGeom>
        </p:spPr>
      </p:pic>
      <p:pic>
        <p:nvPicPr>
          <p:cNvPr id="14" name="Picture 13">
            <a:hlinkClick r:id="rId11"/>
          </p:cNvPr>
          <p:cNvPicPr>
            <a:picLocks noChangeAspect="1"/>
          </p:cNvPicPr>
          <p:nvPr userDrawn="1"/>
        </p:nvPicPr>
        <p:blipFill>
          <a:blip r:embed="rId12"/>
          <a:stretch>
            <a:fillRect/>
          </a:stretch>
        </p:blipFill>
        <p:spPr>
          <a:xfrm>
            <a:off x="1894703" y="6392116"/>
            <a:ext cx="377489" cy="388431"/>
          </a:xfrm>
          <a:prstGeom prst="rect">
            <a:avLst/>
          </a:prstGeom>
        </p:spPr>
      </p:pic>
    </p:spTree>
    <p:extLst>
      <p:ext uri="{BB962C8B-B14F-4D97-AF65-F5344CB8AC3E}">
        <p14:creationId xmlns:p14="http://schemas.microsoft.com/office/powerpoint/2010/main"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941645" y="801077"/>
            <a:ext cx="5943600" cy="39264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smtClean="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2021/03/16</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8" name="Picture 7"/>
          <p:cNvPicPr>
            <a:picLocks noChangeAspect="1"/>
          </p:cNvPicPr>
          <p:nvPr userDrawn="1"/>
        </p:nvPicPr>
        <p:blipFill>
          <a:blip r:embed="rId2"/>
          <a:stretch>
            <a:fillRect/>
          </a:stretch>
        </p:blipFill>
        <p:spPr>
          <a:xfrm>
            <a:off x="232308" y="164448"/>
            <a:ext cx="9462679" cy="419764"/>
          </a:xfrm>
          <a:prstGeom prst="rect">
            <a:avLst/>
          </a:prstGeom>
        </p:spPr>
      </p:pic>
      <p:pic>
        <p:nvPicPr>
          <p:cNvPr id="9" name="Picture 8"/>
          <p:cNvPicPr>
            <a:picLocks noChangeAspect="1"/>
          </p:cNvPicPr>
          <p:nvPr userDrawn="1"/>
        </p:nvPicPr>
        <p:blipFill>
          <a:blip r:embed="rId3"/>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smtClean="0">
                <a:solidFill>
                  <a:schemeClr val="accent6"/>
                </a:solidFill>
                <a:hlinkClick r:id="rId4"/>
              </a:rPr>
              <a:t>www.salga.org.za</a:t>
            </a:r>
            <a:endParaRPr lang="en-US" dirty="0">
              <a:solidFill>
                <a:schemeClr val="accent6"/>
              </a:solidFill>
            </a:endParaRPr>
          </a:p>
        </p:txBody>
      </p:sp>
      <p:pic>
        <p:nvPicPr>
          <p:cNvPr id="11" name="Picture 10">
            <a:hlinkClick r:id="rId5"/>
          </p:cNvPr>
          <p:cNvPicPr>
            <a:picLocks/>
          </p:cNvPicPr>
          <p:nvPr userDrawn="1"/>
        </p:nvPicPr>
        <p:blipFill>
          <a:blip r:embed="rId6"/>
          <a:stretch>
            <a:fillRect/>
          </a:stretch>
        </p:blipFill>
        <p:spPr>
          <a:xfrm>
            <a:off x="102324" y="6382191"/>
            <a:ext cx="377489" cy="377489"/>
          </a:xfrm>
          <a:prstGeom prst="rect">
            <a:avLst/>
          </a:prstGeom>
        </p:spPr>
      </p:pic>
      <p:pic>
        <p:nvPicPr>
          <p:cNvPr id="12" name="Picture 11">
            <a:hlinkClick r:id="rId7"/>
          </p:cNvPr>
          <p:cNvPicPr>
            <a:picLocks/>
          </p:cNvPicPr>
          <p:nvPr userDrawn="1"/>
        </p:nvPicPr>
        <p:blipFill>
          <a:blip r:embed="rId8"/>
          <a:stretch>
            <a:fillRect/>
          </a:stretch>
        </p:blipFill>
        <p:spPr>
          <a:xfrm>
            <a:off x="695029" y="6392119"/>
            <a:ext cx="377489" cy="377489"/>
          </a:xfrm>
          <a:prstGeom prst="rect">
            <a:avLst/>
          </a:prstGeom>
        </p:spPr>
      </p:pic>
      <p:pic>
        <p:nvPicPr>
          <p:cNvPr id="13" name="Picture 12">
            <a:hlinkClick r:id="rId9"/>
          </p:cNvPr>
          <p:cNvPicPr>
            <a:picLocks/>
          </p:cNvPicPr>
          <p:nvPr userDrawn="1"/>
        </p:nvPicPr>
        <p:blipFill>
          <a:blip r:embed="rId10"/>
          <a:stretch>
            <a:fillRect/>
          </a:stretch>
        </p:blipFill>
        <p:spPr>
          <a:xfrm>
            <a:off x="1299584" y="6403061"/>
            <a:ext cx="377489" cy="377489"/>
          </a:xfrm>
          <a:prstGeom prst="rect">
            <a:avLst/>
          </a:prstGeom>
        </p:spPr>
      </p:pic>
      <p:pic>
        <p:nvPicPr>
          <p:cNvPr id="14" name="Picture 13">
            <a:hlinkClick r:id="rId11"/>
          </p:cNvPr>
          <p:cNvPicPr>
            <a:picLocks noChangeAspect="1"/>
          </p:cNvPicPr>
          <p:nvPr userDrawn="1"/>
        </p:nvPicPr>
        <p:blipFill>
          <a:blip r:embed="rId12"/>
          <a:stretch>
            <a:fillRect/>
          </a:stretch>
        </p:blipFill>
        <p:spPr>
          <a:xfrm>
            <a:off x="1894703" y="6392116"/>
            <a:ext cx="377489" cy="388431"/>
          </a:xfrm>
          <a:prstGeom prst="rect">
            <a:avLst/>
          </a:prstGeom>
        </p:spPr>
      </p:pic>
    </p:spTree>
    <p:extLst>
      <p:ext uri="{BB962C8B-B14F-4D97-AF65-F5344CB8AC3E}">
        <p14:creationId xmlns:p14="http://schemas.microsoft.com/office/powerpoint/2010/main"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16553" y="30980"/>
            <a:ext cx="9704934" cy="6858000"/>
          </a:xfrm>
          <a:prstGeom prst="rect">
            <a:avLst/>
          </a:prstGeom>
        </p:spPr>
      </p:pic>
      <p:sp>
        <p:nvSpPr>
          <p:cNvPr id="12" name="Title 1"/>
          <p:cNvSpPr>
            <a:spLocks noGrp="1"/>
          </p:cNvSpPr>
          <p:nvPr>
            <p:ph type="title"/>
          </p:nvPr>
        </p:nvSpPr>
        <p:spPr>
          <a:xfrm>
            <a:off x="743386" y="2489644"/>
            <a:ext cx="7077650" cy="1398233"/>
          </a:xfrm>
        </p:spPr>
        <p:txBody>
          <a:bodyPr/>
          <a:lstStyle/>
          <a:p>
            <a:r>
              <a:rPr lang="en-US" dirty="0" smtClean="0"/>
              <a:t>Click to edit Master title style</a:t>
            </a:r>
            <a:endParaRPr lang="en-US" dirty="0"/>
          </a:p>
        </p:txBody>
      </p:sp>
      <p:sp>
        <p:nvSpPr>
          <p:cNvPr id="14" name="TextBox 13"/>
          <p:cNvSpPr txBox="1"/>
          <p:nvPr userDrawn="1"/>
        </p:nvSpPr>
        <p:spPr>
          <a:xfrm>
            <a:off x="2794329" y="6277730"/>
            <a:ext cx="3443351" cy="369332"/>
          </a:xfrm>
          <a:prstGeom prst="rect">
            <a:avLst/>
          </a:prstGeom>
          <a:noFill/>
        </p:spPr>
        <p:txBody>
          <a:bodyPr wrap="square" rtlCol="0">
            <a:spAutoFit/>
          </a:bodyPr>
          <a:lstStyle/>
          <a:p>
            <a:pPr algn="ctr"/>
            <a:r>
              <a:rPr lang="en-US" dirty="0" smtClean="0">
                <a:solidFill>
                  <a:schemeClr val="accent6"/>
                </a:solidFill>
                <a:hlinkClick r:id="rId3"/>
              </a:rPr>
              <a:t>www.salga.org.za</a:t>
            </a:r>
            <a:endParaRPr lang="en-US" dirty="0">
              <a:solidFill>
                <a:schemeClr val="accent6"/>
              </a:solidFill>
            </a:endParaRPr>
          </a:p>
        </p:txBody>
      </p:sp>
      <p:pic>
        <p:nvPicPr>
          <p:cNvPr id="15" name="Picture 14">
            <a:hlinkClick r:id="rId4"/>
          </p:cNvPr>
          <p:cNvPicPr>
            <a:picLocks/>
          </p:cNvPicPr>
          <p:nvPr userDrawn="1"/>
        </p:nvPicPr>
        <p:blipFill>
          <a:blip r:embed="rId5"/>
          <a:stretch>
            <a:fillRect/>
          </a:stretch>
        </p:blipFill>
        <p:spPr>
          <a:xfrm>
            <a:off x="3009555" y="5557787"/>
            <a:ext cx="579975" cy="579975"/>
          </a:xfrm>
          <a:prstGeom prst="rect">
            <a:avLst/>
          </a:prstGeom>
        </p:spPr>
      </p:pic>
      <p:pic>
        <p:nvPicPr>
          <p:cNvPr id="16" name="Picture 15">
            <a:hlinkClick r:id="rId6"/>
          </p:cNvPr>
          <p:cNvPicPr>
            <a:picLocks/>
          </p:cNvPicPr>
          <p:nvPr userDrawn="1"/>
        </p:nvPicPr>
        <p:blipFill>
          <a:blip r:embed="rId7"/>
          <a:stretch>
            <a:fillRect/>
          </a:stretch>
        </p:blipFill>
        <p:spPr>
          <a:xfrm>
            <a:off x="3936030" y="5567715"/>
            <a:ext cx="579975" cy="579975"/>
          </a:xfrm>
          <a:prstGeom prst="rect">
            <a:avLst/>
          </a:prstGeom>
        </p:spPr>
      </p:pic>
      <p:pic>
        <p:nvPicPr>
          <p:cNvPr id="17" name="Picture 16">
            <a:hlinkClick r:id="rId8"/>
          </p:cNvPr>
          <p:cNvPicPr>
            <a:picLocks/>
          </p:cNvPicPr>
          <p:nvPr userDrawn="1"/>
        </p:nvPicPr>
        <p:blipFill>
          <a:blip r:embed="rId9"/>
          <a:stretch>
            <a:fillRect/>
          </a:stretch>
        </p:blipFill>
        <p:spPr>
          <a:xfrm>
            <a:off x="4912277" y="5578657"/>
            <a:ext cx="579975" cy="579975"/>
          </a:xfrm>
          <a:prstGeom prst="rect">
            <a:avLst/>
          </a:prstGeom>
        </p:spPr>
      </p:pic>
      <p:pic>
        <p:nvPicPr>
          <p:cNvPr id="18" name="Picture 17">
            <a:hlinkClick r:id="rId10"/>
          </p:cNvPr>
          <p:cNvPicPr>
            <a:picLocks noChangeAspect="1"/>
          </p:cNvPicPr>
          <p:nvPr userDrawn="1"/>
        </p:nvPicPr>
        <p:blipFill>
          <a:blip r:embed="rId11"/>
          <a:stretch>
            <a:fillRect/>
          </a:stretch>
        </p:blipFill>
        <p:spPr>
          <a:xfrm>
            <a:off x="5872930" y="5567715"/>
            <a:ext cx="579976" cy="596787"/>
          </a:xfrm>
          <a:prstGeom prst="rect">
            <a:avLst/>
          </a:prstGeom>
        </p:spPr>
      </p:pic>
    </p:spTree>
    <p:extLst>
      <p:ext uri="{BB962C8B-B14F-4D97-AF65-F5344CB8AC3E}">
        <p14:creationId xmlns:p14="http://schemas.microsoft.com/office/powerpoint/2010/main"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id="{9968730B-3ED7-4A17-9624-BF6EE0F7A90F}"/>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287474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42"/>
            <a:ext cx="69342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696517" y="1752600"/>
            <a:ext cx="8714184"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040" y="424670"/>
            <a:ext cx="1764305" cy="778069"/>
          </a:xfrm>
          <a:prstGeom prst="rect">
            <a:avLst/>
          </a:prstGeom>
        </p:spPr>
      </p:pic>
      <p:sp>
        <p:nvSpPr>
          <p:cNvPr id="9" name="Rectangle 8"/>
          <p:cNvSpPr/>
          <p:nvPr/>
        </p:nvSpPr>
        <p:spPr>
          <a:xfrm>
            <a:off x="0" y="6483169"/>
            <a:ext cx="721908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71466"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9597019" y="6455130"/>
            <a:ext cx="30898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71466"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7219080" y="6327554"/>
            <a:ext cx="2427941" cy="317459"/>
          </a:xfrm>
          <a:prstGeom prst="rect">
            <a:avLst/>
          </a:prstGeom>
          <a:noFill/>
        </p:spPr>
        <p:txBody>
          <a:bodyPr wrap="square" rtlCol="0">
            <a:spAutoFit/>
          </a:bodyPr>
          <a:lstStyle/>
          <a:p>
            <a:pPr marL="0" marR="0" lvl="0" indent="0" algn="ctr" defTabSz="371466" rtl="0" eaLnBrk="1" fontAlgn="auto" latinLnBrk="0" hangingPunct="1">
              <a:lnSpc>
                <a:spcPct val="100000"/>
              </a:lnSpc>
              <a:spcBef>
                <a:spcPts val="0"/>
              </a:spcBef>
              <a:spcAft>
                <a:spcPts val="0"/>
              </a:spcAft>
              <a:buClrTx/>
              <a:buSzTx/>
              <a:buFontTx/>
              <a:buNone/>
              <a:tabLst/>
              <a:defRPr/>
            </a:pPr>
            <a:r>
              <a:rPr kumimoji="0" lang="en-US" sz="1463" b="0" i="0" u="none" strike="noStrike" kern="1200" cap="none" spc="0" normalizeH="0" baseline="0" noProof="0" dirty="0">
                <a:ln>
                  <a:noFill/>
                </a:ln>
                <a:solidFill>
                  <a:srgbClr val="000000"/>
                </a:solidFill>
                <a:effectLst/>
                <a:uLnTx/>
                <a:uFillTx/>
                <a:latin typeface="Arial"/>
                <a:ea typeface="+mn-ea"/>
                <a:cs typeface="+mn-cs"/>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86" y="1364310"/>
            <a:ext cx="5277268" cy="4999329"/>
          </a:xfrm>
          <a:prstGeom prst="rect">
            <a:avLst/>
          </a:prstGeom>
        </p:spPr>
      </p:pic>
    </p:spTree>
    <p:extLst>
      <p:ext uri="{BB962C8B-B14F-4D97-AF65-F5344CB8AC3E}">
        <p14:creationId xmlns:p14="http://schemas.microsoft.com/office/powerpoint/2010/main" val="42372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Slide Number Placeholder 3"/>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t>‹#›</a:t>
            </a:fld>
            <a:endParaRPr lang="en-US"/>
          </a:p>
        </p:txBody>
      </p:sp>
      <p:sp>
        <p:nvSpPr>
          <p:cNvPr id="5" name="Text Placeholder 4"/>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 id="2147483777" r:id="rId8"/>
    <p:sldLayoutId id="2147483778" r:id="rId9"/>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73E65-72FA-9C4C-86F5-527BDFE5F362}" type="datetimeFigureOut">
              <a:rPr lang="en-US" smtClean="0">
                <a:solidFill>
                  <a:srgbClr val="F06D19">
                    <a:tint val="75000"/>
                  </a:srgbClr>
                </a:solidFill>
              </a:rPr>
              <a:pPr/>
              <a:t>3/16/2021</a:t>
            </a:fld>
            <a:endParaRPr lang="en-US">
              <a:solidFill>
                <a:srgbClr val="F06D19">
                  <a:tint val="75000"/>
                </a:srgb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06D19">
                  <a:tint val="75000"/>
                </a:srgb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A8EF-2000-014D-A4B6-9413622816E2}" type="slidenum">
              <a:rPr lang="en-US" smtClean="0">
                <a:solidFill>
                  <a:srgbClr val="F06D19">
                    <a:tint val="75000"/>
                  </a:srgbClr>
                </a:solidFill>
              </a:rPr>
              <a:pPr/>
              <a:t>‹#›</a:t>
            </a:fld>
            <a:endParaRPr lang="en-US">
              <a:solidFill>
                <a:srgbClr val="F06D19">
                  <a:tint val="75000"/>
                </a:srgbClr>
              </a:solidFill>
            </a:endParaRPr>
          </a:p>
        </p:txBody>
      </p:sp>
    </p:spTree>
    <p:extLst>
      <p:ext uri="{BB962C8B-B14F-4D97-AF65-F5344CB8AC3E}">
        <p14:creationId xmlns:p14="http://schemas.microsoft.com/office/powerpoint/2010/main" val="2555932107"/>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73E65-72FA-9C4C-86F5-527BDFE5F362}" type="datetimeFigureOut">
              <a:rPr lang="en-US" smtClean="0">
                <a:solidFill>
                  <a:srgbClr val="F06D19">
                    <a:tint val="75000"/>
                  </a:srgbClr>
                </a:solidFill>
              </a:rPr>
              <a:pPr/>
              <a:t>3/16/2021</a:t>
            </a:fld>
            <a:endParaRPr lang="en-US">
              <a:solidFill>
                <a:srgbClr val="F06D19">
                  <a:tint val="75000"/>
                </a:srgb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06D19">
                  <a:tint val="75000"/>
                </a:srgb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A8EF-2000-014D-A4B6-9413622816E2}" type="slidenum">
              <a:rPr lang="en-US" smtClean="0">
                <a:solidFill>
                  <a:srgbClr val="F06D19">
                    <a:tint val="75000"/>
                  </a:srgbClr>
                </a:solidFill>
              </a:rPr>
              <a:pPr/>
              <a:t>‹#›</a:t>
            </a:fld>
            <a:endParaRPr lang="en-US">
              <a:solidFill>
                <a:srgbClr val="F06D19">
                  <a:tint val="75000"/>
                </a:srgbClr>
              </a:solidFill>
            </a:endParaRPr>
          </a:p>
        </p:txBody>
      </p:sp>
    </p:spTree>
    <p:extLst>
      <p:ext uri="{BB962C8B-B14F-4D97-AF65-F5344CB8AC3E}">
        <p14:creationId xmlns:p14="http://schemas.microsoft.com/office/powerpoint/2010/main" val="138632141"/>
      </p:ext>
    </p:extLst>
  </p:cSld>
  <p:clrMap bg1="lt1" tx1="dk1" bg2="lt2" tx2="dk2" accent1="accent1" accent2="accent2" accent3="accent3" accent4="accent4" accent5="accent5" accent6="accent6" hlink="hlink" folHlink="folHlink"/>
  <p:sldLayoutIdLst>
    <p:sldLayoutId id="2147483783" r:id="rId1"/>
    <p:sldLayoutId id="214748378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941" y="2521131"/>
            <a:ext cx="9414456" cy="2011791"/>
          </a:xfrm>
        </p:spPr>
        <p:txBody>
          <a:bodyPr>
            <a:noAutofit/>
          </a:bodyPr>
          <a:lstStyle/>
          <a:p>
            <a:r>
              <a:rPr lang="en-GB" sz="2800" b="1" dirty="0">
                <a:latin typeface="Arial Narrow" panose="020B0606020202030204" pitchFamily="34" charset="0"/>
                <a:cs typeface="Arial"/>
              </a:rPr>
              <a:t>SALGA SUPPORT TO  SEKHUKHUNE DISTRICT </a:t>
            </a:r>
            <a:r>
              <a:rPr lang="en-GB" sz="2800" b="1" dirty="0" smtClean="0">
                <a:latin typeface="Arial Narrow" panose="020B0606020202030204" pitchFamily="34" charset="0"/>
                <a:cs typeface="Arial"/>
              </a:rPr>
              <a:t>AND ITS LOCAL MUNICIPALITIES</a:t>
            </a:r>
            <a:endParaRPr lang="en-GB" sz="2800" b="1" dirty="0">
              <a:latin typeface="Arial Narrow" panose="020B0606020202030204" pitchFamily="34" charset="0"/>
              <a:cs typeface="Arial"/>
            </a:endParaRPr>
          </a:p>
        </p:txBody>
      </p:sp>
      <p:sp>
        <p:nvSpPr>
          <p:cNvPr id="8" name="Text Placeholder 7"/>
          <p:cNvSpPr>
            <a:spLocks noGrp="1"/>
          </p:cNvSpPr>
          <p:nvPr>
            <p:ph type="body" sz="half" idx="2"/>
          </p:nvPr>
        </p:nvSpPr>
        <p:spPr>
          <a:xfrm>
            <a:off x="1574478" y="4532922"/>
            <a:ext cx="6966448" cy="820615"/>
          </a:xfrm>
        </p:spPr>
        <p:txBody>
          <a:bodyPr>
            <a:noAutofit/>
          </a:bodyPr>
          <a:lstStyle/>
          <a:p>
            <a:pPr algn="ctr">
              <a:spcAft>
                <a:spcPts val="1200"/>
              </a:spcAft>
            </a:pPr>
            <a:r>
              <a:rPr lang="en-ZA" sz="2000" b="1" dirty="0" smtClean="0">
                <a:latin typeface="Arial Narrow" panose="020B0606020202030204" pitchFamily="34" charset="0"/>
              </a:rPr>
              <a:t>COGTA PORTFOLIO COMMITTEE </a:t>
            </a:r>
          </a:p>
          <a:p>
            <a:pPr algn="ctr">
              <a:spcAft>
                <a:spcPts val="1200"/>
              </a:spcAft>
            </a:pPr>
            <a:r>
              <a:rPr lang="en-US" sz="2000" b="1" i="1" u="sng" dirty="0" smtClean="0">
                <a:latin typeface="Arial Narrow" panose="020B0606020202030204" pitchFamily="34" charset="0"/>
              </a:rPr>
              <a:t>17 MARCH 2021</a:t>
            </a:r>
            <a:endParaRPr lang="en-US" sz="2000" b="1" i="1" u="sng" dirty="0">
              <a:latin typeface="Arial Narrow" panose="020B0606020202030204" pitchFamily="34" charset="0"/>
            </a:endParaRPr>
          </a:p>
        </p:txBody>
      </p:sp>
    </p:spTree>
    <p:extLst>
      <p:ext uri="{BB962C8B-B14F-4D97-AF65-F5344CB8AC3E}">
        <p14:creationId xmlns:p14="http://schemas.microsoft.com/office/powerpoint/2010/main" val="414425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391400" y="5624513"/>
            <a:ext cx="2133600" cy="273844"/>
          </a:xfrm>
        </p:spPr>
        <p:txBody>
          <a:bodyPr/>
          <a:lstStyle/>
          <a:p>
            <a:fld id="{B0C31E8F-8DA3-4D6C-B41F-E84BF72BE1D6}" type="slidenum">
              <a:rPr lang="en-US">
                <a:solidFill>
                  <a:srgbClr val="FFFFFF"/>
                </a:solidFill>
                <a:latin typeface="Arial"/>
              </a:rPr>
              <a:pPr/>
              <a:t>10</a:t>
            </a:fld>
            <a:endParaRPr lang="en-US">
              <a:solidFill>
                <a:srgbClr val="FFFFFF"/>
              </a:solidFill>
              <a:latin typeface="Arial"/>
            </a:endParaRPr>
          </a:p>
        </p:txBody>
      </p:sp>
      <p:sp>
        <p:nvSpPr>
          <p:cNvPr id="5" name="TextBox 4"/>
          <p:cNvSpPr txBox="1"/>
          <p:nvPr/>
        </p:nvSpPr>
        <p:spPr>
          <a:xfrm>
            <a:off x="2416253" y="4306691"/>
            <a:ext cx="1189518" cy="715581"/>
          </a:xfrm>
          <a:prstGeom prst="rect">
            <a:avLst/>
          </a:prstGeom>
          <a:solidFill>
            <a:schemeClr val="accent1">
              <a:lumMod val="20000"/>
              <a:lumOff val="80000"/>
            </a:schemeClr>
          </a:solidFill>
          <a:ln>
            <a:solidFill>
              <a:schemeClr val="tx1"/>
            </a:solidFill>
          </a:ln>
        </p:spPr>
        <p:txBody>
          <a:bodyPr wrap="square" rtlCol="0">
            <a:spAutoFit/>
          </a:bodyPr>
          <a:lstStyle/>
          <a:p>
            <a:pPr algn="ctr" defTabSz="342900"/>
            <a:r>
              <a:rPr lang="en-US" sz="1350" b="1" dirty="0">
                <a:solidFill>
                  <a:srgbClr val="000000"/>
                </a:solidFill>
                <a:latin typeface="Arial"/>
              </a:rPr>
              <a:t>S46 Quarterly Reports</a:t>
            </a:r>
          </a:p>
        </p:txBody>
      </p:sp>
      <p:sp>
        <p:nvSpPr>
          <p:cNvPr id="6" name="TextBox 5"/>
          <p:cNvSpPr txBox="1"/>
          <p:nvPr/>
        </p:nvSpPr>
        <p:spPr>
          <a:xfrm>
            <a:off x="4302618" y="4306691"/>
            <a:ext cx="1332963" cy="715581"/>
          </a:xfrm>
          <a:prstGeom prst="rect">
            <a:avLst/>
          </a:prstGeom>
          <a:solidFill>
            <a:schemeClr val="accent1">
              <a:lumMod val="20000"/>
              <a:lumOff val="80000"/>
            </a:schemeClr>
          </a:solidFill>
          <a:ln>
            <a:solidFill>
              <a:schemeClr val="tx1"/>
            </a:solidFill>
          </a:ln>
        </p:spPr>
        <p:txBody>
          <a:bodyPr wrap="square" rtlCol="0">
            <a:spAutoFit/>
          </a:bodyPr>
          <a:lstStyle/>
          <a:p>
            <a:pPr algn="ctr" defTabSz="342900"/>
            <a:endParaRPr lang="en-US" sz="1350" b="1" dirty="0">
              <a:solidFill>
                <a:srgbClr val="000000"/>
              </a:solidFill>
              <a:latin typeface="Arial"/>
            </a:endParaRPr>
          </a:p>
          <a:p>
            <a:pPr algn="ctr" defTabSz="342900"/>
            <a:r>
              <a:rPr lang="en-US" sz="1350" b="1" dirty="0">
                <a:solidFill>
                  <a:srgbClr val="000000"/>
                </a:solidFill>
                <a:latin typeface="Arial"/>
              </a:rPr>
              <a:t>S47 Report</a:t>
            </a:r>
          </a:p>
          <a:p>
            <a:pPr algn="ctr" defTabSz="342900"/>
            <a:endParaRPr lang="en-US" sz="1350" b="1" dirty="0">
              <a:solidFill>
                <a:srgbClr val="000000"/>
              </a:solidFill>
              <a:latin typeface="Arial"/>
            </a:endParaRPr>
          </a:p>
        </p:txBody>
      </p:sp>
      <p:sp>
        <p:nvSpPr>
          <p:cNvPr id="7" name="TextBox 6"/>
          <p:cNvSpPr txBox="1"/>
          <p:nvPr/>
        </p:nvSpPr>
        <p:spPr>
          <a:xfrm>
            <a:off x="6467470" y="4293012"/>
            <a:ext cx="1264148" cy="715581"/>
          </a:xfrm>
          <a:prstGeom prst="rect">
            <a:avLst/>
          </a:prstGeom>
          <a:solidFill>
            <a:schemeClr val="accent1">
              <a:lumMod val="20000"/>
              <a:lumOff val="80000"/>
            </a:schemeClr>
          </a:solidFill>
          <a:ln>
            <a:solidFill>
              <a:schemeClr val="tx1"/>
            </a:solidFill>
          </a:ln>
        </p:spPr>
        <p:txBody>
          <a:bodyPr wrap="square" rtlCol="0">
            <a:spAutoFit/>
          </a:bodyPr>
          <a:lstStyle/>
          <a:p>
            <a:pPr algn="ctr" defTabSz="342900"/>
            <a:endParaRPr lang="en-US" sz="1350" b="1" dirty="0">
              <a:solidFill>
                <a:srgbClr val="000000"/>
              </a:solidFill>
              <a:latin typeface="Arial"/>
            </a:endParaRPr>
          </a:p>
          <a:p>
            <a:pPr algn="ctr" defTabSz="342900"/>
            <a:r>
              <a:rPr lang="en-US" sz="1350" b="1" dirty="0">
                <a:solidFill>
                  <a:srgbClr val="000000"/>
                </a:solidFill>
                <a:latin typeface="Arial"/>
              </a:rPr>
              <a:t>S48 Report</a:t>
            </a:r>
          </a:p>
          <a:p>
            <a:pPr algn="ctr" defTabSz="342900"/>
            <a:endParaRPr lang="en-US" sz="1350" b="1" dirty="0">
              <a:solidFill>
                <a:srgbClr val="000000"/>
              </a:solidFill>
              <a:latin typeface="Arial"/>
            </a:endParaRPr>
          </a:p>
        </p:txBody>
      </p:sp>
      <p:sp>
        <p:nvSpPr>
          <p:cNvPr id="8" name="TextBox 7"/>
          <p:cNvSpPr txBox="1"/>
          <p:nvPr/>
        </p:nvSpPr>
        <p:spPr>
          <a:xfrm>
            <a:off x="3661079" y="1697192"/>
            <a:ext cx="2254616" cy="577081"/>
          </a:xfrm>
          <a:prstGeom prst="rect">
            <a:avLst/>
          </a:prstGeom>
          <a:solidFill>
            <a:srgbClr val="FFC000"/>
          </a:solidFill>
          <a:ln>
            <a:solidFill>
              <a:schemeClr val="tx1"/>
            </a:solidFill>
          </a:ln>
        </p:spPr>
        <p:txBody>
          <a:bodyPr wrap="square" rtlCol="0">
            <a:spAutoFit/>
          </a:bodyPr>
          <a:lstStyle/>
          <a:p>
            <a:pPr algn="ctr" defTabSz="342900"/>
            <a:r>
              <a:rPr lang="en-US" sz="1050" b="1" u="sng" dirty="0">
                <a:solidFill>
                  <a:srgbClr val="1F1F29"/>
                </a:solidFill>
                <a:latin typeface="Arial"/>
              </a:rPr>
              <a:t>ONGOING MONITORING</a:t>
            </a:r>
            <a:r>
              <a:rPr lang="en-US" sz="1050" b="1" dirty="0">
                <a:solidFill>
                  <a:srgbClr val="1F1F29"/>
                </a:solidFill>
                <a:latin typeface="Arial"/>
              </a:rPr>
              <a:t>: Provincial &amp; National Monitoring Support</a:t>
            </a:r>
          </a:p>
        </p:txBody>
      </p:sp>
      <p:sp>
        <p:nvSpPr>
          <p:cNvPr id="9" name="TextBox 8"/>
          <p:cNvSpPr txBox="1"/>
          <p:nvPr/>
        </p:nvSpPr>
        <p:spPr>
          <a:xfrm>
            <a:off x="3654640" y="2491333"/>
            <a:ext cx="2267495" cy="738664"/>
          </a:xfrm>
          <a:prstGeom prst="rect">
            <a:avLst/>
          </a:prstGeom>
          <a:solidFill>
            <a:srgbClr val="FFC000"/>
          </a:solidFill>
          <a:ln>
            <a:solidFill>
              <a:schemeClr val="tx1"/>
            </a:solidFill>
          </a:ln>
        </p:spPr>
        <p:txBody>
          <a:bodyPr wrap="square" rtlCol="0">
            <a:spAutoFit/>
          </a:bodyPr>
          <a:lstStyle/>
          <a:p>
            <a:pPr algn="ctr" defTabSz="342900"/>
            <a:r>
              <a:rPr lang="en-US" sz="1050" b="1" u="sng" dirty="0">
                <a:solidFill>
                  <a:srgbClr val="1F1F29"/>
                </a:solidFill>
                <a:latin typeface="Arial"/>
              </a:rPr>
              <a:t>IDENTIFY TARGETED SUPPORT</a:t>
            </a:r>
            <a:r>
              <a:rPr lang="en-US" sz="1050" b="1" dirty="0">
                <a:solidFill>
                  <a:srgbClr val="1F1F29"/>
                </a:solidFill>
                <a:latin typeface="Arial"/>
              </a:rPr>
              <a:t>: Agreement with municipality on support requirements</a:t>
            </a:r>
          </a:p>
        </p:txBody>
      </p:sp>
      <p:sp>
        <p:nvSpPr>
          <p:cNvPr id="10" name="TextBox 9"/>
          <p:cNvSpPr txBox="1"/>
          <p:nvPr/>
        </p:nvSpPr>
        <p:spPr>
          <a:xfrm>
            <a:off x="6432462" y="2730775"/>
            <a:ext cx="2252249" cy="253916"/>
          </a:xfrm>
          <a:prstGeom prst="rect">
            <a:avLst/>
          </a:prstGeom>
          <a:solidFill>
            <a:srgbClr val="92D050"/>
          </a:solidFill>
          <a:ln>
            <a:solidFill>
              <a:schemeClr val="tx1"/>
            </a:solidFill>
          </a:ln>
        </p:spPr>
        <p:txBody>
          <a:bodyPr wrap="square" rtlCol="0">
            <a:spAutoFit/>
          </a:bodyPr>
          <a:lstStyle/>
          <a:p>
            <a:pPr algn="ctr" defTabSz="342900"/>
            <a:r>
              <a:rPr lang="en-US" sz="1050" b="1" dirty="0">
                <a:solidFill>
                  <a:srgbClr val="1F1F29"/>
                </a:solidFill>
                <a:latin typeface="Arial"/>
              </a:rPr>
              <a:t>Monitoring Support  </a:t>
            </a:r>
          </a:p>
        </p:txBody>
      </p:sp>
      <p:sp>
        <p:nvSpPr>
          <p:cNvPr id="11" name="TextBox 10"/>
          <p:cNvSpPr txBox="1"/>
          <p:nvPr/>
        </p:nvSpPr>
        <p:spPr>
          <a:xfrm>
            <a:off x="6423656" y="3329953"/>
            <a:ext cx="2261054" cy="415498"/>
          </a:xfrm>
          <a:prstGeom prst="rect">
            <a:avLst/>
          </a:prstGeom>
          <a:solidFill>
            <a:srgbClr val="92D050"/>
          </a:solidFill>
          <a:ln>
            <a:solidFill>
              <a:schemeClr val="tx1"/>
            </a:solidFill>
          </a:ln>
        </p:spPr>
        <p:txBody>
          <a:bodyPr wrap="square" rtlCol="0">
            <a:spAutoFit/>
          </a:bodyPr>
          <a:lstStyle/>
          <a:p>
            <a:pPr algn="ctr" defTabSz="342900"/>
            <a:r>
              <a:rPr lang="en-US" sz="1050" b="1" dirty="0">
                <a:solidFill>
                  <a:srgbClr val="1F1F29"/>
                </a:solidFill>
                <a:latin typeface="Arial"/>
              </a:rPr>
              <a:t>Monitoring and Support Report (s154 Report)</a:t>
            </a:r>
          </a:p>
        </p:txBody>
      </p:sp>
      <p:cxnSp>
        <p:nvCxnSpPr>
          <p:cNvPr id="16" name="Straight Arrow Connector 15"/>
          <p:cNvCxnSpPr>
            <a:stCxn id="8" idx="2"/>
            <a:endCxn id="9" idx="0"/>
          </p:cNvCxnSpPr>
          <p:nvPr/>
        </p:nvCxnSpPr>
        <p:spPr>
          <a:xfrm>
            <a:off x="4788387" y="2274273"/>
            <a:ext cx="0" cy="2170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p:cNvCxnSpPr>
          <p:nvPr/>
        </p:nvCxnSpPr>
        <p:spPr>
          <a:xfrm>
            <a:off x="7558586" y="2984691"/>
            <a:ext cx="5760" cy="307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48199" y="4652939"/>
            <a:ext cx="61199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78010" y="4635835"/>
            <a:ext cx="769955" cy="45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19194" y="905060"/>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latin typeface="Arial"/>
              </a:rPr>
              <a:t>1</a:t>
            </a:r>
          </a:p>
        </p:txBody>
      </p:sp>
      <p:sp>
        <p:nvSpPr>
          <p:cNvPr id="22" name="Oval 21"/>
          <p:cNvSpPr/>
          <p:nvPr/>
        </p:nvSpPr>
        <p:spPr>
          <a:xfrm>
            <a:off x="3379760" y="954125"/>
            <a:ext cx="288969" cy="24952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latin typeface="Arial"/>
              </a:rPr>
              <a:t>2</a:t>
            </a:r>
          </a:p>
        </p:txBody>
      </p:sp>
      <p:sp>
        <p:nvSpPr>
          <p:cNvPr id="23" name="Oval 22"/>
          <p:cNvSpPr/>
          <p:nvPr/>
        </p:nvSpPr>
        <p:spPr>
          <a:xfrm>
            <a:off x="3372111" y="1742637"/>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latin typeface="Arial"/>
              </a:rPr>
              <a:t>3</a:t>
            </a:r>
          </a:p>
        </p:txBody>
      </p:sp>
      <p:sp>
        <p:nvSpPr>
          <p:cNvPr id="24" name="Oval 23"/>
          <p:cNvSpPr/>
          <p:nvPr/>
        </p:nvSpPr>
        <p:spPr>
          <a:xfrm>
            <a:off x="3359232" y="2523408"/>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latin typeface="Arial"/>
              </a:rPr>
              <a:t>4</a:t>
            </a:r>
          </a:p>
        </p:txBody>
      </p:sp>
      <p:sp>
        <p:nvSpPr>
          <p:cNvPr id="25" name="Oval 24"/>
          <p:cNvSpPr/>
          <p:nvPr/>
        </p:nvSpPr>
        <p:spPr>
          <a:xfrm>
            <a:off x="2866529" y="3971586"/>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latin typeface="Arial"/>
              </a:rPr>
              <a:t>5</a:t>
            </a:r>
          </a:p>
        </p:txBody>
      </p:sp>
      <p:sp>
        <p:nvSpPr>
          <p:cNvPr id="26" name="Oval 25"/>
          <p:cNvSpPr/>
          <p:nvPr/>
        </p:nvSpPr>
        <p:spPr>
          <a:xfrm>
            <a:off x="6009070" y="2212036"/>
            <a:ext cx="423392" cy="32983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rgbClr val="1F1F29"/>
                </a:solidFill>
                <a:latin typeface="Arial"/>
              </a:rPr>
              <a:t>4a</a:t>
            </a:r>
          </a:p>
        </p:txBody>
      </p:sp>
      <p:sp>
        <p:nvSpPr>
          <p:cNvPr id="27" name="Oval 26"/>
          <p:cNvSpPr/>
          <p:nvPr/>
        </p:nvSpPr>
        <p:spPr>
          <a:xfrm>
            <a:off x="6009070" y="2808634"/>
            <a:ext cx="423392" cy="31455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rgbClr val="1F1F29"/>
                </a:solidFill>
                <a:latin typeface="Arial"/>
              </a:rPr>
              <a:t>4b</a:t>
            </a:r>
          </a:p>
        </p:txBody>
      </p:sp>
      <p:sp>
        <p:nvSpPr>
          <p:cNvPr id="36" name="TextBox 35"/>
          <p:cNvSpPr txBox="1"/>
          <p:nvPr/>
        </p:nvSpPr>
        <p:spPr>
          <a:xfrm>
            <a:off x="6432463" y="2225231"/>
            <a:ext cx="2267495" cy="253916"/>
          </a:xfrm>
          <a:prstGeom prst="rect">
            <a:avLst/>
          </a:prstGeom>
          <a:solidFill>
            <a:srgbClr val="92D050"/>
          </a:solidFill>
          <a:ln>
            <a:solidFill>
              <a:schemeClr val="tx1"/>
            </a:solidFill>
          </a:ln>
        </p:spPr>
        <p:txBody>
          <a:bodyPr wrap="square" rtlCol="0">
            <a:spAutoFit/>
          </a:bodyPr>
          <a:lstStyle>
            <a:defPPr>
              <a:defRPr lang="en-US"/>
            </a:defPPr>
            <a:lvl1pPr algn="ctr">
              <a:defRPr sz="1600" b="1">
                <a:solidFill>
                  <a:srgbClr val="1F1F29"/>
                </a:solidFill>
                <a:effectLst/>
                <a:latin typeface="+mn-lt"/>
              </a:defRPr>
            </a:lvl1pPr>
          </a:lstStyle>
          <a:p>
            <a:pPr defTabSz="342900"/>
            <a:r>
              <a:rPr lang="en-US" sz="1050" dirty="0">
                <a:latin typeface="Arial"/>
              </a:rPr>
              <a:t>Contract targeted support</a:t>
            </a:r>
          </a:p>
        </p:txBody>
      </p:sp>
      <p:sp>
        <p:nvSpPr>
          <p:cNvPr id="37" name="TextBox 36"/>
          <p:cNvSpPr txBox="1"/>
          <p:nvPr/>
        </p:nvSpPr>
        <p:spPr>
          <a:xfrm>
            <a:off x="3661079" y="953273"/>
            <a:ext cx="2254616" cy="577081"/>
          </a:xfrm>
          <a:prstGeom prst="rect">
            <a:avLst/>
          </a:prstGeom>
          <a:solidFill>
            <a:srgbClr val="FFC000"/>
          </a:solidFill>
          <a:ln>
            <a:solidFill>
              <a:schemeClr val="tx1"/>
            </a:solidFill>
          </a:ln>
        </p:spPr>
        <p:txBody>
          <a:bodyPr wrap="square" rtlCol="0">
            <a:spAutoFit/>
          </a:bodyPr>
          <a:lstStyle/>
          <a:p>
            <a:pPr algn="ctr" defTabSz="342900"/>
            <a:r>
              <a:rPr lang="en-US" sz="1050" b="1" u="sng" dirty="0">
                <a:solidFill>
                  <a:srgbClr val="1F1F29"/>
                </a:solidFill>
                <a:latin typeface="Arial"/>
              </a:rPr>
              <a:t>ONGOING SELF-ASSESSMENT</a:t>
            </a:r>
            <a:r>
              <a:rPr lang="en-US" sz="1050" b="1" dirty="0">
                <a:solidFill>
                  <a:srgbClr val="1F1F29"/>
                </a:solidFill>
                <a:latin typeface="Arial"/>
              </a:rPr>
              <a:t>: Identify underperformance and self-correct</a:t>
            </a:r>
          </a:p>
        </p:txBody>
      </p:sp>
      <p:cxnSp>
        <p:nvCxnSpPr>
          <p:cNvPr id="52" name="Straight Arrow Connector 51"/>
          <p:cNvCxnSpPr>
            <a:stCxn id="37" idx="2"/>
            <a:endCxn id="8" idx="0"/>
          </p:cNvCxnSpPr>
          <p:nvPr/>
        </p:nvCxnSpPr>
        <p:spPr>
          <a:xfrm>
            <a:off x="4788387" y="1530353"/>
            <a:ext cx="0" cy="1668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824615" y="3973124"/>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latin typeface="Arial"/>
              </a:rPr>
              <a:t>6</a:t>
            </a:r>
          </a:p>
        </p:txBody>
      </p:sp>
      <p:sp>
        <p:nvSpPr>
          <p:cNvPr id="61" name="Oval 60"/>
          <p:cNvSpPr/>
          <p:nvPr/>
        </p:nvSpPr>
        <p:spPr>
          <a:xfrm>
            <a:off x="6000264" y="3471512"/>
            <a:ext cx="423392" cy="31455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rgbClr val="1F1F29"/>
                </a:solidFill>
                <a:latin typeface="Arial"/>
              </a:rPr>
              <a:t>4c</a:t>
            </a:r>
          </a:p>
        </p:txBody>
      </p:sp>
      <p:cxnSp>
        <p:nvCxnSpPr>
          <p:cNvPr id="63" name="Straight Arrow Connector 62"/>
          <p:cNvCxnSpPr>
            <a:stCxn id="9" idx="2"/>
          </p:cNvCxnSpPr>
          <p:nvPr/>
        </p:nvCxnSpPr>
        <p:spPr bwMode="auto">
          <a:xfrm flipH="1">
            <a:off x="3089377" y="3229997"/>
            <a:ext cx="1699011" cy="662224"/>
          </a:xfrm>
          <a:prstGeom prst="straightConnector1">
            <a:avLst/>
          </a:prstGeom>
          <a:solidFill>
            <a:schemeClr val="accent1"/>
          </a:solidFill>
          <a:ln w="38100" cap="sq" cmpd="sng" algn="ctr">
            <a:solidFill>
              <a:schemeClr val="tx1"/>
            </a:solidFill>
            <a:prstDash val="solid"/>
            <a:round/>
            <a:headEnd type="none" w="sm" len="sm"/>
            <a:tailEnd type="triangle"/>
          </a:ln>
          <a:effectLst/>
        </p:spPr>
      </p:cxnSp>
      <p:cxnSp>
        <p:nvCxnSpPr>
          <p:cNvPr id="70" name="Straight Arrow Connector 69"/>
          <p:cNvCxnSpPr>
            <a:stCxn id="36" idx="2"/>
            <a:endCxn id="10" idx="0"/>
          </p:cNvCxnSpPr>
          <p:nvPr/>
        </p:nvCxnSpPr>
        <p:spPr bwMode="auto">
          <a:xfrm flipH="1">
            <a:off x="7558586" y="2479147"/>
            <a:ext cx="7624" cy="251628"/>
          </a:xfrm>
          <a:prstGeom prst="straightConnector1">
            <a:avLst/>
          </a:prstGeom>
          <a:solidFill>
            <a:schemeClr val="accent1"/>
          </a:solidFill>
          <a:ln w="38100" cap="sq" cmpd="sng" algn="ctr">
            <a:solidFill>
              <a:schemeClr val="tx1"/>
            </a:solidFill>
            <a:prstDash val="solid"/>
            <a:round/>
            <a:headEnd type="none" w="sm" len="sm"/>
            <a:tailEnd type="triangle"/>
          </a:ln>
          <a:effectLst/>
        </p:spPr>
      </p:cxnSp>
      <p:sp>
        <p:nvSpPr>
          <p:cNvPr id="81" name="Rectangle 80"/>
          <p:cNvSpPr/>
          <p:nvPr/>
        </p:nvSpPr>
        <p:spPr bwMode="auto">
          <a:xfrm>
            <a:off x="2433066" y="5055911"/>
            <a:ext cx="5298552" cy="568603"/>
          </a:xfrm>
          <a:prstGeom prst="rect">
            <a:avLst/>
          </a:prstGeom>
          <a:solidFill>
            <a:srgbClr val="C3C3C2"/>
          </a:solidFill>
          <a:ln w="28575" cap="sq" cmpd="sng" algn="ctr">
            <a:solidFill>
              <a:schemeClr val="tx1"/>
            </a:solidFill>
            <a:prstDash val="sysDash"/>
            <a:round/>
            <a:headEnd type="none" w="sm" len="sm"/>
            <a:tailEnd type="none" w="sm" len="sm"/>
          </a:ln>
          <a:effectLst/>
        </p:spPr>
        <p:txBody>
          <a:bodyPr vert="horz" wrap="none" lIns="68580" tIns="34290" rIns="68580" bIns="34290" numCol="1" rtlCol="0" anchor="t" anchorCtr="0" compatLnSpc="1">
            <a:prstTxWarp prst="textNoShape">
              <a:avLst/>
            </a:prstTxWarp>
          </a:bodyPr>
          <a:lstStyle/>
          <a:p>
            <a:pPr algn="ctr" fontAlgn="base">
              <a:spcBef>
                <a:spcPct val="0"/>
              </a:spcBef>
              <a:spcAft>
                <a:spcPct val="0"/>
              </a:spcAft>
            </a:pPr>
            <a:endParaRPr lang="en-US" sz="1200" b="1" dirty="0">
              <a:solidFill>
                <a:srgbClr val="000000"/>
              </a:solidFill>
              <a:latin typeface="Arial"/>
            </a:endParaRPr>
          </a:p>
          <a:p>
            <a:pPr algn="ctr" fontAlgn="base">
              <a:spcBef>
                <a:spcPct val="0"/>
              </a:spcBef>
              <a:spcAft>
                <a:spcPct val="0"/>
              </a:spcAft>
            </a:pPr>
            <a:r>
              <a:rPr lang="en-US" sz="1200" b="1" dirty="0">
                <a:solidFill>
                  <a:srgbClr val="000000"/>
                </a:solidFill>
                <a:latin typeface="Arial"/>
              </a:rPr>
              <a:t>ONGOING MUNICIPAL SUPPORT</a:t>
            </a:r>
          </a:p>
        </p:txBody>
      </p:sp>
      <p:sp>
        <p:nvSpPr>
          <p:cNvPr id="87" name="Oval 86"/>
          <p:cNvSpPr/>
          <p:nvPr/>
        </p:nvSpPr>
        <p:spPr>
          <a:xfrm>
            <a:off x="6955061" y="3973124"/>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latin typeface="Arial"/>
              </a:rPr>
              <a:t>7</a:t>
            </a:r>
          </a:p>
        </p:txBody>
      </p:sp>
      <p:sp>
        <p:nvSpPr>
          <p:cNvPr id="2" name="Rectangle 1"/>
          <p:cNvSpPr/>
          <p:nvPr/>
        </p:nvSpPr>
        <p:spPr>
          <a:xfrm>
            <a:off x="648614" y="1164245"/>
            <a:ext cx="2594077" cy="15692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342900"/>
            <a:r>
              <a:rPr lang="en-ZA" sz="1050" b="1" dirty="0">
                <a:solidFill>
                  <a:srgbClr val="000000"/>
                </a:solidFill>
                <a:latin typeface="Calibri" panose="020F0502020204030204" pitchFamily="34" charset="0"/>
              </a:rPr>
              <a:t>DEVELOP EARLY WARNING SYSTEM </a:t>
            </a:r>
            <a:r>
              <a:rPr lang="en-ZA" sz="1050" dirty="0">
                <a:solidFill>
                  <a:srgbClr val="000000"/>
                </a:solidFill>
                <a:latin typeface="Calibri" panose="020F0502020204030204" pitchFamily="34" charset="0"/>
              </a:rPr>
              <a:t>using Statutory and periodic reports:</a:t>
            </a:r>
          </a:p>
          <a:p>
            <a:pPr marL="214313" indent="-214313" defTabSz="342900">
              <a:buFontTx/>
              <a:buChar char="-"/>
            </a:pPr>
            <a:r>
              <a:rPr lang="en-ZA" sz="1050" dirty="0">
                <a:solidFill>
                  <a:srgbClr val="000000"/>
                </a:solidFill>
                <a:latin typeface="Calibri" panose="020F0502020204030204" pitchFamily="34" charset="0"/>
              </a:rPr>
              <a:t>AG reports </a:t>
            </a:r>
          </a:p>
          <a:p>
            <a:pPr marL="214313" indent="-214313" defTabSz="342900">
              <a:buFontTx/>
              <a:buChar char="-"/>
            </a:pPr>
            <a:r>
              <a:rPr lang="en-ZA" sz="1050" dirty="0">
                <a:solidFill>
                  <a:srgbClr val="000000"/>
                </a:solidFill>
                <a:latin typeface="Calibri" panose="020F0502020204030204" pitchFamily="34" charset="0"/>
              </a:rPr>
              <a:t>MFMA Section 71 reports</a:t>
            </a:r>
          </a:p>
          <a:p>
            <a:pPr marL="214313" indent="-214313" defTabSz="342900">
              <a:buFontTx/>
              <a:buChar char="-"/>
            </a:pPr>
            <a:r>
              <a:rPr lang="en-ZA" sz="1050" dirty="0">
                <a:solidFill>
                  <a:srgbClr val="000000"/>
                </a:solidFill>
                <a:latin typeface="Calibri" panose="020F0502020204030204" pitchFamily="34" charset="0"/>
              </a:rPr>
              <a:t>MFMA Section 72 reports </a:t>
            </a:r>
          </a:p>
          <a:p>
            <a:pPr marL="214313" indent="-214313" defTabSz="342900">
              <a:buFontTx/>
              <a:buChar char="-"/>
            </a:pPr>
            <a:r>
              <a:rPr lang="en-ZA" sz="1050" dirty="0">
                <a:solidFill>
                  <a:srgbClr val="000000"/>
                </a:solidFill>
                <a:latin typeface="Calibri" panose="020F0502020204030204" pitchFamily="34" charset="0"/>
              </a:rPr>
              <a:t>MFMA Section 73 reports </a:t>
            </a:r>
          </a:p>
          <a:p>
            <a:pPr marL="214313" indent="-214313" defTabSz="342900">
              <a:buFontTx/>
              <a:buChar char="-"/>
            </a:pPr>
            <a:r>
              <a:rPr lang="en-ZA" sz="1050" dirty="0">
                <a:solidFill>
                  <a:srgbClr val="000000"/>
                </a:solidFill>
                <a:latin typeface="Calibri" panose="020F0502020204030204" pitchFamily="34" charset="0"/>
              </a:rPr>
              <a:t>MSA section 106 reports (where such were evoked) </a:t>
            </a:r>
          </a:p>
          <a:p>
            <a:pPr marL="214313" indent="-214313" defTabSz="342900">
              <a:buFontTx/>
              <a:buChar char="-"/>
            </a:pPr>
            <a:r>
              <a:rPr lang="en-ZA" sz="1050" dirty="0">
                <a:solidFill>
                  <a:srgbClr val="000000"/>
                </a:solidFill>
                <a:latin typeface="Calibri" panose="020F0502020204030204" pitchFamily="34" charset="0"/>
              </a:rPr>
              <a:t>Quarterly performance reports</a:t>
            </a:r>
          </a:p>
        </p:txBody>
      </p:sp>
      <p:sp>
        <p:nvSpPr>
          <p:cNvPr id="31" name="Title 1"/>
          <p:cNvSpPr>
            <a:spLocks noGrp="1"/>
          </p:cNvSpPr>
          <p:nvPr>
            <p:ph type="title"/>
          </p:nvPr>
        </p:nvSpPr>
        <p:spPr>
          <a:xfrm>
            <a:off x="838200" y="124517"/>
            <a:ext cx="6400800" cy="489438"/>
          </a:xfrm>
        </p:spPr>
        <p:txBody>
          <a:bodyPr>
            <a:noAutofit/>
          </a:bodyPr>
          <a:lstStyle/>
          <a:p>
            <a:r>
              <a:rPr lang="en-ZA" dirty="0" smtClean="0">
                <a:solidFill>
                  <a:schemeClr val="accent6"/>
                </a:solidFill>
                <a:latin typeface="Arial Narrow" panose="020B0606020202030204" pitchFamily="34" charset="0"/>
              </a:rPr>
              <a:t>NEWLY ADOPTED SALGA SUPPORT APPROACH</a:t>
            </a:r>
            <a:endParaRPr lang="en-ZA" dirty="0">
              <a:solidFill>
                <a:schemeClr val="accent6"/>
              </a:solidFill>
              <a:latin typeface="Arial Narrow" panose="020B0606020202030204" pitchFamily="34" charset="0"/>
            </a:endParaRPr>
          </a:p>
        </p:txBody>
      </p:sp>
    </p:spTree>
    <p:extLst>
      <p:ext uri="{BB962C8B-B14F-4D97-AF65-F5344CB8AC3E}">
        <p14:creationId xmlns:p14="http://schemas.microsoft.com/office/powerpoint/2010/main" val="1934285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11</a:t>
            </a:fld>
            <a:endParaRPr lang="en-US" dirty="0"/>
          </a:p>
        </p:txBody>
      </p:sp>
      <p:sp>
        <p:nvSpPr>
          <p:cNvPr id="5" name="Title 3"/>
          <p:cNvSpPr txBox="1">
            <a:spLocks/>
          </p:cNvSpPr>
          <p:nvPr/>
        </p:nvSpPr>
        <p:spPr>
          <a:xfrm>
            <a:off x="1871663" y="0"/>
            <a:ext cx="5786438" cy="700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lvl="0">
              <a:defRPr/>
            </a:pPr>
            <a:r>
              <a:rPr lang="en-ZA" sz="2400" dirty="0" smtClean="0">
                <a:latin typeface="Arial Narrow" panose="020B0606020202030204" pitchFamily="34" charset="0"/>
              </a:rPr>
              <a:t>RECOMMENDATIONS </a:t>
            </a:r>
            <a:endParaRPr kumimoji="0" lang="en-US" sz="2400" i="0" u="none" strike="noStrike" kern="1200" cap="none" spc="0" normalizeH="0" baseline="0" noProof="0" dirty="0">
              <a:ln>
                <a:noFill/>
              </a:ln>
              <a:effectLst/>
              <a:uLnTx/>
              <a:uFillTx/>
              <a:latin typeface="Arial Narrow" panose="020B0606020202030204" pitchFamily="34" charset="0"/>
            </a:endParaRPr>
          </a:p>
        </p:txBody>
      </p:sp>
      <p:sp>
        <p:nvSpPr>
          <p:cNvPr id="6" name="TextBox 5"/>
          <p:cNvSpPr txBox="1"/>
          <p:nvPr/>
        </p:nvSpPr>
        <p:spPr>
          <a:xfrm>
            <a:off x="725449" y="1686581"/>
            <a:ext cx="8851732" cy="2616101"/>
          </a:xfrm>
          <a:prstGeom prst="rect">
            <a:avLst/>
          </a:prstGeom>
          <a:noFill/>
        </p:spPr>
        <p:txBody>
          <a:bodyPr wrap="square" rtlCol="0">
            <a:spAutoFit/>
          </a:bodyPr>
          <a:lstStyle/>
          <a:p>
            <a:pPr lvl="0">
              <a:spcBef>
                <a:spcPct val="20000"/>
              </a:spcBef>
            </a:pPr>
            <a:r>
              <a:rPr lang="en-ZA" sz="2000" b="1" dirty="0">
                <a:solidFill>
                  <a:srgbClr val="000000"/>
                </a:solidFill>
                <a:latin typeface="Arial Narrow" panose="020B0606020202030204" pitchFamily="34" charset="0"/>
              </a:rPr>
              <a:t>It is recommended that the PC COGTA resolve to:-  </a:t>
            </a:r>
          </a:p>
          <a:p>
            <a:pPr lvl="0">
              <a:spcBef>
                <a:spcPct val="20000"/>
              </a:spcBef>
            </a:pPr>
            <a:endParaRPr lang="en-GB" sz="2000" dirty="0">
              <a:solidFill>
                <a:srgbClr val="000000"/>
              </a:solidFill>
              <a:latin typeface="Arial Narrow" panose="020B0606020202030204" pitchFamily="34" charset="0"/>
            </a:endParaRPr>
          </a:p>
          <a:p>
            <a:pPr marL="342900" lvl="0" indent="-342900">
              <a:spcBef>
                <a:spcPct val="20000"/>
              </a:spcBef>
              <a:buFont typeface="+mj-lt"/>
              <a:buAutoNum type="arabicPeriod"/>
            </a:pPr>
            <a:r>
              <a:rPr lang="en-ZA" sz="2000" b="1" dirty="0">
                <a:solidFill>
                  <a:srgbClr val="000000"/>
                </a:solidFill>
                <a:latin typeface="Arial Narrow" panose="020B0606020202030204" pitchFamily="34" charset="0"/>
              </a:rPr>
              <a:t>NOTE</a:t>
            </a:r>
            <a:r>
              <a:rPr lang="en-ZA" sz="2000" dirty="0">
                <a:solidFill>
                  <a:srgbClr val="000000"/>
                </a:solidFill>
                <a:latin typeface="Arial Narrow" panose="020B0606020202030204" pitchFamily="34" charset="0"/>
              </a:rPr>
              <a:t> the SALGA support provided to </a:t>
            </a:r>
            <a:r>
              <a:rPr lang="en-ZA" sz="2000" dirty="0" smtClean="0">
                <a:solidFill>
                  <a:srgbClr val="000000"/>
                </a:solidFill>
                <a:latin typeface="Arial Narrow" panose="020B0606020202030204" pitchFamily="34" charset="0"/>
              </a:rPr>
              <a:t>Sekhukhune District and its </a:t>
            </a:r>
            <a:r>
              <a:rPr lang="en-ZA" sz="2000" dirty="0">
                <a:solidFill>
                  <a:srgbClr val="000000"/>
                </a:solidFill>
                <a:latin typeface="Arial Narrow" panose="020B0606020202030204" pitchFamily="34" charset="0"/>
              </a:rPr>
              <a:t>Local </a:t>
            </a:r>
            <a:r>
              <a:rPr lang="en-ZA" sz="2000" dirty="0" smtClean="0">
                <a:solidFill>
                  <a:srgbClr val="000000"/>
                </a:solidFill>
                <a:latin typeface="Arial Narrow" panose="020B0606020202030204" pitchFamily="34" charset="0"/>
              </a:rPr>
              <a:t>Municipalities;</a:t>
            </a:r>
            <a:endParaRPr lang="en-ZA" sz="2000" dirty="0">
              <a:solidFill>
                <a:srgbClr val="000000"/>
              </a:solidFill>
              <a:latin typeface="Arial Narrow" panose="020B0606020202030204" pitchFamily="34" charset="0"/>
            </a:endParaRPr>
          </a:p>
          <a:p>
            <a:pPr marL="342900" lvl="0" indent="-342900">
              <a:spcBef>
                <a:spcPct val="20000"/>
              </a:spcBef>
              <a:buFont typeface="+mj-lt"/>
              <a:buAutoNum type="arabicPeriod"/>
            </a:pPr>
            <a:endParaRPr lang="en-ZA" sz="2000" dirty="0">
              <a:solidFill>
                <a:srgbClr val="000000"/>
              </a:solidFill>
              <a:latin typeface="Arial Narrow" panose="020B0606020202030204" pitchFamily="34" charset="0"/>
            </a:endParaRPr>
          </a:p>
          <a:p>
            <a:pPr marL="342900" lvl="0" indent="-342900">
              <a:spcBef>
                <a:spcPct val="20000"/>
              </a:spcBef>
              <a:buFont typeface="+mj-lt"/>
              <a:buAutoNum type="arabicPeriod"/>
            </a:pPr>
            <a:r>
              <a:rPr lang="en-ZA" sz="2000" b="1" dirty="0">
                <a:solidFill>
                  <a:srgbClr val="000000"/>
                </a:solidFill>
                <a:latin typeface="Arial Narrow" panose="020B0606020202030204" pitchFamily="34" charset="0"/>
              </a:rPr>
              <a:t>NOTE</a:t>
            </a:r>
            <a:r>
              <a:rPr lang="en-ZA" sz="2000" dirty="0">
                <a:solidFill>
                  <a:srgbClr val="000000"/>
                </a:solidFill>
                <a:latin typeface="Arial Narrow" panose="020B0606020202030204" pitchFamily="34" charset="0"/>
              </a:rPr>
              <a:t> the SALGA proposed approach to Municipal Support and Interventions.</a:t>
            </a:r>
            <a:endParaRPr lang="en-US" sz="2000" dirty="0">
              <a:solidFill>
                <a:srgbClr val="000000"/>
              </a:solidFill>
              <a:latin typeface="Arial Narrow" panose="020B0606020202030204" pitchFamily="34" charset="0"/>
            </a:endParaRPr>
          </a:p>
          <a:p>
            <a:pPr marL="342900" lvl="0" indent="-342900">
              <a:spcBef>
                <a:spcPct val="20000"/>
              </a:spcBef>
              <a:buFont typeface="+mj-lt"/>
              <a:buAutoNum type="arabicPeriod"/>
            </a:pPr>
            <a:endParaRPr lang="en-US" sz="2000" dirty="0">
              <a:solidFill>
                <a:srgbClr val="000000"/>
              </a:solidFill>
              <a:latin typeface="Arial Narrow" panose="020B0606020202030204" pitchFamily="34" charset="0"/>
            </a:endParaRPr>
          </a:p>
          <a:p>
            <a:pPr lvl="1">
              <a:spcAft>
                <a:spcPts val="1200"/>
              </a:spcAft>
            </a:pPr>
            <a:endParaRPr lang="en-US" sz="2400" dirty="0" smtClean="0"/>
          </a:p>
        </p:txBody>
      </p:sp>
    </p:spTree>
    <p:extLst>
      <p:ext uri="{BB962C8B-B14F-4D97-AF65-F5344CB8AC3E}">
        <p14:creationId xmlns:p14="http://schemas.microsoft.com/office/powerpoint/2010/main" val="212035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386" y="2963590"/>
            <a:ext cx="7077650" cy="1398233"/>
          </a:xfrm>
        </p:spPr>
        <p:txBody>
          <a:bodyPr/>
          <a:lstStyle/>
          <a:p>
            <a:r>
              <a:rPr lang="en-US" dirty="0" smtClean="0"/>
              <a:t>Thank You</a:t>
            </a:r>
            <a:endParaRPr lang="en-US" dirty="0"/>
          </a:p>
        </p:txBody>
      </p:sp>
    </p:spTree>
    <p:extLst>
      <p:ext uri="{BB962C8B-B14F-4D97-AF65-F5344CB8AC3E}">
        <p14:creationId xmlns:p14="http://schemas.microsoft.com/office/powerpoint/2010/main" val="129309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495300" y="708346"/>
            <a:ext cx="8532790" cy="553784"/>
          </a:xfrm>
        </p:spPr>
        <p:txBody>
          <a:bodyPr>
            <a:noAutofit/>
          </a:bodyPr>
          <a:lstStyle/>
          <a:p>
            <a:r>
              <a:rPr lang="en-ZA" altLang="en-US" sz="2800" dirty="0" smtClean="0">
                <a:latin typeface="Arial Narrow" panose="020B0606020202030204" pitchFamily="34" charset="0"/>
              </a:rPr>
              <a:t>PRESENTATION OUTLINE</a:t>
            </a:r>
            <a:endParaRPr lang="en-ZA" altLang="en-US" sz="2800" dirty="0">
              <a:latin typeface="Arial Narrow" panose="020B0606020202030204" pitchFamily="34" charset="0"/>
            </a:endParaRPr>
          </a:p>
        </p:txBody>
      </p:sp>
      <p:sp>
        <p:nvSpPr>
          <p:cNvPr id="28675" name="Content Placeholder 2"/>
          <p:cNvSpPr>
            <a:spLocks noGrp="1" noChangeArrowheads="1"/>
          </p:cNvSpPr>
          <p:nvPr>
            <p:ph sz="quarter" idx="10"/>
          </p:nvPr>
        </p:nvSpPr>
        <p:spPr>
          <a:xfrm>
            <a:off x="231820" y="1596980"/>
            <a:ext cx="9178880" cy="4303758"/>
          </a:xfrm>
          <a:solidFill>
            <a:schemeClr val="bg1"/>
          </a:solidFill>
        </p:spPr>
        <p:txBody>
          <a:bodyPr>
            <a:normAutofit/>
          </a:bodyPr>
          <a:lstStyle/>
          <a:p>
            <a:pPr marL="457200" indent="-457200" algn="just">
              <a:lnSpc>
                <a:spcPct val="150000"/>
              </a:lnSpc>
              <a:buFont typeface="+mj-lt"/>
              <a:buAutoNum type="arabicPeriod"/>
            </a:pPr>
            <a:r>
              <a:rPr lang="en-ZA" altLang="en-US" sz="2400" b="1" dirty="0">
                <a:latin typeface="Arial Narrow" panose="020B0606020202030204" pitchFamily="34" charset="0"/>
              </a:rPr>
              <a:t>SALGA Strategic Agenda Overview</a:t>
            </a:r>
          </a:p>
          <a:p>
            <a:pPr marL="457200" indent="-457200" algn="just">
              <a:lnSpc>
                <a:spcPct val="150000"/>
              </a:lnSpc>
              <a:buFont typeface="+mj-lt"/>
              <a:buAutoNum type="arabicPeriod"/>
            </a:pPr>
            <a:r>
              <a:rPr lang="en-ZA" altLang="en-US" sz="2400" b="1" dirty="0">
                <a:latin typeface="Arial Narrow" panose="020B0606020202030204" pitchFamily="34" charset="0"/>
              </a:rPr>
              <a:t>SALGA Support </a:t>
            </a:r>
            <a:r>
              <a:rPr lang="en-ZA" altLang="en-US" sz="2400" b="1" dirty="0" smtClean="0">
                <a:latin typeface="Arial Narrow" panose="020B0606020202030204" pitchFamily="34" charset="0"/>
              </a:rPr>
              <a:t>Programmes</a:t>
            </a:r>
          </a:p>
          <a:p>
            <a:pPr marL="457200" indent="-457200" algn="just">
              <a:lnSpc>
                <a:spcPct val="150000"/>
              </a:lnSpc>
              <a:buFont typeface="+mj-lt"/>
              <a:buAutoNum type="arabicPeriod"/>
            </a:pPr>
            <a:r>
              <a:rPr lang="en-ZA" altLang="en-US" sz="2400" b="1" dirty="0" smtClean="0">
                <a:latin typeface="Arial Narrow" panose="020B0606020202030204" pitchFamily="34" charset="0"/>
              </a:rPr>
              <a:t>Key challenges and SALGA Interventions</a:t>
            </a:r>
          </a:p>
          <a:p>
            <a:pPr marL="457200" indent="-457200" algn="just">
              <a:lnSpc>
                <a:spcPct val="150000"/>
              </a:lnSpc>
              <a:buFont typeface="+mj-lt"/>
              <a:buAutoNum type="arabicPeriod"/>
            </a:pPr>
            <a:r>
              <a:rPr lang="en-ZA" altLang="en-US" sz="2400" b="1" dirty="0" smtClean="0">
                <a:latin typeface="Arial Narrow" panose="020B0606020202030204" pitchFamily="34" charset="0"/>
              </a:rPr>
              <a:t>Impact of support provided</a:t>
            </a:r>
          </a:p>
          <a:p>
            <a:pPr marL="457200" indent="-457200" algn="just">
              <a:lnSpc>
                <a:spcPct val="150000"/>
              </a:lnSpc>
              <a:buFont typeface="+mj-lt"/>
              <a:buAutoNum type="arabicPeriod"/>
            </a:pPr>
            <a:r>
              <a:rPr lang="en-ZA" altLang="en-US" sz="2400" b="1" dirty="0" smtClean="0">
                <a:latin typeface="Arial Narrow" panose="020B0606020202030204" pitchFamily="34" charset="0"/>
              </a:rPr>
              <a:t>Salga municipal support approach</a:t>
            </a:r>
          </a:p>
          <a:p>
            <a:pPr marL="457200" indent="-457200" algn="just">
              <a:lnSpc>
                <a:spcPct val="150000"/>
              </a:lnSpc>
              <a:buFont typeface="+mj-lt"/>
              <a:buAutoNum type="arabicPeriod"/>
            </a:pPr>
            <a:r>
              <a:rPr lang="en-ZA" altLang="en-US" sz="2400" b="1" dirty="0" smtClean="0">
                <a:latin typeface="Arial Narrow" panose="020B0606020202030204" pitchFamily="34" charset="0"/>
              </a:rPr>
              <a:t>Recommendations  </a:t>
            </a:r>
            <a:endParaRPr lang="en-ZA" altLang="en-US" sz="2400" b="1" dirty="0">
              <a:latin typeface="Arial Narrow" panose="020B0606020202030204" pitchFamily="34" charset="0"/>
            </a:endParaRPr>
          </a:p>
        </p:txBody>
      </p:sp>
    </p:spTree>
    <p:extLst>
      <p:ext uri="{BB962C8B-B14F-4D97-AF65-F5344CB8AC3E}">
        <p14:creationId xmlns:p14="http://schemas.microsoft.com/office/powerpoint/2010/main" val="299243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3</a:t>
            </a:fld>
            <a:endParaRPr lang="en-US" dirty="0"/>
          </a:p>
        </p:txBody>
      </p:sp>
      <p:sp>
        <p:nvSpPr>
          <p:cNvPr id="5" name="Title 3"/>
          <p:cNvSpPr txBox="1">
            <a:spLocks/>
          </p:cNvSpPr>
          <p:nvPr/>
        </p:nvSpPr>
        <p:spPr>
          <a:xfrm>
            <a:off x="412124" y="749290"/>
            <a:ext cx="9375819" cy="700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lvl="0">
              <a:defRPr/>
            </a:pPr>
            <a:r>
              <a:rPr lang="en-ZA" sz="2800" dirty="0" smtClean="0"/>
              <a:t> </a:t>
            </a:r>
            <a:endParaRPr kumimoji="0" lang="en-US" sz="2800" i="0" u="none" strike="noStrike" kern="1200" cap="none" spc="0" normalizeH="0" baseline="0" noProof="0" dirty="0">
              <a:ln>
                <a:noFill/>
              </a:ln>
              <a:effectLst/>
              <a:uLnTx/>
              <a:uFillTx/>
              <a:latin typeface="Arial"/>
              <a:ea typeface="+mj-ea"/>
              <a:cs typeface="+mj-cs"/>
            </a:endParaRPr>
          </a:p>
        </p:txBody>
      </p:sp>
      <p:sp>
        <p:nvSpPr>
          <p:cNvPr id="6" name="TextBox 5"/>
          <p:cNvSpPr txBox="1"/>
          <p:nvPr/>
        </p:nvSpPr>
        <p:spPr>
          <a:xfrm>
            <a:off x="172490" y="1192198"/>
            <a:ext cx="9414455" cy="6186309"/>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smtClean="0">
                <a:latin typeface="Arial Narrow" panose="020B0606020202030204" pitchFamily="34" charset="0"/>
                <a:cs typeface="Arial" panose="020B0604020202020204" pitchFamily="34" charset="0"/>
              </a:rPr>
              <a:t>SALGA </a:t>
            </a:r>
            <a:r>
              <a:rPr lang="en-GB" sz="2000" dirty="0">
                <a:latin typeface="Arial Narrow" panose="020B0606020202030204" pitchFamily="34" charset="0"/>
                <a:cs typeface="Arial" panose="020B0604020202020204" pitchFamily="34" charset="0"/>
              </a:rPr>
              <a:t>has a clear strategic role to play in </a:t>
            </a:r>
            <a:r>
              <a:rPr lang="en-GB" sz="2000" b="1" dirty="0">
                <a:solidFill>
                  <a:schemeClr val="accent6">
                    <a:lumMod val="75000"/>
                  </a:schemeClr>
                </a:solidFill>
                <a:latin typeface="Arial Narrow" panose="020B0606020202030204" pitchFamily="34" charset="0"/>
                <a:cs typeface="Arial" panose="020B0604020202020204" pitchFamily="34" charset="0"/>
              </a:rPr>
              <a:t>representing the interests of local government </a:t>
            </a:r>
            <a:r>
              <a:rPr lang="en-GB" sz="2000" b="1" dirty="0" smtClean="0">
                <a:solidFill>
                  <a:schemeClr val="accent6">
                    <a:lumMod val="75000"/>
                  </a:schemeClr>
                </a:solidFill>
                <a:latin typeface="Arial Narrow" panose="020B0606020202030204" pitchFamily="34" charset="0"/>
                <a:cs typeface="Arial" panose="020B0604020202020204" pitchFamily="34" charset="0"/>
              </a:rPr>
              <a:t>and </a:t>
            </a:r>
            <a:r>
              <a:rPr lang="en-GB" sz="2000" b="1" dirty="0">
                <a:solidFill>
                  <a:schemeClr val="accent6">
                    <a:lumMod val="75000"/>
                  </a:schemeClr>
                </a:solidFill>
                <a:latin typeface="Arial Narrow" panose="020B0606020202030204" pitchFamily="34" charset="0"/>
                <a:cs typeface="Arial" panose="020B0604020202020204" pitchFamily="34" charset="0"/>
              </a:rPr>
              <a:t>supporting its members</a:t>
            </a:r>
            <a:r>
              <a:rPr lang="en-GB" sz="2000" dirty="0">
                <a:solidFill>
                  <a:schemeClr val="accent6">
                    <a:lumMod val="75000"/>
                  </a:schemeClr>
                </a:solidFill>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to fulfil their developmental role</a:t>
            </a:r>
            <a:r>
              <a:rPr lang="en-GB" sz="2000" dirty="0" smtClean="0">
                <a:latin typeface="Arial Narrow" panose="020B0606020202030204" pitchFamily="34" charset="0"/>
                <a:cs typeface="Arial" panose="020B0604020202020204" pitchFamily="34" charset="0"/>
              </a:rPr>
              <a:t>.</a:t>
            </a:r>
          </a:p>
          <a:p>
            <a:pPr marL="342900" indent="-342900" algn="just">
              <a:buFont typeface="Arial" panose="020B0604020202020204" pitchFamily="34" charset="0"/>
              <a:buChar char="•"/>
            </a:pPr>
            <a:endParaRPr lang="en-GB" sz="2000" dirty="0" smtClean="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Arial Narrow" panose="020B0606020202030204" pitchFamily="34" charset="0"/>
                <a:cs typeface="Arial" panose="020B0604020202020204" pitchFamily="34" charset="0"/>
              </a:rPr>
              <a:t>We recognises that there are numerous key players in Local Government and that alone, we cannot achieve our goals. </a:t>
            </a:r>
            <a:r>
              <a:rPr lang="en-GB" sz="2000" dirty="0" smtClean="0">
                <a:latin typeface="Arial Narrow" panose="020B0606020202030204" pitchFamily="34" charset="0"/>
                <a:cs typeface="Arial" panose="020B0604020202020204" pitchFamily="34" charset="0"/>
              </a:rPr>
              <a:t>This Committee is one of that key stakeholder.</a:t>
            </a:r>
          </a:p>
          <a:p>
            <a:pPr marL="342900" indent="-342900" algn="just">
              <a:buFont typeface="Arial" panose="020B0604020202020204" pitchFamily="34" charset="0"/>
              <a:buChar char="•"/>
            </a:pPr>
            <a:endParaRPr lang="en-GB" sz="2000" dirty="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Arial Narrow" panose="020B0606020202030204" pitchFamily="34" charset="0"/>
                <a:cs typeface="Arial" panose="020B0604020202020204" pitchFamily="34" charset="0"/>
              </a:rPr>
              <a:t>For </a:t>
            </a:r>
            <a:r>
              <a:rPr lang="en-GB" sz="2000" dirty="0" smtClean="0">
                <a:latin typeface="Arial Narrow" panose="020B0606020202030204" pitchFamily="34" charset="0"/>
                <a:cs typeface="Arial" panose="020B0604020202020204" pitchFamily="34" charset="0"/>
              </a:rPr>
              <a:t>successful </a:t>
            </a:r>
            <a:r>
              <a:rPr lang="en-GB" sz="2000" dirty="0">
                <a:latin typeface="Arial Narrow" panose="020B0606020202030204" pitchFamily="34" charset="0"/>
                <a:cs typeface="Arial" panose="020B0604020202020204" pitchFamily="34" charset="0"/>
              </a:rPr>
              <a:t>delivery of </a:t>
            </a:r>
            <a:r>
              <a:rPr lang="en-GB" sz="2000" dirty="0" smtClean="0">
                <a:latin typeface="Arial Narrow" panose="020B0606020202030204" pitchFamily="34" charset="0"/>
                <a:cs typeface="Arial" panose="020B0604020202020204" pitchFamily="34" charset="0"/>
              </a:rPr>
              <a:t>our </a:t>
            </a:r>
            <a:r>
              <a:rPr lang="en-GB" sz="2000" dirty="0">
                <a:latin typeface="Arial Narrow" panose="020B0606020202030204" pitchFamily="34" charset="0"/>
                <a:cs typeface="Arial" panose="020B0604020202020204" pitchFamily="34" charset="0"/>
              </a:rPr>
              <a:t>mandate, </a:t>
            </a:r>
            <a:r>
              <a:rPr lang="en-GB" sz="2000" b="1" dirty="0">
                <a:solidFill>
                  <a:schemeClr val="accent6">
                    <a:lumMod val="75000"/>
                  </a:schemeClr>
                </a:solidFill>
                <a:latin typeface="Arial Narrow" panose="020B0606020202030204" pitchFamily="34" charset="0"/>
                <a:cs typeface="Arial" panose="020B0604020202020204" pitchFamily="34" charset="0"/>
              </a:rPr>
              <a:t>working intergovernmental relations and dynamic partnership with stakeholders</a:t>
            </a:r>
            <a:r>
              <a:rPr lang="en-GB" sz="2000" dirty="0">
                <a:latin typeface="Arial Narrow" panose="020B0606020202030204" pitchFamily="34" charset="0"/>
                <a:cs typeface="Arial" panose="020B0604020202020204" pitchFamily="34" charset="0"/>
              </a:rPr>
              <a:t>, is </a:t>
            </a:r>
            <a:r>
              <a:rPr lang="en-GB" sz="2000" dirty="0" smtClean="0">
                <a:latin typeface="Arial Narrow" panose="020B0606020202030204" pitchFamily="34" charset="0"/>
                <a:cs typeface="Arial" panose="020B0604020202020204" pitchFamily="34" charset="0"/>
              </a:rPr>
              <a:t>of high importance</a:t>
            </a:r>
            <a:r>
              <a:rPr lang="en-GB" sz="2000" dirty="0" smtClean="0">
                <a:latin typeface="Arial Narrow" panose="020B0606020202030204" pitchFamily="34" charset="0"/>
              </a:rPr>
              <a:t>.</a:t>
            </a:r>
          </a:p>
          <a:p>
            <a:pPr marL="342900" indent="-342900" algn="just">
              <a:buFont typeface="Arial" panose="020B0604020202020204" pitchFamily="34" charset="0"/>
              <a:buChar char="•"/>
            </a:pPr>
            <a:endParaRPr lang="en-GB" sz="2000" dirty="0" smtClean="0">
              <a:latin typeface="Arial Narrow" panose="020B0606020202030204" pitchFamily="34" charset="0"/>
            </a:endParaRPr>
          </a:p>
          <a:p>
            <a:pPr marL="342900" indent="-342900" algn="just">
              <a:buFont typeface="Arial" panose="020B0604020202020204" pitchFamily="34" charset="0"/>
              <a:buChar char="•"/>
            </a:pPr>
            <a:r>
              <a:rPr lang="en-GB" sz="2000" dirty="0">
                <a:latin typeface="Arial Narrow" panose="020B0606020202030204" pitchFamily="34" charset="0"/>
                <a:cs typeface="Arial" panose="020B0604020202020204" pitchFamily="34" charset="0"/>
              </a:rPr>
              <a:t>The following are</a:t>
            </a:r>
            <a:r>
              <a:rPr lang="en-GB" sz="2000" b="1" dirty="0">
                <a:latin typeface="Arial Narrow" panose="020B0606020202030204" pitchFamily="34" charset="0"/>
                <a:cs typeface="Arial" panose="020B0604020202020204" pitchFamily="34" charset="0"/>
              </a:rPr>
              <a:t> </a:t>
            </a:r>
            <a:r>
              <a:rPr lang="en-GB" sz="2000" b="1" dirty="0">
                <a:solidFill>
                  <a:schemeClr val="accent6">
                    <a:lumMod val="75000"/>
                  </a:schemeClr>
                </a:solidFill>
                <a:latin typeface="Arial Narrow" panose="020B0606020202030204" pitchFamily="34" charset="0"/>
                <a:cs typeface="Arial" panose="020B0604020202020204" pitchFamily="34" charset="0"/>
              </a:rPr>
              <a:t>three (03) </a:t>
            </a:r>
            <a:r>
              <a:rPr lang="en-GB" sz="2000" dirty="0">
                <a:latin typeface="Arial Narrow" panose="020B0606020202030204" pitchFamily="34" charset="0"/>
                <a:cs typeface="Arial" panose="020B0604020202020204" pitchFamily="34" charset="0"/>
              </a:rPr>
              <a:t>strategic outcomes that guide our operations:</a:t>
            </a:r>
          </a:p>
          <a:p>
            <a:pPr algn="just"/>
            <a:endParaRPr lang="en-GB" sz="2000" dirty="0">
              <a:latin typeface="Arial Narrow" panose="020B0606020202030204" pitchFamily="34" charset="0"/>
            </a:endParaRPr>
          </a:p>
          <a:p>
            <a:pPr marL="914400" lvl="1" indent="-457200" algn="just">
              <a:buFont typeface="Arial" panose="020B0604020202020204" pitchFamily="34" charset="0"/>
              <a:buChar char="•"/>
            </a:pPr>
            <a:r>
              <a:rPr lang="en-GB" sz="2000" dirty="0" smtClean="0">
                <a:latin typeface="Arial Narrow" panose="020B0606020202030204" pitchFamily="34" charset="0"/>
                <a:cs typeface="Arial" panose="020B0604020202020204" pitchFamily="34" charset="0"/>
              </a:rPr>
              <a:t>Municipalities with sustainable and inclusive economic growth underpinned by spatial transformation;</a:t>
            </a:r>
          </a:p>
          <a:p>
            <a:pPr marL="914400" lvl="1" indent="-457200" algn="just">
              <a:buFont typeface="Arial" panose="020B0604020202020204" pitchFamily="34" charset="0"/>
              <a:buChar char="•"/>
            </a:pPr>
            <a:r>
              <a:rPr lang="en-GB" sz="2000" dirty="0" smtClean="0">
                <a:latin typeface="Arial Narrow" panose="020B0606020202030204" pitchFamily="34" charset="0"/>
                <a:cs typeface="Arial" panose="020B0604020202020204" pitchFamily="34" charset="0"/>
              </a:rPr>
              <a:t>Good Governance &amp; Resilient Municipal Institutions; and</a:t>
            </a:r>
          </a:p>
          <a:p>
            <a:pPr marL="914400" lvl="1" indent="-457200" algn="just">
              <a:buFont typeface="Arial" panose="020B0604020202020204" pitchFamily="34" charset="0"/>
              <a:buChar char="•"/>
            </a:pPr>
            <a:r>
              <a:rPr lang="en-GB" sz="2000" dirty="0" smtClean="0">
                <a:latin typeface="Arial Narrow" panose="020B0606020202030204" pitchFamily="34" charset="0"/>
                <a:cs typeface="Arial" panose="020B0604020202020204" pitchFamily="34" charset="0"/>
              </a:rPr>
              <a:t>Financial Sustainability of Local Government &amp; Greater Fiscal Equity</a:t>
            </a: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a:p>
            <a:pPr lvl="1">
              <a:spcAft>
                <a:spcPts val="1200"/>
              </a:spcAft>
            </a:pPr>
            <a:endParaRPr lang="en-US" sz="2400" dirty="0" smtClean="0"/>
          </a:p>
        </p:txBody>
      </p:sp>
      <p:sp>
        <p:nvSpPr>
          <p:cNvPr id="2" name="Rectangle 1"/>
          <p:cNvSpPr/>
          <p:nvPr/>
        </p:nvSpPr>
        <p:spPr>
          <a:xfrm>
            <a:off x="1575162" y="81260"/>
            <a:ext cx="6353991" cy="400110"/>
          </a:xfrm>
          <a:prstGeom prst="rect">
            <a:avLst/>
          </a:prstGeom>
        </p:spPr>
        <p:txBody>
          <a:bodyPr wrap="square">
            <a:spAutoFit/>
          </a:bodyPr>
          <a:lstStyle/>
          <a:p>
            <a:pPr algn="ctr"/>
            <a:r>
              <a:rPr lang="en-ZA" sz="2000" b="1" dirty="0" smtClean="0">
                <a:solidFill>
                  <a:prstClr val="black"/>
                </a:solidFill>
                <a:latin typeface="Arial Narrow" panose="020B0606020202030204" pitchFamily="34" charset="0"/>
                <a:ea typeface="+mj-ea"/>
                <a:cs typeface="+mj-cs"/>
              </a:rPr>
              <a:t>SALGA STRATEGIC AGENDA OVERVIEW</a:t>
            </a:r>
            <a:endParaRPr lang="en-ZA" sz="2000" dirty="0">
              <a:latin typeface="Arial Narrow" panose="020B0606020202030204" pitchFamily="34" charset="0"/>
            </a:endParaRPr>
          </a:p>
        </p:txBody>
      </p:sp>
    </p:spTree>
    <p:extLst>
      <p:ext uri="{BB962C8B-B14F-4D97-AF65-F5344CB8AC3E}">
        <p14:creationId xmlns:p14="http://schemas.microsoft.com/office/powerpoint/2010/main" val="2050792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4</a:t>
            </a:fld>
            <a:endParaRPr lang="en-US" dirty="0"/>
          </a:p>
        </p:txBody>
      </p:sp>
      <p:sp>
        <p:nvSpPr>
          <p:cNvPr id="5" name="Title 3"/>
          <p:cNvSpPr txBox="1">
            <a:spLocks/>
          </p:cNvSpPr>
          <p:nvPr/>
        </p:nvSpPr>
        <p:spPr>
          <a:xfrm>
            <a:off x="412124" y="749290"/>
            <a:ext cx="9375819" cy="700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lvl="0">
              <a:defRPr/>
            </a:pPr>
            <a:r>
              <a:rPr lang="en-ZA" sz="2800" dirty="0" smtClean="0"/>
              <a:t> </a:t>
            </a:r>
            <a:endParaRPr kumimoji="0" lang="en-US" sz="2800" i="0" u="none" strike="noStrike" kern="1200" cap="none" spc="0" normalizeH="0" baseline="0" noProof="0" dirty="0">
              <a:ln>
                <a:noFill/>
              </a:ln>
              <a:effectLst/>
              <a:uLnTx/>
              <a:uFillTx/>
              <a:latin typeface="Arial"/>
              <a:ea typeface="+mj-ea"/>
              <a:cs typeface="+mj-cs"/>
            </a:endParaRPr>
          </a:p>
        </p:txBody>
      </p:sp>
      <p:sp>
        <p:nvSpPr>
          <p:cNvPr id="6" name="TextBox 5"/>
          <p:cNvSpPr txBox="1"/>
          <p:nvPr/>
        </p:nvSpPr>
        <p:spPr>
          <a:xfrm>
            <a:off x="263930" y="960545"/>
            <a:ext cx="9414455" cy="5016758"/>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a:latin typeface="Arial Narrow" panose="020B0606020202030204" pitchFamily="34" charset="0"/>
                <a:cs typeface="Arial" panose="020B0604020202020204" pitchFamily="34" charset="0"/>
              </a:rPr>
              <a:t>SALGAs Municipal Audit Support Program (MASP) follows a Multidisciplinary approach that is based on 4 Pillars. </a:t>
            </a:r>
            <a:endParaRPr lang="en-GB" sz="2000" dirty="0" smtClean="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smtClean="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smtClean="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smtClean="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smtClean="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endParaRPr lang="en-GB" sz="2000" dirty="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Arial Narrow" panose="020B0606020202030204" pitchFamily="34" charset="0"/>
                <a:cs typeface="Arial" panose="020B0604020202020204" pitchFamily="34" charset="0"/>
              </a:rPr>
              <a:t>We believe that all four pillars in a Municipality need to be strong and functioning effectively in order for a Municipality to obtain and sustain unqualified audits and </a:t>
            </a:r>
            <a:r>
              <a:rPr lang="en-GB" sz="2000" dirty="0" smtClean="0">
                <a:latin typeface="Arial Narrow" panose="020B0606020202030204" pitchFamily="34" charset="0"/>
                <a:cs typeface="Arial" panose="020B0604020202020204" pitchFamily="34" charset="0"/>
              </a:rPr>
              <a:t>provision of sustainable </a:t>
            </a:r>
            <a:r>
              <a:rPr lang="en-GB" sz="2000" dirty="0">
                <a:latin typeface="Arial Narrow" panose="020B0606020202030204" pitchFamily="34" charset="0"/>
                <a:cs typeface="Arial" panose="020B0604020202020204" pitchFamily="34" charset="0"/>
              </a:rPr>
              <a:t>service </a:t>
            </a:r>
            <a:r>
              <a:rPr lang="en-GB" sz="2000" dirty="0" smtClean="0">
                <a:latin typeface="Arial Narrow" panose="020B0606020202030204" pitchFamily="34" charset="0"/>
                <a:cs typeface="Arial" panose="020B0604020202020204" pitchFamily="34" charset="0"/>
              </a:rPr>
              <a:t>delivery.</a:t>
            </a:r>
          </a:p>
          <a:p>
            <a:pPr marL="342900" indent="-342900" algn="just">
              <a:buFont typeface="Arial" panose="020B0604020202020204" pitchFamily="34" charset="0"/>
              <a:buChar char="•"/>
            </a:pPr>
            <a:endParaRPr lang="en-GB" sz="2000" dirty="0" smtClean="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r>
              <a:rPr lang="en-GB" sz="2000" b="1" dirty="0" smtClean="0">
                <a:solidFill>
                  <a:schemeClr val="accent6">
                    <a:lumMod val="75000"/>
                  </a:schemeClr>
                </a:solidFill>
                <a:latin typeface="Arial Narrow" panose="020B0606020202030204" pitchFamily="34" charset="0"/>
                <a:cs typeface="Arial" panose="020B0604020202020204" pitchFamily="34" charset="0"/>
              </a:rPr>
              <a:t>Detailed diagnostic reports with clear recommendations </a:t>
            </a:r>
            <a:r>
              <a:rPr lang="en-GB" sz="2000" dirty="0" smtClean="0">
                <a:latin typeface="Arial Narrow" panose="020B0606020202030204" pitchFamily="34" charset="0"/>
                <a:cs typeface="Arial" panose="020B0604020202020204" pitchFamily="34" charset="0"/>
              </a:rPr>
              <a:t>and </a:t>
            </a:r>
            <a:r>
              <a:rPr lang="en-GB" sz="2000" b="1" dirty="0" smtClean="0">
                <a:solidFill>
                  <a:schemeClr val="accent6">
                    <a:lumMod val="75000"/>
                  </a:schemeClr>
                </a:solidFill>
                <a:latin typeface="Arial Narrow" panose="020B0606020202030204" pitchFamily="34" charset="0"/>
                <a:cs typeface="Arial" panose="020B0604020202020204" pitchFamily="34" charset="0"/>
              </a:rPr>
              <a:t>early warning systems</a:t>
            </a:r>
            <a:r>
              <a:rPr lang="en-GB" sz="2000" dirty="0" smtClean="0">
                <a:latin typeface="Arial Narrow" panose="020B0606020202030204" pitchFamily="34" charset="0"/>
                <a:cs typeface="Arial" panose="020B0604020202020204" pitchFamily="34" charset="0"/>
              </a:rPr>
              <a:t> are key for the successful implementation of programme.</a:t>
            </a:r>
            <a:endParaRPr lang="en-GB" sz="2000" dirty="0">
              <a:latin typeface="Arial Narrow" panose="020B0606020202030204" pitchFamily="34" charset="0"/>
              <a:cs typeface="Arial" panose="020B0604020202020204" pitchFamily="34" charset="0"/>
            </a:endParaRPr>
          </a:p>
        </p:txBody>
      </p:sp>
      <p:sp>
        <p:nvSpPr>
          <p:cNvPr id="2" name="Rectangle 1"/>
          <p:cNvSpPr/>
          <p:nvPr/>
        </p:nvSpPr>
        <p:spPr>
          <a:xfrm>
            <a:off x="1794161" y="81260"/>
            <a:ext cx="6353991" cy="400110"/>
          </a:xfrm>
          <a:prstGeom prst="rect">
            <a:avLst/>
          </a:prstGeom>
        </p:spPr>
        <p:txBody>
          <a:bodyPr wrap="square">
            <a:spAutoFit/>
          </a:bodyPr>
          <a:lstStyle/>
          <a:p>
            <a:pPr algn="ctr"/>
            <a:r>
              <a:rPr lang="en-ZA" sz="2000" b="1" dirty="0" smtClean="0">
                <a:solidFill>
                  <a:prstClr val="black"/>
                </a:solidFill>
                <a:latin typeface="Arial Narrow" panose="020B0606020202030204" pitchFamily="34" charset="0"/>
                <a:ea typeface="+mj-ea"/>
                <a:cs typeface="+mj-cs"/>
              </a:rPr>
              <a:t>SALGA SUPPORT PROGRAMMES</a:t>
            </a:r>
            <a:endParaRPr lang="en-ZA" sz="2000" b="1" dirty="0">
              <a:solidFill>
                <a:prstClr val="black"/>
              </a:solidFill>
              <a:latin typeface="Arial Narrow" panose="020B0606020202030204" pitchFamily="34" charset="0"/>
              <a:ea typeface="+mj-ea"/>
              <a:cs typeface="+mj-cs"/>
            </a:endParaRPr>
          </a:p>
        </p:txBody>
      </p:sp>
      <p:sp>
        <p:nvSpPr>
          <p:cNvPr id="7" name="TextBox 6"/>
          <p:cNvSpPr txBox="1"/>
          <p:nvPr/>
        </p:nvSpPr>
        <p:spPr>
          <a:xfrm>
            <a:off x="718456" y="1907177"/>
            <a:ext cx="1468235" cy="553998"/>
          </a:xfrm>
          <a:prstGeom prst="rect">
            <a:avLst/>
          </a:prstGeom>
          <a:noFill/>
        </p:spPr>
        <p:txBody>
          <a:bodyPr wrap="square">
            <a:spAutoFit/>
          </a:bodyPr>
          <a:lstStyle/>
          <a:p>
            <a:pPr algn="ctr" defTabSz="342900">
              <a:defRPr/>
            </a:pPr>
            <a:r>
              <a:rPr lang="en-ZA" sz="1500" b="1" dirty="0" smtClean="0">
                <a:solidFill>
                  <a:srgbClr val="F06D19"/>
                </a:solidFill>
                <a:latin typeface="Arial"/>
              </a:rPr>
              <a:t>Institutional </a:t>
            </a:r>
            <a:r>
              <a:rPr lang="en-ZA" sz="1500" b="1" dirty="0">
                <a:solidFill>
                  <a:srgbClr val="F06D19"/>
                </a:solidFill>
                <a:latin typeface="Arial"/>
              </a:rPr>
              <a:t>Capacity </a:t>
            </a:r>
          </a:p>
        </p:txBody>
      </p:sp>
      <p:pic>
        <p:nvPicPr>
          <p:cNvPr id="8"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860" y="2672430"/>
            <a:ext cx="1316831" cy="10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416" y="2672430"/>
            <a:ext cx="1316831" cy="10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0033" y="2672430"/>
            <a:ext cx="1316831" cy="10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300" y="2672430"/>
            <a:ext cx="1316831" cy="10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66731" y="1907177"/>
            <a:ext cx="1600200" cy="553998"/>
          </a:xfrm>
          <a:prstGeom prst="rect">
            <a:avLst/>
          </a:prstGeom>
          <a:noFill/>
        </p:spPr>
        <p:txBody>
          <a:bodyPr>
            <a:spAutoFit/>
          </a:bodyPr>
          <a:lstStyle/>
          <a:p>
            <a:pPr algn="ctr" defTabSz="342900">
              <a:defRPr/>
            </a:pPr>
            <a:r>
              <a:rPr lang="en-ZA" sz="1500" b="1" dirty="0" smtClean="0">
                <a:solidFill>
                  <a:srgbClr val="F06D19"/>
                </a:solidFill>
                <a:latin typeface="Arial"/>
              </a:rPr>
              <a:t>Financial </a:t>
            </a:r>
            <a:r>
              <a:rPr lang="en-ZA" sz="1500" b="1" dirty="0">
                <a:solidFill>
                  <a:srgbClr val="F06D19"/>
                </a:solidFill>
                <a:latin typeface="Arial"/>
              </a:rPr>
              <a:t>Management</a:t>
            </a:r>
          </a:p>
        </p:txBody>
      </p:sp>
      <p:sp>
        <p:nvSpPr>
          <p:cNvPr id="13" name="TextBox 12"/>
          <p:cNvSpPr txBox="1"/>
          <p:nvPr/>
        </p:nvSpPr>
        <p:spPr>
          <a:xfrm>
            <a:off x="4971157" y="1907177"/>
            <a:ext cx="1600200" cy="323165"/>
          </a:xfrm>
          <a:prstGeom prst="rect">
            <a:avLst/>
          </a:prstGeom>
          <a:noFill/>
        </p:spPr>
        <p:txBody>
          <a:bodyPr>
            <a:spAutoFit/>
          </a:bodyPr>
          <a:lstStyle/>
          <a:p>
            <a:pPr algn="ctr" defTabSz="342900">
              <a:defRPr/>
            </a:pPr>
            <a:r>
              <a:rPr lang="en-ZA" sz="1500" b="1" dirty="0" smtClean="0">
                <a:solidFill>
                  <a:srgbClr val="F06D19"/>
                </a:solidFill>
                <a:latin typeface="Arial"/>
              </a:rPr>
              <a:t>Leadership</a:t>
            </a:r>
            <a:endParaRPr lang="en-ZA" sz="1500" b="1" dirty="0">
              <a:solidFill>
                <a:srgbClr val="F06D19"/>
              </a:solidFill>
              <a:latin typeface="Arial"/>
            </a:endParaRPr>
          </a:p>
        </p:txBody>
      </p:sp>
      <p:sp>
        <p:nvSpPr>
          <p:cNvPr id="14" name="TextBox 13"/>
          <p:cNvSpPr txBox="1"/>
          <p:nvPr/>
        </p:nvSpPr>
        <p:spPr>
          <a:xfrm>
            <a:off x="6957615" y="1907177"/>
            <a:ext cx="1600200" cy="323165"/>
          </a:xfrm>
          <a:prstGeom prst="rect">
            <a:avLst/>
          </a:prstGeom>
          <a:noFill/>
        </p:spPr>
        <p:txBody>
          <a:bodyPr>
            <a:spAutoFit/>
          </a:bodyPr>
          <a:lstStyle/>
          <a:p>
            <a:pPr algn="ctr" defTabSz="342900">
              <a:defRPr/>
            </a:pPr>
            <a:r>
              <a:rPr lang="en-ZA" sz="1500" b="1" dirty="0" smtClean="0">
                <a:solidFill>
                  <a:srgbClr val="F06D19"/>
                </a:solidFill>
                <a:latin typeface="Arial"/>
              </a:rPr>
              <a:t>Governance</a:t>
            </a:r>
            <a:endParaRPr lang="en-ZA" sz="1500" b="1" dirty="0">
              <a:solidFill>
                <a:srgbClr val="F06D19"/>
              </a:solidFill>
              <a:latin typeface="Arial"/>
            </a:endParaRPr>
          </a:p>
        </p:txBody>
      </p:sp>
    </p:spTree>
    <p:extLst>
      <p:ext uri="{BB962C8B-B14F-4D97-AF65-F5344CB8AC3E}">
        <p14:creationId xmlns:p14="http://schemas.microsoft.com/office/powerpoint/2010/main" val="2725764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463" y="566679"/>
            <a:ext cx="8483237" cy="700418"/>
          </a:xfrm>
        </p:spPr>
        <p:txBody>
          <a:bodyPr>
            <a:normAutofit fontScale="90000"/>
          </a:bodyPr>
          <a:lstStyle/>
          <a:p>
            <a:pPr marL="857250" lvl="0" indent="-857250">
              <a:buFont typeface="+mj-lt"/>
              <a:buAutoNum type="romanLcPeriod"/>
            </a:pPr>
            <a:r>
              <a:rPr lang="en-ZA" b="1" dirty="0" smtClean="0">
                <a:latin typeface="Foco"/>
              </a:rPr>
              <a:t/>
            </a:r>
            <a:br>
              <a:rPr lang="en-ZA" b="1"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endParaRPr lang="en-US" sz="2700" dirty="0"/>
          </a:p>
        </p:txBody>
      </p:sp>
      <p:sp>
        <p:nvSpPr>
          <p:cNvPr id="2" name="Rectangle 1"/>
          <p:cNvSpPr/>
          <p:nvPr/>
        </p:nvSpPr>
        <p:spPr>
          <a:xfrm>
            <a:off x="1938383" y="-26098"/>
            <a:ext cx="6772002" cy="495264"/>
          </a:xfrm>
          <a:prstGeom prst="rect">
            <a:avLst/>
          </a:prstGeom>
        </p:spPr>
        <p:txBody>
          <a:bodyPr wrap="square">
            <a:spAutoFit/>
          </a:bodyPr>
          <a:lstStyle/>
          <a:p>
            <a:pPr lvl="0" algn="just">
              <a:lnSpc>
                <a:spcPct val="150000"/>
              </a:lnSpc>
              <a:spcBef>
                <a:spcPct val="20000"/>
              </a:spcBef>
            </a:pPr>
            <a:r>
              <a:rPr lang="en-GB" altLang="en-US" sz="2000" b="1" dirty="0" smtClean="0">
                <a:solidFill>
                  <a:prstClr val="black"/>
                </a:solidFill>
                <a:latin typeface="Arial Narrow" panose="020B0606020202030204" pitchFamily="34" charset="0"/>
              </a:rPr>
              <a:t>KEY CHALLENGES AND SALGA INTERVENTIONS</a:t>
            </a:r>
            <a:endParaRPr lang="en-GB" altLang="en-US" sz="2000" b="1" dirty="0">
              <a:solidFill>
                <a:prstClr val="black"/>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08620016"/>
              </p:ext>
            </p:extLst>
          </p:nvPr>
        </p:nvGraphicFramePr>
        <p:xfrm>
          <a:off x="130630" y="816116"/>
          <a:ext cx="9614262" cy="5445760"/>
        </p:xfrm>
        <a:graphic>
          <a:graphicData uri="http://schemas.openxmlformats.org/drawingml/2006/table">
            <a:tbl>
              <a:tblPr firstRow="1" bandRow="1">
                <a:tableStyleId>{93296810-A885-4BE3-A3E7-6D5BEEA58F35}</a:tableStyleId>
              </a:tblPr>
              <a:tblGrid>
                <a:gridCol w="459226">
                  <a:extLst>
                    <a:ext uri="{9D8B030D-6E8A-4147-A177-3AD203B41FA5}">
                      <a16:colId xmlns:a16="http://schemas.microsoft.com/office/drawing/2014/main" val="1885936685"/>
                    </a:ext>
                  </a:extLst>
                </a:gridCol>
                <a:gridCol w="1339433">
                  <a:extLst>
                    <a:ext uri="{9D8B030D-6E8A-4147-A177-3AD203B41FA5}">
                      <a16:colId xmlns:a16="http://schemas.microsoft.com/office/drawing/2014/main" val="1612293343"/>
                    </a:ext>
                  </a:extLst>
                </a:gridCol>
                <a:gridCol w="4046984">
                  <a:extLst>
                    <a:ext uri="{9D8B030D-6E8A-4147-A177-3AD203B41FA5}">
                      <a16:colId xmlns:a16="http://schemas.microsoft.com/office/drawing/2014/main" val="1871176507"/>
                    </a:ext>
                  </a:extLst>
                </a:gridCol>
                <a:gridCol w="3768619">
                  <a:extLst>
                    <a:ext uri="{9D8B030D-6E8A-4147-A177-3AD203B41FA5}">
                      <a16:colId xmlns:a16="http://schemas.microsoft.com/office/drawing/2014/main" val="370365695"/>
                    </a:ext>
                  </a:extLst>
                </a:gridCol>
              </a:tblGrid>
              <a:tr h="370840">
                <a:tc>
                  <a:txBody>
                    <a:bodyPr/>
                    <a:lstStyle/>
                    <a:p>
                      <a:pPr algn="ctr"/>
                      <a:r>
                        <a:rPr lang="en-ZA" sz="1600" dirty="0" smtClean="0">
                          <a:solidFill>
                            <a:schemeClr val="tx1"/>
                          </a:solidFill>
                          <a:latin typeface="Arial Narrow" panose="020B0606020202030204" pitchFamily="34" charset="0"/>
                        </a:rPr>
                        <a:t>No</a:t>
                      </a:r>
                      <a:endParaRPr lang="en-ZA" sz="1600" dirty="0">
                        <a:solidFill>
                          <a:schemeClr val="tx1"/>
                        </a:solidFill>
                        <a:latin typeface="Arial Narrow" panose="020B0606020202030204" pitchFamily="34" charset="0"/>
                      </a:endParaRPr>
                    </a:p>
                  </a:txBody>
                  <a:tcPr/>
                </a:tc>
                <a:tc>
                  <a:txBody>
                    <a:bodyPr/>
                    <a:lstStyle/>
                    <a:p>
                      <a:r>
                        <a:rPr lang="en-ZA" sz="1600" dirty="0" smtClean="0">
                          <a:solidFill>
                            <a:schemeClr val="tx1"/>
                          </a:solidFill>
                          <a:latin typeface="Arial Narrow" panose="020B0606020202030204" pitchFamily="34" charset="0"/>
                        </a:rPr>
                        <a:t>Issue</a:t>
                      </a:r>
                      <a:endParaRPr lang="en-ZA" sz="1600" dirty="0">
                        <a:solidFill>
                          <a:schemeClr val="tx1"/>
                        </a:solidFill>
                        <a:latin typeface="Arial Narrow" panose="020B0606020202030204" pitchFamily="34" charset="0"/>
                      </a:endParaRPr>
                    </a:p>
                  </a:txBody>
                  <a:tcPr/>
                </a:tc>
                <a:tc>
                  <a:txBody>
                    <a:bodyPr/>
                    <a:lstStyle/>
                    <a:p>
                      <a:r>
                        <a:rPr lang="en-ZA" sz="1600" dirty="0" smtClean="0">
                          <a:solidFill>
                            <a:schemeClr val="tx1"/>
                          </a:solidFill>
                          <a:latin typeface="Arial Narrow" panose="020B0606020202030204" pitchFamily="34" charset="0"/>
                        </a:rPr>
                        <a:t>Key Challenge</a:t>
                      </a:r>
                      <a:endParaRPr lang="en-ZA" sz="1600" dirty="0">
                        <a:solidFill>
                          <a:schemeClr val="tx1"/>
                        </a:solidFill>
                        <a:latin typeface="Arial Narrow" panose="020B0606020202030204" pitchFamily="34" charset="0"/>
                      </a:endParaRPr>
                    </a:p>
                  </a:txBody>
                  <a:tcPr/>
                </a:tc>
                <a:tc>
                  <a:txBody>
                    <a:bodyPr/>
                    <a:lstStyle/>
                    <a:p>
                      <a:r>
                        <a:rPr lang="en-ZA" sz="1600" dirty="0" smtClean="0">
                          <a:solidFill>
                            <a:schemeClr val="tx1"/>
                          </a:solidFill>
                          <a:latin typeface="Arial Narrow" panose="020B0606020202030204" pitchFamily="34" charset="0"/>
                        </a:rPr>
                        <a:t>SALGA Intervention/Programme</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val="2247938003"/>
                  </a:ext>
                </a:extLst>
              </a:tr>
              <a:tr h="370840">
                <a:tc>
                  <a:txBody>
                    <a:bodyPr/>
                    <a:lstStyle/>
                    <a:p>
                      <a:pPr algn="ctr"/>
                      <a:r>
                        <a:rPr lang="en-ZA" sz="1500" b="0" dirty="0" smtClean="0">
                          <a:solidFill>
                            <a:schemeClr val="tx1"/>
                          </a:solidFill>
                        </a:rPr>
                        <a:t>1</a:t>
                      </a:r>
                      <a:endParaRPr lang="en-ZA" sz="1500" b="0" dirty="0">
                        <a:solidFill>
                          <a:schemeClr val="tx1"/>
                        </a:solidFill>
                      </a:endParaRPr>
                    </a:p>
                  </a:txBody>
                  <a:tcPr/>
                </a:tc>
                <a:tc>
                  <a:txBody>
                    <a:bodyPr/>
                    <a:lstStyle/>
                    <a:p>
                      <a:pPr algn="just"/>
                      <a:r>
                        <a:rPr lang="en-ZA" sz="1500" b="1" kern="1200" dirty="0" smtClean="0">
                          <a:solidFill>
                            <a:schemeClr val="tx1"/>
                          </a:solidFill>
                          <a:latin typeface="Arial Narrow" panose="020B0606020202030204" pitchFamily="34" charset="0"/>
                          <a:ea typeface="+mn-ea"/>
                          <a:cs typeface="+mn-cs"/>
                        </a:rPr>
                        <a:t>Over reliance on Consultants</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algn="l" defTabSz="457200" rtl="0" eaLnBrk="1" latinLnBrk="0" hangingPunct="1"/>
                      <a:r>
                        <a:rPr lang="en-ZA" sz="1500" kern="1200" dirty="0" smtClean="0">
                          <a:solidFill>
                            <a:schemeClr val="tx1"/>
                          </a:solidFill>
                          <a:latin typeface="Arial Narrow" panose="020B0606020202030204" pitchFamily="34" charset="0"/>
                          <a:ea typeface="+mn-ea"/>
                          <a:cs typeface="+mn-cs"/>
                        </a:rPr>
                        <a:t>Use of consultants in areas where there were officials appointed, resulting in duplication of cost.</a:t>
                      </a:r>
                      <a:endParaRPr lang="en-ZA" sz="1500" kern="1200" dirty="0">
                        <a:solidFill>
                          <a:schemeClr val="tx1"/>
                        </a:solidFill>
                        <a:latin typeface="Arial Narrow" panose="020B0606020202030204" pitchFamily="34" charset="0"/>
                        <a:ea typeface="+mn-ea"/>
                        <a:cs typeface="+mn-cs"/>
                      </a:endParaRPr>
                    </a:p>
                  </a:txBody>
                  <a:tcPr/>
                </a:tc>
                <a:tc>
                  <a:txBody>
                    <a:bodyPr/>
                    <a:lstStyle/>
                    <a:p>
                      <a:pPr marL="0" indent="0" algn="just" defTabSz="457200" rtl="0" eaLnBrk="1" latinLnBrk="0" hangingPunct="1">
                        <a:buFont typeface="Arial" panose="020B0604020202020204" pitchFamily="34" charset="0"/>
                        <a:buNone/>
                      </a:pPr>
                      <a:r>
                        <a:rPr lang="en-GB" sz="1500" kern="1200" dirty="0" smtClean="0">
                          <a:solidFill>
                            <a:schemeClr val="tx1"/>
                          </a:solidFill>
                          <a:latin typeface="Arial Narrow" panose="020B0606020202030204" pitchFamily="34" charset="0"/>
                          <a:ea typeface="+mn-ea"/>
                          <a:cs typeface="+mn-cs"/>
                        </a:rPr>
                        <a:t>SALGA in  partnered with </a:t>
                      </a:r>
                      <a:r>
                        <a:rPr lang="en-GB" sz="1500" kern="1200" dirty="0" err="1" smtClean="0">
                          <a:solidFill>
                            <a:schemeClr val="tx1"/>
                          </a:solidFill>
                          <a:latin typeface="Arial Narrow" panose="020B0606020202030204" pitchFamily="34" charset="0"/>
                          <a:ea typeface="+mn-ea"/>
                          <a:cs typeface="+mn-cs"/>
                        </a:rPr>
                        <a:t>PriceWaterhouse</a:t>
                      </a:r>
                      <a:r>
                        <a:rPr lang="en-GB" sz="1500" kern="1200" dirty="0" smtClean="0">
                          <a:solidFill>
                            <a:schemeClr val="tx1"/>
                          </a:solidFill>
                          <a:latin typeface="Arial Narrow" panose="020B0606020202030204" pitchFamily="34" charset="0"/>
                          <a:ea typeface="+mn-ea"/>
                          <a:cs typeface="+mn-cs"/>
                        </a:rPr>
                        <a:t> Coopers, annual convene a </a:t>
                      </a:r>
                      <a:r>
                        <a:rPr lang="en-GB" sz="1500" b="1" kern="1200" dirty="0" smtClean="0">
                          <a:solidFill>
                            <a:schemeClr val="tx1"/>
                          </a:solidFill>
                          <a:latin typeface="Arial Narrow" panose="020B0606020202030204" pitchFamily="34" charset="0"/>
                          <a:ea typeface="+mn-ea"/>
                          <a:cs typeface="+mn-cs"/>
                        </a:rPr>
                        <a:t>capacity building programme on preparation of  Annual Financial Statements (AFS)</a:t>
                      </a:r>
                      <a:r>
                        <a:rPr lang="en-GB" sz="1500" kern="1200" dirty="0" smtClean="0">
                          <a:solidFill>
                            <a:schemeClr val="tx1"/>
                          </a:solidFill>
                          <a:latin typeface="Arial Narrow" panose="020B0606020202030204" pitchFamily="34" charset="0"/>
                          <a:ea typeface="+mn-ea"/>
                          <a:cs typeface="+mn-cs"/>
                        </a:rPr>
                        <a:t> and </a:t>
                      </a:r>
                      <a:r>
                        <a:rPr lang="en-GB" sz="1500" b="1" kern="1200" dirty="0" smtClean="0">
                          <a:solidFill>
                            <a:schemeClr val="tx1"/>
                          </a:solidFill>
                          <a:latin typeface="Arial Narrow" panose="020B0606020202030204" pitchFamily="34" charset="0"/>
                          <a:ea typeface="+mn-ea"/>
                          <a:cs typeface="+mn-cs"/>
                        </a:rPr>
                        <a:t>GRAP Compliant Asset registers</a:t>
                      </a:r>
                    </a:p>
                  </a:txBody>
                  <a:tcPr/>
                </a:tc>
                <a:extLst>
                  <a:ext uri="{0D108BD9-81ED-4DB2-BD59-A6C34878D82A}">
                    <a16:rowId xmlns:a16="http://schemas.microsoft.com/office/drawing/2014/main" val="196551864"/>
                  </a:ext>
                </a:extLst>
              </a:tr>
              <a:tr h="370840">
                <a:tc>
                  <a:txBody>
                    <a:bodyPr/>
                    <a:lstStyle/>
                    <a:p>
                      <a:pPr algn="ctr"/>
                      <a:r>
                        <a:rPr lang="en-ZA" sz="1500" b="0" dirty="0" smtClean="0">
                          <a:solidFill>
                            <a:schemeClr val="tx1"/>
                          </a:solidFill>
                        </a:rPr>
                        <a:t>2</a:t>
                      </a:r>
                      <a:endParaRPr lang="en-ZA" sz="1500" b="0" dirty="0">
                        <a:solidFill>
                          <a:schemeClr val="tx1"/>
                        </a:solidFill>
                      </a:endParaRPr>
                    </a:p>
                  </a:txBody>
                  <a:tcPr/>
                </a:tc>
                <a:tc>
                  <a:txBody>
                    <a:bodyPr/>
                    <a:lstStyle/>
                    <a:p>
                      <a:pPr marL="0" algn="just" defTabSz="457200" rtl="0" eaLnBrk="1" latinLnBrk="0" hangingPunct="1"/>
                      <a:r>
                        <a:rPr lang="en-ZA" sz="1500" b="1" kern="1200" dirty="0" smtClean="0">
                          <a:solidFill>
                            <a:schemeClr val="tx1"/>
                          </a:solidFill>
                          <a:latin typeface="Arial Narrow" panose="020B0606020202030204" pitchFamily="34" charset="0"/>
                          <a:ea typeface="+mn-ea"/>
                          <a:cs typeface="+mn-cs"/>
                        </a:rPr>
                        <a:t>Escalation of Unauthorised, irregular, Fruitless and Wasteful Expenditures</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500" kern="1200" dirty="0" smtClean="0">
                          <a:solidFill>
                            <a:schemeClr val="tx1"/>
                          </a:solidFill>
                          <a:latin typeface="Arial Narrow" panose="020B0606020202030204" pitchFamily="34" charset="0"/>
                          <a:ea typeface="+mn-ea"/>
                          <a:cs typeface="+mn-cs"/>
                        </a:rPr>
                        <a:t>In his recent report Auditor General raised a concern in relation to the escalation of Unauthorised, Irregular and Fruitless expenditures. For the 2018/19 financial year Limpopo was siting at R1.5 billion. </a:t>
                      </a:r>
                    </a:p>
                    <a:p>
                      <a:pPr marL="0" algn="l" defTabSz="457200" rtl="0" eaLnBrk="1" latinLnBrk="0" hangingPunct="1"/>
                      <a:endParaRPr lang="en-ZA" sz="1500" kern="1200" dirty="0" smtClean="0">
                        <a:solidFill>
                          <a:schemeClr val="tx1"/>
                        </a:solidFill>
                        <a:latin typeface="Arial Narrow" panose="020B0606020202030204" pitchFamily="34" charset="0"/>
                        <a:ea typeface="+mn-ea"/>
                        <a:cs typeface="+mn-cs"/>
                      </a:endParaRPr>
                    </a:p>
                  </a:txBody>
                  <a:tcPr/>
                </a:tc>
                <a:tc>
                  <a:txBody>
                    <a:bodyPr/>
                    <a:lstStyle/>
                    <a:p>
                      <a:pPr marL="0" indent="-1714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Training on MPAC Toolkit</a:t>
                      </a:r>
                      <a:r>
                        <a:rPr lang="en-GB" sz="1500" kern="1200" baseline="0" dirty="0" smtClean="0">
                          <a:solidFill>
                            <a:schemeClr val="tx1"/>
                          </a:solidFill>
                          <a:latin typeface="Arial Narrow" panose="020B0606020202030204" pitchFamily="34" charset="0"/>
                          <a:ea typeface="+mn-ea"/>
                          <a:cs typeface="+mn-cs"/>
                        </a:rPr>
                        <a:t> </a:t>
                      </a:r>
                      <a:r>
                        <a:rPr lang="en-GB" sz="1500" kern="1200" dirty="0" smtClean="0">
                          <a:solidFill>
                            <a:schemeClr val="tx1"/>
                          </a:solidFill>
                          <a:latin typeface="Arial Narrow" panose="020B0606020202030204" pitchFamily="34" charset="0"/>
                          <a:ea typeface="+mn-ea"/>
                          <a:cs typeface="+mn-cs"/>
                        </a:rPr>
                        <a:t>procedures For Addressing UIF-WE (Unauthorised, Irregular, Fruitless and Wasteful Expenditure)</a:t>
                      </a:r>
                    </a:p>
                    <a:p>
                      <a:pPr marL="0" indent="-171450" algn="just" defTabSz="457200" rtl="0" eaLnBrk="1" latinLnBrk="0" hangingPunct="1">
                        <a:buFont typeface="Arial" panose="020B0604020202020204" pitchFamily="34" charset="0"/>
                        <a:buChar char="•"/>
                      </a:pPr>
                      <a:endParaRPr lang="en-GB" sz="1500" kern="1200" dirty="0" smtClean="0">
                        <a:solidFill>
                          <a:schemeClr val="tx1"/>
                        </a:solidFill>
                        <a:latin typeface="Arial Narrow" panose="020B0606020202030204" pitchFamily="34" charset="0"/>
                        <a:ea typeface="+mn-ea"/>
                        <a:cs typeface="+mn-cs"/>
                      </a:endParaRPr>
                    </a:p>
                    <a:p>
                      <a:pPr marL="0" indent="-1714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Convening of </a:t>
                      </a:r>
                      <a:r>
                        <a:rPr lang="en-GB" sz="1500" b="1" kern="1200" dirty="0" smtClean="0">
                          <a:solidFill>
                            <a:schemeClr val="tx1"/>
                          </a:solidFill>
                          <a:latin typeface="Arial Narrow" panose="020B0606020202030204" pitchFamily="34" charset="0"/>
                          <a:ea typeface="+mn-ea"/>
                          <a:cs typeface="+mn-cs"/>
                        </a:rPr>
                        <a:t>Unauthorised, Irregular, and Fruitless and Wasteful expenditure, knowledge sharing session</a:t>
                      </a:r>
                      <a:r>
                        <a:rPr lang="en-GB" sz="1500" kern="1200" dirty="0" smtClean="0">
                          <a:solidFill>
                            <a:schemeClr val="tx1"/>
                          </a:solidFill>
                          <a:latin typeface="Arial Narrow" panose="020B0606020202030204" pitchFamily="34" charset="0"/>
                          <a:ea typeface="+mn-ea"/>
                          <a:cs typeface="+mn-cs"/>
                        </a:rPr>
                        <a:t>,  in collaboration with National and provincial Treasury.</a:t>
                      </a:r>
                    </a:p>
                    <a:p>
                      <a:pPr marL="0" indent="-171450" algn="l" defTabSz="457200" rtl="0" eaLnBrk="1" latinLnBrk="0" hangingPunct="1">
                        <a:buFont typeface="Arial" panose="020B0604020202020204" pitchFamily="34" charset="0"/>
                        <a:buChar char="•"/>
                      </a:pPr>
                      <a:endParaRPr lang="en-ZA" sz="15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2678265657"/>
                  </a:ext>
                </a:extLst>
              </a:tr>
              <a:tr h="370840">
                <a:tc>
                  <a:txBody>
                    <a:bodyPr/>
                    <a:lstStyle/>
                    <a:p>
                      <a:pPr algn="just"/>
                      <a:r>
                        <a:rPr lang="en-ZA" sz="1500" b="0" dirty="0" smtClean="0">
                          <a:solidFill>
                            <a:schemeClr val="tx1"/>
                          </a:solidFill>
                        </a:rPr>
                        <a:t>3</a:t>
                      </a:r>
                      <a:endParaRPr lang="en-ZA" sz="1500" b="0" dirty="0">
                        <a:solidFill>
                          <a:schemeClr val="tx1"/>
                        </a:solidFill>
                      </a:endParaRPr>
                    </a:p>
                  </a:txBody>
                  <a:tcPr/>
                </a:tc>
                <a:tc>
                  <a:txBody>
                    <a:bodyPr/>
                    <a:lstStyle/>
                    <a:p>
                      <a:pPr marL="0" algn="just" defTabSz="457200" rtl="0" eaLnBrk="1" latinLnBrk="0" hangingPunct="1"/>
                      <a:r>
                        <a:rPr lang="en-ZA" sz="1500" b="1" kern="1200" dirty="0" smtClean="0">
                          <a:solidFill>
                            <a:schemeClr val="tx1"/>
                          </a:solidFill>
                          <a:latin typeface="Arial Narrow" panose="020B0606020202030204" pitchFamily="34" charset="0"/>
                          <a:ea typeface="+mn-ea"/>
                          <a:cs typeface="+mn-cs"/>
                        </a:rPr>
                        <a:t>Municipal Demarcation processes </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500" kern="1200" dirty="0" smtClean="0">
                          <a:solidFill>
                            <a:schemeClr val="tx1"/>
                          </a:solidFill>
                          <a:latin typeface="Arial Narrow" panose="020B0606020202030204" pitchFamily="34" charset="0"/>
                          <a:ea typeface="+mn-ea"/>
                          <a:cs typeface="+mn-cs"/>
                        </a:rPr>
                        <a:t>During the municipal demarcation processes </a:t>
                      </a:r>
                      <a:r>
                        <a:rPr lang="en-ZA" sz="1500" kern="1200" dirty="0" err="1" smtClean="0">
                          <a:solidFill>
                            <a:schemeClr val="tx1"/>
                          </a:solidFill>
                          <a:latin typeface="Arial Narrow" panose="020B0606020202030204" pitchFamily="34" charset="0"/>
                          <a:ea typeface="+mn-ea"/>
                          <a:cs typeface="+mn-cs"/>
                        </a:rPr>
                        <a:t>Fetakgomo</a:t>
                      </a:r>
                      <a:r>
                        <a:rPr lang="en-ZA" sz="1500" kern="1200" dirty="0" smtClean="0">
                          <a:solidFill>
                            <a:schemeClr val="tx1"/>
                          </a:solidFill>
                          <a:latin typeface="Arial Narrow" panose="020B0606020202030204" pitchFamily="34" charset="0"/>
                          <a:ea typeface="+mn-ea"/>
                          <a:cs typeface="+mn-cs"/>
                        </a:rPr>
                        <a:t>  was amalgamated with </a:t>
                      </a:r>
                      <a:r>
                        <a:rPr lang="en-ZA" sz="1500" kern="1200" dirty="0" err="1" smtClean="0">
                          <a:solidFill>
                            <a:schemeClr val="tx1"/>
                          </a:solidFill>
                          <a:latin typeface="Arial Narrow" panose="020B0606020202030204" pitchFamily="34" charset="0"/>
                          <a:ea typeface="+mn-ea"/>
                          <a:cs typeface="+mn-cs"/>
                        </a:rPr>
                        <a:t>Tubatse</a:t>
                      </a:r>
                      <a:r>
                        <a:rPr lang="en-ZA" sz="1500" kern="1200" dirty="0" smtClean="0">
                          <a:solidFill>
                            <a:schemeClr val="tx1"/>
                          </a:solidFill>
                          <a:latin typeface="Arial Narrow" panose="020B0606020202030204" pitchFamily="34" charset="0"/>
                          <a:ea typeface="+mn-ea"/>
                          <a:cs typeface="+mn-cs"/>
                        </a:rPr>
                        <a:t> to form </a:t>
                      </a:r>
                      <a:r>
                        <a:rPr lang="en-ZA" sz="1500" kern="1200" dirty="0" err="1" smtClean="0">
                          <a:solidFill>
                            <a:schemeClr val="tx1"/>
                          </a:solidFill>
                          <a:latin typeface="Arial Narrow" panose="020B0606020202030204" pitchFamily="34" charset="0"/>
                          <a:ea typeface="+mn-ea"/>
                          <a:cs typeface="+mn-cs"/>
                        </a:rPr>
                        <a:t>Fetakgomo</a:t>
                      </a:r>
                      <a:r>
                        <a:rPr lang="en-ZA" sz="1500" kern="1200" dirty="0" smtClean="0">
                          <a:solidFill>
                            <a:schemeClr val="tx1"/>
                          </a:solidFill>
                          <a:latin typeface="Arial Narrow" panose="020B0606020202030204" pitchFamily="34" charset="0"/>
                          <a:ea typeface="+mn-ea"/>
                          <a:cs typeface="+mn-cs"/>
                        </a:rPr>
                        <a:t> </a:t>
                      </a:r>
                      <a:r>
                        <a:rPr lang="en-ZA" sz="1500" kern="1200" dirty="0" err="1" smtClean="0">
                          <a:solidFill>
                            <a:schemeClr val="tx1"/>
                          </a:solidFill>
                          <a:latin typeface="Arial Narrow" panose="020B0606020202030204" pitchFamily="34" charset="0"/>
                          <a:ea typeface="+mn-ea"/>
                          <a:cs typeface="+mn-cs"/>
                        </a:rPr>
                        <a:t>Tubatse</a:t>
                      </a:r>
                      <a:r>
                        <a:rPr lang="en-ZA" sz="1500" kern="1200" dirty="0" smtClean="0">
                          <a:solidFill>
                            <a:schemeClr val="tx1"/>
                          </a:solidFill>
                          <a:latin typeface="Arial Narrow" panose="020B0606020202030204" pitchFamily="34" charset="0"/>
                          <a:ea typeface="+mn-ea"/>
                          <a:cs typeface="+mn-cs"/>
                        </a:rPr>
                        <a:t> LM. </a:t>
                      </a:r>
                    </a:p>
                    <a:p>
                      <a:pPr marL="0" algn="just" defTabSz="457200" rtl="0" eaLnBrk="1" latinLnBrk="0" hangingPunct="1"/>
                      <a:endParaRPr lang="en-ZA" sz="1500" kern="1200" dirty="0" smtClean="0">
                        <a:solidFill>
                          <a:schemeClr val="tx1"/>
                        </a:solidFill>
                        <a:latin typeface="Arial Narrow" panose="020B0606020202030204" pitchFamily="34" charset="0"/>
                        <a:ea typeface="+mn-ea"/>
                        <a:cs typeface="+mn-cs"/>
                      </a:endParaRPr>
                    </a:p>
                    <a:p>
                      <a:pPr marL="0" algn="just" defTabSz="457200" rtl="0" eaLnBrk="1" latinLnBrk="0" hangingPunct="1"/>
                      <a:r>
                        <a:rPr lang="en-ZA" sz="1500" kern="1200" dirty="0" smtClean="0">
                          <a:solidFill>
                            <a:schemeClr val="tx1"/>
                          </a:solidFill>
                          <a:latin typeface="Arial Narrow" panose="020B0606020202030204" pitchFamily="34" charset="0"/>
                          <a:ea typeface="+mn-ea"/>
                          <a:cs typeface="+mn-cs"/>
                        </a:rPr>
                        <a:t>These resulted in challenges of Job Evaluation, placement and post profiling.</a:t>
                      </a:r>
                    </a:p>
                    <a:p>
                      <a:pPr marL="0" algn="just" defTabSz="457200" rtl="0" eaLnBrk="1" latinLnBrk="0" hangingPunct="1"/>
                      <a:endParaRPr lang="en-ZA" sz="1500" kern="1200" dirty="0">
                        <a:solidFill>
                          <a:schemeClr val="tx1"/>
                        </a:solidFill>
                        <a:latin typeface="Arial Narrow" panose="020B0606020202030204" pitchFamily="34" charset="0"/>
                        <a:ea typeface="+mn-ea"/>
                        <a:cs typeface="+mn-cs"/>
                      </a:endParaRPr>
                    </a:p>
                  </a:txBody>
                  <a:tcPr/>
                </a:tc>
                <a:tc>
                  <a:txBody>
                    <a:bodyPr/>
                    <a:lstStyle/>
                    <a:p>
                      <a:pPr marL="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smtClean="0">
                          <a:solidFill>
                            <a:schemeClr val="tx1"/>
                          </a:solidFill>
                          <a:latin typeface="Arial Narrow" panose="020B0606020202030204" pitchFamily="34" charset="0"/>
                          <a:ea typeface="+mn-ea"/>
                          <a:cs typeface="+mn-cs"/>
                        </a:rPr>
                        <a:t>Facilitated and coordinated </a:t>
                      </a:r>
                      <a:r>
                        <a:rPr lang="en-GB" sz="1500" b="1" kern="1200" dirty="0" smtClean="0">
                          <a:solidFill>
                            <a:schemeClr val="tx1"/>
                          </a:solidFill>
                          <a:latin typeface="Arial Narrow" panose="020B0606020202030204" pitchFamily="34" charset="0"/>
                          <a:ea typeface="+mn-ea"/>
                          <a:cs typeface="+mn-cs"/>
                        </a:rPr>
                        <a:t>job evacuation and Post Profilin</a:t>
                      </a:r>
                      <a:r>
                        <a:rPr lang="en-GB" sz="1500" kern="1200" dirty="0" smtClean="0">
                          <a:solidFill>
                            <a:schemeClr val="tx1"/>
                          </a:solidFill>
                          <a:latin typeface="Arial Narrow" panose="020B0606020202030204" pitchFamily="34" charset="0"/>
                          <a:ea typeface="+mn-ea"/>
                          <a:cs typeface="+mn-cs"/>
                        </a:rPr>
                        <a:t>g support for </a:t>
                      </a:r>
                      <a:r>
                        <a:rPr lang="en-GB" sz="1500" kern="1200" dirty="0" err="1" smtClean="0">
                          <a:solidFill>
                            <a:schemeClr val="tx1"/>
                          </a:solidFill>
                          <a:latin typeface="Arial Narrow" panose="020B0606020202030204" pitchFamily="34" charset="0"/>
                          <a:ea typeface="+mn-ea"/>
                          <a:cs typeface="+mn-cs"/>
                        </a:rPr>
                        <a:t>Fetakgomo-Tubatse</a:t>
                      </a:r>
                      <a:r>
                        <a:rPr lang="en-GB" sz="1500" kern="1200" dirty="0" smtClean="0">
                          <a:solidFill>
                            <a:schemeClr val="tx1"/>
                          </a:solidFill>
                          <a:latin typeface="Arial Narrow" panose="020B0606020202030204" pitchFamily="34" charset="0"/>
                          <a:ea typeface="+mn-ea"/>
                          <a:cs typeface="+mn-cs"/>
                        </a:rPr>
                        <a:t>.</a:t>
                      </a:r>
                    </a:p>
                    <a:p>
                      <a:pPr marL="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500" kern="1200" dirty="0" smtClean="0">
                        <a:solidFill>
                          <a:schemeClr val="tx1"/>
                        </a:solidFill>
                        <a:latin typeface="Arial Narrow" panose="020B0606020202030204" pitchFamily="34" charset="0"/>
                        <a:ea typeface="+mn-ea"/>
                        <a:cs typeface="+mn-cs"/>
                      </a:endParaRPr>
                    </a:p>
                    <a:p>
                      <a:pPr marL="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smtClean="0">
                          <a:solidFill>
                            <a:schemeClr val="tx1"/>
                          </a:solidFill>
                          <a:latin typeface="Arial Narrow" panose="020B0606020202030204" pitchFamily="34" charset="0"/>
                          <a:ea typeface="+mn-ea"/>
                          <a:cs typeface="+mn-cs"/>
                        </a:rPr>
                        <a:t>In collaboration with </a:t>
                      </a:r>
                      <a:r>
                        <a:rPr lang="en-GB" sz="1500" kern="1200" dirty="0" err="1" smtClean="0">
                          <a:solidFill>
                            <a:schemeClr val="tx1"/>
                          </a:solidFill>
                          <a:latin typeface="Arial Narrow" panose="020B0606020202030204" pitchFamily="34" charset="0"/>
                          <a:ea typeface="+mn-ea"/>
                          <a:cs typeface="+mn-cs"/>
                        </a:rPr>
                        <a:t>CoGHSTA</a:t>
                      </a:r>
                      <a:r>
                        <a:rPr lang="en-GB" sz="1500" kern="1200" dirty="0" smtClean="0">
                          <a:solidFill>
                            <a:schemeClr val="tx1"/>
                          </a:solidFill>
                          <a:latin typeface="Arial Narrow" panose="020B0606020202030204" pitchFamily="34" charset="0"/>
                          <a:ea typeface="+mn-ea"/>
                          <a:cs typeface="+mn-cs"/>
                        </a:rPr>
                        <a:t> we conducted Provincial Audit Committee sessions </a:t>
                      </a:r>
                      <a:endParaRPr lang="en-ZA" sz="15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635189040"/>
                  </a:ext>
                </a:extLst>
              </a:tr>
            </a:tbl>
          </a:graphicData>
        </a:graphic>
      </p:graphicFrame>
    </p:spTree>
    <p:extLst>
      <p:ext uri="{BB962C8B-B14F-4D97-AF65-F5344CB8AC3E}">
        <p14:creationId xmlns:p14="http://schemas.microsoft.com/office/powerpoint/2010/main" val="1272938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463" y="566679"/>
            <a:ext cx="8483237" cy="700418"/>
          </a:xfrm>
        </p:spPr>
        <p:txBody>
          <a:bodyPr>
            <a:normAutofit fontScale="90000"/>
          </a:bodyPr>
          <a:lstStyle/>
          <a:p>
            <a:pPr marL="857250" lvl="0" indent="-857250">
              <a:buFont typeface="+mj-lt"/>
              <a:buAutoNum type="romanLcPeriod"/>
            </a:pPr>
            <a:r>
              <a:rPr lang="en-ZA" b="1" dirty="0" smtClean="0">
                <a:latin typeface="Foco"/>
              </a:rPr>
              <a:t/>
            </a:r>
            <a:br>
              <a:rPr lang="en-ZA" b="1"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endParaRPr lang="en-US" sz="2700" dirty="0"/>
          </a:p>
        </p:txBody>
      </p:sp>
      <p:sp>
        <p:nvSpPr>
          <p:cNvPr id="2" name="Rectangle 1"/>
          <p:cNvSpPr/>
          <p:nvPr/>
        </p:nvSpPr>
        <p:spPr>
          <a:xfrm>
            <a:off x="1989183" y="4976"/>
            <a:ext cx="6772002" cy="495264"/>
          </a:xfrm>
          <a:prstGeom prst="rect">
            <a:avLst/>
          </a:prstGeom>
        </p:spPr>
        <p:txBody>
          <a:bodyPr wrap="square">
            <a:spAutoFit/>
          </a:bodyPr>
          <a:lstStyle/>
          <a:p>
            <a:pPr lvl="0" algn="just">
              <a:lnSpc>
                <a:spcPct val="150000"/>
              </a:lnSpc>
              <a:spcBef>
                <a:spcPct val="20000"/>
              </a:spcBef>
            </a:pPr>
            <a:r>
              <a:rPr lang="en-GB" altLang="en-US" sz="2000" b="1" dirty="0" smtClean="0">
                <a:solidFill>
                  <a:prstClr val="black"/>
                </a:solidFill>
                <a:latin typeface="Arial Narrow" panose="020B0606020202030204" pitchFamily="34" charset="0"/>
              </a:rPr>
              <a:t>KEY CHALLENGES AND SALGA INTERVENTIONS</a:t>
            </a:r>
            <a:endParaRPr lang="en-GB" altLang="en-US" sz="2000" b="1" dirty="0">
              <a:solidFill>
                <a:prstClr val="black"/>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55154779"/>
              </p:ext>
            </p:extLst>
          </p:nvPr>
        </p:nvGraphicFramePr>
        <p:xfrm>
          <a:off x="253274" y="816116"/>
          <a:ext cx="9465492" cy="5354320"/>
        </p:xfrm>
        <a:graphic>
          <a:graphicData uri="http://schemas.openxmlformats.org/drawingml/2006/table">
            <a:tbl>
              <a:tblPr firstRow="1" bandRow="1">
                <a:tableStyleId>{93296810-A885-4BE3-A3E7-6D5BEEA58F35}</a:tableStyleId>
              </a:tblPr>
              <a:tblGrid>
                <a:gridCol w="445226">
                  <a:extLst>
                    <a:ext uri="{9D8B030D-6E8A-4147-A177-3AD203B41FA5}">
                      <a16:colId xmlns:a16="http://schemas.microsoft.com/office/drawing/2014/main" val="1885936685"/>
                    </a:ext>
                  </a:extLst>
                </a:gridCol>
                <a:gridCol w="1378494">
                  <a:extLst>
                    <a:ext uri="{9D8B030D-6E8A-4147-A177-3AD203B41FA5}">
                      <a16:colId xmlns:a16="http://schemas.microsoft.com/office/drawing/2014/main" val="1612293343"/>
                    </a:ext>
                  </a:extLst>
                </a:gridCol>
                <a:gridCol w="4101737">
                  <a:extLst>
                    <a:ext uri="{9D8B030D-6E8A-4147-A177-3AD203B41FA5}">
                      <a16:colId xmlns:a16="http://schemas.microsoft.com/office/drawing/2014/main" val="1871176507"/>
                    </a:ext>
                  </a:extLst>
                </a:gridCol>
                <a:gridCol w="3540035">
                  <a:extLst>
                    <a:ext uri="{9D8B030D-6E8A-4147-A177-3AD203B41FA5}">
                      <a16:colId xmlns:a16="http://schemas.microsoft.com/office/drawing/2014/main" val="370365695"/>
                    </a:ext>
                  </a:extLst>
                </a:gridCol>
              </a:tblGrid>
              <a:tr h="370840">
                <a:tc>
                  <a:txBody>
                    <a:bodyPr/>
                    <a:lstStyle/>
                    <a:p>
                      <a:pPr marL="0" algn="ctr" defTabSz="457200" rtl="0" eaLnBrk="1" latinLnBrk="0" hangingPunct="1"/>
                      <a:r>
                        <a:rPr lang="en-ZA" sz="1600" kern="1200" dirty="0" smtClean="0">
                          <a:solidFill>
                            <a:schemeClr val="tx1"/>
                          </a:solidFill>
                          <a:latin typeface="Arial Narrow" panose="020B0606020202030204" pitchFamily="34" charset="0"/>
                          <a:ea typeface="+mn-ea"/>
                          <a:cs typeface="+mn-cs"/>
                        </a:rPr>
                        <a:t>No</a:t>
                      </a:r>
                      <a:endParaRPr lang="en-ZA" sz="1600"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600" kern="1200" dirty="0" smtClean="0">
                          <a:solidFill>
                            <a:schemeClr val="tx1"/>
                          </a:solidFill>
                          <a:latin typeface="Arial Narrow" panose="020B0606020202030204" pitchFamily="34" charset="0"/>
                          <a:ea typeface="+mn-ea"/>
                          <a:cs typeface="+mn-cs"/>
                        </a:rPr>
                        <a:t>Issue</a:t>
                      </a:r>
                      <a:endParaRPr lang="en-ZA" sz="1600"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600" kern="1200" dirty="0" smtClean="0">
                          <a:solidFill>
                            <a:schemeClr val="tx1"/>
                          </a:solidFill>
                          <a:latin typeface="Arial Narrow" panose="020B0606020202030204" pitchFamily="34" charset="0"/>
                          <a:ea typeface="+mn-ea"/>
                          <a:cs typeface="+mn-cs"/>
                        </a:rPr>
                        <a:t>Key Challenge</a:t>
                      </a:r>
                      <a:endParaRPr lang="en-ZA" sz="1600"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600" kern="1200" dirty="0" smtClean="0">
                          <a:solidFill>
                            <a:schemeClr val="tx1"/>
                          </a:solidFill>
                          <a:latin typeface="Arial Narrow" panose="020B0606020202030204" pitchFamily="34" charset="0"/>
                          <a:ea typeface="+mn-ea"/>
                          <a:cs typeface="+mn-cs"/>
                        </a:rPr>
                        <a:t>SALGA Intervention/Programme</a:t>
                      </a:r>
                      <a:endParaRPr lang="en-ZA" sz="16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2247938003"/>
                  </a:ext>
                </a:extLst>
              </a:tr>
              <a:tr h="370840">
                <a:tc>
                  <a:txBody>
                    <a:bodyPr/>
                    <a:lstStyle/>
                    <a:p>
                      <a:pPr marL="0" algn="ctr" defTabSz="457200" rtl="0" eaLnBrk="1" latinLnBrk="0" hangingPunct="1"/>
                      <a:r>
                        <a:rPr lang="en-ZA" sz="1500" kern="1200" dirty="0" smtClean="0">
                          <a:solidFill>
                            <a:schemeClr val="tx1"/>
                          </a:solidFill>
                          <a:latin typeface="Arial Narrow" panose="020B0606020202030204" pitchFamily="34" charset="0"/>
                          <a:ea typeface="+mn-ea"/>
                          <a:cs typeface="+mn-cs"/>
                        </a:rPr>
                        <a:t>4</a:t>
                      </a:r>
                      <a:endParaRPr lang="en-ZA" sz="1500"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500" b="1" kern="1200" dirty="0" smtClean="0">
                          <a:solidFill>
                            <a:schemeClr val="tx1"/>
                          </a:solidFill>
                          <a:latin typeface="Arial Narrow" panose="020B0606020202030204" pitchFamily="34" charset="0"/>
                          <a:ea typeface="+mn-ea"/>
                          <a:cs typeface="+mn-cs"/>
                        </a:rPr>
                        <a:t>Regression in Audit Outcomes.</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500" kern="1200" dirty="0" smtClean="0">
                          <a:solidFill>
                            <a:schemeClr val="tx1"/>
                          </a:solidFill>
                          <a:latin typeface="Arial Narrow" panose="020B0606020202030204" pitchFamily="34" charset="0"/>
                          <a:ea typeface="+mn-ea"/>
                          <a:cs typeface="+mn-cs"/>
                        </a:rPr>
                        <a:t>For the 2018/19 audit cycle, Sekhukhune District, Elias </a:t>
                      </a:r>
                      <a:r>
                        <a:rPr lang="en-ZA" sz="1500" kern="1200" dirty="0" err="1" smtClean="0">
                          <a:solidFill>
                            <a:schemeClr val="tx1"/>
                          </a:solidFill>
                          <a:latin typeface="Arial Narrow" panose="020B0606020202030204" pitchFamily="34" charset="0"/>
                          <a:ea typeface="+mn-ea"/>
                          <a:cs typeface="+mn-cs"/>
                        </a:rPr>
                        <a:t>Motsoaledi</a:t>
                      </a:r>
                      <a:r>
                        <a:rPr lang="en-ZA" sz="1500" kern="1200" dirty="0" smtClean="0">
                          <a:solidFill>
                            <a:schemeClr val="tx1"/>
                          </a:solidFill>
                          <a:latin typeface="Arial Narrow" panose="020B0606020202030204" pitchFamily="34" charset="0"/>
                          <a:ea typeface="+mn-ea"/>
                          <a:cs typeface="+mn-cs"/>
                        </a:rPr>
                        <a:t> and Ephraim </a:t>
                      </a:r>
                      <a:r>
                        <a:rPr lang="en-ZA" sz="1500" kern="1200" dirty="0" err="1" smtClean="0">
                          <a:solidFill>
                            <a:schemeClr val="tx1"/>
                          </a:solidFill>
                          <a:latin typeface="Arial Narrow" panose="020B0606020202030204" pitchFamily="34" charset="0"/>
                          <a:ea typeface="+mn-ea"/>
                          <a:cs typeface="+mn-cs"/>
                        </a:rPr>
                        <a:t>Mogale</a:t>
                      </a:r>
                      <a:r>
                        <a:rPr lang="en-ZA" sz="1500" kern="1200" dirty="0" smtClean="0">
                          <a:solidFill>
                            <a:schemeClr val="tx1"/>
                          </a:solidFill>
                          <a:latin typeface="Arial Narrow" panose="020B0606020202030204" pitchFamily="34" charset="0"/>
                          <a:ea typeface="+mn-ea"/>
                          <a:cs typeface="+mn-cs"/>
                        </a:rPr>
                        <a:t>, regressed from Unqualified audit opinion to Qualified.</a:t>
                      </a:r>
                      <a:endParaRPr lang="en-ZA" sz="1500" kern="1200" dirty="0">
                        <a:solidFill>
                          <a:schemeClr val="tx1"/>
                        </a:solidFill>
                        <a:latin typeface="Arial Narrow" panose="020B0606020202030204" pitchFamily="34" charset="0"/>
                        <a:ea typeface="+mn-ea"/>
                        <a:cs typeface="+mn-cs"/>
                      </a:endParaRPr>
                    </a:p>
                  </a:txBody>
                  <a:tcPr/>
                </a:tc>
                <a:tc>
                  <a:txBody>
                    <a:bodyPr/>
                    <a:lstStyle/>
                    <a:p>
                      <a:pPr marL="285750" indent="-2857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Continuous participating in the Audit steering committee meetings of the municipalities  and assisting the in addressing findings raised by AG.</a:t>
                      </a:r>
                    </a:p>
                    <a:p>
                      <a:pPr marL="0" indent="-285750" algn="just" defTabSz="457200" rtl="0" eaLnBrk="1" latinLnBrk="0" hangingPunct="1">
                        <a:buFont typeface="Arial" panose="020B0604020202020204" pitchFamily="34" charset="0"/>
                        <a:buChar char="•"/>
                      </a:pPr>
                      <a:endParaRPr lang="en-GB" sz="1500" kern="1200" dirty="0" smtClean="0">
                        <a:solidFill>
                          <a:schemeClr val="tx1"/>
                        </a:solidFill>
                        <a:latin typeface="Arial Narrow" panose="020B0606020202030204" pitchFamily="34" charset="0"/>
                        <a:ea typeface="+mn-ea"/>
                        <a:cs typeface="+mn-cs"/>
                      </a:endParaRPr>
                    </a:p>
                    <a:p>
                      <a:pPr marL="0" indent="-2857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SALGA PEC, on regular basis holds </a:t>
                      </a:r>
                      <a:r>
                        <a:rPr lang="en-GB" sz="1500" b="1" kern="1200" dirty="0" smtClean="0">
                          <a:solidFill>
                            <a:schemeClr val="tx1"/>
                          </a:solidFill>
                          <a:latin typeface="Arial Narrow" panose="020B0606020202030204" pitchFamily="34" charset="0"/>
                          <a:ea typeface="+mn-ea"/>
                          <a:cs typeface="+mn-cs"/>
                        </a:rPr>
                        <a:t>structured engagements with Auditor General</a:t>
                      </a:r>
                      <a:r>
                        <a:rPr lang="en-GB" sz="1500" kern="1200" dirty="0" smtClean="0">
                          <a:solidFill>
                            <a:schemeClr val="tx1"/>
                          </a:solidFill>
                          <a:latin typeface="Arial Narrow" panose="020B0606020202030204" pitchFamily="34" charset="0"/>
                          <a:ea typeface="+mn-ea"/>
                          <a:cs typeface="+mn-cs"/>
                        </a:rPr>
                        <a:t>, to discuss issues raised by the Auditors and proposed solutions.</a:t>
                      </a:r>
                    </a:p>
                    <a:p>
                      <a:pPr marL="0" indent="-285750" algn="just" defTabSz="457200" rtl="0" eaLnBrk="1" latinLnBrk="0" hangingPunct="1">
                        <a:buFont typeface="Arial" panose="020B0604020202020204" pitchFamily="34" charset="0"/>
                        <a:buChar char="•"/>
                      </a:pPr>
                      <a:endParaRPr lang="en-GB" sz="1500" kern="1200" dirty="0" smtClean="0">
                        <a:solidFill>
                          <a:schemeClr val="tx1"/>
                        </a:solidFill>
                        <a:latin typeface="Arial Narrow" panose="020B0606020202030204" pitchFamily="34" charset="0"/>
                        <a:ea typeface="+mn-ea"/>
                        <a:cs typeface="+mn-cs"/>
                      </a:endParaRPr>
                    </a:p>
                    <a:p>
                      <a:pPr marL="0" indent="-285750" algn="just" defTabSz="457200" rtl="0" eaLnBrk="1" latinLnBrk="0" hangingPunct="1">
                        <a:buFont typeface="Arial" panose="020B0604020202020204" pitchFamily="34" charset="0"/>
                        <a:buChar char="•"/>
                      </a:pPr>
                      <a:r>
                        <a:rPr lang="en-GB" sz="1500" b="1" kern="1200" dirty="0" smtClean="0">
                          <a:solidFill>
                            <a:schemeClr val="tx1"/>
                          </a:solidFill>
                          <a:latin typeface="Arial Narrow" panose="020B0606020202030204" pitchFamily="34" charset="0"/>
                          <a:ea typeface="+mn-ea"/>
                          <a:cs typeface="+mn-cs"/>
                        </a:rPr>
                        <a:t>Quarterly meeting with Internal Auditor and Risk Managers </a:t>
                      </a:r>
                      <a:r>
                        <a:rPr lang="en-GB" sz="1500" kern="1200" dirty="0" smtClean="0">
                          <a:solidFill>
                            <a:schemeClr val="tx1"/>
                          </a:solidFill>
                          <a:latin typeface="Arial Narrow" panose="020B0606020202030204" pitchFamily="34" charset="0"/>
                          <a:ea typeface="+mn-ea"/>
                          <a:cs typeface="+mn-cs"/>
                        </a:rPr>
                        <a:t>of municipalities with negative audit outcomes, to monitor progress of implementation of Audit Action Plan.</a:t>
                      </a:r>
                    </a:p>
                    <a:p>
                      <a:pPr marL="0" indent="-285750" algn="just" defTabSz="457200" rtl="0" eaLnBrk="1" latinLnBrk="0" hangingPunct="1">
                        <a:buFont typeface="Arial" panose="020B0604020202020204" pitchFamily="34" charset="0"/>
                        <a:buChar char="•"/>
                      </a:pPr>
                      <a:endParaRPr lang="en-GB" sz="1500" kern="1200" dirty="0" smtClean="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96551864"/>
                  </a:ext>
                </a:extLst>
              </a:tr>
              <a:tr h="370840">
                <a:tc>
                  <a:txBody>
                    <a:bodyPr/>
                    <a:lstStyle/>
                    <a:p>
                      <a:pPr marL="0" algn="ctr" defTabSz="457200" rtl="0" eaLnBrk="1" latinLnBrk="0" hangingPunct="1"/>
                      <a:r>
                        <a:rPr lang="en-ZA" sz="1500" kern="1200" dirty="0" smtClean="0">
                          <a:solidFill>
                            <a:schemeClr val="tx1"/>
                          </a:solidFill>
                          <a:latin typeface="Arial Narrow" panose="020B0606020202030204" pitchFamily="34" charset="0"/>
                          <a:ea typeface="+mn-ea"/>
                          <a:cs typeface="+mn-cs"/>
                        </a:rPr>
                        <a:t>5</a:t>
                      </a:r>
                      <a:endParaRPr lang="en-ZA" sz="1500"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500" b="1" kern="1200" dirty="0" smtClean="0">
                          <a:solidFill>
                            <a:schemeClr val="tx1"/>
                          </a:solidFill>
                          <a:latin typeface="Arial Narrow" panose="020B0606020202030204" pitchFamily="34" charset="0"/>
                          <a:ea typeface="+mn-ea"/>
                          <a:cs typeface="+mn-cs"/>
                        </a:rPr>
                        <a:t>Grant Dependence and revenue enhancement</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500" kern="1200" dirty="0" smtClean="0">
                          <a:solidFill>
                            <a:schemeClr val="tx1"/>
                          </a:solidFill>
                          <a:latin typeface="Arial Narrow" panose="020B0606020202030204" pitchFamily="34" charset="0"/>
                          <a:ea typeface="+mn-ea"/>
                          <a:cs typeface="+mn-cs"/>
                        </a:rPr>
                        <a:t>Sekhukhune District is one of the district with high poverty and unemployment, this results in most households being classified as indigent. This affect revenue generation as ESKOM supplies electricity and provision of free basic water.</a:t>
                      </a:r>
                      <a:endParaRPr lang="en-ZA" sz="1500" kern="1200" dirty="0">
                        <a:solidFill>
                          <a:schemeClr val="tx1"/>
                        </a:solidFill>
                        <a:latin typeface="Arial Narrow" panose="020B0606020202030204" pitchFamily="34" charset="0"/>
                        <a:ea typeface="+mn-ea"/>
                        <a:cs typeface="+mn-cs"/>
                      </a:endParaRPr>
                    </a:p>
                  </a:txBody>
                  <a:tcPr/>
                </a:tc>
                <a:tc>
                  <a:txBody>
                    <a:bodyPr/>
                    <a:lstStyle/>
                    <a:p>
                      <a:pPr marL="0" indent="-171450" algn="just" defTabSz="457200" rtl="0" eaLnBrk="1" latinLnBrk="0" hangingPunct="1">
                        <a:buFont typeface="Arial" panose="020B0604020202020204" pitchFamily="34" charset="0"/>
                        <a:buChar char="•"/>
                      </a:pPr>
                      <a:r>
                        <a:rPr lang="en-GB" sz="1500" b="1" kern="1200" dirty="0" smtClean="0">
                          <a:solidFill>
                            <a:schemeClr val="tx1"/>
                          </a:solidFill>
                          <a:latin typeface="Arial Narrow" panose="020B0606020202030204" pitchFamily="34" charset="0"/>
                          <a:ea typeface="+mn-ea"/>
                          <a:cs typeface="+mn-cs"/>
                        </a:rPr>
                        <a:t>Innovative and new revenue stream</a:t>
                      </a:r>
                      <a:r>
                        <a:rPr lang="en-GB" sz="1500" kern="1200" dirty="0" smtClean="0">
                          <a:solidFill>
                            <a:schemeClr val="tx1"/>
                          </a:solidFill>
                          <a:latin typeface="Arial Narrow" panose="020B0606020202030204" pitchFamily="34" charset="0"/>
                          <a:ea typeface="+mn-ea"/>
                          <a:cs typeface="+mn-cs"/>
                        </a:rPr>
                        <a:t>, Credit and Debts controls best practice sharing sessions.</a:t>
                      </a:r>
                    </a:p>
                    <a:p>
                      <a:pPr marL="0" indent="-171450" algn="just" defTabSz="457200" rtl="0" eaLnBrk="1" latinLnBrk="0" hangingPunct="1">
                        <a:buFont typeface="Arial" panose="020B0604020202020204" pitchFamily="34" charset="0"/>
                        <a:buChar char="•"/>
                      </a:pPr>
                      <a:endParaRPr lang="en-GB" sz="1500" kern="1200" dirty="0" smtClean="0">
                        <a:solidFill>
                          <a:schemeClr val="tx1"/>
                        </a:solidFill>
                        <a:latin typeface="Arial Narrow" panose="020B0606020202030204" pitchFamily="34" charset="0"/>
                        <a:ea typeface="+mn-ea"/>
                        <a:cs typeface="+mn-cs"/>
                      </a:endParaRPr>
                    </a:p>
                    <a:p>
                      <a:pPr marL="0" indent="-1714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Lobbing for the </a:t>
                      </a:r>
                      <a:r>
                        <a:rPr lang="en-GB" sz="1500" b="1" kern="1200" dirty="0" smtClean="0">
                          <a:solidFill>
                            <a:schemeClr val="tx1"/>
                          </a:solidFill>
                          <a:latin typeface="Arial Narrow" panose="020B0606020202030204" pitchFamily="34" charset="0"/>
                          <a:ea typeface="+mn-ea"/>
                          <a:cs typeface="+mn-cs"/>
                        </a:rPr>
                        <a:t>review of the funding model.</a:t>
                      </a:r>
                    </a:p>
                  </a:txBody>
                  <a:tcPr/>
                </a:tc>
                <a:extLst>
                  <a:ext uri="{0D108BD9-81ED-4DB2-BD59-A6C34878D82A}">
                    <a16:rowId xmlns:a16="http://schemas.microsoft.com/office/drawing/2014/main" val="2678265657"/>
                  </a:ext>
                </a:extLst>
              </a:tr>
            </a:tbl>
          </a:graphicData>
        </a:graphic>
      </p:graphicFrame>
    </p:spTree>
    <p:extLst>
      <p:ext uri="{BB962C8B-B14F-4D97-AF65-F5344CB8AC3E}">
        <p14:creationId xmlns:p14="http://schemas.microsoft.com/office/powerpoint/2010/main" val="3218937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463" y="566679"/>
            <a:ext cx="8483237" cy="700418"/>
          </a:xfrm>
        </p:spPr>
        <p:txBody>
          <a:bodyPr>
            <a:normAutofit fontScale="90000"/>
          </a:bodyPr>
          <a:lstStyle/>
          <a:p>
            <a:pPr marL="857250" lvl="0" indent="-857250">
              <a:buFont typeface="+mj-lt"/>
              <a:buAutoNum type="romanLcPeriod"/>
            </a:pPr>
            <a:r>
              <a:rPr lang="en-ZA" b="1" dirty="0" smtClean="0">
                <a:latin typeface="Foco"/>
              </a:rPr>
              <a:t/>
            </a:r>
            <a:br>
              <a:rPr lang="en-ZA" b="1"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endParaRPr lang="en-US" sz="2700" dirty="0"/>
          </a:p>
        </p:txBody>
      </p:sp>
      <p:sp>
        <p:nvSpPr>
          <p:cNvPr id="2" name="Rectangle 1"/>
          <p:cNvSpPr/>
          <p:nvPr/>
        </p:nvSpPr>
        <p:spPr>
          <a:xfrm>
            <a:off x="2108199" y="-51498"/>
            <a:ext cx="6525985" cy="495264"/>
          </a:xfrm>
          <a:prstGeom prst="rect">
            <a:avLst/>
          </a:prstGeom>
        </p:spPr>
        <p:txBody>
          <a:bodyPr wrap="square">
            <a:spAutoFit/>
          </a:bodyPr>
          <a:lstStyle/>
          <a:p>
            <a:pPr lvl="0" algn="just">
              <a:lnSpc>
                <a:spcPct val="150000"/>
              </a:lnSpc>
              <a:spcBef>
                <a:spcPct val="20000"/>
              </a:spcBef>
            </a:pPr>
            <a:r>
              <a:rPr lang="en-GB" altLang="en-US" sz="2000" b="1" dirty="0" smtClean="0">
                <a:solidFill>
                  <a:prstClr val="black"/>
                </a:solidFill>
                <a:latin typeface="Arial Narrow" panose="020B0606020202030204" pitchFamily="34" charset="0"/>
              </a:rPr>
              <a:t>KEY CHALLENGES AND SALGA INTERVENTIONS</a:t>
            </a:r>
            <a:endParaRPr lang="en-GB" altLang="en-US" sz="2000" b="1" dirty="0">
              <a:solidFill>
                <a:prstClr val="black"/>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72970202"/>
              </p:ext>
            </p:extLst>
          </p:nvPr>
        </p:nvGraphicFramePr>
        <p:xfrm>
          <a:off x="253274" y="816116"/>
          <a:ext cx="9465492" cy="5400519"/>
        </p:xfrm>
        <a:graphic>
          <a:graphicData uri="http://schemas.openxmlformats.org/drawingml/2006/table">
            <a:tbl>
              <a:tblPr firstRow="1" bandRow="1">
                <a:tableStyleId>{93296810-A885-4BE3-A3E7-6D5BEEA58F35}</a:tableStyleId>
              </a:tblPr>
              <a:tblGrid>
                <a:gridCol w="621937">
                  <a:extLst>
                    <a:ext uri="{9D8B030D-6E8A-4147-A177-3AD203B41FA5}">
                      <a16:colId xmlns:a16="http://schemas.microsoft.com/office/drawing/2014/main" val="1885936685"/>
                    </a:ext>
                  </a:extLst>
                </a:gridCol>
                <a:gridCol w="1753689">
                  <a:extLst>
                    <a:ext uri="{9D8B030D-6E8A-4147-A177-3AD203B41FA5}">
                      <a16:colId xmlns:a16="http://schemas.microsoft.com/office/drawing/2014/main" val="1612293343"/>
                    </a:ext>
                  </a:extLst>
                </a:gridCol>
                <a:gridCol w="2713809">
                  <a:extLst>
                    <a:ext uri="{9D8B030D-6E8A-4147-A177-3AD203B41FA5}">
                      <a16:colId xmlns:a16="http://schemas.microsoft.com/office/drawing/2014/main" val="1871176507"/>
                    </a:ext>
                  </a:extLst>
                </a:gridCol>
                <a:gridCol w="4376057">
                  <a:extLst>
                    <a:ext uri="{9D8B030D-6E8A-4147-A177-3AD203B41FA5}">
                      <a16:colId xmlns:a16="http://schemas.microsoft.com/office/drawing/2014/main" val="370365695"/>
                    </a:ext>
                  </a:extLst>
                </a:gridCol>
              </a:tblGrid>
              <a:tr h="323502">
                <a:tc>
                  <a:txBody>
                    <a:bodyPr/>
                    <a:lstStyle/>
                    <a:p>
                      <a:pPr marL="0" algn="just" defTabSz="457200" rtl="0" eaLnBrk="1" latinLnBrk="0" hangingPunct="1"/>
                      <a:r>
                        <a:rPr lang="en-ZA" sz="1600" b="1" kern="1200" dirty="0" smtClean="0">
                          <a:solidFill>
                            <a:schemeClr val="tx1"/>
                          </a:solidFill>
                          <a:latin typeface="Arial Narrow" panose="020B0606020202030204" pitchFamily="34" charset="0"/>
                          <a:ea typeface="+mn-ea"/>
                          <a:cs typeface="+mn-cs"/>
                        </a:rPr>
                        <a:t>No</a:t>
                      </a:r>
                      <a:endParaRPr lang="en-ZA" sz="1600" b="1"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600" b="1" kern="1200" dirty="0" smtClean="0">
                          <a:solidFill>
                            <a:schemeClr val="tx1"/>
                          </a:solidFill>
                          <a:latin typeface="Arial Narrow" panose="020B0606020202030204" pitchFamily="34" charset="0"/>
                          <a:ea typeface="+mn-ea"/>
                          <a:cs typeface="+mn-cs"/>
                        </a:rPr>
                        <a:t>Item</a:t>
                      </a:r>
                      <a:endParaRPr lang="en-ZA" sz="1600" b="1"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600" b="1" kern="1200" dirty="0" smtClean="0">
                          <a:solidFill>
                            <a:schemeClr val="tx1"/>
                          </a:solidFill>
                          <a:latin typeface="Arial Narrow" panose="020B0606020202030204" pitchFamily="34" charset="0"/>
                          <a:ea typeface="+mn-ea"/>
                          <a:cs typeface="+mn-cs"/>
                        </a:rPr>
                        <a:t>Key Challenge</a:t>
                      </a:r>
                      <a:endParaRPr lang="en-ZA" sz="1600" b="1" kern="1200" dirty="0">
                        <a:solidFill>
                          <a:schemeClr val="tx1"/>
                        </a:solidFill>
                        <a:latin typeface="Arial Narrow" panose="020B0606020202030204" pitchFamily="34" charset="0"/>
                        <a:ea typeface="+mn-ea"/>
                        <a:cs typeface="+mn-cs"/>
                      </a:endParaRPr>
                    </a:p>
                  </a:txBody>
                  <a:tcPr/>
                </a:tc>
                <a:tc>
                  <a:txBody>
                    <a:bodyPr/>
                    <a:lstStyle/>
                    <a:p>
                      <a:pPr marL="0" algn="just" defTabSz="457200" rtl="0" eaLnBrk="1" latinLnBrk="0" hangingPunct="1"/>
                      <a:r>
                        <a:rPr lang="en-ZA" sz="1600" b="1" kern="1200" dirty="0" smtClean="0">
                          <a:solidFill>
                            <a:schemeClr val="tx1"/>
                          </a:solidFill>
                          <a:latin typeface="Arial Narrow" panose="020B0606020202030204" pitchFamily="34" charset="0"/>
                          <a:ea typeface="+mn-ea"/>
                          <a:cs typeface="+mn-cs"/>
                        </a:rPr>
                        <a:t>SALGA Intervention/Programme</a:t>
                      </a:r>
                      <a:endParaRPr lang="en-ZA" sz="1600" b="1"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2247938003"/>
                  </a:ext>
                </a:extLst>
              </a:tr>
              <a:tr h="5065239">
                <a:tc>
                  <a:txBody>
                    <a:bodyPr/>
                    <a:lstStyle/>
                    <a:p>
                      <a:pPr marL="0" indent="0" algn="just" defTabSz="457200" rtl="0" eaLnBrk="1" latinLnBrk="0" hangingPunct="1">
                        <a:buFont typeface="Arial" panose="020B0604020202020204" pitchFamily="34" charset="0"/>
                        <a:buNone/>
                      </a:pPr>
                      <a:r>
                        <a:rPr lang="en-ZA" sz="1500" kern="1200" dirty="0" smtClean="0">
                          <a:solidFill>
                            <a:schemeClr val="tx1"/>
                          </a:solidFill>
                          <a:latin typeface="Arial Narrow" panose="020B0606020202030204" pitchFamily="34" charset="0"/>
                          <a:ea typeface="+mn-ea"/>
                          <a:cs typeface="+mn-cs"/>
                        </a:rPr>
                        <a:t>6</a:t>
                      </a:r>
                      <a:endParaRPr lang="en-ZA" sz="1500" kern="1200" dirty="0">
                        <a:solidFill>
                          <a:schemeClr val="tx1"/>
                        </a:solidFill>
                        <a:latin typeface="Arial Narrow" panose="020B0606020202030204" pitchFamily="34" charset="0"/>
                        <a:ea typeface="+mn-ea"/>
                        <a:cs typeface="+mn-cs"/>
                      </a:endParaRPr>
                    </a:p>
                  </a:txBody>
                  <a:tcPr/>
                </a:tc>
                <a:tc>
                  <a:txBody>
                    <a:bodyPr/>
                    <a:lstStyle/>
                    <a:p>
                      <a:pPr marL="0" indent="0" algn="just" defTabSz="457200" rtl="0" eaLnBrk="1" latinLnBrk="0" hangingPunct="1">
                        <a:buFont typeface="Arial" panose="020B0604020202020204" pitchFamily="34" charset="0"/>
                        <a:buNone/>
                      </a:pPr>
                      <a:r>
                        <a:rPr lang="en-ZA" sz="1500" b="1" kern="1200" dirty="0" smtClean="0">
                          <a:solidFill>
                            <a:schemeClr val="tx1"/>
                          </a:solidFill>
                          <a:latin typeface="Arial Narrow" panose="020B0606020202030204" pitchFamily="34" charset="0"/>
                          <a:ea typeface="+mn-ea"/>
                          <a:cs typeface="+mn-cs"/>
                        </a:rPr>
                        <a:t>Consequence and Accountability.</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indent="0" algn="just" defTabSz="457200" rtl="0" eaLnBrk="1" latinLnBrk="0" hangingPunct="1">
                        <a:buFont typeface="Arial" panose="020B0604020202020204" pitchFamily="34" charset="0"/>
                        <a:buNone/>
                      </a:pPr>
                      <a:r>
                        <a:rPr lang="en-ZA" sz="1500" kern="1200" dirty="0" smtClean="0">
                          <a:solidFill>
                            <a:schemeClr val="tx1"/>
                          </a:solidFill>
                          <a:latin typeface="Arial Narrow" panose="020B0606020202030204" pitchFamily="34" charset="0"/>
                          <a:ea typeface="+mn-ea"/>
                          <a:cs typeface="+mn-cs"/>
                        </a:rPr>
                        <a:t>Auditor General highlighted lack of consequences for wrong doings as a major problem.</a:t>
                      </a:r>
                      <a:endParaRPr lang="en-ZA" sz="1500" kern="1200" dirty="0">
                        <a:solidFill>
                          <a:schemeClr val="tx1"/>
                        </a:solidFill>
                        <a:latin typeface="Arial Narrow" panose="020B0606020202030204" pitchFamily="34" charset="0"/>
                        <a:ea typeface="+mn-ea"/>
                        <a:cs typeface="+mn-cs"/>
                      </a:endParaRPr>
                    </a:p>
                  </a:txBody>
                  <a:tcPr/>
                </a:tc>
                <a:tc>
                  <a:txBody>
                    <a:bodyPr/>
                    <a:lstStyle/>
                    <a:p>
                      <a:pPr marL="285750" indent="-2857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Supporting municipality with processing Disciplinary Matters against employees.</a:t>
                      </a:r>
                    </a:p>
                    <a:p>
                      <a:pPr marL="0" indent="0" algn="just" defTabSz="457200" rtl="0" eaLnBrk="1" latinLnBrk="0" hangingPunct="1">
                        <a:buFont typeface="Arial" panose="020B0604020202020204" pitchFamily="34" charset="0"/>
                        <a:buNone/>
                      </a:pPr>
                      <a:endParaRPr lang="en-GB" sz="1500" kern="1200" dirty="0" smtClean="0">
                        <a:solidFill>
                          <a:schemeClr val="tx1"/>
                        </a:solidFill>
                        <a:latin typeface="Arial Narrow" panose="020B0606020202030204" pitchFamily="34" charset="0"/>
                        <a:ea typeface="+mn-ea"/>
                        <a:cs typeface="+mn-cs"/>
                      </a:endParaRPr>
                    </a:p>
                    <a:p>
                      <a:pPr marL="285750" indent="-2857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Strengthening of Financial and General Oversight of Councillors and </a:t>
                      </a:r>
                      <a:r>
                        <a:rPr lang="en-GB" sz="1500" b="1" kern="1200" dirty="0" smtClean="0">
                          <a:solidFill>
                            <a:schemeClr val="tx1"/>
                          </a:solidFill>
                          <a:latin typeface="Arial Narrow" panose="020B0606020202030204" pitchFamily="34" charset="0"/>
                          <a:ea typeface="+mn-ea"/>
                          <a:cs typeface="+mn-cs"/>
                        </a:rPr>
                        <a:t>regular trainings of MPACs on how to carry out their roles and responsibilities effectively and efficiently.</a:t>
                      </a:r>
                    </a:p>
                    <a:p>
                      <a:pPr marL="0" indent="0" algn="just" defTabSz="457200" rtl="0" eaLnBrk="1" latinLnBrk="0" hangingPunct="1">
                        <a:buFont typeface="Arial" panose="020B0604020202020204" pitchFamily="34" charset="0"/>
                        <a:buNone/>
                      </a:pPr>
                      <a:endParaRPr lang="en-GB" sz="1500" kern="1200" dirty="0" smtClean="0">
                        <a:solidFill>
                          <a:schemeClr val="tx1"/>
                        </a:solidFill>
                        <a:latin typeface="Arial Narrow" panose="020B0606020202030204" pitchFamily="34" charset="0"/>
                        <a:ea typeface="+mn-ea"/>
                        <a:cs typeface="+mn-cs"/>
                      </a:endParaRPr>
                    </a:p>
                    <a:p>
                      <a:pPr marL="285750" indent="-2857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Capacity building on the establishment and Functionality of Disciplinary Board for Councillors and Disciplinary Procedures and Code of Conduct for Councillors</a:t>
                      </a:r>
                    </a:p>
                    <a:p>
                      <a:pPr marL="0" indent="0" algn="just" defTabSz="457200" rtl="0" eaLnBrk="1" latinLnBrk="0" hangingPunct="1">
                        <a:buFont typeface="Arial" panose="020B0604020202020204" pitchFamily="34" charset="0"/>
                        <a:buNone/>
                      </a:pPr>
                      <a:endParaRPr lang="en-GB" sz="1500" kern="1200" dirty="0" smtClean="0">
                        <a:solidFill>
                          <a:schemeClr val="tx1"/>
                        </a:solidFill>
                        <a:latin typeface="Arial Narrow" panose="020B0606020202030204" pitchFamily="34" charset="0"/>
                        <a:ea typeface="+mn-ea"/>
                        <a:cs typeface="+mn-cs"/>
                      </a:endParaRPr>
                    </a:p>
                    <a:p>
                      <a:pPr marL="285750" indent="-2857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Knowledge Sharing via Chief Whips Forum, Strengthening Committees of Whips and s79 Study Groups and Multi-Party Forum.</a:t>
                      </a:r>
                    </a:p>
                    <a:p>
                      <a:pPr marL="0" indent="0" algn="just" defTabSz="457200" rtl="0" eaLnBrk="1" latinLnBrk="0" hangingPunct="1">
                        <a:buFont typeface="Arial" panose="020B0604020202020204" pitchFamily="34" charset="0"/>
                        <a:buNone/>
                      </a:pPr>
                      <a:endParaRPr lang="en-GB" sz="1500" kern="1200" dirty="0" smtClean="0">
                        <a:solidFill>
                          <a:schemeClr val="tx1"/>
                        </a:solidFill>
                        <a:latin typeface="Arial Narrow" panose="020B0606020202030204" pitchFamily="34" charset="0"/>
                        <a:ea typeface="+mn-ea"/>
                        <a:cs typeface="+mn-cs"/>
                      </a:endParaRPr>
                    </a:p>
                    <a:p>
                      <a:pPr marL="285750" indent="-285750" algn="just" defTabSz="457200" rtl="0" eaLnBrk="1" latinLnBrk="0" hangingPunct="1">
                        <a:buFont typeface="Arial" panose="020B0604020202020204" pitchFamily="34" charset="0"/>
                        <a:buChar char="•"/>
                      </a:pPr>
                      <a:r>
                        <a:rPr lang="en-GB" sz="1500" kern="1200" dirty="0" smtClean="0">
                          <a:solidFill>
                            <a:schemeClr val="tx1"/>
                          </a:solidFill>
                          <a:latin typeface="Arial Narrow" panose="020B0606020202030204" pitchFamily="34" charset="0"/>
                          <a:ea typeface="+mn-ea"/>
                          <a:cs typeface="+mn-cs"/>
                        </a:rPr>
                        <a:t>Knowledge Sharing Networks via Council of Speakers and Study Excursions for MPAC Committee</a:t>
                      </a:r>
                    </a:p>
                  </a:txBody>
                  <a:tcPr/>
                </a:tc>
                <a:extLst>
                  <a:ext uri="{0D108BD9-81ED-4DB2-BD59-A6C34878D82A}">
                    <a16:rowId xmlns:a16="http://schemas.microsoft.com/office/drawing/2014/main" val="196551864"/>
                  </a:ext>
                </a:extLst>
              </a:tr>
            </a:tbl>
          </a:graphicData>
        </a:graphic>
      </p:graphicFrame>
    </p:spTree>
    <p:extLst>
      <p:ext uri="{BB962C8B-B14F-4D97-AF65-F5344CB8AC3E}">
        <p14:creationId xmlns:p14="http://schemas.microsoft.com/office/powerpoint/2010/main" val="44125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463" y="566679"/>
            <a:ext cx="8483237" cy="700418"/>
          </a:xfrm>
        </p:spPr>
        <p:txBody>
          <a:bodyPr>
            <a:normAutofit fontScale="90000"/>
          </a:bodyPr>
          <a:lstStyle/>
          <a:p>
            <a:pPr marL="857250" lvl="0" indent="-857250">
              <a:buFont typeface="+mj-lt"/>
              <a:buAutoNum type="romanLcPeriod"/>
            </a:pPr>
            <a:r>
              <a:rPr lang="en-ZA" b="1" dirty="0" smtClean="0">
                <a:latin typeface="Foco"/>
              </a:rPr>
              <a:t/>
            </a:r>
            <a:br>
              <a:rPr lang="en-ZA" b="1"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r>
              <a:rPr lang="en-ZA" dirty="0" smtClean="0">
                <a:latin typeface="Foco"/>
              </a:rPr>
              <a:t/>
            </a:r>
            <a:br>
              <a:rPr lang="en-ZA" dirty="0" smtClean="0">
                <a:latin typeface="Foco"/>
              </a:rPr>
            </a:br>
            <a:r>
              <a:rPr lang="en-ZA" dirty="0">
                <a:latin typeface="Foco"/>
              </a:rPr>
              <a:t/>
            </a:r>
            <a:br>
              <a:rPr lang="en-ZA" dirty="0">
                <a:latin typeface="Foco"/>
              </a:rPr>
            </a:br>
            <a:endParaRPr lang="en-US" sz="2700" dirty="0"/>
          </a:p>
        </p:txBody>
      </p:sp>
      <p:sp>
        <p:nvSpPr>
          <p:cNvPr id="2" name="Rectangle 1"/>
          <p:cNvSpPr/>
          <p:nvPr/>
        </p:nvSpPr>
        <p:spPr>
          <a:xfrm>
            <a:off x="2090783" y="27263"/>
            <a:ext cx="6772002" cy="506292"/>
          </a:xfrm>
          <a:prstGeom prst="rect">
            <a:avLst/>
          </a:prstGeom>
        </p:spPr>
        <p:txBody>
          <a:bodyPr wrap="square">
            <a:spAutoFit/>
          </a:bodyPr>
          <a:lstStyle/>
          <a:p>
            <a:pPr lvl="0" algn="just">
              <a:lnSpc>
                <a:spcPct val="150000"/>
              </a:lnSpc>
              <a:spcBef>
                <a:spcPct val="20000"/>
              </a:spcBef>
            </a:pPr>
            <a:r>
              <a:rPr lang="en-GB" altLang="en-US" sz="2000" b="1" dirty="0" smtClean="0">
                <a:solidFill>
                  <a:prstClr val="black"/>
                </a:solidFill>
                <a:latin typeface="Arial Narrow" panose="020B0606020202030204" pitchFamily="34" charset="0"/>
              </a:rPr>
              <a:t>KEY CHALLENGES AND SALGA INTERVENTIONS</a:t>
            </a:r>
            <a:endParaRPr lang="en-GB" altLang="en-US" sz="2000" b="1" dirty="0">
              <a:solidFill>
                <a:prstClr val="black"/>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07467686"/>
              </p:ext>
            </p:extLst>
          </p:nvPr>
        </p:nvGraphicFramePr>
        <p:xfrm>
          <a:off x="253274" y="816116"/>
          <a:ext cx="9465492" cy="4668520"/>
        </p:xfrm>
        <a:graphic>
          <a:graphicData uri="http://schemas.openxmlformats.org/drawingml/2006/table">
            <a:tbl>
              <a:tblPr firstRow="1" bandRow="1">
                <a:tableStyleId>{93296810-A885-4BE3-A3E7-6D5BEEA58F35}</a:tableStyleId>
              </a:tblPr>
              <a:tblGrid>
                <a:gridCol w="621937">
                  <a:extLst>
                    <a:ext uri="{9D8B030D-6E8A-4147-A177-3AD203B41FA5}">
                      <a16:colId xmlns:a16="http://schemas.microsoft.com/office/drawing/2014/main" val="1885936685"/>
                    </a:ext>
                  </a:extLst>
                </a:gridCol>
                <a:gridCol w="1267098">
                  <a:extLst>
                    <a:ext uri="{9D8B030D-6E8A-4147-A177-3AD203B41FA5}">
                      <a16:colId xmlns:a16="http://schemas.microsoft.com/office/drawing/2014/main" val="1612293343"/>
                    </a:ext>
                  </a:extLst>
                </a:gridCol>
                <a:gridCol w="4036422">
                  <a:extLst>
                    <a:ext uri="{9D8B030D-6E8A-4147-A177-3AD203B41FA5}">
                      <a16:colId xmlns:a16="http://schemas.microsoft.com/office/drawing/2014/main" val="1871176507"/>
                    </a:ext>
                  </a:extLst>
                </a:gridCol>
                <a:gridCol w="3540035">
                  <a:extLst>
                    <a:ext uri="{9D8B030D-6E8A-4147-A177-3AD203B41FA5}">
                      <a16:colId xmlns:a16="http://schemas.microsoft.com/office/drawing/2014/main" val="370365695"/>
                    </a:ext>
                  </a:extLst>
                </a:gridCol>
              </a:tblGrid>
              <a:tr h="370840">
                <a:tc>
                  <a:txBody>
                    <a:bodyPr/>
                    <a:lstStyle/>
                    <a:p>
                      <a:pPr algn="ctr"/>
                      <a:r>
                        <a:rPr lang="en-ZA" sz="1600" dirty="0" smtClean="0">
                          <a:solidFill>
                            <a:schemeClr val="tx1"/>
                          </a:solidFill>
                          <a:latin typeface="Arial Narrow" panose="020B0606020202030204" pitchFamily="34" charset="0"/>
                        </a:rPr>
                        <a:t>No</a:t>
                      </a:r>
                      <a:endParaRPr lang="en-ZA" sz="1600" dirty="0">
                        <a:solidFill>
                          <a:schemeClr val="tx1"/>
                        </a:solidFill>
                        <a:latin typeface="Arial Narrow" panose="020B0606020202030204" pitchFamily="34" charset="0"/>
                      </a:endParaRPr>
                    </a:p>
                  </a:txBody>
                  <a:tcPr/>
                </a:tc>
                <a:tc>
                  <a:txBody>
                    <a:bodyPr/>
                    <a:lstStyle/>
                    <a:p>
                      <a:r>
                        <a:rPr lang="en-ZA" sz="1600" dirty="0" smtClean="0">
                          <a:solidFill>
                            <a:schemeClr val="tx1"/>
                          </a:solidFill>
                          <a:latin typeface="Arial Narrow" panose="020B0606020202030204" pitchFamily="34" charset="0"/>
                        </a:rPr>
                        <a:t>Item</a:t>
                      </a:r>
                      <a:endParaRPr lang="en-ZA" sz="1600" dirty="0">
                        <a:solidFill>
                          <a:schemeClr val="tx1"/>
                        </a:solidFill>
                        <a:latin typeface="Arial Narrow" panose="020B0606020202030204" pitchFamily="34" charset="0"/>
                      </a:endParaRPr>
                    </a:p>
                  </a:txBody>
                  <a:tcPr/>
                </a:tc>
                <a:tc>
                  <a:txBody>
                    <a:bodyPr/>
                    <a:lstStyle/>
                    <a:p>
                      <a:r>
                        <a:rPr lang="en-ZA" sz="1600" dirty="0" smtClean="0">
                          <a:solidFill>
                            <a:schemeClr val="tx1"/>
                          </a:solidFill>
                          <a:latin typeface="Arial Narrow" panose="020B0606020202030204" pitchFamily="34" charset="0"/>
                        </a:rPr>
                        <a:t>Key Challenge</a:t>
                      </a:r>
                      <a:endParaRPr lang="en-ZA" sz="1600" dirty="0">
                        <a:solidFill>
                          <a:schemeClr val="tx1"/>
                        </a:solidFill>
                        <a:latin typeface="Arial Narrow" panose="020B0606020202030204" pitchFamily="34" charset="0"/>
                      </a:endParaRPr>
                    </a:p>
                  </a:txBody>
                  <a:tcPr/>
                </a:tc>
                <a:tc>
                  <a:txBody>
                    <a:bodyPr/>
                    <a:lstStyle/>
                    <a:p>
                      <a:r>
                        <a:rPr lang="en-ZA" sz="1600" dirty="0" smtClean="0">
                          <a:solidFill>
                            <a:schemeClr val="tx1"/>
                          </a:solidFill>
                          <a:latin typeface="Arial Narrow" panose="020B0606020202030204" pitchFamily="34" charset="0"/>
                        </a:rPr>
                        <a:t>SALGA Intervention/Programme</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val="2247938003"/>
                  </a:ext>
                </a:extLst>
              </a:tr>
              <a:tr h="370840">
                <a:tc>
                  <a:txBody>
                    <a:bodyPr/>
                    <a:lstStyle/>
                    <a:p>
                      <a:pPr marL="0" indent="0" algn="ctr" defTabSz="457200" rtl="0" eaLnBrk="1" latinLnBrk="0" hangingPunct="1">
                        <a:buFont typeface="Arial" panose="020B0604020202020204" pitchFamily="34" charset="0"/>
                        <a:buNone/>
                      </a:pPr>
                      <a:r>
                        <a:rPr lang="en-ZA" sz="1500" kern="1200" dirty="0" smtClean="0">
                          <a:solidFill>
                            <a:schemeClr val="tx1"/>
                          </a:solidFill>
                          <a:latin typeface="Arial Narrow" panose="020B0606020202030204" pitchFamily="34" charset="0"/>
                          <a:ea typeface="+mn-ea"/>
                          <a:cs typeface="+mn-cs"/>
                        </a:rPr>
                        <a:t>7</a:t>
                      </a:r>
                      <a:endParaRPr lang="en-ZA" sz="1500" kern="1200" dirty="0">
                        <a:solidFill>
                          <a:schemeClr val="tx1"/>
                        </a:solidFill>
                        <a:latin typeface="Arial Narrow" panose="020B0606020202030204" pitchFamily="34" charset="0"/>
                        <a:ea typeface="+mn-ea"/>
                        <a:cs typeface="+mn-cs"/>
                      </a:endParaRPr>
                    </a:p>
                  </a:txBody>
                  <a:tcPr/>
                </a:tc>
                <a:tc>
                  <a:txBody>
                    <a:bodyPr/>
                    <a:lstStyle/>
                    <a:p>
                      <a:pPr marL="0" indent="0" algn="just" defTabSz="457200" rtl="0" eaLnBrk="1" latinLnBrk="0" hangingPunct="1">
                        <a:buFont typeface="Arial" panose="020B0604020202020204" pitchFamily="34" charset="0"/>
                        <a:buNone/>
                      </a:pPr>
                      <a:r>
                        <a:rPr lang="en-ZA" sz="1500" b="1" kern="1200" dirty="0" smtClean="0">
                          <a:solidFill>
                            <a:schemeClr val="tx1"/>
                          </a:solidFill>
                          <a:latin typeface="Arial Narrow" panose="020B0606020202030204" pitchFamily="34" charset="0"/>
                          <a:ea typeface="+mn-ea"/>
                          <a:cs typeface="+mn-cs"/>
                        </a:rPr>
                        <a:t>Infrastructure development and maintenance. </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indent="0" algn="just" defTabSz="457200" rtl="0" eaLnBrk="1" latinLnBrk="0" hangingPunct="1">
                        <a:buFont typeface="Arial" panose="020B0604020202020204" pitchFamily="34" charset="0"/>
                        <a:buNone/>
                      </a:pPr>
                      <a:r>
                        <a:rPr lang="en-GB" sz="1500" kern="1200" dirty="0" smtClean="0">
                          <a:solidFill>
                            <a:schemeClr val="tx1"/>
                          </a:solidFill>
                          <a:latin typeface="Arial Narrow" panose="020B0606020202030204" pitchFamily="34" charset="0"/>
                          <a:ea typeface="+mn-ea"/>
                          <a:cs typeface="+mn-cs"/>
                        </a:rPr>
                        <a:t>With escalation of debts owed to municipalities by</a:t>
                      </a:r>
                      <a:r>
                        <a:rPr lang="en-GB" sz="1500" kern="1200" baseline="0" dirty="0" smtClean="0">
                          <a:solidFill>
                            <a:schemeClr val="tx1"/>
                          </a:solidFill>
                          <a:latin typeface="Arial Narrow" panose="020B0606020202030204" pitchFamily="34" charset="0"/>
                          <a:ea typeface="+mn-ea"/>
                          <a:cs typeface="+mn-cs"/>
                        </a:rPr>
                        <a:t> both households and government departments</a:t>
                      </a:r>
                      <a:r>
                        <a:rPr lang="en-GB" sz="1500" kern="1200" dirty="0" smtClean="0">
                          <a:solidFill>
                            <a:schemeClr val="tx1"/>
                          </a:solidFill>
                          <a:latin typeface="Arial Narrow" panose="020B0606020202030204" pitchFamily="34" charset="0"/>
                          <a:ea typeface="+mn-ea"/>
                          <a:cs typeface="+mn-cs"/>
                        </a:rPr>
                        <a:t>, it is difficult to fund ageing </a:t>
                      </a:r>
                      <a:r>
                        <a:rPr lang="en-ZA" sz="1500" kern="1200" dirty="0" smtClean="0">
                          <a:solidFill>
                            <a:schemeClr val="tx1"/>
                          </a:solidFill>
                          <a:latin typeface="Arial Narrow" panose="020B0606020202030204" pitchFamily="34" charset="0"/>
                          <a:ea typeface="+mn-ea"/>
                          <a:cs typeface="+mn-cs"/>
                        </a:rPr>
                        <a:t>infrastructure and new developments. </a:t>
                      </a:r>
                    </a:p>
                    <a:p>
                      <a:pPr marL="0" indent="0" algn="just" defTabSz="457200" rtl="0" eaLnBrk="1" latinLnBrk="0" hangingPunct="1">
                        <a:buFont typeface="Arial" panose="020B0604020202020204" pitchFamily="34" charset="0"/>
                        <a:buNone/>
                      </a:pPr>
                      <a:endParaRPr lang="en-ZA" sz="1500" kern="1200" dirty="0" smtClean="0">
                        <a:solidFill>
                          <a:schemeClr val="tx1"/>
                        </a:solidFill>
                        <a:latin typeface="Arial Narrow" panose="020B0606020202030204" pitchFamily="34" charset="0"/>
                        <a:ea typeface="+mn-ea"/>
                        <a:cs typeface="+mn-cs"/>
                      </a:endParaRPr>
                    </a:p>
                    <a:p>
                      <a:pPr marL="0" indent="0" algn="just" defTabSz="457200" rtl="0" eaLnBrk="1" latinLnBrk="0" hangingPunct="1">
                        <a:buFont typeface="Arial" panose="020B0604020202020204" pitchFamily="34" charset="0"/>
                        <a:buNone/>
                      </a:pPr>
                      <a:r>
                        <a:rPr lang="en-ZA" sz="1500" kern="1200" dirty="0" smtClean="0">
                          <a:solidFill>
                            <a:schemeClr val="tx1"/>
                          </a:solidFill>
                          <a:latin typeface="Arial Narrow" panose="020B0606020202030204" pitchFamily="34" charset="0"/>
                          <a:ea typeface="+mn-ea"/>
                          <a:cs typeface="+mn-cs"/>
                        </a:rPr>
                        <a:t>The President identify infrastructure as one of the key economic stimulator. </a:t>
                      </a:r>
                      <a:endParaRPr lang="en-ZA" sz="1500" kern="1200" dirty="0">
                        <a:solidFill>
                          <a:schemeClr val="tx1"/>
                        </a:solidFill>
                        <a:latin typeface="Arial Narrow" panose="020B0606020202030204" pitchFamily="34" charset="0"/>
                        <a:ea typeface="+mn-ea"/>
                        <a:cs typeface="+mn-cs"/>
                      </a:endParaRPr>
                    </a:p>
                  </a:txBody>
                  <a:tcPr/>
                </a:tc>
                <a:tc>
                  <a:txBody>
                    <a:bodyPr/>
                    <a:lstStyle/>
                    <a:p>
                      <a:pPr marL="285750" indent="-285750" algn="just" defTabSz="457200" rtl="0" eaLnBrk="1" latinLnBrk="0" hangingPunct="1">
                        <a:buFont typeface="Arial" panose="020B0604020202020204" pitchFamily="34" charset="0"/>
                        <a:buChar char="•"/>
                      </a:pPr>
                      <a:r>
                        <a:rPr lang="en-ZA" sz="1500" b="1" kern="1200" dirty="0" smtClean="0">
                          <a:solidFill>
                            <a:schemeClr val="tx1"/>
                          </a:solidFill>
                          <a:latin typeface="Arial Narrow" panose="020B0606020202030204" pitchFamily="34" charset="0"/>
                          <a:ea typeface="+mn-ea"/>
                          <a:cs typeface="+mn-cs"/>
                        </a:rPr>
                        <a:t>Knowledge sharing on alternative infrastructure funding models </a:t>
                      </a:r>
                      <a:r>
                        <a:rPr lang="en-ZA" sz="1500" kern="1200" dirty="0" smtClean="0">
                          <a:solidFill>
                            <a:schemeClr val="tx1"/>
                          </a:solidFill>
                          <a:latin typeface="Arial Narrow" panose="020B0606020202030204" pitchFamily="34" charset="0"/>
                          <a:ea typeface="+mn-ea"/>
                          <a:cs typeface="+mn-cs"/>
                        </a:rPr>
                        <a:t>such as Public, Private Partnerships.</a:t>
                      </a:r>
                    </a:p>
                    <a:p>
                      <a:pPr marL="0" indent="0" algn="just" defTabSz="457200" rtl="0" eaLnBrk="1" latinLnBrk="0" hangingPunct="1">
                        <a:buFont typeface="Arial" panose="020B0604020202020204" pitchFamily="34" charset="0"/>
                        <a:buNone/>
                      </a:pPr>
                      <a:endParaRPr lang="en-ZA" sz="1500" kern="1200" dirty="0" smtClean="0">
                        <a:solidFill>
                          <a:schemeClr val="tx1"/>
                        </a:solidFill>
                        <a:latin typeface="Arial Narrow" panose="020B0606020202030204" pitchFamily="34" charset="0"/>
                        <a:ea typeface="+mn-ea"/>
                        <a:cs typeface="+mn-cs"/>
                      </a:endParaRPr>
                    </a:p>
                    <a:p>
                      <a:pPr marL="285750" indent="-285750" algn="just" defTabSz="457200" rtl="0" eaLnBrk="1" latinLnBrk="0" hangingPunct="1">
                        <a:buFont typeface="Arial" panose="020B0604020202020204" pitchFamily="34" charset="0"/>
                        <a:buChar char="•"/>
                      </a:pPr>
                      <a:r>
                        <a:rPr lang="en-ZA" sz="1500" kern="1200" dirty="0" smtClean="0">
                          <a:solidFill>
                            <a:schemeClr val="tx1"/>
                          </a:solidFill>
                          <a:latin typeface="Arial Narrow" panose="020B0606020202030204" pitchFamily="34" charset="0"/>
                          <a:ea typeface="+mn-ea"/>
                          <a:cs typeface="+mn-cs"/>
                        </a:rPr>
                        <a:t>Participated in the development of the District Development plan for Sekhukhune District.</a:t>
                      </a:r>
                    </a:p>
                    <a:p>
                      <a:pPr marL="285750" indent="-285750" algn="just" defTabSz="457200" rtl="0" eaLnBrk="1" latinLnBrk="0" hangingPunct="1">
                        <a:buFont typeface="Arial" panose="020B0604020202020204" pitchFamily="34" charset="0"/>
                        <a:buChar char="•"/>
                      </a:pPr>
                      <a:endParaRPr lang="en-ZA" sz="15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96551864"/>
                  </a:ext>
                </a:extLst>
              </a:tr>
              <a:tr h="370840">
                <a:tc>
                  <a:txBody>
                    <a:bodyPr/>
                    <a:lstStyle/>
                    <a:p>
                      <a:pPr marL="0" indent="0" algn="ctr" defTabSz="457200" rtl="0" eaLnBrk="1" latinLnBrk="0" hangingPunct="1">
                        <a:buFont typeface="Arial" panose="020B0604020202020204" pitchFamily="34" charset="0"/>
                        <a:buNone/>
                      </a:pPr>
                      <a:r>
                        <a:rPr lang="en-ZA" sz="1500" kern="1200" dirty="0" smtClean="0">
                          <a:solidFill>
                            <a:schemeClr val="tx1"/>
                          </a:solidFill>
                          <a:latin typeface="Arial Narrow" panose="020B0606020202030204" pitchFamily="34" charset="0"/>
                          <a:ea typeface="+mn-ea"/>
                          <a:cs typeface="+mn-cs"/>
                        </a:rPr>
                        <a:t>8</a:t>
                      </a:r>
                      <a:endParaRPr lang="en-ZA" sz="1500" kern="1200" dirty="0">
                        <a:solidFill>
                          <a:schemeClr val="tx1"/>
                        </a:solidFill>
                        <a:latin typeface="Arial Narrow" panose="020B0606020202030204" pitchFamily="34" charset="0"/>
                        <a:ea typeface="+mn-ea"/>
                        <a:cs typeface="+mn-cs"/>
                      </a:endParaRPr>
                    </a:p>
                  </a:txBody>
                  <a:tcPr/>
                </a:tc>
                <a:tc>
                  <a:txBody>
                    <a:bodyPr/>
                    <a:lstStyle/>
                    <a:p>
                      <a:pPr marL="0" indent="0" algn="just" defTabSz="457200" rtl="0" eaLnBrk="1" latinLnBrk="0" hangingPunct="1">
                        <a:buFont typeface="Arial" panose="020B0604020202020204" pitchFamily="34" charset="0"/>
                        <a:buNone/>
                      </a:pPr>
                      <a:r>
                        <a:rPr lang="en-ZA" sz="1500" b="1" kern="1200" dirty="0" smtClean="0">
                          <a:solidFill>
                            <a:schemeClr val="tx1"/>
                          </a:solidFill>
                          <a:latin typeface="Arial Narrow" panose="020B0606020202030204" pitchFamily="34" charset="0"/>
                          <a:ea typeface="+mn-ea"/>
                          <a:cs typeface="+mn-cs"/>
                        </a:rPr>
                        <a:t>Special Economic Zone. (SEZ)</a:t>
                      </a:r>
                      <a:endParaRPr lang="en-ZA" sz="1500" b="1" kern="1200" dirty="0">
                        <a:solidFill>
                          <a:schemeClr val="tx1"/>
                        </a:solidFill>
                        <a:latin typeface="Arial Narrow" panose="020B0606020202030204" pitchFamily="34" charset="0"/>
                        <a:ea typeface="+mn-ea"/>
                        <a:cs typeface="+mn-cs"/>
                      </a:endParaRPr>
                    </a:p>
                  </a:txBody>
                  <a:tcPr/>
                </a:tc>
                <a:tc>
                  <a:txBody>
                    <a:bodyPr/>
                    <a:lstStyle/>
                    <a:p>
                      <a:pPr marL="0" indent="0" algn="just" defTabSz="457200" rtl="0" eaLnBrk="1" latinLnBrk="0" hangingPunct="1">
                        <a:buFont typeface="Arial" panose="020B0604020202020204" pitchFamily="34" charset="0"/>
                        <a:buNone/>
                      </a:pPr>
                      <a:r>
                        <a:rPr lang="en-ZA" sz="1500" kern="1200" dirty="0" err="1" smtClean="0">
                          <a:solidFill>
                            <a:schemeClr val="tx1"/>
                          </a:solidFill>
                          <a:latin typeface="Arial Narrow" panose="020B0606020202030204" pitchFamily="34" charset="0"/>
                          <a:ea typeface="+mn-ea"/>
                          <a:cs typeface="+mn-cs"/>
                        </a:rPr>
                        <a:t>Fetakgomo</a:t>
                      </a:r>
                      <a:r>
                        <a:rPr lang="en-ZA" sz="1500" kern="1200" dirty="0" smtClean="0">
                          <a:solidFill>
                            <a:schemeClr val="tx1"/>
                          </a:solidFill>
                          <a:latin typeface="Arial Narrow" panose="020B0606020202030204" pitchFamily="34" charset="0"/>
                          <a:ea typeface="+mn-ea"/>
                          <a:cs typeface="+mn-cs"/>
                        </a:rPr>
                        <a:t> </a:t>
                      </a:r>
                      <a:r>
                        <a:rPr lang="en-ZA" sz="1500" kern="1200" dirty="0" err="1" smtClean="0">
                          <a:solidFill>
                            <a:schemeClr val="tx1"/>
                          </a:solidFill>
                          <a:latin typeface="Arial Narrow" panose="020B0606020202030204" pitchFamily="34" charset="0"/>
                          <a:ea typeface="+mn-ea"/>
                          <a:cs typeface="+mn-cs"/>
                        </a:rPr>
                        <a:t>Tubatse</a:t>
                      </a:r>
                      <a:r>
                        <a:rPr lang="en-ZA" sz="1500" kern="1200" dirty="0" smtClean="0">
                          <a:solidFill>
                            <a:schemeClr val="tx1"/>
                          </a:solidFill>
                          <a:latin typeface="Arial Narrow" panose="020B0606020202030204" pitchFamily="34" charset="0"/>
                          <a:ea typeface="+mn-ea"/>
                          <a:cs typeface="+mn-cs"/>
                        </a:rPr>
                        <a:t> was identified as a Special Economic Zone. Lack of technical support, to ensure successful implementation of the project.</a:t>
                      </a:r>
                      <a:endParaRPr lang="en-ZA" sz="1500" kern="1200" dirty="0">
                        <a:solidFill>
                          <a:schemeClr val="tx1"/>
                        </a:solidFill>
                        <a:latin typeface="Arial Narrow" panose="020B0606020202030204" pitchFamily="34" charset="0"/>
                        <a:ea typeface="+mn-ea"/>
                        <a:cs typeface="+mn-cs"/>
                      </a:endParaRPr>
                    </a:p>
                  </a:txBody>
                  <a:tcPr/>
                </a:tc>
                <a:tc>
                  <a:txBody>
                    <a:bodyPr/>
                    <a:lstStyle/>
                    <a:p>
                      <a:pPr marL="285750" indent="-285750" algn="just" defTabSz="457200" rtl="0" eaLnBrk="1" latinLnBrk="0" hangingPunct="1">
                        <a:buFont typeface="Arial" panose="020B0604020202020204" pitchFamily="34" charset="0"/>
                        <a:buChar char="•"/>
                      </a:pPr>
                      <a:r>
                        <a:rPr lang="en-ZA" sz="1500" kern="1200" dirty="0" smtClean="0">
                          <a:solidFill>
                            <a:schemeClr val="tx1"/>
                          </a:solidFill>
                          <a:latin typeface="Arial Narrow" panose="020B0606020202030204" pitchFamily="34" charset="0"/>
                          <a:ea typeface="+mn-ea"/>
                          <a:cs typeface="+mn-cs"/>
                        </a:rPr>
                        <a:t>Salga in partnership with Coghsta engaged the municipality, where a platform was created to </a:t>
                      </a:r>
                      <a:r>
                        <a:rPr lang="en-ZA" sz="1500" b="1" kern="1200" dirty="0" smtClean="0">
                          <a:solidFill>
                            <a:schemeClr val="tx1"/>
                          </a:solidFill>
                          <a:latin typeface="Arial Narrow" panose="020B0606020202030204" pitchFamily="34" charset="0"/>
                          <a:ea typeface="+mn-ea"/>
                          <a:cs typeface="+mn-cs"/>
                        </a:rPr>
                        <a:t>develop a detailed action plan </a:t>
                      </a:r>
                      <a:r>
                        <a:rPr lang="en-ZA" sz="1500" kern="1200" dirty="0" smtClean="0">
                          <a:solidFill>
                            <a:schemeClr val="tx1"/>
                          </a:solidFill>
                          <a:latin typeface="Arial Narrow" panose="020B0606020202030204" pitchFamily="34" charset="0"/>
                          <a:ea typeface="+mn-ea"/>
                          <a:cs typeface="+mn-cs"/>
                        </a:rPr>
                        <a:t>to be followed in the implementation of project.</a:t>
                      </a:r>
                    </a:p>
                    <a:p>
                      <a:pPr marL="0" indent="0" algn="just" defTabSz="457200" rtl="0" eaLnBrk="1" latinLnBrk="0" hangingPunct="1">
                        <a:buFont typeface="Arial" panose="020B0604020202020204" pitchFamily="34" charset="0"/>
                        <a:buNone/>
                      </a:pPr>
                      <a:endParaRPr lang="en-ZA" sz="1500" kern="1200" dirty="0" smtClean="0">
                        <a:solidFill>
                          <a:schemeClr val="tx1"/>
                        </a:solidFill>
                        <a:latin typeface="Arial Narrow" panose="020B0606020202030204" pitchFamily="34" charset="0"/>
                        <a:ea typeface="+mn-ea"/>
                        <a:cs typeface="+mn-cs"/>
                      </a:endParaRPr>
                    </a:p>
                    <a:p>
                      <a:pPr marL="285750" indent="-285750" algn="just" defTabSz="457200" rtl="0" eaLnBrk="1" latinLnBrk="0" hangingPunct="1">
                        <a:buFont typeface="Arial" panose="020B0604020202020204" pitchFamily="34" charset="0"/>
                        <a:buChar char="•"/>
                      </a:pPr>
                      <a:r>
                        <a:rPr lang="en-ZA" sz="1500" kern="1200" dirty="0" smtClean="0">
                          <a:solidFill>
                            <a:schemeClr val="tx1"/>
                          </a:solidFill>
                          <a:latin typeface="Arial Narrow" panose="020B0606020202030204" pitchFamily="34" charset="0"/>
                          <a:ea typeface="+mn-ea"/>
                          <a:cs typeface="+mn-cs"/>
                        </a:rPr>
                        <a:t>More need to be done, by all key stakeholders, to ensure successful implementation of the project.</a:t>
                      </a:r>
                    </a:p>
                    <a:p>
                      <a:pPr marL="0" indent="0" algn="just" defTabSz="457200" rtl="0" eaLnBrk="1" latinLnBrk="0" hangingPunct="1">
                        <a:buFont typeface="Arial" panose="020B0604020202020204" pitchFamily="34" charset="0"/>
                        <a:buNone/>
                      </a:pPr>
                      <a:endParaRPr lang="en-ZA" sz="15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2678265657"/>
                  </a:ext>
                </a:extLst>
              </a:tr>
            </a:tbl>
          </a:graphicData>
        </a:graphic>
      </p:graphicFrame>
    </p:spTree>
    <p:extLst>
      <p:ext uri="{BB962C8B-B14F-4D97-AF65-F5344CB8AC3E}">
        <p14:creationId xmlns:p14="http://schemas.microsoft.com/office/powerpoint/2010/main" val="808247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6934200" cy="639761"/>
          </a:xfrm>
        </p:spPr>
        <p:txBody>
          <a:bodyPr>
            <a:normAutofit/>
          </a:bodyPr>
          <a:lstStyle/>
          <a:p>
            <a:r>
              <a:rPr lang="en-ZA" dirty="0" smtClean="0">
                <a:solidFill>
                  <a:schemeClr val="accent6"/>
                </a:solidFill>
                <a:latin typeface="Arial Narrow" panose="020B0606020202030204" pitchFamily="34" charset="0"/>
              </a:rPr>
              <a:t>IMPACT OF SUPPORT PROVIDED</a:t>
            </a:r>
            <a:endParaRPr lang="en-ZA" dirty="0">
              <a:solidFill>
                <a:schemeClr val="accent6"/>
              </a:solidFill>
              <a:latin typeface="Arial Narrow" panose="020B0606020202030204" pitchFamily="34" charset="0"/>
            </a:endParaRPr>
          </a:p>
        </p:txBody>
      </p:sp>
      <p:sp>
        <p:nvSpPr>
          <p:cNvPr id="3" name="Text Placeholder 2"/>
          <p:cNvSpPr>
            <a:spLocks noGrp="1"/>
          </p:cNvSpPr>
          <p:nvPr>
            <p:ph type="body" sz="quarter" idx="10"/>
          </p:nvPr>
        </p:nvSpPr>
        <p:spPr>
          <a:xfrm>
            <a:off x="555172" y="1282890"/>
            <a:ext cx="8512629" cy="5009960"/>
          </a:xfrm>
        </p:spPr>
        <p:txBody>
          <a:bodyPr>
            <a:normAutofit/>
          </a:bodyPr>
          <a:lstStyle/>
          <a:p>
            <a:pPr marL="0" indent="0">
              <a:buNone/>
            </a:pPr>
            <a:endParaRPr lang="en-ZA" sz="2000" dirty="0">
              <a:solidFill>
                <a:srgbClr val="F06D19"/>
              </a:solidFill>
            </a:endParaRPr>
          </a:p>
          <a:p>
            <a:pPr marL="0" indent="0">
              <a:buNone/>
            </a:pPr>
            <a:endParaRPr lang="en-ZA" sz="2000" dirty="0">
              <a:solidFill>
                <a:srgbClr val="F06D19"/>
              </a:solidFill>
            </a:endParaRPr>
          </a:p>
          <a:p>
            <a:pPr marL="0" indent="0">
              <a:buNone/>
            </a:pPr>
            <a:endParaRPr lang="en-ZA" sz="2000" dirty="0">
              <a:solidFill>
                <a:srgbClr val="F06D19"/>
              </a:solidFill>
            </a:endParaRPr>
          </a:p>
          <a:p>
            <a:pPr marL="0" indent="0">
              <a:buNone/>
            </a:pPr>
            <a:endParaRPr lang="en-ZA" sz="2000" dirty="0">
              <a:solidFill>
                <a:schemeClr val="tx1"/>
              </a:solidFill>
            </a:endParaRPr>
          </a:p>
          <a:p>
            <a:pPr marL="0" indent="0">
              <a:buNone/>
            </a:pPr>
            <a:endParaRPr lang="en-ZA" sz="2000" dirty="0">
              <a:solidFill>
                <a:schemeClr val="tx1"/>
              </a:solidFill>
            </a:endParaRPr>
          </a:p>
          <a:p>
            <a:endParaRPr lang="en-ZA" dirty="0"/>
          </a:p>
        </p:txBody>
      </p:sp>
      <p:sp>
        <p:nvSpPr>
          <p:cNvPr id="6" name="Text Placeholder 2"/>
          <p:cNvSpPr txBox="1">
            <a:spLocks/>
          </p:cNvSpPr>
          <p:nvPr/>
        </p:nvSpPr>
        <p:spPr>
          <a:xfrm>
            <a:off x="406400" y="1541534"/>
            <a:ext cx="9169400" cy="4777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gn="just">
              <a:buFont typeface="Arial" panose="020B0604020202020204" pitchFamily="34" charset="0"/>
              <a:buChar char="•"/>
            </a:pPr>
            <a:r>
              <a:rPr lang="en-ZA" sz="2000" dirty="0">
                <a:solidFill>
                  <a:srgbClr val="F06D19"/>
                </a:solidFill>
                <a:latin typeface="Arial Narrow" panose="020B0606020202030204" pitchFamily="34" charset="0"/>
              </a:rPr>
              <a:t>During 2016/17 the Auditor General in his General report stated the follow:  </a:t>
            </a:r>
            <a:r>
              <a:rPr lang="en-ZA" sz="2000" dirty="0">
                <a:solidFill>
                  <a:srgbClr val="000000"/>
                </a:solidFill>
                <a:latin typeface="Arial Narrow" panose="020B0606020202030204" pitchFamily="34" charset="0"/>
              </a:rPr>
              <a:t>“</a:t>
            </a:r>
            <a:r>
              <a:rPr lang="en-GB" sz="2000" i="1" dirty="0">
                <a:solidFill>
                  <a:srgbClr val="000000"/>
                </a:solidFill>
                <a:latin typeface="Arial Narrow" panose="020B0606020202030204" pitchFamily="34" charset="0"/>
              </a:rPr>
              <a:t>We noted a number of new initiatives being implemented by the coordinating departments and the South African Local Government Association to improve financial and performance reporting as well as the compliance levels at municipalities”.</a:t>
            </a:r>
          </a:p>
          <a:p>
            <a:pPr marL="342900" lvl="1" indent="-342900" algn="just">
              <a:buFont typeface="Arial" panose="020B0604020202020204" pitchFamily="34" charset="0"/>
              <a:buChar char="•"/>
            </a:pPr>
            <a:endParaRPr lang="en-GB" sz="2000" i="1" dirty="0">
              <a:solidFill>
                <a:srgbClr val="000000"/>
              </a:solidFill>
              <a:latin typeface="Arial"/>
            </a:endParaRPr>
          </a:p>
          <a:p>
            <a:pPr marL="342900" lvl="1" indent="-342900" algn="just">
              <a:buFont typeface="Arial" panose="020B0604020202020204" pitchFamily="34" charset="0"/>
              <a:buChar char="•"/>
            </a:pPr>
            <a:r>
              <a:rPr lang="en-GB" sz="2000" dirty="0">
                <a:latin typeface="Arial Narrow" panose="020B0606020202030204" pitchFamily="34" charset="0"/>
                <a:cs typeface="Arial" panose="020B0604020202020204" pitchFamily="34" charset="0"/>
              </a:rPr>
              <a:t>As SALGA  we will never be satisfied with the impact yield by the support initiatives we provided, until the audit outcomes of all our municipalities are both improved and sustained.</a:t>
            </a:r>
          </a:p>
          <a:p>
            <a:pPr marL="0" lvl="1" indent="0" algn="just">
              <a:buNone/>
            </a:pPr>
            <a:endParaRPr lang="en-GB" sz="1800" dirty="0">
              <a:solidFill>
                <a:srgbClr val="000000"/>
              </a:solidFill>
              <a:latin typeface="Arial"/>
            </a:endParaRPr>
          </a:p>
          <a:p>
            <a:pPr marL="342900" lvl="1" indent="-342900" algn="just">
              <a:buFont typeface="Arial" panose="020B0604020202020204" pitchFamily="34" charset="0"/>
              <a:buChar char="•"/>
            </a:pPr>
            <a:r>
              <a:rPr lang="en-GB" sz="2000" b="1" i="1" dirty="0">
                <a:latin typeface="Arial Narrow" panose="020B0606020202030204" pitchFamily="34" charset="0"/>
                <a:cs typeface="Arial" panose="020B0604020202020204" pitchFamily="34" charset="0"/>
              </a:rPr>
              <a:t>We commit to work with all key stakeholder, in providing differentiate support base on the needs of our municipalities.</a:t>
            </a:r>
          </a:p>
          <a:p>
            <a:pPr marL="342900" lvl="1" indent="-342900" algn="just">
              <a:buFont typeface="Arial" panose="020B0604020202020204" pitchFamily="34" charset="0"/>
              <a:buChar char="•"/>
            </a:pPr>
            <a:endParaRPr lang="en-GB" sz="2000" dirty="0">
              <a:latin typeface="Arial Narrow" panose="020B0606020202030204" pitchFamily="34" charset="0"/>
              <a:cs typeface="Arial" panose="020B0604020202020204" pitchFamily="34" charset="0"/>
            </a:endParaRPr>
          </a:p>
          <a:p>
            <a:pPr marL="342900" lvl="1" indent="-342900" algn="just">
              <a:buFont typeface="Arial" panose="020B0604020202020204" pitchFamily="34" charset="0"/>
              <a:buChar char="•"/>
            </a:pPr>
            <a:r>
              <a:rPr lang="en-GB" sz="2000" dirty="0">
                <a:latin typeface="Arial Narrow" panose="020B0606020202030204" pitchFamily="34" charset="0"/>
                <a:cs typeface="Arial" panose="020B0604020202020204" pitchFamily="34" charset="0"/>
              </a:rPr>
              <a:t>We “INSPIRE SERVICE DELIVERY”.</a:t>
            </a:r>
          </a:p>
          <a:p>
            <a:pPr marL="0" lvl="1" indent="0">
              <a:buNone/>
            </a:pPr>
            <a:endParaRPr lang="en-ZA" sz="2000" i="1" dirty="0">
              <a:solidFill>
                <a:srgbClr val="000000"/>
              </a:solidFill>
              <a:latin typeface="Arial"/>
            </a:endParaRPr>
          </a:p>
          <a:p>
            <a:endParaRPr lang="en-ZA" dirty="0">
              <a:solidFill>
                <a:srgbClr val="000000"/>
              </a:solidFill>
              <a:latin typeface="Arial"/>
            </a:endParaRPr>
          </a:p>
        </p:txBody>
      </p:sp>
    </p:spTree>
    <p:extLst>
      <p:ext uri="{BB962C8B-B14F-4D97-AF65-F5344CB8AC3E}">
        <p14:creationId xmlns:p14="http://schemas.microsoft.com/office/powerpoint/2010/main" val="213216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6424</TotalTime>
  <Words>1155</Words>
  <Application>Microsoft Office PowerPoint</Application>
  <PresentationFormat>A4 Paper (210x297 mm)</PresentationFormat>
  <Paragraphs>179</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Arial Narrow</vt:lpstr>
      <vt:lpstr>Calibri</vt:lpstr>
      <vt:lpstr>Foco</vt:lpstr>
      <vt:lpstr>Office Theme</vt:lpstr>
      <vt:lpstr>1_Office Theme</vt:lpstr>
      <vt:lpstr>2_Office Theme</vt:lpstr>
      <vt:lpstr>SALGA SUPPORT TO  SEKHUKHUNE DISTRICT AND ITS LOCAL MUNICIPALITIES</vt:lpstr>
      <vt:lpstr>PRESENTATION OUTLINE</vt:lpstr>
      <vt:lpstr>PowerPoint Presentation</vt:lpstr>
      <vt:lpstr>PowerPoint Presentation</vt:lpstr>
      <vt:lpstr>        </vt:lpstr>
      <vt:lpstr>        </vt:lpstr>
      <vt:lpstr>        </vt:lpstr>
      <vt:lpstr>        </vt:lpstr>
      <vt:lpstr>IMPACT OF SUPPORT PROVIDED</vt:lpstr>
      <vt:lpstr>NEWLY ADOPTED SALGA SUPPORT APPROACH</vt:lpstr>
      <vt:lpstr>PowerPoint Presentation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Shereen Cassiem</cp:lastModifiedBy>
  <cp:revision>253</cp:revision>
  <dcterms:created xsi:type="dcterms:W3CDTF">2017-05-28T17:58:09Z</dcterms:created>
  <dcterms:modified xsi:type="dcterms:W3CDTF">2021-03-16T07:16:56Z</dcterms:modified>
</cp:coreProperties>
</file>