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diagrams/colors1.xml" ContentType="application/vnd.openxmlformats-officedocument.drawingml.diagramColors+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theme/themeOverride3.xml" ContentType="application/vnd.openxmlformats-officedocument.themeOverr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5"/>
  </p:notesMasterIdLst>
  <p:sldIdLst>
    <p:sldId id="256" r:id="rId2"/>
    <p:sldId id="386" r:id="rId3"/>
    <p:sldId id="387" r:id="rId4"/>
    <p:sldId id="350" r:id="rId5"/>
    <p:sldId id="377" r:id="rId6"/>
    <p:sldId id="380" r:id="rId7"/>
    <p:sldId id="382" r:id="rId8"/>
    <p:sldId id="351" r:id="rId9"/>
    <p:sldId id="374" r:id="rId10"/>
    <p:sldId id="375" r:id="rId11"/>
    <p:sldId id="385" r:id="rId12"/>
    <p:sldId id="306" r:id="rId13"/>
    <p:sldId id="373" r:id="rId14"/>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912" autoAdjust="0"/>
    <p:restoredTop sz="94660"/>
  </p:normalViewPr>
  <p:slideViewPr>
    <p:cSldViewPr snapToGrid="0" snapToObjects="1">
      <p:cViewPr varScale="1">
        <p:scale>
          <a:sx n="68" d="100"/>
          <a:sy n="68" d="100"/>
        </p:scale>
        <p:origin x="-159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D349B18-0099-E94E-B595-24BF91BE024C}" type="doc">
      <dgm:prSet loTypeId="urn:microsoft.com/office/officeart/2005/8/layout/hProcess9" loCatId="" qsTypeId="urn:microsoft.com/office/officeart/2005/8/quickstyle/simple1" qsCatId="simple" csTypeId="urn:microsoft.com/office/officeart/2005/8/colors/accent1_2" csCatId="accent1" phldr="1"/>
      <dgm:spPr/>
    </dgm:pt>
    <dgm:pt modelId="{80F1D91C-E421-4C47-8444-DCFA46111536}">
      <dgm:prSet phldrT="[Text]" custT="1"/>
      <dgm:spPr>
        <a:solidFill>
          <a:srgbClr val="8B0E18"/>
        </a:solidFill>
        <a:ln>
          <a:noFill/>
        </a:ln>
      </dgm:spPr>
      <dgm:t>
        <a:bodyPr/>
        <a:lstStyle/>
        <a:p>
          <a:r>
            <a:rPr lang="en-GB" sz="1400" b="1" dirty="0"/>
            <a:t>ECD Diagnosis: </a:t>
          </a:r>
          <a:r>
            <a:rPr lang="en-GB" sz="1400" b="0" dirty="0"/>
            <a:t>What does the function entail? </a:t>
          </a:r>
        </a:p>
        <a:p>
          <a:r>
            <a:rPr lang="en-GB" sz="1400" b="0" dirty="0"/>
            <a:t>(</a:t>
          </a:r>
          <a:r>
            <a:rPr lang="en-GB" sz="1400" b="0" dirty="0" smtClean="0"/>
            <a:t>Mar-Nov 20)</a:t>
          </a:r>
          <a:endParaRPr lang="en-GB" sz="2000" dirty="0"/>
        </a:p>
      </dgm:t>
    </dgm:pt>
    <dgm:pt modelId="{B25C5312-0E45-B342-B5E6-51695A049C47}" type="parTrans" cxnId="{FBDB3104-2147-4748-98FE-2DB8D3BA0B90}">
      <dgm:prSet/>
      <dgm:spPr/>
      <dgm:t>
        <a:bodyPr/>
        <a:lstStyle/>
        <a:p>
          <a:endParaRPr lang="en-GB"/>
        </a:p>
      </dgm:t>
    </dgm:pt>
    <dgm:pt modelId="{55CD42C3-586A-B447-AA2F-FDE529407FA3}" type="sibTrans" cxnId="{FBDB3104-2147-4748-98FE-2DB8D3BA0B90}">
      <dgm:prSet/>
      <dgm:spPr/>
      <dgm:t>
        <a:bodyPr/>
        <a:lstStyle/>
        <a:p>
          <a:endParaRPr lang="en-GB"/>
        </a:p>
      </dgm:t>
    </dgm:pt>
    <dgm:pt modelId="{BDDB70BF-B780-9A44-A242-1486D3260828}">
      <dgm:prSet custT="1"/>
      <dgm:spPr>
        <a:solidFill>
          <a:srgbClr val="8B0E18"/>
        </a:solidFill>
        <a:ln>
          <a:noFill/>
        </a:ln>
      </dgm:spPr>
      <dgm:t>
        <a:bodyPr/>
        <a:lstStyle/>
        <a:p>
          <a:r>
            <a:rPr lang="en-GB" sz="1400" dirty="0" smtClean="0"/>
            <a:t>Conclude ring-fencing and consultation (by Jun 21)</a:t>
          </a:r>
          <a:endParaRPr lang="en-GB" sz="1400" dirty="0"/>
        </a:p>
      </dgm:t>
    </dgm:pt>
    <dgm:pt modelId="{EB974A7F-B76F-A341-9984-CC5C314166A3}" type="parTrans" cxnId="{B8D09A5D-7E3B-CD40-8725-86ABADF42482}">
      <dgm:prSet/>
      <dgm:spPr/>
      <dgm:t>
        <a:bodyPr/>
        <a:lstStyle/>
        <a:p>
          <a:endParaRPr lang="en-GB"/>
        </a:p>
      </dgm:t>
    </dgm:pt>
    <dgm:pt modelId="{FC812168-2E96-674B-B052-5FC850625453}" type="sibTrans" cxnId="{B8D09A5D-7E3B-CD40-8725-86ABADF42482}">
      <dgm:prSet/>
      <dgm:spPr/>
      <dgm:t>
        <a:bodyPr/>
        <a:lstStyle/>
        <a:p>
          <a:endParaRPr lang="en-GB"/>
        </a:p>
      </dgm:t>
    </dgm:pt>
    <dgm:pt modelId="{273D2904-9227-CC42-8225-456739B1E8EE}">
      <dgm:prSet custT="1"/>
      <dgm:spPr>
        <a:solidFill>
          <a:srgbClr val="8B0E18"/>
        </a:solidFill>
        <a:ln>
          <a:noFill/>
        </a:ln>
      </dgm:spPr>
      <dgm:t>
        <a:bodyPr/>
        <a:lstStyle/>
        <a:p>
          <a:r>
            <a:rPr lang="en-GB" sz="1400" b="0" dirty="0" smtClean="0"/>
            <a:t>Finalisation of the </a:t>
          </a:r>
          <a:r>
            <a:rPr lang="en-GB" sz="1400" b="1" dirty="0" smtClean="0"/>
            <a:t>Proclamations </a:t>
          </a:r>
          <a:r>
            <a:rPr lang="en-GB" sz="1400" b="0" dirty="0" smtClean="0"/>
            <a:t>(Jan – Mar 21)</a:t>
          </a:r>
          <a:endParaRPr lang="en-GB" sz="1400" b="0" dirty="0"/>
        </a:p>
      </dgm:t>
    </dgm:pt>
    <dgm:pt modelId="{99E36BAC-B471-EB42-902E-366C454BDF42}" type="parTrans" cxnId="{1EB98636-1FF7-1549-883A-9C4E83D731A5}">
      <dgm:prSet/>
      <dgm:spPr/>
      <dgm:t>
        <a:bodyPr/>
        <a:lstStyle/>
        <a:p>
          <a:endParaRPr lang="en-GB"/>
        </a:p>
      </dgm:t>
    </dgm:pt>
    <dgm:pt modelId="{894328DB-27AF-E544-A91F-ED4B36C2AD13}" type="sibTrans" cxnId="{1EB98636-1FF7-1549-883A-9C4E83D731A5}">
      <dgm:prSet/>
      <dgm:spPr/>
      <dgm:t>
        <a:bodyPr/>
        <a:lstStyle/>
        <a:p>
          <a:endParaRPr lang="en-GB"/>
        </a:p>
      </dgm:t>
    </dgm:pt>
    <dgm:pt modelId="{7CB8A59B-C6E4-BC46-91DD-554DA0FE9E30}">
      <dgm:prSet custT="1"/>
      <dgm:spPr>
        <a:solidFill>
          <a:schemeClr val="accent3">
            <a:lumMod val="50000"/>
          </a:schemeClr>
        </a:solidFill>
        <a:ln>
          <a:noFill/>
        </a:ln>
      </dgm:spPr>
      <dgm:t>
        <a:bodyPr/>
        <a:lstStyle/>
        <a:p>
          <a:r>
            <a:rPr lang="en-GB" sz="1400" dirty="0"/>
            <a:t>Function shift concluded</a:t>
          </a:r>
        </a:p>
        <a:p>
          <a:r>
            <a:rPr lang="en-GB" sz="1400" dirty="0"/>
            <a:t>(April </a:t>
          </a:r>
          <a:r>
            <a:rPr lang="en-GB" sz="1400" dirty="0" smtClean="0"/>
            <a:t>22)</a:t>
          </a:r>
          <a:endParaRPr lang="en-GB" sz="1400" dirty="0"/>
        </a:p>
      </dgm:t>
    </dgm:pt>
    <dgm:pt modelId="{4D56D7CB-E5A4-9244-A930-60205559743F}" type="parTrans" cxnId="{C4B60291-8A74-E148-88F5-121DAB3E2EA7}">
      <dgm:prSet/>
      <dgm:spPr/>
      <dgm:t>
        <a:bodyPr/>
        <a:lstStyle/>
        <a:p>
          <a:endParaRPr lang="en-GB"/>
        </a:p>
      </dgm:t>
    </dgm:pt>
    <dgm:pt modelId="{18D2E5A6-06D1-8649-9AA1-2626117A2CED}" type="sibTrans" cxnId="{C4B60291-8A74-E148-88F5-121DAB3E2EA7}">
      <dgm:prSet/>
      <dgm:spPr/>
      <dgm:t>
        <a:bodyPr/>
        <a:lstStyle/>
        <a:p>
          <a:endParaRPr lang="en-GB"/>
        </a:p>
      </dgm:t>
    </dgm:pt>
    <dgm:pt modelId="{0CAA9862-5666-4C8A-8E83-B4CC0DC87B57}">
      <dgm:prSet custT="1"/>
      <dgm:spPr>
        <a:solidFill>
          <a:srgbClr val="8B0E18"/>
        </a:solidFill>
        <a:ln>
          <a:noFill/>
        </a:ln>
      </dgm:spPr>
      <dgm:t>
        <a:bodyPr/>
        <a:lstStyle/>
        <a:p>
          <a:r>
            <a:rPr lang="en-GB" sz="1400" dirty="0" smtClean="0"/>
            <a:t>Budget cycle process (Jun – Sept 21)</a:t>
          </a:r>
          <a:endParaRPr lang="en-GB" sz="1400" dirty="0"/>
        </a:p>
      </dgm:t>
    </dgm:pt>
    <dgm:pt modelId="{49A45E6A-2689-4F5A-80CD-F5E5569EC057}" type="parTrans" cxnId="{302BCD06-E1B9-4D8E-AC95-ECB190B5EED6}">
      <dgm:prSet/>
      <dgm:spPr/>
      <dgm:t>
        <a:bodyPr/>
        <a:lstStyle/>
        <a:p>
          <a:endParaRPr lang="en-US"/>
        </a:p>
      </dgm:t>
    </dgm:pt>
    <dgm:pt modelId="{1FDF40E9-9AFD-4F10-8961-1F16943A47B9}" type="sibTrans" cxnId="{302BCD06-E1B9-4D8E-AC95-ECB190B5EED6}">
      <dgm:prSet/>
      <dgm:spPr/>
      <dgm:t>
        <a:bodyPr/>
        <a:lstStyle/>
        <a:p>
          <a:endParaRPr lang="en-US"/>
        </a:p>
      </dgm:t>
    </dgm:pt>
    <dgm:pt modelId="{4DFA2231-955D-48DA-90CD-7378F08ECDEC}">
      <dgm:prSet phldrT="[Text]" custT="1"/>
      <dgm:spPr>
        <a:solidFill>
          <a:srgbClr val="8B0E18"/>
        </a:solidFill>
        <a:ln>
          <a:noFill/>
        </a:ln>
      </dgm:spPr>
      <dgm:t>
        <a:bodyPr/>
        <a:lstStyle/>
        <a:p>
          <a:r>
            <a:rPr lang="en-GB" sz="1400" b="1" dirty="0" smtClean="0"/>
            <a:t>Governance structures: </a:t>
          </a:r>
          <a:r>
            <a:rPr lang="en-GB" sz="1400" b="0" dirty="0" smtClean="0"/>
            <a:t>Meet regularly with provinces and other related </a:t>
          </a:r>
          <a:r>
            <a:rPr lang="en-GB" sz="1400" b="0" dirty="0" err="1" smtClean="0"/>
            <a:t>sattkeholders</a:t>
          </a:r>
          <a:endParaRPr lang="en-GB" sz="2000" b="0" dirty="0"/>
        </a:p>
      </dgm:t>
    </dgm:pt>
    <dgm:pt modelId="{F67D6137-0F37-4B7D-845B-9108811B15A4}" type="parTrans" cxnId="{11F0DDB3-41C3-4A15-A9EB-E7BABA3D19BC}">
      <dgm:prSet/>
      <dgm:spPr/>
      <dgm:t>
        <a:bodyPr/>
        <a:lstStyle/>
        <a:p>
          <a:endParaRPr lang="en-US"/>
        </a:p>
      </dgm:t>
    </dgm:pt>
    <dgm:pt modelId="{23946396-DE01-48D3-A29C-FB75DC98A79C}" type="sibTrans" cxnId="{11F0DDB3-41C3-4A15-A9EB-E7BABA3D19BC}">
      <dgm:prSet/>
      <dgm:spPr/>
      <dgm:t>
        <a:bodyPr/>
        <a:lstStyle/>
        <a:p>
          <a:endParaRPr lang="en-US"/>
        </a:p>
      </dgm:t>
    </dgm:pt>
    <dgm:pt modelId="{9F3BF16D-A973-BD46-A665-FDE344656355}" type="pres">
      <dgm:prSet presAssocID="{FD349B18-0099-E94E-B595-24BF91BE024C}" presName="CompostProcess" presStyleCnt="0">
        <dgm:presLayoutVars>
          <dgm:dir/>
          <dgm:resizeHandles val="exact"/>
        </dgm:presLayoutVars>
      </dgm:prSet>
      <dgm:spPr/>
    </dgm:pt>
    <dgm:pt modelId="{9FBA5BC9-FBDE-3B49-A56D-39F5CDE1FF13}" type="pres">
      <dgm:prSet presAssocID="{FD349B18-0099-E94E-B595-24BF91BE024C}" presName="arrow" presStyleLbl="bgShp" presStyleIdx="0" presStyleCnt="1"/>
      <dgm:spPr>
        <a:solidFill>
          <a:schemeClr val="accent6">
            <a:lumMod val="40000"/>
            <a:lumOff val="60000"/>
          </a:schemeClr>
        </a:solidFill>
      </dgm:spPr>
    </dgm:pt>
    <dgm:pt modelId="{6C8A60B2-E871-7E43-B980-0769D6312613}" type="pres">
      <dgm:prSet presAssocID="{FD349B18-0099-E94E-B595-24BF91BE024C}" presName="linearProcess" presStyleCnt="0"/>
      <dgm:spPr/>
    </dgm:pt>
    <dgm:pt modelId="{062825A9-D2F6-E64C-B385-ACAB2E37F07B}" type="pres">
      <dgm:prSet presAssocID="{80F1D91C-E421-4C47-8444-DCFA46111536}" presName="textNode" presStyleLbl="node1" presStyleIdx="0" presStyleCnt="6" custScaleX="230118" custScaleY="99856" custLinFactX="15031" custLinFactNeighborX="100000" custLinFactNeighborY="8505">
        <dgm:presLayoutVars>
          <dgm:bulletEnabled val="1"/>
        </dgm:presLayoutVars>
      </dgm:prSet>
      <dgm:spPr/>
      <dgm:t>
        <a:bodyPr/>
        <a:lstStyle/>
        <a:p>
          <a:endParaRPr lang="en-US"/>
        </a:p>
      </dgm:t>
    </dgm:pt>
    <dgm:pt modelId="{9FFDE506-B2D4-F244-B012-AF6CF6DE9BAF}" type="pres">
      <dgm:prSet presAssocID="{55CD42C3-586A-B447-AA2F-FDE529407FA3}" presName="sibTrans" presStyleCnt="0"/>
      <dgm:spPr/>
    </dgm:pt>
    <dgm:pt modelId="{E9188D13-FA94-4B92-93AE-5586FED6D261}" type="pres">
      <dgm:prSet presAssocID="{4DFA2231-955D-48DA-90CD-7378F08ECDEC}" presName="textNode" presStyleLbl="node1" presStyleIdx="1" presStyleCnt="6" custScaleX="279055" custScaleY="101217" custLinFactX="7391" custLinFactNeighborX="100000" custLinFactNeighborY="10815">
        <dgm:presLayoutVars>
          <dgm:bulletEnabled val="1"/>
        </dgm:presLayoutVars>
      </dgm:prSet>
      <dgm:spPr/>
      <dgm:t>
        <a:bodyPr/>
        <a:lstStyle/>
        <a:p>
          <a:endParaRPr lang="en-US"/>
        </a:p>
      </dgm:t>
    </dgm:pt>
    <dgm:pt modelId="{47D19C4E-8BEE-4289-813C-A691C0EDAFE8}" type="pres">
      <dgm:prSet presAssocID="{23946396-DE01-48D3-A29C-FB75DC98A79C}" presName="sibTrans" presStyleCnt="0"/>
      <dgm:spPr/>
    </dgm:pt>
    <dgm:pt modelId="{135AADFE-025D-E64D-B476-22B4BD52FA25}" type="pres">
      <dgm:prSet presAssocID="{273D2904-9227-CC42-8225-456739B1E8EE}" presName="textNode" presStyleLbl="node1" presStyleIdx="2" presStyleCnt="6" custScaleX="261690" custScaleY="99854" custLinFactNeighborX="95210" custLinFactNeighborY="8504">
        <dgm:presLayoutVars>
          <dgm:bulletEnabled val="1"/>
        </dgm:presLayoutVars>
      </dgm:prSet>
      <dgm:spPr/>
      <dgm:t>
        <a:bodyPr/>
        <a:lstStyle/>
        <a:p>
          <a:endParaRPr lang="en-US"/>
        </a:p>
      </dgm:t>
    </dgm:pt>
    <dgm:pt modelId="{63ACA146-02BF-4849-AA2A-12F3F35830AC}" type="pres">
      <dgm:prSet presAssocID="{894328DB-27AF-E544-A91F-ED4B36C2AD13}" presName="sibTrans" presStyleCnt="0"/>
      <dgm:spPr/>
    </dgm:pt>
    <dgm:pt modelId="{ABC104B7-6AED-B14A-B7B7-CC84C073966E}" type="pres">
      <dgm:prSet presAssocID="{BDDB70BF-B780-9A44-A242-1486D3260828}" presName="textNode" presStyleLbl="node1" presStyleIdx="3" presStyleCnt="6" custScaleX="260366" custScaleY="104290" custLinFactNeighborX="38997" custLinFactNeighborY="7369">
        <dgm:presLayoutVars>
          <dgm:bulletEnabled val="1"/>
        </dgm:presLayoutVars>
      </dgm:prSet>
      <dgm:spPr/>
      <dgm:t>
        <a:bodyPr/>
        <a:lstStyle/>
        <a:p>
          <a:endParaRPr lang="en-US"/>
        </a:p>
      </dgm:t>
    </dgm:pt>
    <dgm:pt modelId="{4349FCEB-3C5B-2449-B252-966DE5B4A673}" type="pres">
      <dgm:prSet presAssocID="{FC812168-2E96-674B-B052-5FC850625453}" presName="sibTrans" presStyleCnt="0"/>
      <dgm:spPr/>
    </dgm:pt>
    <dgm:pt modelId="{B3C268BC-B8FE-4464-8A40-97BDAD2FA6A8}" type="pres">
      <dgm:prSet presAssocID="{0CAA9862-5666-4C8A-8E83-B4CC0DC87B57}" presName="textNode" presStyleLbl="node1" presStyleIdx="4" presStyleCnt="6" custScaleX="270137" custScaleY="101874" custLinFactNeighborY="5909">
        <dgm:presLayoutVars>
          <dgm:bulletEnabled val="1"/>
        </dgm:presLayoutVars>
      </dgm:prSet>
      <dgm:spPr/>
      <dgm:t>
        <a:bodyPr/>
        <a:lstStyle/>
        <a:p>
          <a:endParaRPr lang="en-US"/>
        </a:p>
      </dgm:t>
    </dgm:pt>
    <dgm:pt modelId="{2E362772-D813-46C2-9145-CD8E12494547}" type="pres">
      <dgm:prSet presAssocID="{1FDF40E9-9AFD-4F10-8961-1F16943A47B9}" presName="sibTrans" presStyleCnt="0"/>
      <dgm:spPr/>
    </dgm:pt>
    <dgm:pt modelId="{CC6719BD-34CD-9E40-9188-43859C5C76B2}" type="pres">
      <dgm:prSet presAssocID="{7CB8A59B-C6E4-BC46-91DD-554DA0FE9E30}" presName="textNode" presStyleLbl="node1" presStyleIdx="5" presStyleCnt="6" custScaleX="209714" custScaleY="114024" custLinFactNeighborX="-67096" custLinFactNeighborY="7370">
        <dgm:presLayoutVars>
          <dgm:bulletEnabled val="1"/>
        </dgm:presLayoutVars>
      </dgm:prSet>
      <dgm:spPr/>
      <dgm:t>
        <a:bodyPr/>
        <a:lstStyle/>
        <a:p>
          <a:endParaRPr lang="en-US"/>
        </a:p>
      </dgm:t>
    </dgm:pt>
  </dgm:ptLst>
  <dgm:cxnLst>
    <dgm:cxn modelId="{9635DAB3-2A8F-46B1-B939-B5DC76882291}" type="presOf" srcId="{7CB8A59B-C6E4-BC46-91DD-554DA0FE9E30}" destId="{CC6719BD-34CD-9E40-9188-43859C5C76B2}" srcOrd="0" destOrd="0" presId="urn:microsoft.com/office/officeart/2005/8/layout/hProcess9"/>
    <dgm:cxn modelId="{B86894A2-E7E0-4A3E-9ECD-EFE89A636A2D}" type="presOf" srcId="{4DFA2231-955D-48DA-90CD-7378F08ECDEC}" destId="{E9188D13-FA94-4B92-93AE-5586FED6D261}" srcOrd="0" destOrd="0" presId="urn:microsoft.com/office/officeart/2005/8/layout/hProcess9"/>
    <dgm:cxn modelId="{302BCD06-E1B9-4D8E-AC95-ECB190B5EED6}" srcId="{FD349B18-0099-E94E-B595-24BF91BE024C}" destId="{0CAA9862-5666-4C8A-8E83-B4CC0DC87B57}" srcOrd="4" destOrd="0" parTransId="{49A45E6A-2689-4F5A-80CD-F5E5569EC057}" sibTransId="{1FDF40E9-9AFD-4F10-8961-1F16943A47B9}"/>
    <dgm:cxn modelId="{8C07783C-852D-44F0-ADF0-6C50243B3549}" type="presOf" srcId="{BDDB70BF-B780-9A44-A242-1486D3260828}" destId="{ABC104B7-6AED-B14A-B7B7-CC84C073966E}" srcOrd="0" destOrd="0" presId="urn:microsoft.com/office/officeart/2005/8/layout/hProcess9"/>
    <dgm:cxn modelId="{1EB98636-1FF7-1549-883A-9C4E83D731A5}" srcId="{FD349B18-0099-E94E-B595-24BF91BE024C}" destId="{273D2904-9227-CC42-8225-456739B1E8EE}" srcOrd="2" destOrd="0" parTransId="{99E36BAC-B471-EB42-902E-366C454BDF42}" sibTransId="{894328DB-27AF-E544-A91F-ED4B36C2AD13}"/>
    <dgm:cxn modelId="{F6D07BA6-7B90-4F44-83CD-92EDE90A88F2}" type="presOf" srcId="{80F1D91C-E421-4C47-8444-DCFA46111536}" destId="{062825A9-D2F6-E64C-B385-ACAB2E37F07B}" srcOrd="0" destOrd="0" presId="urn:microsoft.com/office/officeart/2005/8/layout/hProcess9"/>
    <dgm:cxn modelId="{11F0DDB3-41C3-4A15-A9EB-E7BABA3D19BC}" srcId="{FD349B18-0099-E94E-B595-24BF91BE024C}" destId="{4DFA2231-955D-48DA-90CD-7378F08ECDEC}" srcOrd="1" destOrd="0" parTransId="{F67D6137-0F37-4B7D-845B-9108811B15A4}" sibTransId="{23946396-DE01-48D3-A29C-FB75DC98A79C}"/>
    <dgm:cxn modelId="{B8D09A5D-7E3B-CD40-8725-86ABADF42482}" srcId="{FD349B18-0099-E94E-B595-24BF91BE024C}" destId="{BDDB70BF-B780-9A44-A242-1486D3260828}" srcOrd="3" destOrd="0" parTransId="{EB974A7F-B76F-A341-9984-CC5C314166A3}" sibTransId="{FC812168-2E96-674B-B052-5FC850625453}"/>
    <dgm:cxn modelId="{84C2117E-6A99-4399-8E25-E45FDC20EF7E}" type="presOf" srcId="{0CAA9862-5666-4C8A-8E83-B4CC0DC87B57}" destId="{B3C268BC-B8FE-4464-8A40-97BDAD2FA6A8}" srcOrd="0" destOrd="0" presId="urn:microsoft.com/office/officeart/2005/8/layout/hProcess9"/>
    <dgm:cxn modelId="{B2696BC7-D542-461B-914A-FC8252ADB50A}" type="presOf" srcId="{FD349B18-0099-E94E-B595-24BF91BE024C}" destId="{9F3BF16D-A973-BD46-A665-FDE344656355}" srcOrd="0" destOrd="0" presId="urn:microsoft.com/office/officeart/2005/8/layout/hProcess9"/>
    <dgm:cxn modelId="{10FC7886-5488-444B-9FD5-7AE09C823675}" type="presOf" srcId="{273D2904-9227-CC42-8225-456739B1E8EE}" destId="{135AADFE-025D-E64D-B476-22B4BD52FA25}" srcOrd="0" destOrd="0" presId="urn:microsoft.com/office/officeart/2005/8/layout/hProcess9"/>
    <dgm:cxn modelId="{C4B60291-8A74-E148-88F5-121DAB3E2EA7}" srcId="{FD349B18-0099-E94E-B595-24BF91BE024C}" destId="{7CB8A59B-C6E4-BC46-91DD-554DA0FE9E30}" srcOrd="5" destOrd="0" parTransId="{4D56D7CB-E5A4-9244-A930-60205559743F}" sibTransId="{18D2E5A6-06D1-8649-9AA1-2626117A2CED}"/>
    <dgm:cxn modelId="{FBDB3104-2147-4748-98FE-2DB8D3BA0B90}" srcId="{FD349B18-0099-E94E-B595-24BF91BE024C}" destId="{80F1D91C-E421-4C47-8444-DCFA46111536}" srcOrd="0" destOrd="0" parTransId="{B25C5312-0E45-B342-B5E6-51695A049C47}" sibTransId="{55CD42C3-586A-B447-AA2F-FDE529407FA3}"/>
    <dgm:cxn modelId="{6B6628FB-132D-46E9-9721-7E6EC8F79FB1}" type="presParOf" srcId="{9F3BF16D-A973-BD46-A665-FDE344656355}" destId="{9FBA5BC9-FBDE-3B49-A56D-39F5CDE1FF13}" srcOrd="0" destOrd="0" presId="urn:microsoft.com/office/officeart/2005/8/layout/hProcess9"/>
    <dgm:cxn modelId="{E5850C0D-40DC-4488-AF56-3D3B486280BA}" type="presParOf" srcId="{9F3BF16D-A973-BD46-A665-FDE344656355}" destId="{6C8A60B2-E871-7E43-B980-0769D6312613}" srcOrd="1" destOrd="0" presId="urn:microsoft.com/office/officeart/2005/8/layout/hProcess9"/>
    <dgm:cxn modelId="{58B1C5E3-A87C-4C97-B3D6-5B5BAF600CBF}" type="presParOf" srcId="{6C8A60B2-E871-7E43-B980-0769D6312613}" destId="{062825A9-D2F6-E64C-B385-ACAB2E37F07B}" srcOrd="0" destOrd="0" presId="urn:microsoft.com/office/officeart/2005/8/layout/hProcess9"/>
    <dgm:cxn modelId="{54AC4D44-6C89-4403-AE63-2F28DA7AA22C}" type="presParOf" srcId="{6C8A60B2-E871-7E43-B980-0769D6312613}" destId="{9FFDE506-B2D4-F244-B012-AF6CF6DE9BAF}" srcOrd="1" destOrd="0" presId="urn:microsoft.com/office/officeart/2005/8/layout/hProcess9"/>
    <dgm:cxn modelId="{E6A9F217-E4BA-4222-BB03-6709D96AC45C}" type="presParOf" srcId="{6C8A60B2-E871-7E43-B980-0769D6312613}" destId="{E9188D13-FA94-4B92-93AE-5586FED6D261}" srcOrd="2" destOrd="0" presId="urn:microsoft.com/office/officeart/2005/8/layout/hProcess9"/>
    <dgm:cxn modelId="{0863BB8C-6A16-497F-8004-98FB62C68FF6}" type="presParOf" srcId="{6C8A60B2-E871-7E43-B980-0769D6312613}" destId="{47D19C4E-8BEE-4289-813C-A691C0EDAFE8}" srcOrd="3" destOrd="0" presId="urn:microsoft.com/office/officeart/2005/8/layout/hProcess9"/>
    <dgm:cxn modelId="{D6E53AC5-8AC3-412D-8400-09EAE55D8DEA}" type="presParOf" srcId="{6C8A60B2-E871-7E43-B980-0769D6312613}" destId="{135AADFE-025D-E64D-B476-22B4BD52FA25}" srcOrd="4" destOrd="0" presId="urn:microsoft.com/office/officeart/2005/8/layout/hProcess9"/>
    <dgm:cxn modelId="{90C6069C-0909-4972-A6F9-C3DB9A951ACD}" type="presParOf" srcId="{6C8A60B2-E871-7E43-B980-0769D6312613}" destId="{63ACA146-02BF-4849-AA2A-12F3F35830AC}" srcOrd="5" destOrd="0" presId="urn:microsoft.com/office/officeart/2005/8/layout/hProcess9"/>
    <dgm:cxn modelId="{F6B925A5-8197-419E-9F41-12B39EC3B4D4}" type="presParOf" srcId="{6C8A60B2-E871-7E43-B980-0769D6312613}" destId="{ABC104B7-6AED-B14A-B7B7-CC84C073966E}" srcOrd="6" destOrd="0" presId="urn:microsoft.com/office/officeart/2005/8/layout/hProcess9"/>
    <dgm:cxn modelId="{69DD6A23-71F3-48BA-BD29-8B7927060313}" type="presParOf" srcId="{6C8A60B2-E871-7E43-B980-0769D6312613}" destId="{4349FCEB-3C5B-2449-B252-966DE5B4A673}" srcOrd="7" destOrd="0" presId="urn:microsoft.com/office/officeart/2005/8/layout/hProcess9"/>
    <dgm:cxn modelId="{88522E9A-6E46-401E-AACA-73EFC1348BA6}" type="presParOf" srcId="{6C8A60B2-E871-7E43-B980-0769D6312613}" destId="{B3C268BC-B8FE-4464-8A40-97BDAD2FA6A8}" srcOrd="8" destOrd="0" presId="urn:microsoft.com/office/officeart/2005/8/layout/hProcess9"/>
    <dgm:cxn modelId="{E3778737-344C-40C7-A47A-1EF68AC957D4}" type="presParOf" srcId="{6C8A60B2-E871-7E43-B980-0769D6312613}" destId="{2E362772-D813-46C2-9145-CD8E12494547}" srcOrd="9" destOrd="0" presId="urn:microsoft.com/office/officeart/2005/8/layout/hProcess9"/>
    <dgm:cxn modelId="{A6621402-968C-4E35-AEF9-0FC0D21CFF06}" type="presParOf" srcId="{6C8A60B2-E871-7E43-B980-0769D6312613}" destId="{CC6719BD-34CD-9E40-9188-43859C5C76B2}" srcOrd="10" destOrd="0" presId="urn:microsoft.com/office/officeart/2005/8/layout/hProcess9"/>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FBA5BC9-FBDE-3B49-A56D-39F5CDE1FF13}">
      <dsp:nvSpPr>
        <dsp:cNvPr id="0" name=""/>
        <dsp:cNvSpPr/>
      </dsp:nvSpPr>
      <dsp:spPr>
        <a:xfrm>
          <a:off x="617219" y="0"/>
          <a:ext cx="6995160" cy="4525963"/>
        </a:xfrm>
        <a:prstGeom prst="rightArrow">
          <a:avLst/>
        </a:prstGeom>
        <a:solidFill>
          <a:schemeClr val="accent6">
            <a:lumMod val="40000"/>
            <a:lumOff val="60000"/>
          </a:schemeClr>
        </a:solidFill>
        <a:ln>
          <a:noFill/>
        </a:ln>
        <a:effectLst/>
      </dsp:spPr>
      <dsp:style>
        <a:lnRef idx="0">
          <a:scrgbClr r="0" g="0" b="0"/>
        </a:lnRef>
        <a:fillRef idx="1">
          <a:scrgbClr r="0" g="0" b="0"/>
        </a:fillRef>
        <a:effectRef idx="0">
          <a:scrgbClr r="0" g="0" b="0"/>
        </a:effectRef>
        <a:fontRef idx="minor"/>
      </dsp:style>
    </dsp:sp>
    <dsp:sp modelId="{062825A9-D2F6-E64C-B385-ACAB2E37F07B}">
      <dsp:nvSpPr>
        <dsp:cNvPr id="0" name=""/>
        <dsp:cNvSpPr/>
      </dsp:nvSpPr>
      <dsp:spPr>
        <a:xfrm>
          <a:off x="165100" y="1513065"/>
          <a:ext cx="1187310" cy="1807778"/>
        </a:xfrm>
        <a:prstGeom prst="roundRect">
          <a:avLst/>
        </a:prstGeom>
        <a:solidFill>
          <a:srgbClr val="8B0E18"/>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b="1" kern="1200" dirty="0"/>
            <a:t>ECD Diagnosis: </a:t>
          </a:r>
          <a:r>
            <a:rPr lang="en-GB" sz="1400" b="0" kern="1200" dirty="0"/>
            <a:t>What does the function entail? </a:t>
          </a:r>
        </a:p>
        <a:p>
          <a:pPr lvl="0" algn="ctr" defTabSz="622300">
            <a:lnSpc>
              <a:spcPct val="90000"/>
            </a:lnSpc>
            <a:spcBef>
              <a:spcPct val="0"/>
            </a:spcBef>
            <a:spcAft>
              <a:spcPct val="35000"/>
            </a:spcAft>
          </a:pPr>
          <a:r>
            <a:rPr lang="en-GB" sz="1400" b="0" kern="1200" dirty="0"/>
            <a:t>(</a:t>
          </a:r>
          <a:r>
            <a:rPr lang="en-GB" sz="1400" b="0" kern="1200" dirty="0" smtClean="0"/>
            <a:t>Mar-Nov 20)</a:t>
          </a:r>
          <a:endParaRPr lang="en-GB" sz="2000" kern="1200" dirty="0"/>
        </a:p>
      </dsp:txBody>
      <dsp:txXfrm>
        <a:off x="165100" y="1513065"/>
        <a:ext cx="1187310" cy="1807778"/>
      </dsp:txXfrm>
    </dsp:sp>
    <dsp:sp modelId="{E9188D13-FA94-4B92-93AE-5586FED6D261}">
      <dsp:nvSpPr>
        <dsp:cNvPr id="0" name=""/>
        <dsp:cNvSpPr/>
      </dsp:nvSpPr>
      <dsp:spPr>
        <a:xfrm>
          <a:off x="1398984" y="1542565"/>
          <a:ext cx="1439804" cy="1832417"/>
        </a:xfrm>
        <a:prstGeom prst="roundRect">
          <a:avLst/>
        </a:prstGeom>
        <a:solidFill>
          <a:srgbClr val="8B0E18"/>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b="1" kern="1200" dirty="0" smtClean="0"/>
            <a:t>Governance structures: </a:t>
          </a:r>
          <a:r>
            <a:rPr lang="en-GB" sz="1400" b="0" kern="1200" dirty="0" smtClean="0"/>
            <a:t>Meet regularly with provinces and other related </a:t>
          </a:r>
          <a:r>
            <a:rPr lang="en-GB" sz="1400" b="0" kern="1200" dirty="0" err="1" smtClean="0"/>
            <a:t>sattkeholders</a:t>
          </a:r>
          <a:endParaRPr lang="en-GB" sz="2000" b="0" kern="1200" dirty="0"/>
        </a:p>
      </dsp:txBody>
      <dsp:txXfrm>
        <a:off x="1398984" y="1542565"/>
        <a:ext cx="1439804" cy="1832417"/>
      </dsp:txXfrm>
    </dsp:sp>
    <dsp:sp modelId="{135AADFE-025D-E64D-B476-22B4BD52FA25}">
      <dsp:nvSpPr>
        <dsp:cNvPr id="0" name=""/>
        <dsp:cNvSpPr/>
      </dsp:nvSpPr>
      <dsp:spPr>
        <a:xfrm>
          <a:off x="2882528" y="1513065"/>
          <a:ext cx="1350208" cy="1807742"/>
        </a:xfrm>
        <a:prstGeom prst="roundRect">
          <a:avLst/>
        </a:prstGeom>
        <a:solidFill>
          <a:srgbClr val="8B0E18"/>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b="0" kern="1200" dirty="0" smtClean="0"/>
            <a:t>Finalisation of the </a:t>
          </a:r>
          <a:r>
            <a:rPr lang="en-GB" sz="1400" b="1" kern="1200" dirty="0" smtClean="0"/>
            <a:t>Proclamations </a:t>
          </a:r>
          <a:r>
            <a:rPr lang="en-GB" sz="1400" b="0" kern="1200" dirty="0" smtClean="0"/>
            <a:t>(Jan – Mar 21)</a:t>
          </a:r>
          <a:endParaRPr lang="en-GB" sz="1400" b="0" kern="1200" dirty="0"/>
        </a:p>
      </dsp:txBody>
      <dsp:txXfrm>
        <a:off x="2882528" y="1513065"/>
        <a:ext cx="1350208" cy="1807742"/>
      </dsp:txXfrm>
    </dsp:sp>
    <dsp:sp modelId="{ABC104B7-6AED-B14A-B7B7-CC84C073966E}">
      <dsp:nvSpPr>
        <dsp:cNvPr id="0" name=""/>
        <dsp:cNvSpPr/>
      </dsp:nvSpPr>
      <dsp:spPr>
        <a:xfrm>
          <a:off x="4270391" y="1452363"/>
          <a:ext cx="1343377" cy="1888050"/>
        </a:xfrm>
        <a:prstGeom prst="roundRect">
          <a:avLst/>
        </a:prstGeom>
        <a:solidFill>
          <a:srgbClr val="8B0E18"/>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kern="1200" dirty="0" smtClean="0"/>
            <a:t>Conclude ring-fencing and consultation (by Jun 21)</a:t>
          </a:r>
          <a:endParaRPr lang="en-GB" sz="1400" kern="1200" dirty="0"/>
        </a:p>
      </dsp:txBody>
      <dsp:txXfrm>
        <a:off x="4270391" y="1452363"/>
        <a:ext cx="1343377" cy="1888050"/>
      </dsp:txXfrm>
    </dsp:sp>
    <dsp:sp modelId="{B3C268BC-B8FE-4464-8A40-97BDAD2FA6A8}">
      <dsp:nvSpPr>
        <dsp:cNvPr id="0" name=""/>
        <dsp:cNvSpPr/>
      </dsp:nvSpPr>
      <dsp:spPr>
        <a:xfrm>
          <a:off x="5666226" y="1447801"/>
          <a:ext cx="1393791" cy="1844311"/>
        </a:xfrm>
        <a:prstGeom prst="roundRect">
          <a:avLst/>
        </a:prstGeom>
        <a:solidFill>
          <a:srgbClr val="8B0E18"/>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kern="1200" dirty="0" smtClean="0"/>
            <a:t>Budget cycle process (Jun – Sept 21)</a:t>
          </a:r>
          <a:endParaRPr lang="en-GB" sz="1400" kern="1200" dirty="0"/>
        </a:p>
      </dsp:txBody>
      <dsp:txXfrm>
        <a:off x="5666226" y="1447801"/>
        <a:ext cx="1393791" cy="1844311"/>
      </dsp:txXfrm>
    </dsp:sp>
    <dsp:sp modelId="{CC6719BD-34CD-9E40-9188-43859C5C76B2}">
      <dsp:nvSpPr>
        <dsp:cNvPr id="0" name=""/>
        <dsp:cNvSpPr/>
      </dsp:nvSpPr>
      <dsp:spPr>
        <a:xfrm>
          <a:off x="7088313" y="1364270"/>
          <a:ext cx="1082034" cy="2064273"/>
        </a:xfrm>
        <a:prstGeom prst="roundRect">
          <a:avLst/>
        </a:prstGeom>
        <a:solidFill>
          <a:schemeClr val="accent3">
            <a:lumMod val="5000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kern="1200" dirty="0"/>
            <a:t>Function shift concluded</a:t>
          </a:r>
        </a:p>
        <a:p>
          <a:pPr lvl="0" algn="ctr" defTabSz="622300">
            <a:lnSpc>
              <a:spcPct val="90000"/>
            </a:lnSpc>
            <a:spcBef>
              <a:spcPct val="0"/>
            </a:spcBef>
            <a:spcAft>
              <a:spcPct val="35000"/>
            </a:spcAft>
          </a:pPr>
          <a:r>
            <a:rPr lang="en-GB" sz="1400" kern="1200" dirty="0"/>
            <a:t>(April </a:t>
          </a:r>
          <a:r>
            <a:rPr lang="en-GB" sz="1400" kern="1200" dirty="0" smtClean="0"/>
            <a:t>22)</a:t>
          </a:r>
          <a:endParaRPr lang="en-GB" sz="1400" kern="1200" dirty="0"/>
        </a:p>
      </dsp:txBody>
      <dsp:txXfrm>
        <a:off x="7088313" y="1364270"/>
        <a:ext cx="1082034" cy="2064273"/>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D763A9CD-E413-4ABE-94BA-BF0BE0A1165E}" type="datetimeFigureOut">
              <a:rPr lang="en-ZA" smtClean="0"/>
              <a:pPr/>
              <a:t>2021/03/17</a:t>
            </a:fld>
            <a:endParaRPr lang="en-ZA"/>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6D915202-9615-46E8-8707-E0A9322B54D4}" type="slidenum">
              <a:rPr lang="en-ZA" smtClean="0"/>
              <a:pPr/>
              <a:t>‹#›</a:t>
            </a:fld>
            <a:endParaRPr lang="en-ZA"/>
          </a:p>
        </p:txBody>
      </p:sp>
    </p:spTree>
    <p:extLst>
      <p:ext uri="{BB962C8B-B14F-4D97-AF65-F5344CB8AC3E}">
        <p14:creationId xmlns:p14="http://schemas.microsoft.com/office/powerpoint/2010/main" xmlns="" val="4061896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6D915202-9615-46E8-8707-E0A9322B54D4}" type="slidenum">
              <a:rPr lang="en-ZA" smtClean="0"/>
              <a:pPr/>
              <a:t>11</a:t>
            </a:fld>
            <a:endParaRPr lang="en-ZA"/>
          </a:p>
        </p:txBody>
      </p:sp>
    </p:spTree>
    <p:extLst>
      <p:ext uri="{BB962C8B-B14F-4D97-AF65-F5344CB8AC3E}">
        <p14:creationId xmlns:p14="http://schemas.microsoft.com/office/powerpoint/2010/main" xmlns="" val="23988726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22041" indent="0" algn="ctr">
              <a:buNone/>
              <a:defRPr>
                <a:solidFill>
                  <a:schemeClr val="tx1">
                    <a:tint val="75000"/>
                  </a:schemeClr>
                </a:solidFill>
              </a:defRPr>
            </a:lvl2pPr>
            <a:lvl3pPr marL="844083" indent="0" algn="ctr">
              <a:buNone/>
              <a:defRPr>
                <a:solidFill>
                  <a:schemeClr val="tx1">
                    <a:tint val="75000"/>
                  </a:schemeClr>
                </a:solidFill>
              </a:defRPr>
            </a:lvl3pPr>
            <a:lvl4pPr marL="1266124" indent="0" algn="ctr">
              <a:buNone/>
              <a:defRPr>
                <a:solidFill>
                  <a:schemeClr val="tx1">
                    <a:tint val="75000"/>
                  </a:schemeClr>
                </a:solidFill>
              </a:defRPr>
            </a:lvl4pPr>
            <a:lvl5pPr marL="1688165" indent="0" algn="ctr">
              <a:buNone/>
              <a:defRPr>
                <a:solidFill>
                  <a:schemeClr val="tx1">
                    <a:tint val="75000"/>
                  </a:schemeClr>
                </a:solidFill>
              </a:defRPr>
            </a:lvl5pPr>
            <a:lvl6pPr marL="2110207" indent="0" algn="ctr">
              <a:buNone/>
              <a:defRPr>
                <a:solidFill>
                  <a:schemeClr val="tx1">
                    <a:tint val="75000"/>
                  </a:schemeClr>
                </a:solidFill>
              </a:defRPr>
            </a:lvl6pPr>
            <a:lvl7pPr marL="2532248" indent="0" algn="ctr">
              <a:buNone/>
              <a:defRPr>
                <a:solidFill>
                  <a:schemeClr val="tx1">
                    <a:tint val="75000"/>
                  </a:schemeClr>
                </a:solidFill>
              </a:defRPr>
            </a:lvl7pPr>
            <a:lvl8pPr marL="2954289" indent="0" algn="ctr">
              <a:buNone/>
              <a:defRPr>
                <a:solidFill>
                  <a:schemeClr val="tx1">
                    <a:tint val="75000"/>
                  </a:schemeClr>
                </a:solidFill>
              </a:defRPr>
            </a:lvl8pPr>
            <a:lvl9pPr marL="3376331"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ED5A682-5B4B-4DEB-9767-89097695EEC0}" type="datetime1">
              <a:rPr lang="en-US" smtClean="0"/>
              <a:pPr/>
              <a:t>3/17/2021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EDE458-FE5D-A943-8B68-DF1632607E4A}" type="slidenum">
              <a:rPr lang="en-US" smtClean="0"/>
              <a:pPr/>
              <a:t>‹#›</a:t>
            </a:fld>
            <a:endParaRPr lang="en-US"/>
          </a:p>
        </p:txBody>
      </p:sp>
    </p:spTree>
    <p:extLst>
      <p:ext uri="{BB962C8B-B14F-4D97-AF65-F5344CB8AC3E}">
        <p14:creationId xmlns:p14="http://schemas.microsoft.com/office/powerpoint/2010/main" xmlns="" val="31655844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7AE3F9-940D-45D3-9904-B0734274D59D}" type="datetime1">
              <a:rPr lang="en-US" smtClean="0"/>
              <a:pPr/>
              <a:t>3/17/2021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EDE458-FE5D-A943-8B68-DF1632607E4A}" type="slidenum">
              <a:rPr lang="en-US" smtClean="0"/>
              <a:pPr/>
              <a:t>‹#›</a:t>
            </a:fld>
            <a:endParaRPr lang="en-US"/>
          </a:p>
        </p:txBody>
      </p:sp>
    </p:spTree>
    <p:extLst>
      <p:ext uri="{BB962C8B-B14F-4D97-AF65-F5344CB8AC3E}">
        <p14:creationId xmlns:p14="http://schemas.microsoft.com/office/powerpoint/2010/main" xmlns="" val="1809375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74DC603-2C70-415D-835A-C0C421DED23C}" type="datetime1">
              <a:rPr lang="en-US" smtClean="0"/>
              <a:pPr/>
              <a:t>3/17/2021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EDE458-FE5D-A943-8B68-DF1632607E4A}" type="slidenum">
              <a:rPr lang="en-US" smtClean="0"/>
              <a:pPr/>
              <a:t>‹#›</a:t>
            </a:fld>
            <a:endParaRPr lang="en-US"/>
          </a:p>
        </p:txBody>
      </p:sp>
    </p:spTree>
    <p:extLst>
      <p:ext uri="{BB962C8B-B14F-4D97-AF65-F5344CB8AC3E}">
        <p14:creationId xmlns:p14="http://schemas.microsoft.com/office/powerpoint/2010/main" xmlns="" val="5269600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27C98F-64D5-4380-A55F-7ABF73DD94B0}" type="datetime1">
              <a:rPr lang="en-US" smtClean="0"/>
              <a:pPr/>
              <a:t>3/17/2021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EDE458-FE5D-A943-8B68-DF1632607E4A}" type="slidenum">
              <a:rPr lang="en-US" smtClean="0"/>
              <a:pPr/>
              <a:t>‹#›</a:t>
            </a:fld>
            <a:endParaRPr lang="en-US"/>
          </a:p>
        </p:txBody>
      </p:sp>
    </p:spTree>
    <p:extLst>
      <p:ext uri="{BB962C8B-B14F-4D97-AF65-F5344CB8AC3E}">
        <p14:creationId xmlns:p14="http://schemas.microsoft.com/office/powerpoint/2010/main" xmlns="" val="11119220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692"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846">
                <a:solidFill>
                  <a:schemeClr val="tx1">
                    <a:tint val="75000"/>
                  </a:schemeClr>
                </a:solidFill>
              </a:defRPr>
            </a:lvl1pPr>
            <a:lvl2pPr marL="422041" indent="0">
              <a:buNone/>
              <a:defRPr sz="1662">
                <a:solidFill>
                  <a:schemeClr val="tx1">
                    <a:tint val="75000"/>
                  </a:schemeClr>
                </a:solidFill>
              </a:defRPr>
            </a:lvl2pPr>
            <a:lvl3pPr marL="844083" indent="0">
              <a:buNone/>
              <a:defRPr sz="1477">
                <a:solidFill>
                  <a:schemeClr val="tx1">
                    <a:tint val="75000"/>
                  </a:schemeClr>
                </a:solidFill>
              </a:defRPr>
            </a:lvl3pPr>
            <a:lvl4pPr marL="1266124" indent="0">
              <a:buNone/>
              <a:defRPr sz="1292">
                <a:solidFill>
                  <a:schemeClr val="tx1">
                    <a:tint val="75000"/>
                  </a:schemeClr>
                </a:solidFill>
              </a:defRPr>
            </a:lvl4pPr>
            <a:lvl5pPr marL="1688165" indent="0">
              <a:buNone/>
              <a:defRPr sz="1292">
                <a:solidFill>
                  <a:schemeClr val="tx1">
                    <a:tint val="75000"/>
                  </a:schemeClr>
                </a:solidFill>
              </a:defRPr>
            </a:lvl5pPr>
            <a:lvl6pPr marL="2110207" indent="0">
              <a:buNone/>
              <a:defRPr sz="1292">
                <a:solidFill>
                  <a:schemeClr val="tx1">
                    <a:tint val="75000"/>
                  </a:schemeClr>
                </a:solidFill>
              </a:defRPr>
            </a:lvl6pPr>
            <a:lvl7pPr marL="2532248" indent="0">
              <a:buNone/>
              <a:defRPr sz="1292">
                <a:solidFill>
                  <a:schemeClr val="tx1">
                    <a:tint val="75000"/>
                  </a:schemeClr>
                </a:solidFill>
              </a:defRPr>
            </a:lvl7pPr>
            <a:lvl8pPr marL="2954289" indent="0">
              <a:buNone/>
              <a:defRPr sz="1292">
                <a:solidFill>
                  <a:schemeClr val="tx1">
                    <a:tint val="75000"/>
                  </a:schemeClr>
                </a:solidFill>
              </a:defRPr>
            </a:lvl8pPr>
            <a:lvl9pPr marL="3376331" indent="0">
              <a:buNone/>
              <a:defRPr sz="1292">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A9C3B26-A53B-424F-A898-15EC627AD408}" type="datetime1">
              <a:rPr lang="en-US" smtClean="0"/>
              <a:pPr/>
              <a:t>3/17/2021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EDE458-FE5D-A943-8B68-DF1632607E4A}" type="slidenum">
              <a:rPr lang="en-US" smtClean="0"/>
              <a:pPr/>
              <a:t>‹#›</a:t>
            </a:fld>
            <a:endParaRPr lang="en-US"/>
          </a:p>
        </p:txBody>
      </p:sp>
    </p:spTree>
    <p:extLst>
      <p:ext uri="{BB962C8B-B14F-4D97-AF65-F5344CB8AC3E}">
        <p14:creationId xmlns:p14="http://schemas.microsoft.com/office/powerpoint/2010/main" xmlns="" val="35025904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DF80C44-AEB2-4983-9BF5-E981A1AB49D6}" type="datetime1">
              <a:rPr lang="en-US" smtClean="0"/>
              <a:pPr/>
              <a:t>3/17/2021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EDE458-FE5D-A943-8B68-DF1632607E4A}" type="slidenum">
              <a:rPr lang="en-US" smtClean="0"/>
              <a:pPr/>
              <a:t>‹#›</a:t>
            </a:fld>
            <a:endParaRPr lang="en-US"/>
          </a:p>
        </p:txBody>
      </p:sp>
    </p:spTree>
    <p:extLst>
      <p:ext uri="{BB962C8B-B14F-4D97-AF65-F5344CB8AC3E}">
        <p14:creationId xmlns:p14="http://schemas.microsoft.com/office/powerpoint/2010/main" xmlns="" val="3531133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215"/>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215"/>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01A0C24-BD33-4FF9-A2A1-F5816C3E074D}" type="datetime1">
              <a:rPr lang="en-US" smtClean="0"/>
              <a:pPr/>
              <a:t>3/17/2021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6EDE458-FE5D-A943-8B68-DF1632607E4A}" type="slidenum">
              <a:rPr lang="en-US" smtClean="0"/>
              <a:pPr/>
              <a:t>‹#›</a:t>
            </a:fld>
            <a:endParaRPr lang="en-US"/>
          </a:p>
        </p:txBody>
      </p:sp>
    </p:spTree>
    <p:extLst>
      <p:ext uri="{BB962C8B-B14F-4D97-AF65-F5344CB8AC3E}">
        <p14:creationId xmlns:p14="http://schemas.microsoft.com/office/powerpoint/2010/main" xmlns="" val="6482906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0822DC4-8D54-4FD4-8E73-4ADC0CB12303}" type="datetime1">
              <a:rPr lang="en-US" smtClean="0"/>
              <a:pPr/>
              <a:t>3/17/2021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6EDE458-FE5D-A943-8B68-DF1632607E4A}" type="slidenum">
              <a:rPr lang="en-US" smtClean="0"/>
              <a:pPr/>
              <a:t>‹#›</a:t>
            </a:fld>
            <a:endParaRPr lang="en-US"/>
          </a:p>
        </p:txBody>
      </p:sp>
    </p:spTree>
    <p:extLst>
      <p:ext uri="{BB962C8B-B14F-4D97-AF65-F5344CB8AC3E}">
        <p14:creationId xmlns:p14="http://schemas.microsoft.com/office/powerpoint/2010/main" xmlns="" val="31744274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59D59D-BAD6-4AB4-8713-C842A030248D}" type="datetime1">
              <a:rPr lang="en-US" smtClean="0"/>
              <a:pPr/>
              <a:t>3/17/2021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6EDE458-FE5D-A943-8B68-DF1632607E4A}" type="slidenum">
              <a:rPr lang="en-US" smtClean="0"/>
              <a:pPr/>
              <a:t>‹#›</a:t>
            </a:fld>
            <a:endParaRPr lang="en-US"/>
          </a:p>
        </p:txBody>
      </p:sp>
    </p:spTree>
    <p:extLst>
      <p:ext uri="{BB962C8B-B14F-4D97-AF65-F5344CB8AC3E}">
        <p14:creationId xmlns:p14="http://schemas.microsoft.com/office/powerpoint/2010/main" xmlns="" val="4453776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1846" b="1"/>
            </a:lvl1pPr>
          </a:lstStyle>
          <a:p>
            <a:r>
              <a:rPr lang="en-US"/>
              <a:t>Click to edit Master title style</a:t>
            </a:r>
          </a:p>
        </p:txBody>
      </p:sp>
      <p:sp>
        <p:nvSpPr>
          <p:cNvPr id="3" name="Content Placeholder 2"/>
          <p:cNvSpPr>
            <a:spLocks noGrp="1"/>
          </p:cNvSpPr>
          <p:nvPr>
            <p:ph idx="1"/>
          </p:nvPr>
        </p:nvSpPr>
        <p:spPr>
          <a:xfrm>
            <a:off x="3575051" y="273052"/>
            <a:ext cx="5111750" cy="5853113"/>
          </a:xfrm>
        </p:spPr>
        <p:txBody>
          <a:bodyPr/>
          <a:lstStyle>
            <a:lvl1pPr>
              <a:defRPr sz="2954"/>
            </a:lvl1pPr>
            <a:lvl2pPr>
              <a:defRPr sz="2585"/>
            </a:lvl2pPr>
            <a:lvl3pPr>
              <a:defRPr sz="2215"/>
            </a:lvl3pPr>
            <a:lvl4pPr>
              <a:defRPr sz="1846"/>
            </a:lvl4pPr>
            <a:lvl5pPr>
              <a:defRPr sz="1846"/>
            </a:lvl5pPr>
            <a:lvl6pPr>
              <a:defRPr sz="1846"/>
            </a:lvl6pPr>
            <a:lvl7pPr>
              <a:defRPr sz="1846"/>
            </a:lvl7pPr>
            <a:lvl8pPr>
              <a:defRPr sz="1846"/>
            </a:lvl8pPr>
            <a:lvl9pPr>
              <a:defRPr sz="184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2"/>
            <a:ext cx="3008313" cy="4691063"/>
          </a:xfrm>
        </p:spPr>
        <p:txBody>
          <a:bodyPr/>
          <a:lstStyle>
            <a:lvl1pPr marL="0" indent="0">
              <a:buNone/>
              <a:defRPr sz="1292"/>
            </a:lvl1pPr>
            <a:lvl2pPr marL="422041" indent="0">
              <a:buNone/>
              <a:defRPr sz="1108"/>
            </a:lvl2pPr>
            <a:lvl3pPr marL="844083" indent="0">
              <a:buNone/>
              <a:defRPr sz="923"/>
            </a:lvl3pPr>
            <a:lvl4pPr marL="1266124" indent="0">
              <a:buNone/>
              <a:defRPr sz="831"/>
            </a:lvl4pPr>
            <a:lvl5pPr marL="1688165" indent="0">
              <a:buNone/>
              <a:defRPr sz="831"/>
            </a:lvl5pPr>
            <a:lvl6pPr marL="2110207" indent="0">
              <a:buNone/>
              <a:defRPr sz="831"/>
            </a:lvl6pPr>
            <a:lvl7pPr marL="2532248" indent="0">
              <a:buNone/>
              <a:defRPr sz="831"/>
            </a:lvl7pPr>
            <a:lvl8pPr marL="2954289" indent="0">
              <a:buNone/>
              <a:defRPr sz="831"/>
            </a:lvl8pPr>
            <a:lvl9pPr marL="3376331" indent="0">
              <a:buNone/>
              <a:defRPr sz="831"/>
            </a:lvl9pPr>
          </a:lstStyle>
          <a:p>
            <a:pPr lvl="0"/>
            <a:r>
              <a:rPr lang="en-US"/>
              <a:t>Click to edit Master text styles</a:t>
            </a:r>
          </a:p>
        </p:txBody>
      </p:sp>
      <p:sp>
        <p:nvSpPr>
          <p:cNvPr id="5" name="Date Placeholder 4"/>
          <p:cNvSpPr>
            <a:spLocks noGrp="1"/>
          </p:cNvSpPr>
          <p:nvPr>
            <p:ph type="dt" sz="half" idx="10"/>
          </p:nvPr>
        </p:nvSpPr>
        <p:spPr/>
        <p:txBody>
          <a:bodyPr/>
          <a:lstStyle/>
          <a:p>
            <a:fld id="{0AFFED8B-A21C-4472-8CC7-CBD2C4065B14}" type="datetime1">
              <a:rPr lang="en-US" smtClean="0"/>
              <a:pPr/>
              <a:t>3/17/2021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EDE458-FE5D-A943-8B68-DF1632607E4A}" type="slidenum">
              <a:rPr lang="en-US" smtClean="0"/>
              <a:pPr/>
              <a:t>‹#›</a:t>
            </a:fld>
            <a:endParaRPr lang="en-US"/>
          </a:p>
        </p:txBody>
      </p:sp>
    </p:spTree>
    <p:extLst>
      <p:ext uri="{BB962C8B-B14F-4D97-AF65-F5344CB8AC3E}">
        <p14:creationId xmlns:p14="http://schemas.microsoft.com/office/powerpoint/2010/main" xmlns="" val="33452162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846"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954"/>
            </a:lvl1pPr>
            <a:lvl2pPr marL="422041" indent="0">
              <a:buNone/>
              <a:defRPr sz="2585"/>
            </a:lvl2pPr>
            <a:lvl3pPr marL="844083" indent="0">
              <a:buNone/>
              <a:defRPr sz="2215"/>
            </a:lvl3pPr>
            <a:lvl4pPr marL="1266124" indent="0">
              <a:buNone/>
              <a:defRPr sz="1846"/>
            </a:lvl4pPr>
            <a:lvl5pPr marL="1688165" indent="0">
              <a:buNone/>
              <a:defRPr sz="1846"/>
            </a:lvl5pPr>
            <a:lvl6pPr marL="2110207" indent="0">
              <a:buNone/>
              <a:defRPr sz="1846"/>
            </a:lvl6pPr>
            <a:lvl7pPr marL="2532248" indent="0">
              <a:buNone/>
              <a:defRPr sz="1846"/>
            </a:lvl7pPr>
            <a:lvl8pPr marL="2954289" indent="0">
              <a:buNone/>
              <a:defRPr sz="1846"/>
            </a:lvl8pPr>
            <a:lvl9pPr marL="3376331" indent="0">
              <a:buNone/>
              <a:defRPr sz="1846"/>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292"/>
            </a:lvl1pPr>
            <a:lvl2pPr marL="422041" indent="0">
              <a:buNone/>
              <a:defRPr sz="1108"/>
            </a:lvl2pPr>
            <a:lvl3pPr marL="844083" indent="0">
              <a:buNone/>
              <a:defRPr sz="923"/>
            </a:lvl3pPr>
            <a:lvl4pPr marL="1266124" indent="0">
              <a:buNone/>
              <a:defRPr sz="831"/>
            </a:lvl4pPr>
            <a:lvl5pPr marL="1688165" indent="0">
              <a:buNone/>
              <a:defRPr sz="831"/>
            </a:lvl5pPr>
            <a:lvl6pPr marL="2110207" indent="0">
              <a:buNone/>
              <a:defRPr sz="831"/>
            </a:lvl6pPr>
            <a:lvl7pPr marL="2532248" indent="0">
              <a:buNone/>
              <a:defRPr sz="831"/>
            </a:lvl7pPr>
            <a:lvl8pPr marL="2954289" indent="0">
              <a:buNone/>
              <a:defRPr sz="831"/>
            </a:lvl8pPr>
            <a:lvl9pPr marL="3376331" indent="0">
              <a:buNone/>
              <a:defRPr sz="831"/>
            </a:lvl9pPr>
          </a:lstStyle>
          <a:p>
            <a:pPr lvl="0"/>
            <a:r>
              <a:rPr lang="en-US"/>
              <a:t>Click to edit Master text styles</a:t>
            </a:r>
          </a:p>
        </p:txBody>
      </p:sp>
      <p:sp>
        <p:nvSpPr>
          <p:cNvPr id="5" name="Date Placeholder 4"/>
          <p:cNvSpPr>
            <a:spLocks noGrp="1"/>
          </p:cNvSpPr>
          <p:nvPr>
            <p:ph type="dt" sz="half" idx="10"/>
          </p:nvPr>
        </p:nvSpPr>
        <p:spPr/>
        <p:txBody>
          <a:bodyPr/>
          <a:lstStyle/>
          <a:p>
            <a:fld id="{3F884812-4DF9-4F3D-9A7A-4F68FBBE9940}" type="datetime1">
              <a:rPr lang="en-US" smtClean="0"/>
              <a:pPr/>
              <a:t>3/17/2021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EDE458-FE5D-A943-8B68-DF1632607E4A}" type="slidenum">
              <a:rPr lang="en-US" smtClean="0"/>
              <a:pPr/>
              <a:t>‹#›</a:t>
            </a:fld>
            <a:endParaRPr lang="en-US"/>
          </a:p>
        </p:txBody>
      </p:sp>
    </p:spTree>
    <p:extLst>
      <p:ext uri="{BB962C8B-B14F-4D97-AF65-F5344CB8AC3E}">
        <p14:creationId xmlns:p14="http://schemas.microsoft.com/office/powerpoint/2010/main" xmlns="" val="40630213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108">
                <a:solidFill>
                  <a:schemeClr val="tx1">
                    <a:tint val="75000"/>
                  </a:schemeClr>
                </a:solidFill>
              </a:defRPr>
            </a:lvl1pPr>
          </a:lstStyle>
          <a:p>
            <a:fld id="{1CE1F836-B250-43B3-81CB-E1175FB7751F}" type="datetime1">
              <a:rPr lang="en-US" smtClean="0"/>
              <a:pPr/>
              <a:t>3/17/2021</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108">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108">
                <a:solidFill>
                  <a:schemeClr val="tx1">
                    <a:tint val="75000"/>
                  </a:schemeClr>
                </a:solidFill>
              </a:defRPr>
            </a:lvl1pPr>
          </a:lstStyle>
          <a:p>
            <a:fld id="{E6EDE458-FE5D-A943-8B68-DF1632607E4A}" type="slidenum">
              <a:rPr lang="en-US" smtClean="0"/>
              <a:pPr/>
              <a:t>‹#›</a:t>
            </a:fld>
            <a:endParaRPr lang="en-US"/>
          </a:p>
        </p:txBody>
      </p:sp>
    </p:spTree>
    <p:extLst>
      <p:ext uri="{BB962C8B-B14F-4D97-AF65-F5344CB8AC3E}">
        <p14:creationId xmlns:p14="http://schemas.microsoft.com/office/powerpoint/2010/main" xmlns="" val="19214368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p:txStyles>
    <p:titleStyle>
      <a:lvl1pPr algn="ctr" defTabSz="422041" rtl="0" eaLnBrk="1" latinLnBrk="0" hangingPunct="1">
        <a:spcBef>
          <a:spcPct val="0"/>
        </a:spcBef>
        <a:buNone/>
        <a:defRPr sz="4062" kern="1200">
          <a:solidFill>
            <a:schemeClr val="tx1"/>
          </a:solidFill>
          <a:latin typeface="+mj-lt"/>
          <a:ea typeface="+mj-ea"/>
          <a:cs typeface="+mj-cs"/>
        </a:defRPr>
      </a:lvl1pPr>
    </p:titleStyle>
    <p:bodyStyle>
      <a:lvl1pPr marL="316531" indent="-316531" algn="l" defTabSz="422041" rtl="0" eaLnBrk="1" latinLnBrk="0" hangingPunct="1">
        <a:spcBef>
          <a:spcPct val="20000"/>
        </a:spcBef>
        <a:buFont typeface="Arial"/>
        <a:buChar char="•"/>
        <a:defRPr sz="2954" kern="1200">
          <a:solidFill>
            <a:schemeClr val="tx1"/>
          </a:solidFill>
          <a:latin typeface="+mn-lt"/>
          <a:ea typeface="+mn-ea"/>
          <a:cs typeface="+mn-cs"/>
        </a:defRPr>
      </a:lvl1pPr>
      <a:lvl2pPr marL="685817" indent="-263776" algn="l" defTabSz="422041" rtl="0" eaLnBrk="1" latinLnBrk="0" hangingPunct="1">
        <a:spcBef>
          <a:spcPct val="20000"/>
        </a:spcBef>
        <a:buFont typeface="Arial"/>
        <a:buChar char="–"/>
        <a:defRPr sz="2585" kern="1200">
          <a:solidFill>
            <a:schemeClr val="tx1"/>
          </a:solidFill>
          <a:latin typeface="+mn-lt"/>
          <a:ea typeface="+mn-ea"/>
          <a:cs typeface="+mn-cs"/>
        </a:defRPr>
      </a:lvl2pPr>
      <a:lvl3pPr marL="1055103" indent="-211021" algn="l" defTabSz="422041" rtl="0" eaLnBrk="1" latinLnBrk="0" hangingPunct="1">
        <a:spcBef>
          <a:spcPct val="20000"/>
        </a:spcBef>
        <a:buFont typeface="Arial"/>
        <a:buChar char="•"/>
        <a:defRPr sz="2215" kern="1200">
          <a:solidFill>
            <a:schemeClr val="tx1"/>
          </a:solidFill>
          <a:latin typeface="+mn-lt"/>
          <a:ea typeface="+mn-ea"/>
          <a:cs typeface="+mn-cs"/>
        </a:defRPr>
      </a:lvl3pPr>
      <a:lvl4pPr marL="1477145" indent="-211021" algn="l" defTabSz="422041" rtl="0" eaLnBrk="1" latinLnBrk="0" hangingPunct="1">
        <a:spcBef>
          <a:spcPct val="20000"/>
        </a:spcBef>
        <a:buFont typeface="Arial"/>
        <a:buChar char="–"/>
        <a:defRPr sz="1846" kern="1200">
          <a:solidFill>
            <a:schemeClr val="tx1"/>
          </a:solidFill>
          <a:latin typeface="+mn-lt"/>
          <a:ea typeface="+mn-ea"/>
          <a:cs typeface="+mn-cs"/>
        </a:defRPr>
      </a:lvl4pPr>
      <a:lvl5pPr marL="1899186" indent="-211021" algn="l" defTabSz="422041" rtl="0" eaLnBrk="1" latinLnBrk="0" hangingPunct="1">
        <a:spcBef>
          <a:spcPct val="20000"/>
        </a:spcBef>
        <a:buFont typeface="Arial"/>
        <a:buChar char="»"/>
        <a:defRPr sz="1846" kern="1200">
          <a:solidFill>
            <a:schemeClr val="tx1"/>
          </a:solidFill>
          <a:latin typeface="+mn-lt"/>
          <a:ea typeface="+mn-ea"/>
          <a:cs typeface="+mn-cs"/>
        </a:defRPr>
      </a:lvl5pPr>
      <a:lvl6pPr marL="2321227" indent="-211021" algn="l" defTabSz="422041" rtl="0" eaLnBrk="1" latinLnBrk="0" hangingPunct="1">
        <a:spcBef>
          <a:spcPct val="20000"/>
        </a:spcBef>
        <a:buFont typeface="Arial"/>
        <a:buChar char="•"/>
        <a:defRPr sz="1846" kern="1200">
          <a:solidFill>
            <a:schemeClr val="tx1"/>
          </a:solidFill>
          <a:latin typeface="+mn-lt"/>
          <a:ea typeface="+mn-ea"/>
          <a:cs typeface="+mn-cs"/>
        </a:defRPr>
      </a:lvl6pPr>
      <a:lvl7pPr marL="2743269" indent="-211021" algn="l" defTabSz="422041" rtl="0" eaLnBrk="1" latinLnBrk="0" hangingPunct="1">
        <a:spcBef>
          <a:spcPct val="20000"/>
        </a:spcBef>
        <a:buFont typeface="Arial"/>
        <a:buChar char="•"/>
        <a:defRPr sz="1846" kern="1200">
          <a:solidFill>
            <a:schemeClr val="tx1"/>
          </a:solidFill>
          <a:latin typeface="+mn-lt"/>
          <a:ea typeface="+mn-ea"/>
          <a:cs typeface="+mn-cs"/>
        </a:defRPr>
      </a:lvl7pPr>
      <a:lvl8pPr marL="3165310" indent="-211021" algn="l" defTabSz="422041" rtl="0" eaLnBrk="1" latinLnBrk="0" hangingPunct="1">
        <a:spcBef>
          <a:spcPct val="20000"/>
        </a:spcBef>
        <a:buFont typeface="Arial"/>
        <a:buChar char="•"/>
        <a:defRPr sz="1846" kern="1200">
          <a:solidFill>
            <a:schemeClr val="tx1"/>
          </a:solidFill>
          <a:latin typeface="+mn-lt"/>
          <a:ea typeface="+mn-ea"/>
          <a:cs typeface="+mn-cs"/>
        </a:defRPr>
      </a:lvl8pPr>
      <a:lvl9pPr marL="3587351" indent="-211021" algn="l" defTabSz="422041" rtl="0" eaLnBrk="1" latinLnBrk="0" hangingPunct="1">
        <a:spcBef>
          <a:spcPct val="20000"/>
        </a:spcBef>
        <a:buFont typeface="Arial"/>
        <a:buChar char="•"/>
        <a:defRPr sz="1846" kern="1200">
          <a:solidFill>
            <a:schemeClr val="tx1"/>
          </a:solidFill>
          <a:latin typeface="+mn-lt"/>
          <a:ea typeface="+mn-ea"/>
          <a:cs typeface="+mn-cs"/>
        </a:defRPr>
      </a:lvl9pPr>
    </p:bodyStyle>
    <p:otherStyle>
      <a:defPPr>
        <a:defRPr lang="en-US"/>
      </a:defPPr>
      <a:lvl1pPr marL="0" algn="l" defTabSz="422041" rtl="0" eaLnBrk="1" latinLnBrk="0" hangingPunct="1">
        <a:defRPr sz="1662" kern="1200">
          <a:solidFill>
            <a:schemeClr val="tx1"/>
          </a:solidFill>
          <a:latin typeface="+mn-lt"/>
          <a:ea typeface="+mn-ea"/>
          <a:cs typeface="+mn-cs"/>
        </a:defRPr>
      </a:lvl1pPr>
      <a:lvl2pPr marL="422041" algn="l" defTabSz="422041" rtl="0" eaLnBrk="1" latinLnBrk="0" hangingPunct="1">
        <a:defRPr sz="1662" kern="1200">
          <a:solidFill>
            <a:schemeClr val="tx1"/>
          </a:solidFill>
          <a:latin typeface="+mn-lt"/>
          <a:ea typeface="+mn-ea"/>
          <a:cs typeface="+mn-cs"/>
        </a:defRPr>
      </a:lvl2pPr>
      <a:lvl3pPr marL="844083" algn="l" defTabSz="422041" rtl="0" eaLnBrk="1" latinLnBrk="0" hangingPunct="1">
        <a:defRPr sz="1662" kern="1200">
          <a:solidFill>
            <a:schemeClr val="tx1"/>
          </a:solidFill>
          <a:latin typeface="+mn-lt"/>
          <a:ea typeface="+mn-ea"/>
          <a:cs typeface="+mn-cs"/>
        </a:defRPr>
      </a:lvl3pPr>
      <a:lvl4pPr marL="1266124" algn="l" defTabSz="422041" rtl="0" eaLnBrk="1" latinLnBrk="0" hangingPunct="1">
        <a:defRPr sz="1662" kern="1200">
          <a:solidFill>
            <a:schemeClr val="tx1"/>
          </a:solidFill>
          <a:latin typeface="+mn-lt"/>
          <a:ea typeface="+mn-ea"/>
          <a:cs typeface="+mn-cs"/>
        </a:defRPr>
      </a:lvl4pPr>
      <a:lvl5pPr marL="1688165" algn="l" defTabSz="422041" rtl="0" eaLnBrk="1" latinLnBrk="0" hangingPunct="1">
        <a:defRPr sz="1662" kern="1200">
          <a:solidFill>
            <a:schemeClr val="tx1"/>
          </a:solidFill>
          <a:latin typeface="+mn-lt"/>
          <a:ea typeface="+mn-ea"/>
          <a:cs typeface="+mn-cs"/>
        </a:defRPr>
      </a:lvl5pPr>
      <a:lvl6pPr marL="2110207" algn="l" defTabSz="422041" rtl="0" eaLnBrk="1" latinLnBrk="0" hangingPunct="1">
        <a:defRPr sz="1662" kern="1200">
          <a:solidFill>
            <a:schemeClr val="tx1"/>
          </a:solidFill>
          <a:latin typeface="+mn-lt"/>
          <a:ea typeface="+mn-ea"/>
          <a:cs typeface="+mn-cs"/>
        </a:defRPr>
      </a:lvl6pPr>
      <a:lvl7pPr marL="2532248" algn="l" defTabSz="422041" rtl="0" eaLnBrk="1" latinLnBrk="0" hangingPunct="1">
        <a:defRPr sz="1662" kern="1200">
          <a:solidFill>
            <a:schemeClr val="tx1"/>
          </a:solidFill>
          <a:latin typeface="+mn-lt"/>
          <a:ea typeface="+mn-ea"/>
          <a:cs typeface="+mn-cs"/>
        </a:defRPr>
      </a:lvl7pPr>
      <a:lvl8pPr marL="2954289" algn="l" defTabSz="422041" rtl="0" eaLnBrk="1" latinLnBrk="0" hangingPunct="1">
        <a:defRPr sz="1662" kern="1200">
          <a:solidFill>
            <a:schemeClr val="tx1"/>
          </a:solidFill>
          <a:latin typeface="+mn-lt"/>
          <a:ea typeface="+mn-ea"/>
          <a:cs typeface="+mn-cs"/>
        </a:defRPr>
      </a:lvl8pPr>
      <a:lvl9pPr marL="3376331" algn="l" defTabSz="422041" rtl="0" eaLnBrk="1" latinLnBrk="0" hangingPunct="1">
        <a:defRPr sz="166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4313"/>
            <a:ext cx="7772400" cy="3629026"/>
          </a:xfrm>
        </p:spPr>
        <p:txBody>
          <a:bodyPr>
            <a:normAutofit/>
          </a:bodyPr>
          <a:lstStyle/>
          <a:p>
            <a:r>
              <a:rPr lang="en-US" sz="2400" b="1" dirty="0"/>
              <a:t>BRIEFING </a:t>
            </a:r>
            <a:r>
              <a:rPr lang="en-US" sz="2400" b="1" dirty="0" smtClean="0"/>
              <a:t>OF THE PORTFOLIO COMMITTEE ON CLAUSES OF </a:t>
            </a:r>
            <a:r>
              <a:rPr lang="en-US" sz="2400" b="1" dirty="0"/>
              <a:t>THE CHILDREN’S AMENDMENT </a:t>
            </a:r>
            <a:r>
              <a:rPr lang="en-US" sz="2400" b="1" dirty="0" smtClean="0"/>
              <a:t>BILL</a:t>
            </a:r>
            <a:r>
              <a:rPr lang="en-US" sz="2400" b="1" dirty="0"/>
              <a:t> </a:t>
            </a:r>
            <a:r>
              <a:rPr lang="en-US" sz="2400" b="1" dirty="0" smtClean="0"/>
              <a:t>RELATING TO EARLY CHILDHOOD DEVELO0PMENT SERVICES AND OTHER RELATED MATTERS</a:t>
            </a:r>
            <a:r>
              <a:rPr lang="en-ZA" dirty="0"/>
              <a:t/>
            </a:r>
            <a:br>
              <a:rPr lang="en-ZA" dirty="0"/>
            </a:br>
            <a:r>
              <a:rPr lang="en-US" b="1" dirty="0" smtClean="0"/>
              <a:t/>
            </a:r>
            <a:br>
              <a:rPr lang="en-US" b="1" dirty="0" smtClean="0"/>
            </a:br>
            <a:endParaRPr lang="en-US" b="1" dirty="0"/>
          </a:p>
        </p:txBody>
      </p:sp>
      <p:sp>
        <p:nvSpPr>
          <p:cNvPr id="3" name="Subtitle 2"/>
          <p:cNvSpPr>
            <a:spLocks noGrp="1"/>
          </p:cNvSpPr>
          <p:nvPr>
            <p:ph type="subTitle" idx="1"/>
          </p:nvPr>
        </p:nvSpPr>
        <p:spPr>
          <a:xfrm>
            <a:off x="1371600" y="3966010"/>
            <a:ext cx="6400800" cy="1752600"/>
          </a:xfrm>
        </p:spPr>
        <p:txBody>
          <a:bodyPr/>
          <a:lstStyle/>
          <a:p>
            <a:r>
              <a:rPr lang="en-US" b="1" dirty="0" smtClean="0"/>
              <a:t>17 MARCH 2021</a:t>
            </a:r>
          </a:p>
          <a:p>
            <a:r>
              <a:rPr lang="en-US" b="1" dirty="0" smtClean="0"/>
              <a:t>LUYANDA MTSHOTSHISA: SPECIALIST LEGISLATIVE DRAFTING &amp; REVIEW</a:t>
            </a:r>
            <a:endParaRPr lang="en-US" b="1" dirty="0"/>
          </a:p>
        </p:txBody>
      </p:sp>
      <p:sp>
        <p:nvSpPr>
          <p:cNvPr id="4" name="Date Placeholder 3"/>
          <p:cNvSpPr>
            <a:spLocks noGrp="1"/>
          </p:cNvSpPr>
          <p:nvPr>
            <p:ph type="dt" sz="half" idx="10"/>
          </p:nvPr>
        </p:nvSpPr>
        <p:spPr/>
        <p:txBody>
          <a:bodyPr/>
          <a:lstStyle/>
          <a:p>
            <a:fld id="{8ED9BC8C-1B22-4BF9-9DF1-303BDB4191DF}" type="datetime1">
              <a:rPr lang="en-US" smtClean="0"/>
              <a:pPr/>
              <a:t>3/17/2021</a:t>
            </a:fld>
            <a:endParaRPr lang="en-US"/>
          </a:p>
        </p:txBody>
      </p:sp>
      <p:sp>
        <p:nvSpPr>
          <p:cNvPr id="5" name="Slide Number Placeholder 4"/>
          <p:cNvSpPr>
            <a:spLocks noGrp="1"/>
          </p:cNvSpPr>
          <p:nvPr>
            <p:ph type="sldNum" sz="quarter" idx="12"/>
          </p:nvPr>
        </p:nvSpPr>
        <p:spPr/>
        <p:txBody>
          <a:bodyPr/>
          <a:lstStyle/>
          <a:p>
            <a:fld id="{E6EDE458-FE5D-A943-8B68-DF1632607E4A}" type="slidenum">
              <a:rPr lang="en-US" smtClean="0"/>
              <a:pPr/>
              <a:t>1</a:t>
            </a:fld>
            <a:endParaRPr lang="en-US"/>
          </a:p>
        </p:txBody>
      </p:sp>
    </p:spTree>
    <p:extLst>
      <p:ext uri="{BB962C8B-B14F-4D97-AF65-F5344CB8AC3E}">
        <p14:creationId xmlns:p14="http://schemas.microsoft.com/office/powerpoint/2010/main" xmlns="" val="230894477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p>
            <a:r>
              <a:rPr lang="en-ZA" sz="2000" b="1" dirty="0" smtClean="0">
                <a:latin typeface="Arial" panose="020B0604020202020204" pitchFamily="34" charset="0"/>
                <a:cs typeface="Arial" panose="020B0604020202020204" pitchFamily="34" charset="0"/>
              </a:rPr>
              <a:t>Comprehensive </a:t>
            </a:r>
            <a:r>
              <a:rPr lang="en-ZA" sz="2000" b="1" dirty="0">
                <a:latin typeface="Arial" panose="020B0604020202020204" pitchFamily="34" charset="0"/>
                <a:cs typeface="Arial" panose="020B0604020202020204" pitchFamily="34" charset="0"/>
              </a:rPr>
              <a:t>legal solution on foster care backlog and </a:t>
            </a:r>
            <a:r>
              <a:rPr lang="en-ZA" sz="2000" b="1" dirty="0" smtClean="0">
                <a:latin typeface="Arial" panose="020B0604020202020204" pitchFamily="34" charset="0"/>
                <a:cs typeface="Arial" panose="020B0604020202020204" pitchFamily="34" charset="0"/>
              </a:rPr>
              <a:t>adoption</a:t>
            </a:r>
            <a:endParaRPr lang="en-ZA" sz="2000" dirty="0"/>
          </a:p>
        </p:txBody>
      </p:sp>
      <p:sp>
        <p:nvSpPr>
          <p:cNvPr id="3" name="Content Placeholder 2"/>
          <p:cNvSpPr>
            <a:spLocks noGrp="1"/>
          </p:cNvSpPr>
          <p:nvPr>
            <p:ph idx="1"/>
          </p:nvPr>
        </p:nvSpPr>
        <p:spPr>
          <a:xfrm>
            <a:off x="0" y="1417637"/>
            <a:ext cx="9144000" cy="4183063"/>
          </a:xfrm>
        </p:spPr>
        <p:txBody>
          <a:bodyPr/>
          <a:lstStyle/>
          <a:p>
            <a:pPr marL="0" indent="0" algn="just">
              <a:buNone/>
            </a:pPr>
            <a:r>
              <a:rPr lang="en-ZA" sz="2400" dirty="0" smtClean="0">
                <a:latin typeface="+mj-lt"/>
              </a:rPr>
              <a:t>The Top up Grant </a:t>
            </a:r>
            <a:r>
              <a:rPr lang="en-ZA" sz="2400" dirty="0">
                <a:latin typeface="+mj-lt"/>
              </a:rPr>
              <a:t>will </a:t>
            </a:r>
            <a:r>
              <a:rPr lang="en-ZA" sz="2400" dirty="0" smtClean="0">
                <a:latin typeface="+mj-lt"/>
              </a:rPr>
              <a:t>not only reduce </a:t>
            </a:r>
            <a:r>
              <a:rPr lang="en-ZA" sz="2400" dirty="0">
                <a:latin typeface="+mj-lt"/>
              </a:rPr>
              <a:t>the burden on the Foster Care Grant system but also reduce the burden on adoption because now </a:t>
            </a:r>
            <a:r>
              <a:rPr lang="en-ZA" sz="2400" dirty="0" smtClean="0">
                <a:latin typeface="+mj-lt"/>
              </a:rPr>
              <a:t>families </a:t>
            </a:r>
            <a:r>
              <a:rPr lang="en-ZA" sz="2400" dirty="0">
                <a:latin typeface="+mj-lt"/>
              </a:rPr>
              <a:t>will </a:t>
            </a:r>
            <a:r>
              <a:rPr lang="en-ZA" sz="2400" dirty="0" smtClean="0">
                <a:latin typeface="+mj-lt"/>
              </a:rPr>
              <a:t>be able to reach </a:t>
            </a:r>
            <a:r>
              <a:rPr lang="en-ZA" sz="2400" dirty="0">
                <a:latin typeface="+mj-lt"/>
              </a:rPr>
              <a:t>out </a:t>
            </a:r>
            <a:r>
              <a:rPr lang="en-ZA" sz="2400" dirty="0" smtClean="0">
                <a:latin typeface="+mj-lt"/>
              </a:rPr>
              <a:t>and </a:t>
            </a:r>
            <a:r>
              <a:rPr lang="en-ZA" sz="2400" dirty="0">
                <a:latin typeface="+mj-lt"/>
              </a:rPr>
              <a:t>look after their own families as they will receive some assistance as they are struggling with their own poverty</a:t>
            </a:r>
            <a:r>
              <a:rPr lang="en-ZA" sz="2400" dirty="0" smtClean="0">
                <a:latin typeface="+mj-lt"/>
              </a:rPr>
              <a:t>. This Top Up Grant therefore will have an impact in the reduction of adoption cases as well as the reduction of foster care grants. </a:t>
            </a:r>
            <a:endParaRPr lang="en-ZA" sz="2400" dirty="0">
              <a:latin typeface="+mj-lt"/>
              <a:cs typeface="Arial" panose="020B0604020202020204" pitchFamily="34" charset="0"/>
            </a:endParaRPr>
          </a:p>
          <a:p>
            <a:pPr algn="just"/>
            <a:endParaRPr lang="en-ZA" dirty="0"/>
          </a:p>
        </p:txBody>
      </p:sp>
      <p:sp>
        <p:nvSpPr>
          <p:cNvPr id="4" name="Date Placeholder 3"/>
          <p:cNvSpPr>
            <a:spLocks noGrp="1"/>
          </p:cNvSpPr>
          <p:nvPr>
            <p:ph type="dt" sz="half" idx="10"/>
          </p:nvPr>
        </p:nvSpPr>
        <p:spPr/>
        <p:txBody>
          <a:bodyPr/>
          <a:lstStyle/>
          <a:p>
            <a:fld id="{43604FAC-0F8B-4CC6-8A22-C5A5470CFF82}" type="datetime1">
              <a:rPr lang="en-US" smtClean="0"/>
              <a:pPr/>
              <a:t>3/17/2021</a:t>
            </a:fld>
            <a:endParaRPr lang="en-US"/>
          </a:p>
        </p:txBody>
      </p:sp>
      <p:sp>
        <p:nvSpPr>
          <p:cNvPr id="5" name="Slide Number Placeholder 4"/>
          <p:cNvSpPr>
            <a:spLocks noGrp="1"/>
          </p:cNvSpPr>
          <p:nvPr>
            <p:ph type="sldNum" sz="quarter" idx="12"/>
          </p:nvPr>
        </p:nvSpPr>
        <p:spPr/>
        <p:txBody>
          <a:bodyPr/>
          <a:lstStyle/>
          <a:p>
            <a:fld id="{E6EDE458-FE5D-A943-8B68-DF1632607E4A}" type="slidenum">
              <a:rPr lang="en-US" smtClean="0"/>
              <a:pPr/>
              <a:t>10</a:t>
            </a:fld>
            <a:endParaRPr lang="en-US"/>
          </a:p>
        </p:txBody>
      </p:sp>
    </p:spTree>
    <p:extLst>
      <p:ext uri="{BB962C8B-B14F-4D97-AF65-F5344CB8AC3E}">
        <p14:creationId xmlns:p14="http://schemas.microsoft.com/office/powerpoint/2010/main" xmlns="" val="8988615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325564"/>
          </a:xfrm>
        </p:spPr>
        <p:txBody>
          <a:bodyPr>
            <a:normAutofit/>
          </a:bodyPr>
          <a:lstStyle/>
          <a:p>
            <a:r>
              <a:rPr lang="en-ZA" sz="2000" b="1" dirty="0" smtClean="0">
                <a:latin typeface="Arial" panose="020B0604020202020204" pitchFamily="34" charset="0"/>
                <a:cs typeface="Arial" panose="020B0604020202020204" pitchFamily="34" charset="0"/>
              </a:rPr>
              <a:t>Implications of rejecting of ECD clauses on the comprehensive legal solution as per the North Gauteng High Court Order </a:t>
            </a:r>
            <a:endParaRPr lang="en-ZA" sz="20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0" y="1343026"/>
            <a:ext cx="9144000" cy="4783140"/>
          </a:xfrm>
        </p:spPr>
        <p:txBody>
          <a:bodyPr/>
          <a:lstStyle/>
          <a:p>
            <a:pPr marL="0" indent="0" algn="just">
              <a:buNone/>
            </a:pPr>
            <a:r>
              <a:rPr lang="en-ZA" sz="2400" dirty="0" smtClean="0"/>
              <a:t>There is no relationship between the comprehensive legal solution sought by the North Gauteng High Court from the Minister and the clauses dealing with early childhood development centres. </a:t>
            </a:r>
          </a:p>
          <a:p>
            <a:pPr marL="0" indent="0" algn="just">
              <a:buNone/>
            </a:pPr>
            <a:endParaRPr lang="en-ZA" sz="2400" dirty="0"/>
          </a:p>
          <a:p>
            <a:pPr marL="0" indent="0" algn="just">
              <a:buNone/>
            </a:pPr>
            <a:r>
              <a:rPr lang="en-ZA" sz="2400" dirty="0" smtClean="0"/>
              <a:t>The rejection of the early childhood development clauses will therefore not have an impact on the provision dealing with comprehensive legal solution on foster care backlog</a:t>
            </a:r>
            <a:r>
              <a:rPr lang="en-ZA" dirty="0" smtClean="0"/>
              <a:t>. </a:t>
            </a:r>
            <a:endParaRPr lang="en-ZA" dirty="0"/>
          </a:p>
        </p:txBody>
      </p:sp>
      <p:sp>
        <p:nvSpPr>
          <p:cNvPr id="4" name="Date Placeholder 3"/>
          <p:cNvSpPr>
            <a:spLocks noGrp="1"/>
          </p:cNvSpPr>
          <p:nvPr>
            <p:ph type="dt" sz="half" idx="10"/>
          </p:nvPr>
        </p:nvSpPr>
        <p:spPr/>
        <p:txBody>
          <a:bodyPr/>
          <a:lstStyle/>
          <a:p>
            <a:fld id="{5533CB30-637D-4D28-9FE3-C40383ED5995}" type="datetime1">
              <a:rPr lang="en-US" smtClean="0"/>
              <a:pPr/>
              <a:t>3/17/2021</a:t>
            </a:fld>
            <a:endParaRPr lang="en-US" dirty="0"/>
          </a:p>
        </p:txBody>
      </p:sp>
      <p:sp>
        <p:nvSpPr>
          <p:cNvPr id="5" name="Slide Number Placeholder 4"/>
          <p:cNvSpPr>
            <a:spLocks noGrp="1"/>
          </p:cNvSpPr>
          <p:nvPr>
            <p:ph type="sldNum" sz="quarter" idx="12"/>
          </p:nvPr>
        </p:nvSpPr>
        <p:spPr/>
        <p:txBody>
          <a:bodyPr/>
          <a:lstStyle/>
          <a:p>
            <a:fld id="{E6EDE458-FE5D-A943-8B68-DF1632607E4A}" type="slidenum">
              <a:rPr lang="en-US" smtClean="0"/>
              <a:pPr/>
              <a:t>11</a:t>
            </a:fld>
            <a:endParaRPr lang="en-US"/>
          </a:p>
        </p:txBody>
      </p:sp>
    </p:spTree>
    <p:extLst>
      <p:ext uri="{BB962C8B-B14F-4D97-AF65-F5344CB8AC3E}">
        <p14:creationId xmlns:p14="http://schemas.microsoft.com/office/powerpoint/2010/main" xmlns="" val="30362234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57200" y="181873"/>
            <a:ext cx="8229600" cy="666266"/>
          </a:xfrm>
        </p:spPr>
        <p:txBody>
          <a:bodyPr>
            <a:normAutofit/>
          </a:bodyPr>
          <a:lstStyle/>
          <a:p>
            <a:r>
              <a:rPr lang="en-ZA" sz="2400" b="1" dirty="0" smtClean="0">
                <a:latin typeface="Arial" panose="020B0604020202020204" pitchFamily="34" charset="0"/>
                <a:cs typeface="Arial" panose="020B0604020202020204" pitchFamily="34" charset="0"/>
              </a:rPr>
              <a:t>4. RECOMMENDATION </a:t>
            </a:r>
            <a:endParaRPr lang="en-ZA" sz="2400" dirty="0">
              <a:latin typeface="Arial" panose="020B0604020202020204" pitchFamily="34" charset="0"/>
              <a:cs typeface="Arial" panose="020B0604020202020204" pitchFamily="34" charset="0"/>
            </a:endParaRPr>
          </a:p>
        </p:txBody>
      </p:sp>
      <p:sp>
        <p:nvSpPr>
          <p:cNvPr id="5" name="Content Placeholder 4"/>
          <p:cNvSpPr>
            <a:spLocks noGrp="1"/>
          </p:cNvSpPr>
          <p:nvPr>
            <p:ph idx="1"/>
          </p:nvPr>
        </p:nvSpPr>
        <p:spPr>
          <a:xfrm>
            <a:off x="1" y="742951"/>
            <a:ext cx="9144000" cy="4512444"/>
          </a:xfrm>
        </p:spPr>
        <p:txBody>
          <a:bodyPr>
            <a:normAutofit/>
          </a:bodyPr>
          <a:lstStyle/>
          <a:p>
            <a:pPr marL="0" indent="0" algn="just">
              <a:lnSpc>
                <a:spcPct val="150000"/>
              </a:lnSpc>
              <a:buNone/>
            </a:pPr>
            <a:r>
              <a:rPr lang="en-ZA" sz="2400" dirty="0" smtClean="0">
                <a:latin typeface="+mj-lt"/>
                <a:cs typeface="Arial" panose="020B0604020202020204" pitchFamily="34" charset="0"/>
              </a:rPr>
              <a:t>It is recommended that the Portfolio Committee takes note of the content of this presentation.</a:t>
            </a:r>
            <a:endParaRPr lang="en-ZA" sz="2400" dirty="0">
              <a:latin typeface="+mj-lt"/>
              <a:cs typeface="Arial" panose="020B0604020202020204" pitchFamily="34" charset="0"/>
            </a:endParaRPr>
          </a:p>
        </p:txBody>
      </p:sp>
      <p:sp>
        <p:nvSpPr>
          <p:cNvPr id="2" name="Slide Number Placeholder 1"/>
          <p:cNvSpPr>
            <a:spLocks noGrp="1"/>
          </p:cNvSpPr>
          <p:nvPr>
            <p:ph type="sldNum" sz="quarter" idx="12"/>
          </p:nvPr>
        </p:nvSpPr>
        <p:spPr>
          <a:xfrm>
            <a:off x="6911008" y="6364909"/>
            <a:ext cx="2133600" cy="365125"/>
          </a:xfrm>
        </p:spPr>
        <p:txBody>
          <a:bodyPr/>
          <a:lstStyle/>
          <a:p>
            <a:fld id="{2D1174E8-B5BD-1543-95E9-5C242F28CFFE}" type="slidenum">
              <a:rPr lang="en-US" smtClean="0">
                <a:solidFill>
                  <a:prstClr val="black">
                    <a:tint val="75000"/>
                  </a:prstClr>
                </a:solidFill>
              </a:rPr>
              <a:pPr/>
              <a:t>12</a:t>
            </a:fld>
            <a:endParaRPr lang="en-US">
              <a:solidFill>
                <a:prstClr val="black">
                  <a:tint val="75000"/>
                </a:prstClr>
              </a:solidFill>
            </a:endParaRPr>
          </a:p>
        </p:txBody>
      </p:sp>
      <p:sp>
        <p:nvSpPr>
          <p:cNvPr id="3" name="Date Placeholder 2"/>
          <p:cNvSpPr>
            <a:spLocks noGrp="1"/>
          </p:cNvSpPr>
          <p:nvPr>
            <p:ph type="dt" sz="half" idx="10"/>
          </p:nvPr>
        </p:nvSpPr>
        <p:spPr/>
        <p:txBody>
          <a:bodyPr/>
          <a:lstStyle/>
          <a:p>
            <a:fld id="{480146C0-9D67-42B3-A136-32BBAC51C5D2}" type="datetime1">
              <a:rPr lang="en-US" smtClean="0"/>
              <a:pPr/>
              <a:t>3/17/2021</a:t>
            </a:fld>
            <a:endParaRPr lang="en-US"/>
          </a:p>
        </p:txBody>
      </p:sp>
    </p:spTree>
    <p:extLst>
      <p:ext uri="{BB962C8B-B14F-4D97-AF65-F5344CB8AC3E}">
        <p14:creationId xmlns:p14="http://schemas.microsoft.com/office/powerpoint/2010/main" xmlns="" val="960763496"/>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202131" y="1020073"/>
            <a:ext cx="8065569" cy="4235321"/>
          </a:xfrm>
        </p:spPr>
        <p:txBody>
          <a:bodyPr>
            <a:normAutofit/>
          </a:bodyPr>
          <a:lstStyle/>
          <a:p>
            <a:pPr algn="ctr">
              <a:lnSpc>
                <a:spcPct val="150000"/>
              </a:lnSpc>
            </a:pPr>
            <a:endParaRPr lang="en-ZA" sz="4800" dirty="0" smtClean="0">
              <a:latin typeface="Arial" panose="020B0604020202020204" pitchFamily="34" charset="0"/>
              <a:cs typeface="Arial" panose="020B0604020202020204" pitchFamily="34" charset="0"/>
            </a:endParaRPr>
          </a:p>
          <a:p>
            <a:pPr marL="0" indent="0" algn="ctr">
              <a:lnSpc>
                <a:spcPct val="150000"/>
              </a:lnSpc>
              <a:buNone/>
            </a:pPr>
            <a:r>
              <a:rPr lang="en-ZA" sz="4800" b="1" dirty="0" smtClean="0">
                <a:latin typeface="Arial Black" panose="020B0A04020102020204" pitchFamily="34" charset="0"/>
                <a:cs typeface="Arial" panose="020B0604020202020204" pitchFamily="34" charset="0"/>
              </a:rPr>
              <a:t>THANK YOU</a:t>
            </a:r>
            <a:endParaRPr lang="en-ZA" sz="4800" b="1" dirty="0">
              <a:latin typeface="Arial Black" panose="020B0A04020102020204" pitchFamily="34" charset="0"/>
              <a:cs typeface="Arial" panose="020B0604020202020204" pitchFamily="34" charset="0"/>
            </a:endParaRPr>
          </a:p>
        </p:txBody>
      </p:sp>
      <p:sp>
        <p:nvSpPr>
          <p:cNvPr id="2" name="Slide Number Placeholder 1"/>
          <p:cNvSpPr>
            <a:spLocks noGrp="1"/>
          </p:cNvSpPr>
          <p:nvPr>
            <p:ph type="sldNum" sz="quarter" idx="12"/>
          </p:nvPr>
        </p:nvSpPr>
        <p:spPr>
          <a:xfrm>
            <a:off x="6911008" y="6364909"/>
            <a:ext cx="2133600" cy="365125"/>
          </a:xfrm>
        </p:spPr>
        <p:txBody>
          <a:bodyPr/>
          <a:lstStyle/>
          <a:p>
            <a:fld id="{2D1174E8-B5BD-1543-95E9-5C242F28CFFE}" type="slidenum">
              <a:rPr lang="en-US" smtClean="0">
                <a:solidFill>
                  <a:prstClr val="black">
                    <a:tint val="75000"/>
                  </a:prstClr>
                </a:solidFill>
              </a:rPr>
              <a:pPr/>
              <a:t>13</a:t>
            </a:fld>
            <a:endParaRPr lang="en-US">
              <a:solidFill>
                <a:prstClr val="black">
                  <a:tint val="75000"/>
                </a:prstClr>
              </a:solidFill>
            </a:endParaRPr>
          </a:p>
        </p:txBody>
      </p:sp>
      <p:sp>
        <p:nvSpPr>
          <p:cNvPr id="3" name="Date Placeholder 2"/>
          <p:cNvSpPr>
            <a:spLocks noGrp="1"/>
          </p:cNvSpPr>
          <p:nvPr>
            <p:ph type="dt" sz="half" idx="10"/>
          </p:nvPr>
        </p:nvSpPr>
        <p:spPr/>
        <p:txBody>
          <a:bodyPr/>
          <a:lstStyle/>
          <a:p>
            <a:fld id="{FEFD2410-94B8-4619-AA38-E5DE1E936C1F}" type="datetime1">
              <a:rPr lang="en-US" smtClean="0"/>
              <a:pPr/>
              <a:t>3/17/2021</a:t>
            </a:fld>
            <a:endParaRPr lang="en-US"/>
          </a:p>
        </p:txBody>
      </p:sp>
    </p:spTree>
    <p:extLst>
      <p:ext uri="{BB962C8B-B14F-4D97-AF65-F5344CB8AC3E}">
        <p14:creationId xmlns:p14="http://schemas.microsoft.com/office/powerpoint/2010/main" xmlns="" val="4175175657"/>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57213"/>
          </a:xfrm>
        </p:spPr>
        <p:txBody>
          <a:bodyPr>
            <a:normAutofit fontScale="90000"/>
          </a:bodyPr>
          <a:lstStyle/>
          <a:p>
            <a:r>
              <a:rPr lang="en-ZA" dirty="0" smtClean="0"/>
              <a:t>Executive Summary </a:t>
            </a:r>
            <a:endParaRPr lang="en-ZA" dirty="0"/>
          </a:p>
        </p:txBody>
      </p:sp>
      <p:sp>
        <p:nvSpPr>
          <p:cNvPr id="3" name="Content Placeholder 2"/>
          <p:cNvSpPr>
            <a:spLocks noGrp="1"/>
          </p:cNvSpPr>
          <p:nvPr>
            <p:ph idx="1"/>
          </p:nvPr>
        </p:nvSpPr>
        <p:spPr>
          <a:xfrm>
            <a:off x="0" y="557213"/>
            <a:ext cx="9144000" cy="5568952"/>
          </a:xfrm>
        </p:spPr>
        <p:txBody>
          <a:bodyPr>
            <a:normAutofit/>
          </a:bodyPr>
          <a:lstStyle/>
          <a:p>
            <a:pPr marL="0" indent="0" algn="just">
              <a:buNone/>
            </a:pPr>
            <a:r>
              <a:rPr lang="en-ZA" sz="2400" dirty="0" smtClean="0"/>
              <a:t>● 	ECD clauses to be rejected by the Portfolio Committee are the 	following: </a:t>
            </a:r>
            <a:r>
              <a:rPr lang="en-ZA" sz="2400" b="1" dirty="0" smtClean="0"/>
              <a:t>103A to 103N.</a:t>
            </a:r>
          </a:p>
          <a:p>
            <a:pPr marL="0" indent="0" algn="just">
              <a:buNone/>
            </a:pPr>
            <a:r>
              <a:rPr lang="en-ZA" sz="2400" b="1" dirty="0" smtClean="0"/>
              <a:t>●	</a:t>
            </a:r>
            <a:r>
              <a:rPr lang="en-ZA" sz="2400" dirty="0" smtClean="0"/>
              <a:t>Timelines: </a:t>
            </a:r>
            <a:r>
              <a:rPr lang="en-ZA" sz="2400" dirty="0"/>
              <a:t>Date of function shift implementation: 1 </a:t>
            </a:r>
            <a:r>
              <a:rPr lang="en-ZA" sz="2400" dirty="0" smtClean="0"/>
              <a:t>April 2022.</a:t>
            </a:r>
            <a:endParaRPr lang="en-ZA" sz="2400" dirty="0"/>
          </a:p>
          <a:p>
            <a:pPr marL="0" indent="0" algn="just">
              <a:buNone/>
            </a:pPr>
            <a:r>
              <a:rPr lang="en-ZA" sz="2400" dirty="0" smtClean="0"/>
              <a:t>●	Social Assistance Amendment Act, 2020 provides 	for a 	top-up 	grant: 	This Top-Up-Grant reduces the need for foster care grant as 	the amount will be more or less the same. Families are 	likely 	to 	take care of 	their own family members in the time of death 	because the grant will be able to assuage poverty.</a:t>
            </a:r>
          </a:p>
          <a:p>
            <a:pPr marL="0" indent="0" algn="just">
              <a:buNone/>
            </a:pPr>
            <a:r>
              <a:rPr lang="en-ZA" sz="2400" dirty="0" smtClean="0"/>
              <a:t>● 	There is no relationship between the ECD clauses to be rejected 	by 	Parliament and the comprehensive legal solution 	required by 	the 	North Gauteng High Court Order</a:t>
            </a:r>
            <a:r>
              <a:rPr lang="en-ZA" dirty="0" smtClean="0"/>
              <a:t>.   </a:t>
            </a:r>
            <a:endParaRPr lang="en-ZA" dirty="0"/>
          </a:p>
        </p:txBody>
      </p:sp>
      <p:sp>
        <p:nvSpPr>
          <p:cNvPr id="4" name="Date Placeholder 3"/>
          <p:cNvSpPr>
            <a:spLocks noGrp="1"/>
          </p:cNvSpPr>
          <p:nvPr>
            <p:ph type="dt" sz="half" idx="10"/>
          </p:nvPr>
        </p:nvSpPr>
        <p:spPr/>
        <p:txBody>
          <a:bodyPr/>
          <a:lstStyle/>
          <a:p>
            <a:fld id="{BEFF1B77-B79E-4632-B475-ABE4C1D97D19}" type="datetime1">
              <a:rPr lang="en-US" smtClean="0"/>
              <a:pPr/>
              <a:t>3/17/2021</a:t>
            </a:fld>
            <a:endParaRPr lang="en-US"/>
          </a:p>
        </p:txBody>
      </p:sp>
      <p:sp>
        <p:nvSpPr>
          <p:cNvPr id="5" name="Slide Number Placeholder 4"/>
          <p:cNvSpPr>
            <a:spLocks noGrp="1"/>
          </p:cNvSpPr>
          <p:nvPr>
            <p:ph type="sldNum" sz="quarter" idx="12"/>
          </p:nvPr>
        </p:nvSpPr>
        <p:spPr/>
        <p:txBody>
          <a:bodyPr/>
          <a:lstStyle/>
          <a:p>
            <a:fld id="{E6EDE458-FE5D-A943-8B68-DF1632607E4A}" type="slidenum">
              <a:rPr lang="en-US" smtClean="0"/>
              <a:pPr/>
              <a:t>2</a:t>
            </a:fld>
            <a:endParaRPr lang="en-US"/>
          </a:p>
        </p:txBody>
      </p:sp>
    </p:spTree>
    <p:extLst>
      <p:ext uri="{BB962C8B-B14F-4D97-AF65-F5344CB8AC3E}">
        <p14:creationId xmlns:p14="http://schemas.microsoft.com/office/powerpoint/2010/main" xmlns="" val="36380981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14425"/>
          </a:xfrm>
        </p:spPr>
        <p:txBody>
          <a:bodyPr>
            <a:normAutofit/>
          </a:bodyPr>
          <a:lstStyle/>
          <a:p>
            <a:r>
              <a:rPr lang="en-ZA" sz="2400" b="1" dirty="0" smtClean="0">
                <a:latin typeface="Arial" panose="020B0604020202020204" pitchFamily="34" charset="0"/>
                <a:cs typeface="Arial" panose="020B0604020202020204" pitchFamily="34" charset="0"/>
              </a:rPr>
              <a:t>Timelines for conclusion of transfer of ECD from DSD to DBE </a:t>
            </a:r>
            <a:endParaRPr lang="en-ZA" sz="2400" b="1" dirty="0">
              <a:latin typeface="Arial" panose="020B0604020202020204" pitchFamily="34" charset="0"/>
              <a:cs typeface="Arial" panose="020B0604020202020204" pitchFamily="34" charset="0"/>
            </a:endParaRPr>
          </a:p>
        </p:txBody>
      </p:sp>
      <p:sp>
        <p:nvSpPr>
          <p:cNvPr id="4" name="Date Placeholder 3"/>
          <p:cNvSpPr>
            <a:spLocks noGrp="1"/>
          </p:cNvSpPr>
          <p:nvPr>
            <p:ph type="dt" sz="half" idx="10"/>
          </p:nvPr>
        </p:nvSpPr>
        <p:spPr/>
        <p:txBody>
          <a:bodyPr/>
          <a:lstStyle/>
          <a:p>
            <a:fld id="{4227C98F-64D5-4380-A55F-7ABF73DD94B0}" type="datetime1">
              <a:rPr lang="en-US" smtClean="0"/>
              <a:pPr/>
              <a:t>3/17/2021</a:t>
            </a:fld>
            <a:endParaRPr lang="en-US"/>
          </a:p>
        </p:txBody>
      </p:sp>
      <p:sp>
        <p:nvSpPr>
          <p:cNvPr id="5" name="Slide Number Placeholder 4"/>
          <p:cNvSpPr>
            <a:spLocks noGrp="1"/>
          </p:cNvSpPr>
          <p:nvPr>
            <p:ph type="sldNum" sz="quarter" idx="12"/>
          </p:nvPr>
        </p:nvSpPr>
        <p:spPr/>
        <p:txBody>
          <a:bodyPr/>
          <a:lstStyle/>
          <a:p>
            <a:fld id="{E6EDE458-FE5D-A943-8B68-DF1632607E4A}" type="slidenum">
              <a:rPr lang="en-US" smtClean="0"/>
              <a:pPr/>
              <a:t>3</a:t>
            </a:fld>
            <a:endParaRPr lang="en-US"/>
          </a:p>
        </p:txBody>
      </p:sp>
      <p:graphicFrame>
        <p:nvGraphicFramePr>
          <p:cNvPr id="6" name="Content Placeholder 4">
            <a:extLst>
              <a:ext uri="{FF2B5EF4-FFF2-40B4-BE49-F238E27FC236}">
                <a16:creationId xmlns:a16="http://schemas.microsoft.com/office/drawing/2014/main" xmlns="" id="{45FBFC1B-DA5B-804D-83EA-69064A5A9B77}"/>
              </a:ext>
            </a:extLst>
          </p:cNvPr>
          <p:cNvGraphicFramePr>
            <a:graphicFrameLocks noGrp="1"/>
          </p:cNvGraphicFramePr>
          <p:nvPr>
            <p:ph idx="1"/>
            <p:extLst>
              <p:ext uri="{D42A27DB-BD31-4B8C-83A1-F6EECF244321}">
                <p14:modId xmlns:p14="http://schemas.microsoft.com/office/powerpoint/2010/main" xmlns="" val="3574667947"/>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39988316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714375"/>
            <a:ext cx="9115425" cy="5872162"/>
          </a:xfrm>
        </p:spPr>
        <p:txBody>
          <a:bodyPr>
            <a:noAutofit/>
          </a:bodyPr>
          <a:lstStyle/>
          <a:p>
            <a:pPr marL="0" indent="0" algn="just">
              <a:buNone/>
            </a:pPr>
            <a:r>
              <a:rPr lang="en-ZA" sz="2000" b="1" dirty="0"/>
              <a:t>Clause 55 </a:t>
            </a:r>
            <a:r>
              <a:rPr lang="en-ZA" sz="2000" dirty="0"/>
              <a:t>se</a:t>
            </a:r>
            <a:r>
              <a:rPr lang="en-GB" sz="2000" dirty="0"/>
              <a:t>eks to insert a procedure for registration of early childhood </a:t>
            </a:r>
            <a:r>
              <a:rPr lang="en-GB" sz="2000" dirty="0" smtClean="0"/>
              <a:t>development </a:t>
            </a:r>
            <a:r>
              <a:rPr lang="en-GB" sz="2000" dirty="0"/>
              <a:t>centre and matters related thereto: </a:t>
            </a:r>
            <a:r>
              <a:rPr lang="en-GB" sz="2000" dirty="0" smtClean="0"/>
              <a:t>103A-103N</a:t>
            </a:r>
          </a:p>
          <a:p>
            <a:pPr marL="0" indent="0" algn="just">
              <a:buNone/>
            </a:pPr>
            <a:r>
              <a:rPr lang="en-ZA" sz="2000" b="1" dirty="0" smtClean="0"/>
              <a:t>103A</a:t>
            </a:r>
            <a:r>
              <a:rPr lang="en-ZA" sz="2000" dirty="0" smtClean="0"/>
              <a:t> </a:t>
            </a:r>
            <a:r>
              <a:rPr lang="en-ZA" sz="2000" dirty="0"/>
              <a:t>	</a:t>
            </a:r>
            <a:r>
              <a:rPr lang="en-ZA" sz="2000" b="1" dirty="0" smtClean="0"/>
              <a:t>Definition of an childhood development centre </a:t>
            </a:r>
          </a:p>
          <a:p>
            <a:pPr marL="0" indent="0" algn="just">
              <a:buNone/>
            </a:pPr>
            <a:r>
              <a:rPr lang="en-ZA" sz="2000" dirty="0" smtClean="0"/>
              <a:t>An </a:t>
            </a:r>
            <a:r>
              <a:rPr lang="en-ZA" sz="2000" dirty="0"/>
              <a:t>early childhood development centre is a centre that provides an early childhood development programme for more than six children from birth to school going age.</a:t>
            </a:r>
          </a:p>
          <a:p>
            <a:pPr marL="0" indent="0" algn="just">
              <a:buNone/>
            </a:pPr>
            <a:r>
              <a:rPr lang="en-ZA" sz="2000" b="1" dirty="0" smtClean="0"/>
              <a:t>103B</a:t>
            </a:r>
            <a:r>
              <a:rPr lang="en-ZA" sz="2000" b="1" dirty="0"/>
              <a:t>	</a:t>
            </a:r>
            <a:r>
              <a:rPr lang="en-ZA" sz="2000" b="1" dirty="0" smtClean="0"/>
              <a:t>Provision </a:t>
            </a:r>
            <a:r>
              <a:rPr lang="en-ZA" sz="2000" b="1" dirty="0"/>
              <a:t>of early childhood development centres</a:t>
            </a:r>
            <a:endParaRPr lang="en-ZA" sz="2000" dirty="0"/>
          </a:p>
          <a:p>
            <a:pPr marL="0" indent="0" algn="just">
              <a:buNone/>
            </a:pPr>
            <a:r>
              <a:rPr lang="en-ZA" sz="2000" dirty="0" smtClean="0"/>
              <a:t>The </a:t>
            </a:r>
            <a:r>
              <a:rPr lang="en-ZA" sz="2000" dirty="0"/>
              <a:t>MEC for social development may, from money appropriated by the relevant provincial legislature, provide and fund early childhood development centres and services for the </a:t>
            </a:r>
            <a:r>
              <a:rPr lang="en-ZA" sz="2000" dirty="0" smtClean="0"/>
              <a:t>province.</a:t>
            </a:r>
          </a:p>
          <a:p>
            <a:pPr marL="0" indent="0" algn="just">
              <a:buNone/>
            </a:pPr>
            <a:r>
              <a:rPr lang="en-ZA" sz="2000" b="1" dirty="0">
                <a:latin typeface="+mj-lt"/>
                <a:cs typeface="Arial" panose="020B0604020202020204" pitchFamily="34" charset="0"/>
              </a:rPr>
              <a:t>103C National norms and standards for early </a:t>
            </a:r>
            <a:r>
              <a:rPr lang="en-ZA" sz="2000" b="1" dirty="0" smtClean="0">
                <a:latin typeface="+mj-lt"/>
                <a:cs typeface="Arial" panose="020B0604020202020204" pitchFamily="34" charset="0"/>
              </a:rPr>
              <a:t>childhood </a:t>
            </a:r>
            <a:r>
              <a:rPr lang="en-ZA" sz="2000" b="1" dirty="0">
                <a:latin typeface="+mj-lt"/>
                <a:cs typeface="Arial" panose="020B0604020202020204" pitchFamily="34" charset="0"/>
              </a:rPr>
              <a:t>development centres</a:t>
            </a:r>
          </a:p>
          <a:p>
            <a:pPr marL="0" indent="0" algn="just">
              <a:buNone/>
            </a:pPr>
            <a:r>
              <a:rPr lang="en-ZA" sz="2000" dirty="0">
                <a:latin typeface="+mj-lt"/>
                <a:cs typeface="Arial" panose="020B0604020202020204" pitchFamily="34" charset="0"/>
              </a:rPr>
              <a:t>The Minister, after consultation with interested persons and the relevant Ministers must determine national norms and standards for early childhood development centres by regulation. The national norms and standards must relate to the a safe environment for children; proper care for sick children or children that become ill; adequate space and ventilation; safe drinking water; hygienic and adequate toilet facilities; safe storage of anything that may be harmful to </a:t>
            </a:r>
            <a:r>
              <a:rPr lang="en-ZA" sz="2000" dirty="0" smtClean="0">
                <a:latin typeface="+mj-lt"/>
                <a:cs typeface="Arial" panose="020B0604020202020204" pitchFamily="34" charset="0"/>
              </a:rPr>
              <a:t>children; etc</a:t>
            </a:r>
            <a:endParaRPr lang="en-ZA" sz="2000" dirty="0">
              <a:latin typeface="+mj-lt"/>
              <a:cs typeface="Arial" panose="020B0604020202020204" pitchFamily="34" charset="0"/>
            </a:endParaRPr>
          </a:p>
          <a:p>
            <a:pPr marL="0" indent="0" algn="just">
              <a:buNone/>
            </a:pPr>
            <a:endParaRPr lang="en-ZA" sz="2000" dirty="0">
              <a:effectLst/>
              <a:latin typeface="Arial" panose="020B0604020202020204" pitchFamily="34" charset="0"/>
              <a:cs typeface="Arial" panose="020B0604020202020204" pitchFamily="34" charset="0"/>
            </a:endParaRPr>
          </a:p>
        </p:txBody>
      </p:sp>
      <p:sp>
        <p:nvSpPr>
          <p:cNvPr id="4" name="Title 1"/>
          <p:cNvSpPr>
            <a:spLocks noGrp="1"/>
          </p:cNvSpPr>
          <p:nvPr>
            <p:ph type="title"/>
          </p:nvPr>
        </p:nvSpPr>
        <p:spPr>
          <a:xfrm>
            <a:off x="0" y="0"/>
            <a:ext cx="9144000" cy="542925"/>
          </a:xfrm>
        </p:spPr>
        <p:txBody>
          <a:bodyPr>
            <a:normAutofit fontScale="90000"/>
          </a:bodyPr>
          <a:lstStyle/>
          <a:p>
            <a:r>
              <a:rPr lang="en-ZA" sz="2400" b="1" dirty="0" smtClean="0">
                <a:latin typeface="Arial" panose="020B0604020202020204" pitchFamily="34" charset="0"/>
                <a:cs typeface="Arial" panose="020B0604020202020204" pitchFamily="34" charset="0"/>
              </a:rPr>
              <a:t>Early Childhood Development Clauses to be rejected by the Committee…</a:t>
            </a:r>
            <a:endParaRPr lang="en-ZA" sz="2400" b="1" dirty="0">
              <a:latin typeface="Arial" panose="020B0604020202020204" pitchFamily="34" charset="0"/>
              <a:cs typeface="Arial" panose="020B0604020202020204" pitchFamily="34" charset="0"/>
            </a:endParaRPr>
          </a:p>
        </p:txBody>
      </p:sp>
      <p:sp>
        <p:nvSpPr>
          <p:cNvPr id="2" name="Date Placeholder 1"/>
          <p:cNvSpPr>
            <a:spLocks noGrp="1"/>
          </p:cNvSpPr>
          <p:nvPr>
            <p:ph type="dt" sz="half" idx="10"/>
          </p:nvPr>
        </p:nvSpPr>
        <p:spPr/>
        <p:txBody>
          <a:bodyPr/>
          <a:lstStyle/>
          <a:p>
            <a:fld id="{D7EB5066-BA98-4205-84A9-0FCD95D3172D}" type="datetime1">
              <a:rPr lang="en-US" smtClean="0"/>
              <a:pPr/>
              <a:t>3/17/2021</a:t>
            </a:fld>
            <a:endParaRPr lang="en-US"/>
          </a:p>
        </p:txBody>
      </p:sp>
      <p:sp>
        <p:nvSpPr>
          <p:cNvPr id="5" name="Slide Number Placeholder 4"/>
          <p:cNvSpPr>
            <a:spLocks noGrp="1"/>
          </p:cNvSpPr>
          <p:nvPr>
            <p:ph type="sldNum" sz="quarter" idx="12"/>
          </p:nvPr>
        </p:nvSpPr>
        <p:spPr/>
        <p:txBody>
          <a:bodyPr/>
          <a:lstStyle/>
          <a:p>
            <a:fld id="{E6EDE458-FE5D-A943-8B68-DF1632607E4A}" type="slidenum">
              <a:rPr lang="en-US" smtClean="0"/>
              <a:pPr/>
              <a:t>4</a:t>
            </a:fld>
            <a:endParaRPr lang="en-US"/>
          </a:p>
        </p:txBody>
      </p:sp>
    </p:spTree>
    <p:extLst>
      <p:ext uri="{BB962C8B-B14F-4D97-AF65-F5344CB8AC3E}">
        <p14:creationId xmlns:p14="http://schemas.microsoft.com/office/powerpoint/2010/main" xmlns="" val="40301829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71550"/>
          </a:xfrm>
        </p:spPr>
        <p:txBody>
          <a:bodyPr>
            <a:normAutofit/>
          </a:bodyPr>
          <a:lstStyle/>
          <a:p>
            <a:r>
              <a:rPr lang="en-ZA" sz="2000" b="1" dirty="0">
                <a:latin typeface="Arial" panose="020B0604020202020204" pitchFamily="34" charset="0"/>
                <a:cs typeface="Arial" panose="020B0604020202020204" pitchFamily="34" charset="0"/>
              </a:rPr>
              <a:t>Early Childhood Development Clauses to be rejected by the </a:t>
            </a:r>
            <a:r>
              <a:rPr lang="en-ZA" sz="2000" b="1" dirty="0" smtClean="0">
                <a:latin typeface="Arial" panose="020B0604020202020204" pitchFamily="34" charset="0"/>
                <a:cs typeface="Arial" panose="020B0604020202020204" pitchFamily="34" charset="0"/>
              </a:rPr>
              <a:t>Committee…</a:t>
            </a:r>
            <a:endParaRPr lang="en-ZA" sz="2000" dirty="0"/>
          </a:p>
        </p:txBody>
      </p:sp>
      <p:sp>
        <p:nvSpPr>
          <p:cNvPr id="3" name="Content Placeholder 2"/>
          <p:cNvSpPr>
            <a:spLocks noGrp="1"/>
          </p:cNvSpPr>
          <p:nvPr>
            <p:ph idx="1"/>
          </p:nvPr>
        </p:nvSpPr>
        <p:spPr>
          <a:xfrm>
            <a:off x="0" y="828676"/>
            <a:ext cx="9144000" cy="5297490"/>
          </a:xfrm>
        </p:spPr>
        <p:txBody>
          <a:bodyPr>
            <a:noAutofit/>
          </a:bodyPr>
          <a:lstStyle/>
          <a:p>
            <a:pPr marL="0" indent="0" algn="just">
              <a:buNone/>
            </a:pPr>
            <a:r>
              <a:rPr lang="en-ZA" sz="2000" b="1" dirty="0" smtClean="0"/>
              <a:t>103D</a:t>
            </a:r>
            <a:r>
              <a:rPr lang="en-ZA" sz="2000" b="1" dirty="0"/>
              <a:t>	Early childhood development centre to be registered</a:t>
            </a:r>
            <a:endParaRPr lang="en-ZA" sz="2000" dirty="0"/>
          </a:p>
          <a:p>
            <a:pPr marL="0" indent="0" algn="just">
              <a:buNone/>
            </a:pPr>
            <a:r>
              <a:rPr lang="en-ZA" sz="2000" dirty="0" smtClean="0"/>
              <a:t>Everyone establishing or operating </a:t>
            </a:r>
            <a:r>
              <a:rPr lang="en-ZA" sz="2000" dirty="0"/>
              <a:t>an early childhood development centre </a:t>
            </a:r>
            <a:r>
              <a:rPr lang="en-ZA" sz="2000" dirty="0" smtClean="0"/>
              <a:t>is required to be registered and must comply with prescribed national norms and standards.</a:t>
            </a:r>
          </a:p>
          <a:p>
            <a:pPr marL="0" indent="0" algn="just">
              <a:buNone/>
            </a:pPr>
            <a:r>
              <a:rPr lang="en-ZA" sz="2000" b="1" dirty="0"/>
              <a:t>103E	Application for registration and renewal of registration of early childhood centre</a:t>
            </a:r>
            <a:endParaRPr lang="en-ZA" sz="2000" dirty="0"/>
          </a:p>
          <a:p>
            <a:pPr marL="0" indent="0" algn="just">
              <a:buNone/>
            </a:pPr>
            <a:r>
              <a:rPr lang="en-ZA" sz="2000" dirty="0"/>
              <a:t>Everyone who wishes to establish or render an early childhood development centre or renew or reinstate registration thereof must apply for registration, renewal or reinstatement </a:t>
            </a:r>
            <a:r>
              <a:rPr lang="en-ZA" sz="2000" dirty="0" smtClean="0"/>
              <a:t>thereof</a:t>
            </a:r>
          </a:p>
          <a:p>
            <a:pPr marL="0" indent="0" algn="just">
              <a:buNone/>
            </a:pPr>
            <a:r>
              <a:rPr lang="en-ZA" sz="2000" b="1" dirty="0"/>
              <a:t>103F	Consideration of application</a:t>
            </a:r>
            <a:endParaRPr lang="en-ZA" sz="2000" dirty="0"/>
          </a:p>
          <a:p>
            <a:pPr marL="0" indent="0" algn="just">
              <a:buNone/>
            </a:pPr>
            <a:r>
              <a:rPr lang="en-ZA" sz="2000" dirty="0"/>
              <a:t>The provincial head of social development must within six months of receiving the application consider an application for registration or conditional registration or for the renewal of registration and either reject the application.</a:t>
            </a:r>
          </a:p>
          <a:p>
            <a:pPr marL="0" indent="0" algn="just">
              <a:buNone/>
            </a:pPr>
            <a:r>
              <a:rPr lang="en-ZA" sz="2000" b="1" dirty="0"/>
              <a:t>103G 	Conditions for registration of early childhood development centres </a:t>
            </a:r>
          </a:p>
          <a:p>
            <a:pPr marL="0" indent="0" algn="just">
              <a:buNone/>
            </a:pPr>
            <a:r>
              <a:rPr lang="en-ZA" sz="2000" dirty="0"/>
              <a:t>The registration or renewal of registration of an early childhood development centre may be granted with conditions. </a:t>
            </a:r>
          </a:p>
          <a:p>
            <a:pPr marL="0" indent="0" algn="just">
              <a:buNone/>
            </a:pPr>
            <a:endParaRPr lang="en-ZA" sz="2000" dirty="0" smtClean="0"/>
          </a:p>
        </p:txBody>
      </p:sp>
      <p:sp>
        <p:nvSpPr>
          <p:cNvPr id="4" name="Date Placeholder 3"/>
          <p:cNvSpPr>
            <a:spLocks noGrp="1"/>
          </p:cNvSpPr>
          <p:nvPr>
            <p:ph type="dt" sz="half" idx="10"/>
          </p:nvPr>
        </p:nvSpPr>
        <p:spPr/>
        <p:txBody>
          <a:bodyPr/>
          <a:lstStyle/>
          <a:p>
            <a:fld id="{A55A3CDE-203F-4CA2-AD6B-325DF3158DF0}" type="datetime1">
              <a:rPr lang="en-US" smtClean="0"/>
              <a:pPr/>
              <a:t>3/17/2021</a:t>
            </a:fld>
            <a:endParaRPr lang="en-US"/>
          </a:p>
        </p:txBody>
      </p:sp>
      <p:sp>
        <p:nvSpPr>
          <p:cNvPr id="5" name="Slide Number Placeholder 4"/>
          <p:cNvSpPr>
            <a:spLocks noGrp="1"/>
          </p:cNvSpPr>
          <p:nvPr>
            <p:ph type="sldNum" sz="quarter" idx="12"/>
          </p:nvPr>
        </p:nvSpPr>
        <p:spPr/>
        <p:txBody>
          <a:bodyPr/>
          <a:lstStyle/>
          <a:p>
            <a:fld id="{E6EDE458-FE5D-A943-8B68-DF1632607E4A}" type="slidenum">
              <a:rPr lang="en-US" smtClean="0"/>
              <a:pPr/>
              <a:t>5</a:t>
            </a:fld>
            <a:endParaRPr lang="en-US"/>
          </a:p>
        </p:txBody>
      </p:sp>
    </p:spTree>
    <p:extLst>
      <p:ext uri="{BB962C8B-B14F-4D97-AF65-F5344CB8AC3E}">
        <p14:creationId xmlns:p14="http://schemas.microsoft.com/office/powerpoint/2010/main" xmlns="" val="21501187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6862"/>
            <a:ext cx="8229600" cy="1143000"/>
          </a:xfrm>
        </p:spPr>
        <p:txBody>
          <a:bodyPr>
            <a:normAutofit/>
          </a:bodyPr>
          <a:lstStyle/>
          <a:p>
            <a:r>
              <a:rPr lang="en-ZA" sz="2000" b="1" dirty="0">
                <a:latin typeface="Arial" panose="020B0604020202020204" pitchFamily="34" charset="0"/>
                <a:cs typeface="Arial" panose="020B0604020202020204" pitchFamily="34" charset="0"/>
              </a:rPr>
              <a:t>Early Childhood Development Clauses to be rejected by the Committee</a:t>
            </a:r>
            <a:endParaRPr lang="en-ZA" sz="2000" dirty="0"/>
          </a:p>
        </p:txBody>
      </p:sp>
      <p:sp>
        <p:nvSpPr>
          <p:cNvPr id="3" name="Content Placeholder 2"/>
          <p:cNvSpPr>
            <a:spLocks noGrp="1"/>
          </p:cNvSpPr>
          <p:nvPr>
            <p:ph idx="1"/>
          </p:nvPr>
        </p:nvSpPr>
        <p:spPr>
          <a:xfrm>
            <a:off x="0" y="628650"/>
            <a:ext cx="9144000" cy="5214941"/>
          </a:xfrm>
        </p:spPr>
        <p:txBody>
          <a:bodyPr>
            <a:normAutofit fontScale="92500"/>
          </a:bodyPr>
          <a:lstStyle/>
          <a:p>
            <a:pPr marL="0" indent="0" algn="just">
              <a:buNone/>
            </a:pPr>
            <a:r>
              <a:rPr lang="en-ZA" sz="2000" b="1" dirty="0" smtClean="0"/>
              <a:t>103H</a:t>
            </a:r>
            <a:r>
              <a:rPr lang="en-ZA" sz="2000" b="1" dirty="0"/>
              <a:t>	Cancellation of registration</a:t>
            </a:r>
            <a:endParaRPr lang="en-ZA" sz="2000" dirty="0"/>
          </a:p>
          <a:p>
            <a:pPr marL="0" indent="0" algn="just">
              <a:buNone/>
            </a:pPr>
            <a:r>
              <a:rPr lang="en-ZA" sz="2000" dirty="0" smtClean="0"/>
              <a:t>The </a:t>
            </a:r>
            <a:r>
              <a:rPr lang="en-ZA" sz="2000" dirty="0"/>
              <a:t>provincial head of social development may cancel the registration or conditional registration of an early childhood development </a:t>
            </a:r>
            <a:r>
              <a:rPr lang="en-ZA" sz="2000" dirty="0" smtClean="0"/>
              <a:t>centre.</a:t>
            </a:r>
          </a:p>
          <a:p>
            <a:pPr marL="0" indent="0" algn="just">
              <a:buNone/>
            </a:pPr>
            <a:r>
              <a:rPr lang="en-ZA" sz="2000" b="1" dirty="0"/>
              <a:t>103I 	Notice of enforcement</a:t>
            </a:r>
          </a:p>
          <a:p>
            <a:pPr marL="0" indent="0" algn="just">
              <a:buNone/>
            </a:pPr>
            <a:r>
              <a:rPr lang="en-ZA" sz="2000" dirty="0"/>
              <a:t>A provincial head of social development may by way of a written notice of enforcement instruct anyone operating an early childhood development centre not in accordance with the provisions of the Children’s to comply with the set provisions or conditions.</a:t>
            </a:r>
          </a:p>
          <a:p>
            <a:pPr marL="0" indent="0" algn="just">
              <a:buNone/>
            </a:pPr>
            <a:r>
              <a:rPr lang="en-ZA" sz="2000" b="1" dirty="0" smtClean="0"/>
              <a:t>103J</a:t>
            </a:r>
            <a:r>
              <a:rPr lang="en-ZA" sz="2000" b="1" dirty="0"/>
              <a:t>	Appeal against and review of certain decisions</a:t>
            </a:r>
            <a:endParaRPr lang="en-ZA" sz="2000" dirty="0"/>
          </a:p>
          <a:p>
            <a:pPr marL="0" indent="0" algn="just">
              <a:buNone/>
            </a:pPr>
            <a:r>
              <a:rPr lang="en-ZA" sz="2000" dirty="0"/>
              <a:t>An applicant or a registration holder aggrieved by a decision of a provincial head of social development may lodge an appeal against that decision in the prescribed form within 90 days with the MEC for social development.</a:t>
            </a:r>
          </a:p>
          <a:p>
            <a:pPr marL="0" indent="0" algn="just">
              <a:buNone/>
            </a:pPr>
            <a:r>
              <a:rPr lang="en-ZA" sz="2200" b="1" dirty="0"/>
              <a:t>103K	Record and inspection of and provision for early childhood development centre</a:t>
            </a:r>
            <a:endParaRPr lang="en-ZA" sz="2200" dirty="0"/>
          </a:p>
          <a:p>
            <a:pPr marL="0" indent="0" algn="just">
              <a:buNone/>
            </a:pPr>
            <a:r>
              <a:rPr lang="en-ZA" sz="2200" dirty="0"/>
              <a:t>A provincial head of social development must maintain a record of all early childhood development centres  in the province, the types of early childhood development centre and the number of each type of centre.</a:t>
            </a:r>
          </a:p>
          <a:p>
            <a:pPr marL="0" indent="0" algn="just">
              <a:buNone/>
            </a:pPr>
            <a:endParaRPr lang="en-ZA" sz="2800" dirty="0"/>
          </a:p>
        </p:txBody>
      </p:sp>
      <p:sp>
        <p:nvSpPr>
          <p:cNvPr id="4" name="Date Placeholder 3"/>
          <p:cNvSpPr>
            <a:spLocks noGrp="1"/>
          </p:cNvSpPr>
          <p:nvPr>
            <p:ph type="dt" sz="half" idx="10"/>
          </p:nvPr>
        </p:nvSpPr>
        <p:spPr/>
        <p:txBody>
          <a:bodyPr/>
          <a:lstStyle/>
          <a:p>
            <a:fld id="{CAF5C201-02DD-487E-A9DC-2A5B69033EB7}" type="datetime1">
              <a:rPr lang="en-US" smtClean="0"/>
              <a:pPr/>
              <a:t>3/17/2021</a:t>
            </a:fld>
            <a:endParaRPr lang="en-US"/>
          </a:p>
        </p:txBody>
      </p:sp>
      <p:sp>
        <p:nvSpPr>
          <p:cNvPr id="5" name="Slide Number Placeholder 4"/>
          <p:cNvSpPr>
            <a:spLocks noGrp="1"/>
          </p:cNvSpPr>
          <p:nvPr>
            <p:ph type="sldNum" sz="quarter" idx="12"/>
          </p:nvPr>
        </p:nvSpPr>
        <p:spPr/>
        <p:txBody>
          <a:bodyPr/>
          <a:lstStyle/>
          <a:p>
            <a:fld id="{E6EDE458-FE5D-A943-8B68-DF1632607E4A}" type="slidenum">
              <a:rPr lang="en-US" smtClean="0"/>
              <a:pPr/>
              <a:t>6</a:t>
            </a:fld>
            <a:endParaRPr lang="en-US"/>
          </a:p>
        </p:txBody>
      </p:sp>
    </p:spTree>
    <p:extLst>
      <p:ext uri="{BB962C8B-B14F-4D97-AF65-F5344CB8AC3E}">
        <p14:creationId xmlns:p14="http://schemas.microsoft.com/office/powerpoint/2010/main" xmlns="" val="8538148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46063"/>
            <a:ext cx="9144000" cy="711200"/>
          </a:xfrm>
        </p:spPr>
        <p:txBody>
          <a:bodyPr>
            <a:normAutofit/>
          </a:bodyPr>
          <a:lstStyle/>
          <a:p>
            <a:r>
              <a:rPr lang="en-ZA" sz="2000" b="1" dirty="0">
                <a:latin typeface="Arial" panose="020B0604020202020204" pitchFamily="34" charset="0"/>
                <a:cs typeface="Arial" panose="020B0604020202020204" pitchFamily="34" charset="0"/>
              </a:rPr>
              <a:t>Early Childhood Development Clauses to be rejected by the </a:t>
            </a:r>
            <a:r>
              <a:rPr lang="en-ZA" sz="2000" b="1" dirty="0" smtClean="0">
                <a:latin typeface="Arial" panose="020B0604020202020204" pitchFamily="34" charset="0"/>
                <a:cs typeface="Arial" panose="020B0604020202020204" pitchFamily="34" charset="0"/>
              </a:rPr>
              <a:t>Committee</a:t>
            </a:r>
            <a:endParaRPr lang="en-ZA" sz="2000" dirty="0"/>
          </a:p>
        </p:txBody>
      </p:sp>
      <p:sp>
        <p:nvSpPr>
          <p:cNvPr id="3" name="Content Placeholder 2"/>
          <p:cNvSpPr>
            <a:spLocks noGrp="1"/>
          </p:cNvSpPr>
          <p:nvPr>
            <p:ph idx="1"/>
          </p:nvPr>
        </p:nvSpPr>
        <p:spPr>
          <a:xfrm>
            <a:off x="0" y="985838"/>
            <a:ext cx="9144000" cy="5257800"/>
          </a:xfrm>
        </p:spPr>
        <p:txBody>
          <a:bodyPr>
            <a:noAutofit/>
          </a:bodyPr>
          <a:lstStyle/>
          <a:p>
            <a:pPr marL="0" indent="0" algn="just">
              <a:buNone/>
            </a:pPr>
            <a:r>
              <a:rPr lang="en-ZA" sz="2000" b="1" dirty="0" smtClean="0"/>
              <a:t>103L</a:t>
            </a:r>
            <a:r>
              <a:rPr lang="en-ZA" sz="2000" b="1" dirty="0"/>
              <a:t>	Assignment of functions to municipality</a:t>
            </a:r>
            <a:endParaRPr lang="en-ZA" sz="2000" dirty="0"/>
          </a:p>
          <a:p>
            <a:pPr marL="0" indent="0" algn="just">
              <a:buNone/>
            </a:pPr>
            <a:r>
              <a:rPr lang="en-ZA" sz="2000" dirty="0" smtClean="0"/>
              <a:t>The </a:t>
            </a:r>
            <a:r>
              <a:rPr lang="en-ZA" sz="2000" dirty="0"/>
              <a:t>MEC of social development may, by written agreement with a municipality, assign the performance of some or all of the functions </a:t>
            </a:r>
            <a:r>
              <a:rPr lang="en-ZA" sz="2000" dirty="0" smtClean="0"/>
              <a:t>related to early childhood development centre registration</a:t>
            </a:r>
            <a:r>
              <a:rPr lang="en-ZA" sz="2400" dirty="0" smtClean="0"/>
              <a:t>.</a:t>
            </a:r>
          </a:p>
          <a:p>
            <a:pPr marL="0" indent="0" algn="just">
              <a:buNone/>
            </a:pPr>
            <a:r>
              <a:rPr lang="en-ZA" sz="2000" b="1" dirty="0">
                <a:cs typeface="Arial" panose="020B0604020202020204" pitchFamily="34" charset="0"/>
              </a:rPr>
              <a:t>103M 	Serious injury, abuse or death of child in early childhood development centre</a:t>
            </a:r>
            <a:endParaRPr lang="en-ZA" sz="2000" dirty="0">
              <a:cs typeface="Arial" panose="020B0604020202020204" pitchFamily="34" charset="0"/>
            </a:endParaRPr>
          </a:p>
          <a:p>
            <a:pPr marL="0" indent="0" algn="just">
              <a:buNone/>
            </a:pPr>
            <a:r>
              <a:rPr lang="en-ZA" sz="2000" dirty="0">
                <a:cs typeface="Arial" panose="020B0604020202020204" pitchFamily="34" charset="0"/>
              </a:rPr>
              <a:t>This clause places a duty on the person operating an early childhood development centre or a person employed at an early childhood development centre to report an injury or abuse  or death of a child in an childhood development centre to the provincial head of social development, who must then act in accordance with the provisions of section 110 of the Children’s Act. </a:t>
            </a:r>
            <a:endParaRPr lang="en-ZA" sz="2000" dirty="0" smtClean="0">
              <a:cs typeface="Arial" panose="020B0604020202020204" pitchFamily="34" charset="0"/>
            </a:endParaRPr>
          </a:p>
          <a:p>
            <a:pPr marL="0" indent="0" algn="just">
              <a:buNone/>
            </a:pPr>
            <a:r>
              <a:rPr lang="en-ZA" sz="2000" b="1" dirty="0">
                <a:cs typeface="Arial" panose="020B0604020202020204" pitchFamily="34" charset="0"/>
              </a:rPr>
              <a:t>103N	Regulations</a:t>
            </a:r>
            <a:endParaRPr lang="en-ZA" sz="2000" dirty="0">
              <a:cs typeface="Arial" panose="020B0604020202020204" pitchFamily="34" charset="0"/>
            </a:endParaRPr>
          </a:p>
          <a:p>
            <a:pPr marL="0" indent="0" algn="just">
              <a:buNone/>
            </a:pPr>
            <a:r>
              <a:rPr lang="en-ZA" sz="2000" dirty="0">
                <a:cs typeface="Arial" panose="020B0604020202020204" pitchFamily="34" charset="0"/>
              </a:rPr>
              <a:t>The Minister is empowered to make regulations concerning the national norms and standards that ECD centres must comply with; the procedure to be followed in connection with the lodging and consideration of applications for registration in terms of this Chapter, for the renewal of such registration and for the suspension or cancellation of registration; etc. </a:t>
            </a:r>
            <a:endParaRPr lang="en-ZA" sz="2800" dirty="0">
              <a:latin typeface="Arial" panose="020B0604020202020204" pitchFamily="34" charset="0"/>
              <a:cs typeface="Arial" panose="020B0604020202020204" pitchFamily="34" charset="0"/>
            </a:endParaRPr>
          </a:p>
          <a:p>
            <a:pPr marL="0" indent="0" algn="just">
              <a:buNone/>
            </a:pPr>
            <a:endParaRPr lang="en-ZA" sz="2000" dirty="0">
              <a:cs typeface="Arial" panose="020B0604020202020204" pitchFamily="34" charset="0"/>
            </a:endParaRPr>
          </a:p>
          <a:p>
            <a:pPr marL="0" indent="0" algn="just">
              <a:buNone/>
            </a:pPr>
            <a:endParaRPr lang="en-ZA" sz="2400" dirty="0"/>
          </a:p>
        </p:txBody>
      </p:sp>
      <p:sp>
        <p:nvSpPr>
          <p:cNvPr id="4" name="Date Placeholder 3"/>
          <p:cNvSpPr>
            <a:spLocks noGrp="1"/>
          </p:cNvSpPr>
          <p:nvPr>
            <p:ph type="dt" sz="half" idx="10"/>
          </p:nvPr>
        </p:nvSpPr>
        <p:spPr/>
        <p:txBody>
          <a:bodyPr/>
          <a:lstStyle/>
          <a:p>
            <a:fld id="{9DDFB993-A4B1-4CA6-8CDA-D6C624340D9F}" type="datetime1">
              <a:rPr lang="en-US" smtClean="0"/>
              <a:pPr/>
              <a:t>3/17/2021</a:t>
            </a:fld>
            <a:endParaRPr lang="en-US"/>
          </a:p>
        </p:txBody>
      </p:sp>
      <p:sp>
        <p:nvSpPr>
          <p:cNvPr id="5" name="Slide Number Placeholder 4"/>
          <p:cNvSpPr>
            <a:spLocks noGrp="1"/>
          </p:cNvSpPr>
          <p:nvPr>
            <p:ph type="sldNum" sz="quarter" idx="12"/>
          </p:nvPr>
        </p:nvSpPr>
        <p:spPr/>
        <p:txBody>
          <a:bodyPr/>
          <a:lstStyle/>
          <a:p>
            <a:fld id="{E6EDE458-FE5D-A943-8B68-DF1632607E4A}" type="slidenum">
              <a:rPr lang="en-US" smtClean="0"/>
              <a:pPr/>
              <a:t>7</a:t>
            </a:fld>
            <a:endParaRPr lang="en-US"/>
          </a:p>
        </p:txBody>
      </p:sp>
    </p:spTree>
    <p:extLst>
      <p:ext uri="{BB962C8B-B14F-4D97-AF65-F5344CB8AC3E}">
        <p14:creationId xmlns:p14="http://schemas.microsoft.com/office/powerpoint/2010/main" xmlns="" val="27157607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771525"/>
            <a:ext cx="9115425" cy="5400675"/>
          </a:xfrm>
        </p:spPr>
        <p:txBody>
          <a:bodyPr>
            <a:noAutofit/>
          </a:bodyPr>
          <a:lstStyle/>
          <a:p>
            <a:pPr marL="0" indent="0" algn="just">
              <a:buNone/>
            </a:pPr>
            <a:r>
              <a:rPr lang="en-ZA" sz="2200" dirty="0" smtClean="0"/>
              <a:t>The </a:t>
            </a:r>
            <a:r>
              <a:rPr lang="en-ZA" sz="2200" dirty="0"/>
              <a:t>difficulty with </a:t>
            </a:r>
            <a:r>
              <a:rPr lang="en-ZA" sz="2200" dirty="0" smtClean="0"/>
              <a:t>foster care </a:t>
            </a:r>
            <a:r>
              <a:rPr lang="en-ZA" sz="2200" dirty="0"/>
              <a:t>is </a:t>
            </a:r>
            <a:r>
              <a:rPr lang="en-ZA" sz="2200" dirty="0" smtClean="0"/>
              <a:t>that every </a:t>
            </a:r>
            <a:r>
              <a:rPr lang="en-ZA" sz="2200" dirty="0"/>
              <a:t>two years </a:t>
            </a:r>
            <a:r>
              <a:rPr lang="en-ZA" sz="2200" dirty="0" smtClean="0"/>
              <a:t>parties go </a:t>
            </a:r>
            <a:r>
              <a:rPr lang="en-ZA" sz="2200" dirty="0"/>
              <a:t>back </a:t>
            </a:r>
            <a:r>
              <a:rPr lang="en-ZA" sz="2200" dirty="0" smtClean="0"/>
              <a:t>to </a:t>
            </a:r>
            <a:r>
              <a:rPr lang="en-ZA" sz="2200" dirty="0"/>
              <a:t>the court </a:t>
            </a:r>
            <a:r>
              <a:rPr lang="en-ZA" sz="2200" dirty="0" smtClean="0"/>
              <a:t>to review the foster care order and </a:t>
            </a:r>
            <a:r>
              <a:rPr lang="en-ZA" sz="2200" dirty="0"/>
              <a:t>that puts a huge burden on the whole foster child care provision programme. This amendment </a:t>
            </a:r>
            <a:r>
              <a:rPr lang="en-ZA" sz="2200" dirty="0" smtClean="0"/>
              <a:t>therefore intends </a:t>
            </a:r>
            <a:r>
              <a:rPr lang="en-ZA" sz="2200" dirty="0"/>
              <a:t>to reduce the burden on the </a:t>
            </a:r>
            <a:r>
              <a:rPr lang="en-ZA" sz="2200" dirty="0" smtClean="0"/>
              <a:t>Foster Care Grant. </a:t>
            </a:r>
            <a:r>
              <a:rPr lang="en-ZA" sz="2200" dirty="0"/>
              <a:t>The reason many people approach the court for the FCG is because it is a larger amount of money than the </a:t>
            </a:r>
            <a:r>
              <a:rPr lang="en-ZA" sz="2200" dirty="0" smtClean="0"/>
              <a:t>Child Support Grant. </a:t>
            </a:r>
          </a:p>
          <a:p>
            <a:pPr marL="0" indent="0" algn="just">
              <a:buNone/>
            </a:pPr>
            <a:endParaRPr lang="en-ZA" sz="2200" dirty="0"/>
          </a:p>
          <a:p>
            <a:pPr marL="0" indent="0" algn="just">
              <a:buNone/>
            </a:pPr>
            <a:r>
              <a:rPr lang="en-ZA" sz="2200" dirty="0" smtClean="0"/>
              <a:t>The </a:t>
            </a:r>
            <a:r>
              <a:rPr lang="en-ZA" sz="2200" dirty="0"/>
              <a:t>intention of the </a:t>
            </a:r>
            <a:r>
              <a:rPr lang="en-ZA" sz="2200" dirty="0" smtClean="0"/>
              <a:t>Foster Care Grant </a:t>
            </a:r>
            <a:r>
              <a:rPr lang="en-ZA" sz="2200" dirty="0"/>
              <a:t>was only for it to deal with children in need of care. Children in need of care are those who do not have family to look after them. </a:t>
            </a:r>
            <a:r>
              <a:rPr lang="en-ZA" sz="2200" dirty="0" smtClean="0"/>
              <a:t>It must be noted that the </a:t>
            </a:r>
            <a:r>
              <a:rPr lang="en-ZA" sz="2200" dirty="0"/>
              <a:t>way we operate in South Africa, is </a:t>
            </a:r>
            <a:r>
              <a:rPr lang="en-ZA" sz="2200" dirty="0" smtClean="0"/>
              <a:t>hat when </a:t>
            </a:r>
            <a:r>
              <a:rPr lang="en-ZA" sz="2200" dirty="0"/>
              <a:t>a family member dies someone else within the </a:t>
            </a:r>
            <a:r>
              <a:rPr lang="en-ZA" sz="2200" dirty="0" smtClean="0"/>
              <a:t>family takes </a:t>
            </a:r>
            <a:r>
              <a:rPr lang="en-ZA" sz="2200" dirty="0"/>
              <a:t>in the child of the deceased. </a:t>
            </a:r>
            <a:r>
              <a:rPr lang="en-ZA" sz="2200" dirty="0" smtClean="0"/>
              <a:t>However, due </a:t>
            </a:r>
            <a:r>
              <a:rPr lang="en-ZA" sz="2200" dirty="0"/>
              <a:t>to </a:t>
            </a:r>
            <a:r>
              <a:rPr lang="en-ZA" sz="2200" dirty="0" smtClean="0"/>
              <a:t>the families </a:t>
            </a:r>
            <a:r>
              <a:rPr lang="en-ZA" sz="2200" dirty="0"/>
              <a:t>own financial situation it may be difficult for </a:t>
            </a:r>
            <a:r>
              <a:rPr lang="en-ZA" sz="2200" dirty="0" smtClean="0"/>
              <a:t>the family to </a:t>
            </a:r>
            <a:r>
              <a:rPr lang="en-ZA" sz="2200" dirty="0"/>
              <a:t>support the child </a:t>
            </a:r>
            <a:r>
              <a:rPr lang="en-ZA" sz="2200" dirty="0" smtClean="0"/>
              <a:t>and that leads to the family applying for </a:t>
            </a:r>
            <a:r>
              <a:rPr lang="en-ZA" sz="2200" dirty="0"/>
              <a:t>a </a:t>
            </a:r>
            <a:r>
              <a:rPr lang="en-ZA" sz="2200" dirty="0" smtClean="0"/>
              <a:t>Foster Care Grant even </a:t>
            </a:r>
            <a:r>
              <a:rPr lang="en-ZA" sz="2200" dirty="0"/>
              <a:t>though </a:t>
            </a:r>
            <a:r>
              <a:rPr lang="en-ZA" sz="2200" dirty="0" smtClean="0"/>
              <a:t>there is no intention to </a:t>
            </a:r>
            <a:r>
              <a:rPr lang="en-ZA" sz="2200" dirty="0"/>
              <a:t>foster the child as the child </a:t>
            </a:r>
            <a:r>
              <a:rPr lang="en-ZA" sz="2200" dirty="0" smtClean="0"/>
              <a:t>concerned is </a:t>
            </a:r>
            <a:r>
              <a:rPr lang="en-ZA" sz="2200" dirty="0"/>
              <a:t>part of </a:t>
            </a:r>
            <a:r>
              <a:rPr lang="en-ZA" sz="2200" dirty="0" smtClean="0"/>
              <a:t>the </a:t>
            </a:r>
            <a:r>
              <a:rPr lang="en-ZA" sz="2200" dirty="0"/>
              <a:t>family. </a:t>
            </a:r>
            <a:endParaRPr lang="en-ZA" sz="2200" dirty="0">
              <a:effectLst/>
            </a:endParaRPr>
          </a:p>
        </p:txBody>
      </p:sp>
      <p:sp>
        <p:nvSpPr>
          <p:cNvPr id="4" name="Title 1"/>
          <p:cNvSpPr>
            <a:spLocks noGrp="1"/>
          </p:cNvSpPr>
          <p:nvPr>
            <p:ph type="title"/>
          </p:nvPr>
        </p:nvSpPr>
        <p:spPr>
          <a:xfrm>
            <a:off x="0" y="0"/>
            <a:ext cx="9144000" cy="771525"/>
          </a:xfrm>
        </p:spPr>
        <p:txBody>
          <a:bodyPr>
            <a:normAutofit/>
          </a:bodyPr>
          <a:lstStyle/>
          <a:p>
            <a:r>
              <a:rPr lang="en-ZA" sz="1800" b="1" dirty="0" smtClean="0">
                <a:latin typeface="Arial" panose="020B0604020202020204" pitchFamily="34" charset="0"/>
                <a:cs typeface="Arial" panose="020B0604020202020204" pitchFamily="34" charset="0"/>
              </a:rPr>
              <a:t>Foster care comprehensive legal solution a Social Assistance Amendment Bill</a:t>
            </a:r>
            <a:endParaRPr lang="en-ZA" sz="1800" b="1" dirty="0">
              <a:latin typeface="Arial" panose="020B0604020202020204" pitchFamily="34" charset="0"/>
              <a:cs typeface="Arial" panose="020B0604020202020204" pitchFamily="34" charset="0"/>
            </a:endParaRPr>
          </a:p>
        </p:txBody>
      </p:sp>
      <p:sp>
        <p:nvSpPr>
          <p:cNvPr id="2" name="Date Placeholder 1"/>
          <p:cNvSpPr>
            <a:spLocks noGrp="1"/>
          </p:cNvSpPr>
          <p:nvPr>
            <p:ph type="dt" sz="half" idx="10"/>
          </p:nvPr>
        </p:nvSpPr>
        <p:spPr/>
        <p:txBody>
          <a:bodyPr/>
          <a:lstStyle/>
          <a:p>
            <a:fld id="{E958E907-79EC-4A95-82B8-76CEE82BD73B}" type="datetime1">
              <a:rPr lang="en-US" smtClean="0"/>
              <a:pPr/>
              <a:t>3/17/2021</a:t>
            </a:fld>
            <a:endParaRPr lang="en-US"/>
          </a:p>
        </p:txBody>
      </p:sp>
      <p:sp>
        <p:nvSpPr>
          <p:cNvPr id="5" name="Slide Number Placeholder 4"/>
          <p:cNvSpPr>
            <a:spLocks noGrp="1"/>
          </p:cNvSpPr>
          <p:nvPr>
            <p:ph type="sldNum" sz="quarter" idx="12"/>
          </p:nvPr>
        </p:nvSpPr>
        <p:spPr/>
        <p:txBody>
          <a:bodyPr/>
          <a:lstStyle/>
          <a:p>
            <a:fld id="{E6EDE458-FE5D-A943-8B68-DF1632607E4A}" type="slidenum">
              <a:rPr lang="en-US" smtClean="0"/>
              <a:pPr/>
              <a:t>8</a:t>
            </a:fld>
            <a:endParaRPr lang="en-US"/>
          </a:p>
        </p:txBody>
      </p:sp>
    </p:spTree>
    <p:extLst>
      <p:ext uri="{BB962C8B-B14F-4D97-AF65-F5344CB8AC3E}">
        <p14:creationId xmlns:p14="http://schemas.microsoft.com/office/powerpoint/2010/main" xmlns="" val="14317370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642937"/>
            <a:ext cx="9115425" cy="5943599"/>
          </a:xfrm>
        </p:spPr>
        <p:txBody>
          <a:bodyPr>
            <a:noAutofit/>
          </a:bodyPr>
          <a:lstStyle/>
          <a:p>
            <a:pPr marL="0" indent="0" algn="just">
              <a:buNone/>
            </a:pPr>
            <a:r>
              <a:rPr lang="en-ZA" sz="2200" dirty="0" smtClean="0"/>
              <a:t>The </a:t>
            </a:r>
            <a:r>
              <a:rPr lang="en-ZA" sz="2200" dirty="0"/>
              <a:t>intention </a:t>
            </a:r>
            <a:r>
              <a:rPr lang="en-ZA" sz="2200" dirty="0" smtClean="0"/>
              <a:t>of the amendment is therefore to reduce </a:t>
            </a:r>
            <a:r>
              <a:rPr lang="en-ZA" sz="2200" dirty="0"/>
              <a:t>the burden on the foster care system by offering those who are taking care of children from their own family and giving them additional financial support than the </a:t>
            </a:r>
            <a:r>
              <a:rPr lang="en-ZA" sz="2200" dirty="0" smtClean="0"/>
              <a:t>Child Support Grant </a:t>
            </a:r>
            <a:r>
              <a:rPr lang="en-ZA" sz="2200" dirty="0"/>
              <a:t>which is a small amount of money intended to support actual parents who may not have the means to look after their own children</a:t>
            </a:r>
            <a:r>
              <a:rPr lang="en-ZA" sz="2200" dirty="0" smtClean="0"/>
              <a:t>.</a:t>
            </a:r>
            <a:r>
              <a:rPr lang="en-ZA" sz="2400" dirty="0"/>
              <a:t> </a:t>
            </a:r>
            <a:r>
              <a:rPr lang="en-ZA" sz="2200" dirty="0"/>
              <a:t>This is at the heart of this particular Amendment Bill. </a:t>
            </a:r>
            <a:endParaRPr lang="en-ZA" sz="2200" dirty="0" smtClean="0"/>
          </a:p>
          <a:p>
            <a:pPr marL="0" indent="0" algn="just">
              <a:buNone/>
            </a:pPr>
            <a:endParaRPr lang="en-ZA" sz="2200" dirty="0"/>
          </a:p>
          <a:p>
            <a:pPr marL="0" indent="0" algn="just">
              <a:buNone/>
            </a:pPr>
            <a:r>
              <a:rPr lang="en-ZA" sz="2200" dirty="0" smtClean="0"/>
              <a:t>It </a:t>
            </a:r>
            <a:r>
              <a:rPr lang="en-ZA" sz="2200" dirty="0"/>
              <a:t>is a known fact that when parents die the family takes in the children and they do not appear before any court, the children are never processed through the foster care system, the children are never adopted but they belong to the family. However, the burden of looking after these children is what makes families disintegrate, so in the spirit of strengthening families and providing support for </a:t>
            </a:r>
            <a:r>
              <a:rPr lang="en-ZA" sz="2200" dirty="0" smtClean="0"/>
              <a:t>the </a:t>
            </a:r>
            <a:r>
              <a:rPr lang="en-ZA" sz="2200" dirty="0"/>
              <a:t>families that would look after the children as their own, the </a:t>
            </a:r>
            <a:r>
              <a:rPr lang="en-ZA" sz="2200" dirty="0" smtClean="0"/>
              <a:t>Social Assistance Amendment Act, 2020 </a:t>
            </a:r>
            <a:r>
              <a:rPr lang="en-ZA" sz="2200" dirty="0"/>
              <a:t>is bringing forward the top </a:t>
            </a:r>
            <a:r>
              <a:rPr lang="en-ZA" sz="2200" dirty="0" smtClean="0"/>
              <a:t>up.  It bears congruency with what is known as kinship grant.</a:t>
            </a:r>
            <a:endParaRPr lang="en-ZA" sz="2200" dirty="0"/>
          </a:p>
          <a:p>
            <a:pPr marL="0" indent="0" algn="just">
              <a:buNone/>
            </a:pPr>
            <a:endParaRPr lang="en-ZA" sz="2200" dirty="0"/>
          </a:p>
        </p:txBody>
      </p:sp>
      <p:sp>
        <p:nvSpPr>
          <p:cNvPr id="4" name="Title 1"/>
          <p:cNvSpPr>
            <a:spLocks noGrp="1"/>
          </p:cNvSpPr>
          <p:nvPr>
            <p:ph type="title"/>
          </p:nvPr>
        </p:nvSpPr>
        <p:spPr>
          <a:xfrm>
            <a:off x="0" y="0"/>
            <a:ext cx="9144000" cy="642938"/>
          </a:xfrm>
        </p:spPr>
        <p:txBody>
          <a:bodyPr>
            <a:normAutofit/>
          </a:bodyPr>
          <a:lstStyle/>
          <a:p>
            <a:r>
              <a:rPr lang="en-ZA" sz="1800" b="1" dirty="0" smtClean="0">
                <a:latin typeface="Arial" panose="020B0604020202020204" pitchFamily="34" charset="0"/>
                <a:cs typeface="Arial" panose="020B0604020202020204" pitchFamily="34" charset="0"/>
              </a:rPr>
              <a:t>Foster care comprehensive legal solution a Social Assistance Amendment Act </a:t>
            </a:r>
            <a:endParaRPr lang="en-ZA" sz="1800" b="1" dirty="0">
              <a:latin typeface="Arial" panose="020B0604020202020204" pitchFamily="34" charset="0"/>
              <a:cs typeface="Arial" panose="020B0604020202020204" pitchFamily="34" charset="0"/>
            </a:endParaRPr>
          </a:p>
        </p:txBody>
      </p:sp>
      <p:sp>
        <p:nvSpPr>
          <p:cNvPr id="2" name="Date Placeholder 1"/>
          <p:cNvSpPr>
            <a:spLocks noGrp="1"/>
          </p:cNvSpPr>
          <p:nvPr>
            <p:ph type="dt" sz="half" idx="10"/>
          </p:nvPr>
        </p:nvSpPr>
        <p:spPr/>
        <p:txBody>
          <a:bodyPr/>
          <a:lstStyle/>
          <a:p>
            <a:fld id="{4D0F650D-19AB-4C67-A34A-3B2A00235CAB}" type="datetime1">
              <a:rPr lang="en-US" smtClean="0"/>
              <a:pPr/>
              <a:t>3/17/2021</a:t>
            </a:fld>
            <a:endParaRPr lang="en-US"/>
          </a:p>
        </p:txBody>
      </p:sp>
      <p:sp>
        <p:nvSpPr>
          <p:cNvPr id="5" name="Slide Number Placeholder 4"/>
          <p:cNvSpPr>
            <a:spLocks noGrp="1"/>
          </p:cNvSpPr>
          <p:nvPr>
            <p:ph type="sldNum" sz="quarter" idx="12"/>
          </p:nvPr>
        </p:nvSpPr>
        <p:spPr/>
        <p:txBody>
          <a:bodyPr/>
          <a:lstStyle/>
          <a:p>
            <a:fld id="{E6EDE458-FE5D-A943-8B68-DF1632607E4A}" type="slidenum">
              <a:rPr lang="en-US" smtClean="0"/>
              <a:pPr/>
              <a:t>9</a:t>
            </a:fld>
            <a:endParaRPr lang="en-US"/>
          </a:p>
        </p:txBody>
      </p:sp>
    </p:spTree>
    <p:extLst>
      <p:ext uri="{BB962C8B-B14F-4D97-AF65-F5344CB8AC3E}">
        <p14:creationId xmlns:p14="http://schemas.microsoft.com/office/powerpoint/2010/main" xmlns="" val="2533779512"/>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5097</TotalTime>
  <Words>787</Words>
  <Application>Microsoft Office PowerPoint</Application>
  <PresentationFormat>On-screen Show (4:3)</PresentationFormat>
  <Paragraphs>95</Paragraphs>
  <Slides>13</Slides>
  <Notes>1</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1_Office Theme</vt:lpstr>
      <vt:lpstr>BRIEFING OF THE PORTFOLIO COMMITTEE ON CLAUSES OF THE CHILDREN’S AMENDMENT BILL RELATING TO EARLY CHILDHOOD DEVELO0PMENT SERVICES AND OTHER RELATED MATTERS  </vt:lpstr>
      <vt:lpstr>Executive Summary </vt:lpstr>
      <vt:lpstr>Timelines for conclusion of transfer of ECD from DSD to DBE </vt:lpstr>
      <vt:lpstr>Early Childhood Development Clauses to be rejected by the Committee…</vt:lpstr>
      <vt:lpstr>Early Childhood Development Clauses to be rejected by the Committee…</vt:lpstr>
      <vt:lpstr>Early Childhood Development Clauses to be rejected by the Committee</vt:lpstr>
      <vt:lpstr>Early Childhood Development Clauses to be rejected by the Committee</vt:lpstr>
      <vt:lpstr>Foster care comprehensive legal solution a Social Assistance Amendment Bill</vt:lpstr>
      <vt:lpstr>Foster care comprehensive legal solution a Social Assistance Amendment Act </vt:lpstr>
      <vt:lpstr>Comprehensive legal solution on foster care backlog and adoption</vt:lpstr>
      <vt:lpstr>Implications of rejecting of ECD clauses on the comprehensive legal solution as per the North Gauteng High Court Order </vt:lpstr>
      <vt:lpstr>4. RECOMMENDATION </vt:lpstr>
      <vt:lpstr>Slide 13</vt:lpstr>
    </vt:vector>
  </TitlesOfParts>
  <Company>DSD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Lucky Lebelo</dc:creator>
  <cp:lastModifiedBy>USER</cp:lastModifiedBy>
  <cp:revision>448</cp:revision>
  <cp:lastPrinted>2019-11-07T09:56:02Z</cp:lastPrinted>
  <dcterms:created xsi:type="dcterms:W3CDTF">2017-04-24T13:16:48Z</dcterms:created>
  <dcterms:modified xsi:type="dcterms:W3CDTF">2021-03-17T11:20:08Z</dcterms:modified>
</cp:coreProperties>
</file>