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6" r:id="rId2"/>
    <p:sldId id="370" r:id="rId3"/>
    <p:sldId id="405" r:id="rId4"/>
    <p:sldId id="406" r:id="rId5"/>
    <p:sldId id="408" r:id="rId6"/>
    <p:sldId id="409" r:id="rId7"/>
    <p:sldId id="403" r:id="rId8"/>
    <p:sldId id="369" r:id="rId9"/>
    <p:sldId id="417" r:id="rId10"/>
    <p:sldId id="418" r:id="rId11"/>
    <p:sldId id="419" r:id="rId12"/>
    <p:sldId id="318" r:id="rId13"/>
    <p:sldId id="320" r:id="rId14"/>
    <p:sldId id="377" r:id="rId15"/>
    <p:sldId id="379" r:id="rId16"/>
    <p:sldId id="380" r:id="rId17"/>
    <p:sldId id="381" r:id="rId18"/>
    <p:sldId id="382" r:id="rId19"/>
    <p:sldId id="383" r:id="rId20"/>
    <p:sldId id="384" r:id="rId21"/>
    <p:sldId id="425" r:id="rId22"/>
    <p:sldId id="430" r:id="rId23"/>
    <p:sldId id="431" r:id="rId24"/>
    <p:sldId id="432" r:id="rId25"/>
    <p:sldId id="433" r:id="rId26"/>
    <p:sldId id="434" r:id="rId27"/>
    <p:sldId id="435" r:id="rId28"/>
    <p:sldId id="436" r:id="rId29"/>
    <p:sldId id="437" r:id="rId30"/>
    <p:sldId id="438" r:id="rId31"/>
    <p:sldId id="400" r:id="rId32"/>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060"/>
    <a:srgbClr val="D2747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27" autoAdjust="0"/>
    <p:restoredTop sz="92613" autoAdjust="0"/>
  </p:normalViewPr>
  <p:slideViewPr>
    <p:cSldViewPr snapToGrid="0" snapToObjects="1">
      <p:cViewPr varScale="1">
        <p:scale>
          <a:sx n="69" d="100"/>
          <a:sy n="69" d="100"/>
        </p:scale>
        <p:origin x="57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angenaL\Desktop\National%20Assembly%20Analysi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angenaL\Desktop\National%20Assembly%20Analysis.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Sheet1!$D$2</c:f>
              <c:strCache>
                <c:ptCount val="1"/>
                <c:pt idx="0">
                  <c:v>Target (2020)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Sheet1!$C$3:$C$7</c:f>
              <c:strCache>
                <c:ptCount val="5"/>
                <c:pt idx="0">
                  <c:v>First-time entering undergraduates</c:v>
                </c:pt>
                <c:pt idx="1">
                  <c:v>Headcount enrolments</c:v>
                </c:pt>
                <c:pt idx="2">
                  <c:v>Headcount enrolments (Foundation Provisioning)</c:v>
                </c:pt>
                <c:pt idx="3">
                  <c:v>Headcount enrolments total UG</c:v>
                </c:pt>
                <c:pt idx="4">
                  <c:v>Headcount enrolments total PG</c:v>
                </c:pt>
              </c:strCache>
            </c:strRef>
          </c:cat>
          <c:val>
            <c:numRef>
              <c:f>Sheet1!$D$3:$D$7</c:f>
              <c:numCache>
                <c:formatCode>General</c:formatCode>
                <c:ptCount val="5"/>
                <c:pt idx="0">
                  <c:v>3823</c:v>
                </c:pt>
                <c:pt idx="1">
                  <c:v>17920</c:v>
                </c:pt>
                <c:pt idx="2">
                  <c:v>450</c:v>
                </c:pt>
                <c:pt idx="3">
                  <c:v>15912</c:v>
                </c:pt>
                <c:pt idx="4">
                  <c:v>1800</c:v>
                </c:pt>
              </c:numCache>
            </c:numRef>
          </c:val>
          <c:extLst>
            <c:ext xmlns:c16="http://schemas.microsoft.com/office/drawing/2014/chart" uri="{C3380CC4-5D6E-409C-BE32-E72D297353CC}">
              <c16:uniqueId val="{00000000-A9A2-4405-ABF6-42993D8CC47A}"/>
            </c:ext>
          </c:extLst>
        </c:ser>
        <c:ser>
          <c:idx val="1"/>
          <c:order val="1"/>
          <c:tx>
            <c:strRef>
              <c:f>Sheet1!$E$2</c:f>
              <c:strCache>
                <c:ptCount val="1"/>
                <c:pt idx="0">
                  <c:v>Actual (2020)</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Sheet1!$C$3:$C$7</c:f>
              <c:strCache>
                <c:ptCount val="5"/>
                <c:pt idx="0">
                  <c:v>First-time entering undergraduates</c:v>
                </c:pt>
                <c:pt idx="1">
                  <c:v>Headcount enrolments</c:v>
                </c:pt>
                <c:pt idx="2">
                  <c:v>Headcount enrolments (Foundation Provisioning)</c:v>
                </c:pt>
                <c:pt idx="3">
                  <c:v>Headcount enrolments total UG</c:v>
                </c:pt>
                <c:pt idx="4">
                  <c:v>Headcount enrolments total PG</c:v>
                </c:pt>
              </c:strCache>
            </c:strRef>
          </c:cat>
          <c:val>
            <c:numRef>
              <c:f>Sheet1!$E$3:$E$7</c:f>
              <c:numCache>
                <c:formatCode>General</c:formatCode>
                <c:ptCount val="5"/>
                <c:pt idx="0">
                  <c:v>3518</c:v>
                </c:pt>
                <c:pt idx="1">
                  <c:v>17143</c:v>
                </c:pt>
                <c:pt idx="2">
                  <c:v>370</c:v>
                </c:pt>
                <c:pt idx="3">
                  <c:v>15548</c:v>
                </c:pt>
                <c:pt idx="4">
                  <c:v>1595</c:v>
                </c:pt>
              </c:numCache>
            </c:numRef>
          </c:val>
          <c:extLst>
            <c:ext xmlns:c16="http://schemas.microsoft.com/office/drawing/2014/chart" uri="{C3380CC4-5D6E-409C-BE32-E72D297353CC}">
              <c16:uniqueId val="{00000001-A9A2-4405-ABF6-42993D8CC47A}"/>
            </c:ext>
          </c:extLst>
        </c:ser>
        <c:dLbls>
          <c:showLegendKey val="0"/>
          <c:showVal val="0"/>
          <c:showCatName val="0"/>
          <c:showSerName val="0"/>
          <c:showPercent val="0"/>
          <c:showBubbleSize val="0"/>
        </c:dLbls>
        <c:gapWidth val="164"/>
        <c:overlap val="-22"/>
        <c:axId val="-282175600"/>
        <c:axId val="-282167984"/>
      </c:barChart>
      <c:catAx>
        <c:axId val="-28217560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67984"/>
        <c:crosses val="autoZero"/>
        <c:auto val="1"/>
        <c:lblAlgn val="ctr"/>
        <c:lblOffset val="100"/>
        <c:noMultiLvlLbl val="0"/>
      </c:catAx>
      <c:valAx>
        <c:axId val="-282167984"/>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756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96430159344834E-2"/>
          <c:y val="0.10873672789073636"/>
          <c:w val="0.91421723104284092"/>
          <c:h val="0.72556169677308613"/>
        </c:manualLayout>
      </c:layout>
      <c:barChart>
        <c:barDir val="col"/>
        <c:grouping val="clustered"/>
        <c:varyColors val="0"/>
        <c:ser>
          <c:idx val="0"/>
          <c:order val="0"/>
          <c:tx>
            <c:strRef>
              <c:f>Sheet1!$D$2</c:f>
              <c:strCache>
                <c:ptCount val="1"/>
                <c:pt idx="0">
                  <c:v>Target (2020) </c:v>
                </c:pt>
              </c:strCache>
            </c:strRef>
          </c:tx>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Sheet1!$C$9:$C$12</c:f>
              <c:strCache>
                <c:ptCount val="4"/>
                <c:pt idx="0">
                  <c:v>Science, engineering, technology</c:v>
                </c:pt>
                <c:pt idx="1">
                  <c:v>Business/management</c:v>
                </c:pt>
                <c:pt idx="2">
                  <c:v>Education</c:v>
                </c:pt>
                <c:pt idx="3">
                  <c:v>Other humanities</c:v>
                </c:pt>
              </c:strCache>
            </c:strRef>
          </c:cat>
          <c:val>
            <c:numRef>
              <c:f>Sheet1!$D$9:$D$12</c:f>
              <c:numCache>
                <c:formatCode>General</c:formatCode>
                <c:ptCount val="4"/>
                <c:pt idx="0">
                  <c:v>4324</c:v>
                </c:pt>
                <c:pt idx="1">
                  <c:v>3739</c:v>
                </c:pt>
                <c:pt idx="2">
                  <c:v>4671</c:v>
                </c:pt>
                <c:pt idx="3">
                  <c:v>5186</c:v>
                </c:pt>
              </c:numCache>
            </c:numRef>
          </c:val>
          <c:extLst>
            <c:ext xmlns:c16="http://schemas.microsoft.com/office/drawing/2014/chart" uri="{C3380CC4-5D6E-409C-BE32-E72D297353CC}">
              <c16:uniqueId val="{00000000-4F24-4FDC-B14E-0D7C1D8EF310}"/>
            </c:ext>
          </c:extLst>
        </c:ser>
        <c:ser>
          <c:idx val="1"/>
          <c:order val="1"/>
          <c:tx>
            <c:strRef>
              <c:f>Sheet1!$E$2</c:f>
              <c:strCache>
                <c:ptCount val="1"/>
                <c:pt idx="0">
                  <c:v>Actual (2020)</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dLbls>
            <c:spPr>
              <a:noFill/>
              <a:ln>
                <a:noFill/>
              </a:ln>
              <a:effectLst/>
            </c:spPr>
            <c:txPr>
              <a:bodyPr rot="0" spcFirstLastPara="1" vertOverflow="ellipsis" vert="horz" wrap="square" anchor="ctr" anchorCtr="1"/>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Sheet1!$C$9:$C$12</c:f>
              <c:strCache>
                <c:ptCount val="4"/>
                <c:pt idx="0">
                  <c:v>Science, engineering, technology</c:v>
                </c:pt>
                <c:pt idx="1">
                  <c:v>Business/management</c:v>
                </c:pt>
                <c:pt idx="2">
                  <c:v>Education</c:v>
                </c:pt>
                <c:pt idx="3">
                  <c:v>Other humanities</c:v>
                </c:pt>
              </c:strCache>
            </c:strRef>
          </c:cat>
          <c:val>
            <c:numRef>
              <c:f>Sheet1!$E$9:$E$12</c:f>
              <c:numCache>
                <c:formatCode>General</c:formatCode>
                <c:ptCount val="4"/>
                <c:pt idx="0">
                  <c:v>3706</c:v>
                </c:pt>
                <c:pt idx="1">
                  <c:v>4358</c:v>
                </c:pt>
                <c:pt idx="2">
                  <c:v>4598</c:v>
                </c:pt>
                <c:pt idx="3">
                  <c:v>4481</c:v>
                </c:pt>
              </c:numCache>
            </c:numRef>
          </c:val>
          <c:extLst>
            <c:ext xmlns:c16="http://schemas.microsoft.com/office/drawing/2014/chart" uri="{C3380CC4-5D6E-409C-BE32-E72D297353CC}">
              <c16:uniqueId val="{00000001-4F24-4FDC-B14E-0D7C1D8EF310}"/>
            </c:ext>
          </c:extLst>
        </c:ser>
        <c:dLbls>
          <c:showLegendKey val="0"/>
          <c:showVal val="0"/>
          <c:showCatName val="0"/>
          <c:showSerName val="0"/>
          <c:showPercent val="0"/>
          <c:showBubbleSize val="0"/>
        </c:dLbls>
        <c:gapWidth val="164"/>
        <c:overlap val="-22"/>
        <c:axId val="-282163088"/>
        <c:axId val="-282174512"/>
      </c:barChart>
      <c:catAx>
        <c:axId val="-282163088"/>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2174512"/>
        <c:crosses val="autoZero"/>
        <c:auto val="1"/>
        <c:lblAlgn val="ctr"/>
        <c:lblOffset val="100"/>
        <c:noMultiLvlLbl val="0"/>
      </c:catAx>
      <c:valAx>
        <c:axId val="-28217451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282163088"/>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solidFill>
        <a:schemeClr val="tx1"/>
      </a:solidFill>
    </a:ln>
    <a:effectLst/>
  </c:spPr>
  <c:txPr>
    <a:bodyPr/>
    <a:lstStyle/>
    <a:p>
      <a:pPr>
        <a:defRPr sz="14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Sheet1!$A$3</c:f>
              <c:strCache>
                <c:ptCount val="1"/>
                <c:pt idx="0">
                  <c:v>Success rate</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Sheet1!$B$1:$D$1</c:f>
              <c:strCache>
                <c:ptCount val="3"/>
                <c:pt idx="0">
                  <c:v>2018</c:v>
                </c:pt>
                <c:pt idx="1">
                  <c:v>2019</c:v>
                </c:pt>
                <c:pt idx="2">
                  <c:v>2020</c:v>
                </c:pt>
              </c:strCache>
            </c:strRef>
          </c:cat>
          <c:val>
            <c:numRef>
              <c:f>Sheet1!$B$3:$D$3</c:f>
              <c:numCache>
                <c:formatCode>0%</c:formatCode>
                <c:ptCount val="3"/>
                <c:pt idx="0">
                  <c:v>0.84</c:v>
                </c:pt>
                <c:pt idx="1">
                  <c:v>0.83</c:v>
                </c:pt>
                <c:pt idx="2">
                  <c:v>0.85</c:v>
                </c:pt>
              </c:numCache>
            </c:numRef>
          </c:val>
          <c:extLst>
            <c:ext xmlns:c16="http://schemas.microsoft.com/office/drawing/2014/chart" uri="{C3380CC4-5D6E-409C-BE32-E72D297353CC}">
              <c16:uniqueId val="{00000000-B816-4BAC-8603-96076A8CE8A0}"/>
            </c:ext>
          </c:extLst>
        </c:ser>
        <c:dLbls>
          <c:showLegendKey val="0"/>
          <c:showVal val="0"/>
          <c:showCatName val="0"/>
          <c:showSerName val="0"/>
          <c:showPercent val="0"/>
          <c:showBubbleSize val="0"/>
        </c:dLbls>
        <c:gapWidth val="150"/>
        <c:axId val="-282170160"/>
        <c:axId val="-282169616"/>
      </c:barChart>
      <c:lineChart>
        <c:grouping val="standard"/>
        <c:varyColors val="0"/>
        <c:ser>
          <c:idx val="0"/>
          <c:order val="0"/>
          <c:tx>
            <c:strRef>
              <c:f>Sheet1!$A$2</c:f>
              <c:strCache>
                <c:ptCount val="1"/>
                <c:pt idx="0">
                  <c:v>Target</c:v>
                </c:pt>
              </c:strCache>
            </c:strRef>
          </c:tx>
          <c:spPr>
            <a:ln w="28575" cap="rnd">
              <a:solidFill>
                <a:schemeClr val="accent1"/>
              </a:solidFill>
              <a:round/>
            </a:ln>
            <a:effectLst/>
          </c:spPr>
          <c:marker>
            <c:symbol val="none"/>
          </c:marker>
          <c:cat>
            <c:strRef>
              <c:f>Sheet1!$B$1:$D$1</c:f>
              <c:strCache>
                <c:ptCount val="3"/>
                <c:pt idx="0">
                  <c:v>2018</c:v>
                </c:pt>
                <c:pt idx="1">
                  <c:v>2019</c:v>
                </c:pt>
                <c:pt idx="2">
                  <c:v>2020</c:v>
                </c:pt>
              </c:strCache>
            </c:strRef>
          </c:cat>
          <c:val>
            <c:numRef>
              <c:f>Sheet1!$B$2:$D$2</c:f>
              <c:numCache>
                <c:formatCode>0%</c:formatCode>
                <c:ptCount val="3"/>
                <c:pt idx="0">
                  <c:v>0.8</c:v>
                </c:pt>
                <c:pt idx="1">
                  <c:v>0.8</c:v>
                </c:pt>
                <c:pt idx="2">
                  <c:v>0.83</c:v>
                </c:pt>
              </c:numCache>
            </c:numRef>
          </c:val>
          <c:smooth val="0"/>
          <c:extLst>
            <c:ext xmlns:c16="http://schemas.microsoft.com/office/drawing/2014/chart" uri="{C3380CC4-5D6E-409C-BE32-E72D297353CC}">
              <c16:uniqueId val="{00000001-B816-4BAC-8603-96076A8CE8A0}"/>
            </c:ext>
          </c:extLst>
        </c:ser>
        <c:dLbls>
          <c:showLegendKey val="0"/>
          <c:showVal val="0"/>
          <c:showCatName val="0"/>
          <c:showSerName val="0"/>
          <c:showPercent val="0"/>
          <c:showBubbleSize val="0"/>
        </c:dLbls>
        <c:marker val="1"/>
        <c:smooth val="0"/>
        <c:axId val="-282170160"/>
        <c:axId val="-282169616"/>
      </c:lineChart>
      <c:catAx>
        <c:axId val="-282170160"/>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69616"/>
        <c:crosses val="autoZero"/>
        <c:auto val="1"/>
        <c:lblAlgn val="ctr"/>
        <c:lblOffset val="100"/>
        <c:noMultiLvlLbl val="0"/>
      </c:catAx>
      <c:valAx>
        <c:axId val="-282169616"/>
        <c:scaling>
          <c:orientation val="minMax"/>
          <c:max val="0.9"/>
          <c:min val="0"/>
        </c:scaling>
        <c:delete val="0"/>
        <c:axPos val="l"/>
        <c:majorGridlines>
          <c:spPr>
            <a:ln>
              <a:solidFill>
                <a:schemeClr val="tx1">
                  <a:lumMod val="15000"/>
                  <a:lumOff val="85000"/>
                </a:schemeClr>
              </a:solidFill>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70160"/>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1"/>
          <c:order val="1"/>
          <c:tx>
            <c:strRef>
              <c:f>Sheet1!$A$27</c:f>
              <c:strCache>
                <c:ptCount val="1"/>
                <c:pt idx="0">
                  <c:v>Faculty of Arts</c:v>
                </c:pt>
              </c:strCache>
            </c:strRef>
          </c:tx>
          <c:spPr>
            <a:pattFill prst="narHorz">
              <a:fgClr>
                <a:schemeClr val="accent2"/>
              </a:fgClr>
              <a:bgClr>
                <a:schemeClr val="accent2">
                  <a:lumMod val="20000"/>
                  <a:lumOff val="80000"/>
                </a:schemeClr>
              </a:bgClr>
            </a:pattFill>
            <a:ln>
              <a:noFill/>
            </a:ln>
            <a:effectLst>
              <a:innerShdw blurRad="114300">
                <a:schemeClr val="accent2"/>
              </a:innerShdw>
            </a:effectLst>
          </c:spPr>
          <c:invertIfNegative val="0"/>
          <c:cat>
            <c:strRef>
              <c:f>Sheet1!$B$25:$D$25</c:f>
              <c:strCache>
                <c:ptCount val="3"/>
                <c:pt idx="0">
                  <c:v>2018</c:v>
                </c:pt>
                <c:pt idx="1">
                  <c:v>2019</c:v>
                </c:pt>
                <c:pt idx="2">
                  <c:v>2020</c:v>
                </c:pt>
              </c:strCache>
            </c:strRef>
          </c:cat>
          <c:val>
            <c:numRef>
              <c:f>Sheet1!$B$27:$D$27</c:f>
              <c:numCache>
                <c:formatCode>0%</c:formatCode>
                <c:ptCount val="3"/>
                <c:pt idx="0">
                  <c:v>0.9</c:v>
                </c:pt>
                <c:pt idx="1">
                  <c:v>0.87</c:v>
                </c:pt>
                <c:pt idx="2">
                  <c:v>0.9</c:v>
                </c:pt>
              </c:numCache>
            </c:numRef>
          </c:val>
          <c:extLst>
            <c:ext xmlns:c16="http://schemas.microsoft.com/office/drawing/2014/chart" uri="{C3380CC4-5D6E-409C-BE32-E72D297353CC}">
              <c16:uniqueId val="{00000000-BD36-48D7-AFBF-E5A28F60E018}"/>
            </c:ext>
          </c:extLst>
        </c:ser>
        <c:ser>
          <c:idx val="2"/>
          <c:order val="2"/>
          <c:tx>
            <c:strRef>
              <c:f>Sheet1!$A$28</c:f>
              <c:strCache>
                <c:ptCount val="1"/>
                <c:pt idx="0">
                  <c:v>Faculty of Commerce, Administration &amp; Law</c:v>
                </c:pt>
              </c:strCache>
            </c:strRef>
          </c:tx>
          <c:spPr>
            <a:pattFill prst="narHorz">
              <a:fgClr>
                <a:schemeClr val="accent3"/>
              </a:fgClr>
              <a:bgClr>
                <a:schemeClr val="accent3">
                  <a:lumMod val="20000"/>
                  <a:lumOff val="80000"/>
                </a:schemeClr>
              </a:bgClr>
            </a:pattFill>
            <a:ln>
              <a:noFill/>
            </a:ln>
            <a:effectLst>
              <a:innerShdw blurRad="114300">
                <a:schemeClr val="accent3"/>
              </a:innerShdw>
            </a:effectLst>
          </c:spPr>
          <c:invertIfNegative val="0"/>
          <c:cat>
            <c:strRef>
              <c:f>Sheet1!$B$25:$D$25</c:f>
              <c:strCache>
                <c:ptCount val="3"/>
                <c:pt idx="0">
                  <c:v>2018</c:v>
                </c:pt>
                <c:pt idx="1">
                  <c:v>2019</c:v>
                </c:pt>
                <c:pt idx="2">
                  <c:v>2020</c:v>
                </c:pt>
              </c:strCache>
            </c:strRef>
          </c:cat>
          <c:val>
            <c:numRef>
              <c:f>Sheet1!$B$28:$D$28</c:f>
              <c:numCache>
                <c:formatCode>0%</c:formatCode>
                <c:ptCount val="3"/>
                <c:pt idx="0">
                  <c:v>0.81</c:v>
                </c:pt>
                <c:pt idx="1">
                  <c:v>0.78</c:v>
                </c:pt>
                <c:pt idx="2">
                  <c:v>0.81</c:v>
                </c:pt>
              </c:numCache>
            </c:numRef>
          </c:val>
          <c:extLst>
            <c:ext xmlns:c16="http://schemas.microsoft.com/office/drawing/2014/chart" uri="{C3380CC4-5D6E-409C-BE32-E72D297353CC}">
              <c16:uniqueId val="{00000001-BD36-48D7-AFBF-E5A28F60E018}"/>
            </c:ext>
          </c:extLst>
        </c:ser>
        <c:ser>
          <c:idx val="3"/>
          <c:order val="3"/>
          <c:tx>
            <c:strRef>
              <c:f>Sheet1!$A$29</c:f>
              <c:strCache>
                <c:ptCount val="1"/>
                <c:pt idx="0">
                  <c:v>Faculty of Education</c:v>
                </c:pt>
              </c:strCache>
            </c:strRef>
          </c:tx>
          <c:spPr>
            <a:pattFill prst="narHorz">
              <a:fgClr>
                <a:schemeClr val="accent4"/>
              </a:fgClr>
              <a:bgClr>
                <a:schemeClr val="accent4">
                  <a:lumMod val="20000"/>
                  <a:lumOff val="80000"/>
                </a:schemeClr>
              </a:bgClr>
            </a:pattFill>
            <a:ln>
              <a:noFill/>
            </a:ln>
            <a:effectLst>
              <a:innerShdw blurRad="114300">
                <a:schemeClr val="accent4"/>
              </a:innerShdw>
            </a:effectLst>
          </c:spPr>
          <c:invertIfNegative val="0"/>
          <c:cat>
            <c:strRef>
              <c:f>Sheet1!$B$25:$D$25</c:f>
              <c:strCache>
                <c:ptCount val="3"/>
                <c:pt idx="0">
                  <c:v>2018</c:v>
                </c:pt>
                <c:pt idx="1">
                  <c:v>2019</c:v>
                </c:pt>
                <c:pt idx="2">
                  <c:v>2020</c:v>
                </c:pt>
              </c:strCache>
            </c:strRef>
          </c:cat>
          <c:val>
            <c:numRef>
              <c:f>Sheet1!$B$29:$D$29</c:f>
              <c:numCache>
                <c:formatCode>0%</c:formatCode>
                <c:ptCount val="3"/>
                <c:pt idx="0">
                  <c:v>0.9</c:v>
                </c:pt>
                <c:pt idx="1">
                  <c:v>0.89</c:v>
                </c:pt>
                <c:pt idx="2">
                  <c:v>0.9</c:v>
                </c:pt>
              </c:numCache>
            </c:numRef>
          </c:val>
          <c:extLst>
            <c:ext xmlns:c16="http://schemas.microsoft.com/office/drawing/2014/chart" uri="{C3380CC4-5D6E-409C-BE32-E72D297353CC}">
              <c16:uniqueId val="{00000002-BD36-48D7-AFBF-E5A28F60E018}"/>
            </c:ext>
          </c:extLst>
        </c:ser>
        <c:ser>
          <c:idx val="4"/>
          <c:order val="4"/>
          <c:tx>
            <c:strRef>
              <c:f>Sheet1!$A$30</c:f>
              <c:strCache>
                <c:ptCount val="1"/>
                <c:pt idx="0">
                  <c:v>Faculty of Science and Agriculture</c:v>
                </c:pt>
              </c:strCache>
            </c:strRef>
          </c:tx>
          <c:spPr>
            <a:pattFill prst="narHorz">
              <a:fgClr>
                <a:schemeClr val="accent5"/>
              </a:fgClr>
              <a:bgClr>
                <a:schemeClr val="accent5">
                  <a:lumMod val="20000"/>
                  <a:lumOff val="80000"/>
                </a:schemeClr>
              </a:bgClr>
            </a:pattFill>
            <a:ln>
              <a:noFill/>
            </a:ln>
            <a:effectLst>
              <a:innerShdw blurRad="114300">
                <a:schemeClr val="accent5"/>
              </a:innerShdw>
            </a:effectLst>
          </c:spPr>
          <c:invertIfNegative val="0"/>
          <c:cat>
            <c:strRef>
              <c:f>Sheet1!$B$25:$D$25</c:f>
              <c:strCache>
                <c:ptCount val="3"/>
                <c:pt idx="0">
                  <c:v>2018</c:v>
                </c:pt>
                <c:pt idx="1">
                  <c:v>2019</c:v>
                </c:pt>
                <c:pt idx="2">
                  <c:v>2020</c:v>
                </c:pt>
              </c:strCache>
            </c:strRef>
          </c:cat>
          <c:val>
            <c:numRef>
              <c:f>Sheet1!$B$30:$D$30</c:f>
              <c:numCache>
                <c:formatCode>0%</c:formatCode>
                <c:ptCount val="3"/>
                <c:pt idx="0">
                  <c:v>0.76</c:v>
                </c:pt>
                <c:pt idx="1">
                  <c:v>0.77</c:v>
                </c:pt>
                <c:pt idx="2">
                  <c:v>0.77</c:v>
                </c:pt>
              </c:numCache>
            </c:numRef>
          </c:val>
          <c:extLst>
            <c:ext xmlns:c16="http://schemas.microsoft.com/office/drawing/2014/chart" uri="{C3380CC4-5D6E-409C-BE32-E72D297353CC}">
              <c16:uniqueId val="{00000003-BD36-48D7-AFBF-E5A28F60E018}"/>
            </c:ext>
          </c:extLst>
        </c:ser>
        <c:dLbls>
          <c:showLegendKey val="0"/>
          <c:showVal val="0"/>
          <c:showCatName val="0"/>
          <c:showSerName val="0"/>
          <c:showPercent val="0"/>
          <c:showBubbleSize val="0"/>
        </c:dLbls>
        <c:gapWidth val="150"/>
        <c:axId val="-282162544"/>
        <c:axId val="-282165264"/>
      </c:barChart>
      <c:lineChart>
        <c:grouping val="standard"/>
        <c:varyColors val="0"/>
        <c:ser>
          <c:idx val="0"/>
          <c:order val="0"/>
          <c:tx>
            <c:strRef>
              <c:f>Sheet1!$A$26</c:f>
              <c:strCache>
                <c:ptCount val="1"/>
                <c:pt idx="0">
                  <c:v>Target</c:v>
                </c:pt>
              </c:strCache>
            </c:strRef>
          </c:tx>
          <c:spPr>
            <a:ln w="28575" cap="rnd">
              <a:solidFill>
                <a:schemeClr val="accent1"/>
              </a:solidFill>
              <a:round/>
            </a:ln>
            <a:effectLst/>
          </c:spPr>
          <c:marker>
            <c:symbol val="none"/>
          </c:marker>
          <c:cat>
            <c:strRef>
              <c:f>Sheet1!$B$25:$D$25</c:f>
              <c:strCache>
                <c:ptCount val="3"/>
                <c:pt idx="0">
                  <c:v>2018</c:v>
                </c:pt>
                <c:pt idx="1">
                  <c:v>2019</c:v>
                </c:pt>
                <c:pt idx="2">
                  <c:v>2020</c:v>
                </c:pt>
              </c:strCache>
            </c:strRef>
          </c:cat>
          <c:val>
            <c:numRef>
              <c:f>Sheet1!$B$26:$D$26</c:f>
              <c:numCache>
                <c:formatCode>0%</c:formatCode>
                <c:ptCount val="3"/>
                <c:pt idx="0">
                  <c:v>0.8</c:v>
                </c:pt>
                <c:pt idx="1">
                  <c:v>0.8</c:v>
                </c:pt>
                <c:pt idx="2">
                  <c:v>0.83</c:v>
                </c:pt>
              </c:numCache>
            </c:numRef>
          </c:val>
          <c:smooth val="0"/>
          <c:extLst>
            <c:ext xmlns:c16="http://schemas.microsoft.com/office/drawing/2014/chart" uri="{C3380CC4-5D6E-409C-BE32-E72D297353CC}">
              <c16:uniqueId val="{00000004-BD36-48D7-AFBF-E5A28F60E018}"/>
            </c:ext>
          </c:extLst>
        </c:ser>
        <c:dLbls>
          <c:showLegendKey val="0"/>
          <c:showVal val="0"/>
          <c:showCatName val="0"/>
          <c:showSerName val="0"/>
          <c:showPercent val="0"/>
          <c:showBubbleSize val="0"/>
        </c:dLbls>
        <c:marker val="1"/>
        <c:smooth val="0"/>
        <c:axId val="-282162544"/>
        <c:axId val="-282165264"/>
      </c:lineChart>
      <c:catAx>
        <c:axId val="-282162544"/>
        <c:scaling>
          <c:orientation val="minMax"/>
        </c:scaling>
        <c:delete val="0"/>
        <c:axPos val="b"/>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65264"/>
        <c:crosses val="autoZero"/>
        <c:auto val="1"/>
        <c:lblAlgn val="ctr"/>
        <c:lblOffset val="100"/>
        <c:noMultiLvlLbl val="0"/>
      </c:catAx>
      <c:valAx>
        <c:axId val="-282165264"/>
        <c:scaling>
          <c:orientation val="minMax"/>
          <c:max val="0.9"/>
          <c:min val="0"/>
        </c:scaling>
        <c:delete val="0"/>
        <c:axPos val="l"/>
        <c:majorGridlines>
          <c:spPr>
            <a:ln>
              <a:solidFill>
                <a:schemeClr val="tx1">
                  <a:lumMod val="15000"/>
                  <a:lumOff val="85000"/>
                </a:schemeClr>
              </a:solidFill>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82162544"/>
        <c:crosses val="autoZero"/>
        <c:crossBetween val="between"/>
      </c:valAx>
      <c:dTable>
        <c:showHorzBorder val="1"/>
        <c:showVertBorder val="1"/>
        <c:showOutline val="1"/>
        <c:showKeys val="1"/>
        <c:spPr>
          <a:noFill/>
          <a:ln w="9525">
            <a:solidFill>
              <a:schemeClr val="tx1">
                <a:lumMod val="15000"/>
                <a:lumOff val="85000"/>
              </a:schemeClr>
            </a:solidFill>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Projections!$A$1</c:f>
              <c:strCache>
                <c:ptCount val="1"/>
                <c:pt idx="0">
                  <c:v>Graduate Headcount</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Projections!$B$2:$B$8</c:f>
              <c:numCache>
                <c:formatCode>General</c:formatCode>
                <c:ptCount val="7"/>
                <c:pt idx="0">
                  <c:v>2014</c:v>
                </c:pt>
                <c:pt idx="1">
                  <c:v>2015</c:v>
                </c:pt>
                <c:pt idx="2">
                  <c:v>2016</c:v>
                </c:pt>
                <c:pt idx="3">
                  <c:v>2017</c:v>
                </c:pt>
                <c:pt idx="4">
                  <c:v>2018</c:v>
                </c:pt>
                <c:pt idx="5">
                  <c:v>2019</c:v>
                </c:pt>
                <c:pt idx="6">
                  <c:v>2020</c:v>
                </c:pt>
              </c:numCache>
            </c:numRef>
          </c:cat>
          <c:val>
            <c:numRef>
              <c:f>Projections!$A$2:$A$8</c:f>
              <c:numCache>
                <c:formatCode>General</c:formatCode>
                <c:ptCount val="7"/>
                <c:pt idx="0">
                  <c:v>3700</c:v>
                </c:pt>
                <c:pt idx="1">
                  <c:v>3859</c:v>
                </c:pt>
                <c:pt idx="2">
                  <c:v>4267</c:v>
                </c:pt>
                <c:pt idx="3">
                  <c:v>4105</c:v>
                </c:pt>
                <c:pt idx="4">
                  <c:v>4252</c:v>
                </c:pt>
                <c:pt idx="5">
                  <c:v>3996</c:v>
                </c:pt>
                <c:pt idx="6" formatCode="0">
                  <c:v>4279.5333333333256</c:v>
                </c:pt>
              </c:numCache>
            </c:numRef>
          </c:val>
          <c:smooth val="0"/>
          <c:extLst>
            <c:ext xmlns:c16="http://schemas.microsoft.com/office/drawing/2014/chart" uri="{C3380CC4-5D6E-409C-BE32-E72D297353CC}">
              <c16:uniqueId val="{00000000-31EA-4070-9FBC-C067FD031905}"/>
            </c:ext>
          </c:extLst>
        </c:ser>
        <c:dLbls>
          <c:dLblPos val="t"/>
          <c:showLegendKey val="0"/>
          <c:showVal val="1"/>
          <c:showCatName val="0"/>
          <c:showSerName val="0"/>
          <c:showPercent val="0"/>
          <c:showBubbleSize val="0"/>
        </c:dLbls>
        <c:smooth val="0"/>
        <c:axId val="-282162000"/>
        <c:axId val="-282170704"/>
      </c:lineChart>
      <c:catAx>
        <c:axId val="-28216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170704"/>
        <c:crosses val="autoZero"/>
        <c:auto val="1"/>
        <c:lblAlgn val="ctr"/>
        <c:lblOffset val="100"/>
        <c:noMultiLvlLbl val="0"/>
      </c:catAx>
      <c:valAx>
        <c:axId val="-28217070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82162000"/>
        <c:crosses val="autoZero"/>
        <c:crossBetween val="between"/>
      </c:valAx>
      <c:spPr>
        <a:noFill/>
        <a:ln>
          <a:noFill/>
        </a:ln>
        <a:effectLst/>
      </c:spPr>
    </c:plotArea>
    <c:plotVisOnly val="1"/>
    <c:dispBlanksAs val="gap"/>
    <c:showDLblsOverMax val="0"/>
  </c:chart>
  <c:spPr>
    <a:no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323">
  <cs:axisTitle>
    <cs:lnRef idx="0"/>
    <cs:fillRef idx="0"/>
    <cs:effectRef idx="0"/>
    <cs:fontRef idx="minor">
      <a:schemeClr val="tx1">
        <a:lumMod val="65000"/>
        <a:lumOff val="35000"/>
      </a:schemeClr>
    </cs:fontRef>
    <cs:defRPr sz="1197"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cap="flat" cmpd="sng" algn="ctr">
        <a:solidFill>
          <a:schemeClr val="tx1">
            <a:lumMod val="65000"/>
            <a:lumOff val="35000"/>
          </a:schemeClr>
        </a:solidFill>
        <a:round/>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15875" cap="flat" cmpd="sng" algn="ctr">
        <a:solidFill>
          <a:schemeClr val="tx1">
            <a:lumMod val="65000"/>
            <a:lumOff val="3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22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BCFCCAC0-C72B-423B-A596-8343D755F039}" type="datetimeFigureOut">
              <a:rPr lang="en-ZA" smtClean="0"/>
              <a:t>2021/03/15</a:t>
            </a:fld>
            <a:endParaRPr lang="en-ZA" dirty="0"/>
          </a:p>
        </p:txBody>
      </p:sp>
      <p:sp>
        <p:nvSpPr>
          <p:cNvPr id="4" name="Footer Placeholder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2F5BFDE-ABA0-4B2A-873B-C4CC1E201D96}" type="slidenum">
              <a:rPr lang="en-ZA" smtClean="0"/>
              <a:t>‹#›</a:t>
            </a:fld>
            <a:endParaRPr lang="en-ZA" dirty="0"/>
          </a:p>
        </p:txBody>
      </p:sp>
    </p:spTree>
    <p:extLst>
      <p:ext uri="{BB962C8B-B14F-4D97-AF65-F5344CB8AC3E}">
        <p14:creationId xmlns:p14="http://schemas.microsoft.com/office/powerpoint/2010/main" val="4019009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24D9D060-D336-4886-9E16-66637FE9111E}" type="datetimeFigureOut">
              <a:rPr lang="en-ZA" smtClean="0"/>
              <a:t>2021/03/15</a:t>
            </a:fld>
            <a:endParaRPr lang="en-ZA" dirty="0"/>
          </a:p>
        </p:txBody>
      </p:sp>
      <p:sp>
        <p:nvSpPr>
          <p:cNvPr id="4" name="Slide Image Placeholder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FCBF0413-E801-468B-95FC-8CF7BE667AEF}" type="slidenum">
              <a:rPr lang="en-ZA" smtClean="0"/>
              <a:t>‹#›</a:t>
            </a:fld>
            <a:endParaRPr lang="en-ZA" dirty="0"/>
          </a:p>
        </p:txBody>
      </p:sp>
    </p:spTree>
    <p:extLst>
      <p:ext uri="{BB962C8B-B14F-4D97-AF65-F5344CB8AC3E}">
        <p14:creationId xmlns:p14="http://schemas.microsoft.com/office/powerpoint/2010/main" val="1076241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FCBF0413-E801-468B-95FC-8CF7BE667AEF}" type="slidenum">
              <a:rPr lang="en-ZA" smtClean="0"/>
              <a:t>26</a:t>
            </a:fld>
            <a:endParaRPr lang="en-ZA" dirty="0"/>
          </a:p>
        </p:txBody>
      </p:sp>
    </p:spTree>
    <p:extLst>
      <p:ext uri="{BB962C8B-B14F-4D97-AF65-F5344CB8AC3E}">
        <p14:creationId xmlns:p14="http://schemas.microsoft.com/office/powerpoint/2010/main" val="2292490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289603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3465543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4002344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2923595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95925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3264994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1801047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4096524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177022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2268553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C0FA5C-AACD-414C-B90B-21B33A521C7F}" type="datetimeFigureOut">
              <a:rPr lang="en-US" smtClean="0"/>
              <a:t>3/15/2021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9BC804D-096D-DB43-9847-B9DB7988A88B}" type="slidenum">
              <a:rPr lang="en-US" smtClean="0"/>
              <a:t>‹#›</a:t>
            </a:fld>
            <a:endParaRPr lang="en-US" dirty="0"/>
          </a:p>
        </p:txBody>
      </p:sp>
    </p:spTree>
    <p:extLst>
      <p:ext uri="{BB962C8B-B14F-4D97-AF65-F5344CB8AC3E}">
        <p14:creationId xmlns:p14="http://schemas.microsoft.com/office/powerpoint/2010/main" val="244559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C0FA5C-AACD-414C-B90B-21B33A521C7F}" type="datetimeFigureOut">
              <a:rPr lang="en-US" smtClean="0"/>
              <a:t>3/15/2021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C804D-096D-DB43-9847-B9DB7988A88B}" type="slidenum">
              <a:rPr lang="en-US" smtClean="0"/>
              <a:t>‹#›</a:t>
            </a:fld>
            <a:endParaRPr lang="en-US" dirty="0"/>
          </a:p>
        </p:txBody>
      </p:sp>
    </p:spTree>
    <p:extLst>
      <p:ext uri="{BB962C8B-B14F-4D97-AF65-F5344CB8AC3E}">
        <p14:creationId xmlns:p14="http://schemas.microsoft.com/office/powerpoint/2010/main" val="2313189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tags" Target="../tags/tag8.xml"/><Relationship Id="rId3" Type="http://schemas.openxmlformats.org/officeDocument/2006/relationships/tags" Target="../tags/tag3.xml"/><Relationship Id="rId7" Type="http://schemas.openxmlformats.org/officeDocument/2006/relationships/tags" Target="../tags/tag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jpeg"/><Relationship Id="rId4" Type="http://schemas.openxmlformats.org/officeDocument/2006/relationships/tags" Target="../tags/tag4.xml"/><Relationship Id="rId9"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03124" y="2594113"/>
            <a:ext cx="8406580" cy="1431236"/>
          </a:xfrm>
        </p:spPr>
        <p:txBody>
          <a:bodyPr>
            <a:normAutofit fontScale="90000"/>
          </a:bodyPr>
          <a:lstStyle/>
          <a:p>
            <a:r>
              <a:rPr lang="en-ZA" sz="3100" b="1" dirty="0" smtClean="0">
                <a:latin typeface="Times New Roman" panose="02020603050405020304" pitchFamily="18" charset="0"/>
                <a:cs typeface="Times New Roman" panose="02020603050405020304" pitchFamily="18" charset="0"/>
              </a:rPr>
              <a:t>PORTFOLIO COMMITTEE 2021 PRESENTATION</a:t>
            </a:r>
            <a:br>
              <a:rPr lang="en-ZA" sz="3100" b="1" dirty="0" smtClean="0">
                <a:latin typeface="Times New Roman" panose="02020603050405020304" pitchFamily="18" charset="0"/>
                <a:cs typeface="Times New Roman" panose="02020603050405020304" pitchFamily="18" charset="0"/>
              </a:rPr>
            </a:br>
            <a:r>
              <a:rPr lang="en-ZA" sz="3100" b="1" dirty="0" smtClean="0">
                <a:latin typeface="Times New Roman" panose="02020603050405020304" pitchFamily="18" charset="0"/>
                <a:cs typeface="Times New Roman" panose="02020603050405020304" pitchFamily="18" charset="0"/>
              </a:rPr>
              <a:t> </a:t>
            </a:r>
            <a:r>
              <a:rPr lang="en-ZA" sz="3100" b="1" dirty="0">
                <a:latin typeface="Times New Roman" panose="02020603050405020304" pitchFamily="18" charset="0"/>
                <a:cs typeface="Times New Roman" panose="02020603050405020304" pitchFamily="18" charset="0"/>
              </a:rPr>
              <a:t/>
            </a:r>
            <a:br>
              <a:rPr lang="en-ZA" sz="3100" b="1" dirty="0">
                <a:latin typeface="Times New Roman" panose="02020603050405020304" pitchFamily="18" charset="0"/>
                <a:cs typeface="Times New Roman" panose="02020603050405020304" pitchFamily="18" charset="0"/>
              </a:rPr>
            </a:br>
            <a:r>
              <a:rPr lang="en-ZA" sz="2200" b="1" dirty="0" smtClean="0">
                <a:latin typeface="Times New Roman" panose="02020603050405020304" pitchFamily="18" charset="0"/>
                <a:cs typeface="Times New Roman" panose="02020603050405020304" pitchFamily="18" charset="0"/>
              </a:rPr>
              <a:t>Chairperson of Council, Ms Nomarashiya Caluza </a:t>
            </a:r>
            <a:br>
              <a:rPr lang="en-ZA" sz="2200" b="1" dirty="0" smtClean="0">
                <a:latin typeface="Times New Roman" panose="02020603050405020304" pitchFamily="18" charset="0"/>
                <a:cs typeface="Times New Roman" panose="02020603050405020304" pitchFamily="18" charset="0"/>
              </a:rPr>
            </a:br>
            <a:r>
              <a:rPr lang="en-ZA" sz="2200" b="1" dirty="0" smtClean="0">
                <a:latin typeface="Times New Roman" panose="02020603050405020304" pitchFamily="18" charset="0"/>
                <a:cs typeface="Times New Roman" panose="02020603050405020304" pitchFamily="18" charset="0"/>
              </a:rPr>
              <a:t>and </a:t>
            </a:r>
            <a:br>
              <a:rPr lang="en-ZA" sz="2200" b="1" dirty="0" smtClean="0">
                <a:latin typeface="Times New Roman" panose="02020603050405020304" pitchFamily="18" charset="0"/>
                <a:cs typeface="Times New Roman" panose="02020603050405020304" pitchFamily="18" charset="0"/>
              </a:rPr>
            </a:br>
            <a:r>
              <a:rPr lang="en-ZA" sz="2200" b="1" dirty="0" smtClean="0">
                <a:latin typeface="Times New Roman" panose="02020603050405020304" pitchFamily="18" charset="0"/>
                <a:cs typeface="Times New Roman" panose="02020603050405020304" pitchFamily="18" charset="0"/>
              </a:rPr>
              <a:t>UNIZULU Executive Management </a:t>
            </a:r>
            <a:br>
              <a:rPr lang="en-ZA" sz="2200" b="1" dirty="0" smtClean="0">
                <a:latin typeface="Times New Roman" panose="02020603050405020304" pitchFamily="18" charset="0"/>
                <a:cs typeface="Times New Roman" panose="02020603050405020304" pitchFamily="18" charset="0"/>
              </a:rPr>
            </a:br>
            <a:r>
              <a:rPr lang="en-ZA" sz="2200" b="1" dirty="0">
                <a:latin typeface="Times New Roman" panose="02020603050405020304" pitchFamily="18" charset="0"/>
                <a:cs typeface="Times New Roman" panose="02020603050405020304" pitchFamily="18" charset="0"/>
              </a:rPr>
              <a:t/>
            </a:r>
            <a:br>
              <a:rPr lang="en-ZA" sz="2200" b="1" dirty="0">
                <a:latin typeface="Times New Roman" panose="02020603050405020304" pitchFamily="18" charset="0"/>
                <a:cs typeface="Times New Roman" panose="02020603050405020304" pitchFamily="18" charset="0"/>
              </a:rPr>
            </a:br>
            <a:r>
              <a:rPr lang="en-ZA" sz="2200" b="1" dirty="0" smtClean="0">
                <a:latin typeface="Times New Roman" panose="02020603050405020304" pitchFamily="18" charset="0"/>
                <a:cs typeface="Times New Roman" panose="02020603050405020304" pitchFamily="18" charset="0"/>
              </a:rPr>
              <a:t>16 March 2021</a:t>
            </a:r>
            <a:br>
              <a:rPr lang="en-ZA" sz="2200" b="1" dirty="0" smtClean="0">
                <a:latin typeface="Times New Roman" panose="02020603050405020304" pitchFamily="18" charset="0"/>
                <a:cs typeface="Times New Roman" panose="02020603050405020304" pitchFamily="18" charset="0"/>
              </a:rPr>
            </a:br>
            <a:r>
              <a:rPr lang="en-ZA" sz="3600" b="1" dirty="0">
                <a:latin typeface="Times New Roman" panose="02020603050405020304" pitchFamily="18" charset="0"/>
                <a:cs typeface="Times New Roman" panose="02020603050405020304" pitchFamily="18" charset="0"/>
              </a:rPr>
              <a:t/>
            </a:r>
            <a:br>
              <a:rPr lang="en-ZA" sz="3600" b="1" dirty="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0180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9291" y="2001672"/>
            <a:ext cx="8714232" cy="4315253"/>
          </a:xfrm>
        </p:spPr>
        <p:txBody>
          <a:bodyPr>
            <a:normAutofit/>
          </a:bodyPr>
          <a:lstStyle/>
          <a:p>
            <a:pPr marL="0" indent="0" algn="just">
              <a:lnSpc>
                <a:spcPct val="110000"/>
              </a:lnSpc>
              <a:buNone/>
            </a:pPr>
            <a:r>
              <a:rPr lang="en-US" sz="1800" b="1" dirty="0">
                <a:latin typeface="Arial" panose="020B0604020202020204" pitchFamily="34" charset="0"/>
                <a:ea typeface="Tahoma" panose="020B0604030504040204" pitchFamily="34" charset="0"/>
                <a:cs typeface="Arial" panose="020B0604020202020204" pitchFamily="34" charset="0"/>
              </a:rPr>
              <a:t>Analytics:</a:t>
            </a:r>
          </a:p>
          <a:p>
            <a:pPr marL="0" indent="0" algn="just">
              <a:lnSpc>
                <a:spcPct val="110000"/>
              </a:lnSpc>
              <a:buNone/>
            </a:pPr>
            <a:r>
              <a:rPr lang="en-US" sz="1800" b="1" dirty="0">
                <a:latin typeface="Arial" panose="020B0604020202020204" pitchFamily="34" charset="0"/>
                <a:ea typeface="Tahoma" panose="020B0604030504040204" pitchFamily="34" charset="0"/>
                <a:cs typeface="Arial" panose="020B0604020202020204" pitchFamily="34" charset="0"/>
              </a:rPr>
              <a:t>Student Usage of LMS:</a:t>
            </a:r>
          </a:p>
          <a:p>
            <a:pPr marL="0" indent="0" algn="just">
              <a:lnSpc>
                <a:spcPct val="110000"/>
              </a:lnSpc>
              <a:buNone/>
            </a:pPr>
            <a:r>
              <a:rPr lang="en-US" sz="1800" dirty="0" smtClean="0">
                <a:latin typeface="Arial" panose="020B0604020202020204" pitchFamily="34" charset="0"/>
                <a:ea typeface="Tahoma" panose="020B0604030504040204" pitchFamily="34" charset="0"/>
                <a:cs typeface="Arial" panose="020B0604020202020204" pitchFamily="34" charset="0"/>
              </a:rPr>
              <a:t>1.   Since </a:t>
            </a:r>
            <a:r>
              <a:rPr lang="en-US" sz="1800" dirty="0">
                <a:latin typeface="Arial" panose="020B0604020202020204" pitchFamily="34" charset="0"/>
                <a:ea typeface="Tahoma" panose="020B0604030504040204" pitchFamily="34" charset="0"/>
                <a:cs typeface="Arial" panose="020B0604020202020204" pitchFamily="34" charset="0"/>
              </a:rPr>
              <a:t>the nationwide lockdown 88% of students have accessed the LMS.</a:t>
            </a:r>
          </a:p>
          <a:p>
            <a:pPr algn="just">
              <a:lnSpc>
                <a:spcPct val="110000"/>
              </a:lnSpc>
              <a:buAutoNum type="arabicPeriod" startAt="2"/>
            </a:pPr>
            <a:r>
              <a:rPr lang="en-US" sz="1800" dirty="0">
                <a:latin typeface="Arial" panose="020B0604020202020204" pitchFamily="34" charset="0"/>
                <a:ea typeface="Tahoma" panose="020B0604030504040204" pitchFamily="34" charset="0"/>
                <a:cs typeface="Arial" panose="020B0604020202020204" pitchFamily="34" charset="0"/>
              </a:rPr>
              <a:t>Student usage during the first week two weeks of July has dropped to 83%</a:t>
            </a:r>
          </a:p>
          <a:p>
            <a:pPr marL="0" indent="0" algn="just">
              <a:lnSpc>
                <a:spcPct val="110000"/>
              </a:lnSpc>
              <a:buNone/>
            </a:pPr>
            <a:endParaRPr lang="en-US" sz="1800" b="1" dirty="0">
              <a:latin typeface="Arial" panose="020B0604020202020204" pitchFamily="34" charset="0"/>
              <a:ea typeface="Tahoma" panose="020B0604030504040204" pitchFamily="34" charset="0"/>
              <a:cs typeface="Arial" panose="020B0604020202020204" pitchFamily="34" charset="0"/>
            </a:endParaRPr>
          </a:p>
          <a:p>
            <a:pPr algn="just">
              <a:lnSpc>
                <a:spcPct val="110000"/>
              </a:lnSpc>
            </a:pPr>
            <a:r>
              <a:rPr lang="en-US" sz="1800" dirty="0">
                <a:latin typeface="Arial" panose="020B0604020202020204" pitchFamily="34" charset="0"/>
                <a:ea typeface="Tahoma" panose="020B0604030504040204" pitchFamily="34" charset="0"/>
                <a:cs typeface="Arial" panose="020B0604020202020204" pitchFamily="34" charset="0"/>
              </a:rPr>
              <a:t>During the last term of 2020 participation on Moodle increased</a:t>
            </a:r>
          </a:p>
          <a:p>
            <a:pPr algn="just">
              <a:lnSpc>
                <a:spcPct val="110000"/>
              </a:lnSpc>
            </a:pPr>
            <a:r>
              <a:rPr lang="en-US" sz="1800" dirty="0">
                <a:latin typeface="Arial" panose="020B0604020202020204" pitchFamily="34" charset="0"/>
                <a:ea typeface="Tahoma" panose="020B0604030504040204" pitchFamily="34" charset="0"/>
                <a:cs typeface="Arial" panose="020B0604020202020204" pitchFamily="34" charset="0"/>
              </a:rPr>
              <a:t>Provision of laptops and data:</a:t>
            </a:r>
            <a:r>
              <a:rPr lang="en-US" sz="1800" b="1" dirty="0">
                <a:latin typeface="Arial" panose="020B0604020202020204" pitchFamily="34" charset="0"/>
                <a:ea typeface="Tahoma" panose="020B0604030504040204" pitchFamily="34" charset="0"/>
                <a:cs typeface="Arial" panose="020B0604020202020204" pitchFamily="34" charset="0"/>
              </a:rPr>
              <a:t> 10G Day and 10G Night data</a:t>
            </a:r>
          </a:p>
          <a:p>
            <a:pPr algn="just">
              <a:lnSpc>
                <a:spcPct val="110000"/>
              </a:lnSpc>
            </a:pPr>
            <a:r>
              <a:rPr lang="en-US" sz="1800" b="1" dirty="0">
                <a:latin typeface="Arial" panose="020B0604020202020204" pitchFamily="34" charset="0"/>
                <a:ea typeface="Tahoma" panose="020B0604030504040204" pitchFamily="34" charset="0"/>
                <a:cs typeface="Arial" panose="020B0604020202020204" pitchFamily="34" charset="0"/>
              </a:rPr>
              <a:t>Preparation and printing of hard copy study material, packing and sorting of study material, Delivery of study material</a:t>
            </a:r>
          </a:p>
          <a:p>
            <a:pPr marL="0" indent="0" algn="just">
              <a:lnSpc>
                <a:spcPct val="110000"/>
              </a:lnSpc>
              <a:buNone/>
            </a:pPr>
            <a:r>
              <a:rPr lang="en-US" sz="1800" b="1" dirty="0">
                <a:latin typeface="Arial" panose="020B0604020202020204" pitchFamily="34" charset="0"/>
                <a:ea typeface="Tahoma" panose="020B0604030504040204" pitchFamily="34" charset="0"/>
                <a:cs typeface="Arial" panose="020B0604020202020204" pitchFamily="34" charset="0"/>
              </a:rPr>
              <a:t>	</a:t>
            </a:r>
            <a:r>
              <a:rPr lang="en-US" sz="1800" dirty="0">
                <a:latin typeface="Arial" panose="020B0604020202020204" pitchFamily="34" charset="0"/>
                <a:ea typeface="Tahoma" panose="020B0604030504040204" pitchFamily="34" charset="0"/>
                <a:cs typeface="Arial" panose="020B0604020202020204" pitchFamily="34" charset="0"/>
              </a:rPr>
              <a:t>Material delivered to 59 different delivery points on predetermined dates</a:t>
            </a:r>
          </a:p>
          <a:p>
            <a:pPr marL="0" indent="0" algn="just">
              <a:lnSpc>
                <a:spcPct val="110000"/>
              </a:lnSpc>
              <a:buNone/>
            </a:pPr>
            <a:r>
              <a:rPr lang="en-US" sz="1800" dirty="0">
                <a:latin typeface="Arial" panose="020B0604020202020204" pitchFamily="34" charset="0"/>
                <a:ea typeface="Tahoma" panose="020B0604030504040204" pitchFamily="34" charset="0"/>
                <a:cs typeface="Arial" panose="020B0604020202020204" pitchFamily="34" charset="0"/>
              </a:rPr>
              <a:t>	</a:t>
            </a:r>
            <a:r>
              <a:rPr lang="en-US" sz="1800" dirty="0" smtClean="0">
                <a:latin typeface="Arial" panose="020B0604020202020204" pitchFamily="34" charset="0"/>
                <a:ea typeface="Tahoma" panose="020B0604030504040204" pitchFamily="34" charset="0"/>
                <a:cs typeface="Arial" panose="020B0604020202020204" pitchFamily="34" charset="0"/>
              </a:rPr>
              <a:t>WhatsApp </a:t>
            </a:r>
            <a:r>
              <a:rPr lang="en-US" sz="1800" dirty="0">
                <a:latin typeface="Arial" panose="020B0604020202020204" pitchFamily="34" charset="0"/>
                <a:ea typeface="Tahoma" panose="020B0604030504040204" pitchFamily="34" charset="0"/>
                <a:cs typeface="Arial" panose="020B0604020202020204" pitchFamily="34" charset="0"/>
              </a:rPr>
              <a:t>groups per delivery site, bulk sms, phone call before delivery</a:t>
            </a:r>
          </a:p>
          <a:p>
            <a:pPr algn="just">
              <a:lnSpc>
                <a:spcPct val="110000"/>
              </a:lnSpc>
            </a:pPr>
            <a:endParaRPr lang="en-US" sz="1800" b="1" dirty="0">
              <a:latin typeface="Gill Sans MT" panose="020B0502020104020203" pitchFamily="34" charset="0"/>
              <a:ea typeface="Tahoma" panose="020B0604030504040204" pitchFamily="34" charset="0"/>
              <a:cs typeface="Tahoma" panose="020B0604030504040204" pitchFamily="34" charset="0"/>
            </a:endParaRP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noProof="0"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noProof="0" dirty="0" smtClean="0">
                <a:solidFill>
                  <a:prstClr val="white"/>
                </a:solidFill>
                <a:latin typeface="Arial" panose="020B0604020202020204" pitchFamily="34" charset="0"/>
                <a:ea typeface="Tahoma" panose="020B0604030504040204" pitchFamily="34" charset="0"/>
                <a:cs typeface="Arial" panose="020B0604020202020204" pitchFamily="34" charset="0"/>
              </a:rPr>
              <a:t>TEACHING AND LEARNING (Continued)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sp>
        <p:nvSpPr>
          <p:cNvPr id="3" name="Rectangle 2"/>
          <p:cNvSpPr/>
          <p:nvPr/>
        </p:nvSpPr>
        <p:spPr>
          <a:xfrm>
            <a:off x="41147" y="1476061"/>
            <a:ext cx="7242207" cy="369332"/>
          </a:xfrm>
          <a:prstGeom prst="rect">
            <a:avLst/>
          </a:prstGeom>
        </p:spPr>
        <p:txBody>
          <a:bodyPr wrap="square">
            <a:spAutoFit/>
          </a:bodyPr>
          <a:lstStyle/>
          <a:p>
            <a:pPr lvl="0">
              <a:defRPr/>
            </a:pPr>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STUDENT READINESS FOR MULTIMODAL APPROACH </a:t>
            </a:r>
          </a:p>
        </p:txBody>
      </p:sp>
    </p:spTree>
    <p:extLst>
      <p:ext uri="{BB962C8B-B14F-4D97-AF65-F5344CB8AC3E}">
        <p14:creationId xmlns:p14="http://schemas.microsoft.com/office/powerpoint/2010/main" val="868889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373" y="1794435"/>
            <a:ext cx="8760895" cy="5191395"/>
          </a:xfrm>
        </p:spPr>
        <p:txBody>
          <a:bodyPr>
            <a:noAutofit/>
          </a:bodyPr>
          <a:lstStyle/>
          <a:p>
            <a:pPr marL="0" indent="0" algn="just">
              <a:lnSpc>
                <a:spcPct val="110000"/>
              </a:lnSpc>
              <a:buNone/>
            </a:pPr>
            <a:r>
              <a:rPr lang="en-US" sz="1700" b="1" dirty="0">
                <a:latin typeface="Arial" panose="020B0604020202020204" pitchFamily="34" charset="0"/>
                <a:ea typeface="Tahoma" panose="020B0604030504040204" pitchFamily="34" charset="0"/>
                <a:cs typeface="Arial" panose="020B0604020202020204" pitchFamily="34" charset="0"/>
              </a:rPr>
              <a:t>Level 3: in a staggered way</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Return of  94 Nursing students from Faculty of Science on 29 June 2020</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The 40  final year BCom (MIS) students, returned due to their need for </a:t>
            </a:r>
            <a:r>
              <a:rPr lang="en-US" sz="1700" dirty="0" smtClean="0">
                <a:latin typeface="Arial" panose="020B0604020202020204" pitchFamily="34" charset="0"/>
                <a:ea typeface="Tahoma" panose="020B0604030504040204" pitchFamily="34" charset="0"/>
                <a:cs typeface="Arial" panose="020B0604020202020204" pitchFamily="34" charset="0"/>
              </a:rPr>
              <a:t>specialized </a:t>
            </a:r>
            <a:r>
              <a:rPr lang="en-US" sz="1700" dirty="0">
                <a:latin typeface="Arial" panose="020B0604020202020204" pitchFamily="34" charset="0"/>
                <a:ea typeface="Tahoma" panose="020B0604030504040204" pitchFamily="34" charset="0"/>
                <a:cs typeface="Arial" panose="020B0604020202020204" pitchFamily="34" charset="0"/>
              </a:rPr>
              <a:t>software and a practical online assignment and assessments;</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20 Postgraduate students in FCAL who require </a:t>
            </a:r>
            <a:r>
              <a:rPr lang="en-US" sz="1700" dirty="0" smtClean="0">
                <a:latin typeface="Arial" panose="020B0604020202020204" pitchFamily="34" charset="0"/>
                <a:ea typeface="Tahoma" panose="020B0604030504040204" pitchFamily="34" charset="0"/>
                <a:cs typeface="Arial" panose="020B0604020202020204" pitchFamily="34" charset="0"/>
              </a:rPr>
              <a:t>specialized </a:t>
            </a:r>
            <a:r>
              <a:rPr lang="en-US" sz="1700" dirty="0">
                <a:latin typeface="Arial" panose="020B0604020202020204" pitchFamily="34" charset="0"/>
                <a:ea typeface="Tahoma" panose="020B0604030504040204" pitchFamily="34" charset="0"/>
                <a:cs typeface="Arial" panose="020B0604020202020204" pitchFamily="34" charset="0"/>
              </a:rPr>
              <a:t>software packages only available on campus, including econometric software and big data sets</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7 SAICA Interns in the FCAL to assist Accounting and Auditing students</a:t>
            </a:r>
          </a:p>
          <a:p>
            <a:pPr marL="0" indent="0" algn="just">
              <a:lnSpc>
                <a:spcPct val="110000"/>
              </a:lnSpc>
              <a:buNone/>
            </a:pPr>
            <a:r>
              <a:rPr lang="en-US" sz="1700" b="1" dirty="0" smtClean="0">
                <a:latin typeface="Arial" panose="020B0604020202020204" pitchFamily="34" charset="0"/>
                <a:ea typeface="Tahoma" panose="020B0604030504040204" pitchFamily="34" charset="0"/>
                <a:cs typeface="Arial" panose="020B0604020202020204" pitchFamily="34" charset="0"/>
              </a:rPr>
              <a:t>Level </a:t>
            </a:r>
            <a:r>
              <a:rPr lang="en-US" sz="1700" b="1" dirty="0">
                <a:latin typeface="Arial" panose="020B0604020202020204" pitchFamily="34" charset="0"/>
                <a:ea typeface="Tahoma" panose="020B0604030504040204" pitchFamily="34" charset="0"/>
                <a:cs typeface="Arial" panose="020B0604020202020204" pitchFamily="34" charset="0"/>
              </a:rPr>
              <a:t>2: September 2020</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14 BSC Honours in Biokinetics students: </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38  MSc and PhD students </a:t>
            </a:r>
          </a:p>
          <a:p>
            <a:pPr marL="0" indent="0" algn="just">
              <a:lnSpc>
                <a:spcPct val="110000"/>
              </a:lnSpc>
              <a:buNone/>
            </a:pPr>
            <a:r>
              <a:rPr lang="en-US" sz="1700" b="1" dirty="0" smtClean="0">
                <a:latin typeface="Arial" panose="020B0604020202020204" pitchFamily="34" charset="0"/>
                <a:ea typeface="Tahoma" panose="020B0604030504040204" pitchFamily="34" charset="0"/>
                <a:cs typeface="Arial" panose="020B0604020202020204" pitchFamily="34" charset="0"/>
              </a:rPr>
              <a:t>Conditions </a:t>
            </a:r>
            <a:r>
              <a:rPr lang="en-US" sz="1700" b="1" dirty="0">
                <a:latin typeface="Arial" panose="020B0604020202020204" pitchFamily="34" charset="0"/>
                <a:ea typeface="Tahoma" panose="020B0604030504040204" pitchFamily="34" charset="0"/>
                <a:cs typeface="Arial" panose="020B0604020202020204" pitchFamily="34" charset="0"/>
              </a:rPr>
              <a:t>and obligations attached to their return:</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Letter of invitation</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Permit</a:t>
            </a:r>
          </a:p>
          <a:p>
            <a:pPr algn="just">
              <a:lnSpc>
                <a:spcPct val="110000"/>
              </a:lnSpc>
            </a:pPr>
            <a:r>
              <a:rPr lang="en-US" sz="1700" dirty="0" smtClean="0">
                <a:latin typeface="Arial" panose="020B0604020202020204" pitchFamily="34" charset="0"/>
                <a:ea typeface="Tahoma" panose="020B0604030504040204" pitchFamily="34" charset="0"/>
                <a:cs typeface="Arial" panose="020B0604020202020204" pitchFamily="34" charset="0"/>
              </a:rPr>
              <a:t>Covid-19 </a:t>
            </a:r>
            <a:r>
              <a:rPr lang="en-US" sz="1700" dirty="0">
                <a:latin typeface="Arial" panose="020B0604020202020204" pitchFamily="34" charset="0"/>
                <a:ea typeface="Tahoma" panose="020B0604030504040204" pitchFamily="34" charset="0"/>
                <a:cs typeface="Arial" panose="020B0604020202020204" pitchFamily="34" charset="0"/>
              </a:rPr>
              <a:t>Indemnity and Code of Conduct</a:t>
            </a:r>
          </a:p>
          <a:p>
            <a:pPr algn="just">
              <a:lnSpc>
                <a:spcPct val="110000"/>
              </a:lnSpc>
            </a:pPr>
            <a:r>
              <a:rPr lang="en-US" sz="1700" dirty="0">
                <a:latin typeface="Arial" panose="020B0604020202020204" pitchFamily="34" charset="0"/>
                <a:ea typeface="Tahoma" panose="020B0604030504040204" pitchFamily="34" charset="0"/>
                <a:cs typeface="Arial" panose="020B0604020202020204" pitchFamily="34" charset="0"/>
              </a:rPr>
              <a:t>Teaching and Learning and Social orientation.</a:t>
            </a: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noProof="0"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noProof="0" dirty="0" smtClean="0">
                <a:solidFill>
                  <a:prstClr val="white"/>
                </a:solidFill>
                <a:latin typeface="Arial" panose="020B0604020202020204" pitchFamily="34" charset="0"/>
                <a:ea typeface="Tahoma" panose="020B0604030504040204" pitchFamily="34" charset="0"/>
                <a:cs typeface="Arial" panose="020B0604020202020204" pitchFamily="34" charset="0"/>
              </a:rPr>
              <a:t>TEACHING AND LEARNING (Continued)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sp>
        <p:nvSpPr>
          <p:cNvPr id="3" name="Rectangle 2"/>
          <p:cNvSpPr/>
          <p:nvPr/>
        </p:nvSpPr>
        <p:spPr>
          <a:xfrm>
            <a:off x="377588" y="1320941"/>
            <a:ext cx="6828430" cy="369332"/>
          </a:xfrm>
          <a:prstGeom prst="rect">
            <a:avLst/>
          </a:prstGeom>
        </p:spPr>
        <p:txBody>
          <a:bodyPr wrap="square">
            <a:spAutoFit/>
          </a:bodyPr>
          <a:lstStyle/>
          <a:p>
            <a:pPr lvl="0">
              <a:defRPr/>
            </a:pPr>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STUDENTS RETURN TO CAMPUS: PHASED-IN PROCESS</a:t>
            </a:r>
          </a:p>
        </p:txBody>
      </p:sp>
    </p:spTree>
    <p:extLst>
      <p:ext uri="{BB962C8B-B14F-4D97-AF65-F5344CB8AC3E}">
        <p14:creationId xmlns:p14="http://schemas.microsoft.com/office/powerpoint/2010/main" val="3096376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1289303"/>
            <a:ext cx="8714232" cy="5519001"/>
          </a:xfrm>
        </p:spPr>
        <p:txBody>
          <a:bodyPr>
            <a:normAutofit fontScale="25000" lnSpcReduction="20000"/>
          </a:bodyPr>
          <a:lstStyle/>
          <a:p>
            <a:pPr marL="457200" lvl="1" indent="0">
              <a:spcBef>
                <a:spcPts val="0"/>
              </a:spcBef>
              <a:spcAft>
                <a:spcPts val="1200"/>
              </a:spcAft>
              <a:buNone/>
            </a:pPr>
            <a:r>
              <a:rPr lang="en-ZA" sz="7200" b="1" dirty="0" smtClean="0">
                <a:solidFill>
                  <a:srgbClr val="0070C0"/>
                </a:solidFill>
                <a:latin typeface="Arial" panose="020B0604020202020204" pitchFamily="34" charset="0"/>
                <a:ea typeface="Tahoma" panose="020B0604030504040204" pitchFamily="34" charset="0"/>
                <a:cs typeface="Arial" panose="020B0604020202020204" pitchFamily="34" charset="0"/>
              </a:rPr>
              <a:t>ASSESSMENT STRATEGIES AND UNDERPINNING PRINCIPLES</a:t>
            </a:r>
          </a:p>
          <a:p>
            <a:pPr marL="457200" lvl="1" indent="0">
              <a:spcBef>
                <a:spcPts val="0"/>
              </a:spcBef>
              <a:spcAft>
                <a:spcPts val="1200"/>
              </a:spcAft>
              <a:buNone/>
            </a:pPr>
            <a:r>
              <a:rPr lang="en-GB" sz="6400" b="1" dirty="0" smtClean="0">
                <a:latin typeface="Arial" panose="020B0604020202020204" pitchFamily="34" charset="0"/>
                <a:cs typeface="Arial" panose="020B0604020202020204" pitchFamily="34" charset="0"/>
              </a:rPr>
              <a:t>Types:</a:t>
            </a:r>
          </a:p>
          <a:p>
            <a:pPr lvl="1">
              <a:spcBef>
                <a:spcPts val="0"/>
              </a:spcBef>
              <a:spcAft>
                <a:spcPts val="1200"/>
              </a:spcAft>
              <a:buFont typeface="Arial" panose="020B0604020202020204" pitchFamily="34" charset="0"/>
              <a:buChar char="•"/>
            </a:pPr>
            <a:r>
              <a:rPr lang="en-GB" sz="6400" dirty="0" smtClean="0">
                <a:latin typeface="Arial" panose="020B0604020202020204" pitchFamily="34" charset="0"/>
                <a:cs typeface="Arial" panose="020B0604020202020204" pitchFamily="34" charset="0"/>
              </a:rPr>
              <a:t>Fully </a:t>
            </a:r>
            <a:r>
              <a:rPr lang="en-GB" sz="6400" dirty="0">
                <a:latin typeface="Arial" panose="020B0604020202020204" pitchFamily="34" charset="0"/>
                <a:cs typeface="Arial" panose="020B0604020202020204" pitchFamily="34" charset="0"/>
              </a:rPr>
              <a:t>Online Examinations</a:t>
            </a:r>
            <a:endParaRPr lang="en-US" sz="6400" dirty="0">
              <a:latin typeface="Arial" panose="020B0604020202020204" pitchFamily="34" charset="0"/>
              <a:cs typeface="Arial" panose="020B0604020202020204" pitchFamily="34" charset="0"/>
            </a:endParaRPr>
          </a:p>
          <a:p>
            <a:pPr lvl="1">
              <a:spcBef>
                <a:spcPts val="0"/>
              </a:spcBef>
              <a:spcAft>
                <a:spcPts val="1200"/>
              </a:spcAft>
              <a:buFont typeface="Arial" panose="020B0604020202020204" pitchFamily="34" charset="0"/>
              <a:buChar char="•"/>
            </a:pPr>
            <a:r>
              <a:rPr lang="en-GB" sz="6400" dirty="0">
                <a:latin typeface="Arial" panose="020B0604020202020204" pitchFamily="34" charset="0"/>
                <a:cs typeface="Arial" panose="020B0604020202020204" pitchFamily="34" charset="0"/>
              </a:rPr>
              <a:t>Take Home/Open Book exams</a:t>
            </a:r>
            <a:endParaRPr lang="en-US" sz="6400" dirty="0">
              <a:latin typeface="Arial" panose="020B0604020202020204" pitchFamily="34" charset="0"/>
              <a:cs typeface="Arial" panose="020B0604020202020204" pitchFamily="34" charset="0"/>
            </a:endParaRPr>
          </a:p>
          <a:p>
            <a:pPr lvl="1">
              <a:spcBef>
                <a:spcPts val="0"/>
              </a:spcBef>
              <a:spcAft>
                <a:spcPts val="1200"/>
              </a:spcAft>
              <a:buFont typeface="Arial" panose="020B0604020202020204" pitchFamily="34" charset="0"/>
              <a:buChar char="•"/>
            </a:pPr>
            <a:r>
              <a:rPr lang="en-GB" sz="6400" dirty="0">
                <a:latin typeface="Arial" panose="020B0604020202020204" pitchFamily="34" charset="0"/>
                <a:cs typeface="Arial" panose="020B0604020202020204" pitchFamily="34" charset="0"/>
              </a:rPr>
              <a:t>Formative Assessments</a:t>
            </a:r>
            <a:endParaRPr lang="en-US" sz="6400" dirty="0">
              <a:latin typeface="Arial" panose="020B0604020202020204" pitchFamily="34" charset="0"/>
              <a:cs typeface="Arial" panose="020B0604020202020204" pitchFamily="34" charset="0"/>
            </a:endParaRPr>
          </a:p>
          <a:p>
            <a:pPr lvl="1">
              <a:spcBef>
                <a:spcPts val="0"/>
              </a:spcBef>
              <a:spcAft>
                <a:spcPts val="1200"/>
              </a:spcAft>
              <a:buFont typeface="Arial" panose="020B0604020202020204" pitchFamily="34" charset="0"/>
              <a:buChar char="•"/>
            </a:pPr>
            <a:r>
              <a:rPr lang="en-GB" sz="6400" dirty="0">
                <a:latin typeface="Arial" panose="020B0604020202020204" pitchFamily="34" charset="0"/>
                <a:cs typeface="Arial" panose="020B0604020202020204" pitchFamily="34" charset="0"/>
              </a:rPr>
              <a:t>Portfolios (long essays, critical reflection, etc.)</a:t>
            </a:r>
            <a:endParaRPr lang="en-US" sz="6400" dirty="0">
              <a:latin typeface="Arial" panose="020B0604020202020204" pitchFamily="34" charset="0"/>
              <a:cs typeface="Arial" panose="020B0604020202020204" pitchFamily="34" charset="0"/>
            </a:endParaRPr>
          </a:p>
          <a:p>
            <a:pPr lvl="1">
              <a:spcBef>
                <a:spcPts val="0"/>
              </a:spcBef>
              <a:spcAft>
                <a:spcPts val="1200"/>
              </a:spcAft>
              <a:buFont typeface="Arial" panose="020B0604020202020204" pitchFamily="34" charset="0"/>
              <a:buChar char="•"/>
            </a:pPr>
            <a:r>
              <a:rPr lang="en-GB" sz="6400" dirty="0">
                <a:latin typeface="Arial" panose="020B0604020202020204" pitchFamily="34" charset="0"/>
                <a:cs typeface="Arial" panose="020B0604020202020204" pitchFamily="34" charset="0"/>
              </a:rPr>
              <a:t>Laboratory based </a:t>
            </a:r>
            <a:r>
              <a:rPr lang="en-GB" sz="6400" dirty="0" smtClean="0">
                <a:latin typeface="Arial" panose="020B0604020202020204" pitchFamily="34" charset="0"/>
                <a:cs typeface="Arial" panose="020B0604020202020204" pitchFamily="34" charset="0"/>
              </a:rPr>
              <a:t>examinations</a:t>
            </a:r>
          </a:p>
          <a:p>
            <a:pPr marL="457200" lvl="1" indent="0">
              <a:spcBef>
                <a:spcPts val="0"/>
              </a:spcBef>
              <a:spcAft>
                <a:spcPts val="1200"/>
              </a:spcAft>
              <a:buNone/>
            </a:pPr>
            <a:r>
              <a:rPr lang="en-GB" sz="6400" b="1" dirty="0" smtClean="0">
                <a:latin typeface="Arial" panose="020B0604020202020204" pitchFamily="34" charset="0"/>
                <a:cs typeface="Arial" panose="020B0604020202020204" pitchFamily="34" charset="0"/>
              </a:rPr>
              <a:t>Principles:</a:t>
            </a:r>
          </a:p>
          <a:p>
            <a:pPr lvl="1">
              <a:spcBef>
                <a:spcPts val="0"/>
              </a:spcBef>
              <a:spcAft>
                <a:spcPts val="1200"/>
              </a:spcAft>
              <a:buFont typeface="Arial" panose="020B0604020202020204" pitchFamily="34" charset="0"/>
              <a:buChar char="•"/>
            </a:pPr>
            <a:r>
              <a:rPr lang="en-ZA" sz="6400" dirty="0">
                <a:latin typeface="Arial" panose="020B0604020202020204" pitchFamily="34" charset="0"/>
                <a:cs typeface="Arial" panose="020B0604020202020204" pitchFamily="34" charset="0"/>
              </a:rPr>
              <a:t>Quality </a:t>
            </a:r>
            <a:r>
              <a:rPr lang="en-ZA" sz="6400" dirty="0" smtClean="0">
                <a:latin typeface="Arial" panose="020B0604020202020204" pitchFamily="34" charset="0"/>
                <a:cs typeface="Arial" panose="020B0604020202020204" pitchFamily="34" charset="0"/>
              </a:rPr>
              <a:t>– not to be compromised. Question papers were moderated to ensure that they were of good standard</a:t>
            </a:r>
          </a:p>
          <a:p>
            <a:pPr lvl="1">
              <a:spcBef>
                <a:spcPts val="0"/>
              </a:spcBef>
              <a:spcAft>
                <a:spcPts val="1200"/>
              </a:spcAft>
              <a:buFont typeface="Arial" panose="020B0604020202020204" pitchFamily="34" charset="0"/>
              <a:buChar char="•"/>
            </a:pPr>
            <a:r>
              <a:rPr lang="en-ZA" sz="6400" dirty="0" smtClean="0">
                <a:latin typeface="Arial" panose="020B0604020202020204" pitchFamily="34" charset="0"/>
                <a:cs typeface="Arial" panose="020B0604020202020204" pitchFamily="34" charset="0"/>
              </a:rPr>
              <a:t>Flexibility  </a:t>
            </a:r>
            <a:r>
              <a:rPr lang="en-ZA" sz="6400" dirty="0">
                <a:latin typeface="Arial" panose="020B0604020202020204" pitchFamily="34" charset="0"/>
                <a:cs typeface="Arial" panose="020B0604020202020204" pitchFamily="34" charset="0"/>
              </a:rPr>
              <a:t>- to accommodate </a:t>
            </a:r>
            <a:r>
              <a:rPr lang="en-ZA" sz="6400" dirty="0" smtClean="0">
                <a:latin typeface="Arial" panose="020B0604020202020204" pitchFamily="34" charset="0"/>
                <a:cs typeface="Arial" panose="020B0604020202020204" pitchFamily="34" charset="0"/>
              </a:rPr>
              <a:t>different learning styles </a:t>
            </a:r>
          </a:p>
          <a:p>
            <a:pPr lvl="1">
              <a:spcBef>
                <a:spcPts val="0"/>
              </a:spcBef>
              <a:spcAft>
                <a:spcPts val="1200"/>
              </a:spcAft>
              <a:buFont typeface="Arial" panose="020B0604020202020204" pitchFamily="34" charset="0"/>
              <a:buChar char="•"/>
            </a:pPr>
            <a:r>
              <a:rPr lang="en-ZA" sz="6400" dirty="0" smtClean="0">
                <a:latin typeface="Arial" panose="020B0604020202020204" pitchFamily="34" charset="0"/>
                <a:cs typeface="Arial" panose="020B0604020202020204" pitchFamily="34" charset="0"/>
              </a:rPr>
              <a:t>Student </a:t>
            </a:r>
            <a:r>
              <a:rPr lang="en-ZA" sz="6400" dirty="0">
                <a:latin typeface="Arial" panose="020B0604020202020204" pitchFamily="34" charset="0"/>
                <a:cs typeface="Arial" panose="020B0604020202020204" pitchFamily="34" charset="0"/>
              </a:rPr>
              <a:t>access </a:t>
            </a:r>
            <a:r>
              <a:rPr lang="en-ZA" sz="6400" dirty="0" smtClean="0">
                <a:latin typeface="Arial" panose="020B0604020202020204" pitchFamily="34" charset="0"/>
                <a:cs typeface="Arial" panose="020B0604020202020204" pitchFamily="34" charset="0"/>
              </a:rPr>
              <a:t>to and participation in exams -  80% - 100% participation rates across faculties</a:t>
            </a:r>
            <a:endParaRPr lang="en-ZA" sz="6400" dirty="0">
              <a:latin typeface="Arial" panose="020B0604020202020204" pitchFamily="34" charset="0"/>
              <a:cs typeface="Arial" panose="020B0604020202020204" pitchFamily="34" charset="0"/>
            </a:endParaRPr>
          </a:p>
          <a:p>
            <a:pPr lvl="1">
              <a:spcBef>
                <a:spcPts val="0"/>
              </a:spcBef>
              <a:spcAft>
                <a:spcPts val="1200"/>
              </a:spcAft>
              <a:buFont typeface="Arial" panose="020B0604020202020204" pitchFamily="34" charset="0"/>
              <a:buChar char="•"/>
            </a:pPr>
            <a:r>
              <a:rPr lang="en-ZA" sz="6400" dirty="0">
                <a:latin typeface="Arial" panose="020B0604020202020204" pitchFamily="34" charset="0"/>
                <a:cs typeface="Arial" panose="020B0604020202020204" pitchFamily="34" charset="0"/>
              </a:rPr>
              <a:t> Adequate support to staff and </a:t>
            </a:r>
            <a:r>
              <a:rPr lang="en-ZA" sz="6400" dirty="0" smtClean="0">
                <a:latin typeface="Arial" panose="020B0604020202020204" pitchFamily="34" charset="0"/>
                <a:cs typeface="Arial" panose="020B0604020202020204" pitchFamily="34" charset="0"/>
              </a:rPr>
              <a:t>students throughout the exam period</a:t>
            </a:r>
          </a:p>
          <a:p>
            <a:pPr lvl="1">
              <a:spcBef>
                <a:spcPts val="0"/>
              </a:spcBef>
              <a:spcAft>
                <a:spcPts val="1200"/>
              </a:spcAft>
              <a:buFont typeface="Arial" panose="020B0604020202020204" pitchFamily="34" charset="0"/>
              <a:buChar char="•"/>
            </a:pPr>
            <a:r>
              <a:rPr lang="en-US" sz="6400" dirty="0">
                <a:latin typeface="Arial" panose="020B0604020202020204" pitchFamily="34" charset="0"/>
                <a:ea typeface="Tahoma" panose="020B0604030504040204" pitchFamily="34" charset="0"/>
                <a:cs typeface="Arial" panose="020B0604020202020204" pitchFamily="34" charset="0"/>
              </a:rPr>
              <a:t>Assessment types: Test-Based, Task-Based, and to some extent Self-, peer- and group assessment, recorded presentations, artifacts, voice notes, portfolios, slideshows, reflective video responses, written responses, data interpretation and analysis</a:t>
            </a:r>
          </a:p>
          <a:p>
            <a:pPr lvl="1">
              <a:spcBef>
                <a:spcPts val="0"/>
              </a:spcBef>
              <a:spcAft>
                <a:spcPts val="1200"/>
              </a:spcAft>
              <a:buFont typeface="Arial" panose="020B0604020202020204" pitchFamily="34" charset="0"/>
              <a:buChar char="•"/>
            </a:pPr>
            <a:endParaRPr lang="en-ZA" sz="3300" dirty="0" smtClean="0">
              <a:latin typeface="Arial" panose="020B0604020202020204" pitchFamily="34" charset="0"/>
              <a:cs typeface="Arial" panose="020B0604020202020204" pitchFamily="34" charset="0"/>
            </a:endParaRP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noProof="0"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noProof="0" dirty="0" smtClean="0">
                <a:solidFill>
                  <a:prstClr val="white"/>
                </a:solidFill>
                <a:latin typeface="Arial" panose="020B0604020202020204" pitchFamily="34" charset="0"/>
                <a:ea typeface="Tahoma" panose="020B0604030504040204" pitchFamily="34" charset="0"/>
                <a:cs typeface="Arial" panose="020B0604020202020204" pitchFamily="34" charset="0"/>
              </a:rPr>
              <a:t>TEACHING AND LEARNING (Continued)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spTree>
    <p:extLst>
      <p:ext uri="{BB962C8B-B14F-4D97-AF65-F5344CB8AC3E}">
        <p14:creationId xmlns:p14="http://schemas.microsoft.com/office/powerpoint/2010/main" val="3687190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1289304"/>
            <a:ext cx="8714232" cy="4885354"/>
          </a:xfrm>
        </p:spPr>
        <p:txBody>
          <a:bodyPr>
            <a:normAutofit/>
          </a:bodyPr>
          <a:lstStyle/>
          <a:p>
            <a:pPr marL="0" lvl="0" indent="0" algn="just">
              <a:lnSpc>
                <a:spcPct val="110000"/>
              </a:lnSpc>
              <a:buNone/>
            </a:pPr>
            <a:r>
              <a:rPr lang="en-ZA" sz="1800" b="1" dirty="0">
                <a:solidFill>
                  <a:srgbClr val="0070C0"/>
                </a:solidFill>
                <a:latin typeface="Arial" panose="020B0604020202020204" pitchFamily="34" charset="0"/>
                <a:ea typeface="Tahoma" panose="020B0604030504040204" pitchFamily="34" charset="0"/>
                <a:cs typeface="Arial" panose="020B0604020202020204" pitchFamily="34" charset="0"/>
              </a:rPr>
              <a:t>MANAGEMENT OF </a:t>
            </a:r>
            <a:r>
              <a:rPr lang="en-ZA" sz="1800" b="1" dirty="0" smtClean="0">
                <a:solidFill>
                  <a:srgbClr val="0070C0"/>
                </a:solidFill>
                <a:latin typeface="Arial" panose="020B0604020202020204" pitchFamily="34" charset="0"/>
                <a:ea typeface="Tahoma" panose="020B0604030504040204" pitchFamily="34" charset="0"/>
                <a:cs typeface="Arial" panose="020B0604020202020204" pitchFamily="34" charset="0"/>
              </a:rPr>
              <a:t>EXAMS</a:t>
            </a:r>
          </a:p>
          <a:p>
            <a:pPr marL="0" lvl="0" indent="0" algn="just">
              <a:lnSpc>
                <a:spcPct val="110000"/>
              </a:lnSpc>
              <a:buNone/>
            </a:pPr>
            <a:endParaRPr lang="en-ZA" sz="1700" dirty="0" smtClean="0">
              <a:latin typeface="Gill Sans MT" panose="020B0502020104020203" pitchFamily="34" charset="0"/>
            </a:endParaRPr>
          </a:p>
          <a:p>
            <a:pPr lvl="0" algn="just">
              <a:buFont typeface="Arial" panose="020B0604020202020204" pitchFamily="34" charset="0"/>
              <a:buChar char="•"/>
            </a:pPr>
            <a:r>
              <a:rPr lang="en-US" sz="1800" dirty="0">
                <a:latin typeface="Arial" panose="020B0604020202020204" pitchFamily="34" charset="0"/>
                <a:cs typeface="Arial" panose="020B0604020202020204" pitchFamily="34" charset="0"/>
              </a:rPr>
              <a:t>Support to </a:t>
            </a:r>
            <a:r>
              <a:rPr lang="en-US" sz="1800" dirty="0" smtClean="0">
                <a:latin typeface="Arial" panose="020B0604020202020204" pitchFamily="34" charset="0"/>
                <a:cs typeface="Arial" panose="020B0604020202020204" pitchFamily="34" charset="0"/>
              </a:rPr>
              <a:t>staff and students w.r.t. Online exams </a:t>
            </a:r>
          </a:p>
          <a:p>
            <a:pPr lvl="1" algn="just"/>
            <a:r>
              <a:rPr lang="en-ZA" sz="1800" dirty="0">
                <a:latin typeface="Arial" panose="020B0604020202020204" pitchFamily="34" charset="0"/>
                <a:cs typeface="Arial" panose="020B0604020202020204" pitchFamily="34" charset="0"/>
              </a:rPr>
              <a:t>ICT Helpdesk was </a:t>
            </a:r>
            <a:r>
              <a:rPr lang="en-ZA" sz="1800" dirty="0" smtClean="0">
                <a:latin typeface="Arial" panose="020B0604020202020204" pitchFamily="34" charset="0"/>
                <a:cs typeface="Arial" panose="020B0604020202020204" pitchFamily="34" charset="0"/>
              </a:rPr>
              <a:t>set up </a:t>
            </a:r>
            <a:r>
              <a:rPr lang="en-ZA" sz="1800" dirty="0">
                <a:latin typeface="Arial" panose="020B0604020202020204" pitchFamily="34" charset="0"/>
                <a:cs typeface="Arial" panose="020B0604020202020204" pitchFamily="34" charset="0"/>
              </a:rPr>
              <a:t>to provide support to students</a:t>
            </a:r>
            <a:endParaRPr lang="en-US" sz="1800" dirty="0">
              <a:latin typeface="Arial" panose="020B0604020202020204" pitchFamily="34" charset="0"/>
              <a:cs typeface="Arial" panose="020B0604020202020204" pitchFamily="34" charset="0"/>
            </a:endParaRPr>
          </a:p>
          <a:p>
            <a:pPr lvl="1" algn="just"/>
            <a:r>
              <a:rPr lang="en-ZA" sz="1800" dirty="0">
                <a:latin typeface="Arial" panose="020B0604020202020204" pitchFamily="34" charset="0"/>
                <a:cs typeface="Arial" panose="020B0604020202020204" pitchFamily="34" charset="0"/>
              </a:rPr>
              <a:t>LMS and server upgrade was done by TLC</a:t>
            </a:r>
            <a:endParaRPr lang="en-US" sz="1800" dirty="0">
              <a:latin typeface="Arial" panose="020B0604020202020204" pitchFamily="34" charset="0"/>
              <a:cs typeface="Arial" panose="020B0604020202020204" pitchFamily="34" charset="0"/>
            </a:endParaRPr>
          </a:p>
          <a:p>
            <a:pPr lvl="1" algn="just"/>
            <a:r>
              <a:rPr lang="en-ZA" sz="1800" dirty="0">
                <a:latin typeface="Arial" panose="020B0604020202020204" pitchFamily="34" charset="0"/>
                <a:cs typeface="Arial" panose="020B0604020202020204" pitchFamily="34" charset="0"/>
              </a:rPr>
              <a:t>Support to academics was provided by faculty champions and TLC</a:t>
            </a:r>
            <a:endParaRPr lang="en-US" sz="1800" dirty="0">
              <a:latin typeface="Arial" panose="020B0604020202020204" pitchFamily="34" charset="0"/>
              <a:cs typeface="Arial" panose="020B0604020202020204" pitchFamily="34" charset="0"/>
            </a:endParaRPr>
          </a:p>
          <a:p>
            <a:pPr lvl="1" algn="just"/>
            <a:r>
              <a:rPr lang="en-ZA" sz="1800" dirty="0">
                <a:latin typeface="Arial" panose="020B0604020202020204" pitchFamily="34" charset="0"/>
                <a:cs typeface="Arial" panose="020B0604020202020204" pitchFamily="34" charset="0"/>
              </a:rPr>
              <a:t>Server monitoring was done by TLC and consultant </a:t>
            </a:r>
            <a:endParaRPr lang="en-US" sz="1800" dirty="0">
              <a:latin typeface="Arial" panose="020B0604020202020204" pitchFamily="34" charset="0"/>
              <a:cs typeface="Arial" panose="020B0604020202020204" pitchFamily="34" charset="0"/>
            </a:endParaRPr>
          </a:p>
          <a:p>
            <a:pPr lvl="1" algn="just"/>
            <a:r>
              <a:rPr lang="en-ZA" sz="1800" dirty="0">
                <a:latin typeface="Arial" panose="020B0604020202020204" pitchFamily="34" charset="0"/>
                <a:cs typeface="Arial" panose="020B0604020202020204" pitchFamily="34" charset="0"/>
              </a:rPr>
              <a:t>Monitoring of University network was done by </a:t>
            </a:r>
            <a:r>
              <a:rPr lang="en-ZA" sz="1800" dirty="0" smtClean="0">
                <a:latin typeface="Arial" panose="020B0604020202020204" pitchFamily="34" charset="0"/>
                <a:cs typeface="Arial" panose="020B0604020202020204" pitchFamily="34" charset="0"/>
              </a:rPr>
              <a:t>ICT</a:t>
            </a:r>
            <a:endParaRPr lang="en-US" sz="1800" dirty="0" smtClean="0">
              <a:latin typeface="Arial" panose="020B0604020202020204" pitchFamily="34" charset="0"/>
              <a:cs typeface="Arial" panose="020B0604020202020204" pitchFamily="34" charset="0"/>
            </a:endParaRPr>
          </a:p>
          <a:p>
            <a:pPr marL="457200" lvl="1" indent="0" algn="just">
              <a:buNone/>
            </a:pPr>
            <a:endParaRPr lang="en-US" sz="1800" dirty="0" smtClean="0">
              <a:latin typeface="Arial" panose="020B0604020202020204" pitchFamily="34" charset="0"/>
              <a:cs typeface="Arial" panose="020B0604020202020204" pitchFamily="34" charset="0"/>
            </a:endParaRPr>
          </a:p>
          <a:p>
            <a:pPr lvl="0">
              <a:buFont typeface="Arial" panose="020B0604020202020204" pitchFamily="34" charset="0"/>
              <a:buChar char="•"/>
            </a:pPr>
            <a:r>
              <a:rPr lang="en-GB" sz="1800" dirty="0" smtClean="0">
                <a:latin typeface="Arial" panose="020B0604020202020204" pitchFamily="34" charset="0"/>
                <a:cs typeface="Arial" panose="020B0604020202020204" pitchFamily="34" charset="0"/>
              </a:rPr>
              <a:t>Daily submission of </a:t>
            </a:r>
            <a:r>
              <a:rPr lang="en-GB" sz="1800" dirty="0">
                <a:latin typeface="Arial" panose="020B0604020202020204" pitchFamily="34" charset="0"/>
                <a:cs typeface="Arial" panose="020B0604020202020204" pitchFamily="34" charset="0"/>
              </a:rPr>
              <a:t>examination reports by Faculty Deans </a:t>
            </a:r>
            <a:r>
              <a:rPr lang="en-US" sz="1800" dirty="0">
                <a:latin typeface="Arial" panose="020B0604020202020204" pitchFamily="34" charset="0"/>
                <a:cs typeface="Arial" panose="020B0604020202020204" pitchFamily="34" charset="0"/>
              </a:rPr>
              <a:t>to the DVC and Registrar </a:t>
            </a:r>
            <a:r>
              <a:rPr lang="en-US" sz="1800" dirty="0" smtClean="0">
                <a:latin typeface="Arial" panose="020B0604020202020204" pitchFamily="34" charset="0"/>
                <a:cs typeface="Arial" panose="020B0604020202020204" pitchFamily="34" charset="0"/>
              </a:rPr>
              <a:t>to monitor </a:t>
            </a:r>
            <a:r>
              <a:rPr lang="en-US" sz="1800" dirty="0">
                <a:latin typeface="Arial" panose="020B0604020202020204" pitchFamily="34" charset="0"/>
                <a:cs typeface="Arial" panose="020B0604020202020204" pitchFamily="34" charset="0"/>
              </a:rPr>
              <a:t>and address student </a:t>
            </a:r>
            <a:r>
              <a:rPr lang="en-US" sz="1800" dirty="0" smtClean="0">
                <a:latin typeface="Arial" panose="020B0604020202020204" pitchFamily="34" charset="0"/>
                <a:cs typeface="Arial" panose="020B0604020202020204" pitchFamily="34" charset="0"/>
              </a:rPr>
              <a:t>challenges</a:t>
            </a:r>
          </a:p>
          <a:p>
            <a:pPr marL="0" lvl="0" indent="0">
              <a:buNone/>
            </a:pPr>
            <a:endParaRPr lang="en-US" sz="1800" b="1" dirty="0" smtClean="0">
              <a:latin typeface="Arial" panose="020B0604020202020204" pitchFamily="34" charset="0"/>
              <a:cs typeface="Arial" panose="020B0604020202020204" pitchFamily="34" charset="0"/>
            </a:endParaRPr>
          </a:p>
          <a:p>
            <a:pPr lvl="0">
              <a:buFont typeface="Arial" panose="020B0604020202020204" pitchFamily="34" charset="0"/>
              <a:buChar char="•"/>
            </a:pPr>
            <a:r>
              <a:rPr lang="en-US" sz="1800" dirty="0" smtClean="0">
                <a:latin typeface="Arial" panose="020B0604020202020204" pitchFamily="34" charset="0"/>
                <a:cs typeface="Arial" panose="020B0604020202020204" pitchFamily="34" charset="0"/>
              </a:rPr>
              <a:t>Exams successfully completed on 5 February 2021</a:t>
            </a:r>
            <a:endParaRPr lang="en-US" sz="1800" dirty="0">
              <a:latin typeface="Arial" panose="020B0604020202020204" pitchFamily="34" charset="0"/>
              <a:cs typeface="Arial" panose="020B0604020202020204" pitchFamily="34" charset="0"/>
            </a:endParaRPr>
          </a:p>
          <a:p>
            <a:pPr marL="457200" lvl="1" indent="0" algn="just">
              <a:lnSpc>
                <a:spcPct val="150000"/>
              </a:lnSpc>
              <a:buNone/>
            </a:pPr>
            <a:endParaRPr lang="en-US" sz="1600" dirty="0">
              <a:latin typeface="Gill Sans MT" panose="020B0502020104020203" pitchFamily="34" charset="0"/>
            </a:endParaRPr>
          </a:p>
          <a:p>
            <a:pPr lvl="1" algn="just">
              <a:lnSpc>
                <a:spcPct val="150000"/>
              </a:lnSpc>
            </a:pPr>
            <a:endParaRPr lang="en-ZA" sz="1600" dirty="0">
              <a:latin typeface="Gill Sans MT" panose="020B0502020104020203" pitchFamily="34" charset="0"/>
            </a:endParaRPr>
          </a:p>
          <a:p>
            <a:pPr algn="just">
              <a:lnSpc>
                <a:spcPct val="150000"/>
              </a:lnSpc>
            </a:pPr>
            <a:endParaRPr lang="en-ZA" sz="1800" dirty="0">
              <a:latin typeface="Gill Sans MT" panose="020B0502020104020203" pitchFamily="34" charset="0"/>
            </a:endParaRPr>
          </a:p>
          <a:p>
            <a:pPr algn="just"/>
            <a:endParaRPr lang="en-US" sz="1600" dirty="0" smtClean="0">
              <a:latin typeface="Gill Sans MT" panose="020B0502020104020203" pitchFamily="34" charset="0"/>
            </a:endParaRPr>
          </a:p>
        </p:txBody>
      </p:sp>
      <p:sp>
        <p:nvSpPr>
          <p:cNvPr id="4" name="Rectangle 3"/>
          <p:cNvSpPr/>
          <p:nvPr/>
        </p:nvSpPr>
        <p:spPr>
          <a:xfrm>
            <a:off x="1271016" y="190146"/>
            <a:ext cx="7607513" cy="954107"/>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smtClean="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smtClean="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rPr>
              <a:t> </a:t>
            </a:r>
            <a:r>
              <a:rPr kumimoji="0" lang="en-ZA" sz="2000" b="1" i="0" u="none" strike="noStrike" kern="1200" cap="none" spc="0" normalizeH="0" baseline="0" noProof="0" dirty="0" smtClean="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rPr>
              <a:t>TEACHING AND LEARNING (Continued)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spTree>
    <p:extLst>
      <p:ext uri="{BB962C8B-B14F-4D97-AF65-F5344CB8AC3E}">
        <p14:creationId xmlns:p14="http://schemas.microsoft.com/office/powerpoint/2010/main" val="38641193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457200" lvl="1" indent="0" algn="just">
              <a:lnSpc>
                <a:spcPct val="150000"/>
              </a:lnSpc>
              <a:buNone/>
            </a:pPr>
            <a:endParaRPr lang="en-US" sz="1600" dirty="0">
              <a:latin typeface="Gill Sans MT" panose="020B0502020104020203" pitchFamily="34" charset="0"/>
            </a:endParaRPr>
          </a:p>
          <a:p>
            <a:pPr lvl="1" algn="just">
              <a:lnSpc>
                <a:spcPct val="150000"/>
              </a:lnSpc>
            </a:pPr>
            <a:endParaRPr lang="en-ZA" sz="1600" dirty="0">
              <a:latin typeface="Gill Sans MT" panose="020B0502020104020203" pitchFamily="34" charset="0"/>
            </a:endParaRPr>
          </a:p>
          <a:p>
            <a:pPr algn="just">
              <a:lnSpc>
                <a:spcPct val="150000"/>
              </a:lnSpc>
            </a:pPr>
            <a:endParaRPr lang="en-ZA" sz="1800" dirty="0">
              <a:latin typeface="Gill Sans MT" panose="020B0502020104020203" pitchFamily="34" charset="0"/>
            </a:endParaRPr>
          </a:p>
          <a:p>
            <a:pPr algn="just"/>
            <a:endParaRPr lang="en-US" sz="1600" dirty="0" smtClean="0">
              <a:latin typeface="Gill Sans MT" panose="020B0502020104020203" pitchFamily="34" charset="0"/>
            </a:endParaRPr>
          </a:p>
        </p:txBody>
      </p:sp>
      <p:sp>
        <p:nvSpPr>
          <p:cNvPr id="12" name="Text Placeholder 11"/>
          <p:cNvSpPr>
            <a:spLocks noGrp="1"/>
          </p:cNvSpPr>
          <p:nvPr>
            <p:ph type="body" sz="half" idx="2"/>
          </p:nvPr>
        </p:nvSpPr>
        <p:spPr>
          <a:xfrm>
            <a:off x="326013" y="1806776"/>
            <a:ext cx="2633870" cy="4691063"/>
          </a:xfrm>
        </p:spPr>
        <p:txBody>
          <a:bodyPr>
            <a:normAutofit/>
          </a:bodyPr>
          <a:lstStyle/>
          <a:p>
            <a:r>
              <a:rPr lang="en-US" sz="1800" b="1" dirty="0">
                <a:latin typeface="Arial" panose="020B0604020202020204" pitchFamily="34" charset="0"/>
                <a:cs typeface="Arial" panose="020B0604020202020204" pitchFamily="34" charset="0"/>
              </a:rPr>
              <a:t>Successful online examination </a:t>
            </a:r>
            <a:r>
              <a:rPr lang="en-US" sz="1800" dirty="0">
                <a:latin typeface="Arial" panose="020B0604020202020204" pitchFamily="34" charset="0"/>
                <a:cs typeface="Arial" panose="020B0604020202020204" pitchFamily="34" charset="0"/>
              </a:rPr>
              <a:t>conducted on the Moodle LMS Platform</a:t>
            </a:r>
          </a:p>
          <a:p>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Unprecedented participation </a:t>
            </a:r>
            <a:r>
              <a:rPr lang="en-US" sz="1800" dirty="0">
                <a:latin typeface="Arial" panose="020B0604020202020204" pitchFamily="34" charset="0"/>
                <a:cs typeface="Arial" panose="020B0604020202020204" pitchFamily="34" charset="0"/>
              </a:rPr>
              <a:t>by students on online examinations</a:t>
            </a:r>
          </a:p>
          <a:p>
            <a:endParaRPr lang="en-US" sz="1800" dirty="0">
              <a:latin typeface="Arial" panose="020B0604020202020204" pitchFamily="34" charset="0"/>
              <a:cs typeface="Arial" panose="020B0604020202020204" pitchFamily="34" charset="0"/>
            </a:endParaRPr>
          </a:p>
          <a:p>
            <a:r>
              <a:rPr lang="en-US" sz="1800" b="1" dirty="0">
                <a:latin typeface="Arial" panose="020B0604020202020204" pitchFamily="34" charset="0"/>
                <a:cs typeface="Arial" panose="020B0604020202020204" pitchFamily="34" charset="0"/>
              </a:rPr>
              <a:t>Improved</a:t>
            </a:r>
            <a:r>
              <a:rPr lang="en-US" sz="1800" dirty="0">
                <a:latin typeface="Arial" panose="020B0604020202020204" pitchFamily="34" charset="0"/>
                <a:cs typeface="Arial" panose="020B0604020202020204" pitchFamily="34" charset="0"/>
              </a:rPr>
              <a:t> pass rates noted</a:t>
            </a:r>
          </a:p>
          <a:p>
            <a:endParaRPr lang="en-US" sz="1800" dirty="0">
              <a:latin typeface="Arial" panose="020B0604020202020204" pitchFamily="34" charset="0"/>
              <a:cs typeface="Arial" panose="020B0604020202020204" pitchFamily="34" charset="0"/>
            </a:endParaRPr>
          </a:p>
        </p:txBody>
      </p:sp>
      <p:sp>
        <p:nvSpPr>
          <p:cNvPr id="4" name="Rectangle 3"/>
          <p:cNvSpPr/>
          <p:nvPr/>
        </p:nvSpPr>
        <p:spPr>
          <a:xfrm>
            <a:off x="1271016" y="190146"/>
            <a:ext cx="7607513" cy="954107"/>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1800" b="1" i="0" u="none" strike="noStrike" kern="1200" cap="none" spc="0" normalizeH="0" baseline="0" noProof="0" dirty="0" smtClean="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TEACHING AND LEARNING (Continued)</a:t>
            </a:r>
          </a:p>
          <a:p>
            <a:pPr lvl="0">
              <a:defRPr/>
            </a:pPr>
            <a:endParaRPr kumimoji="0" lang="en-ZA"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pic>
        <p:nvPicPr>
          <p:cNvPr id="13" name="Picture 12" descr="Chart, line chart&#10;&#10;Description automatically generated">
            <a:extLst>
              <a:ext uri="{FF2B5EF4-FFF2-40B4-BE49-F238E27FC236}">
                <a16:creationId xmlns:a16="http://schemas.microsoft.com/office/drawing/2014/main" id="{DD4E0162-B825-4949-961F-A1682DC0A27B}"/>
              </a:ext>
            </a:extLst>
          </p:cNvPr>
          <p:cNvPicPr/>
          <p:nvPr/>
        </p:nvPicPr>
        <p:blipFill>
          <a:blip r:embed="rId3">
            <a:extLst>
              <a:ext uri="{28A0092B-C50C-407E-A947-70E740481C1C}">
                <a14:useLocalDpi xmlns:a14="http://schemas.microsoft.com/office/drawing/2010/main" val="0"/>
              </a:ext>
            </a:extLst>
          </a:blip>
          <a:stretch>
            <a:fillRect/>
          </a:stretch>
        </p:blipFill>
        <p:spPr>
          <a:xfrm>
            <a:off x="3065213" y="1877391"/>
            <a:ext cx="5813316" cy="4549835"/>
          </a:xfrm>
          <a:prstGeom prst="rect">
            <a:avLst/>
          </a:prstGeom>
          <a:ln>
            <a:solidFill>
              <a:schemeClr val="tx1"/>
            </a:solidFill>
          </a:ln>
          <a:effectLst/>
        </p:spPr>
      </p:pic>
      <p:sp>
        <p:nvSpPr>
          <p:cNvPr id="6" name="Rectangle 5"/>
          <p:cNvSpPr/>
          <p:nvPr/>
        </p:nvSpPr>
        <p:spPr>
          <a:xfrm>
            <a:off x="279214" y="1387949"/>
            <a:ext cx="2065502" cy="369332"/>
          </a:xfrm>
          <a:prstGeom prst="rect">
            <a:avLst/>
          </a:prstGeom>
        </p:spPr>
        <p:txBody>
          <a:bodyPr wrap="none">
            <a:spAutoFit/>
          </a:bodyPr>
          <a:lstStyle/>
          <a:p>
            <a:r>
              <a:rPr lang="en-ZA" b="1" dirty="0">
                <a:latin typeface="Gill Sans MT" panose="020B0502020104020203" pitchFamily="34" charset="0"/>
                <a:ea typeface="Tahoma" panose="020B0604030504040204" pitchFamily="34" charset="0"/>
                <a:cs typeface="Tahoma" panose="020B0604030504040204" pitchFamily="34" charset="0"/>
              </a:rPr>
              <a:t> </a:t>
            </a:r>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EXAMINATIONS</a:t>
            </a:r>
            <a:r>
              <a:rPr lang="en-ZA" b="1" dirty="0">
                <a:latin typeface="Arial" panose="020B0604020202020204" pitchFamily="34" charset="0"/>
                <a:ea typeface="Tahoma" panose="020B060403050404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8082954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3</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STUDENT ENROLMENT AND SUCCESS STATISTICS 2020</a:t>
            </a: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Content Placeholder 6"/>
          <p:cNvGraphicFramePr>
            <a:graphicFrameLocks noGrp="1"/>
          </p:cNvGraphicFramePr>
          <p:nvPr>
            <p:ph idx="1"/>
            <p:extLst>
              <p:ext uri="{D42A27DB-BD31-4B8C-83A1-F6EECF244321}">
                <p14:modId xmlns:p14="http://schemas.microsoft.com/office/powerpoint/2010/main" val="1981015649"/>
              </p:ext>
            </p:extLst>
          </p:nvPr>
        </p:nvGraphicFramePr>
        <p:xfrm>
          <a:off x="220639" y="1856835"/>
          <a:ext cx="8715375" cy="4657696"/>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220639" y="1375250"/>
            <a:ext cx="4572000" cy="369332"/>
          </a:xfrm>
          <a:prstGeom prst="rect">
            <a:avLst/>
          </a:prstGeom>
        </p:spPr>
        <p:txBody>
          <a:bodyPr>
            <a:spAutoFit/>
          </a:bodyPr>
          <a:lstStyle/>
          <a:p>
            <a:r>
              <a:rPr lang="en-ZA" b="1" dirty="0" smtClean="0">
                <a:latin typeface="Arial" panose="020B0604020202020204" pitchFamily="34" charset="0"/>
                <a:cs typeface="Arial" panose="020B0604020202020204" pitchFamily="34" charset="0"/>
              </a:rPr>
              <a:t>ACCESS - HEADCOUNT TOTALS 2020 </a:t>
            </a:r>
          </a:p>
        </p:txBody>
      </p:sp>
    </p:spTree>
    <p:extLst>
      <p:ext uri="{BB962C8B-B14F-4D97-AF65-F5344CB8AC3E}">
        <p14:creationId xmlns:p14="http://schemas.microsoft.com/office/powerpoint/2010/main" val="2418202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07327"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ENROLMENT </a:t>
            </a: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AND SUCCESS STATISTICS </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(Continued)</a:t>
            </a: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9" name="Content Placeholder 3"/>
          <p:cNvGraphicFramePr>
            <a:graphicFrameLocks noGrp="1"/>
          </p:cNvGraphicFramePr>
          <p:nvPr>
            <p:ph idx="1"/>
            <p:extLst>
              <p:ext uri="{D42A27DB-BD31-4B8C-83A1-F6EECF244321}">
                <p14:modId xmlns:p14="http://schemas.microsoft.com/office/powerpoint/2010/main" val="1770554163"/>
              </p:ext>
            </p:extLst>
          </p:nvPr>
        </p:nvGraphicFramePr>
        <p:xfrm>
          <a:off x="255588" y="1901586"/>
          <a:ext cx="8715375" cy="4258837"/>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69291" y="1345867"/>
            <a:ext cx="3617657" cy="369332"/>
          </a:xfrm>
          <a:prstGeom prst="rect">
            <a:avLst/>
          </a:prstGeom>
        </p:spPr>
        <p:txBody>
          <a:bodyPr wrap="none">
            <a:spAutoFit/>
          </a:bodyPr>
          <a:lstStyle/>
          <a:p>
            <a:pPr lvl="0">
              <a:defRPr/>
            </a:pPr>
            <a:r>
              <a:rPr lang="en-US" b="1" dirty="0" smtClean="0">
                <a:latin typeface="Arial" panose="020B0604020202020204" pitchFamily="34" charset="0"/>
                <a:ea typeface="Tahoma" panose="020B0604030504040204" pitchFamily="34" charset="0"/>
                <a:cs typeface="Arial" panose="020B0604020202020204" pitchFamily="34" charset="0"/>
              </a:rPr>
              <a:t>MAJOR FIELD OF STUDY 2020</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01908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ENROLMENT </a:t>
            </a: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AND SUCCESS STATISTICS (Continued)</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Content Placeholder 5"/>
          <p:cNvGraphicFramePr>
            <a:graphicFrameLocks noGrp="1"/>
          </p:cNvGraphicFramePr>
          <p:nvPr>
            <p:ph idx="1"/>
            <p:extLst>
              <p:ext uri="{D42A27DB-BD31-4B8C-83A1-F6EECF244321}">
                <p14:modId xmlns:p14="http://schemas.microsoft.com/office/powerpoint/2010/main" val="2931316620"/>
              </p:ext>
            </p:extLst>
          </p:nvPr>
        </p:nvGraphicFramePr>
        <p:xfrm>
          <a:off x="288876" y="2099775"/>
          <a:ext cx="8421329" cy="4146353"/>
        </p:xfrm>
        <a:graphic>
          <a:graphicData uri="http://schemas.openxmlformats.org/drawingml/2006/table">
            <a:tbl>
              <a:tblPr firstRow="1" bandRow="1">
                <a:tableStyleId>{5C22544A-7EE6-4342-B048-85BDC9FD1C3A}</a:tableStyleId>
              </a:tblPr>
              <a:tblGrid>
                <a:gridCol w="7485626">
                  <a:extLst>
                    <a:ext uri="{9D8B030D-6E8A-4147-A177-3AD203B41FA5}">
                      <a16:colId xmlns:a16="http://schemas.microsoft.com/office/drawing/2014/main" val="545614814"/>
                    </a:ext>
                  </a:extLst>
                </a:gridCol>
                <a:gridCol w="935703">
                  <a:extLst>
                    <a:ext uri="{9D8B030D-6E8A-4147-A177-3AD203B41FA5}">
                      <a16:colId xmlns:a16="http://schemas.microsoft.com/office/drawing/2014/main" val="1733956075"/>
                    </a:ext>
                  </a:extLst>
                </a:gridCol>
              </a:tblGrid>
              <a:tr h="520131">
                <a:tc>
                  <a:txBody>
                    <a:bodyPr/>
                    <a:lstStyle/>
                    <a:p>
                      <a:pPr algn="ctr" fontAlgn="b">
                        <a:spcAft>
                          <a:spcPts val="1200"/>
                        </a:spcAft>
                      </a:pPr>
                      <a:r>
                        <a:rPr lang="en-US" sz="1800" u="none" strike="noStrike" dirty="0">
                          <a:effectLst/>
                        </a:rPr>
                        <a:t> </a:t>
                      </a:r>
                      <a:endParaRPr lang="en-US" sz="1800" b="0" i="0" u="none" strike="noStrike" dirty="0">
                        <a:solidFill>
                          <a:srgbClr val="000000"/>
                        </a:solidFill>
                        <a:effectLst/>
                        <a:latin typeface="Calibri" panose="020F0502020204030204" pitchFamily="34" charset="0"/>
                      </a:endParaRPr>
                    </a:p>
                  </a:txBody>
                  <a:tcPr marL="2381" marR="2381" marT="2381" marB="0" anchor="b"/>
                </a:tc>
                <a:tc>
                  <a:txBody>
                    <a:bodyPr/>
                    <a:lstStyle/>
                    <a:p>
                      <a:pPr algn="r" fontAlgn="b">
                        <a:spcAft>
                          <a:spcPts val="1200"/>
                        </a:spcAft>
                      </a:pPr>
                      <a:r>
                        <a:rPr lang="en-US" sz="1800" u="none" strike="noStrike" dirty="0">
                          <a:effectLst/>
                        </a:rPr>
                        <a:t>2020</a:t>
                      </a:r>
                      <a:endParaRPr lang="en-US" sz="1800" b="1" i="0" u="none" strike="noStrike" dirty="0">
                        <a:solidFill>
                          <a:srgbClr val="000000"/>
                        </a:solidFill>
                        <a:effectLst/>
                        <a:latin typeface="Calibri" panose="020F0502020204030204" pitchFamily="34" charset="0"/>
                      </a:endParaRPr>
                    </a:p>
                  </a:txBody>
                  <a:tcPr marL="2381" marR="2381" marT="2381" marB="0" anchor="b"/>
                </a:tc>
                <a:extLst>
                  <a:ext uri="{0D108BD9-81ED-4DB2-BD59-A6C34878D82A}">
                    <a16:rowId xmlns:a16="http://schemas.microsoft.com/office/drawing/2014/main" val="2800325065"/>
                  </a:ext>
                </a:extLst>
              </a:tr>
              <a:tr h="520131">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headcount undergraduate students registered in 2020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15,709</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1358938919"/>
                  </a:ext>
                </a:extLst>
              </a:tr>
              <a:tr h="772849">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headcount undergraduate students that deregistered in 2020 (cumulative)</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161</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3111973098"/>
                  </a:ext>
                </a:extLst>
              </a:tr>
              <a:tr h="520131">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remaining undergraduate headcount registered  students</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15,548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642257905"/>
                  </a:ext>
                </a:extLst>
              </a:tr>
              <a:tr h="520131">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headcount postgraduate students registered in 2020</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1,618</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3103956392"/>
                  </a:ext>
                </a:extLst>
              </a:tr>
              <a:tr h="772849">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headcount postgraduate students that deregistered in 2020 (cumulative)</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55</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249127582"/>
                  </a:ext>
                </a:extLst>
              </a:tr>
              <a:tr h="520131">
                <a:tc>
                  <a:txBody>
                    <a:bodyPr/>
                    <a:lstStyle/>
                    <a:p>
                      <a:pPr algn="l" fontAlgn="t">
                        <a:spcAft>
                          <a:spcPts val="1200"/>
                        </a:spcAft>
                      </a:pPr>
                      <a:r>
                        <a:rPr lang="en-US" sz="1800" u="none" strike="noStrike" dirty="0">
                          <a:effectLst/>
                          <a:latin typeface="Arial" panose="020B0604020202020204" pitchFamily="34" charset="0"/>
                          <a:cs typeface="Arial" panose="020B0604020202020204" pitchFamily="34" charset="0"/>
                        </a:rPr>
                        <a:t>Number of remaining postgraduate headcount registered students</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tc>
                  <a:txBody>
                    <a:bodyPr/>
                    <a:lstStyle/>
                    <a:p>
                      <a:pPr algn="r" fontAlgn="t">
                        <a:spcAft>
                          <a:spcPts val="1200"/>
                        </a:spcAft>
                      </a:pPr>
                      <a:r>
                        <a:rPr lang="en-US" sz="1800" u="none" strike="noStrike" dirty="0">
                          <a:effectLst/>
                          <a:latin typeface="Arial" panose="020B0604020202020204" pitchFamily="34" charset="0"/>
                          <a:cs typeface="Arial" panose="020B0604020202020204" pitchFamily="34" charset="0"/>
                        </a:rPr>
                        <a:t>1,563</a:t>
                      </a:r>
                      <a:endParaRPr lang="en-US" sz="1800" b="1" i="0" u="none" strike="noStrike" dirty="0">
                        <a:solidFill>
                          <a:srgbClr val="000000"/>
                        </a:solidFill>
                        <a:effectLst/>
                        <a:latin typeface="Arial" panose="020B0604020202020204" pitchFamily="34" charset="0"/>
                        <a:cs typeface="Arial" panose="020B0604020202020204" pitchFamily="34" charset="0"/>
                      </a:endParaRPr>
                    </a:p>
                  </a:txBody>
                  <a:tcPr marL="2381" marR="2381" marT="2381" marB="0" anchor="ctr"/>
                </a:tc>
                <a:extLst>
                  <a:ext uri="{0D108BD9-81ED-4DB2-BD59-A6C34878D82A}">
                    <a16:rowId xmlns:a16="http://schemas.microsoft.com/office/drawing/2014/main" val="2702740060"/>
                  </a:ext>
                </a:extLst>
              </a:tr>
            </a:tbl>
          </a:graphicData>
        </a:graphic>
      </p:graphicFrame>
      <p:sp>
        <p:nvSpPr>
          <p:cNvPr id="2" name="Rectangle 1"/>
          <p:cNvSpPr/>
          <p:nvPr/>
        </p:nvSpPr>
        <p:spPr>
          <a:xfrm>
            <a:off x="135617" y="1496720"/>
            <a:ext cx="3963457" cy="369332"/>
          </a:xfrm>
          <a:prstGeom prst="rect">
            <a:avLst/>
          </a:prstGeom>
        </p:spPr>
        <p:txBody>
          <a:bodyPr wrap="none">
            <a:spAutoFit/>
          </a:bodyPr>
          <a:lstStyle/>
          <a:p>
            <a:pPr lvl="0">
              <a:defRPr/>
            </a:pPr>
            <a:r>
              <a:rPr lang="en-US" b="1" dirty="0" smtClean="0">
                <a:latin typeface="Arial" panose="020B0604020202020204" pitchFamily="34" charset="0"/>
                <a:ea typeface="Tahoma" panose="020B0604030504040204" pitchFamily="34" charset="0"/>
                <a:cs typeface="Arial" panose="020B0604020202020204" pitchFamily="34" charset="0"/>
              </a:rPr>
              <a:t>STUDENT DEREGISTRATION 2020</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32177943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ENROLMENT </a:t>
            </a: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AND SUCCESS STATISTICS (Continued)</a:t>
            </a: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Content Placeholder 5"/>
          <p:cNvGraphicFramePr>
            <a:graphicFrameLocks noGrp="1"/>
          </p:cNvGraphicFramePr>
          <p:nvPr>
            <p:ph idx="1"/>
            <p:extLst>
              <p:ext uri="{D42A27DB-BD31-4B8C-83A1-F6EECF244321}">
                <p14:modId xmlns:p14="http://schemas.microsoft.com/office/powerpoint/2010/main" val="124255801"/>
              </p:ext>
            </p:extLst>
          </p:nvPr>
        </p:nvGraphicFramePr>
        <p:xfrm>
          <a:off x="457200" y="2019869"/>
          <a:ext cx="8229600" cy="4106294"/>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373663" y="1562571"/>
            <a:ext cx="3762505" cy="369332"/>
          </a:xfrm>
          <a:prstGeom prst="rect">
            <a:avLst/>
          </a:prstGeom>
        </p:spPr>
        <p:txBody>
          <a:bodyPr wrap="none">
            <a:spAutoFit/>
          </a:bodyPr>
          <a:lstStyle/>
          <a:p>
            <a:pPr lvl="0">
              <a:defRPr/>
            </a:pPr>
            <a:r>
              <a:rPr lang="en-US" b="1" dirty="0" smtClean="0">
                <a:latin typeface="Arial" panose="020B0604020202020204" pitchFamily="34" charset="0"/>
                <a:ea typeface="Tahoma" panose="020B0604030504040204" pitchFamily="34" charset="0"/>
                <a:cs typeface="Arial" panose="020B0604020202020204" pitchFamily="34" charset="0"/>
              </a:rPr>
              <a:t>SUCCESS RATES / PASS RATES</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42888820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ENROLMENT </a:t>
            </a:r>
            <a:r>
              <a:rPr lang="en-ZA" sz="2000" b="1" dirty="0">
                <a:solidFill>
                  <a:prstClr val="white"/>
                </a:solidFill>
                <a:latin typeface="Gill Sans MT" panose="020B0502020104020203" pitchFamily="34" charset="0"/>
                <a:ea typeface="Tahoma" panose="020B0604030504040204" pitchFamily="34" charset="0"/>
                <a:cs typeface="Tahoma" panose="020B0604030504040204" pitchFamily="34" charset="0"/>
              </a:rPr>
              <a:t>AND SUCCESS STATISTICS (Continued)</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7" name="Content Placeholder 3"/>
          <p:cNvGraphicFramePr>
            <a:graphicFrameLocks noGrp="1"/>
          </p:cNvGraphicFramePr>
          <p:nvPr>
            <p:ph idx="1"/>
            <p:extLst>
              <p:ext uri="{D42A27DB-BD31-4B8C-83A1-F6EECF244321}">
                <p14:modId xmlns:p14="http://schemas.microsoft.com/office/powerpoint/2010/main" val="3536452949"/>
              </p:ext>
            </p:extLst>
          </p:nvPr>
        </p:nvGraphicFramePr>
        <p:xfrm>
          <a:off x="457200" y="2041478"/>
          <a:ext cx="8229600" cy="452596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169291" y="1421426"/>
            <a:ext cx="6349790" cy="369332"/>
          </a:xfrm>
          <a:prstGeom prst="rect">
            <a:avLst/>
          </a:prstGeom>
        </p:spPr>
        <p:txBody>
          <a:bodyPr wrap="square">
            <a:spAutoFit/>
          </a:bodyPr>
          <a:lstStyle/>
          <a:p>
            <a:pPr lvl="0">
              <a:defRPr/>
            </a:pPr>
            <a:r>
              <a:rPr lang="en-US" b="1" dirty="0" smtClean="0">
                <a:latin typeface="Arial" panose="020B0604020202020204" pitchFamily="34" charset="0"/>
                <a:ea typeface="Tahoma" panose="020B0604030504040204" pitchFamily="34" charset="0"/>
                <a:cs typeface="Arial" panose="020B0604020202020204" pitchFamily="34" charset="0"/>
              </a:rPr>
              <a:t>SUCCESS RATES / PASS RATES BY CESM FACULTY</a:t>
            </a:r>
            <a:endParaRPr lang="en-US" b="1" dirty="0">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1593670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2062036"/>
            <a:ext cx="8714232" cy="3856543"/>
          </a:xfrm>
        </p:spPr>
        <p:txBody>
          <a:bodyPr>
            <a:normAutofit/>
          </a:bodyPr>
          <a:lstStyle/>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Governance and Management</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Teaching and Learning During Lockdown</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Student Performance Statistics and Success Rates</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Infrastructure Development Projects</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Finances and Audit Outcomes</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NSFAS Disbursement</a:t>
            </a:r>
          </a:p>
          <a:p>
            <a:pPr algn="just">
              <a:spcBef>
                <a:spcPts val="0"/>
              </a:spcBef>
              <a:spcAft>
                <a:spcPts val="12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Readiness of 2021</a:t>
            </a: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PRESENTATION OVERVIEW</a:t>
            </a: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Tree>
    <p:extLst>
      <p:ext uri="{BB962C8B-B14F-4D97-AF65-F5344CB8AC3E}">
        <p14:creationId xmlns:p14="http://schemas.microsoft.com/office/powerpoint/2010/main" val="37905395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ENROLMENT </a:t>
            </a:r>
            <a:r>
              <a:rPr lang="en-ZA" sz="2000" b="1" dirty="0">
                <a:solidFill>
                  <a:prstClr val="white"/>
                </a:solidFill>
                <a:latin typeface="Gill Sans MT" panose="020B0502020104020203" pitchFamily="34" charset="0"/>
                <a:ea typeface="Tahoma" panose="020B0604030504040204" pitchFamily="34" charset="0"/>
                <a:cs typeface="Tahoma" panose="020B0604030504040204" pitchFamily="34" charset="0"/>
              </a:rPr>
              <a:t>AND SUCCESS STATISTICS (Continued)</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Content Placeholder 9"/>
          <p:cNvGraphicFramePr>
            <a:graphicFrameLocks noGrp="1"/>
          </p:cNvGraphicFramePr>
          <p:nvPr>
            <p:ph idx="1"/>
            <p:extLst>
              <p:ext uri="{D42A27DB-BD31-4B8C-83A1-F6EECF244321}">
                <p14:modId xmlns:p14="http://schemas.microsoft.com/office/powerpoint/2010/main" val="627740661"/>
              </p:ext>
            </p:extLst>
          </p:nvPr>
        </p:nvGraphicFramePr>
        <p:xfrm>
          <a:off x="457200" y="2051713"/>
          <a:ext cx="8229600" cy="4535606"/>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502772" y="1405382"/>
            <a:ext cx="6216476" cy="369332"/>
          </a:xfrm>
          <a:prstGeom prst="rect">
            <a:avLst/>
          </a:prstGeom>
        </p:spPr>
        <p:txBody>
          <a:bodyPr wrap="square">
            <a:spAutoFit/>
          </a:bodyPr>
          <a:lstStyle/>
          <a:p>
            <a:pPr lvl="0">
              <a:defRPr/>
            </a:pPr>
            <a:r>
              <a:rPr lang="en-US" b="1" dirty="0" smtClean="0">
                <a:latin typeface="Gill Sans MT" panose="020B0502020104020203" pitchFamily="34" charset="0"/>
                <a:ea typeface="Tahoma" panose="020B0604030504040204" pitchFamily="34" charset="0"/>
                <a:cs typeface="Tahoma" panose="020B0604030504040204" pitchFamily="34" charset="0"/>
              </a:rPr>
              <a:t>GRADUATION TRENDS 2014 - 2020</a:t>
            </a:r>
            <a:r>
              <a:rPr lang="en-ZA" b="1" dirty="0" smtClean="0">
                <a:latin typeface="Gill Sans MT" panose="020B0502020104020203" pitchFamily="34" charset="0"/>
                <a:ea typeface="Tahoma" panose="020B0604030504040204" pitchFamily="34" charset="0"/>
                <a:cs typeface="Tahoma" panose="020B0604030504040204" pitchFamily="34" charset="0"/>
              </a:rPr>
              <a:t> </a:t>
            </a:r>
            <a:endParaRPr lang="en-ZA" b="1" dirty="0">
              <a:latin typeface="Gill Sans MT" panose="020B0502020104020203"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332725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1456266"/>
            <a:ext cx="8714232" cy="5344867"/>
          </a:xfrm>
        </p:spPr>
        <p:txBody>
          <a:bodyPr>
            <a:noAutofit/>
          </a:bodyPr>
          <a:lstStyle/>
          <a:p>
            <a:pPr marL="0" indent="0" algn="just">
              <a:lnSpc>
                <a:spcPct val="110000"/>
              </a:lnSpc>
              <a:spcBef>
                <a:spcPts val="0"/>
              </a:spcBef>
              <a:spcAft>
                <a:spcPts val="600"/>
              </a:spcAft>
              <a:buNone/>
            </a:pPr>
            <a:r>
              <a:rPr lang="en-US" sz="1800" b="1" dirty="0" smtClean="0">
                <a:solidFill>
                  <a:srgbClr val="0070C0"/>
                </a:solidFill>
                <a:latin typeface="Arial" panose="020B0604020202020204" pitchFamily="34" charset="0"/>
                <a:ea typeface="Tahoma" panose="020B0604030504040204" pitchFamily="34" charset="0"/>
                <a:cs typeface="Arial" panose="020B0604020202020204" pitchFamily="34" charset="0"/>
              </a:rPr>
              <a:t>REGISTRATION </a:t>
            </a:r>
          </a:p>
          <a:p>
            <a:pPr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ea typeface="Tahoma" panose="020B0604030504040204" pitchFamily="34" charset="0"/>
                <a:cs typeface="Arial" panose="020B0604020202020204" pitchFamily="34" charset="0"/>
              </a:rPr>
              <a:t>1- 19 March Registration of FTENs and returning students</a:t>
            </a:r>
          </a:p>
          <a:p>
            <a:pPr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ea typeface="Tahoma" panose="020B0604030504040204" pitchFamily="34" charset="0"/>
                <a:cs typeface="Arial" panose="020B0604020202020204" pitchFamily="34" charset="0"/>
              </a:rPr>
              <a:t>Registration period has been extended</a:t>
            </a:r>
          </a:p>
          <a:p>
            <a:pPr marL="0" indent="0" algn="just">
              <a:lnSpc>
                <a:spcPct val="110000"/>
              </a:lnSpc>
              <a:spcBef>
                <a:spcPts val="0"/>
              </a:spcBef>
              <a:spcAft>
                <a:spcPts val="600"/>
              </a:spcAft>
              <a:buNone/>
            </a:pPr>
            <a:endParaRPr lang="en-US" sz="1800" b="1" dirty="0">
              <a:latin typeface="Arial" panose="020B0604020202020204" pitchFamily="34" charset="0"/>
              <a:ea typeface="Tahoma" panose="020B0604030504040204" pitchFamily="34" charset="0"/>
              <a:cs typeface="Arial" panose="020B0604020202020204" pitchFamily="34" charset="0"/>
            </a:endParaRPr>
          </a:p>
          <a:p>
            <a:pPr marL="0" indent="0" algn="just">
              <a:lnSpc>
                <a:spcPct val="110000"/>
              </a:lnSpc>
              <a:spcBef>
                <a:spcPts val="0"/>
              </a:spcBef>
              <a:spcAft>
                <a:spcPts val="600"/>
              </a:spcAft>
              <a:buNone/>
            </a:pPr>
            <a:r>
              <a:rPr lang="en-US" sz="1800" b="1" dirty="0" smtClean="0">
                <a:solidFill>
                  <a:srgbClr val="0070C0"/>
                </a:solidFill>
                <a:latin typeface="Arial" panose="020B0604020202020204" pitchFamily="34" charset="0"/>
                <a:ea typeface="Tahoma" panose="020B0604030504040204" pitchFamily="34" charset="0"/>
                <a:cs typeface="Arial" panose="020B0604020202020204" pitchFamily="34" charset="0"/>
              </a:rPr>
              <a:t>FIRST YEAR STUDENT ORIENTATION</a:t>
            </a:r>
          </a:p>
          <a:p>
            <a:pPr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ea typeface="Tahoma" panose="020B0604030504040204" pitchFamily="34" charset="0"/>
                <a:cs typeface="Arial" panose="020B0604020202020204" pitchFamily="34" charset="0"/>
              </a:rPr>
              <a:t>23 – 27 March (focusing on Multimodal learning skills) </a:t>
            </a:r>
          </a:p>
          <a:p>
            <a:pPr marL="0" indent="0" algn="just">
              <a:lnSpc>
                <a:spcPct val="110000"/>
              </a:lnSpc>
              <a:spcBef>
                <a:spcPts val="0"/>
              </a:spcBef>
              <a:spcAft>
                <a:spcPts val="600"/>
              </a:spcAft>
              <a:buNone/>
            </a:pPr>
            <a:endParaRPr lang="en-US" sz="1800" b="1" dirty="0">
              <a:latin typeface="Arial" panose="020B0604020202020204" pitchFamily="34" charset="0"/>
              <a:ea typeface="Tahoma" panose="020B0604030504040204" pitchFamily="34" charset="0"/>
              <a:cs typeface="Arial" panose="020B0604020202020204" pitchFamily="34" charset="0"/>
            </a:endParaRPr>
          </a:p>
          <a:p>
            <a:pPr marL="0" indent="0" algn="just">
              <a:lnSpc>
                <a:spcPct val="110000"/>
              </a:lnSpc>
              <a:spcBef>
                <a:spcPts val="0"/>
              </a:spcBef>
              <a:spcAft>
                <a:spcPts val="600"/>
              </a:spcAft>
              <a:buNone/>
            </a:pPr>
            <a:r>
              <a:rPr lang="en-US" sz="1800" b="1" dirty="0" smtClean="0">
                <a:solidFill>
                  <a:srgbClr val="0070C0"/>
                </a:solidFill>
                <a:latin typeface="Arial" panose="020B0604020202020204" pitchFamily="34" charset="0"/>
                <a:ea typeface="Tahoma" panose="020B0604030504040204" pitchFamily="34" charset="0"/>
                <a:cs typeface="Arial" panose="020B0604020202020204" pitchFamily="34" charset="0"/>
              </a:rPr>
              <a:t>COMMENCEMENT OF TEACHING AND LEARNING </a:t>
            </a:r>
          </a:p>
          <a:p>
            <a:pPr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ea typeface="Tahoma" panose="020B0604030504040204" pitchFamily="34" charset="0"/>
                <a:cs typeface="Arial" panose="020B0604020202020204" pitchFamily="34" charset="0"/>
              </a:rPr>
              <a:t>29 March for FTENs</a:t>
            </a:r>
          </a:p>
          <a:p>
            <a:pPr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ea typeface="Tahoma" panose="020B0604030504040204" pitchFamily="34" charset="0"/>
                <a:cs typeface="Arial" panose="020B0604020202020204" pitchFamily="34" charset="0"/>
              </a:rPr>
              <a:t>15 March for returning students</a:t>
            </a:r>
          </a:p>
          <a:p>
            <a:pPr marL="342900" lvl="1" indent="-342900" algn="just">
              <a:lnSpc>
                <a:spcPct val="110000"/>
              </a:lnSpc>
              <a:spcBef>
                <a:spcPts val="0"/>
              </a:spcBef>
              <a:spcAft>
                <a:spcPts val="600"/>
              </a:spcAft>
              <a:buFont typeface="Wingdings" panose="05000000000000000000" pitchFamily="2" charset="2"/>
              <a:buChar char="§"/>
            </a:pPr>
            <a:r>
              <a:rPr lang="en-ZA" sz="1800" b="1" dirty="0">
                <a:latin typeface="Arial" panose="020B0604020202020204" pitchFamily="34" charset="0"/>
                <a:cs typeface="Arial" panose="020B0604020202020204" pitchFamily="34" charset="0"/>
              </a:rPr>
              <a:t>University </a:t>
            </a:r>
            <a:r>
              <a:rPr lang="en-ZA" sz="1800" b="1" dirty="0" smtClean="0">
                <a:latin typeface="Arial" panose="020B0604020202020204" pitchFamily="34" charset="0"/>
                <a:cs typeface="Arial" panose="020B0604020202020204" pitchFamily="34" charset="0"/>
              </a:rPr>
              <a:t>has provided </a:t>
            </a:r>
            <a:r>
              <a:rPr lang="en-ZA" sz="1800" b="1" dirty="0">
                <a:latin typeface="Arial" panose="020B0604020202020204" pitchFamily="34" charset="0"/>
                <a:cs typeface="Arial" panose="020B0604020202020204" pitchFamily="34" charset="0"/>
              </a:rPr>
              <a:t>data for teaching and </a:t>
            </a:r>
            <a:r>
              <a:rPr lang="en-ZA" sz="1800" b="1" dirty="0" smtClean="0">
                <a:latin typeface="Arial" panose="020B0604020202020204" pitchFamily="34" charset="0"/>
                <a:cs typeface="Arial" panose="020B0604020202020204" pitchFamily="34" charset="0"/>
              </a:rPr>
              <a:t>learning</a:t>
            </a:r>
          </a:p>
          <a:p>
            <a:pPr marL="342900" lvl="1" indent="-342900" algn="just">
              <a:lnSpc>
                <a:spcPct val="110000"/>
              </a:lnSpc>
              <a:spcBef>
                <a:spcPts val="0"/>
              </a:spcBef>
              <a:spcAft>
                <a:spcPts val="600"/>
              </a:spcAft>
              <a:buFont typeface="Wingdings" panose="05000000000000000000" pitchFamily="2" charset="2"/>
              <a:buChar char="§"/>
            </a:pPr>
            <a:r>
              <a:rPr lang="en-US" sz="1800" b="1" dirty="0" smtClean="0">
                <a:latin typeface="Arial" panose="020B0604020202020204" pitchFamily="34" charset="0"/>
                <a:cs typeface="Arial" panose="020B0604020202020204" pitchFamily="34" charset="0"/>
              </a:rPr>
              <a:t>F</a:t>
            </a:r>
            <a:r>
              <a:rPr lang="en-GB" sz="1800" b="1" dirty="0">
                <a:latin typeface="Arial" panose="020B0604020202020204" pitchFamily="34" charset="0"/>
                <a:cs typeface="Arial" panose="020B0604020202020204" pitchFamily="34" charset="0"/>
              </a:rPr>
              <a:t>aculty online-seminars for research progress presentations – to support postgraduate students</a:t>
            </a:r>
            <a:endParaRPr lang="en-US" sz="1800" b="1" dirty="0">
              <a:latin typeface="Arial" panose="020B0604020202020204" pitchFamily="34" charset="0"/>
              <a:cs typeface="Arial" panose="020B0604020202020204" pitchFamily="34" charset="0"/>
            </a:endParaRPr>
          </a:p>
          <a:p>
            <a:pPr marL="342900" lvl="1" indent="-342900" algn="just">
              <a:lnSpc>
                <a:spcPct val="110000"/>
              </a:lnSpc>
              <a:spcBef>
                <a:spcPts val="0"/>
              </a:spcBef>
              <a:spcAft>
                <a:spcPts val="600"/>
              </a:spcAft>
              <a:buFont typeface="Wingdings" panose="05000000000000000000" pitchFamily="2" charset="2"/>
              <a:buChar char="§"/>
            </a:pPr>
            <a:endParaRPr lang="en-ZA" sz="1800" b="1" dirty="0">
              <a:latin typeface="Arial" panose="020B0604020202020204" pitchFamily="34" charset="0"/>
              <a:cs typeface="Arial" panose="020B0604020202020204" pitchFamily="34" charset="0"/>
            </a:endParaRPr>
          </a:p>
          <a:p>
            <a:pPr algn="just">
              <a:lnSpc>
                <a:spcPct val="110000"/>
              </a:lnSpc>
              <a:spcBef>
                <a:spcPts val="0"/>
              </a:spcBef>
              <a:spcAft>
                <a:spcPts val="600"/>
              </a:spcAft>
              <a:buFont typeface="Wingdings" panose="05000000000000000000" pitchFamily="2" charset="2"/>
              <a:buChar char="§"/>
            </a:pPr>
            <a:endParaRPr lang="en-US" sz="1800" b="1" dirty="0">
              <a:latin typeface="Arial" panose="020B0604020202020204" pitchFamily="34" charset="0"/>
              <a:ea typeface="Tahoma" panose="020B0604030504040204" pitchFamily="34" charset="0"/>
              <a:cs typeface="Arial" panose="020B0604020202020204" pitchFamily="34" charset="0"/>
            </a:endParaRP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noProof="0"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4. READINESS FOR 2021 ACADEMIC YEAR (Continued)</a:t>
            </a:r>
            <a:r>
              <a:rPr kumimoji="0" lang="en-ZA" sz="2000" b="1" i="0" u="none" strike="noStrike" kern="1200" cap="none" spc="0" normalizeH="0" baseline="0" noProof="0" dirty="0" smtClean="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ZA" sz="2000" b="1" i="0" u="none" strike="noStrike" kern="1200" cap="none" spc="0" normalizeH="0" baseline="0" noProof="0" dirty="0" smtClean="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52654"/>
            <a:ext cx="1101725" cy="1136650"/>
          </a:xfrm>
          <a:prstGeom prst="rect">
            <a:avLst/>
          </a:prstGeom>
          <a:noFill/>
          <a:ln>
            <a:noFill/>
          </a:ln>
        </p:spPr>
      </p:pic>
    </p:spTree>
    <p:extLst>
      <p:ext uri="{BB962C8B-B14F-4D97-AF65-F5344CB8AC3E}">
        <p14:creationId xmlns:p14="http://schemas.microsoft.com/office/powerpoint/2010/main" val="7003609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15172" y="1830025"/>
            <a:ext cx="8714232" cy="3974823"/>
          </a:xfrm>
        </p:spPr>
        <p:txBody>
          <a:bodyPr>
            <a:normAutofit/>
          </a:bodyPr>
          <a:lstStyle/>
          <a:p>
            <a:pPr algn="just">
              <a:lnSpc>
                <a:spcPct val="150000"/>
              </a:lnSpc>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UniZulu’s Spatial Development Framework is the main point </a:t>
            </a:r>
            <a:r>
              <a:rPr lang="en-ZA" sz="1800" dirty="0">
                <a:latin typeface="Arial" panose="020B0604020202020204" pitchFamily="34" charset="0"/>
                <a:cs typeface="Arial" panose="020B0604020202020204" pitchFamily="34" charset="0"/>
              </a:rPr>
              <a:t>of </a:t>
            </a:r>
            <a:r>
              <a:rPr lang="en-ZA" sz="1800" dirty="0" smtClean="0">
                <a:latin typeface="Arial" panose="020B0604020202020204" pitchFamily="34" charset="0"/>
                <a:cs typeface="Arial" panose="020B0604020202020204" pitchFamily="34" charset="0"/>
              </a:rPr>
              <a:t>reference in regard to infrastructure planning and development </a:t>
            </a:r>
            <a:endParaRPr lang="en-ZA" sz="1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Master project list of refurbishments and new construction projects made up of 2021 priorities </a:t>
            </a:r>
            <a:endParaRPr lang="en-ZA" sz="1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Implementation </a:t>
            </a:r>
            <a:r>
              <a:rPr lang="en-ZA" sz="1800" dirty="0">
                <a:latin typeface="Arial" panose="020B0604020202020204" pitchFamily="34" charset="0"/>
                <a:cs typeface="Arial" panose="020B0604020202020204" pitchFamily="34" charset="0"/>
              </a:rPr>
              <a:t>Plan and List of Priority </a:t>
            </a:r>
            <a:r>
              <a:rPr lang="en-ZA" sz="1800" dirty="0" smtClean="0">
                <a:latin typeface="Arial" panose="020B0604020202020204" pitchFamily="34" charset="0"/>
                <a:cs typeface="Arial" panose="020B0604020202020204" pitchFamily="34" charset="0"/>
              </a:rPr>
              <a:t>Projects</a:t>
            </a:r>
          </a:p>
          <a:p>
            <a:pPr algn="just">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Procurement Strategy is in place</a:t>
            </a:r>
          </a:p>
          <a:p>
            <a:pPr>
              <a:lnSpc>
                <a:spcPct val="150000"/>
              </a:lnSpc>
              <a:buFont typeface="Wingdings" panose="05000000000000000000" pitchFamily="2" charset="2"/>
              <a:buChar char="§"/>
            </a:pPr>
            <a:r>
              <a:rPr lang="en-ZA" sz="1800" dirty="0" smtClean="0">
                <a:latin typeface="Arial" panose="020B0604020202020204" pitchFamily="34" charset="0"/>
                <a:cs typeface="Arial" panose="020B0604020202020204" pitchFamily="34" charset="0"/>
              </a:rPr>
              <a:t>First </a:t>
            </a:r>
            <a:r>
              <a:rPr lang="en-ZA" sz="1800" dirty="0">
                <a:latin typeface="Arial" panose="020B0604020202020204" pitchFamily="34" charset="0"/>
                <a:cs typeface="Arial" panose="020B0604020202020204" pitchFamily="34" charset="0"/>
              </a:rPr>
              <a:t>Implementation Target Date: July 2020, revised severally to September 2020, November 2020,  January 2021, and finally March 2021. </a:t>
            </a:r>
          </a:p>
          <a:p>
            <a:pPr algn="just"/>
            <a:endParaRPr lang="en-US" sz="2000" dirty="0" smtClean="0">
              <a:latin typeface="Gill Sans MT" panose="020B0502020104020203" pitchFamily="34" charset="0"/>
            </a:endParaRPr>
          </a:p>
        </p:txBody>
      </p:sp>
      <p:sp>
        <p:nvSpPr>
          <p:cNvPr id="4" name="Rectangle 3"/>
          <p:cNvSpPr/>
          <p:nvPr/>
        </p:nvSpPr>
        <p:spPr>
          <a:xfrm>
            <a:off x="1271016" y="190146"/>
            <a:ext cx="7607513" cy="1061829"/>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spcBef>
                <a:spcPts val="600"/>
              </a:spcBef>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5</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a:t>
            </a: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INFRASTRUCTURE DEVELOPMENT PROJECTS </a:t>
            </a:r>
          </a:p>
          <a:p>
            <a:pPr lvl="0">
              <a:defRPr/>
            </a:pP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Tree>
    <p:extLst>
      <p:ext uri="{BB962C8B-B14F-4D97-AF65-F5344CB8AC3E}">
        <p14:creationId xmlns:p14="http://schemas.microsoft.com/office/powerpoint/2010/main" val="439409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1061829"/>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spcBef>
                <a:spcPts val="600"/>
              </a:spcBef>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INFRASTRUCTURE DEVELOPMENT </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PROJECTS (Continued) </a:t>
            </a:r>
            <a:endParaRPr lang="en-ZA" sz="2400" b="1" dirty="0">
              <a:solidFill>
                <a:prstClr val="white"/>
              </a:solidFill>
              <a:latin typeface="Arial" panose="020B0604020202020204" pitchFamily="34" charset="0"/>
              <a:ea typeface="Tahoma" panose="020B0604030504040204" pitchFamily="34" charset="0"/>
              <a:cs typeface="Arial" panose="020B0604020202020204" pitchFamily="34" charset="0"/>
            </a:endParaRP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a:t>
            </a: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3138003344"/>
              </p:ext>
            </p:extLst>
          </p:nvPr>
        </p:nvGraphicFramePr>
        <p:xfrm>
          <a:off x="353962" y="2185367"/>
          <a:ext cx="8524567" cy="4224675"/>
        </p:xfrm>
        <a:graphic>
          <a:graphicData uri="http://schemas.openxmlformats.org/drawingml/2006/table">
            <a:tbl>
              <a:tblPr firstRow="1" firstCol="1" bandRow="1">
                <a:tableStyleId>{5DA37D80-6434-44D0-A028-1B22A696006F}</a:tableStyleId>
              </a:tblPr>
              <a:tblGrid>
                <a:gridCol w="4864081">
                  <a:extLst>
                    <a:ext uri="{9D8B030D-6E8A-4147-A177-3AD203B41FA5}">
                      <a16:colId xmlns:a16="http://schemas.microsoft.com/office/drawing/2014/main" val="4162524804"/>
                    </a:ext>
                  </a:extLst>
                </a:gridCol>
                <a:gridCol w="3660486">
                  <a:extLst>
                    <a:ext uri="{9D8B030D-6E8A-4147-A177-3AD203B41FA5}">
                      <a16:colId xmlns:a16="http://schemas.microsoft.com/office/drawing/2014/main" val="4215358654"/>
                    </a:ext>
                  </a:extLst>
                </a:gridCol>
              </a:tblGrid>
              <a:tr h="400826">
                <a:tc>
                  <a:txBody>
                    <a:bodyPr/>
                    <a:lstStyle/>
                    <a:p>
                      <a:pPr marL="594360" indent="-365760" algn="ctr">
                        <a:lnSpc>
                          <a:spcPct val="120000"/>
                        </a:lnSpc>
                        <a:spcBef>
                          <a:spcPts val="200"/>
                        </a:spcBef>
                        <a:spcAft>
                          <a:spcPts val="0"/>
                        </a:spcAft>
                      </a:pPr>
                      <a:r>
                        <a:rPr lang="en-US" sz="1600" kern="1000" dirty="0" smtClean="0">
                          <a:effectLst/>
                          <a:latin typeface="Arial" panose="020B0604020202020204" pitchFamily="34" charset="0"/>
                          <a:cs typeface="Arial" panose="020B0604020202020204" pitchFamily="34" charset="0"/>
                        </a:rPr>
                        <a:t>CONSTRUCTION WORK PACKAGE STAGES AT 11 DEC 2020</a:t>
                      </a:r>
                      <a:endParaRPr lang="en-ZA" sz="160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gn="l">
                        <a:lnSpc>
                          <a:spcPct val="120000"/>
                        </a:lnSpc>
                        <a:spcAft>
                          <a:spcPts val="800"/>
                        </a:spcAft>
                      </a:pPr>
                      <a:r>
                        <a:rPr lang="en-US" sz="1600" kern="1000" dirty="0" smtClean="0">
                          <a:effectLst/>
                          <a:latin typeface="Arial" panose="020B0604020202020204" pitchFamily="34" charset="0"/>
                          <a:cs typeface="Arial" panose="020B0604020202020204" pitchFamily="34" charset="0"/>
                        </a:rPr>
                        <a:t>READINESS FOR CONSTRUCTION</a:t>
                      </a:r>
                      <a:endParaRPr lang="en-ZA" sz="160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311146324"/>
                  </a:ext>
                </a:extLst>
              </a:tr>
              <a:tr h="426107">
                <a:tc>
                  <a:txBody>
                    <a:bodyPr/>
                    <a:lstStyle/>
                    <a:p>
                      <a:pPr marL="594360" indent="-365760">
                        <a:lnSpc>
                          <a:spcPct val="120000"/>
                        </a:lnSpc>
                        <a:spcBef>
                          <a:spcPts val="200"/>
                        </a:spcBef>
                        <a:spcAft>
                          <a:spcPts val="0"/>
                        </a:spcAft>
                      </a:pPr>
                      <a:r>
                        <a:rPr lang="en-US" sz="1800" b="0" kern="1000" dirty="0" smtClean="0">
                          <a:effectLst/>
                          <a:latin typeface="Arial" panose="020B0604020202020204" pitchFamily="34" charset="0"/>
                          <a:cs typeface="Arial" panose="020B0604020202020204" pitchFamily="34" charset="0"/>
                        </a:rPr>
                        <a:t>Packages 1, 2, 3, 8.1: Student Accommodation</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March </a:t>
                      </a:r>
                      <a:r>
                        <a:rPr lang="en-US" sz="1800" b="0" kern="1000" dirty="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3021378092"/>
                  </a:ext>
                </a:extLst>
              </a:tr>
              <a:tr h="426107">
                <a:tc>
                  <a:txBody>
                    <a:bodyPr/>
                    <a:lstStyle/>
                    <a:p>
                      <a:pPr marL="594360" indent="-365760">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4.1: Student</a:t>
                      </a:r>
                      <a:r>
                        <a:rPr lang="en-US" sz="1800" b="0" kern="1000" baseline="0" dirty="0" smtClean="0">
                          <a:effectLst/>
                          <a:latin typeface="Arial" panose="020B0604020202020204" pitchFamily="34" charset="0"/>
                          <a:cs typeface="Arial" panose="020B0604020202020204" pitchFamily="34" charset="0"/>
                        </a:rPr>
                        <a:t> Centre</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May </a:t>
                      </a:r>
                      <a:r>
                        <a:rPr lang="en-US" sz="1800" b="0" kern="1000" dirty="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1771975210"/>
                  </a:ext>
                </a:extLst>
              </a:tr>
              <a:tr h="426107">
                <a:tc>
                  <a:txBody>
                    <a:bodyPr/>
                    <a:lstStyle/>
                    <a:p>
                      <a:pPr marL="594360" indent="-365760">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6: Richards Bay Engineering Building</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August 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555711302"/>
                  </a:ext>
                </a:extLst>
              </a:tr>
              <a:tr h="781514">
                <a:tc>
                  <a:txBody>
                    <a:bodyPr/>
                    <a:lstStyle/>
                    <a:p>
                      <a:pPr marL="594360" indent="-365760">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7.1: Multi-purpose</a:t>
                      </a:r>
                      <a:r>
                        <a:rPr lang="en-US" sz="1800" b="0" kern="1000" baseline="0" dirty="0" smtClean="0">
                          <a:effectLst/>
                          <a:latin typeface="Arial" panose="020B0604020202020204" pitchFamily="34" charset="0"/>
                          <a:cs typeface="Arial" panose="020B0604020202020204" pitchFamily="34" charset="0"/>
                        </a:rPr>
                        <a:t> Conference Facilities</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August 2021 </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4120338942"/>
                  </a:ext>
                </a:extLst>
              </a:tr>
              <a:tr h="1202478">
                <a:tc>
                  <a:txBody>
                    <a:bodyPr/>
                    <a:lstStyle/>
                    <a:p>
                      <a:pPr marL="594360" indent="-365760">
                        <a:lnSpc>
                          <a:spcPct val="120000"/>
                        </a:lnSpc>
                        <a:spcBef>
                          <a:spcPts val="200"/>
                        </a:spcBef>
                        <a:spcAft>
                          <a:spcPts val="0"/>
                        </a:spcAft>
                      </a:pPr>
                      <a:r>
                        <a:rPr lang="en-ZA" sz="1800" b="0" kern="1000" dirty="0" smtClean="0">
                          <a:effectLst/>
                          <a:latin typeface="Arial" panose="020B0604020202020204" pitchFamily="34" charset="0"/>
                          <a:cs typeface="Arial" panose="020B0604020202020204" pitchFamily="34" charset="0"/>
                        </a:rPr>
                        <a:t>Package 7.2</a:t>
                      </a:r>
                      <a:r>
                        <a:rPr lang="en-ZA" sz="1800" b="0" kern="1000" baseline="0" dirty="0" smtClean="0">
                          <a:effectLst/>
                          <a:latin typeface="Arial" panose="020B0604020202020204" pitchFamily="34" charset="0"/>
                          <a:cs typeface="Arial" panose="020B0604020202020204" pitchFamily="34" charset="0"/>
                        </a:rPr>
                        <a:t> </a:t>
                      </a:r>
                      <a:r>
                        <a:rPr lang="en-ZA" sz="1800" b="0" kern="1000" dirty="0" smtClean="0">
                          <a:effectLst/>
                          <a:latin typeface="Arial" panose="020B0604020202020204" pitchFamily="34" charset="0"/>
                          <a:cs typeface="Arial" panose="020B0604020202020204" pitchFamily="34" charset="0"/>
                        </a:rPr>
                        <a:t>: University Main Entrance Upgrade and Modernisation </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May</a:t>
                      </a:r>
                      <a:r>
                        <a:rPr lang="en-US" sz="1800" b="0" kern="1000" baseline="0" dirty="0" smtClean="0">
                          <a:effectLst/>
                          <a:latin typeface="Arial" panose="020B0604020202020204" pitchFamily="34" charset="0"/>
                          <a:cs typeface="Arial" panose="020B0604020202020204" pitchFamily="34" charset="0"/>
                        </a:rPr>
                        <a:t> </a:t>
                      </a:r>
                      <a:r>
                        <a:rPr lang="en-US" sz="1800" b="0" kern="1000" dirty="0" smtClean="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3463271280"/>
                  </a:ext>
                </a:extLst>
              </a:tr>
            </a:tbl>
          </a:graphicData>
        </a:graphic>
      </p:graphicFrame>
      <p:sp>
        <p:nvSpPr>
          <p:cNvPr id="7" name="Rectangle 6"/>
          <p:cNvSpPr/>
          <p:nvPr/>
        </p:nvSpPr>
        <p:spPr>
          <a:xfrm>
            <a:off x="78341" y="1262997"/>
            <a:ext cx="7622276" cy="646331"/>
          </a:xfrm>
          <a:prstGeom prst="rect">
            <a:avLst/>
          </a:prstGeom>
        </p:spPr>
        <p:txBody>
          <a:bodyPr wrap="square">
            <a:spAutoFit/>
          </a:bodyPr>
          <a:lstStyle/>
          <a:p>
            <a:pPr algn="ctr"/>
            <a:endParaRPr lang="en-US" b="1" dirty="0">
              <a:latin typeface="Arial" panose="020B0604020202020204" pitchFamily="34" charset="0"/>
              <a:cs typeface="Arial" panose="020B0604020202020204" pitchFamily="34" charset="0"/>
            </a:endParaRPr>
          </a:p>
          <a:p>
            <a:pPr algn="ctr"/>
            <a:r>
              <a:rPr lang="en-US" b="1" dirty="0" smtClean="0">
                <a:solidFill>
                  <a:srgbClr val="0070C0"/>
                </a:solidFill>
                <a:latin typeface="Arial" panose="020B0604020202020204" pitchFamily="34" charset="0"/>
                <a:cs typeface="Arial" panose="020B0604020202020204" pitchFamily="34" charset="0"/>
              </a:rPr>
              <a:t>PROJECT </a:t>
            </a:r>
            <a:r>
              <a:rPr lang="en-US" b="1" dirty="0">
                <a:solidFill>
                  <a:srgbClr val="0070C0"/>
                </a:solidFill>
                <a:latin typeface="Arial" panose="020B0604020202020204" pitchFamily="34" charset="0"/>
                <a:cs typeface="Arial" panose="020B0604020202020204" pitchFamily="34" charset="0"/>
              </a:rPr>
              <a:t>IMPLEMENTATION TIMELINE (AS AT DECEMBER </a:t>
            </a:r>
            <a:r>
              <a:rPr lang="en-US" b="1" dirty="0" smtClean="0">
                <a:solidFill>
                  <a:srgbClr val="0070C0"/>
                </a:solidFill>
                <a:latin typeface="Arial" panose="020B0604020202020204" pitchFamily="34" charset="0"/>
                <a:cs typeface="Arial" panose="020B0604020202020204" pitchFamily="34" charset="0"/>
              </a:rPr>
              <a:t>2020)</a:t>
            </a:r>
            <a:endParaRPr lang="en-US"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18062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1200329"/>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spcBef>
                <a:spcPts val="600"/>
              </a:spcBef>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INFRASTRUCTURE DEVELOPMENT PROJECTS </a:t>
            </a:r>
            <a:endPar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endParaRPr>
          </a:p>
          <a:p>
            <a:pPr lvl="0">
              <a:spcBef>
                <a:spcPts val="600"/>
              </a:spcBef>
              <a:defRPr/>
            </a:pPr>
            <a:endParaRPr lang="en-ZA" sz="2400" b="1" dirty="0">
              <a:solidFill>
                <a:prstClr val="white"/>
              </a:solidFill>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aphicFrame>
        <p:nvGraphicFramePr>
          <p:cNvPr id="6" name="Table 5"/>
          <p:cNvGraphicFramePr>
            <a:graphicFrameLocks noGrp="1"/>
          </p:cNvGraphicFramePr>
          <p:nvPr>
            <p:extLst>
              <p:ext uri="{D42A27DB-BD31-4B8C-83A1-F6EECF244321}">
                <p14:modId xmlns:p14="http://schemas.microsoft.com/office/powerpoint/2010/main" val="4223112419"/>
              </p:ext>
            </p:extLst>
          </p:nvPr>
        </p:nvGraphicFramePr>
        <p:xfrm>
          <a:off x="294968" y="1559201"/>
          <a:ext cx="8524567" cy="5259978"/>
        </p:xfrm>
        <a:graphic>
          <a:graphicData uri="http://schemas.openxmlformats.org/drawingml/2006/table">
            <a:tbl>
              <a:tblPr firstRow="1" firstCol="1" bandRow="1">
                <a:tableStyleId>{5DA37D80-6434-44D0-A028-1B22A696006F}</a:tableStyleId>
              </a:tblPr>
              <a:tblGrid>
                <a:gridCol w="4684536">
                  <a:extLst>
                    <a:ext uri="{9D8B030D-6E8A-4147-A177-3AD203B41FA5}">
                      <a16:colId xmlns:a16="http://schemas.microsoft.com/office/drawing/2014/main" val="4162524804"/>
                    </a:ext>
                  </a:extLst>
                </a:gridCol>
                <a:gridCol w="3840031">
                  <a:extLst>
                    <a:ext uri="{9D8B030D-6E8A-4147-A177-3AD203B41FA5}">
                      <a16:colId xmlns:a16="http://schemas.microsoft.com/office/drawing/2014/main" val="4215358654"/>
                    </a:ext>
                  </a:extLst>
                </a:gridCol>
              </a:tblGrid>
              <a:tr h="400826">
                <a:tc>
                  <a:txBody>
                    <a:bodyPr/>
                    <a:lstStyle/>
                    <a:p>
                      <a:pPr marL="594360" indent="-365760" algn="l">
                        <a:lnSpc>
                          <a:spcPct val="120000"/>
                        </a:lnSpc>
                        <a:spcBef>
                          <a:spcPts val="200"/>
                        </a:spcBef>
                        <a:spcAft>
                          <a:spcPts val="0"/>
                        </a:spcAft>
                      </a:pPr>
                      <a:r>
                        <a:rPr kumimoji="0" lang="en-US" sz="1600" b="1" i="0" u="none" strike="noStrike" kern="10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CONSTRUCTION WORK PACKAGE STAGES AT 11 DEC 2020</a:t>
                      </a:r>
                      <a:endParaRPr lang="en-ZA" sz="160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600" kern="1000" dirty="0" smtClean="0">
                          <a:effectLst/>
                          <a:latin typeface="Arial" panose="020B0604020202020204" pitchFamily="34" charset="0"/>
                          <a:cs typeface="Arial" panose="020B0604020202020204" pitchFamily="34" charset="0"/>
                        </a:rPr>
                        <a:t>READINESS FOR CONSTRUCTION</a:t>
                      </a:r>
                      <a:endParaRPr lang="en-ZA" sz="160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311146324"/>
                  </a:ext>
                </a:extLst>
              </a:tr>
              <a:tr h="426107">
                <a:tc>
                  <a:txBody>
                    <a:bodyPr/>
                    <a:lstStyle/>
                    <a:p>
                      <a:pPr marL="594360" indent="-365760" algn="l">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8.2: Refurbishment of the Main Administration Building </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May </a:t>
                      </a:r>
                      <a:r>
                        <a:rPr lang="en-US" sz="1800" b="0" kern="1000" dirty="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1771975210"/>
                  </a:ext>
                </a:extLst>
              </a:tr>
              <a:tr h="426107">
                <a:tc>
                  <a:txBody>
                    <a:bodyPr/>
                    <a:lstStyle/>
                    <a:p>
                      <a:pPr marL="594360" indent="-365760" algn="l">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9.1: Implementation of projects linked to the Water </a:t>
                      </a:r>
                      <a:r>
                        <a:rPr lang="en-US" sz="1800" b="0" kern="1000" dirty="0">
                          <a:effectLst/>
                          <a:latin typeface="Arial" panose="020B0604020202020204" pitchFamily="34" charset="0"/>
                          <a:cs typeface="Arial" panose="020B0604020202020204" pitchFamily="34" charset="0"/>
                        </a:rPr>
                        <a:t>&amp; Sewer </a:t>
                      </a:r>
                      <a:r>
                        <a:rPr lang="en-US" sz="1800" b="0" kern="1000" dirty="0" smtClean="0">
                          <a:effectLst/>
                          <a:latin typeface="Arial" panose="020B0604020202020204" pitchFamily="34" charset="0"/>
                          <a:cs typeface="Arial" panose="020B0604020202020204" pitchFamily="34" charset="0"/>
                        </a:rPr>
                        <a:t>Masterplan</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March </a:t>
                      </a:r>
                      <a:r>
                        <a:rPr lang="en-US" sz="1800" b="0" kern="1000" dirty="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555711302"/>
                  </a:ext>
                </a:extLst>
              </a:tr>
              <a:tr h="867680">
                <a:tc>
                  <a:txBody>
                    <a:bodyPr/>
                    <a:lstStyle/>
                    <a:p>
                      <a:pPr marL="594360" indent="-365760" algn="l">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9.2: </a:t>
                      </a:r>
                      <a:r>
                        <a:rPr lang="en-ZA" sz="1800" b="0" kern="1000" dirty="0" smtClean="0">
                          <a:effectLst/>
                          <a:latin typeface="Arial" panose="020B0604020202020204" pitchFamily="34" charset="0"/>
                          <a:cs typeface="Arial" panose="020B0604020202020204" pitchFamily="34" charset="0"/>
                        </a:rPr>
                        <a:t>Implementation of projects linked to the </a:t>
                      </a:r>
                      <a:r>
                        <a:rPr lang="en-US" sz="1800" b="0" kern="1000" dirty="0" smtClean="0">
                          <a:effectLst/>
                          <a:latin typeface="Arial" panose="020B0604020202020204" pitchFamily="34" charset="0"/>
                          <a:cs typeface="Arial" panose="020B0604020202020204" pitchFamily="34" charset="0"/>
                        </a:rPr>
                        <a:t>Roads </a:t>
                      </a:r>
                      <a:r>
                        <a:rPr lang="en-US" sz="1800" b="0" kern="1000" dirty="0">
                          <a:effectLst/>
                          <a:latin typeface="Arial" panose="020B0604020202020204" pitchFamily="34" charset="0"/>
                          <a:cs typeface="Arial" panose="020B0604020202020204" pitchFamily="34" charset="0"/>
                        </a:rPr>
                        <a:t>&amp; </a:t>
                      </a:r>
                      <a:r>
                        <a:rPr lang="en-US" sz="1800" b="0" kern="1000" dirty="0" smtClean="0">
                          <a:effectLst/>
                          <a:latin typeface="Arial" panose="020B0604020202020204" pitchFamily="34" charset="0"/>
                          <a:cs typeface="Arial" panose="020B0604020202020204" pitchFamily="34" charset="0"/>
                        </a:rPr>
                        <a:t>Storm water Masterplan</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a:effectLst/>
                          <a:latin typeface="Arial" panose="020B0604020202020204" pitchFamily="34" charset="0"/>
                          <a:cs typeface="Arial" panose="020B0604020202020204" pitchFamily="34" charset="0"/>
                        </a:rPr>
                        <a:t>Due to the potential damages caused by </a:t>
                      </a:r>
                      <a:r>
                        <a:rPr lang="en-US" sz="1800" b="0" kern="1000" dirty="0" smtClean="0">
                          <a:effectLst/>
                          <a:latin typeface="Arial" panose="020B0604020202020204" pitchFamily="34" charset="0"/>
                          <a:cs typeface="Arial" panose="020B0604020202020204" pitchFamily="34" charset="0"/>
                        </a:rPr>
                        <a:t>Construction</a:t>
                      </a:r>
                      <a:r>
                        <a:rPr lang="en-US" sz="1800" b="0" kern="1000" baseline="0" dirty="0" smtClean="0">
                          <a:effectLst/>
                          <a:latin typeface="Arial" panose="020B0604020202020204" pitchFamily="34" charset="0"/>
                          <a:cs typeface="Arial" panose="020B0604020202020204" pitchFamily="34" charset="0"/>
                        </a:rPr>
                        <a:t> </a:t>
                      </a:r>
                      <a:r>
                        <a:rPr lang="en-US" sz="1800" b="0" kern="1000" dirty="0" smtClean="0">
                          <a:effectLst/>
                          <a:latin typeface="Arial" panose="020B0604020202020204" pitchFamily="34" charset="0"/>
                          <a:cs typeface="Arial" panose="020B0604020202020204" pitchFamily="34" charset="0"/>
                        </a:rPr>
                        <a:t>vehicles </a:t>
                      </a:r>
                      <a:r>
                        <a:rPr lang="en-US" sz="1800" b="0" kern="1000" dirty="0">
                          <a:effectLst/>
                          <a:latin typeface="Arial" panose="020B0604020202020204" pitchFamily="34" charset="0"/>
                          <a:cs typeface="Arial" panose="020B0604020202020204" pitchFamily="34" charset="0"/>
                        </a:rPr>
                        <a:t>on the roads, the implementation will be done later. </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4120338942"/>
                  </a:ext>
                </a:extLst>
              </a:tr>
              <a:tr h="698871">
                <a:tc>
                  <a:txBody>
                    <a:bodyPr/>
                    <a:lstStyle/>
                    <a:p>
                      <a:pPr marL="594360" indent="-365760" algn="l">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a:t>
                      </a:r>
                      <a:r>
                        <a:rPr lang="en-US" sz="1800" b="0" kern="1000" dirty="0" smtClean="0">
                          <a:effectLst/>
                          <a:latin typeface="Arial" panose="020B0604020202020204" pitchFamily="34" charset="0"/>
                          <a:cs typeface="Arial" panose="020B0604020202020204" pitchFamily="34" charset="0"/>
                        </a:rPr>
                        <a:t>10.1: </a:t>
                      </a:r>
                      <a:r>
                        <a:rPr lang="en-ZA" sz="1800" b="0" kern="1000" dirty="0" smtClean="0">
                          <a:effectLst/>
                          <a:latin typeface="Arial" panose="020B0604020202020204" pitchFamily="34" charset="0"/>
                          <a:cs typeface="Arial" panose="020B0604020202020204" pitchFamily="34" charset="0"/>
                        </a:rPr>
                        <a:t>Implementation of projects linked to the </a:t>
                      </a:r>
                      <a:r>
                        <a:rPr lang="en-US" sz="1800" b="0" kern="1000" dirty="0" smtClean="0">
                          <a:effectLst/>
                          <a:latin typeface="Arial" panose="020B0604020202020204" pitchFamily="34" charset="0"/>
                          <a:cs typeface="Arial" panose="020B0604020202020204" pitchFamily="34" charset="0"/>
                        </a:rPr>
                        <a:t>Hot </a:t>
                      </a:r>
                      <a:r>
                        <a:rPr lang="en-US" sz="1800" b="0" kern="1000" dirty="0">
                          <a:effectLst/>
                          <a:latin typeface="Arial" panose="020B0604020202020204" pitchFamily="34" charset="0"/>
                          <a:cs typeface="Arial" panose="020B0604020202020204" pitchFamily="34" charset="0"/>
                        </a:rPr>
                        <a:t>Water </a:t>
                      </a:r>
                      <a:r>
                        <a:rPr lang="en-US" sz="1800" b="0" kern="1000" dirty="0" smtClean="0">
                          <a:effectLst/>
                          <a:latin typeface="Arial" panose="020B0604020202020204" pitchFamily="34" charset="0"/>
                          <a:cs typeface="Arial" panose="020B0604020202020204" pitchFamily="34" charset="0"/>
                        </a:rPr>
                        <a:t>Masterplan</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March </a:t>
                      </a:r>
                      <a:r>
                        <a:rPr lang="en-US" sz="1800" b="0" kern="1000" dirty="0">
                          <a:effectLst/>
                          <a:latin typeface="Arial" panose="020B0604020202020204" pitchFamily="34" charset="0"/>
                          <a:cs typeface="Arial" panose="020B0604020202020204" pitchFamily="34" charset="0"/>
                        </a:rPr>
                        <a:t>2021</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3463271280"/>
                  </a:ext>
                </a:extLst>
              </a:tr>
              <a:tr h="801653">
                <a:tc>
                  <a:txBody>
                    <a:bodyPr/>
                    <a:lstStyle/>
                    <a:p>
                      <a:pPr marL="594360" indent="-365760" algn="l">
                        <a:lnSpc>
                          <a:spcPct val="120000"/>
                        </a:lnSpc>
                        <a:spcBef>
                          <a:spcPts val="200"/>
                        </a:spcBef>
                        <a:spcAft>
                          <a:spcPts val="0"/>
                        </a:spcAft>
                      </a:pPr>
                      <a:r>
                        <a:rPr lang="en-US" sz="1800" b="0" kern="1000" dirty="0">
                          <a:effectLst/>
                          <a:latin typeface="Arial" panose="020B0604020202020204" pitchFamily="34" charset="0"/>
                          <a:cs typeface="Arial" panose="020B0604020202020204" pitchFamily="34" charset="0"/>
                        </a:rPr>
                        <a:t>Package 10.2	</a:t>
                      </a:r>
                      <a:r>
                        <a:rPr lang="en-ZA" sz="1800" b="0" kern="1000" dirty="0" smtClean="0">
                          <a:effectLst/>
                          <a:latin typeface="Arial" panose="020B0604020202020204" pitchFamily="34" charset="0"/>
                          <a:cs typeface="Arial" panose="020B0604020202020204" pitchFamily="34" charset="0"/>
                        </a:rPr>
                        <a:t>Implementation of projects linked to the </a:t>
                      </a:r>
                      <a:r>
                        <a:rPr lang="en-US" sz="1800" b="0" kern="1000" dirty="0" smtClean="0">
                          <a:effectLst/>
                          <a:latin typeface="Arial" panose="020B0604020202020204" pitchFamily="34" charset="0"/>
                          <a:cs typeface="Arial" panose="020B0604020202020204" pitchFamily="34" charset="0"/>
                        </a:rPr>
                        <a:t>Electrical</a:t>
                      </a:r>
                      <a:endParaRPr lang="en-ZA" sz="1800" b="0" kern="1000" dirty="0">
                        <a:solidFill>
                          <a:schemeClr val="tx1"/>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tc>
                  <a:txBody>
                    <a:bodyPr/>
                    <a:lstStyle/>
                    <a:p>
                      <a:pPr marL="594360" indent="-365760">
                        <a:lnSpc>
                          <a:spcPct val="120000"/>
                        </a:lnSpc>
                        <a:spcAft>
                          <a:spcPts val="800"/>
                        </a:spcAft>
                      </a:pPr>
                      <a:r>
                        <a:rPr lang="en-US" sz="1800" b="0" kern="1000" dirty="0" smtClean="0">
                          <a:effectLst/>
                          <a:latin typeface="Arial" panose="020B0604020202020204" pitchFamily="34" charset="0"/>
                          <a:cs typeface="Arial" panose="020B0604020202020204" pitchFamily="34" charset="0"/>
                        </a:rPr>
                        <a:t>May </a:t>
                      </a:r>
                      <a:r>
                        <a:rPr lang="en-US" sz="1800" b="0" kern="1000" dirty="0">
                          <a:effectLst/>
                          <a:latin typeface="Arial" panose="020B0604020202020204" pitchFamily="34" charset="0"/>
                          <a:cs typeface="Arial" panose="020B0604020202020204" pitchFamily="34" charset="0"/>
                        </a:rPr>
                        <a:t>2021 – Subject to Availability of Funding. </a:t>
                      </a:r>
                      <a:endParaRPr lang="en-ZA" sz="1800" b="0" kern="1000" dirty="0">
                        <a:solidFill>
                          <a:srgbClr val="595959"/>
                        </a:solidFill>
                        <a:effectLst/>
                        <a:latin typeface="Arial" panose="020B0604020202020204" pitchFamily="34" charset="0"/>
                        <a:ea typeface="Arial" panose="020B0604020202020204" pitchFamily="34" charset="0"/>
                        <a:cs typeface="Arial" panose="020B0604020202020204" pitchFamily="34" charset="0"/>
                      </a:endParaRPr>
                    </a:p>
                  </a:txBody>
                  <a:tcPr marL="38883" marR="38883" marT="0" marB="0"/>
                </a:tc>
                <a:extLst>
                  <a:ext uri="{0D108BD9-81ED-4DB2-BD59-A6C34878D82A}">
                    <a16:rowId xmlns:a16="http://schemas.microsoft.com/office/drawing/2014/main" val="1837764523"/>
                  </a:ext>
                </a:extLst>
              </a:tr>
            </a:tbl>
          </a:graphicData>
        </a:graphic>
      </p:graphicFrame>
    </p:spTree>
    <p:extLst>
      <p:ext uri="{BB962C8B-B14F-4D97-AF65-F5344CB8AC3E}">
        <p14:creationId xmlns:p14="http://schemas.microsoft.com/office/powerpoint/2010/main" val="25501728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1525" y="2332263"/>
            <a:ext cx="8714232" cy="3521122"/>
          </a:xfrm>
        </p:spPr>
        <p:txBody>
          <a:bodyPr>
            <a:normAutofit/>
          </a:bodyPr>
          <a:lstStyle/>
          <a:p>
            <a:pPr algn="just">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Extended Lockdown (implications of availability of human resources, construction materials, equipment, and cost implications)</a:t>
            </a:r>
          </a:p>
          <a:p>
            <a:pPr algn="just">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Procurement (longer periods than anticipated)</a:t>
            </a:r>
          </a:p>
          <a:p>
            <a:pPr algn="just">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Disruptions: Community and student protests </a:t>
            </a:r>
            <a:endParaRPr lang="en-ZA" sz="1800" dirty="0" smtClean="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r>
              <a:rPr lang="en-ZA" sz="1800" dirty="0">
                <a:latin typeface="Arial" panose="020B0604020202020204" pitchFamily="34" charset="0"/>
                <a:cs typeface="Arial" panose="020B0604020202020204" pitchFamily="34" charset="0"/>
              </a:rPr>
              <a:t>Bulk infrastructure and services </a:t>
            </a:r>
            <a:r>
              <a:rPr lang="en-ZA" sz="1800" dirty="0" smtClean="0">
                <a:latin typeface="Arial" panose="020B0604020202020204" pitchFamily="34" charset="0"/>
                <a:cs typeface="Arial" panose="020B0604020202020204" pitchFamily="34" charset="0"/>
              </a:rPr>
              <a:t>from the municipality a key success factor in the rollout of implementation plan   – </a:t>
            </a:r>
            <a:r>
              <a:rPr lang="en-ZA" sz="1800" dirty="0">
                <a:latin typeface="Arial" panose="020B0604020202020204" pitchFamily="34" charset="0"/>
                <a:cs typeface="Arial" panose="020B0604020202020204" pitchFamily="34" charset="0"/>
              </a:rPr>
              <a:t>integration in plans </a:t>
            </a:r>
            <a:r>
              <a:rPr lang="en-ZA" sz="1800" dirty="0" smtClean="0">
                <a:latin typeface="Arial" panose="020B0604020202020204" pitchFamily="34" charset="0"/>
                <a:cs typeface="Arial" panose="020B0604020202020204" pitchFamily="34" charset="0"/>
              </a:rPr>
              <a:t>between the university and uMhlathuze municipality is essential. </a:t>
            </a:r>
            <a:endParaRPr lang="en-ZA" sz="1800" dirty="0">
              <a:latin typeface="Arial" panose="020B0604020202020204" pitchFamily="34" charset="0"/>
              <a:cs typeface="Arial" panose="020B0604020202020204" pitchFamily="34" charset="0"/>
            </a:endParaRPr>
          </a:p>
          <a:p>
            <a:pPr algn="just">
              <a:lnSpc>
                <a:spcPct val="150000"/>
              </a:lnSpc>
              <a:buFont typeface="Wingdings" panose="05000000000000000000" pitchFamily="2" charset="2"/>
              <a:buChar char="§"/>
            </a:pPr>
            <a:endParaRPr lang="en-ZA" sz="1800" b="1" dirty="0">
              <a:latin typeface="Arial" panose="020B0604020202020204" pitchFamily="34" charset="0"/>
              <a:cs typeface="Arial" panose="020B0604020202020204" pitchFamily="34" charset="0"/>
            </a:endParaRPr>
          </a:p>
        </p:txBody>
      </p:sp>
      <p:sp>
        <p:nvSpPr>
          <p:cNvPr id="4" name="Rectangle 3"/>
          <p:cNvSpPr/>
          <p:nvPr/>
        </p:nvSpPr>
        <p:spPr>
          <a:xfrm>
            <a:off x="1271016" y="190146"/>
            <a:ext cx="7562020" cy="1369606"/>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spcBef>
                <a:spcPts val="600"/>
              </a:spcBef>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INFRASTRUCTURE DEVELOPMENT PROJECTS </a:t>
            </a:r>
            <a:endParaRPr lang="en-ZA" sz="2400" b="1" dirty="0">
              <a:solidFill>
                <a:prstClr val="white"/>
              </a:solidFill>
              <a:latin typeface="Arial" panose="020B0604020202020204" pitchFamily="34" charset="0"/>
              <a:ea typeface="Tahoma" panose="020B0604030504040204" pitchFamily="34" charset="0"/>
              <a:cs typeface="Arial" panose="020B060402020202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 (Continued)</a:t>
            </a:r>
          </a:p>
          <a:p>
            <a:pPr lvl="0">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a:t>
            </a: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3" name="Rectangle 2"/>
          <p:cNvSpPr/>
          <p:nvPr/>
        </p:nvSpPr>
        <p:spPr>
          <a:xfrm>
            <a:off x="-176746" y="1811741"/>
            <a:ext cx="4572000" cy="646331"/>
          </a:xfrm>
          <a:prstGeom prst="rect">
            <a:avLst/>
          </a:prstGeom>
        </p:spPr>
        <p:txBody>
          <a:bodyPr>
            <a:spAutoFit/>
          </a:bodyPr>
          <a:lstStyle/>
          <a:p>
            <a:pPr lvl="0" algn="ctr"/>
            <a:r>
              <a:rPr lang="en-ZA" b="1" dirty="0">
                <a:solidFill>
                  <a:srgbClr val="0070C0"/>
                </a:solidFill>
                <a:latin typeface="Arial" panose="020B0604020202020204" pitchFamily="34" charset="0"/>
                <a:cs typeface="Arial" panose="020B0604020202020204" pitchFamily="34" charset="0"/>
              </a:rPr>
              <a:t>RISKS CAN ACKNOWLEDGED</a:t>
            </a:r>
          </a:p>
          <a:p>
            <a:pPr lvl="0" algn="ctr">
              <a:defRPr/>
            </a:pPr>
            <a:endParaRPr lang="en-ZA" b="1" dirty="0">
              <a:latin typeface="Arial Narrow" panose="020B0606020202030204" pitchFamily="34" charset="0"/>
            </a:endParaRPr>
          </a:p>
        </p:txBody>
      </p:sp>
    </p:spTree>
    <p:extLst>
      <p:ext uri="{BB962C8B-B14F-4D97-AF65-F5344CB8AC3E}">
        <p14:creationId xmlns:p14="http://schemas.microsoft.com/office/powerpoint/2010/main" val="226719521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9291" y="2133600"/>
            <a:ext cx="8714232" cy="2979762"/>
          </a:xfrm>
        </p:spPr>
        <p:txBody>
          <a:bodyPr>
            <a:normAutofit/>
          </a:bodyPr>
          <a:lstStyle/>
          <a:p>
            <a:pPr>
              <a:spcBef>
                <a:spcPts val="0"/>
              </a:spcBef>
              <a:spcAft>
                <a:spcPts val="1200"/>
              </a:spcAft>
            </a:pPr>
            <a:r>
              <a:rPr lang="en-ZA" sz="1800" dirty="0" smtClean="0">
                <a:latin typeface="Arial" panose="020B0604020202020204" pitchFamily="34" charset="0"/>
                <a:cs typeface="Arial" panose="020B0604020202020204" pitchFamily="34" charset="0"/>
              </a:rPr>
              <a:t>Historically </a:t>
            </a:r>
            <a:r>
              <a:rPr lang="en-GB" sz="1800" dirty="0" smtClean="0">
                <a:latin typeface="Arial" panose="020B0604020202020204" pitchFamily="34" charset="0"/>
                <a:cs typeface="Arial" panose="020B0604020202020204" pitchFamily="34" charset="0"/>
              </a:rPr>
              <a:t>University of Zululand tuition </a:t>
            </a:r>
            <a:r>
              <a:rPr lang="en-ZA" sz="1800" dirty="0" smtClean="0">
                <a:latin typeface="Arial" panose="020B0604020202020204" pitchFamily="34" charset="0"/>
                <a:cs typeface="Arial" panose="020B0604020202020204" pitchFamily="34" charset="0"/>
              </a:rPr>
              <a:t>fees have been very low when compared to other universities. </a:t>
            </a:r>
          </a:p>
          <a:p>
            <a:pPr>
              <a:spcBef>
                <a:spcPts val="0"/>
              </a:spcBef>
              <a:spcAft>
                <a:spcPts val="1200"/>
              </a:spcAft>
            </a:pPr>
            <a:r>
              <a:rPr lang="en-GB" sz="1800" dirty="0" smtClean="0">
                <a:latin typeface="Arial" panose="020B0604020202020204" pitchFamily="34" charset="0"/>
                <a:cs typeface="Arial" panose="020B0604020202020204" pitchFamily="34" charset="0"/>
              </a:rPr>
              <a:t>The </a:t>
            </a:r>
            <a:r>
              <a:rPr lang="en-GB" sz="1800" dirty="0">
                <a:latin typeface="Arial" panose="020B0604020202020204" pitchFamily="34" charset="0"/>
                <a:cs typeface="Arial" panose="020B0604020202020204" pitchFamily="34" charset="0"/>
              </a:rPr>
              <a:t>University did an analysis which illustrates the material difference in tuition fees between University of Zululand and comparable universities in the public higher education sector.</a:t>
            </a:r>
          </a:p>
          <a:p>
            <a:pPr>
              <a:spcBef>
                <a:spcPts val="0"/>
              </a:spcBef>
              <a:spcAft>
                <a:spcPts val="1200"/>
              </a:spcAft>
            </a:pPr>
            <a:r>
              <a:rPr lang="en-GB" sz="1800" dirty="0">
                <a:latin typeface="Arial" panose="020B0604020202020204" pitchFamily="34" charset="0"/>
                <a:cs typeface="Arial" panose="020B0604020202020204" pitchFamily="34" charset="0"/>
              </a:rPr>
              <a:t> For the University to fulfil its responsibilities towards its stakeholders and to remain financially sustainable there is a need to review the fee baseline of the University of Zululand.</a:t>
            </a:r>
            <a:endParaRPr lang="en-US" sz="1800" dirty="0">
              <a:latin typeface="Arial" panose="020B0604020202020204" pitchFamily="34" charset="0"/>
              <a:cs typeface="Arial" panose="020B0604020202020204" pitchFamily="34" charset="0"/>
            </a:endParaRPr>
          </a:p>
          <a:p>
            <a:pPr algn="just"/>
            <a:endParaRPr lang="en-US" sz="2000" dirty="0" smtClean="0">
              <a:latin typeface="Gill Sans MT" panose="020B0502020104020203" pitchFamily="34" charset="0"/>
            </a:endParaRPr>
          </a:p>
        </p:txBody>
      </p:sp>
      <p:sp>
        <p:nvSpPr>
          <p:cNvPr id="4" name="Rectangle 3"/>
          <p:cNvSpPr/>
          <p:nvPr/>
        </p:nvSpPr>
        <p:spPr>
          <a:xfrm>
            <a:off x="1271016" y="278112"/>
            <a:ext cx="7607513" cy="400110"/>
          </a:xfrm>
          <a:prstGeom prst="rect">
            <a:avLst/>
          </a:prstGeom>
          <a:solidFill>
            <a:schemeClr val="accent2">
              <a:lumMod val="50000"/>
            </a:schemeClr>
          </a:solidFill>
        </p:spPr>
        <p:txBody>
          <a:bodyPr wrap="square">
            <a:spAutoFit/>
          </a:bodyPr>
          <a:lstStyle/>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6</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FINANCES AND AUDIT OUTCOME 2020</a:t>
            </a: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3" name="Rectangle 2"/>
          <p:cNvSpPr/>
          <p:nvPr/>
        </p:nvSpPr>
        <p:spPr>
          <a:xfrm>
            <a:off x="256031" y="1449906"/>
            <a:ext cx="5030201" cy="646331"/>
          </a:xfrm>
          <a:prstGeom prst="rect">
            <a:avLst/>
          </a:prstGeom>
        </p:spPr>
        <p:txBody>
          <a:bodyPr wrap="square">
            <a:spAutoFit/>
          </a:bodyPr>
          <a:lstStyle/>
          <a:p>
            <a:pPr lvl="0">
              <a:defRPr/>
            </a:pPr>
            <a:r>
              <a:rPr lang="en-ZA" b="1" dirty="0" smtClean="0">
                <a:solidFill>
                  <a:srgbClr val="0070C0"/>
                </a:solidFill>
                <a:latin typeface="Arial" panose="020B0604020202020204" pitchFamily="34" charset="0"/>
                <a:ea typeface="Tahoma" panose="020B0604030504040204" pitchFamily="34" charset="0"/>
                <a:cs typeface="Arial" panose="020B0604020202020204" pitchFamily="34" charset="0"/>
              </a:rPr>
              <a:t>TUITION FEES 2020</a:t>
            </a:r>
          </a:p>
          <a:p>
            <a:pPr lvl="0">
              <a:defRPr/>
            </a:pPr>
            <a:r>
              <a:rPr lang="en-ZA" b="1" dirty="0" smtClean="0">
                <a:latin typeface="Gill Sans MT" panose="020B0502020104020203" pitchFamily="34" charset="0"/>
                <a:ea typeface="Tahoma" panose="020B0604030504040204" pitchFamily="34" charset="0"/>
                <a:cs typeface="Tahoma" panose="020B0604030504040204" pitchFamily="34" charset="0"/>
              </a:rPr>
              <a:t> </a:t>
            </a:r>
            <a:endParaRPr lang="en-ZA" b="1" dirty="0">
              <a:latin typeface="Gill Sans MT" panose="020B0502020104020203"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014973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Grp="1" noChangeAspect="1"/>
          </p:cNvPicPr>
          <p:nvPr>
            <p:ph idx="1"/>
          </p:nvPr>
        </p:nvPicPr>
        <p:blipFill>
          <a:blip r:embed="rId2"/>
          <a:stretch>
            <a:fillRect/>
          </a:stretch>
        </p:blipFill>
        <p:spPr>
          <a:xfrm>
            <a:off x="328886" y="1879820"/>
            <a:ext cx="8715375" cy="4588176"/>
          </a:xfrm>
          <a:prstGeom prst="rect">
            <a:avLst/>
          </a:prstGeom>
        </p:spPr>
      </p:pic>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FINANCES AND AUDIT OUTCOME 2020 (Continued)</a:t>
            </a:r>
          </a:p>
          <a:p>
            <a:pPr lvl="0">
              <a:defRPr/>
            </a:pPr>
            <a:endParaRPr lang="en-ZA" sz="2000" b="1" dirty="0">
              <a:solidFill>
                <a:prstClr val="white"/>
              </a:solidFill>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7" name="Rounded Rectangle 6"/>
          <p:cNvSpPr/>
          <p:nvPr/>
        </p:nvSpPr>
        <p:spPr>
          <a:xfrm>
            <a:off x="3126787" y="2782243"/>
            <a:ext cx="720246" cy="2165538"/>
          </a:xfrm>
          <a:prstGeom prst="roundRect">
            <a:avLst/>
          </a:prstGeom>
          <a:solidFill>
            <a:srgbClr val="FFFF00">
              <a:alpha val="22000"/>
            </a:srgbClr>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Rectangle 1"/>
          <p:cNvSpPr/>
          <p:nvPr/>
        </p:nvSpPr>
        <p:spPr>
          <a:xfrm>
            <a:off x="328886" y="1407213"/>
            <a:ext cx="2351926" cy="369332"/>
          </a:xfrm>
          <a:prstGeom prst="rect">
            <a:avLst/>
          </a:prstGeom>
        </p:spPr>
        <p:txBody>
          <a:bodyPr wrap="none">
            <a:spAutoFit/>
          </a:bodyPr>
          <a:lstStyle/>
          <a:p>
            <a:pPr lvl="0">
              <a:defRPr/>
            </a:pPr>
            <a:r>
              <a:rPr lang="en-ZA" b="1" dirty="0" smtClean="0">
                <a:solidFill>
                  <a:srgbClr val="0070C0"/>
                </a:solidFill>
                <a:latin typeface="Arial" panose="020B0604020202020204" pitchFamily="34" charset="0"/>
                <a:ea typeface="Tahoma" panose="020B0604030504040204" pitchFamily="34" charset="0"/>
                <a:cs typeface="Arial" panose="020B0604020202020204" pitchFamily="34" charset="0"/>
              </a:rPr>
              <a:t>TUITION FEES 2020</a:t>
            </a:r>
            <a:endParaRPr lang="en-ZA" b="1" dirty="0">
              <a:solidFill>
                <a:srgbClr val="0070C0"/>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8694350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647332" y="1855628"/>
            <a:ext cx="7968955" cy="4884738"/>
          </a:xfrm>
          <a:prstGeom prst="rect">
            <a:avLst/>
          </a:prstGeom>
        </p:spPr>
      </p:pic>
      <p:sp>
        <p:nvSpPr>
          <p:cNvPr id="4" name="Rectangle 3"/>
          <p:cNvSpPr/>
          <p:nvPr/>
        </p:nvSpPr>
        <p:spPr>
          <a:xfrm>
            <a:off x="1271016" y="197881"/>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FINANCES AND AUDIT OUTCOME 2020 (Continued)</a:t>
            </a: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2" name="Rectangle 1"/>
          <p:cNvSpPr/>
          <p:nvPr/>
        </p:nvSpPr>
        <p:spPr>
          <a:xfrm>
            <a:off x="647332" y="1334531"/>
            <a:ext cx="2532596" cy="369332"/>
          </a:xfrm>
          <a:prstGeom prst="rect">
            <a:avLst/>
          </a:prstGeom>
        </p:spPr>
        <p:txBody>
          <a:bodyPr wrap="square">
            <a:spAutoFit/>
          </a:bodyPr>
          <a:lstStyle/>
          <a:p>
            <a:pPr lvl="0">
              <a:defRPr/>
            </a:pPr>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NSFAS 2020</a:t>
            </a:r>
          </a:p>
        </p:txBody>
      </p:sp>
    </p:spTree>
    <p:extLst>
      <p:ext uri="{BB962C8B-B14F-4D97-AF65-F5344CB8AC3E}">
        <p14:creationId xmlns:p14="http://schemas.microsoft.com/office/powerpoint/2010/main" val="2793805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9291" y="2198317"/>
            <a:ext cx="8714232" cy="4623771"/>
          </a:xfrm>
        </p:spPr>
        <p:txBody>
          <a:bodyPr>
            <a:normAutofit/>
          </a:bodyPr>
          <a:lstStyle/>
          <a:p>
            <a:pPr lvl="0">
              <a:spcBef>
                <a:spcPts val="0"/>
              </a:spcBef>
              <a:spcAft>
                <a:spcPts val="1200"/>
              </a:spcAft>
            </a:pPr>
            <a:r>
              <a:rPr lang="en-ZA" sz="1800" dirty="0" smtClean="0">
                <a:latin typeface="Arial" panose="020B0604020202020204" pitchFamily="34" charset="0"/>
                <a:cs typeface="Arial" panose="020B0604020202020204" pitchFamily="34" charset="0"/>
              </a:rPr>
              <a:t>The 2019 audit was an unqualified audit opinion</a:t>
            </a:r>
          </a:p>
          <a:p>
            <a:pPr lvl="0">
              <a:spcBef>
                <a:spcPts val="0"/>
              </a:spcBef>
              <a:spcAft>
                <a:spcPts val="1200"/>
              </a:spcAft>
            </a:pPr>
            <a:r>
              <a:rPr lang="en-ZA" sz="1800" dirty="0" smtClean="0">
                <a:latin typeface="Arial" panose="020B0604020202020204" pitchFamily="34" charset="0"/>
                <a:cs typeface="Arial" panose="020B0604020202020204" pitchFamily="34" charset="0"/>
              </a:rPr>
              <a:t>The audit for the 2020 financial year is still being performed, scheduled for reporting on 30 June 2021 as per Reporting Regulations.</a:t>
            </a:r>
          </a:p>
          <a:p>
            <a:pPr lvl="0">
              <a:spcBef>
                <a:spcPts val="0"/>
              </a:spcBef>
              <a:spcAft>
                <a:spcPts val="1200"/>
              </a:spcAft>
            </a:pPr>
            <a:r>
              <a:rPr lang="en-ZA" sz="1800" dirty="0" smtClean="0">
                <a:latin typeface="Arial" panose="020B0604020202020204" pitchFamily="34" charset="0"/>
                <a:cs typeface="Arial" panose="020B0604020202020204" pitchFamily="34" charset="0"/>
              </a:rPr>
              <a:t>Budget vs actual 2020</a:t>
            </a:r>
          </a:p>
          <a:p>
            <a:pPr lvl="1">
              <a:spcBef>
                <a:spcPts val="0"/>
              </a:spcBef>
              <a:spcAft>
                <a:spcPts val="1200"/>
              </a:spcAft>
            </a:pPr>
            <a:r>
              <a:rPr lang="en-ZA" sz="1800" dirty="0" smtClean="0">
                <a:latin typeface="Arial" panose="020B0604020202020204" pitchFamily="34" charset="0"/>
                <a:cs typeface="Arial" panose="020B0604020202020204" pitchFamily="34" charset="0"/>
              </a:rPr>
              <a:t>Income R1 173 million (budget) vs R1 198 million (actual)</a:t>
            </a:r>
          </a:p>
          <a:p>
            <a:pPr lvl="1">
              <a:spcBef>
                <a:spcPts val="0"/>
              </a:spcBef>
              <a:spcAft>
                <a:spcPts val="1200"/>
              </a:spcAft>
            </a:pPr>
            <a:r>
              <a:rPr lang="en-ZA" sz="1800" dirty="0" smtClean="0">
                <a:latin typeface="Arial" panose="020B0604020202020204" pitchFamily="34" charset="0"/>
                <a:cs typeface="Arial" panose="020B0604020202020204" pitchFamily="34" charset="0"/>
              </a:rPr>
              <a:t>Recurrent expenditure R1 153 million (budget) vs R1 040 million (actual)</a:t>
            </a:r>
          </a:p>
          <a:p>
            <a:pPr>
              <a:spcBef>
                <a:spcPts val="0"/>
              </a:spcBef>
              <a:spcAft>
                <a:spcPts val="1200"/>
              </a:spcAft>
            </a:pPr>
            <a:r>
              <a:rPr lang="en-ZA" sz="1800" dirty="0" smtClean="0">
                <a:latin typeface="Arial" panose="020B0604020202020204" pitchFamily="34" charset="0"/>
                <a:cs typeface="Arial" panose="020B0604020202020204" pitchFamily="34" charset="0"/>
              </a:rPr>
              <a:t>The University Council approved a breakeven budget for 2021 which included a downward operational budget adjustment (cut)</a:t>
            </a:r>
          </a:p>
          <a:p>
            <a:pPr>
              <a:spcBef>
                <a:spcPts val="0"/>
              </a:spcBef>
              <a:spcAft>
                <a:spcPts val="1200"/>
              </a:spcAft>
            </a:pPr>
            <a:r>
              <a:rPr lang="en-ZA" sz="1800" dirty="0" smtClean="0">
                <a:latin typeface="Arial" panose="020B0604020202020204" pitchFamily="34" charset="0"/>
                <a:cs typeface="Arial" panose="020B0604020202020204" pitchFamily="34" charset="0"/>
              </a:rPr>
              <a:t>The University is in a sound financial position but there is the risk of the influence of the Covid-19 related impact on income and expenditure </a:t>
            </a: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FINANCES AND AUDIT OUTCOME 2020 (Continued)</a:t>
            </a: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3" name="Rectangle 2"/>
          <p:cNvSpPr/>
          <p:nvPr/>
        </p:nvSpPr>
        <p:spPr>
          <a:xfrm>
            <a:off x="169291" y="1599866"/>
            <a:ext cx="3266663" cy="369332"/>
          </a:xfrm>
          <a:prstGeom prst="rect">
            <a:avLst/>
          </a:prstGeom>
        </p:spPr>
        <p:txBody>
          <a:bodyPr wrap="none">
            <a:spAutoFit/>
          </a:bodyPr>
          <a:lstStyle/>
          <a:p>
            <a:pPr lvl="0">
              <a:defRPr/>
            </a:pPr>
            <a:r>
              <a:rPr lang="en-ZA" b="1" dirty="0" smtClean="0">
                <a:solidFill>
                  <a:srgbClr val="0070C0"/>
                </a:solidFill>
                <a:latin typeface="Arial" panose="020B0604020202020204" pitchFamily="34" charset="0"/>
                <a:ea typeface="Tahoma" panose="020B0604030504040204" pitchFamily="34" charset="0"/>
                <a:cs typeface="Arial" panose="020B0604020202020204" pitchFamily="34" charset="0"/>
              </a:rPr>
              <a:t>AUDIT AND FINANCES 2020</a:t>
            </a:r>
            <a:endParaRPr lang="en-ZA" b="1" dirty="0">
              <a:solidFill>
                <a:srgbClr val="0070C0"/>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143737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1061829"/>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spcBef>
                <a:spcPts val="600"/>
              </a:spcBef>
              <a:defRPr/>
            </a:pP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1. GOVERNANCE AND MANAGEMENT OVERVIEW</a:t>
            </a:r>
            <a:endPar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endParaRP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pic>
        <p:nvPicPr>
          <p:cNvPr id="3" name="Picture 2"/>
          <p:cNvPicPr>
            <a:picLocks noChangeAspect="1"/>
          </p:cNvPicPr>
          <p:nvPr/>
        </p:nvPicPr>
        <p:blipFill>
          <a:blip r:embed="rId3"/>
          <a:stretch>
            <a:fillRect/>
          </a:stretch>
        </p:blipFill>
        <p:spPr>
          <a:xfrm>
            <a:off x="169291" y="1470991"/>
            <a:ext cx="8765987" cy="5521187"/>
          </a:xfrm>
          <a:prstGeom prst="rect">
            <a:avLst/>
          </a:prstGeom>
        </p:spPr>
      </p:pic>
    </p:spTree>
    <p:extLst>
      <p:ext uri="{BB962C8B-B14F-4D97-AF65-F5344CB8AC3E}">
        <p14:creationId xmlns:p14="http://schemas.microsoft.com/office/powerpoint/2010/main" val="8253427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64297" y="2409374"/>
            <a:ext cx="8714232" cy="3395473"/>
          </a:xfrm>
        </p:spPr>
        <p:txBody>
          <a:bodyPr>
            <a:normAutofit/>
          </a:bodyPr>
          <a:lstStyle/>
          <a:p>
            <a:pPr lvl="0">
              <a:spcBef>
                <a:spcPts val="0"/>
              </a:spcBef>
              <a:spcAft>
                <a:spcPts val="1200"/>
              </a:spcAft>
            </a:pPr>
            <a:r>
              <a:rPr lang="en-ZA" sz="1800" dirty="0">
                <a:latin typeface="Arial" panose="020B0604020202020204" pitchFamily="34" charset="0"/>
                <a:cs typeface="Arial" panose="020B0604020202020204" pitchFamily="34" charset="0"/>
              </a:rPr>
              <a:t>Students are not required to make a minimum initial payment to register</a:t>
            </a:r>
          </a:p>
          <a:p>
            <a:pPr lvl="0">
              <a:spcBef>
                <a:spcPts val="0"/>
              </a:spcBef>
              <a:spcAft>
                <a:spcPts val="1200"/>
              </a:spcAft>
            </a:pPr>
            <a:r>
              <a:rPr lang="en-ZA" sz="1800" dirty="0">
                <a:latin typeface="Arial" panose="020B0604020202020204" pitchFamily="34" charset="0"/>
                <a:cs typeface="Arial" panose="020B0604020202020204" pitchFamily="34" charset="0"/>
              </a:rPr>
              <a:t>All 2021 funded students register regardless of outstanding debt</a:t>
            </a:r>
          </a:p>
          <a:p>
            <a:pPr lvl="0">
              <a:spcBef>
                <a:spcPts val="0"/>
              </a:spcBef>
              <a:spcAft>
                <a:spcPts val="1200"/>
              </a:spcAft>
            </a:pPr>
            <a:r>
              <a:rPr lang="en-ZA" sz="1800" dirty="0" smtClean="0">
                <a:latin typeface="Arial" panose="020B0604020202020204" pitchFamily="34" charset="0"/>
                <a:cs typeface="Arial" panose="020B0604020202020204" pitchFamily="34" charset="0"/>
              </a:rPr>
              <a:t>As per Council resolution payment </a:t>
            </a:r>
            <a:r>
              <a:rPr lang="en-ZA" sz="1800" dirty="0">
                <a:latin typeface="Arial" panose="020B0604020202020204" pitchFamily="34" charset="0"/>
                <a:cs typeface="Arial" panose="020B0604020202020204" pitchFamily="34" charset="0"/>
              </a:rPr>
              <a:t>plan arrangements are made for unfunded students with outstanding </a:t>
            </a:r>
            <a:r>
              <a:rPr lang="en-ZA" sz="1800" dirty="0" smtClean="0">
                <a:latin typeface="Arial" panose="020B0604020202020204" pitchFamily="34" charset="0"/>
                <a:cs typeface="Arial" panose="020B0604020202020204" pitchFamily="34" charset="0"/>
              </a:rPr>
              <a:t>debt and this has been implemented very successfully in the past ensuring access for students</a:t>
            </a:r>
          </a:p>
          <a:p>
            <a:pPr lvl="0">
              <a:spcBef>
                <a:spcPts val="0"/>
              </a:spcBef>
              <a:spcAft>
                <a:spcPts val="1200"/>
              </a:spcAft>
            </a:pPr>
            <a:r>
              <a:rPr lang="en-ZA" sz="1800" dirty="0" smtClean="0">
                <a:latin typeface="Arial" panose="020B0604020202020204" pitchFamily="34" charset="0"/>
                <a:cs typeface="Arial" panose="020B0604020202020204" pitchFamily="34" charset="0"/>
              </a:rPr>
              <a:t>As part of the multimodal approach to teaching and learning, the University has also made provision for laptops for all first years</a:t>
            </a:r>
          </a:p>
          <a:p>
            <a:pPr marL="0" indent="0" algn="just">
              <a:buNone/>
            </a:pPr>
            <a:endParaRPr lang="en-US" sz="2000" dirty="0" smtClean="0">
              <a:latin typeface="Gill Sans MT" panose="020B0502020104020203" pitchFamily="34" charset="0"/>
            </a:endParaRP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FINANCES AND AUDIT OUTCOME 2020 (Continued)</a:t>
            </a:r>
          </a:p>
          <a:p>
            <a:pPr lvl="0">
              <a:defRPr/>
            </a:pPr>
            <a:r>
              <a:rPr lang="en-ZA" sz="2000" b="1" dirty="0">
                <a:solidFill>
                  <a:prstClr val="white"/>
                </a:solidFill>
                <a:latin typeface="Gill Sans MT" panose="020B0502020104020203" pitchFamily="34" charset="0"/>
                <a:ea typeface="Tahoma" panose="020B0604030504040204" pitchFamily="34" charset="0"/>
                <a:cs typeface="Tahoma" panose="020B0604030504040204" pitchFamily="34" charset="0"/>
              </a:rPr>
              <a:t> </a:t>
            </a: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3" name="Rectangle 2"/>
          <p:cNvSpPr/>
          <p:nvPr/>
        </p:nvSpPr>
        <p:spPr>
          <a:xfrm>
            <a:off x="466355" y="1607536"/>
            <a:ext cx="3113908" cy="369332"/>
          </a:xfrm>
          <a:prstGeom prst="rect">
            <a:avLst/>
          </a:prstGeom>
        </p:spPr>
        <p:txBody>
          <a:bodyPr wrap="square">
            <a:spAutoFit/>
          </a:bodyPr>
          <a:lstStyle/>
          <a:p>
            <a:pPr lvl="0">
              <a:defRPr/>
            </a:pPr>
            <a:r>
              <a:rPr lang="en-ZA" b="1" dirty="0" smtClean="0">
                <a:solidFill>
                  <a:srgbClr val="0070C0"/>
                </a:solidFill>
                <a:latin typeface="Arial" panose="020B0604020202020204" pitchFamily="34" charset="0"/>
                <a:ea typeface="Tahoma" panose="020B0604030504040204" pitchFamily="34" charset="0"/>
                <a:cs typeface="Arial" panose="020B0604020202020204" pitchFamily="34" charset="0"/>
              </a:rPr>
              <a:t>REGISTRATION 2021</a:t>
            </a:r>
            <a:endParaRPr lang="en-ZA" b="1" dirty="0">
              <a:solidFill>
                <a:srgbClr val="0070C0"/>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833626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1497929"/>
            <a:ext cx="8714232" cy="4885354"/>
          </a:xfrm>
        </p:spPr>
        <p:txBody>
          <a:bodyPr>
            <a:normAutofit/>
          </a:bodyPr>
          <a:lstStyle/>
          <a:p>
            <a:pPr algn="just"/>
            <a:endParaRPr lang="en-US" sz="2000" dirty="0" smtClean="0">
              <a:latin typeface="Gill Sans MT" panose="020B0502020104020203" pitchFamily="34" charset="0"/>
            </a:endParaRPr>
          </a:p>
          <a:p>
            <a:pPr algn="just"/>
            <a:endParaRPr lang="en-US" sz="2000" dirty="0">
              <a:latin typeface="Gill Sans MT" panose="020B0502020104020203" pitchFamily="34" charset="0"/>
            </a:endParaRPr>
          </a:p>
          <a:p>
            <a:pPr marL="0" indent="0" algn="ctr">
              <a:buNone/>
            </a:pPr>
            <a:endParaRPr lang="en-US" sz="2000" dirty="0" smtClean="0">
              <a:latin typeface="Gill Sans MT" panose="020B0502020104020203" pitchFamily="34" charset="0"/>
            </a:endParaRPr>
          </a:p>
          <a:p>
            <a:pPr marL="0" indent="0" algn="ctr">
              <a:buNone/>
            </a:pPr>
            <a:endParaRPr lang="en-US" sz="2000" dirty="0">
              <a:latin typeface="Gill Sans MT" panose="020B0502020104020203" pitchFamily="34" charset="0"/>
            </a:endParaRPr>
          </a:p>
          <a:p>
            <a:pPr marL="0" indent="0" algn="ctr">
              <a:buNone/>
            </a:pPr>
            <a:r>
              <a:rPr lang="en-US" b="1" dirty="0" smtClean="0">
                <a:latin typeface="Arial" panose="020B0604020202020204" pitchFamily="34" charset="0"/>
                <a:cs typeface="Arial" panose="020B0604020202020204" pitchFamily="34" charset="0"/>
              </a:rPr>
              <a:t>THE END </a:t>
            </a:r>
          </a:p>
        </p:txBody>
      </p:sp>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Tree>
    <p:extLst>
      <p:ext uri="{BB962C8B-B14F-4D97-AF65-F5344CB8AC3E}">
        <p14:creationId xmlns:p14="http://schemas.microsoft.com/office/powerpoint/2010/main" val="25782680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GOVERNANCE AND MANAGEMENT </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OVERVIEW (Continued)</a:t>
            </a: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6" name="TextBox 5">
            <a:extLst>
              <a:ext uri="{FF2B5EF4-FFF2-40B4-BE49-F238E27FC236}">
                <a16:creationId xmlns:a16="http://schemas.microsoft.com/office/drawing/2014/main" id="{067E602D-36E2-41C1-BEEF-A5DF8EF48EB8}"/>
              </a:ext>
            </a:extLst>
          </p:cNvPr>
          <p:cNvSpPr txBox="1"/>
          <p:nvPr/>
        </p:nvSpPr>
        <p:spPr>
          <a:xfrm>
            <a:off x="87404" y="2035035"/>
            <a:ext cx="4320823" cy="4586897"/>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800" b="1" i="0" u="sng" strike="noStrike" kern="1200" cap="none" spc="0" normalizeH="0" noProof="0" dirty="0">
                <a:ln>
                  <a:noFill/>
                </a:ln>
                <a:effectLst/>
                <a:uLnTx/>
                <a:uFillTx/>
                <a:latin typeface="Calibri"/>
                <a:ea typeface="+mn-ea"/>
                <a:cs typeface="+mn-cs"/>
              </a:rPr>
              <a:t>Statutory Compliance</a:t>
            </a:r>
          </a:p>
          <a:p>
            <a:pPr marL="0" marR="0" lvl="0" indent="0" algn="ctr" defTabSz="801688" rtl="0" eaLnBrk="1" fontAlgn="auto" latinLnBrk="0" hangingPunct="1">
              <a:lnSpc>
                <a:spcPct val="90000"/>
              </a:lnSpc>
              <a:spcBef>
                <a:spcPts val="0"/>
              </a:spcBef>
              <a:spcAft>
                <a:spcPts val="1000"/>
              </a:spcAft>
              <a:buClrTx/>
              <a:buSzTx/>
              <a:buFontTx/>
              <a:buNone/>
              <a:tabLst/>
              <a:defRPr/>
            </a:pPr>
            <a:endParaRPr kumimoji="0" lang="en-US" sz="1800" b="1" i="0" u="sng" strike="noStrike" kern="1200" cap="none" spc="0" normalizeH="0" noProof="0" dirty="0">
              <a:ln>
                <a:noFill/>
              </a:ln>
              <a:effectLst/>
              <a:uLnTx/>
              <a:uFillTx/>
              <a:latin typeface="Calibri"/>
              <a:ea typeface="+mn-ea"/>
              <a:cs typeface="+mn-cs"/>
            </a:endParaRP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Duly Constituted Council (60/40) and Committees (23 positions, 3 vacancies)</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Independent and skilled Chairpersons to Chair all Committees</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Charters in place (Council and Committees)</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ARCC – Comprising only external members – internal/external auditors' invitation</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Code of Ethics – monitored by ARCC</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Inductions ongoing</a:t>
            </a:r>
          </a:p>
          <a:p>
            <a:pPr marL="342900" marR="0" lvl="0" indent="-342900" algn="l" defTabSz="801688" rtl="0" eaLnBrk="1" fontAlgn="auto" latinLnBrk="0" hangingPunct="1">
              <a:lnSpc>
                <a:spcPct val="9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Continuous Assessment – DHET Scorecard</a:t>
            </a:r>
          </a:p>
        </p:txBody>
      </p:sp>
      <p:sp>
        <p:nvSpPr>
          <p:cNvPr id="7" name="TextBox 6">
            <a:extLst>
              <a:ext uri="{FF2B5EF4-FFF2-40B4-BE49-F238E27FC236}">
                <a16:creationId xmlns:a16="http://schemas.microsoft.com/office/drawing/2014/main" id="{D3DA64D1-D03A-418B-A9D3-EEC11C1A6EE8}"/>
              </a:ext>
            </a:extLst>
          </p:cNvPr>
          <p:cNvSpPr txBox="1"/>
          <p:nvPr/>
        </p:nvSpPr>
        <p:spPr>
          <a:xfrm>
            <a:off x="4544291" y="2023715"/>
            <a:ext cx="4208473" cy="4725396"/>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800" b="1" i="0" u="sng" strike="noStrike" kern="1200" cap="none" spc="0" normalizeH="0" noProof="0" dirty="0">
                <a:ln>
                  <a:noFill/>
                </a:ln>
                <a:effectLst/>
                <a:uLnTx/>
                <a:uFillTx/>
                <a:latin typeface="Arial" panose="020B0604020202020204" pitchFamily="34" charset="0"/>
                <a:cs typeface="Arial" panose="020B0604020202020204" pitchFamily="34" charset="0"/>
              </a:rPr>
              <a:t>Delegations and Oversight</a:t>
            </a:r>
            <a:r>
              <a:rPr kumimoji="0" lang="en-US" sz="1800" b="0" i="0" u="sng" strike="noStrike" kern="1200" cap="none" spc="0" normalizeH="0" noProof="0" dirty="0">
                <a:ln>
                  <a:noFill/>
                </a:ln>
                <a:effectLst/>
                <a:uLnTx/>
                <a:uFillTx/>
                <a:latin typeface="Arial" panose="020B0604020202020204" pitchFamily="34" charset="0"/>
                <a:cs typeface="Arial" panose="020B0604020202020204" pitchFamily="34" charset="0"/>
              </a:rPr>
              <a:t> </a:t>
            </a:r>
          </a:p>
          <a:p>
            <a:pPr marL="0" marR="0" lvl="0" indent="0" algn="ctr" defTabSz="801688" rtl="0" eaLnBrk="1" fontAlgn="auto" latinLnBrk="0" hangingPunct="1">
              <a:lnSpc>
                <a:spcPct val="90000"/>
              </a:lnSpc>
              <a:spcBef>
                <a:spcPts val="0"/>
              </a:spcBef>
              <a:spcAft>
                <a:spcPts val="1000"/>
              </a:spcAft>
              <a:buClrTx/>
              <a:buSzTx/>
              <a:buFontTx/>
              <a:buNone/>
              <a:tabLst/>
              <a:defRPr/>
            </a:pPr>
            <a:endParaRPr kumimoji="0" lang="en-US" sz="1800" b="0" i="0" u="sng" strike="noStrike" kern="1200" cap="none" spc="0" normalizeH="0" noProof="0" dirty="0">
              <a:ln>
                <a:noFill/>
              </a:ln>
              <a:effectLst/>
              <a:uLnTx/>
              <a:uFillTx/>
              <a:latin typeface="Arial" panose="020B0604020202020204" pitchFamily="34" charset="0"/>
              <a:cs typeface="Arial" panose="020B0604020202020204" pitchFamily="34" charset="0"/>
            </a:endParaRP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Delegations Policies (Council to Committees; Council to VC; VC to Senior Management)</a:t>
            </a: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Vice-Chancellor and Management in place</a:t>
            </a: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Accountability and monitoring conducted by ARCC</a:t>
            </a: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Strategic Plan, Annual Performance Plan and Mid-Year reporting in place and monitored</a:t>
            </a: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noProof="0" dirty="0">
                <a:ln>
                  <a:noFill/>
                </a:ln>
                <a:effectLst/>
                <a:uLnTx/>
                <a:uFillTx/>
                <a:latin typeface="Arial" panose="020B0604020202020204" pitchFamily="34" charset="0"/>
                <a:cs typeface="Arial" panose="020B0604020202020204" pitchFamily="34" charset="0"/>
              </a:rPr>
              <a:t>Performance Management in place – reporting on organizational achievement</a:t>
            </a:r>
          </a:p>
          <a:p>
            <a:pPr marL="342900" marR="0" lvl="0" indent="-342900" algn="l" defTabSz="80168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noProof="0" dirty="0">
              <a:ln>
                <a:noFill/>
              </a:ln>
              <a:effectLst/>
              <a:uLnTx/>
              <a:uFillTx/>
              <a:latin typeface="Calibri"/>
              <a:ea typeface="+mn-ea"/>
              <a:cs typeface="+mn-cs"/>
            </a:endParaRPr>
          </a:p>
        </p:txBody>
      </p:sp>
      <p:sp>
        <p:nvSpPr>
          <p:cNvPr id="3" name="Rectangle 2"/>
          <p:cNvSpPr/>
          <p:nvPr/>
        </p:nvSpPr>
        <p:spPr>
          <a:xfrm>
            <a:off x="130392" y="1365546"/>
            <a:ext cx="4141357" cy="369332"/>
          </a:xfrm>
          <a:prstGeom prst="rect">
            <a:avLst/>
          </a:prstGeom>
        </p:spPr>
        <p:txBody>
          <a:bodyPr wrap="square">
            <a:spAutoFit/>
          </a:bodyPr>
          <a:lstStyle/>
          <a:p>
            <a:r>
              <a:rPr lang="en-US" b="1" dirty="0">
                <a:solidFill>
                  <a:srgbClr val="0070C0"/>
                </a:solidFill>
                <a:latin typeface="Arial" panose="020B0604020202020204" pitchFamily="34" charset="0"/>
                <a:cs typeface="Arial" panose="020B0604020202020204" pitchFamily="34" charset="0"/>
              </a:rPr>
              <a:t>COUNCIL &amp; COMMITTEES</a:t>
            </a:r>
          </a:p>
        </p:txBody>
      </p:sp>
    </p:spTree>
    <p:extLst>
      <p:ext uri="{BB962C8B-B14F-4D97-AF65-F5344CB8AC3E}">
        <p14:creationId xmlns:p14="http://schemas.microsoft.com/office/powerpoint/2010/main" val="16251185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GOVERNANCE AND MANAGEMENT OVERVIEW (Continued</a:t>
            </a: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6" name="Content Placeholder 5">
            <a:extLst>
              <a:ext uri="{FF2B5EF4-FFF2-40B4-BE49-F238E27FC236}">
                <a16:creationId xmlns:a16="http://schemas.microsoft.com/office/drawing/2014/main" id="{FB3EC4EA-B821-4A09-A31D-7314FB4AF823}"/>
              </a:ext>
            </a:extLst>
          </p:cNvPr>
          <p:cNvSpPr txBox="1">
            <a:spLocks noGrp="1"/>
          </p:cNvSpPr>
          <p:nvPr>
            <p:ph idx="1"/>
          </p:nvPr>
        </p:nvSpPr>
        <p:spPr>
          <a:xfrm>
            <a:off x="201800" y="1422299"/>
            <a:ext cx="8715375" cy="4884738"/>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prstClr val="white"/>
                </a:solidFill>
                <a:effectLst/>
                <a:uLnTx/>
                <a:uFillTx/>
                <a:latin typeface="Calibri"/>
                <a:ea typeface="+mn-ea"/>
                <a:cs typeface="+mn-cs"/>
              </a:rPr>
              <a:t>Decisions, actions and deliberations were conducted with sensitivity to the legitimate interests and expectations of all shareholders.</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prstClr val="white"/>
                </a:solidFill>
                <a:effectLst/>
                <a:uLnTx/>
                <a:uFillTx/>
                <a:latin typeface="Calibri"/>
                <a:ea typeface="+mn-ea"/>
                <a:cs typeface="+mn-cs"/>
              </a:rPr>
              <a:t>Council understands the triple context in which the University operates – economy, society and environment</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prstClr val="white"/>
                </a:solidFill>
                <a:effectLst/>
                <a:uLnTx/>
                <a:uFillTx/>
                <a:latin typeface="Calibri"/>
                <a:ea typeface="+mn-ea"/>
                <a:cs typeface="+mn-cs"/>
              </a:rPr>
              <a:t>Strategic Plan, </a:t>
            </a:r>
            <a:r>
              <a:rPr lang="en-US" sz="1400" dirty="0">
                <a:solidFill>
                  <a:prstClr val="white"/>
                </a:solidFill>
                <a:latin typeface="Calibri"/>
              </a:rPr>
              <a:t>and </a:t>
            </a:r>
            <a:r>
              <a:rPr kumimoji="0" lang="en-US" sz="1400" i="0" strike="noStrike" kern="1200" cap="none" spc="0" normalizeH="0" baseline="0" noProof="0" dirty="0">
                <a:ln>
                  <a:noFill/>
                </a:ln>
                <a:solidFill>
                  <a:prstClr val="white"/>
                </a:solidFill>
                <a:effectLst/>
                <a:uLnTx/>
                <a:uFillTx/>
                <a:latin typeface="Calibri"/>
                <a:ea typeface="+mn-ea"/>
                <a:cs typeface="+mn-cs"/>
              </a:rPr>
              <a:t>operational planning - aimed at ensuring that UNIZULU remains sustainable and promotes transformation</a:t>
            </a:r>
          </a:p>
          <a:p>
            <a:pPr marL="0" marR="0" lvl="0" indent="0" algn="ctr" defTabSz="801688" rtl="0" eaLnBrk="1" fontAlgn="auto" latinLnBrk="0" hangingPunct="1">
              <a:lnSpc>
                <a:spcPct val="90000"/>
              </a:lnSpc>
              <a:spcBef>
                <a:spcPts val="0"/>
              </a:spcBef>
              <a:spcAft>
                <a:spcPts val="1000"/>
              </a:spcAft>
              <a:buClrTx/>
              <a:buSzTx/>
              <a:buFontTx/>
              <a:buNone/>
              <a:tabLst/>
              <a:defRPr/>
            </a:pPr>
            <a:r>
              <a:rPr lang="en-US" sz="1400" dirty="0">
                <a:solidFill>
                  <a:prstClr val="white"/>
                </a:solidFill>
                <a:latin typeface="Calibri"/>
              </a:rPr>
              <a:t>Transformation - integral part of Strategy</a:t>
            </a:r>
            <a:endParaRPr kumimoji="0" lang="en-US" sz="1400" i="0"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801688" rtl="0" eaLnBrk="1" fontAlgn="auto" latinLnBrk="0" hangingPunct="1">
              <a:lnSpc>
                <a:spcPct val="90000"/>
              </a:lnSpc>
              <a:spcBef>
                <a:spcPts val="0"/>
              </a:spcBef>
              <a:spcAft>
                <a:spcPts val="1000"/>
              </a:spcAft>
              <a:buClrTx/>
              <a:buSzTx/>
              <a:buFontTx/>
              <a:buNone/>
              <a:tabLst/>
              <a:defRPr/>
            </a:pPr>
            <a:endParaRPr kumimoji="0" lang="en-US" sz="1200" i="0" strike="noStrike" kern="1200" cap="none" spc="0" normalizeH="0" baseline="0" noProof="0" dirty="0">
              <a:ln>
                <a:noFill/>
              </a:ln>
              <a:solidFill>
                <a:prstClr val="white"/>
              </a:solidFill>
              <a:effectLst/>
              <a:uLnTx/>
              <a:uFillTx/>
              <a:latin typeface="Calibri"/>
              <a:ea typeface="+mn-ea"/>
              <a:cs typeface="+mn-cs"/>
            </a:endParaRPr>
          </a:p>
          <a:p>
            <a:pPr marL="0" marR="0" lvl="0" indent="0" algn="ctr" defTabSz="801688" rtl="0" eaLnBrk="1" fontAlgn="auto" latinLnBrk="0" hangingPunct="1">
              <a:lnSpc>
                <a:spcPct val="90000"/>
              </a:lnSpc>
              <a:spcBef>
                <a:spcPts val="0"/>
              </a:spcBef>
              <a:spcAft>
                <a:spcPts val="1000"/>
              </a:spcAft>
              <a:buClrTx/>
              <a:buSzTx/>
              <a:buFontTx/>
              <a:buNone/>
              <a:tabLst/>
              <a:defRPr/>
            </a:pPr>
            <a:endParaRPr lang="en-NZ" dirty="0"/>
          </a:p>
        </p:txBody>
      </p:sp>
      <p:sp>
        <p:nvSpPr>
          <p:cNvPr id="7" name="TextBox 6">
            <a:extLst>
              <a:ext uri="{FF2B5EF4-FFF2-40B4-BE49-F238E27FC236}">
                <a16:creationId xmlns:a16="http://schemas.microsoft.com/office/drawing/2014/main" id="{FB3EC4EA-B821-4A09-A31D-7314FB4AF823}"/>
              </a:ext>
            </a:extLst>
          </p:cNvPr>
          <p:cNvSpPr txBox="1"/>
          <p:nvPr/>
        </p:nvSpPr>
        <p:spPr>
          <a:xfrm>
            <a:off x="255588" y="1822621"/>
            <a:ext cx="2728027" cy="3579441"/>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Decisions, actions and deliberations were conducted with sensitivity to the legitimate interests and expectations of all shareholders.</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Council understands the triple context in which the University operates – economy, society and environment</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0"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Strategic Plan, </a:t>
            </a:r>
            <a:r>
              <a:rPr lang="en-US" sz="1400" dirty="0">
                <a:solidFill>
                  <a:srgbClr val="7030A0"/>
                </a:solidFill>
                <a:latin typeface="Arial" panose="020B0604020202020204" pitchFamily="34" charset="0"/>
                <a:cs typeface="Arial" panose="020B0604020202020204" pitchFamily="34" charset="0"/>
              </a:rPr>
              <a:t>and </a:t>
            </a:r>
            <a:r>
              <a:rPr kumimoji="0" lang="en-US" sz="1400" i="0"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operational planning - aimed at ensuring that UNIZULU remains sustainable and promotes transformation</a:t>
            </a:r>
          </a:p>
          <a:p>
            <a:pPr marL="0" marR="0" lvl="0" indent="0" algn="ctr" defTabSz="801688" rtl="0" eaLnBrk="1" fontAlgn="auto" latinLnBrk="0" hangingPunct="1">
              <a:lnSpc>
                <a:spcPct val="90000"/>
              </a:lnSpc>
              <a:spcBef>
                <a:spcPts val="0"/>
              </a:spcBef>
              <a:spcAft>
                <a:spcPts val="1000"/>
              </a:spcAft>
              <a:buClrTx/>
              <a:buSzTx/>
              <a:buFontTx/>
              <a:buNone/>
              <a:tabLst/>
              <a:defRPr/>
            </a:pPr>
            <a:r>
              <a:rPr lang="en-US" sz="1400" dirty="0">
                <a:solidFill>
                  <a:srgbClr val="7030A0"/>
                </a:solidFill>
                <a:latin typeface="Arial" panose="020B0604020202020204" pitchFamily="34" charset="0"/>
                <a:cs typeface="Arial" panose="020B0604020202020204" pitchFamily="34" charset="0"/>
              </a:rPr>
              <a:t>Transformation - integral part of </a:t>
            </a:r>
            <a:r>
              <a:rPr lang="en-US" sz="1400" dirty="0" smtClean="0">
                <a:solidFill>
                  <a:srgbClr val="7030A0"/>
                </a:solidFill>
                <a:latin typeface="Arial" panose="020B0604020202020204" pitchFamily="34" charset="0"/>
                <a:cs typeface="Arial" panose="020B0604020202020204" pitchFamily="34" charset="0"/>
              </a:rPr>
              <a:t>Strategy</a:t>
            </a:r>
            <a:endParaRPr kumimoji="0" lang="en-US" sz="1400" i="0"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278752D5-D4F9-4C90-9A1C-792E6FFEF4EC}"/>
              </a:ext>
            </a:extLst>
          </p:cNvPr>
          <p:cNvSpPr txBox="1"/>
          <p:nvPr/>
        </p:nvSpPr>
        <p:spPr>
          <a:xfrm>
            <a:off x="3348252" y="1822621"/>
            <a:ext cx="2783608" cy="3323987"/>
          </a:xfrm>
          <a:prstGeom prst="rect">
            <a:avLst/>
          </a:prstGeom>
          <a:noFill/>
        </p:spPr>
        <p:txBody>
          <a:bodyPr wrap="square">
            <a:spAutoFit/>
          </a:bodyPr>
          <a:lstStyle/>
          <a:p>
            <a:pPr marL="0" marR="0" lvl="0" indent="0" algn="ctr" defTabSz="8016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An Enterprise-wide approach to risk management is applied</a:t>
            </a:r>
            <a:r>
              <a:rPr lang="en-US" sz="1400" dirty="0">
                <a:solidFill>
                  <a:srgbClr val="7030A0"/>
                </a:solidFill>
                <a:latin typeface="Arial" panose="020B0604020202020204" pitchFamily="34" charset="0"/>
                <a:cs typeface="Arial" panose="020B0604020202020204" pitchFamily="34" charset="0"/>
              </a:rPr>
              <a:t> and a </a:t>
            </a: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Risk Management Framework, Strategy and Policy is in place.</a:t>
            </a:r>
          </a:p>
          <a:p>
            <a:pPr marL="0" marR="0" lvl="0" indent="0" algn="ctr" defTabSz="801688"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endParaRPr>
          </a:p>
          <a:p>
            <a:pPr marL="0" marR="0" lvl="0" indent="0" algn="ctr" defTabSz="8016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Internal Risk Management Committee and MANCO monitors divisional risk registers.</a:t>
            </a:r>
          </a:p>
          <a:p>
            <a:pPr marL="0" marR="0" lvl="0" indent="0" algn="ctr" defTabSz="801688"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endParaRPr>
          </a:p>
          <a:p>
            <a:pPr marL="0" marR="0" lvl="0" indent="0" algn="ctr" defTabSz="8016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Strategic Risk Register in place – monitored by ARCC and Council</a:t>
            </a:r>
          </a:p>
          <a:p>
            <a:pPr marL="0" marR="0" lvl="0" indent="0" algn="ctr" defTabSz="801688"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endParaRPr>
          </a:p>
          <a:p>
            <a:pPr marL="0" marR="0" lvl="0" indent="0" algn="ctr" defTabSz="801688"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Anti-fraud Initiatives – Whistleblowing  Hotline</a:t>
            </a:r>
          </a:p>
        </p:txBody>
      </p:sp>
      <p:sp>
        <p:nvSpPr>
          <p:cNvPr id="10" name="TextBox 9">
            <a:extLst>
              <a:ext uri="{FF2B5EF4-FFF2-40B4-BE49-F238E27FC236}">
                <a16:creationId xmlns:a16="http://schemas.microsoft.com/office/drawing/2014/main" id="{3F9302A0-87CF-4F70-A756-573C8BCD7C87}"/>
              </a:ext>
            </a:extLst>
          </p:cNvPr>
          <p:cNvSpPr txBox="1"/>
          <p:nvPr/>
        </p:nvSpPr>
        <p:spPr>
          <a:xfrm>
            <a:off x="6477337" y="1822621"/>
            <a:ext cx="2439838" cy="3125984"/>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solidFill>
                  <a:srgbClr val="7030A0"/>
                </a:solidFill>
                <a:effectLst/>
                <a:uLnTx/>
                <a:uFillTx/>
                <a:latin typeface="Arial" panose="020B0604020202020204" pitchFamily="34" charset="0"/>
                <a:cs typeface="Arial" panose="020B0604020202020204" pitchFamily="34" charset="0"/>
              </a:rPr>
              <a:t>The University is fully compliant with all laws, codes, rules and standards applicable to higher education and its operations in general</a:t>
            </a:r>
          </a:p>
          <a:p>
            <a:pPr marL="342900" marR="0" lvl="0" indent="-342900" algn="ctr" defTabSz="801688" rtl="0" eaLnBrk="1" fontAlgn="auto" latinLnBrk="0" hangingPunct="1">
              <a:lnSpc>
                <a:spcPct val="90000"/>
              </a:lnSpc>
              <a:spcBef>
                <a:spcPts val="0"/>
              </a:spcBef>
              <a:spcAft>
                <a:spcPts val="1000"/>
              </a:spcAft>
              <a:buClrTx/>
              <a:buSzTx/>
              <a:buFont typeface="Arial" panose="020B0604020202020204" pitchFamily="34" charset="0"/>
              <a:buChar char="•"/>
              <a:tabLst/>
              <a:defRPr/>
            </a:pPr>
            <a:endParaRPr kumimoji="0" lang="en-US" sz="1400" b="0" i="0" u="none" strike="noStrike" kern="1200" cap="none" spc="0" normalizeH="0" noProof="0" dirty="0">
              <a:ln>
                <a:noFill/>
              </a:ln>
              <a:solidFill>
                <a:srgbClr val="7030A0"/>
              </a:solidFill>
              <a:effectLst/>
              <a:uLnTx/>
              <a:uFillTx/>
              <a:latin typeface="Arial" panose="020B0604020202020204" pitchFamily="34" charset="0"/>
              <a:cs typeface="Arial" panose="020B0604020202020204" pitchFamily="34" charset="0"/>
            </a:endParaRP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solidFill>
                  <a:srgbClr val="7030A0"/>
                </a:solidFill>
                <a:effectLst/>
                <a:uLnTx/>
                <a:uFillTx/>
                <a:latin typeface="Arial" panose="020B0604020202020204" pitchFamily="34" charset="0"/>
                <a:cs typeface="Arial" panose="020B0604020202020204" pitchFamily="34" charset="0"/>
              </a:rPr>
              <a:t>No refusals to information made - Promotion of Access to Information Act, 2000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solidFill>
                  <a:srgbClr val="7030A0"/>
                </a:solidFill>
                <a:effectLst/>
                <a:uLnTx/>
                <a:uFillTx/>
                <a:latin typeface="Arial" panose="020B0604020202020204" pitchFamily="34" charset="0"/>
                <a:cs typeface="Arial" panose="020B0604020202020204" pitchFamily="34" charset="0"/>
              </a:rPr>
              <a:t>Compliance with POPI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solidFill>
                  <a:srgbClr val="7030A0"/>
                </a:solidFill>
                <a:effectLst/>
                <a:uLnTx/>
                <a:uFillTx/>
                <a:latin typeface="Arial" panose="020B0604020202020204" pitchFamily="34" charset="0"/>
                <a:cs typeface="Arial" panose="020B0604020202020204" pitchFamily="34" charset="0"/>
              </a:rPr>
              <a:t>Incorporating IFRS </a:t>
            </a:r>
            <a:r>
              <a:rPr kumimoji="0" lang="en-US" sz="1400" b="0" i="0" u="none" strike="noStrike" kern="1200" cap="none" spc="0" normalizeH="0" baseline="0" noProof="0" dirty="0">
                <a:ln>
                  <a:noFill/>
                </a:ln>
                <a:solidFill>
                  <a:srgbClr val="7030A0"/>
                </a:solidFill>
                <a:effectLst/>
                <a:uLnTx/>
                <a:uFillTx/>
                <a:latin typeface="Arial" panose="020B0604020202020204" pitchFamily="34" charset="0"/>
                <a:cs typeface="Arial" panose="020B0604020202020204" pitchFamily="34" charset="0"/>
              </a:rPr>
              <a:t>Standards</a:t>
            </a:r>
          </a:p>
        </p:txBody>
      </p:sp>
      <p:sp>
        <p:nvSpPr>
          <p:cNvPr id="11" name="TextBox 10">
            <a:extLst>
              <a:ext uri="{FF2B5EF4-FFF2-40B4-BE49-F238E27FC236}">
                <a16:creationId xmlns:a16="http://schemas.microsoft.com/office/drawing/2014/main" id="{C764965B-C4EB-4463-9ABC-8B227469E209}"/>
              </a:ext>
            </a:extLst>
          </p:cNvPr>
          <p:cNvSpPr txBox="1"/>
          <p:nvPr/>
        </p:nvSpPr>
        <p:spPr>
          <a:xfrm>
            <a:off x="255588" y="5403678"/>
            <a:ext cx="2854038" cy="1061829"/>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i="1" strike="noStrike" kern="1200" cap="none" spc="0" normalizeH="0" baseline="0" noProof="0" dirty="0">
                <a:ln>
                  <a:noFill/>
                </a:ln>
                <a:solidFill>
                  <a:prstClr val="white"/>
                </a:solidFill>
                <a:effectLst/>
                <a:uLnTx/>
                <a:uFillTx/>
                <a:latin typeface="Calibri"/>
                <a:ea typeface="+mn-ea"/>
                <a:cs typeface="+mn-cs"/>
              </a:rPr>
              <a:t>Council </a:t>
            </a:r>
            <a:r>
              <a:rPr kumimoji="0" lang="en-US" sz="1400" i="1" strike="noStrike" kern="1200" cap="none" spc="0" normalizeH="0" noProof="0" dirty="0">
                <a:ln>
                  <a:noFill/>
                </a:ln>
                <a:effectLst/>
                <a:uLnTx/>
                <a:uFillTx/>
                <a:latin typeface="Arial" panose="020B0604020202020204" pitchFamily="34" charset="0"/>
                <a:cs typeface="Arial" panose="020B0604020202020204" pitchFamily="34" charset="0"/>
              </a:rPr>
              <a:t>leads ethically, effectively and governs the University in a manner that supports the establishment of an ethical culture. </a:t>
            </a:r>
          </a:p>
        </p:txBody>
      </p:sp>
      <p:sp>
        <p:nvSpPr>
          <p:cNvPr id="12" name="TextBox 11">
            <a:extLst>
              <a:ext uri="{FF2B5EF4-FFF2-40B4-BE49-F238E27FC236}">
                <a16:creationId xmlns:a16="http://schemas.microsoft.com/office/drawing/2014/main" id="{3B62001C-312A-4F69-BB00-E3C0F2F8960F}"/>
              </a:ext>
            </a:extLst>
          </p:cNvPr>
          <p:cNvSpPr txBox="1"/>
          <p:nvPr/>
        </p:nvSpPr>
        <p:spPr>
          <a:xfrm>
            <a:off x="3466897" y="5373039"/>
            <a:ext cx="2684522" cy="1169551"/>
          </a:xfrm>
          <a:prstGeom prst="rect">
            <a:avLst/>
          </a:prstGeom>
          <a:noFill/>
        </p:spPr>
        <p:txBody>
          <a:bodyPr wrap="square">
            <a:spAutoFit/>
          </a:bodyPr>
          <a:lstStyle/>
          <a:p>
            <a:pPr marL="0" marR="0" lvl="0" indent="0" algn="ctr" defTabSz="801688" rtl="0" eaLnBrk="1" fontAlgn="auto" latinLnBrk="0" hangingPunct="1">
              <a:lnSpc>
                <a:spcPct val="100000"/>
              </a:lnSpc>
              <a:spcBef>
                <a:spcPts val="0"/>
              </a:spcBef>
              <a:spcAft>
                <a:spcPts val="0"/>
              </a:spcAft>
              <a:buClrTx/>
              <a:buSzTx/>
              <a:buFontTx/>
              <a:buNone/>
              <a:tabLst/>
              <a:defRPr/>
            </a:pPr>
            <a:r>
              <a:rPr kumimoji="0" lang="en-US" sz="1400" i="1" u="none" strike="noStrike" kern="1200" cap="none" spc="0" normalizeH="0" noProof="0" dirty="0">
                <a:ln>
                  <a:noFill/>
                </a:ln>
                <a:effectLst/>
                <a:uLnTx/>
                <a:uFillTx/>
                <a:latin typeface="Arial" panose="020B0604020202020204" pitchFamily="34" charset="0"/>
                <a:cs typeface="Arial" panose="020B0604020202020204" pitchFamily="34" charset="0"/>
              </a:rPr>
              <a:t>Council is not aware of any key risk current, imminent or forecasted that may threaten the sustainability </a:t>
            </a:r>
            <a:r>
              <a:rPr kumimoji="0" lang="en-US" sz="1400" i="1" u="none" strike="noStrike" kern="1200" cap="none" spc="0" normalizeH="0" baseline="0" noProof="0" dirty="0">
                <a:ln>
                  <a:noFill/>
                </a:ln>
                <a:solidFill>
                  <a:prstClr val="white"/>
                </a:solidFill>
                <a:effectLst/>
                <a:uLnTx/>
                <a:uFillTx/>
                <a:latin typeface="Calibri"/>
                <a:ea typeface="+mn-ea"/>
                <a:cs typeface="+mn-cs"/>
              </a:rPr>
              <a:t>of the University.</a:t>
            </a:r>
          </a:p>
        </p:txBody>
      </p:sp>
      <p:sp>
        <p:nvSpPr>
          <p:cNvPr id="13" name="TextBox 12">
            <a:extLst>
              <a:ext uri="{FF2B5EF4-FFF2-40B4-BE49-F238E27FC236}">
                <a16:creationId xmlns:a16="http://schemas.microsoft.com/office/drawing/2014/main" id="{80668DF7-BAFC-4D80-ADCE-245D916E782E}"/>
              </a:ext>
            </a:extLst>
          </p:cNvPr>
          <p:cNvSpPr txBox="1"/>
          <p:nvPr/>
        </p:nvSpPr>
        <p:spPr>
          <a:xfrm>
            <a:off x="6151419" y="5390717"/>
            <a:ext cx="2924833" cy="1449628"/>
          </a:xfrm>
          <a:prstGeom prst="rect">
            <a:avLst/>
          </a:prstGeom>
          <a:noFill/>
        </p:spPr>
        <p:txBody>
          <a:bodyPr wrap="square">
            <a:spAutoFit/>
          </a:bodyPr>
          <a:lstStyle/>
          <a:p>
            <a:pPr marR="0" lvl="0" algn="ctr" defTabSz="801688" rtl="0" eaLnBrk="1" fontAlgn="auto" latinLnBrk="0" hangingPunct="1">
              <a:lnSpc>
                <a:spcPct val="90000"/>
              </a:lnSpc>
              <a:spcBef>
                <a:spcPts val="0"/>
              </a:spcBef>
              <a:spcAft>
                <a:spcPts val="1000"/>
              </a:spcAft>
              <a:buClrTx/>
              <a:buSzTx/>
              <a:tabLst/>
              <a:defRPr/>
            </a:pPr>
            <a:r>
              <a:rPr kumimoji="0" lang="en-US" sz="1400" i="1" u="none" strike="noStrike" kern="1200" cap="none" spc="0" normalizeH="0" noProof="0" dirty="0">
                <a:ln>
                  <a:noFill/>
                </a:ln>
                <a:effectLst/>
                <a:uLnTx/>
                <a:uFillTx/>
                <a:latin typeface="Arial" panose="020B0604020202020204" pitchFamily="34" charset="0"/>
                <a:cs typeface="Arial" panose="020B0604020202020204" pitchFamily="34" charset="0"/>
              </a:rPr>
              <a:t>No material or immaterial but often repeated regulatory penalties, sanctions or fines for contraventions or non-compliance with statutory obligations were imposed on the Institution during the year under review.</a:t>
            </a:r>
          </a:p>
        </p:txBody>
      </p:sp>
      <p:sp>
        <p:nvSpPr>
          <p:cNvPr id="14" name="TextBox 13">
            <a:extLst>
              <a:ext uri="{FF2B5EF4-FFF2-40B4-BE49-F238E27FC236}">
                <a16:creationId xmlns:a16="http://schemas.microsoft.com/office/drawing/2014/main" id="{137741A4-C997-49B1-B431-7A5BB927D770}"/>
              </a:ext>
            </a:extLst>
          </p:cNvPr>
          <p:cNvSpPr txBox="1"/>
          <p:nvPr/>
        </p:nvSpPr>
        <p:spPr>
          <a:xfrm>
            <a:off x="201486" y="1270196"/>
            <a:ext cx="2653599" cy="523220"/>
          </a:xfrm>
          <a:prstGeom prst="rect">
            <a:avLst/>
          </a:prstGeom>
          <a:noFill/>
        </p:spPr>
        <p:txBody>
          <a:bodyPr wrap="square">
            <a:spAutoFit/>
          </a:bodyPr>
          <a:lstStyle/>
          <a:p>
            <a:pPr marL="0" marR="0" lvl="0" indent="0" algn="ctr" defTabSz="801688" rtl="0" eaLnBrk="1" fontAlgn="auto" latinLnBrk="0" hangingPunct="1">
              <a:spcBef>
                <a:spcPts val="0"/>
              </a:spcBef>
              <a:buClrTx/>
              <a:buSzTx/>
              <a:buFontTx/>
              <a:buNone/>
              <a:tabLst/>
              <a:defRPr/>
            </a:pPr>
            <a:r>
              <a:rPr kumimoji="0" lang="en-US" sz="1400" b="1" i="0" u="none" strike="noStrike" kern="1200" cap="none" spc="0" normalizeH="0" noProof="0" dirty="0">
                <a:ln>
                  <a:noFill/>
                </a:ln>
                <a:effectLst/>
                <a:uLnTx/>
                <a:uFillTx/>
                <a:latin typeface="Arial" panose="020B0604020202020204" pitchFamily="34" charset="0"/>
                <a:cs typeface="Arial" panose="020B0604020202020204" pitchFamily="34" charset="0"/>
              </a:rPr>
              <a:t>Leadership, Ethics &amp; </a:t>
            </a:r>
          </a:p>
          <a:p>
            <a:pPr marL="0" marR="0" lvl="0" indent="0" algn="ctr" defTabSz="801688" rtl="0" eaLnBrk="1" fontAlgn="auto" latinLnBrk="0" hangingPunct="1">
              <a:spcBef>
                <a:spcPts val="0"/>
              </a:spcBef>
              <a:buClrTx/>
              <a:buSzTx/>
              <a:buFontTx/>
              <a:buNone/>
              <a:tabLst/>
              <a:defRPr/>
            </a:pPr>
            <a:r>
              <a:rPr kumimoji="0" lang="en-US" sz="1400" b="1" i="0" u="none" strike="noStrike" kern="1200" cap="none" spc="0" normalizeH="0" noProof="0" dirty="0">
                <a:ln>
                  <a:noFill/>
                </a:ln>
                <a:effectLst/>
                <a:uLnTx/>
                <a:uFillTx/>
                <a:latin typeface="Arial" panose="020B0604020202020204" pitchFamily="34" charset="0"/>
                <a:cs typeface="Arial" panose="020B0604020202020204" pitchFamily="34" charset="0"/>
              </a:rPr>
              <a:t>Corporate Citizenship</a:t>
            </a:r>
          </a:p>
        </p:txBody>
      </p:sp>
      <p:sp>
        <p:nvSpPr>
          <p:cNvPr id="15" name="TextBox 14">
            <a:extLst>
              <a:ext uri="{FF2B5EF4-FFF2-40B4-BE49-F238E27FC236}">
                <a16:creationId xmlns:a16="http://schemas.microsoft.com/office/drawing/2014/main" id="{BDA454E1-4E71-464D-8969-FCAC6EEB02FB}"/>
              </a:ext>
            </a:extLst>
          </p:cNvPr>
          <p:cNvSpPr txBox="1"/>
          <p:nvPr/>
        </p:nvSpPr>
        <p:spPr>
          <a:xfrm>
            <a:off x="3117019" y="1190174"/>
            <a:ext cx="2980612" cy="341632"/>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lang="en-US" sz="1800" b="1" dirty="0">
                <a:latin typeface="Calibri"/>
              </a:rPr>
              <a:t>R</a:t>
            </a:r>
            <a:r>
              <a:rPr lang="en-US" sz="1400" b="1" dirty="0">
                <a:latin typeface="Arial" panose="020B0604020202020204" pitchFamily="34" charset="0"/>
                <a:cs typeface="Arial" panose="020B0604020202020204" pitchFamily="34" charset="0"/>
              </a:rPr>
              <a:t>isk Governance</a:t>
            </a:r>
            <a:endParaRPr kumimoji="0" lang="en-US" sz="1400" b="1" i="0" u="none" strike="noStrike" kern="1200" cap="none" spc="0" normalizeH="0" noProof="0" dirty="0">
              <a:ln>
                <a:noFill/>
              </a:ln>
              <a:effectLst/>
              <a:uLnTx/>
              <a:uFillTx/>
              <a:latin typeface="Arial" panose="020B0604020202020204" pitchFamily="34" charset="0"/>
              <a:cs typeface="Arial" panose="020B0604020202020204" pitchFamily="34" charset="0"/>
            </a:endParaRPr>
          </a:p>
        </p:txBody>
      </p:sp>
      <p:sp>
        <p:nvSpPr>
          <p:cNvPr id="16" name="TextBox 15">
            <a:extLst>
              <a:ext uri="{FF2B5EF4-FFF2-40B4-BE49-F238E27FC236}">
                <a16:creationId xmlns:a16="http://schemas.microsoft.com/office/drawing/2014/main" id="{F13B6723-4EA3-42F1-8FD1-5752E3461852}"/>
              </a:ext>
            </a:extLst>
          </p:cNvPr>
          <p:cNvSpPr txBox="1"/>
          <p:nvPr/>
        </p:nvSpPr>
        <p:spPr>
          <a:xfrm>
            <a:off x="6208518" y="1096310"/>
            <a:ext cx="2670011" cy="480131"/>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1" i="0" u="none" strike="noStrike" kern="1200" cap="none" spc="0" normalizeH="0" noProof="0" dirty="0">
                <a:ln>
                  <a:noFill/>
                </a:ln>
                <a:effectLst/>
                <a:uLnTx/>
                <a:uFillTx/>
                <a:latin typeface="Arial" panose="020B0604020202020204" pitchFamily="34" charset="0"/>
                <a:cs typeface="Arial" panose="020B0604020202020204" pitchFamily="34" charset="0"/>
              </a:rPr>
              <a:t>Compliance with laws, codes, rules and Standards</a:t>
            </a:r>
          </a:p>
        </p:txBody>
      </p:sp>
    </p:spTree>
    <p:extLst>
      <p:ext uri="{BB962C8B-B14F-4D97-AF65-F5344CB8AC3E}">
        <p14:creationId xmlns:p14="http://schemas.microsoft.com/office/powerpoint/2010/main" val="297773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77108"/>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GOVERNANCE AND MANAGEMENT OVERVIEW (</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Continued)</a:t>
            </a:r>
            <a:r>
              <a:rPr lang="en-ZA" sz="2000"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8" name="TextBox 7">
            <a:extLst>
              <a:ext uri="{FF2B5EF4-FFF2-40B4-BE49-F238E27FC236}">
                <a16:creationId xmlns:a16="http://schemas.microsoft.com/office/drawing/2014/main" id="{C10C1854-3DA7-4665-B616-48C7753A0E45}"/>
              </a:ext>
            </a:extLst>
          </p:cNvPr>
          <p:cNvSpPr txBox="1"/>
          <p:nvPr/>
        </p:nvSpPr>
        <p:spPr>
          <a:xfrm>
            <a:off x="169291" y="1771908"/>
            <a:ext cx="2613666" cy="4611519"/>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rPr>
              <a:t>ICT </a:t>
            </a: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strategy, framework and policies are actively implemented and monitored.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Business Continuity Plan (BCP) and Disaster Recovery Plan (DRP) implemented.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Enterprise Resource Planning (ERP) system in place - aimed at paperless transactions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Service Management software (HEAT) was implemented to manage the IT Service delivery</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Moodle upgrades enables the university to track student’s performance through automated learning analytics procedures;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Higher Degrees Management System (HDMS) implemented</a:t>
            </a:r>
          </a:p>
        </p:txBody>
      </p:sp>
      <p:sp>
        <p:nvSpPr>
          <p:cNvPr id="9" name="TextBox 8">
            <a:extLst>
              <a:ext uri="{FF2B5EF4-FFF2-40B4-BE49-F238E27FC236}">
                <a16:creationId xmlns:a16="http://schemas.microsoft.com/office/drawing/2014/main" id="{CDB7D41C-4C52-42BA-B6E1-5DA9EBF8CEBC}"/>
              </a:ext>
            </a:extLst>
          </p:cNvPr>
          <p:cNvSpPr txBox="1"/>
          <p:nvPr/>
        </p:nvSpPr>
        <p:spPr>
          <a:xfrm>
            <a:off x="2857500" y="1664905"/>
            <a:ext cx="2504662" cy="4545860"/>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baseline="0" noProof="0" dirty="0">
                <a:ln>
                  <a:noFill/>
                </a:ln>
                <a:solidFill>
                  <a:prstClr val="white"/>
                </a:solidFill>
                <a:effectLst/>
                <a:uLnTx/>
                <a:uFillTx/>
                <a:latin typeface="Calibri"/>
                <a:ea typeface="+mn-ea"/>
                <a:cs typeface="+mn-cs"/>
              </a:rPr>
              <a:t>Online requisition implemented on ITS </a:t>
            </a: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Finance iEnabler</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ITS Integrator 4.1 </a:t>
            </a:r>
            <a:r>
              <a:rPr kumimoji="0" lang="en-US" sz="1400" b="0" i="0" u="none" strike="noStrike" kern="1200" cap="none" spc="0" normalizeH="0" noProof="0" dirty="0" smtClean="0">
                <a:ln>
                  <a:noFill/>
                </a:ln>
                <a:effectLst/>
                <a:uLnTx/>
                <a:uFillTx/>
                <a:latin typeface="Arial" panose="020B0604020202020204" pitchFamily="34" charset="0"/>
                <a:cs typeface="Arial" panose="020B0604020202020204" pitchFamily="34" charset="0"/>
              </a:rPr>
              <a:t>upgrading </a:t>
            </a: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enabling online registration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Partitioning of  new ODI Server - mitigate some cybersecurity risks</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Full implementation online Residence booking system.</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 50% of the ICT HDI Grant committed to Infrastructure Management System.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Staff capacity development as student training conducted.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0" u="none" strike="noStrike" kern="1200" cap="none" spc="0" normalizeH="0" noProof="0" dirty="0">
                <a:ln>
                  <a:noFill/>
                </a:ln>
                <a:effectLst/>
                <a:uLnTx/>
                <a:uFillTx/>
                <a:latin typeface="Arial" panose="020B0604020202020204" pitchFamily="34" charset="0"/>
                <a:cs typeface="Arial" panose="020B0604020202020204" pitchFamily="34" charset="0"/>
              </a:rPr>
              <a:t> CCTV monitoring system reviewed – tender for integrated surveillance system</a:t>
            </a:r>
          </a:p>
        </p:txBody>
      </p:sp>
      <p:sp>
        <p:nvSpPr>
          <p:cNvPr id="10" name="TextBox 9">
            <a:extLst>
              <a:ext uri="{FF2B5EF4-FFF2-40B4-BE49-F238E27FC236}">
                <a16:creationId xmlns:a16="http://schemas.microsoft.com/office/drawing/2014/main" id="{EC538560-3A11-4F06-AC2E-0B2FB7B30AE1}"/>
              </a:ext>
            </a:extLst>
          </p:cNvPr>
          <p:cNvSpPr txBox="1"/>
          <p:nvPr/>
        </p:nvSpPr>
        <p:spPr>
          <a:xfrm>
            <a:off x="205685" y="1391171"/>
            <a:ext cx="7915702" cy="341632"/>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800" b="1" i="0" u="none" strike="noStrike" kern="1200" cap="none" spc="0" normalizeH="0" noProof="0" dirty="0" smtClean="0">
                <a:ln>
                  <a:noFill/>
                </a:ln>
                <a:solidFill>
                  <a:srgbClr val="0070C0"/>
                </a:solidFill>
                <a:effectLst/>
                <a:uLnTx/>
                <a:uFillTx/>
                <a:latin typeface="Arial" panose="020B0604020202020204" pitchFamily="34" charset="0"/>
                <a:cs typeface="Arial" panose="020B0604020202020204" pitchFamily="34" charset="0"/>
              </a:rPr>
              <a:t>Business Continuity and Information </a:t>
            </a:r>
            <a:r>
              <a:rPr kumimoji="0" lang="en-US" sz="1800" b="1" i="0" u="none" strike="noStrike" kern="1200" cap="none" spc="0" normalizeH="0" noProof="0" dirty="0">
                <a:ln>
                  <a:noFill/>
                </a:ln>
                <a:solidFill>
                  <a:srgbClr val="0070C0"/>
                </a:solidFill>
                <a:effectLst/>
                <a:uLnTx/>
                <a:uFillTx/>
                <a:latin typeface="Arial" panose="020B0604020202020204" pitchFamily="34" charset="0"/>
                <a:cs typeface="Arial" panose="020B0604020202020204" pitchFamily="34" charset="0"/>
              </a:rPr>
              <a:t>&amp; Technology </a:t>
            </a:r>
            <a:r>
              <a:rPr kumimoji="0" lang="en-US" sz="1800" b="1" i="0" u="none" strike="noStrike" kern="1200" cap="none" spc="0" normalizeH="0" noProof="0" dirty="0" smtClean="0">
                <a:ln>
                  <a:noFill/>
                </a:ln>
                <a:solidFill>
                  <a:srgbClr val="0070C0"/>
                </a:solidFill>
                <a:effectLst/>
                <a:uLnTx/>
                <a:uFillTx/>
                <a:latin typeface="Arial" panose="020B0604020202020204" pitchFamily="34" charset="0"/>
                <a:cs typeface="Arial" panose="020B0604020202020204" pitchFamily="34" charset="0"/>
              </a:rPr>
              <a:t>Governance</a:t>
            </a:r>
            <a:endParaRPr kumimoji="0" lang="en-US" sz="1800" b="1" i="0" u="none" strike="noStrike" kern="1200" cap="none" spc="0" normalizeH="0" noProof="0" dirty="0">
              <a:ln>
                <a:noFill/>
              </a:ln>
              <a:solidFill>
                <a:srgbClr val="0070C0"/>
              </a:solidFill>
              <a:effectLst/>
              <a:uLnTx/>
              <a:uFillTx/>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E2870CE6-3DDF-406D-BDE8-F7B048B5A7A4}"/>
              </a:ext>
            </a:extLst>
          </p:cNvPr>
          <p:cNvSpPr txBox="1"/>
          <p:nvPr/>
        </p:nvSpPr>
        <p:spPr>
          <a:xfrm>
            <a:off x="5434772" y="1803688"/>
            <a:ext cx="3550005" cy="4742837"/>
          </a:xfrm>
          <a:prstGeom prst="rect">
            <a:avLst/>
          </a:prstGeom>
          <a:noFill/>
        </p:spPr>
        <p:txBody>
          <a:bodyPr wrap="square">
            <a:spAutoFit/>
          </a:bodyPr>
          <a:lstStyle/>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1" u="none" strike="noStrike" kern="1200" cap="none" spc="0" normalizeH="0" noProof="0" dirty="0" smtClean="0">
                <a:ln>
                  <a:noFill/>
                </a:ln>
                <a:effectLst/>
                <a:uLnTx/>
                <a:uFillTx/>
                <a:latin typeface="Arial" panose="020B0604020202020204" pitchFamily="34" charset="0"/>
                <a:cs typeface="Arial" panose="020B0604020202020204" pitchFamily="34" charset="0"/>
              </a:rPr>
              <a:t>UNIZULU </a:t>
            </a:r>
            <a:r>
              <a:rPr kumimoji="0" lang="en-US" sz="1400" b="0" i="1" u="none" strike="noStrike" kern="1200" cap="none" spc="0" normalizeH="0" noProof="0" dirty="0">
                <a:ln>
                  <a:noFill/>
                </a:ln>
                <a:effectLst/>
                <a:uLnTx/>
                <a:uFillTx/>
                <a:latin typeface="Arial" panose="020B0604020202020204" pitchFamily="34" charset="0"/>
                <a:cs typeface="Arial" panose="020B0604020202020204" pitchFamily="34" charset="0"/>
              </a:rPr>
              <a:t>has </a:t>
            </a:r>
            <a:r>
              <a:rPr kumimoji="0" lang="en-US" sz="1400" b="0" i="1" u="none" strike="noStrike" kern="1200" cap="none" spc="0" normalizeH="0" baseline="0" noProof="0" dirty="0">
                <a:ln>
                  <a:noFill/>
                </a:ln>
                <a:effectLst/>
                <a:uLnTx/>
                <a:uFillTx/>
                <a:latin typeface="Arial" panose="020B0604020202020204" pitchFamily="34" charset="0"/>
                <a:cs typeface="Arial" panose="020B0604020202020204" pitchFamily="34" charset="0"/>
              </a:rPr>
              <a:t>made significant strides in its commitment to maintaining systems of internal control over financial reporting and the safeguarding of assets against the unauthorised acquisition, use or disposal thereof.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1" u="none" strike="noStrike" kern="1200" cap="none" spc="0" normalizeH="0" baseline="0" noProof="0" dirty="0">
                <a:ln>
                  <a:noFill/>
                </a:ln>
                <a:effectLst/>
                <a:uLnTx/>
                <a:uFillTx/>
                <a:latin typeface="Arial" panose="020B0604020202020204" pitchFamily="34" charset="0"/>
                <a:cs typeface="Arial" panose="020B0604020202020204" pitchFamily="34" charset="0"/>
              </a:rPr>
              <a:t>Accepted standards are applied to protect privacy and ensure control over all data, including disaster recovery and ‘back up’ procedures.</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1"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Despite </a:t>
            </a:r>
            <a:r>
              <a:rPr kumimoji="0" lang="en-US" sz="1400" b="0" i="1" u="none" strike="noStrike" kern="1200" cap="none" spc="0" normalizeH="0" baseline="0" noProof="0" dirty="0">
                <a:ln>
                  <a:noFill/>
                </a:ln>
                <a:effectLst/>
                <a:uLnTx/>
                <a:uFillTx/>
                <a:latin typeface="Arial" panose="020B0604020202020204" pitchFamily="34" charset="0"/>
                <a:cs typeface="Arial" panose="020B0604020202020204" pitchFamily="34" charset="0"/>
              </a:rPr>
              <a:t>this, inherent limitations to the effectiveness of any system of internal control, including the possibility of human error and the circumvention or overriding of controls, exists. </a:t>
            </a:r>
          </a:p>
          <a:p>
            <a:pPr marL="0" marR="0" lvl="0" indent="0" algn="ctr" defTabSz="801688" rtl="0" eaLnBrk="1" fontAlgn="auto" latinLnBrk="0" hangingPunct="1">
              <a:lnSpc>
                <a:spcPct val="90000"/>
              </a:lnSpc>
              <a:spcBef>
                <a:spcPts val="0"/>
              </a:spcBef>
              <a:spcAft>
                <a:spcPts val="1000"/>
              </a:spcAft>
              <a:buClrTx/>
              <a:buSzTx/>
              <a:buFontTx/>
              <a:buNone/>
              <a:tabLst/>
              <a:defRPr/>
            </a:pPr>
            <a:r>
              <a:rPr kumimoji="0" lang="en-US" sz="1400" b="0" i="1" u="none" strike="noStrike" kern="1200" cap="none" spc="0" normalizeH="0" baseline="0" noProof="0" dirty="0">
                <a:ln>
                  <a:noFill/>
                </a:ln>
                <a:effectLst/>
                <a:uLnTx/>
                <a:uFillTx/>
                <a:latin typeface="Arial" panose="020B0604020202020204" pitchFamily="34" charset="0"/>
                <a:cs typeface="Arial" panose="020B0604020202020204" pitchFamily="34" charset="0"/>
              </a:rPr>
              <a:t>Accordingly, even an effective internal control system can provide only reasonable assurance with respect to financial statement preparation and the safeguarding of assets. Furthermore, the effectiveness of an internal control system can change according to circumstances</a:t>
            </a:r>
            <a:r>
              <a:rPr kumimoji="0" lang="en-US" sz="1200" b="0" i="1" u="none" strike="noStrike" kern="1200" cap="none" spc="0" normalizeH="0" baseline="0" noProof="0" dirty="0">
                <a:ln>
                  <a:noFill/>
                </a:ln>
                <a:solidFill>
                  <a:prstClr val="white"/>
                </a:solidFill>
                <a:effectLst/>
                <a:uLnTx/>
                <a:uFillTx/>
                <a:latin typeface="Calibri"/>
              </a:rPr>
              <a:t>. </a:t>
            </a:r>
          </a:p>
        </p:txBody>
      </p:sp>
    </p:spTree>
    <p:extLst>
      <p:ext uri="{BB962C8B-B14F-4D97-AF65-F5344CB8AC3E}">
        <p14:creationId xmlns:p14="http://schemas.microsoft.com/office/powerpoint/2010/main" val="3806151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71016" y="190146"/>
            <a:ext cx="7607513" cy="646331"/>
          </a:xfrm>
          <a:prstGeom prst="rect">
            <a:avLst/>
          </a:prstGeom>
          <a:solidFill>
            <a:schemeClr val="accent2">
              <a:lumMod val="50000"/>
            </a:schemeClr>
          </a:solidFill>
        </p:spPr>
        <p:txBody>
          <a:bodyPr wrap="square">
            <a:spAutoFit/>
          </a:bodyPr>
          <a:lstStyle/>
          <a:p>
            <a:pPr lvl="0">
              <a:defRPr/>
            </a:pPr>
            <a:r>
              <a:rPr lang="en-ZA" b="1" dirty="0">
                <a:solidFill>
                  <a:prstClr val="white"/>
                </a:solidFill>
                <a:latin typeface="Arial" panose="020B0604020202020204" pitchFamily="34" charset="0"/>
                <a:ea typeface="Tahoma" panose="020B0604030504040204" pitchFamily="34" charset="0"/>
                <a:cs typeface="Arial" panose="020B0604020202020204" pitchFamily="34" charset="0"/>
              </a:rPr>
              <a:t>GOVERNANCE AND MANAGEMENT OVERVIEW (Continued</a:t>
            </a:r>
            <a:r>
              <a:rPr lang="en-ZA" b="1" dirty="0" smtClean="0">
                <a:solidFill>
                  <a:prstClr val="white"/>
                </a:solidFill>
                <a:latin typeface="Arial" panose="020B0604020202020204" pitchFamily="34" charset="0"/>
                <a:ea typeface="Tahoma" panose="020B0604030504040204" pitchFamily="34" charset="0"/>
                <a:cs typeface="Arial" panose="020B0604020202020204" pitchFamily="34" charset="0"/>
              </a:rPr>
              <a:t>)</a:t>
            </a:r>
          </a:p>
          <a:p>
            <a:pPr lvl="0">
              <a:defRPr/>
            </a:pPr>
            <a:r>
              <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rPr>
              <a:t> </a:t>
            </a:r>
            <a:endParaRPr lang="en-ZA" b="1" dirty="0">
              <a:solidFill>
                <a:prstClr val="white"/>
              </a:solidFill>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grpSp>
        <p:nvGrpSpPr>
          <p:cNvPr id="6" name="Group 48">
            <a:extLst>
              <a:ext uri="{FF2B5EF4-FFF2-40B4-BE49-F238E27FC236}">
                <a16:creationId xmlns:a16="http://schemas.microsoft.com/office/drawing/2014/main" id="{2F17B937-F15B-42E8-ACDB-22B8370FF597}"/>
              </a:ext>
            </a:extLst>
          </p:cNvPr>
          <p:cNvGrpSpPr/>
          <p:nvPr/>
        </p:nvGrpSpPr>
        <p:grpSpPr>
          <a:xfrm>
            <a:off x="135626" y="2343163"/>
            <a:ext cx="4502819" cy="4339697"/>
            <a:chOff x="2504341" y="1396760"/>
            <a:chExt cx="4803774" cy="4629750"/>
          </a:xfrm>
        </p:grpSpPr>
        <p:sp>
          <p:nvSpPr>
            <p:cNvPr id="7" name="Oval 14">
              <a:extLst>
                <a:ext uri="{FF2B5EF4-FFF2-40B4-BE49-F238E27FC236}">
                  <a16:creationId xmlns:a16="http://schemas.microsoft.com/office/drawing/2014/main" id="{A28B9AE4-6B91-462E-8B88-41528B7E6FE7}"/>
                </a:ext>
              </a:extLst>
            </p:cNvPr>
            <p:cNvSpPr>
              <a:spLocks noChangeArrowheads="1"/>
            </p:cNvSpPr>
            <p:nvPr/>
          </p:nvSpPr>
          <p:spPr bwMode="gray">
            <a:xfrm>
              <a:off x="4342894" y="3180606"/>
              <a:ext cx="1115657" cy="1117356"/>
            </a:xfrm>
            <a:prstGeom prst="ellipse">
              <a:avLst/>
            </a:prstGeom>
            <a:solidFill>
              <a:schemeClr val="tx1"/>
            </a:solidFill>
            <a:ln w="9525" algn="ctr">
              <a:solidFill>
                <a:srgbClr val="A28312"/>
              </a:solidFill>
              <a:round/>
              <a:headEnd/>
              <a:tailEnd/>
            </a:ln>
            <a:effectLst/>
          </p:spPr>
          <p:txBody>
            <a:bodyPr/>
            <a:lstStyle/>
            <a:p>
              <a:pPr defTabSz="914400"/>
              <a:endParaRPr lang="en-GB" sz="1800" dirty="0">
                <a:solidFill>
                  <a:srgbClr val="000000"/>
                </a:solidFill>
                <a:latin typeface="Arial"/>
              </a:endParaRPr>
            </a:p>
          </p:txBody>
        </p:sp>
        <p:sp>
          <p:nvSpPr>
            <p:cNvPr id="8" name="AutoShape 5">
              <a:extLst>
                <a:ext uri="{FF2B5EF4-FFF2-40B4-BE49-F238E27FC236}">
                  <a16:creationId xmlns:a16="http://schemas.microsoft.com/office/drawing/2014/main" id="{EC2B951D-5EC3-46D8-A39D-BDE286944F17}"/>
                </a:ext>
              </a:extLst>
            </p:cNvPr>
            <p:cNvSpPr>
              <a:spLocks noChangeArrowheads="1"/>
            </p:cNvSpPr>
            <p:nvPr/>
          </p:nvSpPr>
          <p:spPr bwMode="auto">
            <a:xfrm>
              <a:off x="3214994" y="2096214"/>
              <a:ext cx="3371456" cy="3286139"/>
            </a:xfrm>
            <a:custGeom>
              <a:avLst/>
              <a:gdLst>
                <a:gd name="T0" fmla="*/ 122 w 21600"/>
                <a:gd name="T1" fmla="*/ 0 h 21600"/>
                <a:gd name="T2" fmla="*/ 36 w 21600"/>
                <a:gd name="T3" fmla="*/ 35 h 21600"/>
                <a:gd name="T4" fmla="*/ 0 w 21600"/>
                <a:gd name="T5" fmla="*/ 121 h 21600"/>
                <a:gd name="T6" fmla="*/ 36 w 21600"/>
                <a:gd name="T7" fmla="*/ 207 h 21600"/>
                <a:gd name="T8" fmla="*/ 122 w 21600"/>
                <a:gd name="T9" fmla="*/ 242 h 21600"/>
                <a:gd name="T10" fmla="*/ 208 w 21600"/>
                <a:gd name="T11" fmla="*/ 207 h 21600"/>
                <a:gd name="T12" fmla="*/ 244 w 21600"/>
                <a:gd name="T13" fmla="*/ 121 h 21600"/>
                <a:gd name="T14" fmla="*/ 208 w 21600"/>
                <a:gd name="T15" fmla="*/ 35 h 21600"/>
                <a:gd name="T16" fmla="*/ 0 60000 65536"/>
                <a:gd name="T17" fmla="*/ 0 60000 65536"/>
                <a:gd name="T18" fmla="*/ 0 60000 65536"/>
                <a:gd name="T19" fmla="*/ 0 60000 65536"/>
                <a:gd name="T20" fmla="*/ 0 60000 65536"/>
                <a:gd name="T21" fmla="*/ 0 60000 65536"/>
                <a:gd name="T22" fmla="*/ 0 60000 65536"/>
                <a:gd name="T23" fmla="*/ 0 60000 65536"/>
                <a:gd name="T24" fmla="*/ 3162 w 21600"/>
                <a:gd name="T25" fmla="*/ 3163 h 21600"/>
                <a:gd name="T26" fmla="*/ 18438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2764" y="10800"/>
                  </a:moveTo>
                  <a:cubicBezTo>
                    <a:pt x="2764" y="15238"/>
                    <a:pt x="6362" y="18836"/>
                    <a:pt x="10800" y="18836"/>
                  </a:cubicBezTo>
                  <a:cubicBezTo>
                    <a:pt x="15238" y="18836"/>
                    <a:pt x="18836" y="15238"/>
                    <a:pt x="18836" y="10800"/>
                  </a:cubicBezTo>
                  <a:cubicBezTo>
                    <a:pt x="18836" y="6362"/>
                    <a:pt x="15238" y="2764"/>
                    <a:pt x="10800" y="2764"/>
                  </a:cubicBezTo>
                  <a:cubicBezTo>
                    <a:pt x="6362" y="2764"/>
                    <a:pt x="2764" y="6362"/>
                    <a:pt x="2764" y="10800"/>
                  </a:cubicBezTo>
                  <a:close/>
                </a:path>
              </a:pathLst>
            </a:custGeom>
            <a:solidFill>
              <a:srgbClr val="E7BE29"/>
            </a:solidFill>
            <a:ln w="9525">
              <a:noFill/>
              <a:round/>
              <a:headEnd/>
              <a:tailEnd/>
            </a:ln>
          </p:spPr>
          <p:txBody>
            <a:bodyPr wrap="none" anchor="ctr"/>
            <a:lstStyle/>
            <a:p>
              <a:pPr defTabSz="914400">
                <a:defRPr/>
              </a:pPr>
              <a:endParaRPr lang="en-GB" sz="1800" kern="0" dirty="0">
                <a:solidFill>
                  <a:sysClr val="windowText" lastClr="000000"/>
                </a:solidFill>
                <a:latin typeface="Arial"/>
              </a:endParaRPr>
            </a:p>
          </p:txBody>
        </p:sp>
        <p:sp>
          <p:nvSpPr>
            <p:cNvPr id="9" name="Freeform 6">
              <a:extLst>
                <a:ext uri="{FF2B5EF4-FFF2-40B4-BE49-F238E27FC236}">
                  <a16:creationId xmlns:a16="http://schemas.microsoft.com/office/drawing/2014/main" id="{DDD0D85D-DE0D-4B3C-8038-5360ABA362BC}"/>
                </a:ext>
              </a:extLst>
            </p:cNvPr>
            <p:cNvSpPr>
              <a:spLocks/>
            </p:cNvSpPr>
            <p:nvPr/>
          </p:nvSpPr>
          <p:spPr bwMode="auto">
            <a:xfrm>
              <a:off x="4256176" y="1396760"/>
              <a:ext cx="1308918" cy="165455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latin typeface="Arial"/>
              </a:endParaRPr>
            </a:p>
          </p:txBody>
        </p:sp>
        <p:sp>
          <p:nvSpPr>
            <p:cNvPr id="10" name="Freeform 7">
              <a:extLst>
                <a:ext uri="{FF2B5EF4-FFF2-40B4-BE49-F238E27FC236}">
                  <a16:creationId xmlns:a16="http://schemas.microsoft.com/office/drawing/2014/main" id="{C1CA6D3F-DEEB-4F87-A76C-1491D129546B}"/>
                </a:ext>
              </a:extLst>
            </p:cNvPr>
            <p:cNvSpPr>
              <a:spLocks/>
            </p:cNvSpPr>
            <p:nvPr/>
          </p:nvSpPr>
          <p:spPr bwMode="auto">
            <a:xfrm rot="2712610">
              <a:off x="5372569" y="1817363"/>
              <a:ext cx="1279698" cy="169233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1" name="Freeform 8">
              <a:extLst>
                <a:ext uri="{FF2B5EF4-FFF2-40B4-BE49-F238E27FC236}">
                  <a16:creationId xmlns:a16="http://schemas.microsoft.com/office/drawing/2014/main" id="{EC3645A2-6287-444C-AA47-DC28194C081C}"/>
                </a:ext>
              </a:extLst>
            </p:cNvPr>
            <p:cNvSpPr>
              <a:spLocks/>
            </p:cNvSpPr>
            <p:nvPr/>
          </p:nvSpPr>
          <p:spPr bwMode="auto">
            <a:xfrm rot="5400000">
              <a:off x="5822097" y="2885932"/>
              <a:ext cx="1279698" cy="169233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2" name="Freeform 9">
              <a:extLst>
                <a:ext uri="{FF2B5EF4-FFF2-40B4-BE49-F238E27FC236}">
                  <a16:creationId xmlns:a16="http://schemas.microsoft.com/office/drawing/2014/main" id="{B300CD6B-B3F8-49CE-B14C-81A4B4ECCBE9}"/>
                </a:ext>
              </a:extLst>
            </p:cNvPr>
            <p:cNvSpPr>
              <a:spLocks/>
            </p:cNvSpPr>
            <p:nvPr/>
          </p:nvSpPr>
          <p:spPr bwMode="auto">
            <a:xfrm rot="8025243">
              <a:off x="5381384" y="3963120"/>
              <a:ext cx="1279698" cy="169233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3" name="Freeform 10">
              <a:extLst>
                <a:ext uri="{FF2B5EF4-FFF2-40B4-BE49-F238E27FC236}">
                  <a16:creationId xmlns:a16="http://schemas.microsoft.com/office/drawing/2014/main" id="{FEE66001-F627-4741-AD30-A5C64B7B9A34}"/>
                </a:ext>
              </a:extLst>
            </p:cNvPr>
            <p:cNvSpPr>
              <a:spLocks/>
            </p:cNvSpPr>
            <p:nvPr/>
          </p:nvSpPr>
          <p:spPr bwMode="auto">
            <a:xfrm flipV="1">
              <a:off x="4256176" y="4371951"/>
              <a:ext cx="1308918" cy="165455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4" name="Freeform 11">
              <a:extLst>
                <a:ext uri="{FF2B5EF4-FFF2-40B4-BE49-F238E27FC236}">
                  <a16:creationId xmlns:a16="http://schemas.microsoft.com/office/drawing/2014/main" id="{18A192C9-65A2-436C-8C39-BF06BF68F6D2}"/>
                </a:ext>
              </a:extLst>
            </p:cNvPr>
            <p:cNvSpPr>
              <a:spLocks/>
            </p:cNvSpPr>
            <p:nvPr/>
          </p:nvSpPr>
          <p:spPr bwMode="auto">
            <a:xfrm rot="13401849" flipH="1">
              <a:off x="3172022" y="4016479"/>
              <a:ext cx="1308918" cy="165455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5" name="Freeform 12">
              <a:extLst>
                <a:ext uri="{FF2B5EF4-FFF2-40B4-BE49-F238E27FC236}">
                  <a16:creationId xmlns:a16="http://schemas.microsoft.com/office/drawing/2014/main" id="{DD408571-6988-4594-803B-F3D5803C159F}"/>
                </a:ext>
              </a:extLst>
            </p:cNvPr>
            <p:cNvSpPr>
              <a:spLocks/>
            </p:cNvSpPr>
            <p:nvPr/>
          </p:nvSpPr>
          <p:spPr bwMode="auto">
            <a:xfrm rot="5400000" flipH="1" flipV="1">
              <a:off x="2710662" y="2885932"/>
              <a:ext cx="1279698" cy="169233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6" name="Freeform 13">
              <a:extLst>
                <a:ext uri="{FF2B5EF4-FFF2-40B4-BE49-F238E27FC236}">
                  <a16:creationId xmlns:a16="http://schemas.microsoft.com/office/drawing/2014/main" id="{49A17775-422F-462D-8C96-6E50972CA9BA}"/>
                </a:ext>
              </a:extLst>
            </p:cNvPr>
            <p:cNvSpPr>
              <a:spLocks/>
            </p:cNvSpPr>
            <p:nvPr/>
          </p:nvSpPr>
          <p:spPr bwMode="auto">
            <a:xfrm rot="18887379" flipH="1">
              <a:off x="3160189" y="1817363"/>
              <a:ext cx="1279698" cy="1692339"/>
            </a:xfrm>
            <a:custGeom>
              <a:avLst/>
              <a:gdLst>
                <a:gd name="T0" fmla="*/ 303 w 891"/>
                <a:gd name="T1" fmla="*/ 1151 h 1152"/>
                <a:gd name="T2" fmla="*/ 0 w 891"/>
                <a:gd name="T3" fmla="*/ 71 h 1152"/>
                <a:gd name="T4" fmla="*/ 83 w 891"/>
                <a:gd name="T5" fmla="*/ 54 h 1152"/>
                <a:gd name="T6" fmla="*/ 125 w 891"/>
                <a:gd name="T7" fmla="*/ 44 h 1152"/>
                <a:gd name="T8" fmla="*/ 177 w 891"/>
                <a:gd name="T9" fmla="*/ 33 h 1152"/>
                <a:gd name="T10" fmla="*/ 228 w 891"/>
                <a:gd name="T11" fmla="*/ 24 h 1152"/>
                <a:gd name="T12" fmla="*/ 278 w 891"/>
                <a:gd name="T13" fmla="*/ 17 h 1152"/>
                <a:gd name="T14" fmla="*/ 327 w 891"/>
                <a:gd name="T15" fmla="*/ 9 h 1152"/>
                <a:gd name="T16" fmla="*/ 362 w 891"/>
                <a:gd name="T17" fmla="*/ 6 h 1152"/>
                <a:gd name="T18" fmla="*/ 440 w 891"/>
                <a:gd name="T19" fmla="*/ 0 h 1152"/>
                <a:gd name="T20" fmla="*/ 492 w 891"/>
                <a:gd name="T21" fmla="*/ 0 h 1152"/>
                <a:gd name="T22" fmla="*/ 552 w 891"/>
                <a:gd name="T23" fmla="*/ 6 h 1152"/>
                <a:gd name="T24" fmla="*/ 588 w 891"/>
                <a:gd name="T25" fmla="*/ 8 h 1152"/>
                <a:gd name="T26" fmla="*/ 620 w 891"/>
                <a:gd name="T27" fmla="*/ 14 h 1152"/>
                <a:gd name="T28" fmla="*/ 657 w 891"/>
                <a:gd name="T29" fmla="*/ 18 h 1152"/>
                <a:gd name="T30" fmla="*/ 699 w 891"/>
                <a:gd name="T31" fmla="*/ 26 h 1152"/>
                <a:gd name="T32" fmla="*/ 801 w 891"/>
                <a:gd name="T33" fmla="*/ 44 h 1152"/>
                <a:gd name="T34" fmla="*/ 891 w 891"/>
                <a:gd name="T35" fmla="*/ 62 h 1152"/>
                <a:gd name="T36" fmla="*/ 588 w 891"/>
                <a:gd name="T37" fmla="*/ 1152 h 1152"/>
                <a:gd name="T38" fmla="*/ 551 w 891"/>
                <a:gd name="T39" fmla="*/ 1143 h 1152"/>
                <a:gd name="T40" fmla="*/ 515 w 891"/>
                <a:gd name="T41" fmla="*/ 1136 h 1152"/>
                <a:gd name="T42" fmla="*/ 485 w 891"/>
                <a:gd name="T43" fmla="*/ 1131 h 1152"/>
                <a:gd name="T44" fmla="*/ 458 w 891"/>
                <a:gd name="T45" fmla="*/ 1130 h 1152"/>
                <a:gd name="T46" fmla="*/ 437 w 891"/>
                <a:gd name="T47" fmla="*/ 1131 h 1152"/>
                <a:gd name="T48" fmla="*/ 405 w 891"/>
                <a:gd name="T49" fmla="*/ 1133 h 1152"/>
                <a:gd name="T50" fmla="*/ 372 w 891"/>
                <a:gd name="T51" fmla="*/ 1137 h 1152"/>
                <a:gd name="T52" fmla="*/ 338 w 891"/>
                <a:gd name="T53" fmla="*/ 1143 h 1152"/>
                <a:gd name="T54" fmla="*/ 303 w 891"/>
                <a:gd name="T55" fmla="*/ 1151 h 1152"/>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91"/>
                <a:gd name="T85" fmla="*/ 0 h 1152"/>
                <a:gd name="T86" fmla="*/ 891 w 891"/>
                <a:gd name="T87" fmla="*/ 1152 h 1152"/>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91" h="1152">
                  <a:moveTo>
                    <a:pt x="303" y="1151"/>
                  </a:moveTo>
                  <a:lnTo>
                    <a:pt x="0" y="71"/>
                  </a:lnTo>
                  <a:lnTo>
                    <a:pt x="83" y="54"/>
                  </a:lnTo>
                  <a:lnTo>
                    <a:pt x="125" y="44"/>
                  </a:lnTo>
                  <a:lnTo>
                    <a:pt x="177" y="33"/>
                  </a:lnTo>
                  <a:lnTo>
                    <a:pt x="228" y="24"/>
                  </a:lnTo>
                  <a:lnTo>
                    <a:pt x="278" y="17"/>
                  </a:lnTo>
                  <a:lnTo>
                    <a:pt x="327" y="9"/>
                  </a:lnTo>
                  <a:lnTo>
                    <a:pt x="362" y="6"/>
                  </a:lnTo>
                  <a:lnTo>
                    <a:pt x="440" y="0"/>
                  </a:lnTo>
                  <a:lnTo>
                    <a:pt x="492" y="0"/>
                  </a:lnTo>
                  <a:lnTo>
                    <a:pt x="552" y="6"/>
                  </a:lnTo>
                  <a:lnTo>
                    <a:pt x="588" y="8"/>
                  </a:lnTo>
                  <a:lnTo>
                    <a:pt x="620" y="14"/>
                  </a:lnTo>
                  <a:lnTo>
                    <a:pt x="657" y="18"/>
                  </a:lnTo>
                  <a:lnTo>
                    <a:pt x="699" y="26"/>
                  </a:lnTo>
                  <a:lnTo>
                    <a:pt x="801" y="44"/>
                  </a:lnTo>
                  <a:lnTo>
                    <a:pt x="891" y="62"/>
                  </a:lnTo>
                  <a:lnTo>
                    <a:pt x="588" y="1152"/>
                  </a:lnTo>
                  <a:lnTo>
                    <a:pt x="551" y="1143"/>
                  </a:lnTo>
                  <a:lnTo>
                    <a:pt x="515" y="1136"/>
                  </a:lnTo>
                  <a:lnTo>
                    <a:pt x="485" y="1131"/>
                  </a:lnTo>
                  <a:lnTo>
                    <a:pt x="458" y="1130"/>
                  </a:lnTo>
                  <a:lnTo>
                    <a:pt x="437" y="1131"/>
                  </a:lnTo>
                  <a:lnTo>
                    <a:pt x="405" y="1133"/>
                  </a:lnTo>
                  <a:lnTo>
                    <a:pt x="372" y="1137"/>
                  </a:lnTo>
                  <a:lnTo>
                    <a:pt x="338" y="1143"/>
                  </a:lnTo>
                  <a:lnTo>
                    <a:pt x="303" y="1151"/>
                  </a:lnTo>
                  <a:close/>
                </a:path>
              </a:pathLst>
            </a:custGeom>
            <a:solidFill>
              <a:srgbClr val="FFFFFF"/>
            </a:solidFill>
            <a:ln w="6350" cap="flat" cmpd="sng">
              <a:solidFill>
                <a:srgbClr val="007C92"/>
              </a:solidFill>
              <a:prstDash val="solid"/>
              <a:round/>
              <a:headEnd type="none" w="med" len="med"/>
              <a:tailEnd type="none" w="med" len="med"/>
            </a:ln>
          </p:spPr>
          <p:txBody>
            <a:bodyPr wrap="none" lIns="0" tIns="0" rIns="0" bIns="0" anchor="ctr"/>
            <a:lstStyle/>
            <a:p>
              <a:pPr defTabSz="914400">
                <a:defRPr/>
              </a:pPr>
              <a:endParaRPr lang="en-GB" sz="1800" kern="0" dirty="0">
                <a:solidFill>
                  <a:sysClr val="windowText" lastClr="000000"/>
                </a:solidFill>
                <a:latin typeface="Arial"/>
              </a:endParaRPr>
            </a:p>
          </p:txBody>
        </p:sp>
        <p:sp>
          <p:nvSpPr>
            <p:cNvPr id="17" name="Rectangle 14">
              <a:extLst>
                <a:ext uri="{FF2B5EF4-FFF2-40B4-BE49-F238E27FC236}">
                  <a16:creationId xmlns:a16="http://schemas.microsoft.com/office/drawing/2014/main" id="{AF4265A2-5612-47C2-AF97-FBCCCC9C35F2}"/>
                </a:ext>
              </a:extLst>
            </p:cNvPr>
            <p:cNvSpPr>
              <a:spLocks noChangeArrowheads="1"/>
            </p:cNvSpPr>
            <p:nvPr>
              <p:custDataLst>
                <p:tags r:id="rId1"/>
              </p:custDataLst>
            </p:nvPr>
          </p:nvSpPr>
          <p:spPr bwMode="auto">
            <a:xfrm>
              <a:off x="5778106" y="4754711"/>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Strategic Direction - Performance</a:t>
              </a:r>
            </a:p>
          </p:txBody>
        </p:sp>
        <p:sp>
          <p:nvSpPr>
            <p:cNvPr id="18" name="Rectangle 15">
              <a:extLst>
                <a:ext uri="{FF2B5EF4-FFF2-40B4-BE49-F238E27FC236}">
                  <a16:creationId xmlns:a16="http://schemas.microsoft.com/office/drawing/2014/main" id="{F276B3D8-06BF-474B-AF3A-8A16B1FFE395}"/>
                </a:ext>
              </a:extLst>
            </p:cNvPr>
            <p:cNvSpPr>
              <a:spLocks noChangeArrowheads="1"/>
            </p:cNvSpPr>
            <p:nvPr>
              <p:custDataLst>
                <p:tags r:id="rId2"/>
              </p:custDataLst>
            </p:nvPr>
          </p:nvSpPr>
          <p:spPr bwMode="auto">
            <a:xfrm>
              <a:off x="6130677" y="3483631"/>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Sustainable and Viable</a:t>
              </a:r>
            </a:p>
          </p:txBody>
        </p:sp>
        <p:sp>
          <p:nvSpPr>
            <p:cNvPr id="19" name="Rectangle 16">
              <a:extLst>
                <a:ext uri="{FF2B5EF4-FFF2-40B4-BE49-F238E27FC236}">
                  <a16:creationId xmlns:a16="http://schemas.microsoft.com/office/drawing/2014/main" id="{C89AC780-BB1A-466A-B049-45D14ABE5764}"/>
                </a:ext>
              </a:extLst>
            </p:cNvPr>
            <p:cNvSpPr>
              <a:spLocks noChangeArrowheads="1"/>
            </p:cNvSpPr>
            <p:nvPr>
              <p:custDataLst>
                <p:tags r:id="rId3"/>
              </p:custDataLst>
            </p:nvPr>
          </p:nvSpPr>
          <p:spPr bwMode="auto">
            <a:xfrm>
              <a:off x="5801611" y="2168026"/>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Corporate Citizenship</a:t>
              </a:r>
            </a:p>
          </p:txBody>
        </p:sp>
        <p:sp>
          <p:nvSpPr>
            <p:cNvPr id="20" name="Rectangle 17">
              <a:extLst>
                <a:ext uri="{FF2B5EF4-FFF2-40B4-BE49-F238E27FC236}">
                  <a16:creationId xmlns:a16="http://schemas.microsoft.com/office/drawing/2014/main" id="{8106AF2D-D96E-4ABC-9745-FCB30AB66286}"/>
                </a:ext>
              </a:extLst>
            </p:cNvPr>
            <p:cNvSpPr>
              <a:spLocks noChangeArrowheads="1"/>
            </p:cNvSpPr>
            <p:nvPr>
              <p:custDataLst>
                <p:tags r:id="rId4"/>
              </p:custDataLst>
            </p:nvPr>
          </p:nvSpPr>
          <p:spPr bwMode="auto">
            <a:xfrm>
              <a:off x="3113260" y="4754711"/>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Quality Academic Offerings</a:t>
              </a:r>
            </a:p>
          </p:txBody>
        </p:sp>
        <p:sp>
          <p:nvSpPr>
            <p:cNvPr id="21" name="Rectangle 18">
              <a:extLst>
                <a:ext uri="{FF2B5EF4-FFF2-40B4-BE49-F238E27FC236}">
                  <a16:creationId xmlns:a16="http://schemas.microsoft.com/office/drawing/2014/main" id="{55ED49A3-4FD9-45B3-BF26-231070CBC596}"/>
                </a:ext>
              </a:extLst>
            </p:cNvPr>
            <p:cNvSpPr>
              <a:spLocks noChangeArrowheads="1"/>
            </p:cNvSpPr>
            <p:nvPr>
              <p:custDataLst>
                <p:tags r:id="rId5"/>
              </p:custDataLst>
            </p:nvPr>
          </p:nvSpPr>
          <p:spPr bwMode="auto">
            <a:xfrm>
              <a:off x="2566853" y="3483631"/>
              <a:ext cx="1100314"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Balanced Student Life </a:t>
              </a:r>
            </a:p>
          </p:txBody>
        </p:sp>
        <p:sp>
          <p:nvSpPr>
            <p:cNvPr id="22" name="Rectangle 19">
              <a:extLst>
                <a:ext uri="{FF2B5EF4-FFF2-40B4-BE49-F238E27FC236}">
                  <a16:creationId xmlns:a16="http://schemas.microsoft.com/office/drawing/2014/main" id="{8049C746-D94B-4125-B78B-CC97AB7FB438}"/>
                </a:ext>
              </a:extLst>
            </p:cNvPr>
            <p:cNvSpPr>
              <a:spLocks noChangeArrowheads="1"/>
            </p:cNvSpPr>
            <p:nvPr>
              <p:custDataLst>
                <p:tags r:id="rId6"/>
              </p:custDataLst>
            </p:nvPr>
          </p:nvSpPr>
          <p:spPr bwMode="auto">
            <a:xfrm>
              <a:off x="3051560" y="2168026"/>
              <a:ext cx="10430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Accountable</a:t>
              </a:r>
            </a:p>
          </p:txBody>
        </p:sp>
        <p:sp>
          <p:nvSpPr>
            <p:cNvPr id="23" name="Rectangle 21">
              <a:extLst>
                <a:ext uri="{FF2B5EF4-FFF2-40B4-BE49-F238E27FC236}">
                  <a16:creationId xmlns:a16="http://schemas.microsoft.com/office/drawing/2014/main" id="{A1CD6F03-0DB5-40FF-9876-0F7455146238}"/>
                </a:ext>
              </a:extLst>
            </p:cNvPr>
            <p:cNvSpPr>
              <a:spLocks noChangeArrowheads="1"/>
            </p:cNvSpPr>
            <p:nvPr>
              <p:custDataLst>
                <p:tags r:id="rId7"/>
              </p:custDataLst>
            </p:nvPr>
          </p:nvSpPr>
          <p:spPr bwMode="auto">
            <a:xfrm>
              <a:off x="4422178" y="1531767"/>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Good Governance</a:t>
              </a:r>
            </a:p>
          </p:txBody>
        </p:sp>
        <p:sp>
          <p:nvSpPr>
            <p:cNvPr id="24" name="Rectangle 22">
              <a:extLst>
                <a:ext uri="{FF2B5EF4-FFF2-40B4-BE49-F238E27FC236}">
                  <a16:creationId xmlns:a16="http://schemas.microsoft.com/office/drawing/2014/main" id="{1211DB40-933D-431E-AE99-190F7C2174DE}"/>
                </a:ext>
              </a:extLst>
            </p:cNvPr>
            <p:cNvSpPr>
              <a:spLocks noChangeArrowheads="1"/>
            </p:cNvSpPr>
            <p:nvPr>
              <p:custDataLst>
                <p:tags r:id="rId8"/>
              </p:custDataLst>
            </p:nvPr>
          </p:nvSpPr>
          <p:spPr bwMode="auto">
            <a:xfrm>
              <a:off x="4422178" y="5439802"/>
              <a:ext cx="981321" cy="524231"/>
            </a:xfrm>
            <a:prstGeom prst="rect">
              <a:avLst/>
            </a:prstGeom>
            <a:noFill/>
            <a:ln w="6350" algn="ctr">
              <a:noFill/>
              <a:miter lim="800000"/>
              <a:headEnd type="none" w="sm" len="sm"/>
              <a:tailEnd type="none" w="sm" len="sm"/>
            </a:ln>
          </p:spPr>
          <p:txBody>
            <a:bodyPr lIns="54000" tIns="54000" rIns="54000" bIns="54000" anchor="ctr" anchorCtr="1"/>
            <a:lstStyle/>
            <a:p>
              <a:pPr algn="ctr" defTabSz="762000">
                <a:spcBef>
                  <a:spcPct val="40000"/>
                </a:spcBef>
                <a:defRPr/>
              </a:pPr>
              <a:r>
                <a:rPr lang="en-GB" sz="1000" b="1" kern="0" dirty="0">
                  <a:latin typeface="Arial"/>
                </a:rPr>
                <a:t>Internal Controls and Quality </a:t>
              </a:r>
            </a:p>
          </p:txBody>
        </p:sp>
        <p:sp>
          <p:nvSpPr>
            <p:cNvPr id="25" name="TextBox 24">
              <a:extLst>
                <a:ext uri="{FF2B5EF4-FFF2-40B4-BE49-F238E27FC236}">
                  <a16:creationId xmlns:a16="http://schemas.microsoft.com/office/drawing/2014/main" id="{F863EE4F-550D-4BC6-8E82-649FB5A73B6E}"/>
                </a:ext>
              </a:extLst>
            </p:cNvPr>
            <p:cNvSpPr txBox="1"/>
            <p:nvPr/>
          </p:nvSpPr>
          <p:spPr>
            <a:xfrm>
              <a:off x="4425941" y="3480836"/>
              <a:ext cx="936104" cy="525356"/>
            </a:xfrm>
            <a:prstGeom prst="rect">
              <a:avLst/>
            </a:prstGeom>
            <a:noFill/>
          </p:spPr>
          <p:txBody>
            <a:bodyPr wrap="square" lIns="0" tIns="0" rIns="0" bIns="0" rtlCol="0">
              <a:spAutoFit/>
            </a:bodyPr>
            <a:lstStyle/>
            <a:p>
              <a:pPr algn="ctr" defTabSz="914400"/>
              <a:r>
                <a:rPr lang="en-GB" sz="1600" b="1" dirty="0">
                  <a:solidFill>
                    <a:schemeClr val="bg1"/>
                  </a:solidFill>
                  <a:latin typeface="Arial"/>
                </a:rPr>
                <a:t>Annual Report</a:t>
              </a:r>
              <a:endParaRPr lang="en-GB" sz="1000" b="1" dirty="0">
                <a:solidFill>
                  <a:schemeClr val="bg1"/>
                </a:solidFill>
                <a:latin typeface="Arial"/>
              </a:endParaRPr>
            </a:p>
          </p:txBody>
        </p:sp>
      </p:grpSp>
      <p:sp>
        <p:nvSpPr>
          <p:cNvPr id="26" name="Text Box 13"/>
          <p:cNvSpPr txBox="1">
            <a:spLocks noChangeArrowheads="1"/>
          </p:cNvSpPr>
          <p:nvPr/>
        </p:nvSpPr>
        <p:spPr bwMode="gray">
          <a:xfrm>
            <a:off x="6032597" y="2908940"/>
            <a:ext cx="2943081" cy="741779"/>
          </a:xfrm>
          <a:prstGeom prst="rect">
            <a:avLst/>
          </a:prstGeom>
          <a:noFill/>
          <a:ln w="9525" algn="ctr">
            <a:noFill/>
            <a:miter lim="800000"/>
            <a:headEnd/>
            <a:tailEnd/>
          </a:ln>
        </p:spPr>
        <p:txBody>
          <a:bodyPr wrap="square" lIns="0" tIns="0" rIns="0" bIns="0">
            <a:noAutofit/>
          </a:bodyPr>
          <a:lstStyle/>
          <a:p>
            <a:pPr defTabSz="801688">
              <a:lnSpc>
                <a:spcPct val="90000"/>
              </a:lnSpc>
              <a:spcAft>
                <a:spcPts val="1000"/>
              </a:spcAft>
            </a:pPr>
            <a:r>
              <a:rPr lang="en-US" dirty="0">
                <a:latin typeface="Arial" panose="020B0604020202020204" pitchFamily="34" charset="0"/>
                <a:cs typeface="Arial" panose="020B0604020202020204" pitchFamily="34" charset="0"/>
              </a:rPr>
              <a:t>Show that Council has fulfilled its agreements with DHET.</a:t>
            </a:r>
          </a:p>
          <a:p>
            <a:pPr defTabSz="801688">
              <a:lnSpc>
                <a:spcPct val="90000"/>
              </a:lnSpc>
              <a:spcAft>
                <a:spcPts val="1000"/>
              </a:spcAft>
            </a:pPr>
            <a:endParaRPr lang="en-US" dirty="0">
              <a:latin typeface="Arial" panose="020B0604020202020204" pitchFamily="34" charset="0"/>
              <a:cs typeface="Arial" panose="020B0604020202020204" pitchFamily="34" charset="0"/>
            </a:endParaRPr>
          </a:p>
        </p:txBody>
      </p:sp>
      <p:sp>
        <p:nvSpPr>
          <p:cNvPr id="3" name="Rectangle 2"/>
          <p:cNvSpPr/>
          <p:nvPr/>
        </p:nvSpPr>
        <p:spPr>
          <a:xfrm>
            <a:off x="5943067" y="3718949"/>
            <a:ext cx="3032611" cy="1588127"/>
          </a:xfrm>
          <a:prstGeom prst="rect">
            <a:avLst/>
          </a:prstGeom>
        </p:spPr>
        <p:txBody>
          <a:bodyPr wrap="square">
            <a:spAutoFit/>
          </a:bodyPr>
          <a:lstStyle/>
          <a:p>
            <a:pPr defTabSz="801688">
              <a:lnSpc>
                <a:spcPct val="90000"/>
              </a:lnSpc>
              <a:spcAft>
                <a:spcPts val="1000"/>
              </a:spcAft>
            </a:pPr>
            <a:r>
              <a:rPr lang="en-US" dirty="0">
                <a:latin typeface="Arial" panose="020B0604020202020204" pitchFamily="34" charset="0"/>
                <a:cs typeface="Arial" panose="020B0604020202020204" pitchFamily="34" charset="0"/>
              </a:rPr>
              <a:t>Evidence of stable governance, good internal controls, quality,  sustainability and achievement of Strategic Goals. </a:t>
            </a:r>
          </a:p>
        </p:txBody>
      </p:sp>
      <p:cxnSp>
        <p:nvCxnSpPr>
          <p:cNvPr id="27" name="Connector: Elbow 2">
            <a:extLst>
              <a:ext uri="{FF2B5EF4-FFF2-40B4-BE49-F238E27FC236}">
                <a16:creationId xmlns:a16="http://schemas.microsoft.com/office/drawing/2014/main" id="{4412D3F6-7409-44E6-BBCC-FA7BF478FAAF}"/>
              </a:ext>
            </a:extLst>
          </p:cNvPr>
          <p:cNvCxnSpPr>
            <a:cxnSpLocks/>
          </p:cNvCxnSpPr>
          <p:nvPr/>
        </p:nvCxnSpPr>
        <p:spPr>
          <a:xfrm>
            <a:off x="3657428" y="2187357"/>
            <a:ext cx="2203964" cy="2128095"/>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32" name="Connector: Elbow 52">
            <a:extLst>
              <a:ext uri="{FF2B5EF4-FFF2-40B4-BE49-F238E27FC236}">
                <a16:creationId xmlns:a16="http://schemas.microsoft.com/office/drawing/2014/main" id="{4398B44E-D13E-49AD-8F6C-44764A91E7AF}"/>
              </a:ext>
            </a:extLst>
          </p:cNvPr>
          <p:cNvCxnSpPr>
            <a:cxnSpLocks/>
          </p:cNvCxnSpPr>
          <p:nvPr/>
        </p:nvCxnSpPr>
        <p:spPr>
          <a:xfrm flipV="1">
            <a:off x="3683034" y="4318199"/>
            <a:ext cx="2167321" cy="2060404"/>
          </a:xfrm>
          <a:prstGeom prst="bentConnector3">
            <a:avLst/>
          </a:prstGeom>
          <a:ln>
            <a:tailEnd type="triangle"/>
          </a:ln>
        </p:spPr>
        <p:style>
          <a:lnRef idx="1">
            <a:schemeClr val="accent4"/>
          </a:lnRef>
          <a:fillRef idx="0">
            <a:schemeClr val="accent4"/>
          </a:fillRef>
          <a:effectRef idx="0">
            <a:schemeClr val="accent4"/>
          </a:effectRef>
          <a:fontRef idx="minor">
            <a:schemeClr val="tx1"/>
          </a:fontRef>
        </p:style>
      </p:cxnSp>
      <p:sp>
        <p:nvSpPr>
          <p:cNvPr id="33" name="Title"/>
          <p:cNvSpPr>
            <a:spLocks noGrp="1"/>
          </p:cNvSpPr>
          <p:nvPr>
            <p:ph type="title"/>
          </p:nvPr>
        </p:nvSpPr>
        <p:spPr bwMode="gray">
          <a:xfrm>
            <a:off x="554040" y="1056708"/>
            <a:ext cx="7825685" cy="427244"/>
          </a:xfrm>
        </p:spPr>
        <p:txBody>
          <a:bodyPr>
            <a:normAutofit fontScale="90000"/>
          </a:bodyPr>
          <a:lstStyle/>
          <a:p>
            <a:r>
              <a:rPr lang="en-US" dirty="0">
                <a:latin typeface="Bookman Old Style" panose="02050604050505020204" pitchFamily="18" charset="0"/>
              </a:rPr>
              <a:t>REPORTING OUTCOME</a:t>
            </a:r>
          </a:p>
        </p:txBody>
      </p:sp>
      <p:sp>
        <p:nvSpPr>
          <p:cNvPr id="34" name="Subtitle"/>
          <p:cNvSpPr txBox="1">
            <a:spLocks/>
          </p:cNvSpPr>
          <p:nvPr/>
        </p:nvSpPr>
        <p:spPr bwMode="gray">
          <a:xfrm>
            <a:off x="364709" y="1637186"/>
            <a:ext cx="4390529" cy="403502"/>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r>
              <a:rPr lang="en-US" sz="1800" b="1" dirty="0" smtClean="0">
                <a:solidFill>
                  <a:srgbClr val="0070C0"/>
                </a:solidFill>
                <a:latin typeface="Arial" panose="020B0604020202020204" pitchFamily="34" charset="0"/>
                <a:cs typeface="Arial" panose="020B0604020202020204" pitchFamily="34" charset="0"/>
              </a:rPr>
              <a:t>EVIDENCE OF ACHIEVEMENT</a:t>
            </a:r>
            <a:endParaRPr lang="en-US" sz="1800" b="1"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7821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2074459"/>
            <a:ext cx="8714232" cy="4308823"/>
          </a:xfrm>
        </p:spPr>
        <p:txBody>
          <a:bodyPr>
            <a:normAutofit/>
          </a:bodyPr>
          <a:lstStyle/>
          <a:p>
            <a:pPr marL="0" indent="0" algn="just">
              <a:lnSpc>
                <a:spcPct val="110000"/>
              </a:lnSpc>
              <a:buNone/>
            </a:pPr>
            <a:r>
              <a:rPr lang="en-ZA" sz="1800" b="1" dirty="0" smtClean="0">
                <a:latin typeface="Arial" panose="020B0604020202020204" pitchFamily="34" charset="0"/>
                <a:cs typeface="Arial" panose="020B0604020202020204" pitchFamily="34" charset="0"/>
              </a:rPr>
              <a:t>COMPLETION OF THE 2020 ACADEMIC YEAR</a:t>
            </a:r>
            <a:endParaRPr lang="en-ZA" sz="1800" b="1" dirty="0">
              <a:latin typeface="Arial" panose="020B0604020202020204" pitchFamily="34" charset="0"/>
              <a:cs typeface="Arial" panose="020B0604020202020204" pitchFamily="34" charset="0"/>
            </a:endParaRPr>
          </a:p>
          <a:p>
            <a:pPr algn="just"/>
            <a:endParaRPr lang="en-US" sz="1800" dirty="0" smtClean="0">
              <a:latin typeface="Arial" panose="020B0604020202020204" pitchFamily="34" charset="0"/>
              <a:cs typeface="Arial" panose="020B0604020202020204" pitchFamily="34" charset="0"/>
            </a:endParaRPr>
          </a:p>
          <a:p>
            <a:pPr marL="0" indent="0" algn="just">
              <a:lnSpc>
                <a:spcPct val="110000"/>
              </a:lnSpc>
              <a:buNone/>
            </a:pPr>
            <a:r>
              <a:rPr lang="en-US" sz="1800" b="1" dirty="0">
                <a:latin typeface="Arial" panose="020B0604020202020204" pitchFamily="34" charset="0"/>
                <a:ea typeface="Tahoma" panose="020B0604030504040204" pitchFamily="34" charset="0"/>
                <a:cs typeface="Arial" panose="020B0604020202020204" pitchFamily="34" charset="0"/>
              </a:rPr>
              <a:t>University Readiness For Online Teaching And Learning:</a:t>
            </a:r>
          </a:p>
          <a:p>
            <a:pPr algn="just">
              <a:lnSpc>
                <a:spcPct val="110000"/>
              </a:lnSpc>
            </a:pPr>
            <a:r>
              <a:rPr lang="en-US" sz="1800" dirty="0">
                <a:latin typeface="Arial" panose="020B0604020202020204" pitchFamily="34" charset="0"/>
                <a:ea typeface="Tahoma" panose="020B0604030504040204" pitchFamily="34" charset="0"/>
                <a:cs typeface="Arial" panose="020B0604020202020204" pitchFamily="34" charset="0"/>
              </a:rPr>
              <a:t>LMS: Moodle Upgrade from version 2.4 to version 3.9, with 4 different instances (one for each faculty).</a:t>
            </a:r>
          </a:p>
          <a:p>
            <a:pPr marL="0" indent="0" algn="just">
              <a:lnSpc>
                <a:spcPct val="110000"/>
              </a:lnSpc>
              <a:buNone/>
            </a:pPr>
            <a:endParaRPr lang="en-US" sz="1800" b="1" dirty="0">
              <a:latin typeface="Arial" panose="020B0604020202020204" pitchFamily="34" charset="0"/>
              <a:ea typeface="Tahoma" panose="020B0604030504040204" pitchFamily="34" charset="0"/>
              <a:cs typeface="Arial" panose="020B0604020202020204" pitchFamily="34" charset="0"/>
            </a:endParaRPr>
          </a:p>
          <a:p>
            <a:pPr marL="0" indent="0" algn="just">
              <a:lnSpc>
                <a:spcPct val="110000"/>
              </a:lnSpc>
              <a:buNone/>
            </a:pPr>
            <a:r>
              <a:rPr lang="en-US" sz="1800" b="1" dirty="0">
                <a:latin typeface="Arial" panose="020B0604020202020204" pitchFamily="34" charset="0"/>
                <a:ea typeface="Tahoma" panose="020B0604030504040204" pitchFamily="34" charset="0"/>
                <a:cs typeface="Arial" panose="020B0604020202020204" pitchFamily="34" charset="0"/>
              </a:rPr>
              <a:t>Including features such as learner analytics, Interactive content, plagiarism detection, learner collaboration</a:t>
            </a:r>
          </a:p>
          <a:p>
            <a:pPr marL="0" indent="0" algn="just">
              <a:lnSpc>
                <a:spcPct val="110000"/>
              </a:lnSpc>
              <a:buNone/>
            </a:pPr>
            <a:endParaRPr lang="en-US" sz="1800" b="1" dirty="0">
              <a:latin typeface="Arial" panose="020B0604020202020204" pitchFamily="34" charset="0"/>
              <a:ea typeface="Tahoma" panose="020B0604030504040204" pitchFamily="34" charset="0"/>
              <a:cs typeface="Arial" panose="020B0604020202020204" pitchFamily="34" charset="0"/>
            </a:endParaRPr>
          </a:p>
          <a:p>
            <a:pPr algn="just">
              <a:lnSpc>
                <a:spcPct val="110000"/>
              </a:lnSpc>
            </a:pPr>
            <a:r>
              <a:rPr lang="en-US" sz="1800" dirty="0">
                <a:latin typeface="Arial" panose="020B0604020202020204" pitchFamily="34" charset="0"/>
                <a:ea typeface="Tahoma" panose="020B0604030504040204" pitchFamily="34" charset="0"/>
                <a:cs typeface="Arial" panose="020B0604020202020204" pitchFamily="34" charset="0"/>
              </a:rPr>
              <a:t>Revision of the academic calendar to ensure that activities were not compromised</a:t>
            </a:r>
          </a:p>
          <a:p>
            <a:pPr algn="just">
              <a:lnSpc>
                <a:spcPct val="110000"/>
              </a:lnSpc>
            </a:pPr>
            <a:endParaRPr lang="en-US" sz="2000" dirty="0">
              <a:latin typeface="Arial" panose="020B0604020202020204" pitchFamily="34" charset="0"/>
              <a:ea typeface="Tahoma" panose="020B0604030504040204" pitchFamily="34" charset="0"/>
              <a:cs typeface="Arial" panose="020B0604020202020204" pitchFamily="34" charset="0"/>
            </a:endParaRPr>
          </a:p>
          <a:p>
            <a:pPr algn="just"/>
            <a:endParaRPr lang="en-US" sz="2000" dirty="0" smtClean="0">
              <a:latin typeface="Gill Sans MT" panose="020B0502020104020203" pitchFamily="34" charset="0"/>
            </a:endParaRP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lvl="0">
              <a:defRPr/>
            </a:pPr>
            <a:endParaRPr lang="en-ZA" b="1"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lvl="0">
              <a:defRPr/>
            </a:pPr>
            <a:r>
              <a:rPr lang="en-ZA" sz="2000" b="1" dirty="0">
                <a:solidFill>
                  <a:prstClr val="white"/>
                </a:solidFill>
                <a:latin typeface="Arial" panose="020B0604020202020204" pitchFamily="34" charset="0"/>
                <a:ea typeface="Tahoma" panose="020B0604030504040204" pitchFamily="34" charset="0"/>
                <a:cs typeface="Arial" panose="020B0604020202020204" pitchFamily="34" charset="0"/>
              </a:rPr>
              <a:t>2</a:t>
            </a:r>
            <a:r>
              <a:rPr lang="en-ZA" sz="2000" b="1" dirty="0" smtClean="0">
                <a:solidFill>
                  <a:prstClr val="white"/>
                </a:solidFill>
                <a:latin typeface="Arial" panose="020B0604020202020204" pitchFamily="34" charset="0"/>
                <a:ea typeface="Tahoma" panose="020B0604030504040204" pitchFamily="34" charset="0"/>
                <a:cs typeface="Arial" panose="020B0604020202020204" pitchFamily="34" charset="0"/>
              </a:rPr>
              <a:t>. TEACHING AND LEARNING DURING LOCKDOWN</a:t>
            </a:r>
            <a:r>
              <a:rPr lang="en-ZA" b="1" dirty="0" smtClean="0">
                <a:solidFill>
                  <a:prstClr val="white"/>
                </a:solidFill>
                <a:latin typeface="Arial" panose="020B0604020202020204" pitchFamily="34" charset="0"/>
                <a:ea typeface="Tahoma" panose="020B0604030504040204" pitchFamily="34" charset="0"/>
                <a:cs typeface="Arial" panose="020B0604020202020204" pitchFamily="34" charset="0"/>
              </a:rPr>
              <a:t> </a:t>
            </a:r>
          </a:p>
          <a:p>
            <a:pPr lvl="0">
              <a:defRPr/>
            </a:pPr>
            <a:r>
              <a:rPr kumimoji="0" lang="en-ZA" sz="2000" b="1" i="0" u="none" strike="noStrike" kern="1200" cap="none" spc="0" normalizeH="0" baseline="0" noProof="0" dirty="0" smtClean="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rPr>
              <a:t>                                                                  </a:t>
            </a:r>
            <a:endParaRPr kumimoji="0" lang="en-ZA" sz="2000" b="1" i="0" u="none" strike="noStrike" kern="1200" cap="none" spc="0" normalizeH="0" baseline="0" noProof="0" dirty="0">
              <a:ln>
                <a:noFill/>
              </a:ln>
              <a:solidFill>
                <a:prstClr val="white"/>
              </a:solidFill>
              <a:effectLst/>
              <a:uLnTx/>
              <a:uFillTx/>
              <a:latin typeface="Gill Sans MT" panose="020B0502020104020203" pitchFamily="34" charset="0"/>
              <a:ea typeface="Tahoma" panose="020B0604030504040204" pitchFamily="34" charset="0"/>
              <a:cs typeface="Tahoma" panose="020B060403050404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126347"/>
            <a:ext cx="1101725" cy="1136650"/>
          </a:xfrm>
          <a:prstGeom prst="rect">
            <a:avLst/>
          </a:prstGeom>
          <a:noFill/>
          <a:ln>
            <a:noFill/>
          </a:ln>
        </p:spPr>
      </p:pic>
      <p:sp>
        <p:nvSpPr>
          <p:cNvPr id="3" name="Rectangle 2"/>
          <p:cNvSpPr/>
          <p:nvPr/>
        </p:nvSpPr>
        <p:spPr>
          <a:xfrm>
            <a:off x="256032" y="1440079"/>
            <a:ext cx="6894395" cy="369332"/>
          </a:xfrm>
          <a:prstGeom prst="rect">
            <a:avLst/>
          </a:prstGeom>
        </p:spPr>
        <p:txBody>
          <a:bodyPr wrap="square">
            <a:spAutoFit/>
          </a:bodyPr>
          <a:lstStyle/>
          <a:p>
            <a:pPr lvl="0">
              <a:defRPr/>
            </a:pPr>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INSTITUTIONAL READINESS FOR MULTIMODAL APPROACH</a:t>
            </a:r>
          </a:p>
        </p:txBody>
      </p:sp>
    </p:spTree>
    <p:extLst>
      <p:ext uri="{BB962C8B-B14F-4D97-AF65-F5344CB8AC3E}">
        <p14:creationId xmlns:p14="http://schemas.microsoft.com/office/powerpoint/2010/main" val="2031208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6032" y="1815152"/>
            <a:ext cx="8714232" cy="4665546"/>
          </a:xfrm>
        </p:spPr>
        <p:txBody>
          <a:bodyPr>
            <a:noAutofit/>
          </a:bodyPr>
          <a:lstStyle/>
          <a:p>
            <a:pPr marL="0" indent="0" algn="just">
              <a:lnSpc>
                <a:spcPct val="110000"/>
              </a:lnSpc>
              <a:buNone/>
            </a:pPr>
            <a:r>
              <a:rPr lang="en-ZA" sz="1400" b="1" dirty="0">
                <a:latin typeface="Arial" panose="020B0604020202020204" pitchFamily="34" charset="0"/>
                <a:cs typeface="Arial" panose="020B0604020202020204" pitchFamily="34" charset="0"/>
              </a:rPr>
              <a:t>Faculties received extensive support for dynamic educational experience:</a:t>
            </a:r>
          </a:p>
          <a:p>
            <a:pPr lvl="1" algn="just">
              <a:lnSpc>
                <a:spcPct val="110000"/>
              </a:lnSpc>
            </a:pPr>
            <a:r>
              <a:rPr lang="en-ZA" sz="1400" dirty="0">
                <a:latin typeface="Arial" panose="020B0604020202020204" pitchFamily="34" charset="0"/>
                <a:cs typeface="Arial" panose="020B0604020202020204" pitchFamily="34" charset="0"/>
              </a:rPr>
              <a:t>Converting face-to-face courses into online materials : instructional design resources and workshops/webinars. </a:t>
            </a:r>
            <a:endParaRPr lang="en-US" sz="1400" dirty="0">
              <a:latin typeface="Arial" panose="020B0604020202020204" pitchFamily="34" charset="0"/>
              <a:cs typeface="Arial" panose="020B0604020202020204" pitchFamily="34" charset="0"/>
            </a:endParaRPr>
          </a:p>
          <a:p>
            <a:pPr lvl="1" algn="just">
              <a:lnSpc>
                <a:spcPct val="110000"/>
              </a:lnSpc>
            </a:pPr>
            <a:r>
              <a:rPr lang="en-US" sz="1400" dirty="0">
                <a:latin typeface="Arial" panose="020B0604020202020204" pitchFamily="34" charset="0"/>
                <a:cs typeface="Arial" panose="020B0604020202020204" pitchFamily="34" charset="0"/>
              </a:rPr>
              <a:t>1.	Instructional Design (Beginner and Interim)</a:t>
            </a:r>
          </a:p>
          <a:p>
            <a:pPr lvl="1" algn="just">
              <a:lnSpc>
                <a:spcPct val="110000"/>
              </a:lnSpc>
            </a:pPr>
            <a:r>
              <a:rPr lang="en-US" sz="1400" dirty="0">
                <a:latin typeface="Arial" panose="020B0604020202020204" pitchFamily="34" charset="0"/>
                <a:cs typeface="Arial" panose="020B0604020202020204" pitchFamily="34" charset="0"/>
              </a:rPr>
              <a:t>2.	Educational Technologies (Beginner)</a:t>
            </a:r>
          </a:p>
          <a:p>
            <a:pPr lvl="1" algn="just">
              <a:lnSpc>
                <a:spcPct val="110000"/>
              </a:lnSpc>
            </a:pPr>
            <a:endParaRPr lang="en-US" sz="1400" dirty="0">
              <a:latin typeface="Arial" panose="020B0604020202020204" pitchFamily="34" charset="0"/>
              <a:cs typeface="Arial" panose="020B0604020202020204" pitchFamily="34" charset="0"/>
            </a:endParaRPr>
          </a:p>
          <a:p>
            <a:pPr lvl="1" algn="just">
              <a:lnSpc>
                <a:spcPct val="110000"/>
              </a:lnSpc>
            </a:pPr>
            <a:r>
              <a:rPr lang="en-US" sz="1400" dirty="0">
                <a:latin typeface="Arial" panose="020B0604020202020204" pitchFamily="34" charset="0"/>
                <a:cs typeface="Arial" panose="020B0604020202020204" pitchFamily="34" charset="0"/>
              </a:rPr>
              <a:t>These are some of the training that academics participated in: </a:t>
            </a:r>
          </a:p>
          <a:p>
            <a:pPr lvl="1" algn="just">
              <a:lnSpc>
                <a:spcPct val="110000"/>
              </a:lnSpc>
            </a:pPr>
            <a:r>
              <a:rPr lang="en-US" sz="1400" dirty="0">
                <a:latin typeface="Arial" panose="020B0604020202020204" pitchFamily="34" charset="0"/>
                <a:cs typeface="Arial" panose="020B0604020202020204" pitchFamily="34" charset="0"/>
              </a:rPr>
              <a:t>Instructional Design and Educational Technology Training – 6 April 2020 </a:t>
            </a:r>
          </a:p>
          <a:p>
            <a:pPr lvl="1" algn="just">
              <a:lnSpc>
                <a:spcPct val="110000"/>
              </a:lnSpc>
            </a:pPr>
            <a:r>
              <a:rPr lang="en-US" sz="1400" dirty="0">
                <a:latin typeface="Arial" panose="020B0604020202020204" pitchFamily="34" charset="0"/>
                <a:cs typeface="Arial" panose="020B0604020202020204" pitchFamily="34" charset="0"/>
              </a:rPr>
              <a:t>Phase One –Basic Moodle Training (facilitated by TLC – 29 April 2020) </a:t>
            </a:r>
          </a:p>
          <a:p>
            <a:pPr lvl="1" algn="just">
              <a:lnSpc>
                <a:spcPct val="110000"/>
              </a:lnSpc>
            </a:pPr>
            <a:r>
              <a:rPr lang="en-US" sz="1400" dirty="0">
                <a:latin typeface="Arial" panose="020B0604020202020204" pitchFamily="34" charset="0"/>
                <a:cs typeface="Arial" panose="020B0604020202020204" pitchFamily="34" charset="0"/>
              </a:rPr>
              <a:t>Phase Two – Big BlueButton Training (facilitated by TLC – 6 May 2020) </a:t>
            </a:r>
          </a:p>
          <a:p>
            <a:pPr lvl="1" algn="just">
              <a:lnSpc>
                <a:spcPct val="110000"/>
              </a:lnSpc>
            </a:pPr>
            <a:r>
              <a:rPr lang="en-US" sz="1400" dirty="0">
                <a:latin typeface="Arial" panose="020B0604020202020204" pitchFamily="34" charset="0"/>
                <a:cs typeface="Arial" panose="020B0604020202020204" pitchFamily="34" charset="0"/>
              </a:rPr>
              <a:t>AAU Emergency Remote Teaching Webinar 1-4 (April and May) </a:t>
            </a:r>
          </a:p>
          <a:p>
            <a:pPr lvl="1" algn="just">
              <a:lnSpc>
                <a:spcPct val="110000"/>
              </a:lnSpc>
            </a:pPr>
            <a:r>
              <a:rPr lang="en-US" sz="1400" dirty="0" smtClean="0">
                <a:latin typeface="Arial" panose="020B0604020202020204" pitchFamily="34" charset="0"/>
                <a:cs typeface="Arial" panose="020B0604020202020204" pitchFamily="34" charset="0"/>
              </a:rPr>
              <a:t>UNIZULU Virtual </a:t>
            </a:r>
            <a:r>
              <a:rPr lang="en-US" sz="1400" dirty="0">
                <a:latin typeface="Arial" panose="020B0604020202020204" pitchFamily="34" charset="0"/>
                <a:cs typeface="Arial" panose="020B0604020202020204" pitchFamily="34" charset="0"/>
              </a:rPr>
              <a:t>Learning –Henley Business School -13 May 2020</a:t>
            </a:r>
          </a:p>
          <a:p>
            <a:pPr marL="457200" lvl="1" indent="0" algn="just">
              <a:lnSpc>
                <a:spcPct val="110000"/>
              </a:lnSpc>
              <a:buNone/>
            </a:pPr>
            <a:endParaRPr lang="en-ZA" sz="1400" dirty="0">
              <a:latin typeface="Arial" panose="020B0604020202020204" pitchFamily="34" charset="0"/>
              <a:cs typeface="Arial" panose="020B0604020202020204" pitchFamily="34" charset="0"/>
            </a:endParaRPr>
          </a:p>
          <a:p>
            <a:pPr lvl="1" algn="just">
              <a:lnSpc>
                <a:spcPct val="110000"/>
              </a:lnSpc>
            </a:pPr>
            <a:r>
              <a:rPr lang="en-ZA" sz="1400" dirty="0">
                <a:latin typeface="Arial" panose="020B0604020202020204" pitchFamily="34" charset="0"/>
                <a:cs typeface="Arial" panose="020B0604020202020204" pitchFamily="34" charset="0"/>
              </a:rPr>
              <a:t>Faculty support groups and LMS champions: LMS, Google Docs, Dropbox, OneDrive, Office 365</a:t>
            </a:r>
          </a:p>
          <a:p>
            <a:pPr lvl="1" algn="just">
              <a:lnSpc>
                <a:spcPct val="110000"/>
              </a:lnSpc>
            </a:pPr>
            <a:r>
              <a:rPr lang="en-ZA" sz="1400" dirty="0">
                <a:latin typeface="Arial" panose="020B0604020202020204" pitchFamily="34" charset="0"/>
                <a:cs typeface="Arial" panose="020B0604020202020204" pitchFamily="34" charset="0"/>
              </a:rPr>
              <a:t>Web-conferencing: Zoom, MsTeams</a:t>
            </a:r>
          </a:p>
          <a:p>
            <a:pPr lvl="1" algn="just">
              <a:lnSpc>
                <a:spcPct val="110000"/>
              </a:lnSpc>
            </a:pPr>
            <a:r>
              <a:rPr lang="en-US" sz="1400" dirty="0">
                <a:latin typeface="Arial" panose="020B0604020202020204" pitchFamily="34" charset="0"/>
                <a:cs typeface="Arial" panose="020B0604020202020204" pitchFamily="34" charset="0"/>
              </a:rPr>
              <a:t>E-Learning Committee chaired by the Director of Information and Communication Technology (ICT) where lecturers who are champions of online teaching and learning represent all Faculties. </a:t>
            </a:r>
          </a:p>
          <a:p>
            <a:pPr lvl="1" algn="just">
              <a:lnSpc>
                <a:spcPct val="110000"/>
              </a:lnSpc>
            </a:pPr>
            <a:r>
              <a:rPr lang="en-US" sz="1400" dirty="0">
                <a:latin typeface="Arial" panose="020B0604020202020204" pitchFamily="34" charset="0"/>
                <a:cs typeface="Arial" panose="020B0604020202020204" pitchFamily="34" charset="0"/>
              </a:rPr>
              <a:t>Workshop for support staff to assist during multimodal teaching and learning</a:t>
            </a:r>
          </a:p>
        </p:txBody>
      </p:sp>
      <p:sp>
        <p:nvSpPr>
          <p:cNvPr id="4" name="Rectangle 3"/>
          <p:cNvSpPr/>
          <p:nvPr/>
        </p:nvSpPr>
        <p:spPr>
          <a:xfrm>
            <a:off x="1271016" y="190146"/>
            <a:ext cx="7607513" cy="984885"/>
          </a:xfrm>
          <a:prstGeom prst="rect">
            <a:avLst/>
          </a:prstGeom>
          <a:solidFill>
            <a:schemeClr val="accent2">
              <a:lumMod val="50000"/>
            </a:schemeClr>
          </a:solid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ZA" b="1" noProof="0" dirty="0" smtClean="0">
              <a:solidFill>
                <a:prstClr val="white"/>
              </a:solidFill>
              <a:latin typeface="Gill Sans MT" panose="020B0502020104020203" pitchFamily="34" charset="0"/>
              <a:ea typeface="Tahoma" panose="020B0604030504040204" pitchFamily="34" charset="0"/>
              <a:cs typeface="Tahoma" panose="020B060403050404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ZA" sz="2000" b="1" noProof="0" dirty="0" smtClean="0">
                <a:solidFill>
                  <a:prstClr val="white"/>
                </a:solidFill>
                <a:latin typeface="Arial" panose="020B0604020202020204" pitchFamily="34" charset="0"/>
                <a:ea typeface="Tahoma" panose="020B0604030504040204" pitchFamily="34" charset="0"/>
                <a:cs typeface="Arial" panose="020B0604020202020204" pitchFamily="34" charset="0"/>
              </a:rPr>
              <a:t>TEACHING AND LEARNING (Continued)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ZA" sz="2000" b="1" i="0" u="none" strike="noStrike" kern="1200" cap="none" spc="0" normalizeH="0" baseline="0" noProof="0" dirty="0">
              <a:ln>
                <a:noFill/>
              </a:ln>
              <a:solidFill>
                <a:prstClr val="white"/>
              </a:solidFill>
              <a:effectLst/>
              <a:uLnTx/>
              <a:uFillTx/>
              <a:latin typeface="Arial" panose="020B0604020202020204" pitchFamily="34" charset="0"/>
              <a:ea typeface="Tahoma" panose="020B0604030504040204" pitchFamily="34" charset="0"/>
              <a:cs typeface="Arial" panose="020B0604020202020204" pitchFamily="34" charset="0"/>
            </a:endParaRPr>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291" y="80129"/>
            <a:ext cx="1101725" cy="1136650"/>
          </a:xfrm>
          <a:prstGeom prst="rect">
            <a:avLst/>
          </a:prstGeom>
          <a:noFill/>
          <a:ln>
            <a:noFill/>
          </a:ln>
        </p:spPr>
      </p:pic>
      <p:sp>
        <p:nvSpPr>
          <p:cNvPr id="3" name="Rectangle 2"/>
          <p:cNvSpPr/>
          <p:nvPr/>
        </p:nvSpPr>
        <p:spPr>
          <a:xfrm>
            <a:off x="391236" y="1310425"/>
            <a:ext cx="6168788" cy="369332"/>
          </a:xfrm>
          <a:prstGeom prst="rect">
            <a:avLst/>
          </a:prstGeom>
        </p:spPr>
        <p:txBody>
          <a:bodyPr wrap="square">
            <a:spAutoFit/>
          </a:bodyPr>
          <a:lstStyle/>
          <a:p>
            <a:r>
              <a:rPr lang="en-ZA" b="1" dirty="0">
                <a:solidFill>
                  <a:srgbClr val="0070C0"/>
                </a:solidFill>
                <a:latin typeface="Arial" panose="020B0604020202020204" pitchFamily="34" charset="0"/>
                <a:ea typeface="Tahoma" panose="020B0604030504040204" pitchFamily="34" charset="0"/>
                <a:cs typeface="Arial" panose="020B0604020202020204" pitchFamily="34" charset="0"/>
              </a:rPr>
              <a:t>STAFF READINESS FOR MULTIMODAL APPROACH </a:t>
            </a:r>
            <a:endParaRPr lang="en-ZA" dirty="0">
              <a:solidFill>
                <a:srgbClr val="0070C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84377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2.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3.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4.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5.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6.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7.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ags/tag8.xml><?xml version="1.0" encoding="utf-8"?>
<p:tagLst xmlns:a="http://schemas.openxmlformats.org/drawingml/2006/main" xmlns:r="http://schemas.openxmlformats.org/officeDocument/2006/relationships" xmlns:p="http://schemas.openxmlformats.org/presentationml/2006/main">
  <p:tag name="ADV_TOP" val="466.375"/>
  <p:tag name="ADV_LEFT" val="123.5"/>
  <p:tag name="ADV_HEIGHT" val="30.375"/>
  <p:tag name="ADV_WIDTH" val="208.2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3924</TotalTime>
  <Words>2245</Words>
  <Application>Microsoft Office PowerPoint</Application>
  <PresentationFormat>On-screen Show (4:3)</PresentationFormat>
  <Paragraphs>334</Paragraphs>
  <Slides>31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31</vt:i4>
      </vt:variant>
    </vt:vector>
  </HeadingPairs>
  <TitlesOfParts>
    <vt:vector size="40" baseType="lpstr">
      <vt:lpstr>Arial</vt:lpstr>
      <vt:lpstr>Arial Narrow</vt:lpstr>
      <vt:lpstr>Bookman Old Style</vt:lpstr>
      <vt:lpstr>Calibri</vt:lpstr>
      <vt:lpstr>Gill Sans MT</vt:lpstr>
      <vt:lpstr>Tahoma</vt:lpstr>
      <vt:lpstr>Times New Roman</vt:lpstr>
      <vt:lpstr>Wingdings</vt:lpstr>
      <vt:lpstr>Office Theme</vt:lpstr>
      <vt:lpstr>PORTFOLIO COMMITTEE 2021 PRESENTATION   Chairperson of Council, Ms Nomarashiya Caluza  and  UNIZULU Executive Management   16 March 2021  </vt:lpstr>
      <vt:lpstr>PowerPoint Presentation</vt:lpstr>
      <vt:lpstr>PowerPoint Presentation</vt:lpstr>
      <vt:lpstr>PowerPoint Presentation</vt:lpstr>
      <vt:lpstr>PowerPoint Presentation</vt:lpstr>
      <vt:lpstr>PowerPoint Presentation</vt:lpstr>
      <vt:lpstr>REPORTING OUTCOME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Natascha Mabaso</dc:creator>
  <cp:lastModifiedBy>Anele Kabingesi</cp:lastModifiedBy>
  <cp:revision>377</cp:revision>
  <cp:lastPrinted>2021-01-17T19:31:35Z</cp:lastPrinted>
  <dcterms:created xsi:type="dcterms:W3CDTF">2014-02-12T15:55:42Z</dcterms:created>
  <dcterms:modified xsi:type="dcterms:W3CDTF">2021-03-15T13:43:44Z</dcterms:modified>
</cp:coreProperties>
</file>