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2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15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Relationship Id="rId4" Type="http://schemas.openxmlformats.org/officeDocument/2006/relationships/image" Target="../media/image3.png" 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ALG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lga 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67" y="191919"/>
            <a:ext cx="3102089" cy="1482042"/>
          </a:xfrm>
          <a:prstGeom prst="rect">
            <a:avLst/>
          </a:prstGeom>
        </p:spPr>
      </p:pic>
      <p:pic>
        <p:nvPicPr>
          <p:cNvPr id="9" name="Picture 8" descr="speech buble 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577" y="1495044"/>
            <a:ext cx="4178808" cy="4782312"/>
          </a:xfrm>
          <a:prstGeom prst="rect">
            <a:avLst/>
          </a:prstGeom>
        </p:spPr>
      </p:pic>
      <p:pic>
        <p:nvPicPr>
          <p:cNvPr id="10" name="Picture 9" descr="speech buble 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174" y="1149858"/>
            <a:ext cx="4151376" cy="4901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3452" y="1969834"/>
            <a:ext cx="3357605" cy="102301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3452" y="3281730"/>
            <a:ext cx="3459793" cy="1375432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483165"/>
            <a:ext cx="6663766" cy="152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858786" y="6455126"/>
            <a:ext cx="285214" cy="152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663766" y="6327553"/>
            <a:ext cx="22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accent6"/>
                </a:solidFill>
              </a:rPr>
              <a:t>www.salga.org.za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29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400800" cy="794815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2938" y="1752600"/>
            <a:ext cx="8043862" cy="4540250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accent6"/>
                </a:solidFill>
              </a:defRPr>
            </a:lvl1pPr>
            <a:lvl2pPr>
              <a:defRPr sz="1200">
                <a:solidFill>
                  <a:schemeClr val="accent6"/>
                </a:solidFill>
              </a:defRPr>
            </a:lvl2pPr>
            <a:lvl3pPr>
              <a:defRPr sz="120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Salga 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882" y="424666"/>
            <a:ext cx="1628589" cy="77806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83165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858786" y="6455126"/>
            <a:ext cx="285214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663766" y="6327553"/>
            <a:ext cx="22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accent6"/>
                </a:solidFill>
              </a:rPr>
              <a:t>www.salga.org.za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12" name="Picture 11" descr="Speech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909" y="1364308"/>
            <a:ext cx="4871324" cy="499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73E65-72FA-9C4C-86F5-527BDFE5F36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A8EF-2000-014D-A4B6-94136228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8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3564" y="1870365"/>
            <a:ext cx="7564581" cy="2757054"/>
          </a:xfrm>
        </p:spPr>
        <p:txBody>
          <a:bodyPr>
            <a:normAutofit/>
          </a:bodyPr>
          <a:lstStyle/>
          <a:p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1927" y="4590089"/>
            <a:ext cx="5735781" cy="1699876"/>
          </a:xfrm>
        </p:spPr>
        <p:txBody>
          <a:bodyPr>
            <a:normAutofit/>
          </a:bodyPr>
          <a:lstStyle/>
          <a:p>
            <a:endParaRPr lang="en-ZA" sz="2600" dirty="0"/>
          </a:p>
          <a:p>
            <a:br>
              <a:rPr lang="en-ZA" sz="2400" dirty="0"/>
            </a:b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40030" y="2459445"/>
            <a:ext cx="7228115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tabLst>
                <a:tab pos="2743200" algn="ctr"/>
                <a:tab pos="5486400" algn="r"/>
              </a:tabLst>
            </a:pPr>
            <a:r>
              <a:rPr lang="en-US" sz="2800" b="1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Presentation to the Portfolio Committee on Cooperative Governance and Traditional Affairs</a:t>
            </a:r>
          </a:p>
        </p:txBody>
      </p:sp>
      <p:sp>
        <p:nvSpPr>
          <p:cNvPr id="5" name="Rectangle 4"/>
          <p:cNvSpPr/>
          <p:nvPr/>
        </p:nvSpPr>
        <p:spPr>
          <a:xfrm>
            <a:off x="1698171" y="4590089"/>
            <a:ext cx="59495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Frances </a:t>
            </a:r>
            <a:r>
              <a:rPr lang="en-US" dirty="0" err="1">
                <a:solidFill>
                  <a:schemeClr val="accent6"/>
                </a:solidFill>
              </a:rPr>
              <a:t>Baardt</a:t>
            </a:r>
            <a:r>
              <a:rPr lang="en-US" dirty="0">
                <a:solidFill>
                  <a:schemeClr val="accent6"/>
                </a:solidFill>
              </a:rPr>
              <a:t> District and Local Municipalities </a:t>
            </a:r>
          </a:p>
          <a:p>
            <a:r>
              <a:rPr lang="en-US" dirty="0">
                <a:solidFill>
                  <a:schemeClr val="accent6"/>
                </a:solidFill>
              </a:rPr>
              <a:t>16 February 2021</a:t>
            </a:r>
          </a:p>
        </p:txBody>
      </p:sp>
    </p:spTree>
    <p:extLst>
      <p:ext uri="{BB962C8B-B14F-4D97-AF65-F5344CB8AC3E}">
        <p14:creationId xmlns:p14="http://schemas.microsoft.com/office/powerpoint/2010/main" val="308563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123"/>
            <a:ext cx="6400800" cy="794815"/>
          </a:xfrm>
        </p:spPr>
        <p:txBody>
          <a:bodyPr>
            <a:normAutofit/>
          </a:bodyPr>
          <a:lstStyle/>
          <a:p>
            <a:r>
              <a:rPr lang="en-US" sz="2800" dirty="0"/>
              <a:t>Table of Contents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42938" y="2306864"/>
            <a:ext cx="8043862" cy="3669393"/>
          </a:xfrm>
        </p:spPr>
        <p:txBody>
          <a:bodyPr/>
          <a:lstStyle/>
          <a:p>
            <a:r>
              <a:rPr lang="en-US" sz="2400" dirty="0"/>
              <a:t>Introduction</a:t>
            </a:r>
          </a:p>
          <a:p>
            <a:r>
              <a:rPr lang="en-US" sz="2400" dirty="0"/>
              <a:t>Support Provided by </a:t>
            </a:r>
            <a:r>
              <a:rPr lang="en-US" sz="2400" dirty="0" err="1"/>
              <a:t>Salga</a:t>
            </a:r>
            <a:r>
              <a:rPr lang="en-US" sz="2400" dirty="0"/>
              <a:t> in the Demarcated Municipal Areas</a:t>
            </a:r>
          </a:p>
          <a:p>
            <a:r>
              <a:rPr lang="en-US" sz="2400" dirty="0"/>
              <a:t>General Observations</a:t>
            </a:r>
          </a:p>
          <a:p>
            <a:r>
              <a:rPr lang="en-US" sz="2400" dirty="0"/>
              <a:t>Conclusion</a:t>
            </a:r>
            <a:endParaRPr lang="en-ZA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66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8552"/>
            <a:ext cx="6400800" cy="794815"/>
          </a:xfrm>
        </p:spPr>
        <p:txBody>
          <a:bodyPr>
            <a:normAutofit/>
          </a:bodyPr>
          <a:lstStyle/>
          <a:p>
            <a:r>
              <a:rPr lang="en-US" sz="3600" dirty="0"/>
              <a:t>Opening points to be made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All protocols observed</a:t>
            </a:r>
          </a:p>
          <a:p>
            <a:r>
              <a:rPr lang="en-US" sz="2400" dirty="0"/>
              <a:t>Acknowledges all the presentations that have been made so far</a:t>
            </a:r>
          </a:p>
          <a:p>
            <a:r>
              <a:rPr lang="en-US" sz="2400" dirty="0"/>
              <a:t>Appreciate the context that has been provided</a:t>
            </a:r>
          </a:p>
          <a:p>
            <a:r>
              <a:rPr lang="en-US" sz="2400" dirty="0"/>
              <a:t>Trust the information provided will be of value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050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Introduction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purpose of this presentation to outline the main support interventions </a:t>
            </a:r>
            <a:r>
              <a:rPr lang="en-US" sz="3200" dirty="0" err="1"/>
              <a:t>Salga</a:t>
            </a:r>
            <a:r>
              <a:rPr lang="en-US" sz="3200" dirty="0"/>
              <a:t> has and continue to provide to the municipalities of concern.</a:t>
            </a:r>
          </a:p>
          <a:p>
            <a:r>
              <a:rPr lang="en-US" sz="3200" dirty="0"/>
              <a:t>To highlight main observations</a:t>
            </a:r>
          </a:p>
          <a:p>
            <a:pPr marL="0" indent="0">
              <a:buNone/>
            </a:pPr>
            <a:endParaRPr lang="en-ZA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6920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Support Provide by SALGA ( 2020/2021)- </a:t>
            </a:r>
            <a:br>
              <a:rPr lang="en-US" sz="2400" dirty="0"/>
            </a:br>
            <a:r>
              <a:rPr lang="en-US" sz="2400" dirty="0"/>
              <a:t>high level 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42938" y="1316182"/>
            <a:ext cx="8043862" cy="4976668"/>
          </a:xfrm>
        </p:spPr>
        <p:txBody>
          <a:bodyPr>
            <a:normAutofit/>
          </a:bodyPr>
          <a:lstStyle/>
          <a:p>
            <a:r>
              <a:rPr lang="en-US" sz="2000" b="1" dirty="0"/>
              <a:t>Economic Growth and Investment</a:t>
            </a:r>
          </a:p>
          <a:p>
            <a:pPr lvl="1"/>
            <a:r>
              <a:rPr lang="en-US" sz="2000" dirty="0" err="1"/>
              <a:t>Covid</a:t>
            </a:r>
            <a:r>
              <a:rPr lang="en-US" sz="2000" dirty="0"/>
              <a:t> Relief partnership with </a:t>
            </a:r>
            <a:r>
              <a:rPr lang="en-US" sz="2000" dirty="0" err="1"/>
              <a:t>Salga</a:t>
            </a:r>
            <a:r>
              <a:rPr lang="en-US" sz="2000" dirty="0"/>
              <a:t> and UNDP where 7 SMME’s were supported to produce 5502 masks for worthy distribution in this district.</a:t>
            </a:r>
          </a:p>
          <a:p>
            <a:pPr lvl="2"/>
            <a:r>
              <a:rPr lang="en-US" sz="2000" dirty="0" err="1"/>
              <a:t>Magareng</a:t>
            </a:r>
            <a:r>
              <a:rPr lang="en-US" sz="2000" dirty="0"/>
              <a:t> (1), </a:t>
            </a:r>
            <a:r>
              <a:rPr lang="en-US" sz="2000" dirty="0" err="1"/>
              <a:t>Dikgatlong</a:t>
            </a:r>
            <a:r>
              <a:rPr lang="en-US" sz="2000" dirty="0"/>
              <a:t> (1), Sol </a:t>
            </a:r>
            <a:r>
              <a:rPr lang="en-US" sz="2000" dirty="0" err="1"/>
              <a:t>Plaatjie</a:t>
            </a:r>
            <a:r>
              <a:rPr lang="en-US" sz="2000" dirty="0"/>
              <a:t> (5)</a:t>
            </a:r>
          </a:p>
          <a:p>
            <a:r>
              <a:rPr lang="en-US" sz="2000" b="1" dirty="0"/>
              <a:t>Municipal Finance </a:t>
            </a:r>
          </a:p>
          <a:p>
            <a:pPr lvl="1"/>
            <a:r>
              <a:rPr lang="en-US" sz="2000" dirty="0"/>
              <a:t> Supported </a:t>
            </a:r>
            <a:r>
              <a:rPr lang="en-US" sz="2000" dirty="0" err="1"/>
              <a:t>Phokwane</a:t>
            </a:r>
            <a:r>
              <a:rPr lang="en-US" sz="2000" dirty="0"/>
              <a:t> municipality with the finalization of their AFS</a:t>
            </a:r>
          </a:p>
          <a:p>
            <a:r>
              <a:rPr lang="en-US" sz="2000" b="1" dirty="0"/>
              <a:t>Municipal Trading Services</a:t>
            </a:r>
          </a:p>
          <a:p>
            <a:pPr lvl="1"/>
            <a:r>
              <a:rPr lang="en-US" sz="2000" dirty="0"/>
              <a:t>Supported </a:t>
            </a:r>
            <a:r>
              <a:rPr lang="en-US" sz="2000" dirty="0" err="1"/>
              <a:t>Dikgatlog</a:t>
            </a:r>
            <a:r>
              <a:rPr lang="en-US" sz="2000" dirty="0"/>
              <a:t> and </a:t>
            </a:r>
            <a:r>
              <a:rPr lang="en-US" sz="2000" dirty="0" err="1"/>
              <a:t>Magareng</a:t>
            </a:r>
            <a:r>
              <a:rPr lang="en-US" sz="2000" dirty="0"/>
              <a:t> Municipalities on the development of transport bylaws and roads bylaws</a:t>
            </a:r>
          </a:p>
          <a:p>
            <a:r>
              <a:rPr lang="en-US" sz="2000" b="1" dirty="0"/>
              <a:t>Waste Management</a:t>
            </a:r>
          </a:p>
          <a:p>
            <a:pPr lvl="1"/>
            <a:r>
              <a:rPr lang="en-US" sz="2000" dirty="0" err="1"/>
              <a:t>Phokwane</a:t>
            </a:r>
            <a:r>
              <a:rPr lang="en-US" sz="2000" dirty="0"/>
              <a:t>, </a:t>
            </a:r>
            <a:r>
              <a:rPr lang="en-US" sz="2000" dirty="0" err="1"/>
              <a:t>Magareng</a:t>
            </a:r>
            <a:r>
              <a:rPr lang="en-US" sz="2000" dirty="0"/>
              <a:t> and </a:t>
            </a:r>
            <a:r>
              <a:rPr lang="en-US" sz="2000" dirty="0" err="1"/>
              <a:t>Dikgatlong</a:t>
            </a:r>
            <a:r>
              <a:rPr lang="en-US" sz="2000" dirty="0"/>
              <a:t> were supported to develop/update their Waste Management Plans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24582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083107"/>
          </a:xfrm>
        </p:spPr>
        <p:txBody>
          <a:bodyPr>
            <a:noAutofit/>
          </a:bodyPr>
          <a:lstStyle/>
          <a:p>
            <a:r>
              <a:rPr lang="en-US" sz="2400" dirty="0"/>
              <a:t>Support Provide by </a:t>
            </a:r>
            <a:r>
              <a:rPr lang="en-US" sz="2400" dirty="0" err="1"/>
              <a:t>Salga</a:t>
            </a:r>
            <a:r>
              <a:rPr lang="en-US" sz="2400" dirty="0"/>
              <a:t> ( 2020/2021)- high level 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42938" y="1752600"/>
            <a:ext cx="8043862" cy="4232564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/>
              <a:t>Inclusive Communities</a:t>
            </a:r>
          </a:p>
          <a:p>
            <a:pPr lvl="1"/>
            <a:r>
              <a:rPr lang="en-US" sz="2000" dirty="0"/>
              <a:t>Facilitation of the renewal of MOU between Frances </a:t>
            </a:r>
            <a:r>
              <a:rPr lang="en-US" sz="2000" dirty="0" err="1"/>
              <a:t>Baardt</a:t>
            </a:r>
            <a:r>
              <a:rPr lang="en-US" sz="2000" dirty="0"/>
              <a:t> District Municipality and Sol </a:t>
            </a:r>
            <a:r>
              <a:rPr lang="en-US" sz="2000" dirty="0" err="1"/>
              <a:t>Plaatjie</a:t>
            </a:r>
            <a:r>
              <a:rPr lang="en-US" sz="2000" dirty="0"/>
              <a:t> on the rendering of the Environmental Health Services</a:t>
            </a:r>
          </a:p>
          <a:p>
            <a:r>
              <a:rPr lang="en-US" sz="2000" b="1" dirty="0"/>
              <a:t>Municipal Capabilities and Governance</a:t>
            </a:r>
          </a:p>
          <a:p>
            <a:pPr lvl="1"/>
            <a:r>
              <a:rPr lang="en-US" sz="2000" dirty="0"/>
              <a:t>Training on conciliation and arbitration conducted for the whole district</a:t>
            </a:r>
          </a:p>
          <a:p>
            <a:pPr lvl="1"/>
            <a:r>
              <a:rPr lang="en-US" sz="2000" dirty="0"/>
              <a:t>Hands on support and advice to municipalities on </a:t>
            </a:r>
            <a:r>
              <a:rPr lang="en-US" sz="2000" dirty="0" err="1"/>
              <a:t>labour</a:t>
            </a:r>
            <a:r>
              <a:rPr lang="en-US" sz="2000" dirty="0"/>
              <a:t> relations and human resource issues – around 20 activities undertaken in the 3</a:t>
            </a:r>
            <a:r>
              <a:rPr lang="en-US" sz="2000" baseline="30000" dirty="0"/>
              <a:t>rd</a:t>
            </a:r>
            <a:r>
              <a:rPr lang="en-US" sz="2000" dirty="0"/>
              <a:t> quarter only</a:t>
            </a:r>
          </a:p>
          <a:p>
            <a:r>
              <a:rPr lang="en-US" sz="2000" b="1" dirty="0"/>
              <a:t>IGR and Councilor Welfare</a:t>
            </a:r>
          </a:p>
          <a:p>
            <a:pPr lvl="1"/>
            <a:r>
              <a:rPr lang="en-US" sz="2000" dirty="0"/>
              <a:t>Councilor Induction//Training newly elected Council of </a:t>
            </a:r>
            <a:r>
              <a:rPr lang="en-US" sz="2000" dirty="0" err="1"/>
              <a:t>Phokwane</a:t>
            </a:r>
            <a:endParaRPr lang="en-US" sz="2000" dirty="0"/>
          </a:p>
          <a:p>
            <a:pPr lvl="1"/>
            <a:r>
              <a:rPr lang="en-US" sz="2000" dirty="0"/>
              <a:t>Participation in relevant IGR forum e.g. </a:t>
            </a:r>
            <a:r>
              <a:rPr lang="en-US" sz="2000" dirty="0" err="1"/>
              <a:t>Prov</a:t>
            </a:r>
            <a:r>
              <a:rPr lang="en-US" sz="2000" dirty="0"/>
              <a:t> Joints, Rapid Response Task Team advocating and lobbying for the interest of municipalities as informed by their needs as identified.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89627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General Observations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Impact of </a:t>
            </a:r>
            <a:r>
              <a:rPr lang="en-US" sz="2000" dirty="0" err="1"/>
              <a:t>Covid</a:t>
            </a:r>
            <a:r>
              <a:rPr lang="en-US" sz="2000" dirty="0"/>
              <a:t> on the financial position of municipalities</a:t>
            </a:r>
          </a:p>
          <a:p>
            <a:r>
              <a:rPr lang="en-US" sz="2000" dirty="0"/>
              <a:t>Impact of natural disasters on municipal and private infrastructure</a:t>
            </a:r>
          </a:p>
          <a:p>
            <a:r>
              <a:rPr lang="en-US" sz="2000" dirty="0"/>
              <a:t>Ailing primary and secondary networks</a:t>
            </a:r>
          </a:p>
          <a:p>
            <a:r>
              <a:rPr lang="en-US" sz="2000" dirty="0"/>
              <a:t>Increased service delivery and community protest activity</a:t>
            </a:r>
          </a:p>
          <a:p>
            <a:r>
              <a:rPr lang="en-US" sz="2000" dirty="0"/>
              <a:t>Vacancy rate of top 6 officials is an average of 50% for the District with </a:t>
            </a:r>
            <a:r>
              <a:rPr lang="en-US" sz="2000" dirty="0" err="1"/>
              <a:t>Phokwane</a:t>
            </a:r>
            <a:r>
              <a:rPr lang="en-US" sz="2000" dirty="0"/>
              <a:t> at 80% being the highest.</a:t>
            </a:r>
          </a:p>
          <a:p>
            <a:r>
              <a:rPr lang="en-US" sz="2000" dirty="0"/>
              <a:t> Gender representation in senior positions are lacking</a:t>
            </a:r>
          </a:p>
          <a:p>
            <a:r>
              <a:rPr lang="en-US" sz="2000" dirty="0"/>
              <a:t>Start of new electoral cycle by end 2021, introducing a new set of Councilors </a:t>
            </a:r>
          </a:p>
          <a:p>
            <a:r>
              <a:rPr lang="en-US" sz="2000" dirty="0"/>
              <a:t>Capacitated LG sector at all levels of operations are key to ensure success</a:t>
            </a:r>
          </a:p>
          <a:p>
            <a:r>
              <a:rPr lang="en-US" sz="2000" dirty="0"/>
              <a:t>IGR structures must be supported by synchronized systems to ensure a coordinated state machinery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38857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3452" y="2481943"/>
            <a:ext cx="3357605" cy="2824347"/>
          </a:xfrm>
        </p:spPr>
        <p:txBody>
          <a:bodyPr>
            <a:noAutofit/>
          </a:bodyPr>
          <a:lstStyle/>
          <a:p>
            <a:r>
              <a:rPr lang="en-US" sz="3600" dirty="0"/>
              <a:t>Thank you!</a:t>
            </a:r>
          </a:p>
          <a:p>
            <a:r>
              <a:rPr lang="en-US" sz="3600" dirty="0" err="1"/>
              <a:t>Baie</a:t>
            </a:r>
            <a:r>
              <a:rPr lang="en-US" sz="3600" dirty="0"/>
              <a:t> </a:t>
            </a:r>
            <a:r>
              <a:rPr lang="en-US" sz="3600" dirty="0" err="1"/>
              <a:t>dankie</a:t>
            </a:r>
            <a:r>
              <a:rPr lang="en-US" sz="3600" dirty="0"/>
              <a:t>!</a:t>
            </a:r>
          </a:p>
          <a:p>
            <a:r>
              <a:rPr lang="en-US" sz="3600" dirty="0" err="1"/>
              <a:t>Ke</a:t>
            </a:r>
            <a:r>
              <a:rPr lang="en-US" sz="3600"/>
              <a:t> a leboga</a:t>
            </a:r>
            <a:r>
              <a:rPr lang="en-US" sz="3600" dirty="0"/>
              <a:t>!</a:t>
            </a:r>
            <a:endParaRPr lang="en-ZA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50712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ALGA 1">
      <a:dk1>
        <a:srgbClr val="F06D19"/>
      </a:dk1>
      <a:lt1>
        <a:sysClr val="window" lastClr="FFFFFF"/>
      </a:lt1>
      <a:dk2>
        <a:srgbClr val="C7C9CA"/>
      </a:dk2>
      <a:lt2>
        <a:srgbClr val="D6B758"/>
      </a:lt2>
      <a:accent1>
        <a:srgbClr val="F06D19"/>
      </a:accent1>
      <a:accent2>
        <a:srgbClr val="D6B758"/>
      </a:accent2>
      <a:accent3>
        <a:srgbClr val="8F8E8E"/>
      </a:accent3>
      <a:accent4>
        <a:srgbClr val="C7C9CA"/>
      </a:accent4>
      <a:accent5>
        <a:srgbClr val="FFFFFF"/>
      </a:accent5>
      <a:accent6>
        <a:srgbClr val="000000"/>
      </a:accent6>
      <a:hlink>
        <a:srgbClr val="8F8E8E"/>
      </a:hlink>
      <a:folHlink>
        <a:srgbClr val="C7C9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420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</vt:lpstr>
      <vt:lpstr>Table of Contents</vt:lpstr>
      <vt:lpstr>Opening points to be made</vt:lpstr>
      <vt:lpstr>Introduction</vt:lpstr>
      <vt:lpstr>Support Provide by SALGA ( 2020/2021)-  high level summary</vt:lpstr>
      <vt:lpstr>Support Provide by Salga ( 2020/2021)- high level summary</vt:lpstr>
      <vt:lpstr>General Observations</vt:lpstr>
      <vt:lpstr>PowerPoint Presentation</vt:lpstr>
    </vt:vector>
  </TitlesOfParts>
  <Company>SALGA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Mthokozisi Zwane</dc:creator>
  <cp:lastModifiedBy>Unknown User</cp:lastModifiedBy>
  <cp:revision>12</cp:revision>
  <dcterms:created xsi:type="dcterms:W3CDTF">2016-05-17T13:07:50Z</dcterms:created>
  <dcterms:modified xsi:type="dcterms:W3CDTF">2021-03-15T12:53:05Z</dcterms:modified>
</cp:coreProperties>
</file>