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1" r:id="rId2"/>
    <p:sldMasterId id="2147483656" r:id="rId3"/>
    <p:sldMasterId id="2147483673" r:id="rId4"/>
    <p:sldMasterId id="2147483689" r:id="rId5"/>
    <p:sldMasterId id="2147483706" r:id="rId6"/>
    <p:sldMasterId id="2147483711" r:id="rId7"/>
  </p:sldMasterIdLst>
  <p:notesMasterIdLst>
    <p:notesMasterId r:id="rId48"/>
  </p:notesMasterIdLst>
  <p:handoutMasterIdLst>
    <p:handoutMasterId r:id="rId49"/>
  </p:handoutMasterIdLst>
  <p:sldIdLst>
    <p:sldId id="594" r:id="rId8"/>
    <p:sldId id="654" r:id="rId9"/>
    <p:sldId id="510" r:id="rId10"/>
    <p:sldId id="511" r:id="rId11"/>
    <p:sldId id="550" r:id="rId12"/>
    <p:sldId id="517" r:id="rId13"/>
    <p:sldId id="429" r:id="rId14"/>
    <p:sldId id="595" r:id="rId15"/>
    <p:sldId id="599" r:id="rId16"/>
    <p:sldId id="600" r:id="rId17"/>
    <p:sldId id="601" r:id="rId18"/>
    <p:sldId id="602" r:id="rId19"/>
    <p:sldId id="603" r:id="rId20"/>
    <p:sldId id="605" r:id="rId21"/>
    <p:sldId id="606" r:id="rId22"/>
    <p:sldId id="607" r:id="rId23"/>
    <p:sldId id="609" r:id="rId24"/>
    <p:sldId id="610" r:id="rId25"/>
    <p:sldId id="611" r:id="rId26"/>
    <p:sldId id="612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3" r:id="rId37"/>
    <p:sldId id="624" r:id="rId38"/>
    <p:sldId id="625" r:id="rId39"/>
    <p:sldId id="641" r:id="rId40"/>
    <p:sldId id="653" r:id="rId41"/>
    <p:sldId id="626" r:id="rId42"/>
    <p:sldId id="627" r:id="rId43"/>
    <p:sldId id="628" r:id="rId44"/>
    <p:sldId id="629" r:id="rId45"/>
    <p:sldId id="639" r:id="rId46"/>
    <p:sldId id="638" r:id="rId4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0F83A3-9B02-4DD4-8075-AB5F223238D8}">
          <p14:sldIdLst>
            <p14:sldId id="594"/>
            <p14:sldId id="654"/>
            <p14:sldId id="510"/>
            <p14:sldId id="511"/>
            <p14:sldId id="550"/>
            <p14:sldId id="517"/>
            <p14:sldId id="429"/>
            <p14:sldId id="595"/>
            <p14:sldId id="599"/>
            <p14:sldId id="600"/>
            <p14:sldId id="601"/>
            <p14:sldId id="602"/>
            <p14:sldId id="603"/>
            <p14:sldId id="605"/>
            <p14:sldId id="606"/>
            <p14:sldId id="607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3"/>
            <p14:sldId id="624"/>
            <p14:sldId id="625"/>
            <p14:sldId id="641"/>
            <p14:sldId id="653"/>
            <p14:sldId id="626"/>
            <p14:sldId id="627"/>
            <p14:sldId id="628"/>
            <p14:sldId id="629"/>
            <p14:sldId id="639"/>
            <p14:sldId id="638"/>
          </p14:sldIdLst>
        </p14:section>
        <p14:section name="Untitled Section" id="{C3F1AC33-BE39-4FE4-B877-39534146D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74246" autoAdjust="0"/>
  </p:normalViewPr>
  <p:slideViewPr>
    <p:cSldViewPr>
      <p:cViewPr varScale="1">
        <p:scale>
          <a:sx n="52" d="100"/>
          <a:sy n="52" d="100"/>
        </p:scale>
        <p:origin x="18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3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il Andrews" userId="3578fee5-b0bc-4c03-90b9-2579253cca8e" providerId="ADAL" clId="{ABEECFBC-3410-4CB9-93F6-0AC26E284A3D}"/>
    <pc:docChg chg="undo custSel modSld">
      <pc:chgData name="Gail Andrews" userId="3578fee5-b0bc-4c03-90b9-2579253cca8e" providerId="ADAL" clId="{ABEECFBC-3410-4CB9-93F6-0AC26E284A3D}" dt="2021-03-11T14:56:26.894" v="11" actId="255"/>
      <pc:docMkLst>
        <pc:docMk/>
      </pc:docMkLst>
      <pc:sldChg chg="delSp modSp mod">
        <pc:chgData name="Gail Andrews" userId="3578fee5-b0bc-4c03-90b9-2579253cca8e" providerId="ADAL" clId="{ABEECFBC-3410-4CB9-93F6-0AC26E284A3D}" dt="2021-03-11T14:55:26.568" v="6" actId="478"/>
        <pc:sldMkLst>
          <pc:docMk/>
          <pc:sldMk cId="2451932841" sldId="602"/>
        </pc:sldMkLst>
        <pc:spChg chg="del mod">
          <ac:chgData name="Gail Andrews" userId="3578fee5-b0bc-4c03-90b9-2579253cca8e" providerId="ADAL" clId="{ABEECFBC-3410-4CB9-93F6-0AC26E284A3D}" dt="2021-03-11T14:55:26.568" v="6" actId="478"/>
          <ac:spMkLst>
            <pc:docMk/>
            <pc:sldMk cId="2451932841" sldId="602"/>
            <ac:spMk id="4" creationId="{00000000-0000-0000-0000-000000000000}"/>
          </ac:spMkLst>
        </pc:spChg>
      </pc:sldChg>
      <pc:sldChg chg="modSp mod">
        <pc:chgData name="Gail Andrews" userId="3578fee5-b0bc-4c03-90b9-2579253cca8e" providerId="ADAL" clId="{ABEECFBC-3410-4CB9-93F6-0AC26E284A3D}" dt="2021-03-11T14:56:26.894" v="11" actId="255"/>
        <pc:sldMkLst>
          <pc:docMk/>
          <pc:sldMk cId="710447124" sldId="654"/>
        </pc:sldMkLst>
        <pc:spChg chg="mod">
          <ac:chgData name="Gail Andrews" userId="3578fee5-b0bc-4c03-90b9-2579253cca8e" providerId="ADAL" clId="{ABEECFBC-3410-4CB9-93F6-0AC26E284A3D}" dt="2021-03-11T14:56:26.894" v="11" actId="255"/>
          <ac:spMkLst>
            <pc:docMk/>
            <pc:sldMk cId="710447124" sldId="654"/>
            <ac:spMk id="3" creationId="{F5A775F8-8413-4BEE-8625-D4370DC134B9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3/12/2021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3/12/2021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6BAB15-4B2E-417D-B449-5DDBE8D66A53}" type="slidenum">
              <a:rPr lang="en-ZA" altLang="en-US"/>
              <a:pPr>
                <a:spcBef>
                  <a:spcPct val="0"/>
                </a:spcBef>
              </a:pPr>
              <a:t>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5420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ZA" baseline="0" dirty="0"/>
              <a:t>Context is important. </a:t>
            </a:r>
          </a:p>
          <a:p>
            <a:pPr marL="171450" lvl="0" indent="-171450">
              <a:buFontTx/>
              <a:buChar char="-"/>
            </a:pPr>
            <a:r>
              <a:rPr lang="en-ZA" baseline="0" dirty="0"/>
              <a:t>This diagnostics provide national (macro-level) challenge. The national health system is faced with challenges but not all Districts are challenged in a same way. </a:t>
            </a:r>
          </a:p>
          <a:p>
            <a:pPr marL="628650" lvl="1" indent="-171450">
              <a:buFontTx/>
              <a:buChar char="-"/>
            </a:pPr>
            <a:endParaRPr lang="en-ZA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B211EFF-7772-485E-8891-57C63F876B71}" type="datetime1">
              <a:rPr lang="en-US" smtClean="0"/>
              <a:t>3/12/2021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6147A-2F7A-4EC5-9585-1D30E2181C7E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0234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57DA0D-B1AA-474B-A2F6-72248F0B5572}" type="slidenum">
              <a:rPr lang="en-ZA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ZA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503E255-4AEF-4C54-9967-59FBF84C76A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3/12/2021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2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D5EC3D4-EC9E-4CF9-A419-672A1E2A981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3/12/2021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7DE05D-768B-462D-95F1-2DD749FD4682}" type="slidenum">
              <a:rPr lang="en-ZA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ZA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34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65A58B-4D59-415C-8169-D356F5CF407A}" type="slidenum">
              <a:rPr lang="en-ZA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Z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CB410-A345-40DE-B554-FE437A937FD4}" type="datetime1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3/12/2021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589025-5D25-442A-AC81-7F534D7477B8}" type="slidenum">
              <a:rPr lang="en-ZA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37</a:t>
            </a:fld>
            <a:endParaRPr lang="en-ZA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6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CB410-A345-40DE-B554-FE437A937FD4}" type="datetime1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3/12/2021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hil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786578" y="5929354"/>
            <a:ext cx="1071570" cy="910387"/>
          </a:xfrm>
          <a:prstGeom prst="rect">
            <a:avLst/>
          </a:prstGeom>
        </p:spPr>
      </p:pic>
      <p:pic>
        <p:nvPicPr>
          <p:cNvPr id="13" name="Picture 12" descr="Logo - NDP - Full colou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001024" y="5870484"/>
            <a:ext cx="1058978" cy="105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465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8768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95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250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36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117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933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6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1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9342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Logo - NDP - Full colo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069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52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Logo - NDP - Full colou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68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9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962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8819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7519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494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7692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95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9485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8904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66837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0540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956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2698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578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9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74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702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8301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2604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58607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8278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1819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4242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701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8844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623245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39805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320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6358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9576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2476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7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43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5C33E-24F2-452D-AE9F-D6633E523E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1268416"/>
            <a:ext cx="8602663" cy="396875"/>
          </a:xfrm>
        </p:spPr>
        <p:txBody>
          <a:bodyPr>
            <a:normAutofit/>
          </a:bodyPr>
          <a:lstStyle>
            <a:lvl1pPr marL="0" indent="0">
              <a:buNone/>
              <a:defRPr sz="1505" b="0">
                <a:solidFill>
                  <a:schemeClr val="tx2"/>
                </a:solidFill>
              </a:defRPr>
            </a:lvl1pPr>
            <a:lvl2pPr marL="430042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7605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14600" y="2852738"/>
            <a:ext cx="64008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3385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590" y="0"/>
            <a:ext cx="8555868" cy="1052736"/>
          </a:xfrm>
          <a:prstGeom prst="rect">
            <a:avLst/>
          </a:prstGeom>
        </p:spPr>
        <p:txBody>
          <a:bodyPr anchor="ctr"/>
          <a:lstStyle>
            <a:lvl1pPr algn="l">
              <a:defRPr sz="18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292" y="1277840"/>
            <a:ext cx="8634487" cy="467211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indent="-214313">
              <a:buFont typeface="Courier New" panose="02070309020205020404" pitchFamily="49" charset="0"/>
              <a:buChar char="o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925241" y="6026664"/>
            <a:ext cx="6211155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8819964" y="6605736"/>
            <a:ext cx="324036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311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685800"/>
            <a:fld id="{8406839F-D7A4-4E5D-B93D-768AD4D1DB36}" type="slidenum">
              <a:rPr lang="en-ZA" smtClean="0">
                <a:solidFill>
                  <a:srgbClr val="005D28"/>
                </a:solidFill>
              </a:rPr>
              <a:pPr defTabSz="685800"/>
              <a:t>‹#›</a:t>
            </a:fld>
            <a:endParaRPr lang="en-ZA">
              <a:solidFill>
                <a:srgbClr val="005D2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GB">
              <a:solidFill>
                <a:srgbClr val="9BBB59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869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344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129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759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5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14.png"/><Relationship Id="rId4" Type="http://schemas.openxmlformats.org/officeDocument/2006/relationships/theme" Target="../theme/theme6.xml"/><Relationship Id="rId9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3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715" r:id="rId16"/>
    <p:sldLayoutId id="2147483716" r:id="rId17"/>
    <p:sldLayoutId id="2147483717" r:id="rId18"/>
    <p:sldLayoutId id="2147483718" r:id="rId19"/>
    <p:sldLayoutId id="2147483724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8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9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7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533" y="6080006"/>
            <a:ext cx="1296144" cy="633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t="6042" b="4962"/>
          <a:stretch/>
        </p:blipFill>
        <p:spPr>
          <a:xfrm>
            <a:off x="8028384" y="6080006"/>
            <a:ext cx="808319" cy="678963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19964" y="6605736"/>
            <a:ext cx="324036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pPr defTabSz="685800"/>
            <a:fld id="{2017EE79-33E5-4C4B-BAE3-E8DBEA3383C6}" type="slidenum">
              <a:rPr lang="en-ZA" smtClean="0">
                <a:solidFill>
                  <a:prstClr val="black"/>
                </a:solidFill>
              </a:rPr>
              <a:pPr defTabSz="6858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796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764704"/>
            <a:ext cx="73803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Committee on Health and Social Services: </a:t>
            </a:r>
            <a:endParaRPr lang="en-ZA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Performance Plan 2021/22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371" y="4465568"/>
            <a:ext cx="6993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SSS Buthelezi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Director-General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Department of Health</a:t>
            </a: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142875"/>
            <a:ext cx="8110538" cy="928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047" y="3156248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March </a:t>
            </a:r>
            <a:r>
              <a:rPr lang="en-ZA" sz="24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en-US" sz="1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3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1: Administration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444916"/>
              </p:ext>
            </p:extLst>
          </p:nvPr>
        </p:nvGraphicFramePr>
        <p:xfrm>
          <a:off x="395536" y="1196752"/>
          <a:ext cx="8352928" cy="4308720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19819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126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7489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Management strengthened in the health sector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outcome of National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outcome of National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2019/20 FY received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2020/21 FY received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2021/22 FY received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2022/23 FY received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15189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of Medico-legal cases in the health system strengthened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to manage medico-legal claims in South Africa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to manage medico-legal claims in South Africa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developed to manage medico-legal claims in South Africa drafted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policy framework was adopted in 2015, under the former Minister, anchored on three pillars.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State Liability Amendment Act is being processed through Parliament by the Department of Justice.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gazette to manage medico-legal claims in South Africa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developed to manage medico-legal claims in South Africa implemented and monitored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to manage medico-legal claims in South Africa implemented and monitored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421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4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1: Administration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480060"/>
              </p:ext>
            </p:extLst>
          </p:nvPr>
        </p:nvGraphicFramePr>
        <p:xfrm>
          <a:off x="323528" y="1143955"/>
          <a:ext cx="8352928" cy="3535934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1111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707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583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Contingent liability reduced to under 60% of the backlog in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secure case management system developed and implemented to streamline case management and reduce contingent liability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secure case management system developed and implemented to streamline case management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Management system developed and implemented in 3 provinces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Management System used to manage new medico legal claims in 7 provinces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5835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Health Promotion messages actively marketed through social media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Health promotion messages broadcasted on Social Media to supplement other channels of communication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health promotion messages broadcasted on social media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 health promotion messages broadcasted on social media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 health promotion messages broadcasted on social media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health promotion messages broadcasted on social media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55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5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6463630" cy="543595"/>
          </a:xfrm>
        </p:spPr>
        <p:txBody>
          <a:bodyPr/>
          <a:lstStyle/>
          <a:p>
            <a:r>
              <a:rPr lang="en-ZA" sz="2400" b="1" dirty="0"/>
              <a:t>PROGRAMME 2 - </a:t>
            </a:r>
            <a:r>
              <a:rPr lang="en-GB" sz="2400" b="1" dirty="0"/>
              <a:t>NATIONAL HEALTH INSURANCE</a:t>
            </a:r>
            <a:endParaRPr lang="en-ZA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916832"/>
            <a:ext cx="8229600" cy="2514600"/>
          </a:xfrm>
        </p:spPr>
        <p:txBody>
          <a:bodyPr/>
          <a:lstStyle/>
          <a:p>
            <a:pPr algn="ctr">
              <a:buNone/>
            </a:pPr>
            <a:r>
              <a:rPr lang="en-ZA" sz="2800" dirty="0"/>
              <a:t>The purpose of </a:t>
            </a:r>
            <a:r>
              <a:rPr lang="en-GB" sz="2800" dirty="0"/>
              <a:t>National Health Insurance Programme is to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improve access to quality health services</a:t>
            </a:r>
            <a:r>
              <a:rPr lang="en-GB" sz="2800" dirty="0"/>
              <a:t> through the development and implementation of policies to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achieve universal health coverage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/>
              <a:t>and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health financing reform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4519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2: National Health Insurance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518730"/>
              </p:ext>
            </p:extLst>
          </p:nvPr>
        </p:nvGraphicFramePr>
        <p:xfrm>
          <a:off x="251520" y="1052736"/>
          <a:ext cx="8352928" cy="4971035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4151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264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218053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 of services available to the population is expanded on the basis of cost-effectiveness and equity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NHI Bill purchasing Health Services by 2023/24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 Fund purchasing health services by 2023/24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Portfolio Committee public hearings on the NHI Bill in Parliament attended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Portfolio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Committee and NCOP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hearings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NHI Bill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Parliament</a:t>
                      </a:r>
                      <a:b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 Fund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established as a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entity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 Bill purchasing Health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2180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Aid Beneficiaries registered on HPRS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Aid Beneficiaries registered on HPRS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Aid Beneficiaries registered on HPRS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Project plan in partnership with Council for Medical Schemes (CMS) developed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55859"/>
                  </a:ext>
                </a:extLst>
              </a:tr>
              <a:tr h="2180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Working Group appointed to draft the Service benefit framework for PHC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Working Group appointed to draft the Service benefit framework for PHC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Working Group appointed to draft the Service benefit framework for PHC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benefits framework for PHC completed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benefit framework for Regional and Specialist Hospitals developed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benefit framework for District, Central and Tertiary Hospitals developed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305888"/>
                  </a:ext>
                </a:extLst>
              </a:tr>
              <a:tr h="21805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4.5  million Patients registered to receive medicines through the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centralised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chronic medicine dispensing and distribution (CCMDD)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patients registered to receive medicines through the CCMDD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million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 million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million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 million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62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2: National Health Insurance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323589"/>
              </p:ext>
            </p:extLst>
          </p:nvPr>
        </p:nvGraphicFramePr>
        <p:xfrm>
          <a:off x="395536" y="1340769"/>
          <a:ext cx="8352928" cy="1921447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348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are available to managers and frontline providers, with flexibility to manage it according to their local needs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3830 health facilities reporting stock availability at national surveillance centre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health facilities reporting stock availability at national surveillance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3 788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(3310 Clinics/CHC/CDC, 379 Hospitals, 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Other medicine</a:t>
                      </a:r>
                      <a:b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storage sites)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4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648072"/>
          </a:xfrm>
        </p:spPr>
        <p:txBody>
          <a:bodyPr/>
          <a:lstStyle/>
          <a:p>
            <a:r>
              <a:rPr lang="en-ZA" sz="2800" b="1" dirty="0"/>
              <a:t>Programme 3 - Communicable and Non-Communicable Diseases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4709160"/>
          </a:xfrm>
        </p:spPr>
        <p:txBody>
          <a:bodyPr/>
          <a:lstStyle/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GB" sz="2400" dirty="0"/>
              <a:t>The programme </a:t>
            </a:r>
            <a:r>
              <a:rPr lang="en-GB" sz="2400" b="1" dirty="0">
                <a:solidFill>
                  <a:schemeClr val="accent3"/>
                </a:solidFill>
              </a:rPr>
              <a:t>develops and supports the implementation </a:t>
            </a:r>
            <a:r>
              <a:rPr lang="en-GB" sz="2400" dirty="0"/>
              <a:t>of national policies, guidelines, norms and standards, and achievement of targets for the national response needed to </a:t>
            </a:r>
            <a:r>
              <a:rPr lang="en-GB" sz="2400" b="1" dirty="0">
                <a:solidFill>
                  <a:schemeClr val="accent3"/>
                </a:solidFill>
              </a:rPr>
              <a:t>decrease morbidity and mortality</a:t>
            </a:r>
            <a:r>
              <a:rPr lang="en-GB" sz="2400" b="1" dirty="0"/>
              <a:t> </a:t>
            </a:r>
            <a:r>
              <a:rPr lang="en-GB" sz="2400" dirty="0"/>
              <a:t>associated with </a:t>
            </a:r>
            <a:r>
              <a:rPr lang="en-GB" sz="2400" b="1" dirty="0">
                <a:solidFill>
                  <a:schemeClr val="accent3"/>
                </a:solidFill>
              </a:rPr>
              <a:t>communicable diseases </a:t>
            </a:r>
            <a:r>
              <a:rPr lang="en-GB" sz="2400" dirty="0"/>
              <a:t>(HIV, Tuberculosis, Malaria, Influenza and others) and </a:t>
            </a:r>
            <a:r>
              <a:rPr lang="en-GB" sz="2400" b="1" dirty="0">
                <a:solidFill>
                  <a:schemeClr val="accent3"/>
                </a:solidFill>
              </a:rPr>
              <a:t>non-communicable diseases </a:t>
            </a:r>
            <a:r>
              <a:rPr lang="en-GB" sz="2400" dirty="0"/>
              <a:t>(mental health; cancer, hypertension, diabetes and others). It is also responsible to develop strategies and implement programmes that </a:t>
            </a:r>
            <a:r>
              <a:rPr lang="en-GB" sz="2400" b="1" dirty="0">
                <a:solidFill>
                  <a:schemeClr val="accent3"/>
                </a:solidFill>
              </a:rPr>
              <a:t>reduces Maternal and Child Mortality</a:t>
            </a:r>
            <a:r>
              <a:rPr lang="en-GB" sz="2400" dirty="0"/>
              <a:t>.</a:t>
            </a:r>
            <a:endParaRPr lang="en-US" sz="2400" dirty="0"/>
          </a:p>
          <a:p>
            <a:pPr algn="ctr"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8300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3: Communicable and non-communicable diseases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133967"/>
              </p:ext>
            </p:extLst>
          </p:nvPr>
        </p:nvGraphicFramePr>
        <p:xfrm>
          <a:off x="323528" y="1124744"/>
          <a:ext cx="8352928" cy="4419538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9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Morbidity and Mortality due to Covid-19 reduced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16.6 million persons vaccinated against Covid-19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persons vaccinated against Covid-19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16.6 million persons vaccinated against covid-19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million persons vaccinated against Covid-19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million persons vaccinated against Covid-19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9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hospitals obtain 75% and above on the food service policy assessment tool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hospitals compliant with the food service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hospitals obtain 75% and above on the food service policy assessment tool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 hospitals obtain 75% and above on the food service policy assessment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 hospitals obtain 75% and above on the food service policy assessment tool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9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 incidence among youth reduced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 additional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 PHC facilities with youth zones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2400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3200 PHC facilities with youth zones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94049"/>
                  </a:ext>
                </a:extLst>
              </a:tr>
              <a:tr h="908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Strategic Plan (NSP) for Non-Communicable Diseases (NCDs) developed and published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developed and published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developed 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developed and published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implementation monitored; and 4 quarterly reports produced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implementation monitored; and 4 quarterly reports produced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8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3: Communicable and non-communicable diseases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019266"/>
              </p:ext>
            </p:extLst>
          </p:nvPr>
        </p:nvGraphicFramePr>
        <p:xfrm>
          <a:off x="395536" y="1196752"/>
          <a:ext cx="8352928" cy="3945891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945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MTEF Targets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66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3946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Multi-sectoral strategy to guide implementation of National strategy for tobacco control intervention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strategy for tobacco control developed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Multi-sectoral strategy to guide implementation of National tobacco control interventions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Approval and partial implementation of the multi-sectoral strategy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with implementation of the strategy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39466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State patients *admitted into designated psychiatric hospitals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State patients admitted into designated psychiatric hospitals 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State patients admitted into designated psychiatric hospitals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State patients admitted into designated psychiatric hospitals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State patients admitted into designated psychiatric hospitals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417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quality and safety of care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medical officers and professional nurses trained ** to improve their skills in clinical management of mental disorders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medical officers and professional nurses trained to improve their skills in clinical management of mental disorders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medical officers and professional nurses trained to improve their skills in clinical management of mental disorders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medical officers and professional nurses trained to improve their skills in clinical management of mental disorders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9846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37321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State patients are defined as persons who allegedly committed a criminal offence due to mental illness and declared by the Court.</a:t>
            </a:r>
          </a:p>
          <a:p>
            <a:r>
              <a:rPr lang="en-US" sz="1200" dirty="0"/>
              <a:t>** working in units that are listed to conduct 72 hours assessment and psychiatric units attached to general hospitals</a:t>
            </a:r>
          </a:p>
        </p:txBody>
      </p:sp>
    </p:spTree>
    <p:extLst>
      <p:ext uri="{BB962C8B-B14F-4D97-AF65-F5344CB8AC3E}">
        <p14:creationId xmlns:p14="http://schemas.microsoft.com/office/powerpoint/2010/main" val="21574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3: Communicable and non-communicable diseases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970431"/>
              </p:ext>
            </p:extLst>
          </p:nvPr>
        </p:nvGraphicFramePr>
        <p:xfrm>
          <a:off x="395536" y="1340769"/>
          <a:ext cx="8352928" cy="2375154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8825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Maternal, Child, Infant and neonatal mortalities reduced 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approved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approved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monitored for implementation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Maternity care guidelines monitored for implementation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8825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approved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approved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monitored for implementation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Neonatal care guidelines monitored for implementation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648072"/>
          </a:xfrm>
        </p:spPr>
        <p:txBody>
          <a:bodyPr/>
          <a:lstStyle/>
          <a:p>
            <a:r>
              <a:rPr lang="en-ZA" sz="2800" b="1" dirty="0"/>
              <a:t>Programme 4: Primary Health Care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28650" y="1124744"/>
            <a:ext cx="7886700" cy="4351338"/>
          </a:xfrm>
        </p:spPr>
        <p:txBody>
          <a:bodyPr/>
          <a:lstStyle/>
          <a:p>
            <a:pPr marL="0" indent="1588" algn="ctr">
              <a:buNone/>
            </a:pPr>
            <a:endParaRPr lang="en-ZA" sz="2800" dirty="0"/>
          </a:p>
          <a:p>
            <a:pPr marL="0" indent="0" algn="ctr">
              <a:buNone/>
            </a:pPr>
            <a:r>
              <a:rPr lang="en-GB" dirty="0"/>
              <a:t>To develop and oversee the implementation of legislation, policies, systems, and norms and standards for a </a:t>
            </a:r>
            <a:r>
              <a:rPr lang="en-GB" b="1" dirty="0">
                <a:solidFill>
                  <a:schemeClr val="accent3"/>
                </a:solidFill>
              </a:rPr>
              <a:t>uniform well-functioning District Health System</a:t>
            </a:r>
            <a:r>
              <a:rPr lang="en-GB" dirty="0"/>
              <a:t>, including </a:t>
            </a:r>
            <a:r>
              <a:rPr lang="en-GB" b="1" dirty="0">
                <a:solidFill>
                  <a:schemeClr val="accent3"/>
                </a:solidFill>
              </a:rPr>
              <a:t>Emergency and Environmental Health Services</a:t>
            </a:r>
            <a:r>
              <a:rPr lang="en-GB" dirty="0"/>
              <a:t>. </a:t>
            </a:r>
            <a:endParaRPr lang="en-US" dirty="0"/>
          </a:p>
          <a:p>
            <a:pPr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762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AE6-7AE6-4FCB-B16F-BA917860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20" y="188640"/>
            <a:ext cx="6463630" cy="543595"/>
          </a:xfrm>
        </p:spPr>
        <p:txBody>
          <a:bodyPr/>
          <a:lstStyle/>
          <a:p>
            <a:pPr algn="l"/>
            <a:r>
              <a:rPr lang="en-ZA" sz="2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775F8-8413-4BEE-8625-D4370DC13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53331"/>
            <a:ext cx="8352928" cy="4351338"/>
          </a:xfrm>
        </p:spPr>
        <p:txBody>
          <a:bodyPr/>
          <a:lstStyle/>
          <a:p>
            <a:r>
              <a:rPr lang="en-ZA" sz="2400" dirty="0"/>
              <a:t>Background and Introduction</a:t>
            </a:r>
          </a:p>
          <a:p>
            <a:pPr lvl="1"/>
            <a:r>
              <a:rPr lang="en-ZA" sz="2000" dirty="0"/>
              <a:t>Health sector’s priorities</a:t>
            </a:r>
          </a:p>
          <a:p>
            <a:pPr lvl="1"/>
            <a:r>
              <a:rPr lang="en-ZA" sz="2000" dirty="0" err="1"/>
              <a:t>Emperical</a:t>
            </a:r>
            <a:r>
              <a:rPr lang="en-ZA" sz="2000" dirty="0"/>
              <a:t> evidence / additional diagnostic reports</a:t>
            </a:r>
          </a:p>
          <a:p>
            <a:r>
              <a:rPr lang="en-ZA" sz="2400" dirty="0"/>
              <a:t>Strategic Plan 2020/21 – 2024/25</a:t>
            </a:r>
          </a:p>
          <a:p>
            <a:r>
              <a:rPr lang="en-ZA" sz="2400" dirty="0"/>
              <a:t>Annual Performance Plan 2021/22</a:t>
            </a:r>
          </a:p>
          <a:p>
            <a:pPr lvl="1"/>
            <a:r>
              <a:rPr lang="en-ZA" sz="2000" dirty="0"/>
              <a:t>Performance Information (Outputs, Output Indicators and Targets)</a:t>
            </a:r>
          </a:p>
          <a:p>
            <a:pPr lvl="1"/>
            <a:r>
              <a:rPr lang="en-ZA" sz="2000" dirty="0"/>
              <a:t>Financial Information </a:t>
            </a:r>
          </a:p>
          <a:p>
            <a:pPr lvl="2"/>
            <a:r>
              <a:rPr lang="en-ZA" sz="1600" dirty="0"/>
              <a:t>Equitable Share</a:t>
            </a:r>
          </a:p>
          <a:p>
            <a:pPr lvl="2"/>
            <a:r>
              <a:rPr lang="en-ZA" sz="1600" dirty="0"/>
              <a:t>Conditional Grants</a:t>
            </a:r>
          </a:p>
        </p:txBody>
      </p:sp>
    </p:spTree>
    <p:extLst>
      <p:ext uri="{BB962C8B-B14F-4D97-AF65-F5344CB8AC3E}">
        <p14:creationId xmlns:p14="http://schemas.microsoft.com/office/powerpoint/2010/main" val="7104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4: Primary Health Care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759611"/>
              </p:ext>
            </p:extLst>
          </p:nvPr>
        </p:nvGraphicFramePr>
        <p:xfrm>
          <a:off x="395536" y="1340770"/>
          <a:ext cx="8352928" cy="2967610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 PHC Facilities and 80 Hospitals implementing the National Quality Improvement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health facilities implementing the National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 PHC Facilities and 50 Hospitals implementing the National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PHC Facilities and 80 Hospitals implementing the National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 of public facilities implementing Quality Improvement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of public facilities implementing Quality Improvement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 PHC facilities that qualify as Ideal Clinics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primary health care facilities that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1908  PHC facilities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  PHC facilities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 PHC facilities that qualify as Ideal Clinics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2250 PHC facilities that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0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4: Primary Health Care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059230"/>
              </p:ext>
            </p:extLst>
          </p:nvPr>
        </p:nvGraphicFramePr>
        <p:xfrm>
          <a:off x="395536" y="1340769"/>
          <a:ext cx="8352928" cy="2864486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MTEF Targets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on Traditional Medicine approved  and implementation commenced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on Traditional Medicine approved  and implementation commenced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Policy and implementation guidelines on Traditional Medicine  presented to the Interim traditional practitioners council for consultation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and implementation guidelines on Traditional Medicine approved and implementation commenced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on Traditional Medicine Implemented and Monitored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on Traditional Medicine Implemented and Monitored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Ports of entry services compliant with international health regulations per year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ports of entry  compliant with international health regulations based on self-assessments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ports of entry compliant with international health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ports of entry compliant with international health regulations based on self-assessments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ports of entry complaint with international health regulations based on self-assessments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ports of entry compliant with international health regulations based on self-assessments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2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4: Primary Health Care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731371"/>
              </p:ext>
            </p:extLst>
          </p:nvPr>
        </p:nvGraphicFramePr>
        <p:xfrm>
          <a:off x="395536" y="1340770"/>
          <a:ext cx="8352928" cy="2942273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MTEF Targets</a:t>
                      </a: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participation promoted to ensure health system responsiveness and effective management of their health needs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system for measuring effectiveness of clinic committees tested in 200 clinics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clinics testing the guidelines for measuring effectiveness of clinic committees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Guidelines for monitoring effectiveness of clinic committees piloted.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clinics testing the guideline for measuring effectiveness of clinic committees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clinic committees compliant to measurement guidelines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250 000 clients lost to follow up for treatment traced by CHWs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clients lost to follow up for treatment traced by CHWs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 PHC Facilities with Ward Based Outreach teams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PHC Facilities with Ward Based Outreach Teams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3,467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6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1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4: Primary Health Care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292972"/>
              </p:ext>
            </p:extLst>
          </p:nvPr>
        </p:nvGraphicFramePr>
        <p:xfrm>
          <a:off x="395536" y="1340770"/>
          <a:ext cx="8352928" cy="3659824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MTEF Targets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districts and metropolitan municipalities compliant with National Environmental Health Norms and Standards.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Metropolitan and District Municipalities that performed below 65% assessed for compliance to National Environmental Health Norms and Standards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Metropolitan and District Municipalities that performed below 65% assessed for compliance to National Environmental Health Norms and Standards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Metropolitan and District Municipalities assessed for compliance to National Environmental Health Norms and Standards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Metropolitan and District Municipalities assessed for compliance to National Environmental Health Norms and Standards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provinces assessed for compliance with Emergency Medical Services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improvement plans of 9 Provincial DoH monitored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improvement plans of 9 Provincial </a:t>
                      </a:r>
                      <a:r>
                        <a:rPr lang="en-US" sz="1100" kern="12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monitored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9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648072"/>
          </a:xfrm>
        </p:spPr>
        <p:txBody>
          <a:bodyPr/>
          <a:lstStyle/>
          <a:p>
            <a:r>
              <a:rPr lang="en-ZA" sz="2400" b="1" dirty="0"/>
              <a:t>PROGRAMME 5: HOSPITAL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28650" y="112474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endParaRPr lang="en-ZA" sz="1800" dirty="0"/>
          </a:p>
          <a:p>
            <a:pPr marL="0" indent="0" algn="ctr">
              <a:buNone/>
            </a:pPr>
            <a:r>
              <a:rPr lang="en-GB" sz="2400" dirty="0"/>
              <a:t>Develops </a:t>
            </a:r>
            <a:r>
              <a:rPr lang="en-GB" sz="2400" b="1" dirty="0">
                <a:solidFill>
                  <a:schemeClr val="accent3"/>
                </a:solidFill>
              </a:rPr>
              <a:t>national policy on hospital services </a:t>
            </a:r>
            <a:r>
              <a:rPr lang="en-GB" sz="2400" dirty="0"/>
              <a:t>and responsibilities by level of care; providing clear guidelines for referral and improved communication; developing detailed hospital plans; and facilitating </a:t>
            </a:r>
            <a:r>
              <a:rPr lang="en-GB" sz="2400" b="1" dirty="0">
                <a:solidFill>
                  <a:schemeClr val="accent3"/>
                </a:solidFill>
              </a:rPr>
              <a:t>quality improvement </a:t>
            </a:r>
            <a:r>
              <a:rPr lang="en-GB" sz="2400" dirty="0">
                <a:solidFill>
                  <a:schemeClr val="accent3"/>
                </a:solidFill>
              </a:rPr>
              <a:t>for hospitals</a:t>
            </a:r>
            <a:r>
              <a:rPr lang="en-GB" sz="2400" dirty="0"/>
              <a:t>. 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The programme is further responsible for the </a:t>
            </a:r>
            <a:r>
              <a:rPr lang="en-GB" sz="2400" b="1" dirty="0">
                <a:solidFill>
                  <a:schemeClr val="accent3"/>
                </a:solidFill>
              </a:rPr>
              <a:t>management of the national tertiary services grant</a:t>
            </a:r>
            <a:r>
              <a:rPr lang="en-GB" sz="2400" dirty="0"/>
              <a:t> and ensures that </a:t>
            </a:r>
            <a:r>
              <a:rPr lang="en-GB" sz="2400" b="1" dirty="0">
                <a:solidFill>
                  <a:schemeClr val="accent3"/>
                </a:solidFill>
              </a:rPr>
              <a:t>planning of health infrastructure</a:t>
            </a:r>
            <a:r>
              <a:rPr lang="en-GB" sz="2400" dirty="0"/>
              <a:t> meets the health needs of the country.</a:t>
            </a:r>
            <a:endParaRPr lang="en-US" sz="2400" dirty="0"/>
          </a:p>
          <a:p>
            <a:pPr marL="0" indent="0" algn="ctr">
              <a:buNone/>
            </a:pPr>
            <a:r>
              <a:rPr lang="en-GB" sz="2400" b="1" i="1" dirty="0"/>
              <a:t> </a:t>
            </a:r>
            <a:endParaRPr lang="en-US" sz="2400" dirty="0"/>
          </a:p>
          <a:p>
            <a:pPr marL="0" indent="0" algn="ctr">
              <a:buNone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9806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5: Hospital Systems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788978"/>
              </p:ext>
            </p:extLst>
          </p:nvPr>
        </p:nvGraphicFramePr>
        <p:xfrm>
          <a:off x="395536" y="1124744"/>
          <a:ext cx="8352928" cy="3715322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and Delivery of infrastructure projects improved</a:t>
                      </a: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PHC facilities constructed or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PHC facilities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Hospitals constructed or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Hospitals constructed or revitalised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Hospitals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 Hospitals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Hospitals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Hospitals constructed or revitalised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public health Facilities (Clinics, Hospitals, nursing colleges, EMS base stations)  maintained, repaired and/or refurbished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public health Facilities (Clinics, Hospitals, nursing colleges, EMS base stations)  maintained, repaired and/or refurbished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public health Facilities (Clinics, Hospitals, nursing colleges, EMS base stations)  maintained, repaired and/or refurbished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public health Facilities (Clinics, Hospitals, nursing colleges, EMS base stations)  maintained, repaired and/or refurbished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public health Facilities (Clinics, Hospitals, nursing colleges, EMS base stations)  maintained, repaired and/or refurbished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public health Facilities (Clinics, Hospitals, nursing colleges, EMS base stations)  maintained, repaired and/or refurbished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12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648072"/>
          </a:xfrm>
        </p:spPr>
        <p:txBody>
          <a:bodyPr/>
          <a:lstStyle/>
          <a:p>
            <a:r>
              <a:rPr lang="en-ZA" sz="2400" b="0" dirty="0"/>
              <a:t>PROGRAMME 6 – </a:t>
            </a:r>
            <a:r>
              <a:rPr lang="en-GB" sz="2400" b="0" dirty="0"/>
              <a:t>HEALTH SYSTEM GOVERNANCE AND HUMAN RESOURCES</a:t>
            </a:r>
            <a:endParaRPr lang="en-ZA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763000" cy="48006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The purpose of the programme is threefold:</a:t>
            </a:r>
          </a:p>
          <a:p>
            <a:r>
              <a:rPr lang="en-GB" sz="1800" dirty="0"/>
              <a:t>to achieve </a:t>
            </a:r>
            <a:r>
              <a:rPr lang="en-GB" sz="1800" b="1" dirty="0">
                <a:solidFill>
                  <a:schemeClr val="accent3"/>
                </a:solidFill>
              </a:rPr>
              <a:t>integrated health systems planning, monitoring and evaluation, health information systems and research</a:t>
            </a:r>
            <a:r>
              <a:rPr lang="en-GB" sz="1800" dirty="0"/>
              <a:t>. </a:t>
            </a:r>
            <a:endParaRPr lang="en-US" sz="1800" dirty="0"/>
          </a:p>
          <a:p>
            <a:r>
              <a:rPr lang="en-GB" sz="1800" dirty="0"/>
              <a:t>Develops and monitors the implementation of</a:t>
            </a:r>
            <a:r>
              <a:rPr lang="en-GB" sz="1800" b="1" dirty="0">
                <a:solidFill>
                  <a:schemeClr val="accent3"/>
                </a:solidFill>
              </a:rPr>
              <a:t> health workforce policies </a:t>
            </a:r>
            <a:r>
              <a:rPr lang="en-GB" sz="1800" dirty="0"/>
              <a:t>and ensures </a:t>
            </a:r>
            <a:r>
              <a:rPr lang="en-GB" sz="1800" b="1" dirty="0">
                <a:solidFill>
                  <a:srgbClr val="92D050"/>
                </a:solidFill>
              </a:rPr>
              <a:t>effective health workforce planning, development and management </a:t>
            </a:r>
            <a:r>
              <a:rPr lang="en-GB" sz="1800" dirty="0"/>
              <a:t>in the national health system, as well as </a:t>
            </a:r>
            <a:r>
              <a:rPr lang="en-GB" sz="1800" b="1" dirty="0">
                <a:solidFill>
                  <a:schemeClr val="accent3"/>
                </a:solidFill>
              </a:rPr>
              <a:t>alignment of academic medical centres with health workforce programmes</a:t>
            </a:r>
            <a:r>
              <a:rPr lang="en-GB" sz="1800" dirty="0"/>
              <a:t> and training of health professionals.  It assists the government to achieve the population health goals of the country through nursing and midwifery, through the provision of </a:t>
            </a:r>
            <a:r>
              <a:rPr lang="en-GB" sz="1800" b="1" dirty="0">
                <a:solidFill>
                  <a:schemeClr val="accent3"/>
                </a:solidFill>
              </a:rPr>
              <a:t>expert policy and technical advice and recommendations on the role of nurses in attainment of desired health outputs</a:t>
            </a:r>
            <a:r>
              <a:rPr lang="en-GB" sz="1800" dirty="0"/>
              <a:t>. </a:t>
            </a:r>
            <a:endParaRPr lang="en-US" sz="1800" dirty="0"/>
          </a:p>
          <a:p>
            <a:r>
              <a:rPr lang="en-GB" sz="1800" dirty="0"/>
              <a:t>Lastly, the programme also has the responsibility for </a:t>
            </a:r>
            <a:r>
              <a:rPr lang="en-GB" sz="1800" b="1" dirty="0">
                <a:solidFill>
                  <a:schemeClr val="accent3"/>
                </a:solidFill>
              </a:rPr>
              <a:t>oversight over public entities and statutory health professional councils</a:t>
            </a:r>
            <a:r>
              <a:rPr lang="en-GB" sz="1800" dirty="0"/>
              <a:t>, and ensuring compliance by with applicable legislative prescripts.</a:t>
            </a:r>
            <a:endParaRPr lang="en-US" sz="1800" dirty="0"/>
          </a:p>
          <a:p>
            <a:pPr marL="0" indent="1588" algn="ctr">
              <a:buNone/>
            </a:pPr>
            <a:r>
              <a:rPr lang="en-GB" sz="1600" dirty="0"/>
              <a:t>. </a:t>
            </a:r>
            <a:endParaRPr lang="en-ZA" sz="1600" dirty="0"/>
          </a:p>
          <a:p>
            <a:pPr>
              <a:buNone/>
            </a:pP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18691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6: Health System Governance and Human Resources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2316"/>
              </p:ext>
            </p:extLst>
          </p:nvPr>
        </p:nvGraphicFramePr>
        <p:xfrm>
          <a:off x="395536" y="1340769"/>
          <a:ext cx="8352928" cy="3715322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11817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823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50397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9 Public nursing colleges supported to achieve accreditation for </a:t>
                      </a:r>
                      <a:r>
                        <a:rPr lang="en-US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rbasic</a:t>
                      </a: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specialist nursing and midwifery </a:t>
                      </a:r>
                      <a:r>
                        <a:rPr lang="en-US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Public nursing colleges supported to achieve accreditation for r basic and specialist nursing and midwifery programmes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Public nursing colleges accredited and registered to offer basic nursing and midwifery programmes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Public nursing colleges supported to achieve accreditation for basic and specialist nursing and midwifery </a:t>
                      </a:r>
                      <a:r>
                        <a:rPr lang="en-US" sz="11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44765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supported to develop implementation plans for strengthening clinical governance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Provinces supported to develop implementation plans for strengthening clinical governance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 governance system assessed, and 3 provinces supported to develop implementation plans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supported to develop implementation plans for strengthening clinical governance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6: Health System Governance and Human Resources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373633"/>
              </p:ext>
            </p:extLst>
          </p:nvPr>
        </p:nvGraphicFramePr>
        <p:xfrm>
          <a:off x="395536" y="1340769"/>
          <a:ext cx="8352928" cy="2169796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29017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equitably distributed and have right skills and attitudes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published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published;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reviewed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Published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implemented and monitored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2901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eligible students allocated to a health facility for community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eligible students allocated to a health facility for community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eligible students allocated to a health facility for community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eligible students allocated to a health facility for community service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eligible students allocated to a health facility for community service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63630" cy="543595"/>
          </a:xfrm>
        </p:spPr>
        <p:txBody>
          <a:bodyPr/>
          <a:lstStyle/>
          <a:p>
            <a:r>
              <a:rPr lang="en-US" dirty="0" err="1"/>
              <a:t>Programme</a:t>
            </a:r>
            <a:r>
              <a:rPr lang="en-US" dirty="0"/>
              <a:t> 6: Health System Governance and Human Resources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12672"/>
              </p:ext>
            </p:extLst>
          </p:nvPr>
        </p:nvGraphicFramePr>
        <p:xfrm>
          <a:off x="395536" y="1340769"/>
          <a:ext cx="8352928" cy="4432872"/>
        </p:xfrm>
        <a:graphic>
          <a:graphicData uri="http://schemas.openxmlformats.org/drawingml/2006/table">
            <a:tbl>
              <a:tblPr firstRow="1" firstCol="1" bandRow="1"/>
              <a:tblGrid>
                <a:gridCol w="1147358">
                  <a:extLst>
                    <a:ext uri="{9D8B030D-6E8A-4147-A177-3AD203B41FA5}">
                      <a16:colId xmlns:a16="http://schemas.microsoft.com/office/drawing/2014/main" val="4112152419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4209582640"/>
                    </a:ext>
                  </a:extLst>
                </a:gridCol>
                <a:gridCol w="1009023">
                  <a:extLst>
                    <a:ext uri="{9D8B030D-6E8A-4147-A177-3AD203B41FA5}">
                      <a16:colId xmlns:a16="http://schemas.microsoft.com/office/drawing/2014/main" val="3219560461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1062045837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510434904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2741476998"/>
                    </a:ext>
                  </a:extLst>
                </a:gridCol>
                <a:gridCol w="1296881">
                  <a:extLst>
                    <a:ext uri="{9D8B030D-6E8A-4147-A177-3AD203B41FA5}">
                      <a16:colId xmlns:a16="http://schemas.microsoft.com/office/drawing/2014/main" val="386611559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MTEF Targets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835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2020/21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41" marR="13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7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systems are responsive to local needs to enhance data use and improve quality of 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Covid-19 vaccination sites registered on the EVDS to use the  Electronic Vaccination Data System (EVDS)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 Covid-19 vaccination sites  registered to use  the Electronic Vaccination Data System (EVDS)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Covid-19 vaccination sites registered to use the Electronic Vaccination Data System (EVDS)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 Covid-19 vaccination sites registered to use Electronic Vaccination Data System (EVDS)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Covid-19 vaccination sites registered to use  the Electronic Vaccination Data System (EVDS)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039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Adaptive learning and decision making is improved through use of strategic information and evidence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Health Research Priorities identified to generate the required knowledge for the South African health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set of Health research priorities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Health Research Priorities identified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set of Health research priorities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Health Research priorities implemented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004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systems are responsive to local needs to enhance data use and improve quality of care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 version of networked TB/HIV Plus Information System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 version of networked TB/HIV Plus Information System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Prototype of networked TB/HIV Plus Information System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Alpha version of networked TB/HIV Plus Information System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Networked TB/HIV Plus Information System tested and implemented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44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7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2AE6-7AE6-4FCB-B16F-BA917860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2696"/>
            <a:ext cx="6463630" cy="543595"/>
          </a:xfrm>
        </p:spPr>
        <p:txBody>
          <a:bodyPr/>
          <a:lstStyle/>
          <a:p>
            <a:r>
              <a:rPr lang="en-ZA" sz="2400" dirty="0"/>
              <a:t>Health sector’s response to MTSF 2019-2024 and Presidential Health Compact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8F2C9-7CAD-4470-95C1-0F459CCF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8" y="964162"/>
            <a:ext cx="8208912" cy="57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>
                <a:latin typeface="Arial Black" pitchFamily="34" charset="0"/>
              </a:rPr>
              <a:t>Financial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2579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62000" y="1357313"/>
            <a:ext cx="792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algn="just" eaLnBrk="1" hangingPunct="1"/>
            <a:endParaRPr lang="en-US" altLang="en-US" sz="2400">
              <a:solidFill>
                <a:srgbClr val="7F7F7F"/>
              </a:solidFill>
            </a:endParaRPr>
          </a:p>
        </p:txBody>
      </p:sp>
      <p:sp>
        <p:nvSpPr>
          <p:cNvPr id="13315" name="Slide Number Placeholder 1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75" y="5786438"/>
            <a:ext cx="1571625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317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914400" y="5715000"/>
            <a:ext cx="78343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7DF3E992-93F5-4A00-8DCF-B4B25CBA9AB1}" type="slidenum">
              <a:rPr lang="en-ZA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31</a:t>
            </a:fld>
            <a:r>
              <a:rPr lang="en-ZA" altLang="en-US"/>
              <a:t> </a:t>
            </a:r>
          </a:p>
        </p:txBody>
      </p:sp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762000" y="-28575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          Summary per Programme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310604"/>
              </p:ext>
            </p:extLst>
          </p:nvPr>
        </p:nvGraphicFramePr>
        <p:xfrm>
          <a:off x="179512" y="1295415"/>
          <a:ext cx="8717770" cy="2133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Лист" r:id="rId4" imgW="8600975" imgH="2105110" progId="Excel.Sheet.12">
                  <p:embed/>
                </p:oleObj>
              </mc:Choice>
              <mc:Fallback>
                <p:oleObj name="Лист" r:id="rId4" imgW="8600975" imgH="210511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295415"/>
                        <a:ext cx="8717770" cy="2133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71550" y="5951538"/>
            <a:ext cx="783431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89CD5BC2-44F2-435A-BB65-3BF8572D4399}" type="slidenum">
              <a:rPr lang="en-ZA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32</a:t>
            </a:fld>
            <a:r>
              <a:rPr lang="en-ZA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642938" y="-71438"/>
            <a:ext cx="55626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FFFF"/>
                </a:solidFill>
              </a:rPr>
              <a:t>         Summary per    </a:t>
            </a:r>
          </a:p>
          <a:p>
            <a:pPr algn="ctr" eaLnBrk="1" hangingPunct="1"/>
            <a:r>
              <a:rPr lang="en-GB" altLang="en-US" sz="2800" b="1">
                <a:solidFill>
                  <a:srgbClr val="FFFFFF"/>
                </a:solidFill>
              </a:rPr>
              <a:t>         Economic Classification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5508"/>
              </p:ext>
            </p:extLst>
          </p:nvPr>
        </p:nvGraphicFramePr>
        <p:xfrm>
          <a:off x="271462" y="1700808"/>
          <a:ext cx="86010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Лист" r:id="rId4" imgW="8600975" imgH="1914460" progId="Excel.Sheet.12">
                  <p:embed/>
                </p:oleObj>
              </mc:Choice>
              <mc:Fallback>
                <p:oleObj name="Лист" r:id="rId4" imgW="8600975" imgH="191446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462" y="1700808"/>
                        <a:ext cx="860107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0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628800"/>
            <a:ext cx="8424936" cy="376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baseline has been decreased across all the economic classifications due to economic pressures as a result of the Covid-19 pandemic.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 of employees: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COE ceiling was reduced with 12%, resulting in reductions across all the programmes.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 &amp; services: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R4.35 billion was allocated for the procurement of Covid-19 vaccines.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allocation for indirect </a:t>
            </a: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grants under Programmes 2 and 5 has been materially decreased.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funds have been allocated under Programme 1 to fund the related expenditure due to the relocation of the Department to another building.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7383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REASONS FOR DEVIATIONS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72C39D4-2D18-4160-A540-6838520FFF42}"/>
              </a:ext>
            </a:extLst>
          </p:cNvPr>
          <p:cNvSpPr txBox="1">
            <a:spLocks/>
          </p:cNvSpPr>
          <p:nvPr/>
        </p:nvSpPr>
        <p:spPr>
          <a:xfrm>
            <a:off x="8305800" y="6375608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D2C757-A2D1-4D11-BDA9-37746333DD9E}" type="slidenum">
              <a:rPr lang="en-ZA" smtClean="0"/>
              <a:pPr algn="ctr"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92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5616" y="7383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REASONS FOR DEVIATIONS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376" y="1196753"/>
            <a:ext cx="8738120" cy="4549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Transfers &amp; subsidies: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allocations for conditional grants and transfers to non-profit institutions were reduced with 3% and 13% respectively, across all the applicable programmes.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SANAC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received a once-off increase of R10 million, while allocations for the other Departmental Agencies have been decreased.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of capital assets: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Indirect grant for the construction and refurbishment of health facilities under Programme 5, have been reduced with R107 million.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allocation for the procurement of machinery &amp; equipment of the indirect </a:t>
            </a:r>
            <a:r>
              <a:rPr lang="en-Z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grants under Programmes 2 and 5 has been decreased.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capital allocations of all the units across all the programmes has been increased once-off to make provision for procurement of computer equipment and / or furniture due possible damage because of the relocation to another building.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A20DA1E-4B06-45C8-9BCD-ABFEA0793A44}"/>
              </a:ext>
            </a:extLst>
          </p:cNvPr>
          <p:cNvSpPr txBox="1">
            <a:spLocks/>
          </p:cNvSpPr>
          <p:nvPr/>
        </p:nvSpPr>
        <p:spPr>
          <a:xfrm>
            <a:off x="8305800" y="6309320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D2C757-A2D1-4D11-BDA9-37746333DD9E}" type="slidenum">
              <a:rPr lang="en-ZA" smtClean="0"/>
              <a:pPr algn="ctr"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91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-193675" y="112713"/>
            <a:ext cx="63881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</a:rPr>
              <a:t> INDIRECT GRANTS SUMMARY (01)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75" y="5786438"/>
            <a:ext cx="1571625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82973"/>
            <a:ext cx="8915400" cy="3744416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D0854B2-D2B4-4349-84F5-53BDB98757A3}"/>
              </a:ext>
            </a:extLst>
          </p:cNvPr>
          <p:cNvSpPr txBox="1">
            <a:spLocks/>
          </p:cNvSpPr>
          <p:nvPr/>
        </p:nvSpPr>
        <p:spPr>
          <a:xfrm>
            <a:off x="8305800" y="6324600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D2C757-A2D1-4D11-BDA9-37746333DD9E}" type="slidenum">
              <a:rPr lang="en-ZA" smtClean="0"/>
              <a:pPr algn="ctr"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18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395288" y="-71438"/>
            <a:ext cx="6480175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FFFFF"/>
                </a:solidFill>
              </a:rPr>
              <a:t>[INDIRECT GRANTS SUMMARY (02)]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952500"/>
            <a:ext cx="914400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000" dirty="0">
              <a:solidFill>
                <a:prstClr val="black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300" dirty="0">
              <a:solidFill>
                <a:prstClr val="black"/>
              </a:solidFill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90500" y="1268760"/>
            <a:ext cx="8763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overall reduction on indirect grants for 2021/22 is 16,3% (this is without the new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allocation for vaccines); this means that the 21% increase is artificial due to new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– 19 funding for vaccines.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major reduction is under Infrastructure indirect grant with 19,6% followed by Non-Personal Services with 15,6%.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reduction will have a negative impact on nationally managed programmes especially infrastructure projects. Some planned projects will need to be postponed due to limited funding. The current infrastructure backlog will continue to grow.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department is in the process of establishing oncology services in underserved provinces however this process will be delayed due to budget cuts.</a:t>
            </a:r>
          </a:p>
          <a:p>
            <a:pPr>
              <a:buFont typeface="Arial" pitchFamily="34" charset="0"/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AAADC69-FB12-4AC2-9019-78B669E65AAD}"/>
              </a:ext>
            </a:extLst>
          </p:cNvPr>
          <p:cNvSpPr txBox="1">
            <a:spLocks/>
          </p:cNvSpPr>
          <p:nvPr/>
        </p:nvSpPr>
        <p:spPr>
          <a:xfrm>
            <a:off x="8305800" y="6324600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3D2C757-A2D1-4D11-BDA9-37746333DD9E}" type="slidenum">
              <a:rPr lang="en-ZA" smtClean="0"/>
              <a:pPr algn="ctr"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01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 txBox="1">
            <a:spLocks noChangeArrowheads="1"/>
          </p:cNvSpPr>
          <p:nvPr/>
        </p:nvSpPr>
        <p:spPr bwMode="auto">
          <a:xfrm>
            <a:off x="-193675" y="112713"/>
            <a:ext cx="63881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FFFFFF"/>
                </a:solidFill>
              </a:rPr>
              <a:t> DIRECT GRANTS SUMMARY (01)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75" y="5786438"/>
            <a:ext cx="1571625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8305800" y="6324600"/>
            <a:ext cx="60960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37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79838" y="6137275"/>
            <a:ext cx="475297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B8E522D9-9BAF-4E7F-9DCA-073C5D34D0A9}" type="slidenum">
              <a:rPr lang="en-ZA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38</a:t>
            </a:fld>
            <a:r>
              <a:rPr lang="en-ZA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250825" y="-71438"/>
            <a:ext cx="6624638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solidFill>
                  <a:srgbClr val="FFFFFF"/>
                </a:solidFill>
              </a:rPr>
              <a:t>DIRECT GRANTS SUMMARY (02)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81000" y="1219200"/>
            <a:ext cx="87630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overall reduction on direct grants for 2021/22 is 3,4% or R1,8 billion and this is growing over MTEF period.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major reduction is under NTSG R1 billion and HIV component R1,6 billion.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will have serious service delivery implications as this will require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rationalisation of services,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Maintainance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of current services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it will be difficult to initiate new patients on ART programme.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All the current initiatives to modernise the tertiary services and establishment of new services will have to be postponed.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Cross-border referrals will continue which will have a direct effect on patients.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However, the department will continue to put measures in place to ensure current services are not tempered with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779838" y="6137275"/>
            <a:ext cx="4752975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154E59C-2584-459A-88C9-D293685B8304}" type="slidenum">
              <a:rPr lang="en-ZA" altLang="en-US" sz="1200" smtClean="0">
                <a:latin typeface="Arial" charset="0"/>
                <a:cs typeface="Arial" charset="0"/>
              </a:rPr>
              <a:pPr algn="r" eaLnBrk="1" hangingPunct="1"/>
              <a:t>39</a:t>
            </a:fld>
            <a:r>
              <a:rPr lang="en-ZA" altLang="en-US" sz="120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107950" y="-71438"/>
            <a:ext cx="7056438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b="1" dirty="0" err="1">
                <a:solidFill>
                  <a:schemeClr val="bg1"/>
                </a:solidFill>
              </a:rPr>
              <a:t>NDoH</a:t>
            </a:r>
            <a:r>
              <a:rPr lang="en-GB" altLang="en-US" sz="2400" b="1" dirty="0">
                <a:solidFill>
                  <a:schemeClr val="bg1"/>
                </a:solidFill>
              </a:rPr>
              <a:t> &amp; </a:t>
            </a:r>
            <a:r>
              <a:rPr lang="en-GB" altLang="en-US" sz="2400" b="1" dirty="0" err="1">
                <a:solidFill>
                  <a:schemeClr val="bg1"/>
                </a:solidFill>
              </a:rPr>
              <a:t>PDoH</a:t>
            </a:r>
            <a:r>
              <a:rPr lang="en-GB" altLang="en-US" sz="2400" b="1" dirty="0">
                <a:solidFill>
                  <a:schemeClr val="bg1"/>
                </a:solidFill>
              </a:rPr>
              <a:t> Reprioritisation towards COVID-19 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0" y="95250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q"/>
            </a:pPr>
            <a:endParaRPr lang="en-US" altLang="en-US" sz="2000">
              <a:solidFill>
                <a:srgbClr val="000000"/>
              </a:solidFill>
            </a:endParaRPr>
          </a:p>
          <a:p>
            <a:pPr lvl="1" eaLnBrk="1" hangingPunct="1"/>
            <a:endParaRPr lang="en-US" altLang="en-US" sz="2300">
              <a:solidFill>
                <a:srgbClr val="000000"/>
              </a:solidFill>
            </a:endParaRPr>
          </a:p>
          <a:p>
            <a:pPr lvl="1" eaLnBrk="1" hangingPunct="1"/>
            <a:r>
              <a:rPr lang="en-US" altLang="en-US" sz="240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340769"/>
            <a:ext cx="892854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90AA-6229-4760-A43C-F427F280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8964"/>
            <a:ext cx="6463630" cy="543595"/>
          </a:xfrm>
        </p:spPr>
        <p:txBody>
          <a:bodyPr/>
          <a:lstStyle/>
          <a:p>
            <a:r>
              <a:rPr lang="en-ZA" sz="2400" dirty="0"/>
              <a:t>Health sector’s response to MTSF 2019-2024 and Presidential Health Compact (</a:t>
            </a:r>
            <a:r>
              <a:rPr lang="en-ZA" sz="2400" dirty="0" err="1"/>
              <a:t>cont</a:t>
            </a:r>
            <a:r>
              <a:rPr lang="en-ZA" sz="24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E3E94-FE04-4DE2-9A4D-87187B7B9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311E4-DA1B-407E-8C96-EE478C0E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58193"/>
            <a:ext cx="8424936" cy="56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774044" cy="2880320"/>
          </a:xfrm>
        </p:spPr>
      </p:pic>
    </p:spTree>
    <p:extLst>
      <p:ext uri="{BB962C8B-B14F-4D97-AF65-F5344CB8AC3E}">
        <p14:creationId xmlns:p14="http://schemas.microsoft.com/office/powerpoint/2010/main" val="11655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48" y="188640"/>
            <a:ext cx="6709232" cy="543595"/>
          </a:xfrm>
        </p:spPr>
        <p:txBody>
          <a:bodyPr/>
          <a:lstStyle/>
          <a:p>
            <a:pPr algn="ctr"/>
            <a:r>
              <a:rPr lang="en-ZA" sz="2400" dirty="0"/>
              <a:t>Additional diagnostics 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218"/>
          <a:stretch/>
        </p:blipFill>
        <p:spPr>
          <a:xfrm>
            <a:off x="2439078" y="1784535"/>
            <a:ext cx="2132921" cy="251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796234"/>
            <a:ext cx="2107353" cy="250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49" y="1772817"/>
            <a:ext cx="2171739" cy="25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32223" y="1131610"/>
            <a:ext cx="1644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b="1" dirty="0"/>
              <a:t>Private sector</a:t>
            </a:r>
          </a:p>
          <a:p>
            <a:pPr algn="ctr"/>
            <a:r>
              <a:rPr lang="en-ZA" sz="2000" b="1" i="1" dirty="0"/>
              <a:t>(mostly)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75789" y="1226549"/>
            <a:ext cx="244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/>
              <a:t>Public sector </a:t>
            </a:r>
            <a:r>
              <a:rPr lang="en-ZA" b="1" i="1" dirty="0"/>
              <a:t>(mostly)</a:t>
            </a:r>
            <a:endParaRPr lang="en-US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7449" y="4433044"/>
            <a:ext cx="2171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High Level Findings and Recs: </a:t>
            </a:r>
            <a:r>
              <a:rPr lang="en-ZA" sz="1400" dirty="0">
                <a:solidFill>
                  <a:srgbClr val="FF0000"/>
                </a:solidFill>
              </a:rPr>
              <a:t>Dec 2018</a:t>
            </a:r>
          </a:p>
          <a:p>
            <a:endParaRPr lang="en-ZA" sz="1400" b="1" dirty="0"/>
          </a:p>
          <a:p>
            <a:r>
              <a:rPr lang="en-ZA" sz="1400" b="1" dirty="0"/>
              <a:t>Detailed Report: </a:t>
            </a:r>
            <a:r>
              <a:rPr lang="en-ZA" sz="1400" dirty="0">
                <a:solidFill>
                  <a:srgbClr val="FF0000"/>
                </a:solidFill>
              </a:rPr>
              <a:t>May, 2019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9078" y="4449257"/>
            <a:ext cx="25649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Summit: </a:t>
            </a:r>
            <a:r>
              <a:rPr lang="en-ZA" sz="1400" dirty="0">
                <a:solidFill>
                  <a:srgbClr val="FF0000"/>
                </a:solidFill>
              </a:rPr>
              <a:t>Oct 2018</a:t>
            </a:r>
          </a:p>
          <a:p>
            <a:endParaRPr lang="en-ZA" sz="1400" b="1" dirty="0"/>
          </a:p>
          <a:p>
            <a:r>
              <a:rPr lang="en-ZA" sz="1400" b="1" dirty="0"/>
              <a:t>Summit Report: </a:t>
            </a:r>
            <a:r>
              <a:rPr lang="en-ZA" sz="1400" dirty="0">
                <a:solidFill>
                  <a:srgbClr val="FF0000"/>
                </a:solidFill>
              </a:rPr>
              <a:t>Feb, 2019</a:t>
            </a:r>
          </a:p>
          <a:p>
            <a:endParaRPr lang="en-ZA" sz="1400" b="1" dirty="0"/>
          </a:p>
          <a:p>
            <a:r>
              <a:rPr lang="en-ZA" sz="1400" b="1" dirty="0"/>
              <a:t>Compact</a:t>
            </a:r>
            <a:r>
              <a:rPr lang="en-ZA" sz="1400" dirty="0"/>
              <a:t>: </a:t>
            </a:r>
            <a:r>
              <a:rPr lang="en-ZA" sz="1400" dirty="0">
                <a:solidFill>
                  <a:srgbClr val="FF0000"/>
                </a:solidFill>
              </a:rPr>
              <a:t>July, 2019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223" y="4433044"/>
            <a:ext cx="2302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Started in </a:t>
            </a:r>
            <a:r>
              <a:rPr lang="en-ZA" sz="1400" dirty="0">
                <a:solidFill>
                  <a:srgbClr val="FF0000"/>
                </a:solidFill>
              </a:rPr>
              <a:t>2014</a:t>
            </a:r>
          </a:p>
          <a:p>
            <a:endParaRPr lang="en-ZA" sz="1400" b="1" dirty="0"/>
          </a:p>
          <a:p>
            <a:r>
              <a:rPr lang="en-ZA" sz="1400" b="1" dirty="0"/>
              <a:t>Prelim findings: </a:t>
            </a:r>
            <a:r>
              <a:rPr lang="en-ZA" sz="1400" dirty="0">
                <a:solidFill>
                  <a:srgbClr val="FF0000"/>
                </a:solidFill>
              </a:rPr>
              <a:t>2018</a:t>
            </a:r>
          </a:p>
          <a:p>
            <a:endParaRPr lang="en-ZA" sz="1400" b="1" dirty="0"/>
          </a:p>
          <a:p>
            <a:r>
              <a:rPr lang="en-ZA" sz="1400" b="1" dirty="0"/>
              <a:t>Final Report: </a:t>
            </a:r>
            <a:r>
              <a:rPr lang="en-ZA" sz="1400" dirty="0">
                <a:solidFill>
                  <a:srgbClr val="FF0000"/>
                </a:solidFill>
              </a:rPr>
              <a:t>Sep, 2019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73" y="1874462"/>
            <a:ext cx="1895476" cy="247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002158" y="4460346"/>
            <a:ext cx="2302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/>
              <a:t>Key Findings </a:t>
            </a:r>
            <a:r>
              <a:rPr lang="en-ZA" sz="1400" dirty="0">
                <a:solidFill>
                  <a:srgbClr val="FF0000"/>
                </a:solidFill>
              </a:rPr>
              <a:t>2017</a:t>
            </a:r>
          </a:p>
          <a:p>
            <a:endParaRPr lang="en-ZA" sz="1400" b="1" dirty="0"/>
          </a:p>
          <a:p>
            <a:r>
              <a:rPr lang="en-ZA" sz="1400" b="1" dirty="0"/>
              <a:t>Final Report: </a:t>
            </a:r>
            <a:r>
              <a:rPr lang="en-ZA" sz="1400" dirty="0">
                <a:solidFill>
                  <a:srgbClr val="FF0000"/>
                </a:solidFill>
              </a:rPr>
              <a:t>Jan 2019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5710" y="1084811"/>
            <a:ext cx="1944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/>
              <a:t>Health Status of </a:t>
            </a:r>
          </a:p>
          <a:p>
            <a:pPr algn="ctr"/>
            <a:r>
              <a:rPr lang="en-ZA" sz="2000" b="1" dirty="0"/>
              <a:t>South Africans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58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F8DE6-D30F-431F-9424-4AFA24DC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48880"/>
            <a:ext cx="3732088" cy="2007294"/>
          </a:xfrm>
        </p:spPr>
        <p:txBody>
          <a:bodyPr/>
          <a:lstStyle/>
          <a:p>
            <a:pPr algn="ctr"/>
            <a:r>
              <a:rPr lang="en-ZA" dirty="0"/>
              <a:t>National DoH Strategic Plan 2020/21-2024/25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5D354-DD10-440C-A39E-FBC5110B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073944"/>
            <a:ext cx="336758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463630" cy="543595"/>
          </a:xfrm>
        </p:spPr>
        <p:txBody>
          <a:bodyPr/>
          <a:lstStyle/>
          <a:p>
            <a:r>
              <a:rPr lang="en-US" dirty="0"/>
              <a:t>Strategic Plan 2020/21-2024/25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9BFBF8-9AE5-468D-B733-52A1F972F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5688632" cy="4982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5DB6F3-550F-405F-92C8-C90208EE58A0}"/>
              </a:ext>
            </a:extLst>
          </p:cNvPr>
          <p:cNvSpPr txBox="1"/>
          <p:nvPr/>
        </p:nvSpPr>
        <p:spPr>
          <a:xfrm>
            <a:off x="5868144" y="1123011"/>
            <a:ext cx="28803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2 Impact statements </a:t>
            </a:r>
            <a:r>
              <a:rPr lang="en-ZA" sz="1600" dirty="0"/>
              <a:t>of the National DoH plans </a:t>
            </a:r>
            <a:r>
              <a:rPr lang="en-ZA" sz="1600" b="1" dirty="0"/>
              <a:t>derived from the MTSF 2019-2024</a:t>
            </a:r>
          </a:p>
          <a:p>
            <a:endParaRPr lang="en-ZA" sz="1600" dirty="0"/>
          </a:p>
          <a:p>
            <a:r>
              <a:rPr lang="en-ZA" sz="1600" b="1" u="sng" dirty="0"/>
              <a:t>18 Outcomes </a:t>
            </a:r>
            <a:r>
              <a:rPr lang="en-ZA" sz="1600" b="1" dirty="0"/>
              <a:t>mapped against 2 Impact statements </a:t>
            </a:r>
          </a:p>
          <a:p>
            <a:pPr marL="285750" indent="-285750">
              <a:buFontTx/>
              <a:buChar char="-"/>
            </a:pPr>
            <a:r>
              <a:rPr lang="en-ZA" sz="1600" b="1" dirty="0"/>
              <a:t>5 outcomes </a:t>
            </a:r>
            <a:r>
              <a:rPr lang="en-ZA" sz="1600" dirty="0"/>
              <a:t>for </a:t>
            </a:r>
            <a:r>
              <a:rPr lang="en-ZA" sz="1600" u="sng" dirty="0"/>
              <a:t>quadruple Burden of Disease</a:t>
            </a:r>
          </a:p>
          <a:p>
            <a:pPr marL="285750" indent="-285750">
              <a:buFontTx/>
              <a:buChar char="-"/>
            </a:pPr>
            <a:r>
              <a:rPr lang="en-ZA" sz="1600" b="1" dirty="0"/>
              <a:t>13 Outcomes </a:t>
            </a:r>
            <a:r>
              <a:rPr lang="en-ZA" sz="1600" dirty="0"/>
              <a:t>for </a:t>
            </a:r>
            <a:r>
              <a:rPr lang="en-ZA" sz="1600" u="sng" dirty="0"/>
              <a:t>health system strengthening </a:t>
            </a:r>
            <a:r>
              <a:rPr lang="en-ZA" sz="1600" dirty="0"/>
              <a:t>and NHI</a:t>
            </a:r>
          </a:p>
          <a:p>
            <a:pPr marL="285750" indent="-285750">
              <a:buFontTx/>
              <a:buChar char="-"/>
            </a:pPr>
            <a:r>
              <a:rPr lang="en-ZA" sz="1600" dirty="0"/>
              <a:t>Added an </a:t>
            </a:r>
            <a:r>
              <a:rPr lang="en-ZA" sz="1600" b="1" dirty="0"/>
              <a:t>extra outcome for Covid-19</a:t>
            </a:r>
            <a:r>
              <a:rPr lang="en-ZA" sz="1600" dirty="0"/>
              <a:t> – </a:t>
            </a:r>
            <a:r>
              <a:rPr lang="en-ZA" sz="1200" i="1" dirty="0"/>
              <a:t>“</a:t>
            </a:r>
            <a:r>
              <a:rPr lang="en-US" sz="1200" i="1" dirty="0"/>
              <a:t>Morbidity and Mortality due to Covid-19 reduced”</a:t>
            </a:r>
            <a:endParaRPr lang="en-ZA" sz="1600" i="1" dirty="0"/>
          </a:p>
          <a:p>
            <a:endParaRPr lang="en-ZA" sz="1200" i="1" dirty="0"/>
          </a:p>
          <a:p>
            <a:r>
              <a:rPr lang="en-ZA" sz="1200" i="1" dirty="0"/>
              <a:t>(Note: National DoH will review its Strategic Plan when undertaking a mid-term review, and also incorporate the to be revised MTSF 2019-2024)</a:t>
            </a:r>
          </a:p>
        </p:txBody>
      </p:sp>
    </p:spTree>
    <p:extLst>
      <p:ext uri="{BB962C8B-B14F-4D97-AF65-F5344CB8AC3E}">
        <p14:creationId xmlns:p14="http://schemas.microsoft.com/office/powerpoint/2010/main" val="7627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920"/>
            <a:ext cx="3300040" cy="1700609"/>
          </a:xfrm>
        </p:spPr>
        <p:txBody>
          <a:bodyPr/>
          <a:lstStyle/>
          <a:p>
            <a:pPr algn="ctr"/>
            <a:r>
              <a:rPr lang="en-US" dirty="0"/>
              <a:t>Annual Performance Plan 2021/22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16252-47E1-4EDB-8A13-30DBB864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81616"/>
            <a:ext cx="4732508" cy="6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PROGRAMME 1 - ADMINISTRATION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144" y="1124744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ZA" sz="2400" dirty="0"/>
          </a:p>
          <a:p>
            <a:pPr algn="ctr">
              <a:buNone/>
            </a:pPr>
            <a:endParaRPr lang="en-ZA" sz="2400" dirty="0"/>
          </a:p>
          <a:p>
            <a:pPr algn="ctr">
              <a:buNone/>
            </a:pPr>
            <a:r>
              <a:rPr lang="en-ZA" sz="2400" dirty="0"/>
              <a:t>The purpose of the Administration Programme is to provide </a:t>
            </a:r>
            <a:r>
              <a:rPr lang="en-ZA" sz="2400" b="1" dirty="0">
                <a:solidFill>
                  <a:schemeClr val="accent3">
                    <a:lumMod val="50000"/>
                  </a:schemeClr>
                </a:solidFill>
              </a:rPr>
              <a:t>support services to the National Department of Health</a:t>
            </a:r>
            <a:r>
              <a:rPr lang="en-ZA" sz="2400" dirty="0"/>
              <a:t>. These include: Human Resources Development and Management, Labour Relations Services, Information Communication Technology Services, Property Management Services, Security Services, Legal Services, Supply Chain Management and Financial Management Services</a:t>
            </a:r>
          </a:p>
        </p:txBody>
      </p:sp>
    </p:spTree>
    <p:extLst>
      <p:ext uri="{BB962C8B-B14F-4D97-AF65-F5344CB8AC3E}">
        <p14:creationId xmlns:p14="http://schemas.microsoft.com/office/powerpoint/2010/main" val="24059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3729</Words>
  <Application>Microsoft Office PowerPoint</Application>
  <PresentationFormat>On-screen Show (4:3)</PresentationFormat>
  <Paragraphs>563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Arial</vt:lpstr>
      <vt:lpstr>Arial Black</vt:lpstr>
      <vt:lpstr>Arial Narrow</vt:lpstr>
      <vt:lpstr>Calibri</vt:lpstr>
      <vt:lpstr>Century Gothic</vt:lpstr>
      <vt:lpstr>Courier New</vt:lpstr>
      <vt:lpstr>Times New Roman</vt:lpstr>
      <vt:lpstr>Verdana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think-cell Slide</vt:lpstr>
      <vt:lpstr>Лист</vt:lpstr>
      <vt:lpstr>PowerPoint Presentation</vt:lpstr>
      <vt:lpstr>Outline</vt:lpstr>
      <vt:lpstr>Health sector’s response to MTSF 2019-2024 and Presidential Health Compact</vt:lpstr>
      <vt:lpstr>Health sector’s response to MTSF 2019-2024 and Presidential Health Compact (cont)</vt:lpstr>
      <vt:lpstr>Additional diagnostics …</vt:lpstr>
      <vt:lpstr>National DoH Strategic Plan 2020/21-2024/25</vt:lpstr>
      <vt:lpstr>Strategic Plan 2020/21-2024/25</vt:lpstr>
      <vt:lpstr>Annual Performance Plan 2021/22</vt:lpstr>
      <vt:lpstr>PROGRAMME 1 - ADMINISTRATION</vt:lpstr>
      <vt:lpstr>Programme 1: Administration</vt:lpstr>
      <vt:lpstr>Programme 1: Administration</vt:lpstr>
      <vt:lpstr>PROGRAMME 2 - NATIONAL HEALTH INSURANCE</vt:lpstr>
      <vt:lpstr>Programme 2: National Health Insurance</vt:lpstr>
      <vt:lpstr>Programme 2: National Health Insurance</vt:lpstr>
      <vt:lpstr>Programme 3 - Communicable and Non-Communicable Diseases</vt:lpstr>
      <vt:lpstr>Programme 3: Communicable and non-communicable diseases</vt:lpstr>
      <vt:lpstr>Programme 3: Communicable and non-communicable diseases</vt:lpstr>
      <vt:lpstr>Programme 3: Communicable and non-communicable diseases</vt:lpstr>
      <vt:lpstr>Programme 4: Primary Health Care</vt:lpstr>
      <vt:lpstr>Programme 4: Primary Health Care</vt:lpstr>
      <vt:lpstr>Programme 4: Primary Health Care</vt:lpstr>
      <vt:lpstr>Programme 4: Primary Health Care</vt:lpstr>
      <vt:lpstr>Programme 4: Primary Health Care</vt:lpstr>
      <vt:lpstr>PROGRAMME 5: HOSPITAL SYSTEMS</vt:lpstr>
      <vt:lpstr>Programme 5: Hospital Systems</vt:lpstr>
      <vt:lpstr>PROGRAMME 6 – HEALTH SYSTEM GOVERNANCE AND HUMAN RESOURCES</vt:lpstr>
      <vt:lpstr>Programme 6: Health System Governance and Human Resources</vt:lpstr>
      <vt:lpstr>Programme 6: Health System Governance and Human Resources</vt:lpstr>
      <vt:lpstr>Programme 6: Health System Governance and Human Resources</vt:lpstr>
      <vt:lpstr>PowerPoint Presentation</vt:lpstr>
      <vt:lpstr>31 </vt:lpstr>
      <vt:lpstr>32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38 </vt:lpstr>
      <vt:lpstr>39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Johannes Kgatla</cp:lastModifiedBy>
  <cp:revision>959</cp:revision>
  <cp:lastPrinted>2019-12-04T07:05:46Z</cp:lastPrinted>
  <dcterms:created xsi:type="dcterms:W3CDTF">2013-10-17T06:13:57Z</dcterms:created>
  <dcterms:modified xsi:type="dcterms:W3CDTF">2021-03-12T06:22:59Z</dcterms:modified>
</cp:coreProperties>
</file>