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320" r:id="rId2"/>
    <p:sldId id="498" r:id="rId3"/>
    <p:sldId id="489" r:id="rId4"/>
    <p:sldId id="504" r:id="rId5"/>
    <p:sldId id="494" r:id="rId6"/>
    <p:sldId id="501" r:id="rId7"/>
    <p:sldId id="496" r:id="rId8"/>
    <p:sldId id="497" r:id="rId9"/>
    <p:sldId id="495" r:id="rId10"/>
    <p:sldId id="503" r:id="rId11"/>
    <p:sldId id="502" r:id="rId12"/>
    <p:sldId id="505" r:id="rId13"/>
    <p:sldId id="499" r:id="rId14"/>
    <p:sldId id="433" r:id="rId1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369DC5-6B01-4EB6-9DE5-7C1954610E70}">
          <p14:sldIdLst>
            <p14:sldId id="320"/>
            <p14:sldId id="498"/>
            <p14:sldId id="489"/>
            <p14:sldId id="504"/>
            <p14:sldId id="494"/>
            <p14:sldId id="501"/>
            <p14:sldId id="496"/>
            <p14:sldId id="497"/>
            <p14:sldId id="495"/>
            <p14:sldId id="503"/>
            <p14:sldId id="502"/>
            <p14:sldId id="505"/>
            <p14:sldId id="499"/>
            <p14:sldId id="433"/>
          </p14:sldIdLst>
        </p14:section>
        <p14:section name="Untitled Section" id="{943434F7-B67E-4382-BEFB-44C75B97681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73" d="100"/>
          <a:sy n="73" d="100"/>
        </p:scale>
        <p:origin x="11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ZA"/>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179AE84F-CAAE-47DD-94F9-1CC0D1F5199E}" type="datetimeFigureOut">
              <a:rPr lang="en-ZA" smtClean="0"/>
              <a:pPr/>
              <a:t>2021/03/15</a:t>
            </a:fld>
            <a:endParaRPr lang="en-ZA"/>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2830" tIns="46415" rIns="92830" bIns="46415" rtlCol="0" anchor="ctr"/>
          <a:lstStyle/>
          <a:p>
            <a:endParaRPr lang="en-ZA"/>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F57CA4FA-DC59-4DFF-8D1D-D2673BC912C1}" type="slidenum">
              <a:rPr lang="en-ZA" smtClean="0"/>
              <a:pPr/>
              <a:t>‹#›</a:t>
            </a:fld>
            <a:endParaRPr lang="en-ZA"/>
          </a:p>
        </p:txBody>
      </p:sp>
    </p:spTree>
    <p:extLst>
      <p:ext uri="{BB962C8B-B14F-4D97-AF65-F5344CB8AC3E}">
        <p14:creationId xmlns:p14="http://schemas.microsoft.com/office/powerpoint/2010/main" val="102709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57CA4FA-DC59-4DFF-8D1D-D2673BC912C1}" type="slidenum">
              <a:rPr lang="en-ZA" smtClean="0"/>
              <a:pPr/>
              <a:t>14</a:t>
            </a:fld>
            <a:endParaRPr lang="en-ZA"/>
          </a:p>
        </p:txBody>
      </p:sp>
    </p:spTree>
    <p:extLst>
      <p:ext uri="{BB962C8B-B14F-4D97-AF65-F5344CB8AC3E}">
        <p14:creationId xmlns:p14="http://schemas.microsoft.com/office/powerpoint/2010/main" val="428253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6175177-6DD2-43A7-8470-8C9A98E9F88E}" type="datetime1">
              <a:rPr lang="en-US" smtClean="0"/>
              <a:pPr/>
              <a:t>3/15/2021</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08388F-5AD9-4919-9B70-4F0A898E063E}" type="datetime1">
              <a:rPr lang="en-US" smtClean="0"/>
              <a:pPr/>
              <a:t>3/15/2021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13F74A-3E0F-4EF2-B900-B85515B4C53D}" type="datetime1">
              <a:rPr lang="en-US" smtClean="0"/>
              <a:pPr/>
              <a:t>3/15/2021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55EECDA-7076-4996-88EE-8367FE1A7C2B}" type="datetime1">
              <a:rPr lang="en-US" smtClean="0"/>
              <a:pPr/>
              <a:t>3/15/2021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kumimoji="0" lang="en-US"/>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A3AD062-A561-489C-BBC1-6AEB813928A7}" type="datetime1">
              <a:rPr lang="en-US" smtClean="0"/>
              <a:pPr/>
              <a:t>3/15/2021</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AFFCCFE-5EF6-4994-8FFA-79F0B7437425}" type="datetime1">
              <a:rPr lang="en-US" smtClean="0"/>
              <a:pPr/>
              <a:t>3/15/2021</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88D064A-1AF1-4ED4-B1A4-62307E9712BA}" type="datetime1">
              <a:rPr lang="en-US" smtClean="0"/>
              <a:pPr/>
              <a:t>3/15/2021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A8A9090-6FBD-43BD-98DA-5C5121318C65}" type="datetime1">
              <a:rPr lang="en-US" smtClean="0"/>
              <a:pPr/>
              <a:t>3/15/2021</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F9C0370-AE93-46EE-B735-B3057217A66B}" type="datetime1">
              <a:rPr lang="en-US" smtClean="0"/>
              <a:pPr/>
              <a:t>3/15/2021</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69791B-04A0-4A20-8D69-B351598670A9}" type="datetime1">
              <a:rPr lang="en-US" smtClean="0"/>
              <a:pPr/>
              <a:t>3/15/2021</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1310201-FA04-4245-8793-6B5BE7D2428A}" type="datetime1">
              <a:rPr lang="en-US" smtClean="0"/>
              <a:pPr/>
              <a:t>3/15/2021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9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804F28C9-6528-49A7-A6CD-66357BC4E9EF}" type="datetime1">
              <a:rPr lang="en-US" smtClean="0"/>
              <a:pPr algn="l" eaLnBrk="1" latinLnBrk="0" hangingPunct="1"/>
              <a:t>3/15/2021</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290642"/>
            <a:ext cx="8367464" cy="866550"/>
          </a:xfrm>
        </p:spPr>
        <p:txBody>
          <a:bodyPr>
            <a:normAutofit/>
          </a:bodyPr>
          <a:lstStyle/>
          <a:p>
            <a:pPr algn="ctr"/>
            <a:r>
              <a:rPr lang="en-US" sz="2400" dirty="0" smtClean="0"/>
              <a:t/>
            </a:r>
            <a:br>
              <a:rPr lang="en-US" sz="2400" dirty="0" smtClean="0"/>
            </a:br>
            <a:endParaRPr lang="en-US" sz="2400" dirty="0">
              <a:latin typeface="Arial Black" pitchFamily="34" charset="0"/>
            </a:endParaRPr>
          </a:p>
        </p:txBody>
      </p:sp>
      <p:sp>
        <p:nvSpPr>
          <p:cNvPr id="3" name="Subtitle 2"/>
          <p:cNvSpPr>
            <a:spLocks noGrp="1"/>
          </p:cNvSpPr>
          <p:nvPr>
            <p:ph type="subTitle" idx="1"/>
          </p:nvPr>
        </p:nvSpPr>
        <p:spPr>
          <a:xfrm>
            <a:off x="304800" y="2714619"/>
            <a:ext cx="8470710" cy="2771781"/>
          </a:xfrm>
        </p:spPr>
        <p:txBody>
          <a:bodyPr>
            <a:normAutofit/>
          </a:bodyPr>
          <a:lstStyle/>
          <a:p>
            <a:pPr algn="ctr"/>
            <a:r>
              <a:rPr lang="en-US" b="1" dirty="0" smtClean="0">
                <a:latin typeface="Arial Black" pitchFamily="34" charset="0"/>
              </a:rPr>
              <a:t>MAGARENG LOCAL MUNICIPALITY </a:t>
            </a:r>
          </a:p>
          <a:p>
            <a:pPr algn="ctr"/>
            <a:r>
              <a:rPr lang="en-US" b="1" dirty="0" smtClean="0">
                <a:latin typeface="Arial Black" pitchFamily="34" charset="0"/>
              </a:rPr>
              <a:t>CO-OPERATIVE GOVERNANCE PORTFOLIO COMMITTEE PRESENTATION</a:t>
            </a:r>
          </a:p>
          <a:p>
            <a:pPr algn="ctr"/>
            <a:r>
              <a:rPr lang="en-GB" b="1" dirty="0" smtClean="0">
                <a:latin typeface="Arial Black" pitchFamily="34" charset="0"/>
              </a:rPr>
              <a:t>16 MARCH 2021</a:t>
            </a:r>
            <a:endParaRPr lang="en-US" b="1" dirty="0" smtClean="0">
              <a:latin typeface="Arial Black" pitchFamily="34" charset="0"/>
            </a:endParaRPr>
          </a:p>
          <a:p>
            <a:pPr algn="ctr"/>
            <a:endParaRPr lang="en-US" b="1" dirty="0" smtClean="0">
              <a:latin typeface="Arial Black" pitchFamily="34" charset="0"/>
            </a:endParaRPr>
          </a:p>
          <a:p>
            <a:pPr algn="ctr"/>
            <a:endParaRPr lang="en-US" b="1" dirty="0">
              <a:latin typeface="Arial Black" pitchFamily="34" charset="0"/>
            </a:endParaRPr>
          </a:p>
          <a:p>
            <a:pPr algn="ctr"/>
            <a:endParaRPr lang="en-US" b="1" dirty="0" smtClean="0">
              <a:latin typeface="Arial Black" pitchFamily="34" charset="0"/>
            </a:endParaRPr>
          </a:p>
        </p:txBody>
      </p:sp>
      <p:pic>
        <p:nvPicPr>
          <p:cNvPr id="1026" name="Picture 1"/>
          <p:cNvPicPr>
            <a:picLocks noChangeAspect="1" noChangeArrowheads="1"/>
          </p:cNvPicPr>
          <p:nvPr/>
        </p:nvPicPr>
        <p:blipFill>
          <a:blip r:embed="rId2"/>
          <a:srcRect/>
          <a:stretch>
            <a:fillRect/>
          </a:stretch>
        </p:blipFill>
        <p:spPr bwMode="auto">
          <a:xfrm>
            <a:off x="289081" y="5733256"/>
            <a:ext cx="1101969" cy="914400"/>
          </a:xfrm>
          <a:prstGeom prst="rect">
            <a:avLst/>
          </a:prstGeom>
          <a:noFill/>
        </p:spPr>
      </p:pic>
      <p:sp>
        <p:nvSpPr>
          <p:cNvPr id="5" name="Slide Number Placeholder 4"/>
          <p:cNvSpPr>
            <a:spLocks noGrp="1"/>
          </p:cNvSpPr>
          <p:nvPr>
            <p:ph type="sldNum" sz="quarter" idx="12"/>
          </p:nvPr>
        </p:nvSpPr>
        <p:spPr/>
        <p:txBody>
          <a:bodyPr/>
          <a:lstStyle/>
          <a:p>
            <a:fld id="{CA15C064-DD44-4CAC-873E-2D1F54821676}" type="slidenum">
              <a:rPr kumimoji="0" lang="en-US" smtClean="0"/>
              <a:pPr/>
              <a:t>1</a:t>
            </a:fld>
            <a:endParaRPr kumimoji="0" lang="en-US" dirty="0"/>
          </a:p>
        </p:txBody>
      </p:sp>
      <p:pic>
        <p:nvPicPr>
          <p:cNvPr id="13" name="Picture 12"/>
          <p:cNvPicPr/>
          <p:nvPr/>
        </p:nvPicPr>
        <p:blipFill>
          <a:blip r:embed="rId3" cstate="print"/>
          <a:srcRect/>
          <a:stretch>
            <a:fillRect/>
          </a:stretch>
        </p:blipFill>
        <p:spPr bwMode="auto">
          <a:xfrm>
            <a:off x="3071802" y="285728"/>
            <a:ext cx="2609850" cy="1928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2403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Consequence management</a:t>
            </a:r>
            <a:endParaRPr lang="en-US" b="1" dirty="0"/>
          </a:p>
        </p:txBody>
      </p:sp>
      <p:graphicFrame>
        <p:nvGraphicFramePr>
          <p:cNvPr id="6" name="Content Placeholder 5"/>
          <p:cNvGraphicFramePr>
            <a:graphicFrameLocks noGrp="1"/>
          </p:cNvGraphicFramePr>
          <p:nvPr>
            <p:ph idx="1"/>
          </p:nvPr>
        </p:nvGraphicFramePr>
        <p:xfrm>
          <a:off x="304800" y="1554163"/>
          <a:ext cx="8686800" cy="1833880"/>
        </p:xfrm>
        <a:graphic>
          <a:graphicData uri="http://schemas.openxmlformats.org/drawingml/2006/table">
            <a:tbl>
              <a:tblPr firstRow="1" bandRow="1">
                <a:tableStyleId>{5C22544A-7EE6-4342-B048-85BDC9FD1C3A}</a:tableStyleId>
              </a:tblPr>
              <a:tblGrid>
                <a:gridCol w="1266804">
                  <a:extLst>
                    <a:ext uri="{9D8B030D-6E8A-4147-A177-3AD203B41FA5}">
                      <a16:colId xmlns:a16="http://schemas.microsoft.com/office/drawing/2014/main" val="20000"/>
                    </a:ext>
                  </a:extLst>
                </a:gridCol>
                <a:gridCol w="2207916">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370840">
                <a:tc gridSpan="5">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ZA" sz="1400" b="1" dirty="0">
                          <a:solidFill>
                            <a:schemeClr val="tx1"/>
                          </a:solidFill>
                        </a:rPr>
                        <a:t>Position </a:t>
                      </a:r>
                    </a:p>
                  </a:txBody>
                  <a:tcPr/>
                </a:tc>
                <a:tc>
                  <a:txBody>
                    <a:bodyPr/>
                    <a:lstStyle/>
                    <a:p>
                      <a:pPr algn="just"/>
                      <a:r>
                        <a:rPr lang="en-ZA" sz="1400" b="1" dirty="0">
                          <a:solidFill>
                            <a:schemeClr val="tx1"/>
                          </a:solidFill>
                        </a:rPr>
                        <a:t>Nature</a:t>
                      </a:r>
                      <a:r>
                        <a:rPr lang="en-ZA" sz="1400" b="1" baseline="0" dirty="0">
                          <a:solidFill>
                            <a:schemeClr val="tx1"/>
                          </a:solidFill>
                        </a:rPr>
                        <a:t> of alleged financial misconduct (</a:t>
                      </a:r>
                      <a:r>
                        <a:rPr lang="en-ZA" sz="1400" b="1" dirty="0">
                          <a:solidFill>
                            <a:schemeClr val="tx1"/>
                          </a:solidFill>
                        </a:rPr>
                        <a:t>Details</a:t>
                      </a:r>
                      <a:r>
                        <a:rPr lang="en-ZA" sz="1400" b="1" baseline="0" dirty="0">
                          <a:solidFill>
                            <a:schemeClr val="tx1"/>
                          </a:solidFill>
                        </a:rPr>
                        <a:t> of the non-compliance)</a:t>
                      </a:r>
                      <a:endParaRPr lang="en-ZA" sz="1400" b="1" dirty="0">
                        <a:solidFill>
                          <a:schemeClr val="tx1"/>
                        </a:solidFill>
                      </a:endParaRPr>
                    </a:p>
                  </a:txBody>
                  <a:tcPr/>
                </a:tc>
                <a:tc>
                  <a:txBody>
                    <a:bodyPr/>
                    <a:lstStyle/>
                    <a:p>
                      <a:r>
                        <a:rPr lang="en-ZA" sz="1400" b="1" dirty="0">
                          <a:solidFill>
                            <a:schemeClr val="tx1"/>
                          </a:solidFill>
                        </a:rPr>
                        <a:t>Date when matter referred</a:t>
                      </a:r>
                      <a:r>
                        <a:rPr lang="en-ZA" sz="1400" b="1" baseline="0" dirty="0">
                          <a:solidFill>
                            <a:schemeClr val="tx1"/>
                          </a:solidFill>
                        </a:rPr>
                        <a:t> to the disciplinary board for investigation </a:t>
                      </a:r>
                      <a:endParaRPr lang="en-ZA" sz="1400" b="1" dirty="0">
                        <a:solidFill>
                          <a:schemeClr val="tx1"/>
                        </a:solidFill>
                      </a:endParaRPr>
                    </a:p>
                  </a:txBody>
                  <a:tcPr/>
                </a:tc>
                <a:tc>
                  <a:txBody>
                    <a:bodyPr/>
                    <a:lstStyle/>
                    <a:p>
                      <a:r>
                        <a:rPr lang="en-ZA" sz="1400" b="1" dirty="0">
                          <a:solidFill>
                            <a:schemeClr val="tx1"/>
                          </a:solidFill>
                        </a:rPr>
                        <a:t>Outcome</a:t>
                      </a:r>
                      <a:r>
                        <a:rPr lang="en-ZA" sz="1400" b="1" baseline="0" dirty="0">
                          <a:solidFill>
                            <a:schemeClr val="tx1"/>
                          </a:solidFill>
                        </a:rPr>
                        <a:t> of investigation</a:t>
                      </a:r>
                      <a:endParaRPr lang="en-ZA" sz="1400" b="1" dirty="0">
                        <a:solidFill>
                          <a:schemeClr val="tx1"/>
                        </a:solidFill>
                      </a:endParaRPr>
                    </a:p>
                  </a:txBody>
                  <a:tcPr/>
                </a:tc>
                <a:tc>
                  <a:txBody>
                    <a:bodyPr/>
                    <a:lstStyle/>
                    <a:p>
                      <a:r>
                        <a:rPr lang="en-ZA" sz="1400" b="1" dirty="0">
                          <a:solidFill>
                            <a:schemeClr val="tx1"/>
                          </a:solidFill>
                        </a:rPr>
                        <a:t>Comments</a:t>
                      </a:r>
                    </a:p>
                  </a:txBody>
                  <a:tcPr/>
                </a:tc>
                <a:extLst>
                  <a:ext uri="{0D108BD9-81ED-4DB2-BD59-A6C34878D82A}">
                    <a16:rowId xmlns:a16="http://schemas.microsoft.com/office/drawing/2014/main" val="10001"/>
                  </a:ext>
                </a:extLst>
              </a:tr>
              <a:tr h="370840">
                <a:tc>
                  <a:txBody>
                    <a:bodyPr/>
                    <a:lstStyle/>
                    <a:p>
                      <a:r>
                        <a:rPr lang="en-ZA" sz="1400" b="1" dirty="0" smtClean="0">
                          <a:solidFill>
                            <a:schemeClr val="tx1"/>
                          </a:solidFill>
                        </a:rPr>
                        <a:t>Cashier</a:t>
                      </a:r>
                      <a:endParaRPr lang="en-ZA" sz="1400" b="1" dirty="0">
                        <a:solidFill>
                          <a:schemeClr val="tx1"/>
                        </a:solidFill>
                      </a:endParaRPr>
                    </a:p>
                  </a:txBody>
                  <a:tcPr/>
                </a:tc>
                <a:tc>
                  <a:txBody>
                    <a:bodyPr/>
                    <a:lstStyle/>
                    <a:p>
                      <a:r>
                        <a:rPr lang="en-ZA" sz="1400" b="1" dirty="0" smtClean="0">
                          <a:solidFill>
                            <a:schemeClr val="tx1"/>
                          </a:solidFill>
                        </a:rPr>
                        <a:t>Gross</a:t>
                      </a:r>
                      <a:r>
                        <a:rPr lang="en-ZA" sz="1400" b="1" baseline="0" dirty="0" smtClean="0">
                          <a:solidFill>
                            <a:schemeClr val="tx1"/>
                          </a:solidFill>
                        </a:rPr>
                        <a:t> dishonesty &amp; negligence</a:t>
                      </a:r>
                      <a:endParaRPr lang="en-ZA" sz="1400" b="1" dirty="0">
                        <a:solidFill>
                          <a:schemeClr val="tx1"/>
                        </a:solidFill>
                      </a:endParaRPr>
                    </a:p>
                  </a:txBody>
                  <a:tcPr/>
                </a:tc>
                <a:tc>
                  <a:txBody>
                    <a:bodyPr/>
                    <a:lstStyle/>
                    <a:p>
                      <a:r>
                        <a:rPr lang="en-ZA" sz="1400" b="1" dirty="0" smtClean="0">
                          <a:solidFill>
                            <a:schemeClr val="tx1"/>
                          </a:solidFill>
                        </a:rPr>
                        <a:t>Dealt with</a:t>
                      </a:r>
                      <a:r>
                        <a:rPr lang="en-ZA" sz="1400" b="1" baseline="0" dirty="0" smtClean="0">
                          <a:solidFill>
                            <a:schemeClr val="tx1"/>
                          </a:solidFill>
                        </a:rPr>
                        <a:t> it internal</a:t>
                      </a:r>
                    </a:p>
                    <a:p>
                      <a:r>
                        <a:rPr lang="en-ZA" sz="1400" b="1" baseline="0" dirty="0" smtClean="0">
                          <a:solidFill>
                            <a:schemeClr val="tx1"/>
                          </a:solidFill>
                        </a:rPr>
                        <a:t>Disciplinary process</a:t>
                      </a:r>
                      <a:endParaRPr lang="en-ZA" sz="1400" b="1" dirty="0">
                        <a:solidFill>
                          <a:schemeClr val="tx1"/>
                        </a:solidFill>
                      </a:endParaRPr>
                    </a:p>
                  </a:txBody>
                  <a:tcPr/>
                </a:tc>
                <a:tc>
                  <a:txBody>
                    <a:bodyPr/>
                    <a:lstStyle/>
                    <a:p>
                      <a:r>
                        <a:rPr lang="en-ZA" sz="1400" b="1" dirty="0" smtClean="0">
                          <a:solidFill>
                            <a:schemeClr val="tx1"/>
                          </a:solidFill>
                        </a:rPr>
                        <a:t>Not finalised</a:t>
                      </a:r>
                      <a:endParaRPr lang="en-ZA" sz="1400" b="1" dirty="0">
                        <a:solidFill>
                          <a:schemeClr val="tx1"/>
                        </a:solidFill>
                      </a:endParaRPr>
                    </a:p>
                  </a:txBody>
                  <a:tcPr/>
                </a:tc>
                <a:tc>
                  <a:txBody>
                    <a:bodyPr/>
                    <a:lstStyle/>
                    <a:p>
                      <a:r>
                        <a:rPr lang="en-ZA" sz="1400" b="1" dirty="0" smtClean="0">
                          <a:solidFill>
                            <a:schemeClr val="tx1"/>
                          </a:solidFill>
                        </a:rPr>
                        <a:t>Prioritise</a:t>
                      </a:r>
                      <a:r>
                        <a:rPr lang="en-ZA" sz="1400" b="1" baseline="0" dirty="0" smtClean="0">
                          <a:solidFill>
                            <a:schemeClr val="tx1"/>
                          </a:solidFill>
                        </a:rPr>
                        <a:t> to finalise this matter </a:t>
                      </a:r>
                      <a:endParaRPr lang="en-ZA" sz="1400" b="1"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10</a:t>
            </a:fld>
            <a:endParaRPr kumimoji="0" lang="en-US" dirty="0"/>
          </a:p>
        </p:txBody>
      </p:sp>
      <p:sp>
        <p:nvSpPr>
          <p:cNvPr id="7" name="TextBox 6"/>
          <p:cNvSpPr txBox="1"/>
          <p:nvPr/>
        </p:nvSpPr>
        <p:spPr>
          <a:xfrm>
            <a:off x="500034" y="3429000"/>
            <a:ext cx="8429684" cy="3416320"/>
          </a:xfrm>
          <a:prstGeom prst="rect">
            <a:avLst/>
          </a:prstGeom>
          <a:noFill/>
        </p:spPr>
        <p:txBody>
          <a:bodyPr wrap="square" rtlCol="0">
            <a:spAutoFit/>
          </a:bodyPr>
          <a:lstStyle/>
          <a:p>
            <a:pPr marL="285750" indent="-285750" algn="just">
              <a:buFont typeface="Arial" panose="020B0604020202020204" pitchFamily="34" charset="0"/>
              <a:buChar char="•"/>
            </a:pPr>
            <a:r>
              <a:rPr lang="en-ZA" b="1" dirty="0" smtClean="0"/>
              <a:t>The municipality has not referred any case to DB –except for  the one case above which was dealt with internally.</a:t>
            </a:r>
          </a:p>
          <a:p>
            <a:pPr marL="285750" indent="-285750" algn="just">
              <a:buFont typeface="Arial" panose="020B0604020202020204" pitchFamily="34" charset="0"/>
              <a:buChar char="•"/>
            </a:pPr>
            <a:r>
              <a:rPr lang="en-ZA" b="1" dirty="0" smtClean="0"/>
              <a:t>The municipality has not yet detected a case on financial misconduct.</a:t>
            </a:r>
          </a:p>
          <a:p>
            <a:pPr marL="285750" indent="-285750" algn="just">
              <a:buFont typeface="Arial" panose="020B0604020202020204" pitchFamily="34" charset="0"/>
              <a:buChar char="•"/>
            </a:pPr>
            <a:r>
              <a:rPr lang="en-ZA" b="1" dirty="0" smtClean="0"/>
              <a:t>Only one case relating  to Bank fraud and is not yet concluded. No feedback  from the police is expected this week.</a:t>
            </a:r>
          </a:p>
          <a:p>
            <a:pPr marL="285750" indent="-285750" algn="just">
              <a:buFont typeface="Arial" panose="020B0604020202020204" pitchFamily="34" charset="0"/>
              <a:buChar char="•"/>
            </a:pPr>
            <a:r>
              <a:rPr lang="en-US" b="1" dirty="0" smtClean="0"/>
              <a:t>To date in terms of  investigations conducted, nobody was held liable for UIF &amp; F expenditures and no criminal action was instituted against anybody because the services were delivered, and therefore the municipality did not suffer any financial loss from this irregular expenditure. All payments were paid to the service providers. Proof of payments were availed for inspection during investigation by MPAC-except for few which are still being investigated by MPAC. </a:t>
            </a:r>
          </a:p>
          <a:p>
            <a:pPr marL="285750" indent="-285750" algn="just">
              <a:buFont typeface="Arial" panose="020B0604020202020204" pitchFamily="34" charset="0"/>
              <a:buChar char="•"/>
            </a:pPr>
            <a:endParaRPr lang="en-ZA"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ZA" altLang="en-US" sz="2400" b="1" dirty="0" smtClean="0">
                <a:solidFill>
                  <a:schemeClr val="tx1"/>
                </a:solidFill>
              </a:rPr>
              <a:t>Operational and Administrative Capacity  and Capability (Vacant Positions and professional administration, etc)</a:t>
            </a:r>
            <a:br>
              <a:rPr lang="en-ZA" altLang="en-US" sz="2400" b="1" dirty="0" smtClean="0">
                <a:solidFill>
                  <a:schemeClr val="tx1"/>
                </a:solidFill>
              </a:rPr>
            </a:br>
            <a:endParaRPr lang="en-US" sz="2400" dirty="0"/>
          </a:p>
        </p:txBody>
      </p:sp>
      <p:graphicFrame>
        <p:nvGraphicFramePr>
          <p:cNvPr id="4" name="Content Placeholder 3"/>
          <p:cNvGraphicFramePr>
            <a:graphicFrameLocks noGrp="1"/>
          </p:cNvGraphicFramePr>
          <p:nvPr>
            <p:ph idx="1"/>
          </p:nvPr>
        </p:nvGraphicFramePr>
        <p:xfrm>
          <a:off x="457200" y="1519445"/>
          <a:ext cx="8473045" cy="4450104"/>
        </p:xfrm>
        <a:graphic>
          <a:graphicData uri="http://schemas.openxmlformats.org/drawingml/2006/table">
            <a:tbl>
              <a:tblPr firstRow="1" bandRow="1">
                <a:tableStyleId>{5C22544A-7EE6-4342-B048-85BDC9FD1C3A}</a:tableStyleId>
              </a:tblPr>
              <a:tblGrid>
                <a:gridCol w="1810826">
                  <a:extLst>
                    <a:ext uri="{9D8B030D-6E8A-4147-A177-3AD203B41FA5}">
                      <a16:colId xmlns:a16="http://schemas.microsoft.com/office/drawing/2014/main" val="20000"/>
                    </a:ext>
                  </a:extLst>
                </a:gridCol>
                <a:gridCol w="1578392">
                  <a:extLst>
                    <a:ext uri="{9D8B030D-6E8A-4147-A177-3AD203B41FA5}">
                      <a16:colId xmlns:a16="http://schemas.microsoft.com/office/drawing/2014/main" val="20001"/>
                    </a:ext>
                  </a:extLst>
                </a:gridCol>
                <a:gridCol w="1694609">
                  <a:extLst>
                    <a:ext uri="{9D8B030D-6E8A-4147-A177-3AD203B41FA5}">
                      <a16:colId xmlns:a16="http://schemas.microsoft.com/office/drawing/2014/main" val="20002"/>
                    </a:ext>
                  </a:extLst>
                </a:gridCol>
                <a:gridCol w="1694609">
                  <a:extLst>
                    <a:ext uri="{9D8B030D-6E8A-4147-A177-3AD203B41FA5}">
                      <a16:colId xmlns:a16="http://schemas.microsoft.com/office/drawing/2014/main" val="20003"/>
                    </a:ext>
                  </a:extLst>
                </a:gridCol>
                <a:gridCol w="1694609">
                  <a:extLst>
                    <a:ext uri="{9D8B030D-6E8A-4147-A177-3AD203B41FA5}">
                      <a16:colId xmlns:a16="http://schemas.microsoft.com/office/drawing/2014/main" val="20004"/>
                    </a:ext>
                  </a:extLst>
                </a:gridCol>
              </a:tblGrid>
              <a:tr h="370840">
                <a:tc>
                  <a:txBody>
                    <a:bodyPr/>
                    <a:lstStyle/>
                    <a:p>
                      <a:r>
                        <a:rPr lang="en-US" sz="1600" dirty="0" smtClean="0">
                          <a:solidFill>
                            <a:schemeClr val="tx1"/>
                          </a:solidFill>
                          <a:latin typeface="Arial" pitchFamily="34" charset="0"/>
                          <a:cs typeface="Arial" pitchFamily="34" charset="0"/>
                        </a:rPr>
                        <a:t>POST DESIGNATION</a:t>
                      </a:r>
                      <a:endParaRPr lang="en-US" sz="1600" dirty="0">
                        <a:solidFill>
                          <a:schemeClr val="tx1"/>
                        </a:solidFill>
                        <a:latin typeface="Arial" pitchFamily="34" charset="0"/>
                        <a:cs typeface="Arial" pitchFamily="34" charset="0"/>
                      </a:endParaRPr>
                    </a:p>
                  </a:txBody>
                  <a:tcPr marT="45722" marB="45722"/>
                </a:tc>
                <a:tc>
                  <a:txBody>
                    <a:bodyPr/>
                    <a:lstStyle/>
                    <a:p>
                      <a:r>
                        <a:rPr lang="en-US" sz="1600" dirty="0" smtClean="0">
                          <a:solidFill>
                            <a:schemeClr val="tx1"/>
                          </a:solidFill>
                          <a:latin typeface="Arial" pitchFamily="34" charset="0"/>
                          <a:cs typeface="Arial" pitchFamily="34" charset="0"/>
                        </a:rPr>
                        <a:t>TOTAL</a:t>
                      </a:r>
                      <a:r>
                        <a:rPr lang="en-US" sz="1600" baseline="0" dirty="0" smtClean="0">
                          <a:solidFill>
                            <a:schemeClr val="tx1"/>
                          </a:solidFill>
                          <a:latin typeface="Arial" pitchFamily="34" charset="0"/>
                          <a:cs typeface="Arial" pitchFamily="34" charset="0"/>
                        </a:rPr>
                        <a:t> NUMBER OF POSTS</a:t>
                      </a:r>
                      <a:endParaRPr lang="en-US" sz="1600" dirty="0">
                        <a:solidFill>
                          <a:schemeClr val="tx1"/>
                        </a:solidFill>
                        <a:latin typeface="Arial" pitchFamily="34" charset="0"/>
                        <a:cs typeface="Arial" pitchFamily="34" charset="0"/>
                      </a:endParaRPr>
                    </a:p>
                  </a:txBody>
                  <a:tcPr marT="45722" marB="45722"/>
                </a:tc>
                <a:tc>
                  <a:txBody>
                    <a:bodyPr/>
                    <a:lstStyle/>
                    <a:p>
                      <a:r>
                        <a:rPr lang="en-US" sz="1600" dirty="0" smtClean="0">
                          <a:solidFill>
                            <a:schemeClr val="tx1"/>
                          </a:solidFill>
                          <a:latin typeface="Arial" pitchFamily="34" charset="0"/>
                          <a:cs typeface="Arial" pitchFamily="34" charset="0"/>
                        </a:rPr>
                        <a:t>TOTAL FILLED</a:t>
                      </a:r>
                      <a:endParaRPr lang="en-US" sz="1600" dirty="0">
                        <a:solidFill>
                          <a:schemeClr val="tx1"/>
                        </a:solidFill>
                        <a:latin typeface="Arial" pitchFamily="34" charset="0"/>
                        <a:cs typeface="Arial" pitchFamily="34" charset="0"/>
                      </a:endParaRPr>
                    </a:p>
                  </a:txBody>
                  <a:tcPr marT="45722" marB="45722"/>
                </a:tc>
                <a:tc>
                  <a:txBody>
                    <a:bodyPr/>
                    <a:lstStyle/>
                    <a:p>
                      <a:r>
                        <a:rPr lang="en-US" sz="1600" dirty="0" smtClean="0">
                          <a:solidFill>
                            <a:schemeClr val="tx1"/>
                          </a:solidFill>
                          <a:latin typeface="Arial" pitchFamily="34" charset="0"/>
                          <a:cs typeface="Arial" pitchFamily="34" charset="0"/>
                        </a:rPr>
                        <a:t>NUMBER</a:t>
                      </a:r>
                      <a:r>
                        <a:rPr lang="en-US" sz="1600" baseline="0" dirty="0" smtClean="0">
                          <a:solidFill>
                            <a:schemeClr val="tx1"/>
                          </a:solidFill>
                          <a:latin typeface="Arial" pitchFamily="34" charset="0"/>
                          <a:cs typeface="Arial" pitchFamily="34" charset="0"/>
                        </a:rPr>
                        <a:t> OF WOMEN</a:t>
                      </a:r>
                      <a:endParaRPr lang="en-US" sz="1600" dirty="0">
                        <a:solidFill>
                          <a:schemeClr val="tx1"/>
                        </a:solidFill>
                        <a:latin typeface="Arial" pitchFamily="34" charset="0"/>
                        <a:cs typeface="Arial" pitchFamily="34" charset="0"/>
                      </a:endParaRPr>
                    </a:p>
                  </a:txBody>
                  <a:tcPr marT="45722" marB="45722"/>
                </a:tc>
                <a:tc>
                  <a:txBody>
                    <a:bodyPr/>
                    <a:lstStyle/>
                    <a:p>
                      <a:r>
                        <a:rPr lang="en-US" sz="1600" dirty="0" smtClean="0">
                          <a:solidFill>
                            <a:schemeClr val="tx1"/>
                          </a:solidFill>
                          <a:latin typeface="Arial" pitchFamily="34" charset="0"/>
                          <a:cs typeface="Arial" pitchFamily="34" charset="0"/>
                        </a:rPr>
                        <a:t>TOTAL VACANT</a:t>
                      </a:r>
                      <a:endParaRPr lang="en-US" sz="1600" dirty="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0"/>
                  </a:ext>
                </a:extLst>
              </a:tr>
              <a:tr h="370840">
                <a:tc>
                  <a:txBody>
                    <a:bodyPr/>
                    <a:lstStyle/>
                    <a:p>
                      <a:r>
                        <a:rPr lang="en-US" sz="1600" b="1" dirty="0" smtClean="0">
                          <a:solidFill>
                            <a:schemeClr val="tx1"/>
                          </a:solidFill>
                          <a:latin typeface="Arial" pitchFamily="34" charset="0"/>
                          <a:cs typeface="Arial" pitchFamily="34" charset="0"/>
                        </a:rPr>
                        <a:t>Municipal</a:t>
                      </a:r>
                      <a:r>
                        <a:rPr lang="en-US" sz="1600" b="1" baseline="0" dirty="0" smtClean="0">
                          <a:solidFill>
                            <a:schemeClr val="tx1"/>
                          </a:solidFill>
                          <a:latin typeface="Arial" pitchFamily="34" charset="0"/>
                          <a:cs typeface="Arial" pitchFamily="34" charset="0"/>
                        </a:rPr>
                        <a:t> Managers</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0</a:t>
                      </a:r>
                      <a:endParaRPr lang="en-US" sz="1600" b="1" dirty="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1"/>
                  </a:ext>
                </a:extLst>
              </a:tr>
              <a:tr h="370840">
                <a:tc>
                  <a:txBody>
                    <a:bodyPr/>
                    <a:lstStyle/>
                    <a:p>
                      <a:r>
                        <a:rPr lang="en-US" sz="1600" b="1" dirty="0" smtClean="0">
                          <a:solidFill>
                            <a:schemeClr val="tx1"/>
                          </a:solidFill>
                          <a:latin typeface="Arial" pitchFamily="34" charset="0"/>
                          <a:cs typeface="Arial" pitchFamily="34" charset="0"/>
                        </a:rPr>
                        <a:t>Chief Financial Officers</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0</a:t>
                      </a:r>
                      <a:endParaRPr lang="en-US" sz="1600" b="1" dirty="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2"/>
                  </a:ext>
                </a:extLst>
              </a:tr>
              <a:tr h="370840">
                <a:tc>
                  <a:txBody>
                    <a:bodyPr/>
                    <a:lstStyle/>
                    <a:p>
                      <a:r>
                        <a:rPr lang="en-US" sz="1600" b="1" dirty="0" smtClean="0">
                          <a:solidFill>
                            <a:schemeClr val="tx1"/>
                          </a:solidFill>
                          <a:latin typeface="Arial" pitchFamily="34" charset="0"/>
                          <a:cs typeface="Arial" pitchFamily="34" charset="0"/>
                        </a:rPr>
                        <a:t>Corporates Service</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0</a:t>
                      </a:r>
                      <a:endParaRPr lang="en-US" sz="1600" b="1" dirty="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3"/>
                  </a:ext>
                </a:extLst>
              </a:tr>
              <a:tr h="370840">
                <a:tc>
                  <a:txBody>
                    <a:bodyPr/>
                    <a:lstStyle/>
                    <a:p>
                      <a:r>
                        <a:rPr lang="en-US" sz="1600" b="1" dirty="0" smtClean="0">
                          <a:solidFill>
                            <a:schemeClr val="tx1"/>
                          </a:solidFill>
                          <a:latin typeface="Arial" pitchFamily="34" charset="0"/>
                          <a:cs typeface="Arial" pitchFamily="34" charset="0"/>
                        </a:rPr>
                        <a:t>Technical Services</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(1)This</a:t>
                      </a:r>
                      <a:r>
                        <a:rPr lang="en-US" sz="1600" b="1" baseline="0" dirty="0" smtClean="0">
                          <a:solidFill>
                            <a:schemeClr val="tx1"/>
                          </a:solidFill>
                          <a:latin typeface="Arial" pitchFamily="34" charset="0"/>
                          <a:cs typeface="Arial" pitchFamily="34" charset="0"/>
                        </a:rPr>
                        <a:t> position has been vacant for 2 yrs</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(1)</a:t>
                      </a:r>
                    </a:p>
                    <a:p>
                      <a:pPr algn="ctr"/>
                      <a:r>
                        <a:rPr lang="en-GB" sz="1600" b="1" dirty="0" smtClean="0">
                          <a:solidFill>
                            <a:schemeClr val="tx1"/>
                          </a:solidFill>
                          <a:latin typeface="Arial" pitchFamily="34" charset="0"/>
                          <a:cs typeface="Arial" pitchFamily="34" charset="0"/>
                        </a:rPr>
                        <a:t>Appointed</a:t>
                      </a:r>
                      <a:r>
                        <a:rPr lang="en-GB" sz="1600" b="1" baseline="0" dirty="0" smtClean="0">
                          <a:solidFill>
                            <a:schemeClr val="tx1"/>
                          </a:solidFill>
                          <a:latin typeface="Arial" pitchFamily="34" charset="0"/>
                          <a:cs typeface="Arial" pitchFamily="34" charset="0"/>
                        </a:rPr>
                        <a:t> Official is starting on the 1</a:t>
                      </a:r>
                      <a:r>
                        <a:rPr lang="en-GB" sz="1600" b="1" baseline="30000" dirty="0" smtClean="0">
                          <a:solidFill>
                            <a:schemeClr val="tx1"/>
                          </a:solidFill>
                          <a:latin typeface="Arial" pitchFamily="34" charset="0"/>
                          <a:cs typeface="Arial" pitchFamily="34" charset="0"/>
                        </a:rPr>
                        <a:t>st</a:t>
                      </a:r>
                      <a:r>
                        <a:rPr lang="en-GB" sz="1600" b="1" baseline="0" dirty="0" smtClean="0">
                          <a:solidFill>
                            <a:schemeClr val="tx1"/>
                          </a:solidFill>
                          <a:latin typeface="Arial" pitchFamily="34" charset="0"/>
                          <a:cs typeface="Arial" pitchFamily="34" charset="0"/>
                        </a:rPr>
                        <a:t> April 2021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Male </a:t>
                      </a:r>
                    </a:p>
                    <a:p>
                      <a:pPr algn="ctr"/>
                      <a:r>
                        <a:rPr lang="en-GB"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To be occupied the 1</a:t>
                      </a:r>
                      <a:r>
                        <a:rPr lang="en-US" sz="1600" b="1" baseline="30000" dirty="0" smtClean="0">
                          <a:solidFill>
                            <a:schemeClr val="tx1"/>
                          </a:solidFill>
                          <a:latin typeface="Arial" pitchFamily="34" charset="0"/>
                          <a:cs typeface="Arial" pitchFamily="34" charset="0"/>
                        </a:rPr>
                        <a:t>st</a:t>
                      </a:r>
                      <a:r>
                        <a:rPr lang="en-US" sz="1600" b="1" dirty="0" smtClean="0">
                          <a:solidFill>
                            <a:schemeClr val="tx1"/>
                          </a:solidFill>
                          <a:latin typeface="Arial" pitchFamily="34" charset="0"/>
                          <a:cs typeface="Arial" pitchFamily="34" charset="0"/>
                        </a:rPr>
                        <a:t> April 2021</a:t>
                      </a:r>
                    </a:p>
                    <a:p>
                      <a:pPr algn="ctr"/>
                      <a:r>
                        <a:rPr lang="en-US" sz="1600" b="1" baseline="0" dirty="0">
                          <a:solidFill>
                            <a:schemeClr val="tx1"/>
                          </a:solidFill>
                          <a:latin typeface="Arial" pitchFamily="34" charset="0"/>
                          <a:cs typeface="Arial" pitchFamily="34" charset="0"/>
                        </a:rPr>
                        <a:t> </a:t>
                      </a:r>
                      <a:endParaRPr lang="en-US" sz="1600" b="1" dirty="0" smtClean="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pitchFamily="34" charset="0"/>
                          <a:cs typeface="Arial" pitchFamily="34" charset="0"/>
                        </a:rPr>
                        <a:t>Community Services</a:t>
                      </a:r>
                    </a:p>
                  </a:txBody>
                  <a:tcPr marT="45722" marB="45722"/>
                </a:tc>
                <a:tc>
                  <a:txBody>
                    <a:bodyPr/>
                    <a:lstStyle/>
                    <a:p>
                      <a:pPr algn="ctr"/>
                      <a:r>
                        <a:rPr lang="en-US" sz="1600" b="1" dirty="0" smtClean="0">
                          <a:solidFill>
                            <a:schemeClr val="tx1"/>
                          </a:solidFill>
                          <a:latin typeface="Arial" pitchFamily="34" charset="0"/>
                          <a:cs typeface="Arial" pitchFamily="34" charset="0"/>
                        </a:rPr>
                        <a:t>1</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0</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US" sz="1600" b="1" dirty="0" smtClean="0">
                          <a:solidFill>
                            <a:schemeClr val="tx1"/>
                          </a:solidFill>
                          <a:latin typeface="Arial" pitchFamily="34" charset="0"/>
                          <a:cs typeface="Arial" pitchFamily="34" charset="0"/>
                        </a:rPr>
                        <a:t>0</a:t>
                      </a:r>
                      <a:endParaRPr lang="en-US" sz="1600" b="1" dirty="0">
                        <a:solidFill>
                          <a:schemeClr val="tx1"/>
                        </a:solidFill>
                        <a:latin typeface="Arial" pitchFamily="34" charset="0"/>
                        <a:cs typeface="Arial" pitchFamily="34" charset="0"/>
                      </a:endParaRPr>
                    </a:p>
                  </a:txBody>
                  <a:tcPr marT="45722" marB="45722"/>
                </a:tc>
                <a:tc>
                  <a:txBody>
                    <a:bodyPr/>
                    <a:lstStyle/>
                    <a:p>
                      <a:pPr algn="ctr"/>
                      <a:r>
                        <a:rPr lang="en-ZA" sz="1600" b="1" dirty="0" smtClean="0">
                          <a:solidFill>
                            <a:schemeClr val="tx1"/>
                          </a:solidFill>
                          <a:latin typeface="Arial" pitchFamily="34" charset="0"/>
                          <a:cs typeface="Arial" pitchFamily="34" charset="0"/>
                        </a:rPr>
                        <a:t>1</a:t>
                      </a:r>
                      <a:endParaRPr lang="en-US" sz="1600" b="1" dirty="0" smtClean="0">
                        <a:solidFill>
                          <a:schemeClr val="tx1"/>
                        </a:solidFill>
                        <a:latin typeface="Arial" pitchFamily="34" charset="0"/>
                        <a:cs typeface="Arial" pitchFamily="34" charset="0"/>
                      </a:endParaRPr>
                    </a:p>
                  </a:txBody>
                  <a:tcPr marT="45722" marB="45722"/>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ZA" altLang="en-US" sz="2400" b="1" dirty="0" smtClean="0">
                <a:solidFill>
                  <a:schemeClr val="tx1"/>
                </a:solidFill>
              </a:rPr>
              <a:t>Operational and Administrative Capacity  and Capability (Vacant Positions and professional administration, etc)</a:t>
            </a:r>
            <a:br>
              <a:rPr lang="en-ZA" altLang="en-US" sz="2400" b="1" dirty="0" smtClean="0">
                <a:solidFill>
                  <a:schemeClr val="tx1"/>
                </a:solidFill>
              </a:rPr>
            </a:br>
            <a:endParaRPr lang="en-US" sz="2400" dirty="0"/>
          </a:p>
        </p:txBody>
      </p:sp>
      <p:sp>
        <p:nvSpPr>
          <p:cNvPr id="5" name="Content Placeholder 4"/>
          <p:cNvSpPr>
            <a:spLocks noGrp="1"/>
          </p:cNvSpPr>
          <p:nvPr>
            <p:ph idx="1"/>
          </p:nvPr>
        </p:nvSpPr>
        <p:spPr>
          <a:xfrm>
            <a:off x="304800" y="1554163"/>
            <a:ext cx="8686800" cy="4690994"/>
          </a:xfrm>
        </p:spPr>
        <p:txBody>
          <a:bodyPr/>
          <a:lstStyle/>
          <a:p>
            <a:pPr fontAlgn="t"/>
            <a:r>
              <a:rPr lang="en-US" sz="1800" b="1" dirty="0" smtClean="0">
                <a:solidFill>
                  <a:schemeClr val="tx1"/>
                </a:solidFill>
                <a:latin typeface="Arial" pitchFamily="34" charset="0"/>
                <a:cs typeface="Arial" pitchFamily="34" charset="0"/>
              </a:rPr>
              <a:t>Number of posts</a:t>
            </a:r>
          </a:p>
          <a:p>
            <a:pPr fontAlgn="t">
              <a:buNone/>
            </a:pPr>
            <a:r>
              <a:rPr lang="en-GB" sz="1800" b="1" i="1" dirty="0" smtClean="0">
                <a:solidFill>
                  <a:schemeClr val="tx1"/>
                </a:solidFill>
                <a:latin typeface="Arial" pitchFamily="34" charset="0"/>
                <a:cs typeface="Arial" pitchFamily="34" charset="0"/>
              </a:rPr>
              <a:t>	250</a:t>
            </a:r>
          </a:p>
          <a:p>
            <a:pPr fontAlgn="t"/>
            <a:r>
              <a:rPr lang="en-US" sz="1800" b="1" dirty="0" smtClean="0">
                <a:solidFill>
                  <a:schemeClr val="tx1"/>
                </a:solidFill>
                <a:latin typeface="Arial" pitchFamily="34" charset="0"/>
                <a:cs typeface="Arial" pitchFamily="34" charset="0"/>
              </a:rPr>
              <a:t>Total number of posts filled</a:t>
            </a:r>
          </a:p>
          <a:p>
            <a:pPr fontAlgn="t">
              <a:buNone/>
            </a:pPr>
            <a:r>
              <a:rPr lang="en-ZA" sz="1800" b="1" i="1" dirty="0" smtClean="0">
                <a:solidFill>
                  <a:schemeClr val="tx1"/>
                </a:solidFill>
                <a:latin typeface="Arial" pitchFamily="34" charset="0"/>
                <a:cs typeface="Arial" pitchFamily="34" charset="0"/>
              </a:rPr>
              <a:t>	152</a:t>
            </a:r>
            <a:endParaRPr lang="en-GB" sz="1800" b="1" i="1" dirty="0" smtClean="0">
              <a:solidFill>
                <a:schemeClr val="tx1"/>
              </a:solidFill>
              <a:latin typeface="Arial" pitchFamily="34" charset="0"/>
              <a:cs typeface="Arial" pitchFamily="34" charset="0"/>
            </a:endParaRPr>
          </a:p>
          <a:p>
            <a:pPr fontAlgn="t"/>
            <a:r>
              <a:rPr lang="en-US" sz="1800" b="1" dirty="0" smtClean="0">
                <a:solidFill>
                  <a:schemeClr val="tx1"/>
                </a:solidFill>
                <a:latin typeface="Arial" pitchFamily="34" charset="0"/>
                <a:cs typeface="Arial" pitchFamily="34" charset="0"/>
              </a:rPr>
              <a:t>Total number of posts filled by women</a:t>
            </a:r>
          </a:p>
          <a:p>
            <a:pPr fontAlgn="t">
              <a:buNone/>
            </a:pPr>
            <a:r>
              <a:rPr lang="en-US" sz="1800" b="1" i="1" dirty="0" smtClean="0">
                <a:solidFill>
                  <a:schemeClr val="tx1"/>
                </a:solidFill>
                <a:latin typeface="Arial" pitchFamily="34" charset="0"/>
                <a:cs typeface="Arial" pitchFamily="34" charset="0"/>
              </a:rPr>
              <a:t>	56</a:t>
            </a:r>
          </a:p>
          <a:p>
            <a:pPr fontAlgn="t"/>
            <a:r>
              <a:rPr lang="en-US" sz="1800" b="1" dirty="0" smtClean="0">
                <a:solidFill>
                  <a:schemeClr val="tx1"/>
                </a:solidFill>
                <a:latin typeface="Arial" pitchFamily="34" charset="0"/>
                <a:cs typeface="Arial" pitchFamily="34" charset="0"/>
              </a:rPr>
              <a:t>Total number of posts vacant</a:t>
            </a:r>
          </a:p>
          <a:p>
            <a:pPr fontAlgn="t">
              <a:buNone/>
            </a:pPr>
            <a:r>
              <a:rPr lang="en-US" sz="1800" b="1" i="1" dirty="0" smtClean="0">
                <a:solidFill>
                  <a:schemeClr val="tx1"/>
                </a:solidFill>
                <a:latin typeface="Arial" pitchFamily="34" charset="0"/>
                <a:cs typeface="Arial" pitchFamily="34" charset="0"/>
              </a:rPr>
              <a:t>	98</a:t>
            </a:r>
          </a:p>
          <a:p>
            <a:pPr fontAlgn="t"/>
            <a:r>
              <a:rPr lang="en-US" sz="1800" b="1" dirty="0" smtClean="0">
                <a:solidFill>
                  <a:schemeClr val="tx1"/>
                </a:solidFill>
                <a:latin typeface="Arial" pitchFamily="34" charset="0"/>
                <a:cs typeface="Arial" pitchFamily="34" charset="0"/>
              </a:rPr>
              <a:t>PLAN TO FILL VACANT POSTS (PER MUNICIPALITY)</a:t>
            </a:r>
          </a:p>
          <a:p>
            <a:pPr fontAlgn="t">
              <a:buFont typeface="Arial" pitchFamily="34" charset="0"/>
              <a:buChar char="•"/>
            </a:pPr>
            <a:r>
              <a:rPr lang="en-US" sz="1800" dirty="0" smtClean="0">
                <a:solidFill>
                  <a:schemeClr val="tx1"/>
                </a:solidFill>
                <a:latin typeface="Arial" pitchFamily="34" charset="0"/>
                <a:cs typeface="Arial" pitchFamily="34" charset="0"/>
              </a:rPr>
              <a:t>HOD: Technical Services the recruitment processes has been finalized. </a:t>
            </a:r>
          </a:p>
          <a:p>
            <a:pPr fontAlgn="t">
              <a:buFont typeface="Arial" pitchFamily="34" charset="0"/>
              <a:buChar char="•"/>
            </a:pPr>
            <a:r>
              <a:rPr lang="en-US" sz="1800" dirty="0" smtClean="0">
                <a:solidFill>
                  <a:schemeClr val="tx1"/>
                </a:solidFill>
                <a:latin typeface="Arial" pitchFamily="34" charset="0"/>
                <a:cs typeface="Arial" pitchFamily="34" charset="0"/>
              </a:rPr>
              <a:t>Most essential posts have been filled but the outstanding critical ones have to be funded to achieve the notion of funded budget.</a:t>
            </a:r>
          </a:p>
          <a:p>
            <a:pPr>
              <a:buNone/>
            </a:pP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txBody>
          <a:bodyPr>
            <a:normAutofit fontScale="90000"/>
          </a:bodyPr>
          <a:lstStyle/>
          <a:p>
            <a:r>
              <a:rPr lang="en-ZA" b="1" dirty="0" smtClean="0">
                <a:solidFill>
                  <a:schemeClr val="tx1"/>
                </a:solidFill>
              </a:rPr>
              <a:t>capacity, functionality and effectiveness of committees</a:t>
            </a:r>
            <a:endParaRPr lang="en-ZA" b="1" dirty="0">
              <a:solidFill>
                <a:schemeClr val="tx1"/>
              </a:solidFill>
            </a:endParaRPr>
          </a:p>
        </p:txBody>
      </p:sp>
      <p:graphicFrame>
        <p:nvGraphicFramePr>
          <p:cNvPr id="6" name="Content Placeholder 5"/>
          <p:cNvGraphicFramePr>
            <a:graphicFrameLocks noGrp="1"/>
          </p:cNvGraphicFramePr>
          <p:nvPr>
            <p:ph idx="1"/>
          </p:nvPr>
        </p:nvGraphicFramePr>
        <p:xfrm>
          <a:off x="304800" y="1554163"/>
          <a:ext cx="8686800" cy="1827837"/>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2228856">
                  <a:extLst>
                    <a:ext uri="{9D8B030D-6E8A-4147-A177-3AD203B41FA5}">
                      <a16:colId xmlns:a16="http://schemas.microsoft.com/office/drawing/2014/main" val="20001"/>
                    </a:ext>
                  </a:extLst>
                </a:gridCol>
                <a:gridCol w="3562344">
                  <a:extLst>
                    <a:ext uri="{9D8B030D-6E8A-4147-A177-3AD203B41FA5}">
                      <a16:colId xmlns:a16="http://schemas.microsoft.com/office/drawing/2014/main" val="20002"/>
                    </a:ext>
                  </a:extLst>
                </a:gridCol>
              </a:tblGrid>
              <a:tr h="446077">
                <a:tc>
                  <a:txBody>
                    <a:bodyPr/>
                    <a:lstStyle/>
                    <a:p>
                      <a:r>
                        <a:rPr lang="en-GB" b="1" dirty="0" smtClean="0">
                          <a:solidFill>
                            <a:schemeClr val="tx1"/>
                          </a:solidFill>
                        </a:rPr>
                        <a:t>COMMITTEES</a:t>
                      </a:r>
                      <a:endParaRPr lang="en-US" b="1" dirty="0">
                        <a:solidFill>
                          <a:schemeClr val="tx1"/>
                        </a:solidFill>
                      </a:endParaRPr>
                    </a:p>
                  </a:txBody>
                  <a:tcPr/>
                </a:tc>
                <a:tc>
                  <a:txBody>
                    <a:bodyPr/>
                    <a:lstStyle/>
                    <a:p>
                      <a:r>
                        <a:rPr lang="en-GB" b="1" dirty="0" smtClean="0">
                          <a:solidFill>
                            <a:schemeClr val="tx1"/>
                          </a:solidFill>
                        </a:rPr>
                        <a:t>CAPACITY</a:t>
                      </a:r>
                      <a:endParaRPr lang="en-US" b="1" dirty="0">
                        <a:solidFill>
                          <a:schemeClr val="tx1"/>
                        </a:solidFill>
                      </a:endParaRPr>
                    </a:p>
                  </a:txBody>
                  <a:tcPr/>
                </a:tc>
                <a:tc>
                  <a:txBody>
                    <a:bodyPr/>
                    <a:lstStyle/>
                    <a:p>
                      <a:r>
                        <a:rPr lang="en-GB" b="1" dirty="0" smtClean="0">
                          <a:solidFill>
                            <a:schemeClr val="tx1"/>
                          </a:solidFill>
                        </a:rPr>
                        <a:t>FUNCTIONALITY</a:t>
                      </a:r>
                      <a:endParaRPr lang="en-US" b="1" dirty="0">
                        <a:solidFill>
                          <a:schemeClr val="tx1"/>
                        </a:solidFill>
                      </a:endParaRPr>
                    </a:p>
                  </a:txBody>
                  <a:tcPr/>
                </a:tc>
                <a:extLst>
                  <a:ext uri="{0D108BD9-81ED-4DB2-BD59-A6C34878D82A}">
                    <a16:rowId xmlns:a16="http://schemas.microsoft.com/office/drawing/2014/main" val="10000"/>
                  </a:ext>
                </a:extLst>
              </a:tr>
              <a:tr h="370840">
                <a:tc>
                  <a:txBody>
                    <a:bodyPr/>
                    <a:lstStyle/>
                    <a:p>
                      <a:r>
                        <a:rPr lang="en-GB" b="1" dirty="0" smtClean="0">
                          <a:solidFill>
                            <a:schemeClr val="tx1"/>
                          </a:solidFill>
                        </a:rPr>
                        <a:t>Internal Audit Committee</a:t>
                      </a:r>
                      <a:endParaRPr lang="en-US" b="1" dirty="0">
                        <a:solidFill>
                          <a:schemeClr val="tx1"/>
                        </a:solidFill>
                      </a:endParaRPr>
                    </a:p>
                  </a:txBody>
                  <a:tcPr/>
                </a:tc>
                <a:tc>
                  <a:txBody>
                    <a:bodyPr/>
                    <a:lstStyle/>
                    <a:p>
                      <a:r>
                        <a:rPr lang="en-GB" b="1" dirty="0" smtClean="0">
                          <a:solidFill>
                            <a:schemeClr val="tx1"/>
                          </a:solidFill>
                        </a:rPr>
                        <a:t>Capacitated in terms of the requirements</a:t>
                      </a:r>
                      <a:endParaRPr lang="en-US" b="1" dirty="0">
                        <a:solidFill>
                          <a:schemeClr val="tx1"/>
                        </a:solidFill>
                      </a:endParaRPr>
                    </a:p>
                  </a:txBody>
                  <a:tcPr/>
                </a:tc>
                <a:tc>
                  <a:txBody>
                    <a:bodyPr/>
                    <a:lstStyle/>
                    <a:p>
                      <a:r>
                        <a:rPr lang="en-GB" b="1" dirty="0" smtClean="0">
                          <a:solidFill>
                            <a:schemeClr val="tx1"/>
                          </a:solidFill>
                        </a:rPr>
                        <a:t>Functional and Effective</a:t>
                      </a:r>
                      <a:endParaRPr lang="en-US" b="1" dirty="0">
                        <a:solidFill>
                          <a:schemeClr val="tx1"/>
                        </a:solidFill>
                      </a:endParaRPr>
                    </a:p>
                  </a:txBody>
                  <a:tcPr/>
                </a:tc>
                <a:extLst>
                  <a:ext uri="{0D108BD9-81ED-4DB2-BD59-A6C34878D82A}">
                    <a16:rowId xmlns:a16="http://schemas.microsoft.com/office/drawing/2014/main" val="10001"/>
                  </a:ext>
                </a:extLst>
              </a:tr>
              <a:tr h="370840">
                <a:tc>
                  <a:txBody>
                    <a:bodyPr/>
                    <a:lstStyle/>
                    <a:p>
                      <a:r>
                        <a:rPr lang="en-GB" b="1" dirty="0" smtClean="0">
                          <a:solidFill>
                            <a:schemeClr val="tx1"/>
                          </a:solidFill>
                        </a:rPr>
                        <a:t>MPAC</a:t>
                      </a:r>
                      <a:endParaRPr lang="en-US" b="1" dirty="0">
                        <a:solidFill>
                          <a:schemeClr val="tx1"/>
                        </a:solidFill>
                      </a:endParaRPr>
                    </a:p>
                  </a:txBody>
                  <a:tcPr/>
                </a:tc>
                <a:tc>
                  <a:txBody>
                    <a:bodyPr/>
                    <a:lstStyle/>
                    <a:p>
                      <a:r>
                        <a:rPr lang="en-GB" b="1" dirty="0" smtClean="0">
                          <a:solidFill>
                            <a:schemeClr val="tx1"/>
                          </a:solidFill>
                        </a:rPr>
                        <a:t>Need more training </a:t>
                      </a:r>
                      <a:endParaRPr lang="en-US" b="1" dirty="0">
                        <a:solidFill>
                          <a:schemeClr val="tx1"/>
                        </a:solidFill>
                      </a:endParaRPr>
                    </a:p>
                  </a:txBody>
                  <a:tcPr/>
                </a:tc>
                <a:tc>
                  <a:txBody>
                    <a:bodyPr/>
                    <a:lstStyle/>
                    <a:p>
                      <a:r>
                        <a:rPr lang="en-GB" b="1" dirty="0" smtClean="0">
                          <a:solidFill>
                            <a:schemeClr val="tx1"/>
                          </a:solidFill>
                        </a:rPr>
                        <a:t>Functional and  Partly Effective</a:t>
                      </a:r>
                      <a:endParaRPr lang="en-US" b="1" dirty="0">
                        <a:solidFill>
                          <a:schemeClr val="tx1"/>
                        </a:solidFill>
                      </a:endParaRPr>
                    </a:p>
                  </a:txBody>
                  <a:tcPr/>
                </a:tc>
                <a:extLst>
                  <a:ext uri="{0D108BD9-81ED-4DB2-BD59-A6C34878D82A}">
                    <a16:rowId xmlns:a16="http://schemas.microsoft.com/office/drawing/2014/main" val="10002"/>
                  </a:ext>
                </a:extLst>
              </a:tr>
              <a:tr h="370840">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13</a:t>
            </a:fld>
            <a:endParaRPr kumimoji="0"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4955381"/>
          </a:xfrm>
        </p:spPr>
        <p:txBody>
          <a:bodyPr/>
          <a:lstStyle/>
          <a:p>
            <a:endParaRPr lang="en-ZA" dirty="0" smtClean="0"/>
          </a:p>
          <a:p>
            <a:pPr algn="ctr"/>
            <a:endParaRPr lang="en-ZA" dirty="0"/>
          </a:p>
          <a:p>
            <a:pPr marL="0" indent="0" algn="ctr">
              <a:buNone/>
            </a:pPr>
            <a:r>
              <a:rPr lang="en-ZA" sz="4000" b="1" dirty="0" smtClean="0">
                <a:solidFill>
                  <a:schemeClr val="tx1"/>
                </a:solidFill>
              </a:rPr>
              <a:t>THANK YOU</a:t>
            </a:r>
            <a:endParaRPr lang="en-ZA" sz="4000" b="1" dirty="0">
              <a:solidFill>
                <a:schemeClr val="tx1"/>
              </a:solidFill>
            </a:endParaRPr>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14</a:t>
            </a:fld>
            <a:endParaRPr kumimoji="0" lang="en-US" dirty="0"/>
          </a:p>
        </p:txBody>
      </p:sp>
    </p:spTree>
    <p:extLst>
      <p:ext uri="{BB962C8B-B14F-4D97-AF65-F5344CB8AC3E}">
        <p14:creationId xmlns:p14="http://schemas.microsoft.com/office/powerpoint/2010/main" val="4228762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           </a:t>
            </a:r>
            <a:r>
              <a:rPr lang="en-US" dirty="0" smtClean="0">
                <a:solidFill>
                  <a:schemeClr val="tx1"/>
                </a:solidFill>
              </a:rPr>
              <a:t>THE STATE OF GOVERNANCE </a:t>
            </a:r>
            <a:endParaRPr lang="en-ZA" b="1" dirty="0"/>
          </a:p>
        </p:txBody>
      </p:sp>
      <p:sp>
        <p:nvSpPr>
          <p:cNvPr id="3" name="Content Placeholder 2"/>
          <p:cNvSpPr>
            <a:spLocks noGrp="1"/>
          </p:cNvSpPr>
          <p:nvPr>
            <p:ph idx="1"/>
          </p:nvPr>
        </p:nvSpPr>
        <p:spPr>
          <a:xfrm>
            <a:off x="304800" y="1142984"/>
            <a:ext cx="8686800" cy="4937141"/>
          </a:xfrm>
        </p:spPr>
        <p:txBody>
          <a:bodyPr/>
          <a:lstStyle/>
          <a:p>
            <a:pPr>
              <a:buFont typeface="Arial" pitchFamily="34" charset="0"/>
              <a:buChar char="•"/>
            </a:pPr>
            <a:r>
              <a:rPr lang="en-ZA" sz="1600" b="1" dirty="0" smtClean="0">
                <a:solidFill>
                  <a:schemeClr val="tx1"/>
                </a:solidFill>
              </a:rPr>
              <a:t>There is Political Stability in Magareng Local Municipality.</a:t>
            </a:r>
          </a:p>
          <a:p>
            <a:pPr>
              <a:buFont typeface="Arial" pitchFamily="34" charset="0"/>
              <a:buChar char="•"/>
            </a:pPr>
            <a:r>
              <a:rPr lang="en-ZA" sz="1600" b="1" dirty="0" smtClean="0">
                <a:solidFill>
                  <a:schemeClr val="tx1"/>
                </a:solidFill>
              </a:rPr>
              <a:t>There is cohesion among Councillors .</a:t>
            </a:r>
          </a:p>
          <a:p>
            <a:pPr>
              <a:buFont typeface="Arial" pitchFamily="34" charset="0"/>
              <a:buChar char="•"/>
            </a:pPr>
            <a:r>
              <a:rPr lang="en-ZA" sz="1600" b="1" dirty="0" smtClean="0">
                <a:solidFill>
                  <a:schemeClr val="tx1"/>
                </a:solidFill>
              </a:rPr>
              <a:t>There is a good relationship between management and councillors.</a:t>
            </a:r>
          </a:p>
          <a:p>
            <a:pPr>
              <a:buFont typeface="Arial" pitchFamily="34" charset="0"/>
              <a:buChar char="•"/>
            </a:pPr>
            <a:endParaRPr lang="en-ZA" sz="1600" b="1" dirty="0" smtClean="0"/>
          </a:p>
          <a:p>
            <a:pPr>
              <a:buFont typeface="Wingdings" pitchFamily="2" charset="2"/>
              <a:buChar char="Ø"/>
            </a:pPr>
            <a:endParaRPr lang="en-ZA" dirty="0"/>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2</a:t>
            </a:fld>
            <a:endParaRPr kumimoji="0" lang="en-US" dirty="0"/>
          </a:p>
        </p:txBody>
      </p:sp>
      <p:graphicFrame>
        <p:nvGraphicFramePr>
          <p:cNvPr id="6" name="Table 5"/>
          <p:cNvGraphicFramePr>
            <a:graphicFrameLocks noGrp="1"/>
          </p:cNvGraphicFramePr>
          <p:nvPr/>
        </p:nvGraphicFramePr>
        <p:xfrm>
          <a:off x="214282" y="2143116"/>
          <a:ext cx="8786874" cy="4774466"/>
        </p:xfrm>
        <a:graphic>
          <a:graphicData uri="http://schemas.openxmlformats.org/drawingml/2006/table">
            <a:tbl>
              <a:tblPr firstRow="1" bandRow="1">
                <a:tableStyleId>{5C22544A-7EE6-4342-B048-85BDC9FD1C3A}</a:tableStyleId>
              </a:tblPr>
              <a:tblGrid>
                <a:gridCol w="2357454">
                  <a:extLst>
                    <a:ext uri="{9D8B030D-6E8A-4147-A177-3AD203B41FA5}">
                      <a16:colId xmlns:a16="http://schemas.microsoft.com/office/drawing/2014/main" val="20000"/>
                    </a:ext>
                  </a:extLst>
                </a:gridCol>
                <a:gridCol w="6429420">
                  <a:extLst>
                    <a:ext uri="{9D8B030D-6E8A-4147-A177-3AD203B41FA5}">
                      <a16:colId xmlns:a16="http://schemas.microsoft.com/office/drawing/2014/main" val="20001"/>
                    </a:ext>
                  </a:extLst>
                </a:gridCol>
              </a:tblGrid>
              <a:tr h="344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rPr>
                        <a:t>Establishment  and Functionality of Governance</a:t>
                      </a:r>
                      <a:r>
                        <a:rPr lang="en-ZA" sz="1800" b="1" baseline="0" dirty="0" smtClean="0">
                          <a:solidFill>
                            <a:schemeClr val="tx1"/>
                          </a:solidFill>
                        </a:rPr>
                        <a:t> Structures</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53836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Municipal Council</a:t>
                      </a:r>
                      <a:endParaRPr lang="en-US"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rPr>
                        <a:t>Council  is Functional</a:t>
                      </a:r>
                      <a:r>
                        <a:rPr lang="en-ZA" sz="1400" b="1" baseline="0" dirty="0" smtClean="0">
                          <a:solidFill>
                            <a:schemeClr val="tx1"/>
                          </a:solidFill>
                        </a:rPr>
                        <a:t> and </a:t>
                      </a:r>
                      <a:r>
                        <a:rPr lang="en-ZA" sz="1400" b="1" dirty="0" smtClean="0">
                          <a:solidFill>
                            <a:schemeClr val="tx1"/>
                          </a:solidFill>
                        </a:rPr>
                        <a:t>Meetings are held regularly as planned schedule adopted by Council(Functional</a:t>
                      </a:r>
                      <a:r>
                        <a:rPr lang="en-ZA" sz="1400" b="1" baseline="0" dirty="0" smtClean="0">
                          <a:solidFill>
                            <a:schemeClr val="tx1"/>
                          </a:solidFill>
                        </a:rPr>
                        <a:t> &amp; Effective)</a:t>
                      </a:r>
                      <a:endParaRPr lang="en-US" sz="1400" b="1" dirty="0">
                        <a:solidFill>
                          <a:schemeClr val="tx1"/>
                        </a:solidFill>
                      </a:endParaRPr>
                    </a:p>
                  </a:txBody>
                  <a:tcPr/>
                </a:tc>
                <a:extLst>
                  <a:ext uri="{0D108BD9-81ED-4DB2-BD59-A6C34878D82A}">
                    <a16:rowId xmlns:a16="http://schemas.microsoft.com/office/drawing/2014/main" val="10001"/>
                  </a:ext>
                </a:extLst>
              </a:tr>
              <a:tr h="53836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Executive Committee</a:t>
                      </a:r>
                      <a:endParaRPr lang="en-US"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rPr>
                        <a:t>Council  Portfolio Committees is Functional</a:t>
                      </a:r>
                      <a:r>
                        <a:rPr lang="en-ZA" sz="1400" b="1" baseline="0" dirty="0" smtClean="0">
                          <a:solidFill>
                            <a:schemeClr val="tx1"/>
                          </a:solidFill>
                        </a:rPr>
                        <a:t> and </a:t>
                      </a:r>
                      <a:r>
                        <a:rPr lang="en-ZA" sz="1400" b="1" dirty="0" smtClean="0">
                          <a:solidFill>
                            <a:schemeClr val="tx1"/>
                          </a:solidFill>
                        </a:rPr>
                        <a:t>Meetings are held regularly as planned schedule adopted by Council(Functional</a:t>
                      </a:r>
                      <a:r>
                        <a:rPr lang="en-ZA" sz="1400" b="1" baseline="0" dirty="0" smtClean="0">
                          <a:solidFill>
                            <a:schemeClr val="tx1"/>
                          </a:solidFill>
                        </a:rPr>
                        <a:t> &amp; Effective)</a:t>
                      </a:r>
                      <a:endParaRPr lang="en-US" sz="1400" b="1" dirty="0">
                        <a:solidFill>
                          <a:schemeClr val="tx1"/>
                        </a:solidFill>
                      </a:endParaRPr>
                    </a:p>
                  </a:txBody>
                  <a:tcPr/>
                </a:tc>
                <a:extLst>
                  <a:ext uri="{0D108BD9-81ED-4DB2-BD59-A6C34878D82A}">
                    <a16:rowId xmlns:a16="http://schemas.microsoft.com/office/drawing/2014/main" val="10002"/>
                  </a:ext>
                </a:extLst>
              </a:tr>
              <a:tr h="4887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rPr>
                        <a:t>LLF </a:t>
                      </a:r>
                      <a:endParaRPr lang="en-US"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smtClean="0">
                          <a:solidFill>
                            <a:schemeClr val="tx1"/>
                          </a:solidFill>
                        </a:rPr>
                        <a:t>LLF is Functional</a:t>
                      </a:r>
                      <a:r>
                        <a:rPr lang="en-ZA" sz="1400" b="1" baseline="0" dirty="0" smtClean="0">
                          <a:solidFill>
                            <a:schemeClr val="tx1"/>
                          </a:solidFill>
                        </a:rPr>
                        <a:t> and </a:t>
                      </a:r>
                      <a:r>
                        <a:rPr lang="en-ZA" sz="1400" b="1" dirty="0" smtClean="0">
                          <a:solidFill>
                            <a:schemeClr val="tx1"/>
                          </a:solidFill>
                        </a:rPr>
                        <a:t>Meetings are held regularly as planned schedule adopted by Committee (Functional</a:t>
                      </a:r>
                      <a:r>
                        <a:rPr lang="en-ZA" sz="1400" b="1" baseline="0" dirty="0" smtClean="0">
                          <a:solidFill>
                            <a:schemeClr val="tx1"/>
                          </a:solidFill>
                        </a:rPr>
                        <a:t> &amp; Effective)</a:t>
                      </a:r>
                      <a:endParaRPr lang="en-US" sz="1400" b="1" dirty="0">
                        <a:solidFill>
                          <a:schemeClr val="tx1"/>
                        </a:solidFill>
                      </a:endParaRPr>
                    </a:p>
                  </a:txBody>
                  <a:tcPr/>
                </a:tc>
                <a:extLst>
                  <a:ext uri="{0D108BD9-81ED-4DB2-BD59-A6C34878D82A}">
                    <a16:rowId xmlns:a16="http://schemas.microsoft.com/office/drawing/2014/main" val="10003"/>
                  </a:ext>
                </a:extLst>
              </a:tr>
              <a:tr h="4887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MPAC</a:t>
                      </a:r>
                      <a:endParaRPr lang="en-US" sz="1400" b="1" dirty="0">
                        <a:solidFill>
                          <a:schemeClr val="tx1"/>
                        </a:solidFill>
                      </a:endParaRPr>
                    </a:p>
                  </a:txBody>
                  <a:tcPr/>
                </a:tc>
                <a:tc>
                  <a:txBody>
                    <a:bodyPr/>
                    <a:lstStyle/>
                    <a:p>
                      <a:r>
                        <a:rPr lang="en-ZA" sz="1400" b="1" dirty="0" smtClean="0">
                          <a:solidFill>
                            <a:schemeClr val="tx1"/>
                          </a:solidFill>
                        </a:rPr>
                        <a:t>MPAC is Functional and</a:t>
                      </a:r>
                      <a:r>
                        <a:rPr lang="en-ZA" sz="1400" b="1" baseline="0" dirty="0" smtClean="0">
                          <a:solidFill>
                            <a:schemeClr val="tx1"/>
                          </a:solidFill>
                        </a:rPr>
                        <a:t> hold meetings regularly as per their schedule as adopted Council and as well as their terms of reference</a:t>
                      </a:r>
                      <a:r>
                        <a:rPr lang="en-ZA" sz="1400" b="1" dirty="0" smtClean="0">
                          <a:solidFill>
                            <a:schemeClr val="tx1"/>
                          </a:solidFill>
                        </a:rPr>
                        <a:t>(Functional</a:t>
                      </a:r>
                      <a:r>
                        <a:rPr lang="en-ZA" sz="1400" b="1" baseline="0" dirty="0" smtClean="0">
                          <a:solidFill>
                            <a:schemeClr val="tx1"/>
                          </a:solidFill>
                        </a:rPr>
                        <a:t> &amp; Partly Effective)</a:t>
                      </a:r>
                      <a:endParaRPr lang="en-US" sz="1400" b="1" dirty="0">
                        <a:solidFill>
                          <a:schemeClr val="tx1"/>
                        </a:solidFill>
                      </a:endParaRPr>
                    </a:p>
                  </a:txBody>
                  <a:tcPr/>
                </a:tc>
                <a:extLst>
                  <a:ext uri="{0D108BD9-81ED-4DB2-BD59-A6C34878D82A}">
                    <a16:rowId xmlns:a16="http://schemas.microsoft.com/office/drawing/2014/main" val="10004"/>
                  </a:ext>
                </a:extLst>
              </a:tr>
              <a:tr h="3852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Internal Audit</a:t>
                      </a:r>
                      <a:endParaRPr lang="en-US" sz="1400" b="1" dirty="0">
                        <a:solidFill>
                          <a:schemeClr val="tx1"/>
                        </a:solidFill>
                      </a:endParaRPr>
                    </a:p>
                  </a:txBody>
                  <a:tcPr/>
                </a:tc>
                <a:tc>
                  <a:txBody>
                    <a:bodyPr/>
                    <a:lstStyle/>
                    <a:p>
                      <a:r>
                        <a:rPr lang="en-ZA" sz="1400" b="1" dirty="0" smtClean="0">
                          <a:solidFill>
                            <a:schemeClr val="tx1"/>
                          </a:solidFill>
                        </a:rPr>
                        <a:t>Functional Shared Service with FBDM(Functional</a:t>
                      </a:r>
                      <a:r>
                        <a:rPr lang="en-ZA" sz="1400" b="1" baseline="0" dirty="0" smtClean="0">
                          <a:solidFill>
                            <a:schemeClr val="tx1"/>
                          </a:solidFill>
                        </a:rPr>
                        <a:t> &amp; Effective)</a:t>
                      </a:r>
                      <a:endParaRPr lang="en-US" sz="1400" b="1" dirty="0">
                        <a:solidFill>
                          <a:schemeClr val="tx1"/>
                        </a:solidFill>
                      </a:endParaRPr>
                    </a:p>
                  </a:txBody>
                  <a:tcPr/>
                </a:tc>
                <a:extLst>
                  <a:ext uri="{0D108BD9-81ED-4DB2-BD59-A6C34878D82A}">
                    <a16:rowId xmlns:a16="http://schemas.microsoft.com/office/drawing/2014/main" val="10005"/>
                  </a:ext>
                </a:extLst>
              </a:tr>
              <a:tr h="3852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Municipal Disciplinary Board</a:t>
                      </a:r>
                      <a:endParaRPr lang="en-US" sz="1400" b="1" dirty="0">
                        <a:solidFill>
                          <a:schemeClr val="tx1"/>
                        </a:solidFill>
                      </a:endParaRPr>
                    </a:p>
                  </a:txBody>
                  <a:tcPr/>
                </a:tc>
                <a:tc>
                  <a:txBody>
                    <a:bodyPr/>
                    <a:lstStyle/>
                    <a:p>
                      <a:r>
                        <a:rPr lang="en-ZA" sz="1400" b="1" dirty="0" smtClean="0">
                          <a:solidFill>
                            <a:schemeClr val="tx1"/>
                          </a:solidFill>
                        </a:rPr>
                        <a:t>Established</a:t>
                      </a:r>
                      <a:r>
                        <a:rPr lang="en-ZA" sz="1400" b="1" baseline="0" dirty="0" smtClean="0">
                          <a:solidFill>
                            <a:schemeClr val="tx1"/>
                          </a:solidFill>
                        </a:rPr>
                        <a:t> but not fully functional-shared services with FBDM</a:t>
                      </a:r>
                      <a:endParaRPr lang="en-US" sz="1400" b="1" dirty="0">
                        <a:solidFill>
                          <a:schemeClr val="tx1"/>
                        </a:solidFill>
                      </a:endParaRPr>
                    </a:p>
                  </a:txBody>
                  <a:tcPr/>
                </a:tc>
                <a:extLst>
                  <a:ext uri="{0D108BD9-81ED-4DB2-BD59-A6C34878D82A}">
                    <a16:rowId xmlns:a16="http://schemas.microsoft.com/office/drawing/2014/main" val="10006"/>
                  </a:ext>
                </a:extLst>
              </a:tr>
              <a:tr h="3852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IGR</a:t>
                      </a:r>
                      <a:endParaRPr lang="en-US" sz="1400" b="1" dirty="0">
                        <a:solidFill>
                          <a:schemeClr val="tx1"/>
                        </a:solidFill>
                      </a:endParaRPr>
                    </a:p>
                  </a:txBody>
                  <a:tcPr/>
                </a:tc>
                <a:tc>
                  <a:txBody>
                    <a:bodyPr/>
                    <a:lstStyle/>
                    <a:p>
                      <a:r>
                        <a:rPr lang="en-ZA" sz="1400" b="1" dirty="0" smtClean="0">
                          <a:solidFill>
                            <a:schemeClr val="tx1"/>
                          </a:solidFill>
                        </a:rPr>
                        <a:t>Established and only</a:t>
                      </a:r>
                      <a:r>
                        <a:rPr lang="en-ZA" sz="1400" b="1" baseline="0" dirty="0" smtClean="0">
                          <a:solidFill>
                            <a:schemeClr val="tx1"/>
                          </a:solidFill>
                        </a:rPr>
                        <a:t> functional at a District and Provincial level</a:t>
                      </a:r>
                      <a:r>
                        <a:rPr lang="en-ZA" sz="1400" b="1" dirty="0" smtClean="0">
                          <a:solidFill>
                            <a:schemeClr val="tx1"/>
                          </a:solidFill>
                        </a:rPr>
                        <a:t>(Functional</a:t>
                      </a:r>
                      <a:r>
                        <a:rPr lang="en-ZA" sz="1400" b="1" baseline="0" dirty="0" smtClean="0">
                          <a:solidFill>
                            <a:schemeClr val="tx1"/>
                          </a:solidFill>
                        </a:rPr>
                        <a:t> &amp; Effective)</a:t>
                      </a:r>
                      <a:endParaRPr lang="en-US" sz="1400" b="1" dirty="0">
                        <a:solidFill>
                          <a:schemeClr val="tx1"/>
                        </a:solidFill>
                      </a:endParaRPr>
                    </a:p>
                  </a:txBody>
                  <a:tcPr/>
                </a:tc>
                <a:extLst>
                  <a:ext uri="{0D108BD9-81ED-4DB2-BD59-A6C34878D82A}">
                    <a16:rowId xmlns:a16="http://schemas.microsoft.com/office/drawing/2014/main" val="10007"/>
                  </a:ext>
                </a:extLst>
              </a:tr>
              <a:tr h="4887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DDM Coordinating Forum</a:t>
                      </a:r>
                    </a:p>
                  </a:txBody>
                  <a:tcPr/>
                </a:tc>
                <a:tc>
                  <a:txBody>
                    <a:bodyPr/>
                    <a:lstStyle/>
                    <a:p>
                      <a:r>
                        <a:rPr lang="en-ZA" sz="1400" b="1" dirty="0" smtClean="0">
                          <a:solidFill>
                            <a:schemeClr val="tx1"/>
                          </a:solidFill>
                        </a:rPr>
                        <a:t>Established and Functional and all municipalities participating at district</a:t>
                      </a:r>
                      <a:r>
                        <a:rPr lang="en-ZA" sz="1400" b="1" baseline="0" dirty="0" smtClean="0">
                          <a:solidFill>
                            <a:schemeClr val="tx1"/>
                          </a:solidFill>
                        </a:rPr>
                        <a:t> level.</a:t>
                      </a:r>
                      <a:endParaRPr lang="en-US" sz="1400" b="1" dirty="0">
                        <a:solidFill>
                          <a:schemeClr val="tx1"/>
                        </a:solidFill>
                      </a:endParaRPr>
                    </a:p>
                  </a:txBody>
                  <a:tcPr/>
                </a:tc>
                <a:extLst>
                  <a:ext uri="{0D108BD9-81ED-4DB2-BD59-A6C34878D82A}">
                    <a16:rowId xmlns:a16="http://schemas.microsoft.com/office/drawing/2014/main" val="10008"/>
                  </a:ext>
                </a:extLst>
              </a:tr>
              <a:tr h="3852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altLang="en-US" sz="1400" b="1" dirty="0" smtClean="0">
                          <a:solidFill>
                            <a:schemeClr val="tx1"/>
                          </a:solidFill>
                        </a:rPr>
                        <a:t>District Disaster Management Centres</a:t>
                      </a:r>
                      <a:endParaRPr lang="en-US" sz="1400" b="1" dirty="0">
                        <a:solidFill>
                          <a:schemeClr val="tx1"/>
                        </a:solidFill>
                      </a:endParaRPr>
                    </a:p>
                  </a:txBody>
                  <a:tcPr/>
                </a:tc>
                <a:tc>
                  <a:txBody>
                    <a:bodyPr/>
                    <a:lstStyle/>
                    <a:p>
                      <a:r>
                        <a:rPr lang="en-ZA" sz="1400" b="1" dirty="0" smtClean="0">
                          <a:solidFill>
                            <a:schemeClr val="tx1"/>
                          </a:solidFill>
                        </a:rPr>
                        <a:t>Established</a:t>
                      </a:r>
                      <a:r>
                        <a:rPr lang="en-ZA" sz="1400" b="1" baseline="0" dirty="0" smtClean="0">
                          <a:solidFill>
                            <a:schemeClr val="tx1"/>
                          </a:solidFill>
                        </a:rPr>
                        <a:t> and functional  at a District level</a:t>
                      </a:r>
                      <a:endParaRPr lang="en-US" sz="1400" b="1" dirty="0">
                        <a:solidFill>
                          <a:schemeClr val="tx1"/>
                        </a:solidFill>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          </a:t>
            </a:r>
            <a:r>
              <a:rPr lang="en-ZA" sz="3200" dirty="0" smtClean="0">
                <a:solidFill>
                  <a:schemeClr val="tx1"/>
                </a:solidFill>
              </a:rPr>
              <a:t>A</a:t>
            </a:r>
            <a:r>
              <a:rPr lang="en-US" sz="3200" dirty="0" smtClean="0">
                <a:solidFill>
                  <a:schemeClr val="tx1"/>
                </a:solidFill>
              </a:rPr>
              <a:t>UDIT OUTCOMES</a:t>
            </a:r>
            <a:endParaRPr lang="en-ZA" sz="3200" b="1" dirty="0"/>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3</a:t>
            </a:fld>
            <a:endParaRPr kumimoji="0" lang="en-US" dirty="0"/>
          </a:p>
        </p:txBody>
      </p:sp>
      <p:pic>
        <p:nvPicPr>
          <p:cNvPr id="6" name="Content Placeholder 3">
            <a:extLst>
              <a:ext uri="{FF2B5EF4-FFF2-40B4-BE49-F238E27FC236}">
                <a16:creationId xmlns:a16="http://schemas.microsoft.com/office/drawing/2014/main" id="{37ABF1F8-C895-45EC-ACCA-C3E616EF8107}"/>
              </a:ext>
            </a:extLst>
          </p:cNvPr>
          <p:cNvPicPr>
            <a:picLocks noGrp="1" noChangeAspect="1"/>
          </p:cNvPicPr>
          <p:nvPr>
            <p:ph idx="1"/>
          </p:nvPr>
        </p:nvPicPr>
        <p:blipFill>
          <a:blip r:embed="rId2"/>
          <a:stretch>
            <a:fillRect/>
          </a:stretch>
        </p:blipFill>
        <p:spPr>
          <a:xfrm>
            <a:off x="857224" y="1214422"/>
            <a:ext cx="7786742" cy="1499897"/>
          </a:xfrm>
          <a:prstGeom prst="rect">
            <a:avLst/>
          </a:prstGeom>
        </p:spPr>
      </p:pic>
      <p:sp>
        <p:nvSpPr>
          <p:cNvPr id="7" name="Rectangle 6"/>
          <p:cNvSpPr/>
          <p:nvPr/>
        </p:nvSpPr>
        <p:spPr>
          <a:xfrm>
            <a:off x="500034" y="2857496"/>
            <a:ext cx="8358246" cy="3785652"/>
          </a:xfrm>
          <a:prstGeom prst="rect">
            <a:avLst/>
          </a:prstGeom>
        </p:spPr>
        <p:txBody>
          <a:bodyPr wrap="square">
            <a:spAutoFit/>
          </a:bodyPr>
          <a:lstStyle/>
          <a:p>
            <a:pPr marL="800100" lvl="1" indent="-342900" algn="just">
              <a:buFont typeface="Arial" panose="020B0604020202020204" pitchFamily="34" charset="0"/>
              <a:buChar char="•"/>
              <a:defRPr/>
            </a:pPr>
            <a:r>
              <a:rPr lang="en-ZA" sz="2000" b="1" dirty="0" smtClean="0"/>
              <a:t>The 2019/20 audit is currently in progress</a:t>
            </a:r>
          </a:p>
          <a:p>
            <a:pPr marL="800100" lvl="1" indent="-342900" algn="just">
              <a:buFont typeface="Arial" panose="020B0604020202020204" pitchFamily="34" charset="0"/>
              <a:buChar char="•"/>
              <a:defRPr/>
            </a:pPr>
            <a:r>
              <a:rPr lang="en-ZA" sz="2000" b="1" dirty="0" smtClean="0"/>
              <a:t>The municipality has been receiving qualified audit opinion for the past 4 years with repeat findings on assets, revenue and UIF&amp; W</a:t>
            </a:r>
          </a:p>
          <a:p>
            <a:pPr marL="800100" lvl="1" indent="-342900" algn="just">
              <a:buFont typeface="Arial" panose="020B0604020202020204" pitchFamily="34" charset="0"/>
              <a:buChar char="•"/>
              <a:defRPr/>
            </a:pPr>
            <a:r>
              <a:rPr lang="en-ZA" sz="2000" b="1" dirty="0" smtClean="0"/>
              <a:t>The audit is progressing well and we expect a draft management report by End March 2021</a:t>
            </a:r>
          </a:p>
          <a:p>
            <a:pPr marL="800100" lvl="1" indent="-342900" algn="just">
              <a:buFont typeface="Arial" panose="020B0604020202020204" pitchFamily="34" charset="0"/>
              <a:buChar char="•"/>
              <a:defRPr/>
            </a:pPr>
            <a:r>
              <a:rPr lang="en-ZA" sz="2000" b="1" dirty="0" smtClean="0"/>
              <a:t>The audit will be finalised by 31 April 2021 and with the issuing of the final audit report for 2019/20.</a:t>
            </a:r>
          </a:p>
          <a:p>
            <a:pPr marL="800100" lvl="1" indent="-342900" algn="just">
              <a:buFont typeface="Arial" panose="020B0604020202020204" pitchFamily="34" charset="0"/>
              <a:buChar char="•"/>
              <a:defRPr/>
            </a:pPr>
            <a:r>
              <a:rPr lang="en-ZA" sz="2000" b="1" dirty="0" smtClean="0"/>
              <a:t>Post Audit Action Plan after each and every audit is compiled and presented to Council for adoption. Management meet monthly to monitor and check progress on the implementation of the PAAP. Recommendations made by AG, Internal Audit and National Treasury are also integrated and implemented.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State of the  finances AS AT DEC 2020</a:t>
            </a:r>
            <a:endParaRPr lang="en-US" b="1" dirty="0">
              <a:solidFill>
                <a:schemeClr val="tx1"/>
              </a:solidFill>
            </a:endParaRPr>
          </a:p>
        </p:txBody>
      </p:sp>
      <p:graphicFrame>
        <p:nvGraphicFramePr>
          <p:cNvPr id="6" name="Content Placeholder 5"/>
          <p:cNvGraphicFramePr>
            <a:graphicFrameLocks noGrp="1"/>
          </p:cNvGraphicFramePr>
          <p:nvPr>
            <p:ph idx="1"/>
          </p:nvPr>
        </p:nvGraphicFramePr>
        <p:xfrm>
          <a:off x="304800" y="1214422"/>
          <a:ext cx="8553480" cy="5162815"/>
        </p:xfrm>
        <a:graphic>
          <a:graphicData uri="http://schemas.openxmlformats.org/drawingml/2006/table">
            <a:tbl>
              <a:tblPr firstRow="1" bandRow="1">
                <a:tableStyleId>{5C22544A-7EE6-4342-B048-85BDC9FD1C3A}</a:tableStyleId>
              </a:tblPr>
              <a:tblGrid>
                <a:gridCol w="2138370">
                  <a:extLst>
                    <a:ext uri="{9D8B030D-6E8A-4147-A177-3AD203B41FA5}">
                      <a16:colId xmlns:a16="http://schemas.microsoft.com/office/drawing/2014/main" val="20000"/>
                    </a:ext>
                  </a:extLst>
                </a:gridCol>
                <a:gridCol w="2271706">
                  <a:extLst>
                    <a:ext uri="{9D8B030D-6E8A-4147-A177-3AD203B41FA5}">
                      <a16:colId xmlns:a16="http://schemas.microsoft.com/office/drawing/2014/main" val="20001"/>
                    </a:ext>
                  </a:extLst>
                </a:gridCol>
                <a:gridCol w="2005034">
                  <a:extLst>
                    <a:ext uri="{9D8B030D-6E8A-4147-A177-3AD203B41FA5}">
                      <a16:colId xmlns:a16="http://schemas.microsoft.com/office/drawing/2014/main" val="20002"/>
                    </a:ext>
                  </a:extLst>
                </a:gridCol>
                <a:gridCol w="2138370">
                  <a:extLst>
                    <a:ext uri="{9D8B030D-6E8A-4147-A177-3AD203B41FA5}">
                      <a16:colId xmlns:a16="http://schemas.microsoft.com/office/drawing/2014/main" val="20003"/>
                    </a:ext>
                  </a:extLst>
                </a:gridCol>
              </a:tblGrid>
              <a:tr h="397389">
                <a:tc gridSpan="2">
                  <a:txBody>
                    <a:bodyPr/>
                    <a:lstStyle/>
                    <a:p>
                      <a:r>
                        <a:rPr kumimoji="0" lang="en-US" sz="1400" b="1" kern="1200" dirty="0" smtClean="0">
                          <a:solidFill>
                            <a:schemeClr val="tx1"/>
                          </a:solidFill>
                          <a:latin typeface="+mn-lt"/>
                          <a:ea typeface="+mn-ea"/>
                          <a:cs typeface="+mn-cs"/>
                        </a:rPr>
                        <a:t>OVERALL OPERATING RESULTS</a:t>
                      </a:r>
                      <a:endParaRPr lang="en-US" sz="1400" b="1" dirty="0">
                        <a:solidFill>
                          <a:schemeClr val="tx1"/>
                        </a:solidFill>
                      </a:endParaRPr>
                    </a:p>
                  </a:txBody>
                  <a:tcPr/>
                </a:tc>
                <a:tc hMerge="1">
                  <a:txBody>
                    <a:bodyPr/>
                    <a:lstStyle/>
                    <a:p>
                      <a:endParaRPr lang="en-US" dirty="0"/>
                    </a:p>
                  </a:txBody>
                  <a:tcPr/>
                </a:tc>
                <a:tc gridSpan="2">
                  <a:txBody>
                    <a:bodyPr/>
                    <a:lstStyle/>
                    <a:p>
                      <a:r>
                        <a:rPr kumimoji="0" lang="en-US" sz="1400" b="1" kern="1200" dirty="0" smtClean="0">
                          <a:solidFill>
                            <a:schemeClr val="tx1"/>
                          </a:solidFill>
                          <a:latin typeface="+mn-lt"/>
                          <a:ea typeface="+mn-ea"/>
                          <a:cs typeface="+mn-cs"/>
                        </a:rPr>
                        <a:t>CASH MANAGEMENT  (as at December 2020)</a:t>
                      </a:r>
                      <a:endParaRPr lang="en-US" sz="1400" b="1" dirty="0">
                        <a:solidFill>
                          <a:schemeClr val="tx1"/>
                        </a:solidFill>
                      </a:endParaRPr>
                    </a:p>
                  </a:txBody>
                  <a:tcPr/>
                </a:tc>
                <a:tc hMerge="1">
                  <a:txBody>
                    <a:bodyPr/>
                    <a:lstStyle/>
                    <a:p>
                      <a:endParaRPr lang="en-US" dirty="0"/>
                    </a:p>
                  </a:txBody>
                  <a:tcPr/>
                </a:tc>
                <a:extLst>
                  <a:ext uri="{0D108BD9-81ED-4DB2-BD59-A6C34878D82A}">
                    <a16:rowId xmlns:a16="http://schemas.microsoft.com/office/drawing/2014/main" val="10000"/>
                  </a:ext>
                </a:extLst>
              </a:tr>
              <a:tr h="397389">
                <a:tc>
                  <a:txBody>
                    <a:bodyPr/>
                    <a:lstStyle/>
                    <a:p>
                      <a:pPr marL="67945" algn="l">
                        <a:lnSpc>
                          <a:spcPct val="115000"/>
                        </a:lnSpc>
                        <a:spcBef>
                          <a:spcPts val="220"/>
                        </a:spcBef>
                        <a:spcAft>
                          <a:spcPts val="0"/>
                        </a:spcAft>
                      </a:pPr>
                      <a:r>
                        <a:rPr lang="en-US" sz="1400" b="1" dirty="0">
                          <a:latin typeface="Calibri"/>
                          <a:ea typeface="Arial"/>
                          <a:cs typeface="Times New Roman"/>
                        </a:rPr>
                        <a:t>Income</a:t>
                      </a:r>
                      <a:endParaRPr lang="en-US" sz="1400" b="1" dirty="0">
                        <a:latin typeface="Arial"/>
                        <a:ea typeface="Arial"/>
                        <a:cs typeface="Times New Roman"/>
                      </a:endParaRPr>
                    </a:p>
                  </a:txBody>
                  <a:tcPr marL="0" marR="0" marT="0" marB="0"/>
                </a:tc>
                <a:tc>
                  <a:txBody>
                    <a:bodyPr/>
                    <a:lstStyle/>
                    <a:p>
                      <a:pPr marR="55245" algn="r">
                        <a:lnSpc>
                          <a:spcPct val="115000"/>
                        </a:lnSpc>
                        <a:spcBef>
                          <a:spcPts val="220"/>
                        </a:spcBef>
                        <a:spcAft>
                          <a:spcPts val="0"/>
                        </a:spcAft>
                      </a:pPr>
                      <a:r>
                        <a:rPr lang="en-US" sz="1400" b="1" dirty="0">
                          <a:latin typeface="Calibri"/>
                          <a:ea typeface="Arial"/>
                          <a:cs typeface="Times New Roman"/>
                        </a:rPr>
                        <a:t>R </a:t>
                      </a:r>
                      <a:r>
                        <a:rPr lang="en-US" sz="1400" b="1" dirty="0" smtClean="0">
                          <a:latin typeface="Calibri"/>
                          <a:ea typeface="Arial"/>
                          <a:cs typeface="Times New Roman"/>
                        </a:rPr>
                        <a:t>69</a:t>
                      </a:r>
                      <a:r>
                        <a:rPr lang="en-US" sz="1400" b="1" dirty="0">
                          <a:latin typeface="Calibri"/>
                          <a:ea typeface="Arial"/>
                          <a:cs typeface="Times New Roman"/>
                        </a:rPr>
                        <a:t> 959 268</a:t>
                      </a:r>
                      <a:endParaRPr lang="en-US" sz="1400" b="1" dirty="0">
                        <a:latin typeface="Arial"/>
                        <a:ea typeface="Arial"/>
                        <a:cs typeface="Times New Roman"/>
                      </a:endParaRPr>
                    </a:p>
                  </a:txBody>
                  <a:tcPr marL="0" marR="0" marT="0" marB="0"/>
                </a:tc>
                <a:tc>
                  <a:txBody>
                    <a:bodyPr/>
                    <a:lstStyle/>
                    <a:p>
                      <a:pPr marL="66675" algn="l">
                        <a:lnSpc>
                          <a:spcPct val="115000"/>
                        </a:lnSpc>
                        <a:spcBef>
                          <a:spcPts val="220"/>
                        </a:spcBef>
                        <a:spcAft>
                          <a:spcPts val="0"/>
                        </a:spcAft>
                      </a:pPr>
                      <a:r>
                        <a:rPr lang="en-US" sz="1400" b="1" dirty="0">
                          <a:latin typeface="Calibri"/>
                          <a:ea typeface="Arial"/>
                          <a:cs typeface="Times New Roman"/>
                        </a:rPr>
                        <a:t>Bank Balance</a:t>
                      </a:r>
                      <a:endParaRPr lang="en-US" sz="1400" b="1" dirty="0">
                        <a:latin typeface="Arial"/>
                        <a:ea typeface="Arial"/>
                        <a:cs typeface="Times New Roman"/>
                      </a:endParaRPr>
                    </a:p>
                  </a:txBody>
                  <a:tcPr marL="0" marR="0" marT="0" marB="0"/>
                </a:tc>
                <a:tc>
                  <a:txBody>
                    <a:bodyPr/>
                    <a:lstStyle/>
                    <a:p>
                      <a:pPr marR="56515" algn="r">
                        <a:lnSpc>
                          <a:spcPct val="115000"/>
                        </a:lnSpc>
                        <a:spcBef>
                          <a:spcPts val="220"/>
                        </a:spcBef>
                        <a:spcAft>
                          <a:spcPts val="0"/>
                        </a:spcAft>
                      </a:pPr>
                      <a:r>
                        <a:rPr lang="en-US" sz="1400" b="1" dirty="0">
                          <a:latin typeface="Calibri"/>
                          <a:ea typeface="Arial"/>
                          <a:cs typeface="Times New Roman"/>
                        </a:rPr>
                        <a:t>(R 3 840 032)</a:t>
                      </a:r>
                      <a:endParaRPr lang="en-US" sz="1400" b="1" dirty="0">
                        <a:latin typeface="Arial"/>
                        <a:ea typeface="Arial"/>
                        <a:cs typeface="Times New Roman"/>
                      </a:endParaRPr>
                    </a:p>
                  </a:txBody>
                  <a:tcPr marL="0" marR="0" marT="0" marB="0"/>
                </a:tc>
                <a:extLst>
                  <a:ext uri="{0D108BD9-81ED-4DB2-BD59-A6C34878D82A}">
                    <a16:rowId xmlns:a16="http://schemas.microsoft.com/office/drawing/2014/main" val="10001"/>
                  </a:ext>
                </a:extLst>
              </a:tr>
              <a:tr h="397389">
                <a:tc>
                  <a:txBody>
                    <a:bodyPr/>
                    <a:lstStyle/>
                    <a:p>
                      <a:pPr marL="67945" algn="l">
                        <a:lnSpc>
                          <a:spcPct val="115000"/>
                        </a:lnSpc>
                        <a:spcBef>
                          <a:spcPts val="220"/>
                        </a:spcBef>
                        <a:spcAft>
                          <a:spcPts val="0"/>
                        </a:spcAft>
                      </a:pPr>
                      <a:r>
                        <a:rPr lang="en-US" sz="1400" b="1">
                          <a:latin typeface="Calibri"/>
                          <a:ea typeface="Arial"/>
                          <a:cs typeface="Times New Roman"/>
                        </a:rPr>
                        <a:t>Expenditure</a:t>
                      </a:r>
                      <a:endParaRPr lang="en-US" sz="1400" b="1">
                        <a:latin typeface="Arial"/>
                        <a:ea typeface="Arial"/>
                        <a:cs typeface="Times New Roman"/>
                      </a:endParaRPr>
                    </a:p>
                  </a:txBody>
                  <a:tcPr marL="0" marR="0" marT="0" marB="0"/>
                </a:tc>
                <a:tc>
                  <a:txBody>
                    <a:bodyPr/>
                    <a:lstStyle/>
                    <a:p>
                      <a:pPr marR="55245" algn="r">
                        <a:lnSpc>
                          <a:spcPct val="115000"/>
                        </a:lnSpc>
                        <a:spcBef>
                          <a:spcPts val="220"/>
                        </a:spcBef>
                        <a:spcAft>
                          <a:spcPts val="0"/>
                        </a:spcAft>
                      </a:pPr>
                      <a:r>
                        <a:rPr lang="en-US" sz="1400" b="1">
                          <a:latin typeface="Calibri"/>
                          <a:ea typeface="Arial"/>
                          <a:cs typeface="Times New Roman"/>
                        </a:rPr>
                        <a:t>(R 42 531 969)</a:t>
                      </a:r>
                      <a:endParaRPr lang="en-US" sz="1400" b="1">
                        <a:latin typeface="Arial"/>
                        <a:ea typeface="Arial"/>
                        <a:cs typeface="Times New Roman"/>
                      </a:endParaRPr>
                    </a:p>
                  </a:txBody>
                  <a:tcPr marL="0" marR="0" marT="0" marB="0"/>
                </a:tc>
                <a:tc>
                  <a:txBody>
                    <a:bodyPr/>
                    <a:lstStyle/>
                    <a:p>
                      <a:pPr marL="66675" algn="l">
                        <a:lnSpc>
                          <a:spcPct val="115000"/>
                        </a:lnSpc>
                        <a:spcBef>
                          <a:spcPts val="220"/>
                        </a:spcBef>
                        <a:spcAft>
                          <a:spcPts val="0"/>
                        </a:spcAft>
                      </a:pPr>
                      <a:r>
                        <a:rPr lang="en-US" sz="1400" b="1" dirty="0">
                          <a:latin typeface="Calibri"/>
                          <a:ea typeface="Arial"/>
                          <a:cs typeface="Times New Roman"/>
                        </a:rPr>
                        <a:t>Call investments (excl. int.)</a:t>
                      </a:r>
                      <a:endParaRPr lang="en-US" sz="1400" b="1" dirty="0">
                        <a:latin typeface="Arial"/>
                        <a:ea typeface="Arial"/>
                        <a:cs typeface="Times New Roman"/>
                      </a:endParaRPr>
                    </a:p>
                  </a:txBody>
                  <a:tcPr marL="0" marR="0" marT="0" marB="0"/>
                </a:tc>
                <a:tc>
                  <a:txBody>
                    <a:bodyPr/>
                    <a:lstStyle/>
                    <a:p>
                      <a:pPr marR="53975" algn="r">
                        <a:lnSpc>
                          <a:spcPct val="115000"/>
                        </a:lnSpc>
                        <a:spcBef>
                          <a:spcPts val="220"/>
                        </a:spcBef>
                        <a:spcAft>
                          <a:spcPts val="0"/>
                        </a:spcAft>
                      </a:pPr>
                      <a:r>
                        <a:rPr lang="en-US" sz="1400" b="1" dirty="0">
                          <a:latin typeface="Calibri"/>
                          <a:ea typeface="Arial"/>
                          <a:cs typeface="Times New Roman"/>
                        </a:rPr>
                        <a:t>(R 9 243 848)</a:t>
                      </a:r>
                      <a:endParaRPr lang="en-US" sz="1400" b="1" dirty="0">
                        <a:latin typeface="Arial"/>
                        <a:ea typeface="Arial"/>
                        <a:cs typeface="Times New Roman"/>
                      </a:endParaRPr>
                    </a:p>
                  </a:txBody>
                  <a:tcPr marL="0" marR="0" marT="0" marB="0"/>
                </a:tc>
                <a:extLst>
                  <a:ext uri="{0D108BD9-81ED-4DB2-BD59-A6C34878D82A}">
                    <a16:rowId xmlns:a16="http://schemas.microsoft.com/office/drawing/2014/main" val="10002"/>
                  </a:ext>
                </a:extLst>
              </a:tr>
              <a:tr h="397389">
                <a:tc>
                  <a:txBody>
                    <a:bodyPr/>
                    <a:lstStyle/>
                    <a:p>
                      <a:pPr marL="67945" algn="l">
                        <a:lnSpc>
                          <a:spcPct val="115000"/>
                        </a:lnSpc>
                        <a:spcBef>
                          <a:spcPts val="205"/>
                        </a:spcBef>
                        <a:spcAft>
                          <a:spcPts val="0"/>
                        </a:spcAft>
                      </a:pPr>
                      <a:r>
                        <a:rPr lang="en-US" sz="1400" b="1">
                          <a:latin typeface="Calibri"/>
                          <a:ea typeface="Arial"/>
                          <a:cs typeface="Times New Roman"/>
                        </a:rPr>
                        <a:t>Operating Deficit/surplus</a:t>
                      </a:r>
                      <a:endParaRPr lang="en-US" sz="1400" b="1">
                        <a:latin typeface="Arial"/>
                        <a:ea typeface="Arial"/>
                        <a:cs typeface="Times New Roman"/>
                      </a:endParaRPr>
                    </a:p>
                  </a:txBody>
                  <a:tcPr marL="0" marR="0" marT="0" marB="0"/>
                </a:tc>
                <a:tc>
                  <a:txBody>
                    <a:bodyPr/>
                    <a:lstStyle/>
                    <a:p>
                      <a:pPr marR="53975" algn="r">
                        <a:lnSpc>
                          <a:spcPct val="115000"/>
                        </a:lnSpc>
                        <a:spcBef>
                          <a:spcPts val="205"/>
                        </a:spcBef>
                        <a:spcAft>
                          <a:spcPts val="0"/>
                        </a:spcAft>
                      </a:pPr>
                      <a:r>
                        <a:rPr lang="en-US" sz="1400" b="1">
                          <a:latin typeface="Calibri"/>
                          <a:ea typeface="Arial"/>
                          <a:cs typeface="Times New Roman"/>
                        </a:rPr>
                        <a:t>(R12 572 428)</a:t>
                      </a:r>
                      <a:endParaRPr lang="en-US" sz="1400" b="1">
                        <a:latin typeface="Arial"/>
                        <a:ea typeface="Arial"/>
                        <a:cs typeface="Times New Roman"/>
                      </a:endParaRPr>
                    </a:p>
                  </a:txBody>
                  <a:tcPr marL="0" marR="0" marT="0" marB="0"/>
                </a:tc>
                <a:tc>
                  <a:txBody>
                    <a:bodyPr/>
                    <a:lstStyle/>
                    <a:p>
                      <a:pPr marL="66675" algn="l">
                        <a:lnSpc>
                          <a:spcPct val="115000"/>
                        </a:lnSpc>
                        <a:spcBef>
                          <a:spcPts val="195"/>
                        </a:spcBef>
                        <a:spcAft>
                          <a:spcPts val="0"/>
                        </a:spcAft>
                      </a:pPr>
                      <a:r>
                        <a:rPr lang="en-US" sz="1400" b="1">
                          <a:latin typeface="Calibri"/>
                          <a:ea typeface="Arial"/>
                          <a:cs typeface="Times New Roman"/>
                        </a:rPr>
                        <a:t>Cash and cash equivalents</a:t>
                      </a:r>
                      <a:endParaRPr lang="en-US" sz="1400" b="1">
                        <a:latin typeface="Arial"/>
                        <a:ea typeface="Arial"/>
                        <a:cs typeface="Times New Roman"/>
                      </a:endParaRPr>
                    </a:p>
                  </a:txBody>
                  <a:tcPr marL="0" marR="0" marT="0" marB="0"/>
                </a:tc>
                <a:tc>
                  <a:txBody>
                    <a:bodyPr/>
                    <a:lstStyle/>
                    <a:p>
                      <a:pPr marR="56515" algn="r">
                        <a:lnSpc>
                          <a:spcPct val="115000"/>
                        </a:lnSpc>
                        <a:spcBef>
                          <a:spcPts val="195"/>
                        </a:spcBef>
                        <a:spcAft>
                          <a:spcPts val="0"/>
                        </a:spcAft>
                      </a:pPr>
                      <a:r>
                        <a:rPr lang="en-US" sz="1400" b="1" dirty="0">
                          <a:latin typeface="Calibri"/>
                          <a:ea typeface="Arial"/>
                          <a:cs typeface="Times New Roman"/>
                        </a:rPr>
                        <a:t>(R 15 692 683)</a:t>
                      </a:r>
                      <a:endParaRPr lang="en-US" sz="1400" b="1" dirty="0">
                        <a:latin typeface="Arial"/>
                        <a:ea typeface="Arial"/>
                        <a:cs typeface="Times New Roman"/>
                      </a:endParaRPr>
                    </a:p>
                  </a:txBody>
                  <a:tcPr marL="0" marR="0" marT="0" marB="0"/>
                </a:tc>
                <a:extLst>
                  <a:ext uri="{0D108BD9-81ED-4DB2-BD59-A6C34878D82A}">
                    <a16:rowId xmlns:a16="http://schemas.microsoft.com/office/drawing/2014/main" val="10003"/>
                  </a:ext>
                </a:extLst>
              </a:tr>
              <a:tr h="397389">
                <a:tc>
                  <a:txBody>
                    <a:bodyPr/>
                    <a:lstStyle/>
                    <a:p>
                      <a:pPr marL="67945" marR="119380" algn="l">
                        <a:lnSpc>
                          <a:spcPts val="910"/>
                        </a:lnSpc>
                        <a:spcAft>
                          <a:spcPts val="0"/>
                        </a:spcAft>
                      </a:pPr>
                      <a:r>
                        <a:rPr lang="en-US" sz="1400" b="1">
                          <a:latin typeface="Calibri"/>
                          <a:ea typeface="Arial"/>
                          <a:cs typeface="Times New Roman"/>
                        </a:rPr>
                        <a:t>Transfers and Subsidies Recognized – Capital</a:t>
                      </a:r>
                      <a:endParaRPr lang="en-US" sz="1400" b="1">
                        <a:latin typeface="Arial"/>
                        <a:ea typeface="Arial"/>
                        <a:cs typeface="Times New Roman"/>
                      </a:endParaRPr>
                    </a:p>
                  </a:txBody>
                  <a:tcPr marL="0" marR="0" marT="0" marB="0"/>
                </a:tc>
                <a:tc>
                  <a:txBody>
                    <a:bodyPr/>
                    <a:lstStyle/>
                    <a:p>
                      <a:pPr marR="55245" algn="r">
                        <a:lnSpc>
                          <a:spcPct val="115000"/>
                        </a:lnSpc>
                        <a:spcBef>
                          <a:spcPts val="445"/>
                        </a:spcBef>
                        <a:spcAft>
                          <a:spcPts val="0"/>
                        </a:spcAft>
                      </a:pPr>
                      <a:endParaRPr lang="en-US" sz="1400" b="1">
                        <a:latin typeface="Calibri"/>
                        <a:ea typeface="Arial"/>
                        <a:cs typeface="Times New Roman"/>
                      </a:endParaRPr>
                    </a:p>
                  </a:txBody>
                  <a:tcPr marL="0" marR="0" marT="0" marB="0"/>
                </a:tc>
                <a:tc>
                  <a:txBody>
                    <a:bodyPr/>
                    <a:lstStyle/>
                    <a:p>
                      <a:pPr marL="66675" algn="l">
                        <a:lnSpc>
                          <a:spcPct val="115000"/>
                        </a:lnSpc>
                        <a:spcBef>
                          <a:spcPts val="445"/>
                        </a:spcBef>
                        <a:spcAft>
                          <a:spcPts val="0"/>
                        </a:spcAft>
                      </a:pPr>
                      <a:r>
                        <a:rPr lang="en-US" sz="1400" b="1" i="1">
                          <a:latin typeface="Calibri"/>
                          <a:ea typeface="Arial"/>
                          <a:cs typeface="Times New Roman"/>
                        </a:rPr>
                        <a:t>Account Payables</a:t>
                      </a:r>
                      <a:endParaRPr lang="en-US" sz="1400" b="1">
                        <a:latin typeface="Arial"/>
                        <a:ea typeface="Arial"/>
                        <a:cs typeface="Times New Roman"/>
                      </a:endParaRPr>
                    </a:p>
                  </a:txBody>
                  <a:tcPr marL="0" marR="0" marT="0" marB="0"/>
                </a:tc>
                <a:tc>
                  <a:txBody>
                    <a:bodyPr/>
                    <a:lstStyle/>
                    <a:p>
                      <a:pPr marR="54610" algn="r">
                        <a:lnSpc>
                          <a:spcPct val="115000"/>
                        </a:lnSpc>
                        <a:spcBef>
                          <a:spcPts val="445"/>
                        </a:spcBef>
                        <a:spcAft>
                          <a:spcPts val="0"/>
                        </a:spcAft>
                      </a:pPr>
                      <a:r>
                        <a:rPr lang="en-US" sz="1400" b="1" i="1" dirty="0">
                          <a:latin typeface="Calibri"/>
                          <a:ea typeface="Arial"/>
                          <a:cs typeface="Times New Roman"/>
                        </a:rPr>
                        <a:t>(R 195 685 769)</a:t>
                      </a:r>
                      <a:endParaRPr lang="en-US" sz="1400" b="1" dirty="0">
                        <a:latin typeface="Arial"/>
                        <a:ea typeface="Arial"/>
                        <a:cs typeface="Times New Roman"/>
                      </a:endParaRPr>
                    </a:p>
                  </a:txBody>
                  <a:tcPr marL="0" marR="0" marT="0" marB="0"/>
                </a:tc>
                <a:extLst>
                  <a:ext uri="{0D108BD9-81ED-4DB2-BD59-A6C34878D82A}">
                    <a16:rowId xmlns:a16="http://schemas.microsoft.com/office/drawing/2014/main" val="10004"/>
                  </a:ext>
                </a:extLst>
              </a:tr>
              <a:tr h="525860">
                <a:tc>
                  <a:txBody>
                    <a:bodyPr/>
                    <a:lstStyle/>
                    <a:p>
                      <a:pPr marL="67945" algn="l">
                        <a:lnSpc>
                          <a:spcPct val="115000"/>
                        </a:lnSpc>
                        <a:spcBef>
                          <a:spcPts val="625"/>
                        </a:spcBef>
                        <a:spcAft>
                          <a:spcPts val="0"/>
                        </a:spcAft>
                      </a:pPr>
                      <a:r>
                        <a:rPr lang="en-US" sz="1400" b="1">
                          <a:solidFill>
                            <a:srgbClr val="000000"/>
                          </a:solidFill>
                          <a:latin typeface="Calibri"/>
                          <a:ea typeface="Arial"/>
                          <a:cs typeface="Times New Roman"/>
                        </a:rPr>
                        <a:t>Surplus/Deficit After Capital Transfers</a:t>
                      </a:r>
                      <a:endParaRPr lang="en-US" sz="1400" b="1">
                        <a:latin typeface="Arial"/>
                        <a:ea typeface="Arial"/>
                        <a:cs typeface="Times New Roman"/>
                      </a:endParaRPr>
                    </a:p>
                  </a:txBody>
                  <a:tcPr marL="0" marR="0" marT="0" marB="0"/>
                </a:tc>
                <a:tc>
                  <a:txBody>
                    <a:bodyPr/>
                    <a:lstStyle/>
                    <a:p>
                      <a:pPr marR="53975" algn="r">
                        <a:lnSpc>
                          <a:spcPct val="115000"/>
                        </a:lnSpc>
                        <a:spcBef>
                          <a:spcPts val="625"/>
                        </a:spcBef>
                        <a:spcAft>
                          <a:spcPts val="0"/>
                        </a:spcAft>
                      </a:pPr>
                      <a:r>
                        <a:rPr lang="en-US" sz="1400" b="1" dirty="0">
                          <a:solidFill>
                            <a:srgbClr val="000000"/>
                          </a:solidFill>
                          <a:latin typeface="Calibri"/>
                          <a:ea typeface="Arial"/>
                          <a:cs typeface="Times New Roman"/>
                        </a:rPr>
                        <a:t>(R12 572 428)</a:t>
                      </a:r>
                      <a:endParaRPr lang="en-US" sz="1400" b="1" dirty="0">
                        <a:latin typeface="Arial"/>
                        <a:ea typeface="Arial"/>
                        <a:cs typeface="Times New Roman"/>
                      </a:endParaRPr>
                    </a:p>
                  </a:txBody>
                  <a:tcPr marL="0" marR="0" marT="0" marB="0"/>
                </a:tc>
                <a:tc gridSpan="2">
                  <a:txBody>
                    <a:bodyPr/>
                    <a:lstStyle/>
                    <a:p>
                      <a:pPr marL="67945" algn="l">
                        <a:lnSpc>
                          <a:spcPct val="115000"/>
                        </a:lnSpc>
                        <a:spcBef>
                          <a:spcPts val="625"/>
                        </a:spcBef>
                        <a:spcAft>
                          <a:spcPts val="0"/>
                        </a:spcAft>
                      </a:pPr>
                      <a:endParaRPr lang="en-US" sz="1400" b="1" dirty="0">
                        <a:latin typeface="Arial"/>
                        <a:ea typeface="Arial"/>
                        <a:cs typeface="Times New Roman"/>
                      </a:endParaRPr>
                    </a:p>
                  </a:txBody>
                  <a:tcPr marL="0" marR="0" marT="0" marB="0"/>
                </a:tc>
                <a:tc hMerge="1">
                  <a:txBody>
                    <a:bodyPr/>
                    <a:lstStyle/>
                    <a:p>
                      <a:pPr marR="53975" algn="r">
                        <a:lnSpc>
                          <a:spcPct val="115000"/>
                        </a:lnSpc>
                        <a:spcBef>
                          <a:spcPts val="625"/>
                        </a:spcBef>
                        <a:spcAft>
                          <a:spcPts val="0"/>
                        </a:spcAft>
                      </a:pPr>
                      <a:endParaRPr lang="en-US" sz="1100" dirty="0">
                        <a:latin typeface="Arial"/>
                        <a:ea typeface="Arial"/>
                        <a:cs typeface="Times New Roman"/>
                      </a:endParaRPr>
                    </a:p>
                  </a:txBody>
                  <a:tcPr marL="0" marR="0" marT="0" marB="0"/>
                </a:tc>
                <a:extLst>
                  <a:ext uri="{0D108BD9-81ED-4DB2-BD59-A6C34878D82A}">
                    <a16:rowId xmlns:a16="http://schemas.microsoft.com/office/drawing/2014/main" val="10005"/>
                  </a:ext>
                </a:extLst>
              </a:tr>
              <a:tr h="585537">
                <a:tc gridSpan="2">
                  <a:txBody>
                    <a:bodyPr/>
                    <a:lstStyle/>
                    <a:p>
                      <a:pPr marL="67945" algn="l">
                        <a:lnSpc>
                          <a:spcPct val="115000"/>
                        </a:lnSpc>
                        <a:spcBef>
                          <a:spcPts val="625"/>
                        </a:spcBef>
                        <a:spcAft>
                          <a:spcPts val="0"/>
                        </a:spcAft>
                      </a:pPr>
                      <a:endParaRPr kumimoji="0" lang="en-US" sz="1400" b="1" kern="1200" dirty="0" smtClean="0">
                        <a:solidFill>
                          <a:schemeClr val="dk1"/>
                        </a:solidFill>
                        <a:latin typeface="+mn-lt"/>
                        <a:ea typeface="+mn-ea"/>
                        <a:cs typeface="+mn-cs"/>
                      </a:endParaRPr>
                    </a:p>
                    <a:p>
                      <a:pPr marL="67945" algn="l">
                        <a:lnSpc>
                          <a:spcPct val="115000"/>
                        </a:lnSpc>
                        <a:spcBef>
                          <a:spcPts val="625"/>
                        </a:spcBef>
                        <a:spcAft>
                          <a:spcPts val="0"/>
                        </a:spcAft>
                      </a:pPr>
                      <a:r>
                        <a:rPr kumimoji="0" lang="en-US" sz="1400" b="1" kern="1200" dirty="0" smtClean="0">
                          <a:solidFill>
                            <a:schemeClr val="dk1"/>
                          </a:solidFill>
                          <a:latin typeface="+mn-lt"/>
                          <a:ea typeface="+mn-ea"/>
                          <a:cs typeface="+mn-cs"/>
                        </a:rPr>
                        <a:t>DEBTORS</a:t>
                      </a:r>
                      <a:endParaRPr lang="en-US" sz="1400" b="1" dirty="0">
                        <a:latin typeface="Arial"/>
                        <a:ea typeface="Arial"/>
                        <a:cs typeface="Times New Roman"/>
                      </a:endParaRPr>
                    </a:p>
                  </a:txBody>
                  <a:tcPr marL="0" marR="0" marT="0" marB="0"/>
                </a:tc>
                <a:tc hMerge="1">
                  <a:txBody>
                    <a:bodyPr/>
                    <a:lstStyle/>
                    <a:p>
                      <a:pPr marR="53975" algn="r">
                        <a:lnSpc>
                          <a:spcPct val="115000"/>
                        </a:lnSpc>
                        <a:spcBef>
                          <a:spcPts val="625"/>
                        </a:spcBef>
                        <a:spcAft>
                          <a:spcPts val="0"/>
                        </a:spcAft>
                      </a:pPr>
                      <a:endParaRPr lang="en-US" sz="1100" dirty="0">
                        <a:latin typeface="Arial"/>
                        <a:ea typeface="Arial"/>
                        <a:cs typeface="Times New Roman"/>
                      </a:endParaRPr>
                    </a:p>
                  </a:txBody>
                  <a:tcPr marL="0" marR="0" marT="0" marB="0"/>
                </a:tc>
                <a:tc gridSpan="2">
                  <a:txBody>
                    <a:bodyPr/>
                    <a:lstStyle/>
                    <a:p>
                      <a:pPr marL="67945" marR="0" indent="0" algn="l" defTabSz="914400" rtl="0" eaLnBrk="1" fontAlgn="auto" latinLnBrk="0" hangingPunct="1">
                        <a:lnSpc>
                          <a:spcPct val="115000"/>
                        </a:lnSpc>
                        <a:spcBef>
                          <a:spcPts val="625"/>
                        </a:spcBef>
                        <a:spcAft>
                          <a:spcPts val="0"/>
                        </a:spcAft>
                        <a:buClrTx/>
                        <a:buSzTx/>
                        <a:buFontTx/>
                        <a:buNone/>
                        <a:tabLst/>
                        <a:defRPr/>
                      </a:pPr>
                      <a:endParaRPr kumimoji="0" lang="en-US" sz="1400" b="1" kern="1200" dirty="0" smtClean="0">
                        <a:solidFill>
                          <a:schemeClr val="dk1"/>
                        </a:solidFill>
                        <a:latin typeface="+mn-lt"/>
                        <a:ea typeface="+mn-ea"/>
                        <a:cs typeface="+mn-cs"/>
                      </a:endParaRPr>
                    </a:p>
                    <a:p>
                      <a:pPr marL="67945" marR="0" indent="0" algn="l" defTabSz="914400" rtl="0" eaLnBrk="1" fontAlgn="auto" latinLnBrk="0" hangingPunct="1">
                        <a:lnSpc>
                          <a:spcPct val="115000"/>
                        </a:lnSpc>
                        <a:spcBef>
                          <a:spcPts val="625"/>
                        </a:spcBef>
                        <a:spcAft>
                          <a:spcPts val="0"/>
                        </a:spcAft>
                        <a:buClrTx/>
                        <a:buSzTx/>
                        <a:buFontTx/>
                        <a:buNone/>
                        <a:tabLst/>
                        <a:defRPr/>
                      </a:pPr>
                      <a:r>
                        <a:rPr kumimoji="0" lang="en-US" sz="1400" b="1" kern="1200" dirty="0" smtClean="0">
                          <a:solidFill>
                            <a:schemeClr val="dk1"/>
                          </a:solidFill>
                          <a:latin typeface="+mn-lt"/>
                          <a:ea typeface="+mn-ea"/>
                          <a:cs typeface="+mn-cs"/>
                        </a:rPr>
                        <a:t>CREDITORS </a:t>
                      </a:r>
                      <a:endParaRPr lang="en-US" sz="1400" b="1" dirty="0">
                        <a:latin typeface="Arial"/>
                        <a:ea typeface="Arial"/>
                        <a:cs typeface="Times New Roman"/>
                      </a:endParaRPr>
                    </a:p>
                  </a:txBody>
                  <a:tcPr marL="0" marR="0" marT="0" marB="0"/>
                </a:tc>
                <a:tc hMerge="1">
                  <a:txBody>
                    <a:bodyPr/>
                    <a:lstStyle/>
                    <a:p>
                      <a:endParaRPr lang="en-US"/>
                    </a:p>
                  </a:txBody>
                  <a:tcPr/>
                </a:tc>
                <a:extLst>
                  <a:ext uri="{0D108BD9-81ED-4DB2-BD59-A6C34878D82A}">
                    <a16:rowId xmlns:a16="http://schemas.microsoft.com/office/drawing/2014/main" val="10006"/>
                  </a:ext>
                </a:extLst>
              </a:tr>
              <a:tr h="397389">
                <a:tc>
                  <a:txBody>
                    <a:bodyPr/>
                    <a:lstStyle/>
                    <a:p>
                      <a:pPr marL="67945" algn="l">
                        <a:lnSpc>
                          <a:spcPct val="115000"/>
                        </a:lnSpc>
                        <a:spcBef>
                          <a:spcPts val="470"/>
                        </a:spcBef>
                        <a:spcAft>
                          <a:spcPts val="0"/>
                        </a:spcAft>
                      </a:pPr>
                      <a:r>
                        <a:rPr lang="en-US" sz="1400" b="1">
                          <a:latin typeface="Calibri"/>
                          <a:ea typeface="Arial"/>
                          <a:cs typeface="Times New Roman"/>
                        </a:rPr>
                        <a:t>Total debtors book </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470"/>
                        </a:spcBef>
                        <a:spcAft>
                          <a:spcPts val="0"/>
                        </a:spcAft>
                      </a:pPr>
                      <a:r>
                        <a:rPr lang="en-US" sz="1400" b="1">
                          <a:latin typeface="Calibri"/>
                          <a:ea typeface="Arial"/>
                          <a:cs typeface="Times New Roman"/>
                        </a:rPr>
                        <a:t>R 298 833 210</a:t>
                      </a:r>
                      <a:endParaRPr lang="en-US" sz="1400" b="1">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tc>
                  <a:txBody>
                    <a:bodyPr/>
                    <a:lstStyle/>
                    <a:p>
                      <a:pPr marL="67945" algn="l">
                        <a:lnSpc>
                          <a:spcPct val="115000"/>
                        </a:lnSpc>
                        <a:spcBef>
                          <a:spcPts val="470"/>
                        </a:spcBef>
                        <a:spcAft>
                          <a:spcPts val="0"/>
                        </a:spcAft>
                      </a:pPr>
                      <a:r>
                        <a:rPr lang="en-US" sz="1400" b="1">
                          <a:latin typeface="Calibri"/>
                          <a:ea typeface="Arial"/>
                          <a:cs typeface="Times New Roman"/>
                        </a:rPr>
                        <a:t>Eskom</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220"/>
                        </a:spcBef>
                        <a:spcAft>
                          <a:spcPts val="0"/>
                        </a:spcAft>
                      </a:pPr>
                      <a:r>
                        <a:rPr lang="en-US" sz="1400" b="1" i="1" dirty="0">
                          <a:latin typeface="Calibri"/>
                          <a:ea typeface="Arial"/>
                          <a:cs typeface="Times New Roman"/>
                        </a:rPr>
                        <a:t>R 71 642 781</a:t>
                      </a: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97389">
                <a:tc>
                  <a:txBody>
                    <a:bodyPr/>
                    <a:lstStyle/>
                    <a:p>
                      <a:pPr marL="67945" algn="l">
                        <a:lnSpc>
                          <a:spcPct val="115000"/>
                        </a:lnSpc>
                        <a:spcBef>
                          <a:spcPts val="470"/>
                        </a:spcBef>
                        <a:spcAft>
                          <a:spcPts val="0"/>
                        </a:spcAft>
                      </a:pPr>
                      <a:r>
                        <a:rPr lang="en-US" sz="1400" b="1">
                          <a:latin typeface="Calibri"/>
                          <a:ea typeface="Arial"/>
                          <a:cs typeface="Times New Roman"/>
                        </a:rPr>
                        <a:t>Total debtors - Government</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470"/>
                        </a:spcBef>
                        <a:spcAft>
                          <a:spcPts val="0"/>
                        </a:spcAft>
                      </a:pPr>
                      <a:r>
                        <a:rPr lang="en-US" sz="1400" b="1">
                          <a:latin typeface="Calibri"/>
                          <a:ea typeface="Arial"/>
                          <a:cs typeface="Times New Roman"/>
                        </a:rPr>
                        <a:t>R 8 819 793</a:t>
                      </a:r>
                      <a:endParaRPr lang="en-US" sz="1400" b="1">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tc rowSpan="2">
                  <a:txBody>
                    <a:bodyPr/>
                    <a:lstStyle/>
                    <a:p>
                      <a:pPr marL="67945" algn="l">
                        <a:lnSpc>
                          <a:spcPct val="115000"/>
                        </a:lnSpc>
                        <a:spcBef>
                          <a:spcPts val="470"/>
                        </a:spcBef>
                        <a:spcAft>
                          <a:spcPts val="0"/>
                        </a:spcAft>
                      </a:pPr>
                      <a:r>
                        <a:rPr lang="en-US" sz="1400" b="1" dirty="0">
                          <a:latin typeface="Calibri"/>
                          <a:ea typeface="Arial"/>
                          <a:cs typeface="Times New Roman"/>
                        </a:rPr>
                        <a:t>Vaal harts </a:t>
                      </a:r>
                      <a:r>
                        <a:rPr lang="en-US" sz="1400" b="1" dirty="0" smtClean="0">
                          <a:latin typeface="Calibri"/>
                          <a:ea typeface="Arial"/>
                          <a:cs typeface="Times New Roman"/>
                        </a:rPr>
                        <a:t>Water</a:t>
                      </a:r>
                      <a:endParaRPr lang="en-US" sz="1400" b="1" dirty="0">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rowSpan="2">
                  <a:txBody>
                    <a:bodyPr/>
                    <a:lstStyle/>
                    <a:p>
                      <a:pPr marR="53975" algn="r">
                        <a:lnSpc>
                          <a:spcPct val="115000"/>
                        </a:lnSpc>
                        <a:spcBef>
                          <a:spcPts val="220"/>
                        </a:spcBef>
                        <a:spcAft>
                          <a:spcPts val="0"/>
                        </a:spcAft>
                      </a:pPr>
                      <a:r>
                        <a:rPr lang="en-US" sz="1400" b="1" dirty="0">
                          <a:latin typeface="Calibri"/>
                          <a:ea typeface="Arial"/>
                          <a:cs typeface="Times New Roman"/>
                        </a:rPr>
                        <a:t>R 108 398 369</a:t>
                      </a: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97389">
                <a:tc>
                  <a:txBody>
                    <a:bodyPr/>
                    <a:lstStyle/>
                    <a:p>
                      <a:pPr marL="67945" algn="l">
                        <a:lnSpc>
                          <a:spcPct val="115000"/>
                        </a:lnSpc>
                        <a:spcBef>
                          <a:spcPts val="470"/>
                        </a:spcBef>
                        <a:spcAft>
                          <a:spcPts val="0"/>
                        </a:spcAft>
                      </a:pPr>
                      <a:r>
                        <a:rPr lang="en-US" sz="1400" b="1">
                          <a:latin typeface="Calibri"/>
                          <a:ea typeface="Arial"/>
                          <a:cs typeface="Times New Roman"/>
                        </a:rPr>
                        <a:t>Total debtors - Business</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470"/>
                        </a:spcBef>
                        <a:spcAft>
                          <a:spcPts val="0"/>
                        </a:spcAft>
                      </a:pPr>
                      <a:r>
                        <a:rPr lang="en-US" sz="1400" b="1" dirty="0">
                          <a:latin typeface="Calibri"/>
                          <a:ea typeface="Arial"/>
                          <a:cs typeface="Times New Roman"/>
                        </a:rPr>
                        <a:t>R 22 881 603</a:t>
                      </a: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tc vMerge="1">
                  <a:txBody>
                    <a:bodyPr/>
                    <a:lstStyle/>
                    <a:p>
                      <a:endParaRPr lang="en-US"/>
                    </a:p>
                  </a:txBody>
                  <a:tcPr>
                    <a:lnR w="12700" cap="flat" cmpd="sng" algn="ctr">
                      <a:solidFill>
                        <a:schemeClr val="tx1"/>
                      </a:solidFill>
                      <a:prstDash val="solid"/>
                      <a:round/>
                      <a:headEnd type="none" w="med" len="med"/>
                      <a:tailEnd type="none" w="med" len="med"/>
                    </a:lnR>
                  </a:tcPr>
                </a:tc>
                <a:tc v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97389">
                <a:tc>
                  <a:txBody>
                    <a:bodyPr/>
                    <a:lstStyle/>
                    <a:p>
                      <a:pPr marL="67945" algn="l">
                        <a:lnSpc>
                          <a:spcPct val="115000"/>
                        </a:lnSpc>
                        <a:spcBef>
                          <a:spcPts val="470"/>
                        </a:spcBef>
                        <a:spcAft>
                          <a:spcPts val="0"/>
                        </a:spcAft>
                      </a:pPr>
                      <a:r>
                        <a:rPr lang="en-US" sz="1400" b="1">
                          <a:latin typeface="Calibri"/>
                          <a:ea typeface="Arial"/>
                          <a:cs typeface="Times New Roman"/>
                        </a:rPr>
                        <a:t>Total debtors - Households</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470"/>
                        </a:spcBef>
                        <a:spcAft>
                          <a:spcPts val="0"/>
                        </a:spcAft>
                      </a:pPr>
                      <a:r>
                        <a:rPr lang="en-US" sz="1400" b="1">
                          <a:latin typeface="Calibri"/>
                          <a:ea typeface="Arial"/>
                          <a:cs typeface="Times New Roman"/>
                        </a:rPr>
                        <a:t>R 266 152 427</a:t>
                      </a:r>
                      <a:endParaRPr lang="en-US" sz="1400" b="1">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tc>
                  <a:txBody>
                    <a:bodyPr/>
                    <a:lstStyle/>
                    <a:p>
                      <a:pPr marL="67945" algn="l">
                        <a:lnSpc>
                          <a:spcPct val="115000"/>
                        </a:lnSpc>
                        <a:spcBef>
                          <a:spcPts val="470"/>
                        </a:spcBef>
                        <a:spcAft>
                          <a:spcPts val="0"/>
                        </a:spcAft>
                      </a:pPr>
                      <a:r>
                        <a:rPr lang="en-US" sz="1400" b="1">
                          <a:latin typeface="Calibri"/>
                          <a:ea typeface="Arial"/>
                          <a:cs typeface="Times New Roman"/>
                        </a:rPr>
                        <a:t>Other Payables </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470"/>
                        </a:spcBef>
                        <a:spcAft>
                          <a:spcPts val="0"/>
                        </a:spcAft>
                      </a:pPr>
                      <a:r>
                        <a:rPr lang="en-US" sz="1400" b="1" dirty="0">
                          <a:latin typeface="Calibri"/>
                          <a:ea typeface="Arial"/>
                          <a:cs typeface="Times New Roman"/>
                        </a:rPr>
                        <a:t>R 15 644 619</a:t>
                      </a: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r h="397389">
                <a:tc>
                  <a:txBody>
                    <a:bodyPr/>
                    <a:lstStyle/>
                    <a:p>
                      <a:pPr marL="67945" algn="l">
                        <a:lnSpc>
                          <a:spcPct val="115000"/>
                        </a:lnSpc>
                        <a:spcBef>
                          <a:spcPts val="205"/>
                        </a:spcBef>
                        <a:spcAft>
                          <a:spcPts val="0"/>
                        </a:spcAft>
                      </a:pPr>
                      <a:r>
                        <a:rPr lang="en-US" sz="1400" b="1">
                          <a:latin typeface="Calibri"/>
                          <a:ea typeface="Arial"/>
                          <a:cs typeface="Times New Roman"/>
                        </a:rPr>
                        <a:t>Other</a:t>
                      </a:r>
                      <a:endParaRPr lang="en-US" sz="1400" b="1">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R="53975" algn="r">
                        <a:lnSpc>
                          <a:spcPct val="115000"/>
                        </a:lnSpc>
                        <a:spcBef>
                          <a:spcPts val="205"/>
                        </a:spcBef>
                        <a:spcAft>
                          <a:spcPts val="0"/>
                        </a:spcAft>
                      </a:pPr>
                      <a:r>
                        <a:rPr lang="en-US" sz="1400" b="1" dirty="0">
                          <a:latin typeface="Calibri"/>
                          <a:ea typeface="Arial"/>
                          <a:cs typeface="Times New Roman"/>
                        </a:rPr>
                        <a:t>R 979 387</a:t>
                      </a: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tc>
                  <a:txBody>
                    <a:bodyPr/>
                    <a:lstStyle/>
                    <a:p>
                      <a:pPr marL="67945" algn="l">
                        <a:lnSpc>
                          <a:spcPct val="115000"/>
                        </a:lnSpc>
                        <a:spcBef>
                          <a:spcPts val="470"/>
                        </a:spcBef>
                        <a:spcAft>
                          <a:spcPts val="0"/>
                        </a:spcAft>
                      </a:pPr>
                      <a:endParaRPr lang="en-US" sz="1400" b="1" dirty="0">
                        <a:latin typeface="Arial"/>
                        <a:ea typeface="Arial"/>
                        <a:cs typeface="Times New Roman"/>
                      </a:endParaRPr>
                    </a:p>
                  </a:txBody>
                  <a:tcPr marL="0" marR="0" marT="0" marB="0">
                    <a:lnR w="12700" cap="flat" cmpd="sng" algn="ctr">
                      <a:solidFill>
                        <a:schemeClr val="tx1"/>
                      </a:solidFill>
                      <a:prstDash val="solid"/>
                      <a:round/>
                      <a:headEnd type="none" w="med" len="med"/>
                      <a:tailEnd type="none" w="med" len="med"/>
                    </a:lnR>
                  </a:tcPr>
                </a:tc>
                <a:tc>
                  <a:txBody>
                    <a:bodyPr/>
                    <a:lstStyle/>
                    <a:p>
                      <a:pPr marL="67945" algn="l">
                        <a:lnSpc>
                          <a:spcPct val="115000"/>
                        </a:lnSpc>
                        <a:spcBef>
                          <a:spcPts val="625"/>
                        </a:spcBef>
                        <a:spcAft>
                          <a:spcPts val="0"/>
                        </a:spcAft>
                      </a:pPr>
                      <a:endParaRPr lang="en-US" sz="1400" b="1" dirty="0">
                        <a:latin typeface="Arial"/>
                        <a:ea typeface="Arial"/>
                        <a:cs typeface="Times New Roman"/>
                      </a:endParaRPr>
                    </a:p>
                  </a:txBody>
                  <a:tcPr marL="0" marR="0" marT="0" marB="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1"/>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4</a:t>
            </a:fld>
            <a:endParaRPr kumimoji="0"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COVID 19 EXPENDITURE</a:t>
            </a:r>
            <a:endParaRPr lang="en-ZA" b="1" dirty="0"/>
          </a:p>
        </p:txBody>
      </p:sp>
      <p:graphicFrame>
        <p:nvGraphicFramePr>
          <p:cNvPr id="6" name="Content Placeholder 5"/>
          <p:cNvGraphicFramePr>
            <a:graphicFrameLocks noGrp="1"/>
          </p:cNvGraphicFramePr>
          <p:nvPr>
            <p:ph idx="1"/>
          </p:nvPr>
        </p:nvGraphicFramePr>
        <p:xfrm>
          <a:off x="304800" y="1554163"/>
          <a:ext cx="8124852" cy="4079240"/>
        </p:xfrm>
        <a:graphic>
          <a:graphicData uri="http://schemas.openxmlformats.org/drawingml/2006/table">
            <a:tbl>
              <a:tblPr firstRow="1" bandRow="1">
                <a:tableStyleId>{5C22544A-7EE6-4342-B048-85BDC9FD1C3A}</a:tableStyleId>
              </a:tblPr>
              <a:tblGrid>
                <a:gridCol w="2708284">
                  <a:extLst>
                    <a:ext uri="{9D8B030D-6E8A-4147-A177-3AD203B41FA5}">
                      <a16:colId xmlns:a16="http://schemas.microsoft.com/office/drawing/2014/main" val="20000"/>
                    </a:ext>
                  </a:extLst>
                </a:gridCol>
                <a:gridCol w="1987544">
                  <a:extLst>
                    <a:ext uri="{9D8B030D-6E8A-4147-A177-3AD203B41FA5}">
                      <a16:colId xmlns:a16="http://schemas.microsoft.com/office/drawing/2014/main" val="20001"/>
                    </a:ext>
                  </a:extLst>
                </a:gridCol>
                <a:gridCol w="3429024">
                  <a:extLst>
                    <a:ext uri="{9D8B030D-6E8A-4147-A177-3AD203B41FA5}">
                      <a16:colId xmlns:a16="http://schemas.microsoft.com/office/drawing/2014/main" val="20002"/>
                    </a:ext>
                  </a:extLst>
                </a:gridCol>
              </a:tblGrid>
              <a:tr h="370840">
                <a:tc>
                  <a:txBody>
                    <a:bodyPr/>
                    <a:lstStyle/>
                    <a:p>
                      <a:pPr algn="l" fontAlgn="b"/>
                      <a:r>
                        <a:rPr lang="en-US" sz="1600" b="1" i="0" u="none" strike="noStrike" dirty="0" smtClean="0">
                          <a:solidFill>
                            <a:srgbClr val="000000"/>
                          </a:solidFill>
                          <a:latin typeface="Calibri"/>
                        </a:rPr>
                        <a:t>DESCRIPTION</a:t>
                      </a:r>
                      <a:endParaRPr lang="en-US" sz="1600" b="1" i="0" u="none" strike="noStrike" dirty="0">
                        <a:solidFill>
                          <a:srgbClr val="000000"/>
                        </a:solidFill>
                        <a:latin typeface="Calibri"/>
                      </a:endParaRPr>
                    </a:p>
                  </a:txBody>
                  <a:tcPr marL="0" marR="0" marT="0" marB="0" anchor="b"/>
                </a:tc>
                <a:tc>
                  <a:txBody>
                    <a:bodyPr/>
                    <a:lstStyle/>
                    <a:p>
                      <a:pPr algn="ctr" fontAlgn="b"/>
                      <a:r>
                        <a:rPr lang="en-US" sz="1600" b="1" i="0" u="none" strike="noStrike" dirty="0" smtClean="0">
                          <a:solidFill>
                            <a:srgbClr val="000000"/>
                          </a:solidFill>
                          <a:latin typeface="Calibri"/>
                        </a:rPr>
                        <a:t>COVID-19 BUDGET</a:t>
                      </a:r>
                      <a:endParaRPr lang="en-US" sz="1600" b="1" i="0" u="none" strike="noStrike" dirty="0">
                        <a:solidFill>
                          <a:srgbClr val="000000"/>
                        </a:solidFill>
                        <a:latin typeface="Calibri"/>
                      </a:endParaRPr>
                    </a:p>
                  </a:txBody>
                  <a:tcPr marL="0" marR="0" marT="0" marB="0" anchor="b"/>
                </a:tc>
                <a:tc>
                  <a:txBody>
                    <a:bodyPr/>
                    <a:lstStyle/>
                    <a:p>
                      <a:pPr algn="ctr" fontAlgn="b"/>
                      <a:r>
                        <a:rPr lang="en-US" sz="1600" b="1" i="0" u="none" strike="noStrike" dirty="0" smtClean="0">
                          <a:solidFill>
                            <a:srgbClr val="000000"/>
                          </a:solidFill>
                          <a:latin typeface="Calibri"/>
                        </a:rPr>
                        <a:t>STATUS OF IMPLEMENTATION</a:t>
                      </a:r>
                      <a:endParaRPr lang="en-US" sz="1600" b="1" i="0" u="none" strike="noStrike" dirty="0">
                        <a:solidFill>
                          <a:srgbClr val="000000"/>
                        </a:solidFill>
                        <a:latin typeface="Calibri"/>
                      </a:endParaRPr>
                    </a:p>
                  </a:txBody>
                  <a:tcPr marL="0" marR="0" marT="0" marB="0" anchor="b"/>
                </a:tc>
                <a:extLst>
                  <a:ext uri="{0D108BD9-81ED-4DB2-BD59-A6C34878D82A}">
                    <a16:rowId xmlns:a16="http://schemas.microsoft.com/office/drawing/2014/main" val="10000"/>
                  </a:ext>
                </a:extLst>
              </a:tr>
              <a:tr h="370840">
                <a:tc>
                  <a:txBody>
                    <a:bodyPr/>
                    <a:lstStyle/>
                    <a:p>
                      <a:pPr algn="l" fontAlgn="b"/>
                      <a:r>
                        <a:rPr lang="en-US" sz="1100" b="1" i="0" u="none" strike="noStrike" dirty="0" smtClean="0">
                          <a:solidFill>
                            <a:schemeClr val="tx1"/>
                          </a:solidFill>
                          <a:latin typeface="Calibri"/>
                        </a:rPr>
                        <a:t>HYGIENE </a:t>
                      </a:r>
                      <a:r>
                        <a:rPr lang="en-US" sz="1100" b="1" i="0" u="none" strike="noStrike" dirty="0">
                          <a:solidFill>
                            <a:schemeClr val="tx1"/>
                          </a:solidFill>
                          <a:latin typeface="Calibri"/>
                        </a:rPr>
                        <a:t>SERVICES                    </a:t>
                      </a:r>
                    </a:p>
                  </a:txBody>
                  <a:tcPr marL="0" marR="0" marT="0" marB="0" anchor="b"/>
                </a:tc>
                <a:tc>
                  <a:txBody>
                    <a:bodyPr/>
                    <a:lstStyle/>
                    <a:p>
                      <a:pPr algn="l" fontAlgn="b"/>
                      <a:r>
                        <a:rPr lang="en-US" sz="1100" b="1" i="0" u="none" strike="noStrike" dirty="0">
                          <a:solidFill>
                            <a:schemeClr val="tx1"/>
                          </a:solidFill>
                          <a:latin typeface="Calibri"/>
                        </a:rPr>
                        <a:t>307000</a:t>
                      </a:r>
                    </a:p>
                  </a:txBody>
                  <a:tcPr marL="0" marR="0" marT="0" marB="0" anchor="b"/>
                </a:tc>
                <a:tc>
                  <a:txBody>
                    <a:bodyPr/>
                    <a:lstStyle/>
                    <a:p>
                      <a:pPr algn="l" fontAlgn="b"/>
                      <a:r>
                        <a:rPr lang="en-GB" sz="1100" b="1" i="0" u="none" strike="noStrike" dirty="0" smtClean="0">
                          <a:solidFill>
                            <a:schemeClr val="tx1"/>
                          </a:solidFill>
                          <a:latin typeface="Calibri"/>
                        </a:rPr>
                        <a:t>PROCURED AS AND WHEN REQUIRED</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1"/>
                  </a:ext>
                </a:extLst>
              </a:tr>
              <a:tr h="370840">
                <a:tc>
                  <a:txBody>
                    <a:bodyPr/>
                    <a:lstStyle/>
                    <a:p>
                      <a:pPr algn="l" fontAlgn="b"/>
                      <a:r>
                        <a:rPr lang="en-US" sz="1100" b="1" i="0" u="none" strike="noStrike" dirty="0">
                          <a:solidFill>
                            <a:schemeClr val="tx1"/>
                          </a:solidFill>
                          <a:latin typeface="Calibri"/>
                        </a:rPr>
                        <a:t>COVID-19 PARTITIONING OFFICES           </a:t>
                      </a:r>
                    </a:p>
                  </a:txBody>
                  <a:tcPr marL="0" marR="0" marT="0" marB="0" anchor="b"/>
                </a:tc>
                <a:tc>
                  <a:txBody>
                    <a:bodyPr/>
                    <a:lstStyle/>
                    <a:p>
                      <a:pPr algn="l" fontAlgn="b"/>
                      <a:r>
                        <a:rPr lang="en-US" sz="1100" b="1" i="0" u="none" strike="noStrike" dirty="0">
                          <a:solidFill>
                            <a:schemeClr val="tx1"/>
                          </a:solidFill>
                          <a:latin typeface="Calibri"/>
                        </a:rPr>
                        <a:t>250000</a:t>
                      </a:r>
                    </a:p>
                  </a:txBody>
                  <a:tcPr marL="0" marR="0" marT="0" marB="0" anchor="b"/>
                </a:tc>
                <a:tc>
                  <a:txBody>
                    <a:bodyPr/>
                    <a:lstStyle/>
                    <a:p>
                      <a:pPr algn="l" fontAlgn="b"/>
                      <a:r>
                        <a:rPr lang="en-GB" sz="1100" b="1" i="0" u="none" strike="noStrike" dirty="0" smtClean="0">
                          <a:solidFill>
                            <a:schemeClr val="tx1"/>
                          </a:solidFill>
                          <a:latin typeface="Calibri"/>
                        </a:rPr>
                        <a:t>IMPLEMENTED IN DECEMBER 2020</a:t>
                      </a:r>
                      <a:r>
                        <a:rPr lang="en-GB" sz="1100" b="1" i="0" u="none" strike="noStrike" baseline="0" dirty="0" smtClean="0">
                          <a:solidFill>
                            <a:schemeClr val="tx1"/>
                          </a:solidFill>
                          <a:latin typeface="Calibri"/>
                        </a:rPr>
                        <a:t> </a:t>
                      </a:r>
                      <a:r>
                        <a:rPr lang="en-GB" sz="1100" b="1" i="0" u="none" strike="noStrike" dirty="0" smtClean="0">
                          <a:solidFill>
                            <a:schemeClr val="tx1"/>
                          </a:solidFill>
                          <a:latin typeface="Calibri"/>
                        </a:rPr>
                        <a:t> </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2"/>
                  </a:ext>
                </a:extLst>
              </a:tr>
              <a:tr h="370840">
                <a:tc>
                  <a:txBody>
                    <a:bodyPr/>
                    <a:lstStyle/>
                    <a:p>
                      <a:pPr algn="l" fontAlgn="b"/>
                      <a:r>
                        <a:rPr lang="en-US" sz="1100" b="1" i="0" u="none" strike="noStrike" dirty="0">
                          <a:solidFill>
                            <a:schemeClr val="tx1"/>
                          </a:solidFill>
                          <a:latin typeface="Calibri"/>
                        </a:rPr>
                        <a:t>COVID-19 RABAKI TOILET                  </a:t>
                      </a:r>
                    </a:p>
                  </a:txBody>
                  <a:tcPr marL="0" marR="0" marT="0" marB="0" anchor="b"/>
                </a:tc>
                <a:tc>
                  <a:txBody>
                    <a:bodyPr/>
                    <a:lstStyle/>
                    <a:p>
                      <a:pPr algn="l" fontAlgn="b"/>
                      <a:r>
                        <a:rPr lang="en-US" sz="1100" b="1" i="0" u="none" strike="noStrike" dirty="0">
                          <a:solidFill>
                            <a:schemeClr val="tx1"/>
                          </a:solidFill>
                          <a:latin typeface="Calibri"/>
                        </a:rPr>
                        <a:t>1200000</a:t>
                      </a:r>
                    </a:p>
                  </a:txBody>
                  <a:tcPr marL="0" marR="0" marT="0" marB="0" anchor="b"/>
                </a:tc>
                <a:tc>
                  <a:txBody>
                    <a:bodyPr/>
                    <a:lstStyle/>
                    <a:p>
                      <a:pPr algn="l" fontAlgn="b"/>
                      <a:r>
                        <a:rPr lang="en-GB" sz="1100" b="1" i="0" u="none" strike="noStrike" dirty="0" smtClean="0">
                          <a:solidFill>
                            <a:schemeClr val="tx1"/>
                          </a:solidFill>
                          <a:latin typeface="Calibri"/>
                        </a:rPr>
                        <a:t>WORK IN PROGRESS</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3"/>
                  </a:ext>
                </a:extLst>
              </a:tr>
              <a:tr h="370840">
                <a:tc>
                  <a:txBody>
                    <a:bodyPr/>
                    <a:lstStyle/>
                    <a:p>
                      <a:pPr algn="l" fontAlgn="b"/>
                      <a:r>
                        <a:rPr lang="en-US" sz="1100" b="1" i="0" u="none" strike="noStrike" dirty="0" smtClean="0">
                          <a:solidFill>
                            <a:schemeClr val="tx1"/>
                          </a:solidFill>
                          <a:latin typeface="Calibri"/>
                        </a:rPr>
                        <a:t>WATER </a:t>
                      </a:r>
                      <a:r>
                        <a:rPr lang="en-US" sz="1100" b="1" i="0" u="none" strike="noStrike" dirty="0">
                          <a:solidFill>
                            <a:schemeClr val="tx1"/>
                          </a:solidFill>
                          <a:latin typeface="Calibri"/>
                        </a:rPr>
                        <a:t>PURIFICATION               </a:t>
                      </a:r>
                    </a:p>
                  </a:txBody>
                  <a:tcPr marL="0" marR="0" marT="0" marB="0" anchor="b"/>
                </a:tc>
                <a:tc>
                  <a:txBody>
                    <a:bodyPr/>
                    <a:lstStyle/>
                    <a:p>
                      <a:pPr algn="l" fontAlgn="b"/>
                      <a:r>
                        <a:rPr lang="en-US" sz="1100" b="1" i="0" u="none" strike="noStrike" dirty="0">
                          <a:solidFill>
                            <a:schemeClr val="tx1"/>
                          </a:solidFill>
                          <a:latin typeface="Calibri"/>
                        </a:rPr>
                        <a:t>300000</a:t>
                      </a:r>
                    </a:p>
                  </a:txBody>
                  <a:tcPr marL="0" marR="0" marT="0" marB="0" anchor="b"/>
                </a:tc>
                <a:tc>
                  <a:txBody>
                    <a:bodyPr/>
                    <a:lstStyle/>
                    <a:p>
                      <a:pPr algn="l" fontAlgn="b"/>
                      <a:r>
                        <a:rPr lang="en-GB" sz="1100" b="1" i="0" u="none" strike="noStrike" dirty="0" smtClean="0">
                          <a:solidFill>
                            <a:schemeClr val="tx1"/>
                          </a:solidFill>
                          <a:latin typeface="Calibri"/>
                        </a:rPr>
                        <a:t>PROCUREMENT</a:t>
                      </a:r>
                      <a:r>
                        <a:rPr lang="en-GB" sz="1100" b="1" i="0" u="none" strike="noStrike" baseline="0" dirty="0" smtClean="0">
                          <a:solidFill>
                            <a:schemeClr val="tx1"/>
                          </a:solidFill>
                          <a:latin typeface="Calibri"/>
                        </a:rPr>
                        <a:t> OF CHEMICALS AS AN REQUIRED -WIP</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4"/>
                  </a:ext>
                </a:extLst>
              </a:tr>
              <a:tr h="370840">
                <a:tc>
                  <a:txBody>
                    <a:bodyPr/>
                    <a:lstStyle/>
                    <a:p>
                      <a:pPr algn="l" fontAlgn="b"/>
                      <a:r>
                        <a:rPr lang="en-US" sz="1100" b="1" i="0" u="none" strike="noStrike" dirty="0">
                          <a:solidFill>
                            <a:schemeClr val="tx1"/>
                          </a:solidFill>
                          <a:latin typeface="Calibri"/>
                        </a:rPr>
                        <a:t>COVID-19 WATER TRUCK  </a:t>
                      </a:r>
                      <a:r>
                        <a:rPr lang="en-US" sz="1100" b="1" i="0" u="none" strike="noStrike" dirty="0" smtClean="0">
                          <a:solidFill>
                            <a:schemeClr val="tx1"/>
                          </a:solidFill>
                          <a:latin typeface="Calibri"/>
                        </a:rPr>
                        <a:t>&amp; BOREHOLES                  </a:t>
                      </a:r>
                      <a:endParaRPr lang="en-US" sz="1100" b="1" i="0" u="none" strike="noStrike" dirty="0">
                        <a:solidFill>
                          <a:schemeClr val="tx1"/>
                        </a:solidFill>
                        <a:latin typeface="Calibri"/>
                      </a:endParaRPr>
                    </a:p>
                  </a:txBody>
                  <a:tcPr marL="0" marR="0" marT="0" marB="0" anchor="b"/>
                </a:tc>
                <a:tc>
                  <a:txBody>
                    <a:bodyPr/>
                    <a:lstStyle/>
                    <a:p>
                      <a:pPr algn="l" fontAlgn="b"/>
                      <a:r>
                        <a:rPr lang="en-US" sz="1100" b="1" i="0" u="none" strike="noStrike" dirty="0">
                          <a:solidFill>
                            <a:schemeClr val="tx1"/>
                          </a:solidFill>
                          <a:latin typeface="Calibri"/>
                        </a:rPr>
                        <a:t>2800000</a:t>
                      </a:r>
                    </a:p>
                  </a:txBody>
                  <a:tcPr marL="0" marR="0" marT="0" marB="0" anchor="b"/>
                </a:tc>
                <a:tc>
                  <a:txBody>
                    <a:bodyPr/>
                    <a:lstStyle/>
                    <a:p>
                      <a:pPr algn="l" fontAlgn="b"/>
                      <a:r>
                        <a:rPr lang="en-GB" sz="1100" b="1" i="0" u="none" strike="noStrike" dirty="0" smtClean="0">
                          <a:solidFill>
                            <a:schemeClr val="tx1"/>
                          </a:solidFill>
                          <a:latin typeface="Calibri"/>
                        </a:rPr>
                        <a:t>TENDER PROCESS-EVALUTION</a:t>
                      </a:r>
                      <a:r>
                        <a:rPr lang="en-GB" sz="1100" b="1" i="0" u="none" strike="noStrike" baseline="0" dirty="0" smtClean="0">
                          <a:solidFill>
                            <a:schemeClr val="tx1"/>
                          </a:solidFill>
                          <a:latin typeface="Calibri"/>
                        </a:rPr>
                        <a:t> STAGE</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5"/>
                  </a:ext>
                </a:extLst>
              </a:tr>
              <a:tr h="370840">
                <a:tc>
                  <a:txBody>
                    <a:bodyPr/>
                    <a:lstStyle/>
                    <a:p>
                      <a:pPr algn="l" fontAlgn="b"/>
                      <a:r>
                        <a:rPr lang="en-US" sz="1100" b="1" i="0" u="none" strike="noStrike" dirty="0">
                          <a:solidFill>
                            <a:schemeClr val="tx1"/>
                          </a:solidFill>
                          <a:latin typeface="Calibri"/>
                        </a:rPr>
                        <a:t>COVID-19 JOJO </a:t>
                      </a:r>
                      <a:r>
                        <a:rPr lang="en-US" sz="1100" b="1" i="0" u="none" strike="noStrike" dirty="0" smtClean="0">
                          <a:solidFill>
                            <a:schemeClr val="tx1"/>
                          </a:solidFill>
                          <a:latin typeface="Calibri"/>
                        </a:rPr>
                        <a:t>TANKS &amp; PUMPSTATION         </a:t>
                      </a:r>
                      <a:endParaRPr lang="en-US" sz="1100" b="1" i="0" u="none" strike="noStrike" dirty="0">
                        <a:solidFill>
                          <a:schemeClr val="tx1"/>
                        </a:solidFill>
                        <a:latin typeface="Calibri"/>
                      </a:endParaRPr>
                    </a:p>
                  </a:txBody>
                  <a:tcPr marL="0" marR="0" marT="0" marB="0" anchor="b"/>
                </a:tc>
                <a:tc>
                  <a:txBody>
                    <a:bodyPr/>
                    <a:lstStyle/>
                    <a:p>
                      <a:pPr algn="l" fontAlgn="b"/>
                      <a:r>
                        <a:rPr lang="en-US" sz="1100" b="1" i="0" u="none" strike="noStrike" dirty="0">
                          <a:solidFill>
                            <a:schemeClr val="tx1"/>
                          </a:solidFill>
                          <a:latin typeface="Calibri"/>
                        </a:rPr>
                        <a:t>1450000</a:t>
                      </a:r>
                    </a:p>
                  </a:txBody>
                  <a:tcPr marL="0" marR="0"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b="1" i="0" u="none" strike="noStrike" dirty="0" smtClean="0">
                          <a:solidFill>
                            <a:schemeClr val="tx1"/>
                          </a:solidFill>
                          <a:latin typeface="Calibri"/>
                        </a:rPr>
                        <a:t>TENDER PROCESS-EVALUTION </a:t>
                      </a:r>
                      <a:r>
                        <a:rPr lang="en-GB" sz="1100" b="1" i="0" u="none" strike="noStrike" baseline="0" dirty="0" smtClean="0">
                          <a:solidFill>
                            <a:schemeClr val="tx1"/>
                          </a:solidFill>
                          <a:latin typeface="Calibri"/>
                        </a:rPr>
                        <a:t>STAGE</a:t>
                      </a:r>
                      <a:endParaRPr lang="en-US" sz="1100" b="1" i="0" u="none" strike="noStrike" dirty="0" smtClean="0">
                        <a:solidFill>
                          <a:schemeClr val="tx1"/>
                        </a:solidFill>
                        <a:latin typeface="Calibri"/>
                      </a:endParaRPr>
                    </a:p>
                    <a:p>
                      <a:pPr algn="l" fontAlgn="b"/>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6"/>
                  </a:ext>
                </a:extLst>
              </a:tr>
              <a:tr h="370840">
                <a:tc>
                  <a:txBody>
                    <a:bodyPr/>
                    <a:lstStyle/>
                    <a:p>
                      <a:pPr algn="l" fontAlgn="b"/>
                      <a:r>
                        <a:rPr lang="en-US" sz="1100" b="1" i="0" u="none" strike="noStrike">
                          <a:solidFill>
                            <a:schemeClr val="tx1"/>
                          </a:solidFill>
                          <a:latin typeface="Calibri"/>
                        </a:rPr>
                        <a:t>COVID-19 BURIAL SITES                   </a:t>
                      </a:r>
                    </a:p>
                  </a:txBody>
                  <a:tcPr marL="0" marR="0" marT="0" marB="0" anchor="b"/>
                </a:tc>
                <a:tc>
                  <a:txBody>
                    <a:bodyPr/>
                    <a:lstStyle/>
                    <a:p>
                      <a:pPr algn="l" fontAlgn="b"/>
                      <a:r>
                        <a:rPr lang="en-US" sz="1100" b="1" i="0" u="none" strike="noStrike" dirty="0">
                          <a:solidFill>
                            <a:schemeClr val="tx1"/>
                          </a:solidFill>
                          <a:latin typeface="Calibri"/>
                        </a:rPr>
                        <a:t>100000</a:t>
                      </a:r>
                    </a:p>
                  </a:txBody>
                  <a:tcPr marL="0" marR="0" marT="0" marB="0" anchor="b"/>
                </a:tc>
                <a:tc>
                  <a:txBody>
                    <a:bodyPr/>
                    <a:lstStyle/>
                    <a:p>
                      <a:pPr algn="l" fontAlgn="b"/>
                      <a:r>
                        <a:rPr lang="en-GB" sz="1100" b="1" i="0" u="none" strike="noStrike" dirty="0" smtClean="0">
                          <a:solidFill>
                            <a:schemeClr val="tx1"/>
                          </a:solidFill>
                          <a:latin typeface="Calibri"/>
                        </a:rPr>
                        <a:t>WORK IN PROGRESS/NEW BURIAL SITES ESTABLISHED</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7"/>
                  </a:ext>
                </a:extLst>
              </a:tr>
              <a:tr h="370840">
                <a:tc>
                  <a:txBody>
                    <a:bodyPr/>
                    <a:lstStyle/>
                    <a:p>
                      <a:pPr algn="l" fontAlgn="b"/>
                      <a:r>
                        <a:rPr lang="en-GB" sz="1100" b="1" i="0" u="none" strike="noStrike">
                          <a:solidFill>
                            <a:schemeClr val="tx1"/>
                          </a:solidFill>
                          <a:latin typeface="Calibri"/>
                        </a:rPr>
                        <a:t>COVID-19 REFURB TAXIRANK MUNICIPAL BLD  </a:t>
                      </a:r>
                    </a:p>
                  </a:txBody>
                  <a:tcPr marL="0" marR="0" marT="0" marB="0" anchor="b"/>
                </a:tc>
                <a:tc>
                  <a:txBody>
                    <a:bodyPr/>
                    <a:lstStyle/>
                    <a:p>
                      <a:pPr algn="l" fontAlgn="b"/>
                      <a:r>
                        <a:rPr lang="en-US" sz="1100" b="1" i="0" u="none" strike="noStrike" dirty="0">
                          <a:solidFill>
                            <a:schemeClr val="tx1"/>
                          </a:solidFill>
                          <a:latin typeface="Calibri"/>
                        </a:rPr>
                        <a:t>500000</a:t>
                      </a:r>
                    </a:p>
                  </a:txBody>
                  <a:tcPr marL="0" marR="0"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100" b="1" i="0" u="none" strike="noStrike" dirty="0" smtClean="0">
                          <a:solidFill>
                            <a:schemeClr val="tx1"/>
                          </a:solidFill>
                          <a:latin typeface="Calibri"/>
                        </a:rPr>
                        <a:t>TENDER PROCESS-EVALUTION</a:t>
                      </a:r>
                      <a:r>
                        <a:rPr lang="en-GB" sz="1100" b="1" i="0" u="none" strike="noStrike" baseline="0" dirty="0" smtClean="0">
                          <a:solidFill>
                            <a:schemeClr val="tx1"/>
                          </a:solidFill>
                          <a:latin typeface="Calibri"/>
                        </a:rPr>
                        <a:t> STAGE</a:t>
                      </a:r>
                      <a:endParaRPr lang="en-US" sz="1100" b="1" i="0" u="none" strike="noStrike" dirty="0" smtClean="0">
                        <a:solidFill>
                          <a:schemeClr val="tx1"/>
                        </a:solidFill>
                        <a:latin typeface="Calibri"/>
                      </a:endParaRPr>
                    </a:p>
                    <a:p>
                      <a:pPr algn="l" fontAlgn="b"/>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8"/>
                  </a:ext>
                </a:extLst>
              </a:tr>
              <a:tr h="370840">
                <a:tc>
                  <a:txBody>
                    <a:bodyPr/>
                    <a:lstStyle/>
                    <a:p>
                      <a:pPr algn="l" fontAlgn="b"/>
                      <a:r>
                        <a:rPr lang="en-US" sz="1100" b="1" i="0" u="none" strike="noStrike" dirty="0" smtClean="0">
                          <a:solidFill>
                            <a:schemeClr val="tx1"/>
                          </a:solidFill>
                          <a:latin typeface="Calibri"/>
                        </a:rPr>
                        <a:t>MS:BASIC SALARY</a:t>
                      </a:r>
                      <a:endParaRPr lang="en-US" sz="1100" b="1" i="0" u="none" strike="noStrike" dirty="0">
                        <a:solidFill>
                          <a:schemeClr val="tx1"/>
                        </a:solidFill>
                        <a:latin typeface="Calibri"/>
                      </a:endParaRPr>
                    </a:p>
                  </a:txBody>
                  <a:tcPr marL="0" marR="0" marT="0" marB="0" anchor="b"/>
                </a:tc>
                <a:tc>
                  <a:txBody>
                    <a:bodyPr/>
                    <a:lstStyle/>
                    <a:p>
                      <a:pPr algn="l" fontAlgn="b"/>
                      <a:r>
                        <a:rPr lang="en-US" sz="1100" b="1" i="0" u="none" strike="noStrike" dirty="0">
                          <a:solidFill>
                            <a:schemeClr val="tx1"/>
                          </a:solidFill>
                          <a:latin typeface="Calibri"/>
                        </a:rPr>
                        <a:t>350000</a:t>
                      </a:r>
                    </a:p>
                  </a:txBody>
                  <a:tcPr marL="0" marR="0" marT="0" marB="0" anchor="b"/>
                </a:tc>
                <a:tc>
                  <a:txBody>
                    <a:bodyPr/>
                    <a:lstStyle/>
                    <a:p>
                      <a:pPr algn="l" fontAlgn="b"/>
                      <a:r>
                        <a:rPr lang="en-GB" sz="1100" b="1" i="0" u="none" strike="noStrike" dirty="0" smtClean="0">
                          <a:solidFill>
                            <a:schemeClr val="tx1"/>
                          </a:solidFill>
                          <a:latin typeface="Calibri"/>
                        </a:rPr>
                        <a:t>IMPLEMENTED</a:t>
                      </a:r>
                      <a:r>
                        <a:rPr lang="en-GB" sz="1100" b="1" i="0" u="none" strike="noStrike" baseline="0" dirty="0" smtClean="0">
                          <a:solidFill>
                            <a:schemeClr val="tx1"/>
                          </a:solidFill>
                          <a:latin typeface="Calibri"/>
                        </a:rPr>
                        <a:t> AS FROM OCTOBER 2020</a:t>
                      </a:r>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09"/>
                  </a:ext>
                </a:extLst>
              </a:tr>
              <a:tr h="370840">
                <a:tc>
                  <a:txBody>
                    <a:bodyPr/>
                    <a:lstStyle/>
                    <a:p>
                      <a:pPr algn="l" fontAlgn="b"/>
                      <a:r>
                        <a:rPr lang="en-US" sz="1400" b="1" i="0" u="none" strike="noStrike">
                          <a:solidFill>
                            <a:schemeClr val="tx1"/>
                          </a:solidFill>
                          <a:latin typeface="Calibri"/>
                        </a:rPr>
                        <a:t>Total</a:t>
                      </a:r>
                    </a:p>
                  </a:txBody>
                  <a:tcPr marL="0" marR="0" marT="0" marB="0" anchor="b"/>
                </a:tc>
                <a:tc>
                  <a:txBody>
                    <a:bodyPr/>
                    <a:lstStyle/>
                    <a:p>
                      <a:pPr algn="l" fontAlgn="b"/>
                      <a:r>
                        <a:rPr lang="en-US" sz="1400" b="1" i="0" u="none" strike="noStrike" dirty="0">
                          <a:solidFill>
                            <a:schemeClr val="tx1"/>
                          </a:solidFill>
                          <a:latin typeface="Calibri"/>
                        </a:rPr>
                        <a:t>7257000</a:t>
                      </a:r>
                    </a:p>
                  </a:txBody>
                  <a:tcPr marL="0" marR="0" marT="0" marB="0" anchor="b"/>
                </a:tc>
                <a:tc>
                  <a:txBody>
                    <a:bodyPr/>
                    <a:lstStyle/>
                    <a:p>
                      <a:pPr algn="l" fontAlgn="b"/>
                      <a:endParaRPr lang="en-US" sz="1100" b="1" i="0" u="none" strike="noStrike" dirty="0">
                        <a:solidFill>
                          <a:schemeClr val="tx1"/>
                        </a:solidFill>
                        <a:latin typeface="Calibri"/>
                      </a:endParaRPr>
                    </a:p>
                  </a:txBody>
                  <a:tcPr marL="0" marR="0" marT="0" marB="0" anchor="b"/>
                </a:tc>
                <a:extLst>
                  <a:ext uri="{0D108BD9-81ED-4DB2-BD59-A6C34878D82A}">
                    <a16:rowId xmlns:a16="http://schemas.microsoft.com/office/drawing/2014/main" val="10010"/>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5</a:t>
            </a:fld>
            <a:endParaRPr kumimoji="0"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REVENUE COLLECTION RATE MARCH-DECEMBER 2020</a:t>
            </a:r>
            <a:endParaRPr lang="en-US" b="1" dirty="0"/>
          </a:p>
        </p:txBody>
      </p:sp>
      <p:graphicFrame>
        <p:nvGraphicFramePr>
          <p:cNvPr id="6" name="Content Placeholder 5"/>
          <p:cNvGraphicFramePr>
            <a:graphicFrameLocks noGrp="1"/>
          </p:cNvGraphicFramePr>
          <p:nvPr>
            <p:ph idx="1"/>
          </p:nvPr>
        </p:nvGraphicFramePr>
        <p:xfrm>
          <a:off x="142841" y="1500174"/>
          <a:ext cx="8786878" cy="3143272"/>
        </p:xfrm>
        <a:graphic>
          <a:graphicData uri="http://schemas.openxmlformats.org/drawingml/2006/table">
            <a:tbl>
              <a:tblPr firstRow="1" bandRow="1">
                <a:tableStyleId>{5C22544A-7EE6-4342-B048-85BDC9FD1C3A}</a:tableStyleId>
              </a:tblPr>
              <a:tblGrid>
                <a:gridCol w="566866">
                  <a:extLst>
                    <a:ext uri="{9D8B030D-6E8A-4147-A177-3AD203B41FA5}">
                      <a16:colId xmlns:a16="http://schemas.microsoft.com/office/drawing/2014/main" val="20000"/>
                    </a:ext>
                  </a:extLst>
                </a:gridCol>
                <a:gridCol w="885511">
                  <a:extLst>
                    <a:ext uri="{9D8B030D-6E8A-4147-A177-3AD203B41FA5}">
                      <a16:colId xmlns:a16="http://schemas.microsoft.com/office/drawing/2014/main" val="20001"/>
                    </a:ext>
                  </a:extLst>
                </a:gridCol>
                <a:gridCol w="726188">
                  <a:extLst>
                    <a:ext uri="{9D8B030D-6E8A-4147-A177-3AD203B41FA5}">
                      <a16:colId xmlns:a16="http://schemas.microsoft.com/office/drawing/2014/main" val="20002"/>
                    </a:ext>
                  </a:extLst>
                </a:gridCol>
                <a:gridCol w="871426">
                  <a:extLst>
                    <a:ext uri="{9D8B030D-6E8A-4147-A177-3AD203B41FA5}">
                      <a16:colId xmlns:a16="http://schemas.microsoft.com/office/drawing/2014/main" val="20003"/>
                    </a:ext>
                  </a:extLst>
                </a:gridCol>
                <a:gridCol w="871426">
                  <a:extLst>
                    <a:ext uri="{9D8B030D-6E8A-4147-A177-3AD203B41FA5}">
                      <a16:colId xmlns:a16="http://schemas.microsoft.com/office/drawing/2014/main" val="20004"/>
                    </a:ext>
                  </a:extLst>
                </a:gridCol>
                <a:gridCol w="902546">
                  <a:extLst>
                    <a:ext uri="{9D8B030D-6E8A-4147-A177-3AD203B41FA5}">
                      <a16:colId xmlns:a16="http://schemas.microsoft.com/office/drawing/2014/main" val="20005"/>
                    </a:ext>
                  </a:extLst>
                </a:gridCol>
                <a:gridCol w="880648">
                  <a:extLst>
                    <a:ext uri="{9D8B030D-6E8A-4147-A177-3AD203B41FA5}">
                      <a16:colId xmlns:a16="http://schemas.microsoft.com/office/drawing/2014/main" val="20006"/>
                    </a:ext>
                  </a:extLst>
                </a:gridCol>
                <a:gridCol w="880648">
                  <a:extLst>
                    <a:ext uri="{9D8B030D-6E8A-4147-A177-3AD203B41FA5}">
                      <a16:colId xmlns:a16="http://schemas.microsoft.com/office/drawing/2014/main" val="20007"/>
                    </a:ext>
                  </a:extLst>
                </a:gridCol>
                <a:gridCol w="733873">
                  <a:extLst>
                    <a:ext uri="{9D8B030D-6E8A-4147-A177-3AD203B41FA5}">
                      <a16:colId xmlns:a16="http://schemas.microsoft.com/office/drawing/2014/main" val="20008"/>
                    </a:ext>
                  </a:extLst>
                </a:gridCol>
                <a:gridCol w="807261">
                  <a:extLst>
                    <a:ext uri="{9D8B030D-6E8A-4147-A177-3AD203B41FA5}">
                      <a16:colId xmlns:a16="http://schemas.microsoft.com/office/drawing/2014/main" val="20009"/>
                    </a:ext>
                  </a:extLst>
                </a:gridCol>
                <a:gridCol w="660485">
                  <a:extLst>
                    <a:ext uri="{9D8B030D-6E8A-4147-A177-3AD203B41FA5}">
                      <a16:colId xmlns:a16="http://schemas.microsoft.com/office/drawing/2014/main" val="20010"/>
                    </a:ext>
                  </a:extLst>
                </a:gridCol>
              </a:tblGrid>
              <a:tr h="785818">
                <a:tc>
                  <a:txBody>
                    <a:bodyPr/>
                    <a:lstStyle/>
                    <a:p>
                      <a:pPr algn="ctr">
                        <a:spcAft>
                          <a:spcPts val="0"/>
                        </a:spcAft>
                      </a:pPr>
                      <a:r>
                        <a:rPr lang="en-US" sz="700" b="1" spc="-25" dirty="0">
                          <a:solidFill>
                            <a:schemeClr val="tx1"/>
                          </a:solidFill>
                          <a:latin typeface="Arial"/>
                          <a:ea typeface="Times New Roman"/>
                          <a:cs typeface="Arial"/>
                        </a:rPr>
                        <a:t>BILLING</a:t>
                      </a:r>
                      <a:endParaRPr lang="en-US" sz="700"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spc="-25" dirty="0" smtClean="0">
                          <a:solidFill>
                            <a:schemeClr val="tx1"/>
                          </a:solidFill>
                          <a:latin typeface="Arial"/>
                          <a:ea typeface="Times New Roman"/>
                          <a:cs typeface="Times New Roman"/>
                        </a:rPr>
                        <a:t>MARCH</a:t>
                      </a:r>
                      <a:r>
                        <a:rPr lang="en-GB" sz="700" spc="-25" baseline="0" dirty="0" smtClean="0">
                          <a:solidFill>
                            <a:schemeClr val="tx1"/>
                          </a:solidFill>
                          <a:latin typeface="Arial"/>
                          <a:ea typeface="Times New Roman"/>
                          <a:cs typeface="Times New Roman"/>
                        </a:rPr>
                        <a:t> 2020</a:t>
                      </a:r>
                      <a:endParaRPr lang="en-US" sz="700"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spc="-25" dirty="0" smtClean="0">
                          <a:solidFill>
                            <a:schemeClr val="tx1"/>
                          </a:solidFill>
                          <a:latin typeface="Arial"/>
                          <a:ea typeface="Times New Roman"/>
                          <a:cs typeface="Times New Roman"/>
                        </a:rPr>
                        <a:t>APRIL 2020</a:t>
                      </a:r>
                      <a:endParaRPr lang="en-US" sz="700"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MAY 2020</a:t>
                      </a:r>
                      <a:endParaRPr lang="en-US" sz="700"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JUNE 2020</a:t>
                      </a:r>
                      <a:endParaRPr lang="en-US" sz="700"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JULY 2020</a:t>
                      </a:r>
                      <a:endParaRPr lang="en-US" sz="700"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AUGUST 2020</a:t>
                      </a:r>
                      <a:endParaRPr lang="en-US" sz="700"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SEPT 2020</a:t>
                      </a:r>
                      <a:endParaRPr lang="en-US" sz="700"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OCT  2020</a:t>
                      </a:r>
                      <a:endParaRPr lang="en-US" sz="700"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NOV 2020</a:t>
                      </a:r>
                      <a:endParaRPr lang="en-US" sz="700"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DEC 2020</a:t>
                      </a:r>
                      <a:endParaRPr lang="en-US" sz="700" spc="-25">
                        <a:solidFill>
                          <a:schemeClr val="tx1"/>
                        </a:solidFill>
                        <a:latin typeface="Arial"/>
                        <a:ea typeface="Times New Roman"/>
                        <a:cs typeface="Times New Roman"/>
                      </a:endParaRPr>
                    </a:p>
                  </a:txBody>
                  <a:tcPr marL="68580" marR="68580" marT="0" marB="0" anchor="ctr"/>
                </a:tc>
                <a:extLst>
                  <a:ext uri="{0D108BD9-81ED-4DB2-BD59-A6C34878D82A}">
                    <a16:rowId xmlns:a16="http://schemas.microsoft.com/office/drawing/2014/main" val="10000"/>
                  </a:ext>
                </a:extLst>
              </a:tr>
              <a:tr h="785818">
                <a:tc>
                  <a:txBody>
                    <a:bodyPr/>
                    <a:lstStyle/>
                    <a:p>
                      <a:pPr algn="ctr">
                        <a:spcAft>
                          <a:spcPts val="0"/>
                        </a:spcAft>
                      </a:pPr>
                      <a:r>
                        <a:rPr lang="en-US" sz="700" b="1" spc="-25" dirty="0">
                          <a:solidFill>
                            <a:schemeClr val="tx1"/>
                          </a:solidFill>
                          <a:latin typeface="Arial"/>
                          <a:ea typeface="Times New Roman"/>
                          <a:cs typeface="Arial"/>
                        </a:rPr>
                        <a:t>Total </a:t>
                      </a:r>
                      <a:endParaRPr lang="en-US" sz="700" b="1" spc="-25" dirty="0" smtClean="0">
                        <a:solidFill>
                          <a:schemeClr val="tx1"/>
                        </a:solidFill>
                        <a:latin typeface="Arial"/>
                        <a:ea typeface="Times New Roman"/>
                        <a:cs typeface="Arial"/>
                      </a:endParaRPr>
                    </a:p>
                    <a:p>
                      <a:pPr algn="ctr">
                        <a:spcAft>
                          <a:spcPts val="0"/>
                        </a:spcAft>
                      </a:pPr>
                      <a:r>
                        <a:rPr lang="en-US" sz="700" b="1" spc="-25" dirty="0" smtClean="0">
                          <a:solidFill>
                            <a:schemeClr val="tx1"/>
                          </a:solidFill>
                          <a:latin typeface="Arial"/>
                          <a:ea typeface="Times New Roman"/>
                          <a:cs typeface="Arial"/>
                        </a:rPr>
                        <a:t>Billed</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chemeClr val="tx1"/>
                          </a:solidFill>
                          <a:latin typeface="Arial"/>
                          <a:ea typeface="Times New Roman"/>
                          <a:cs typeface="Times New Roman"/>
                        </a:rPr>
                        <a:t>R6 547 587.18</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chemeClr val="tx1"/>
                          </a:solidFill>
                          <a:latin typeface="Arial"/>
                          <a:ea typeface="Times New Roman"/>
                          <a:cs typeface="Times New Roman"/>
                        </a:rPr>
                        <a:t>R4 617 158.88</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4 548 519.62</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4 954 241.05</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5 710 479.97</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5 972 876.70</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5 699 831.55</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Calibri"/>
                          <a:ea typeface="Times New Roman"/>
                          <a:cs typeface="Times New Roman"/>
                        </a:rPr>
                        <a:t>R  4 662 735</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Calibri"/>
                          <a:ea typeface="Times New Roman"/>
                          <a:cs typeface="Times New Roman"/>
                        </a:rPr>
                        <a:t>R 2 526 638</a:t>
                      </a:r>
                      <a:endParaRPr lang="en-US" sz="700" b="1"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Calibri"/>
                          <a:ea typeface="Times New Roman"/>
                          <a:cs typeface="Times New Roman"/>
                        </a:rPr>
                        <a:t>R 4 242 511</a:t>
                      </a:r>
                      <a:endParaRPr lang="en-US" sz="700" b="1" spc="-25">
                        <a:solidFill>
                          <a:schemeClr val="tx1"/>
                        </a:solidFill>
                        <a:latin typeface="Arial"/>
                        <a:ea typeface="Times New Roman"/>
                        <a:cs typeface="Times New Roman"/>
                      </a:endParaRPr>
                    </a:p>
                  </a:txBody>
                  <a:tcPr marL="68580" marR="68580" marT="0" marB="0" anchor="ctr"/>
                </a:tc>
                <a:extLst>
                  <a:ext uri="{0D108BD9-81ED-4DB2-BD59-A6C34878D82A}">
                    <a16:rowId xmlns:a16="http://schemas.microsoft.com/office/drawing/2014/main" val="10001"/>
                  </a:ext>
                </a:extLst>
              </a:tr>
              <a:tr h="785818">
                <a:tc>
                  <a:txBody>
                    <a:bodyPr/>
                    <a:lstStyle/>
                    <a:p>
                      <a:pPr algn="ctr">
                        <a:spcAft>
                          <a:spcPts val="0"/>
                        </a:spcAft>
                      </a:pPr>
                      <a:r>
                        <a:rPr lang="en-US" sz="700" b="1" spc="-25">
                          <a:solidFill>
                            <a:schemeClr val="tx1"/>
                          </a:solidFill>
                          <a:latin typeface="Arial"/>
                          <a:ea typeface="Times New Roman"/>
                          <a:cs typeface="Arial"/>
                        </a:rPr>
                        <a:t>Payments</a:t>
                      </a:r>
                      <a:endParaRPr lang="en-US" sz="700" b="1"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chemeClr val="tx1"/>
                          </a:solidFill>
                          <a:latin typeface="Arial"/>
                          <a:ea typeface="Times New Roman"/>
                          <a:cs typeface="Times New Roman"/>
                        </a:rPr>
                        <a:t>R1 038 489.38</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chemeClr val="tx1"/>
                          </a:solidFill>
                          <a:latin typeface="Arial"/>
                          <a:ea typeface="Times New Roman"/>
                          <a:cs typeface="Times New Roman"/>
                        </a:rPr>
                        <a:t>0</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a:solidFill>
                            <a:schemeClr val="tx1"/>
                          </a:solidFill>
                          <a:latin typeface="Arial"/>
                          <a:ea typeface="Times New Roman"/>
                          <a:cs typeface="Arial"/>
                        </a:rPr>
                        <a:t>R 899 471.60</a:t>
                      </a:r>
                      <a:endParaRPr lang="en-US" sz="700" b="1" spc="-25">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941 783.61</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916 990.48</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811 826.51</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Arial"/>
                          <a:ea typeface="Times New Roman"/>
                          <a:cs typeface="Arial"/>
                        </a:rPr>
                        <a:t>R 560 080.33</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Calibri"/>
                          <a:ea typeface="Times New Roman"/>
                          <a:cs typeface="Times New Roman"/>
                        </a:rPr>
                        <a:t>R  1 278 321</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Calibri"/>
                          <a:ea typeface="Times New Roman"/>
                          <a:cs typeface="Times New Roman"/>
                        </a:rPr>
                        <a:t>R 2 106 793</a:t>
                      </a:r>
                      <a:endParaRPr lang="en-US" sz="700" b="1" spc="-25" dirty="0">
                        <a:solidFill>
                          <a:schemeClr val="tx1"/>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chemeClr val="tx1"/>
                          </a:solidFill>
                          <a:latin typeface="Calibri"/>
                          <a:ea typeface="Times New Roman"/>
                          <a:cs typeface="Times New Roman"/>
                        </a:rPr>
                        <a:t>R 666 356</a:t>
                      </a:r>
                      <a:endParaRPr lang="en-US" sz="700" b="1" spc="-25" dirty="0">
                        <a:solidFill>
                          <a:schemeClr val="tx1"/>
                        </a:solidFill>
                        <a:latin typeface="Arial"/>
                        <a:ea typeface="Times New Roman"/>
                        <a:cs typeface="Times New Roman"/>
                      </a:endParaRPr>
                    </a:p>
                  </a:txBody>
                  <a:tcPr marL="68580" marR="68580" marT="0" marB="0" anchor="ctr"/>
                </a:tc>
                <a:extLst>
                  <a:ext uri="{0D108BD9-81ED-4DB2-BD59-A6C34878D82A}">
                    <a16:rowId xmlns:a16="http://schemas.microsoft.com/office/drawing/2014/main" val="10002"/>
                  </a:ext>
                </a:extLst>
              </a:tr>
              <a:tr h="785818">
                <a:tc>
                  <a:txBody>
                    <a:bodyPr/>
                    <a:lstStyle/>
                    <a:p>
                      <a:pPr algn="ctr">
                        <a:spcAft>
                          <a:spcPts val="0"/>
                        </a:spcAft>
                      </a:pPr>
                      <a:r>
                        <a:rPr lang="en-US" sz="700" b="1" spc="-25" dirty="0">
                          <a:solidFill>
                            <a:srgbClr val="FF0000"/>
                          </a:solidFill>
                          <a:latin typeface="Arial"/>
                          <a:ea typeface="Times New Roman"/>
                          <a:cs typeface="Arial"/>
                        </a:rPr>
                        <a:t>%</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rgbClr val="FF0000"/>
                          </a:solidFill>
                          <a:latin typeface="Arial"/>
                          <a:ea typeface="Times New Roman"/>
                          <a:cs typeface="Times New Roman"/>
                        </a:rPr>
                        <a:t>15.69%</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GB" sz="700" b="1" spc="-25" dirty="0" smtClean="0">
                          <a:solidFill>
                            <a:srgbClr val="FF0000"/>
                          </a:solidFill>
                          <a:latin typeface="Arial"/>
                          <a:ea typeface="Times New Roman"/>
                          <a:cs typeface="Times New Roman"/>
                        </a:rPr>
                        <a:t>0%</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Arial"/>
                          <a:ea typeface="Times New Roman"/>
                          <a:cs typeface="Arial"/>
                        </a:rPr>
                        <a:t>20.39%</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Arial"/>
                          <a:ea typeface="Times New Roman"/>
                          <a:cs typeface="Arial"/>
                        </a:rPr>
                        <a:t>19.28%</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Arial"/>
                          <a:ea typeface="Times New Roman"/>
                          <a:cs typeface="Arial"/>
                        </a:rPr>
                        <a:t>15.96%</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Arial"/>
                          <a:ea typeface="Times New Roman"/>
                          <a:cs typeface="Arial"/>
                        </a:rPr>
                        <a:t>13.59%</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Arial"/>
                          <a:ea typeface="Times New Roman"/>
                          <a:cs typeface="Arial"/>
                        </a:rPr>
                        <a:t>9.79%</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Calibri"/>
                          <a:ea typeface="Times New Roman"/>
                          <a:cs typeface="Times New Roman"/>
                        </a:rPr>
                        <a:t>28.22%</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Calibri"/>
                          <a:ea typeface="Times New Roman"/>
                          <a:cs typeface="Times New Roman"/>
                        </a:rPr>
                        <a:t>88.06%</a:t>
                      </a:r>
                      <a:endParaRPr lang="en-US" sz="700" b="1" spc="-25" dirty="0">
                        <a:solidFill>
                          <a:srgbClr val="FF0000"/>
                        </a:solidFill>
                        <a:latin typeface="Arial"/>
                        <a:ea typeface="Times New Roman"/>
                        <a:cs typeface="Times New Roman"/>
                      </a:endParaRPr>
                    </a:p>
                  </a:txBody>
                  <a:tcPr marL="68580" marR="68580" marT="0" marB="0" anchor="ctr"/>
                </a:tc>
                <a:tc>
                  <a:txBody>
                    <a:bodyPr/>
                    <a:lstStyle/>
                    <a:p>
                      <a:pPr algn="ctr">
                        <a:spcAft>
                          <a:spcPts val="0"/>
                        </a:spcAft>
                      </a:pPr>
                      <a:r>
                        <a:rPr lang="en-US" sz="700" b="1" spc="-25" dirty="0">
                          <a:solidFill>
                            <a:srgbClr val="FF0000"/>
                          </a:solidFill>
                          <a:latin typeface="Calibri"/>
                          <a:ea typeface="Times New Roman"/>
                          <a:cs typeface="Times New Roman"/>
                        </a:rPr>
                        <a:t>15.87%</a:t>
                      </a:r>
                      <a:endParaRPr lang="en-US" sz="700" b="1" spc="-25" dirty="0">
                        <a:solidFill>
                          <a:srgbClr val="FF0000"/>
                        </a:solidFill>
                        <a:latin typeface="Arial"/>
                        <a:ea typeface="Times New Roman"/>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6</a:t>
            </a:fld>
            <a:endParaRPr kumimoji="0"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unauthorised expenditure</a:t>
            </a:r>
            <a:endParaRPr lang="en-ZA" b="1" dirty="0"/>
          </a:p>
        </p:txBody>
      </p:sp>
      <p:graphicFrame>
        <p:nvGraphicFramePr>
          <p:cNvPr id="6" name="Content Placeholder 5"/>
          <p:cNvGraphicFramePr>
            <a:graphicFrameLocks noGrp="1"/>
          </p:cNvGraphicFramePr>
          <p:nvPr>
            <p:ph idx="1"/>
          </p:nvPr>
        </p:nvGraphicFramePr>
        <p:xfrm>
          <a:off x="304800" y="1554163"/>
          <a:ext cx="8624920" cy="2947521"/>
        </p:xfrm>
        <a:graphic>
          <a:graphicData uri="http://schemas.openxmlformats.org/drawingml/2006/table">
            <a:tbl>
              <a:tblPr firstRow="1" bandRow="1">
                <a:tableStyleId>{5C22544A-7EE6-4342-B048-85BDC9FD1C3A}</a:tableStyleId>
              </a:tblPr>
              <a:tblGrid>
                <a:gridCol w="1078115">
                  <a:extLst>
                    <a:ext uri="{9D8B030D-6E8A-4147-A177-3AD203B41FA5}">
                      <a16:colId xmlns:a16="http://schemas.microsoft.com/office/drawing/2014/main" val="20000"/>
                    </a:ext>
                  </a:extLst>
                </a:gridCol>
                <a:gridCol w="1078115">
                  <a:extLst>
                    <a:ext uri="{9D8B030D-6E8A-4147-A177-3AD203B41FA5}">
                      <a16:colId xmlns:a16="http://schemas.microsoft.com/office/drawing/2014/main" val="20001"/>
                    </a:ext>
                  </a:extLst>
                </a:gridCol>
                <a:gridCol w="1078115">
                  <a:extLst>
                    <a:ext uri="{9D8B030D-6E8A-4147-A177-3AD203B41FA5}">
                      <a16:colId xmlns:a16="http://schemas.microsoft.com/office/drawing/2014/main" val="20002"/>
                    </a:ext>
                  </a:extLst>
                </a:gridCol>
                <a:gridCol w="1078115">
                  <a:extLst>
                    <a:ext uri="{9D8B030D-6E8A-4147-A177-3AD203B41FA5}">
                      <a16:colId xmlns:a16="http://schemas.microsoft.com/office/drawing/2014/main" val="20003"/>
                    </a:ext>
                  </a:extLst>
                </a:gridCol>
                <a:gridCol w="1078115">
                  <a:extLst>
                    <a:ext uri="{9D8B030D-6E8A-4147-A177-3AD203B41FA5}">
                      <a16:colId xmlns:a16="http://schemas.microsoft.com/office/drawing/2014/main" val="20004"/>
                    </a:ext>
                  </a:extLst>
                </a:gridCol>
                <a:gridCol w="1078115">
                  <a:extLst>
                    <a:ext uri="{9D8B030D-6E8A-4147-A177-3AD203B41FA5}">
                      <a16:colId xmlns:a16="http://schemas.microsoft.com/office/drawing/2014/main" val="20005"/>
                    </a:ext>
                  </a:extLst>
                </a:gridCol>
                <a:gridCol w="1078115">
                  <a:extLst>
                    <a:ext uri="{9D8B030D-6E8A-4147-A177-3AD203B41FA5}">
                      <a16:colId xmlns:a16="http://schemas.microsoft.com/office/drawing/2014/main" val="20006"/>
                    </a:ext>
                  </a:extLst>
                </a:gridCol>
                <a:gridCol w="1078115">
                  <a:extLst>
                    <a:ext uri="{9D8B030D-6E8A-4147-A177-3AD203B41FA5}">
                      <a16:colId xmlns:a16="http://schemas.microsoft.com/office/drawing/2014/main" val="20007"/>
                    </a:ext>
                  </a:extLst>
                </a:gridCol>
              </a:tblGrid>
              <a:tr h="553464">
                <a:tc gridSpan="8">
                  <a:txBody>
                    <a:bodyPr/>
                    <a:lstStyle/>
                    <a:p>
                      <a:r>
                        <a:rPr lang="en-ZA" b="1" dirty="0" smtClean="0">
                          <a:solidFill>
                            <a:schemeClr val="tx1"/>
                          </a:solidFill>
                        </a:rPr>
                        <a:t>Unauthorised Expenditure</a:t>
                      </a:r>
                      <a:r>
                        <a:rPr lang="en-ZA" b="1" baseline="0" dirty="0" smtClean="0">
                          <a:solidFill>
                            <a:schemeClr val="tx1"/>
                          </a:solidFill>
                        </a:rPr>
                        <a:t> processed in terms of section 32(2)(a)(ii) of the MFMA</a:t>
                      </a:r>
                      <a:endParaRPr lang="en-ZA" b="1"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107059">
                <a:tc>
                  <a:txBody>
                    <a:bodyPr/>
                    <a:lstStyle/>
                    <a:p>
                      <a:pPr algn="just"/>
                      <a:r>
                        <a:rPr lang="en-ZA" sz="1400" b="1" dirty="0">
                          <a:solidFill>
                            <a:schemeClr val="tx1"/>
                          </a:solidFill>
                        </a:rPr>
                        <a:t>Amount</a:t>
                      </a:r>
                    </a:p>
                  </a:txBody>
                  <a:tcPr/>
                </a:tc>
                <a:tc>
                  <a:txBody>
                    <a:bodyPr/>
                    <a:lstStyle/>
                    <a:p>
                      <a:pPr algn="just"/>
                      <a:r>
                        <a:rPr lang="en-ZA" sz="1400" b="1" dirty="0">
                          <a:solidFill>
                            <a:schemeClr val="tx1"/>
                          </a:solidFill>
                        </a:rPr>
                        <a:t>Root cause/s</a:t>
                      </a:r>
                    </a:p>
                  </a:txBody>
                  <a:tcPr/>
                </a:tc>
                <a:tc>
                  <a:txBody>
                    <a:bodyPr/>
                    <a:lstStyle/>
                    <a:p>
                      <a:pPr algn="just"/>
                      <a:r>
                        <a:rPr lang="en-ZA" sz="1400" b="1" dirty="0">
                          <a:solidFill>
                            <a:schemeClr val="tx1"/>
                          </a:solidFill>
                        </a:rPr>
                        <a:t>FY</a:t>
                      </a:r>
                      <a:r>
                        <a:rPr lang="en-ZA" sz="1400" b="1" baseline="0" dirty="0">
                          <a:solidFill>
                            <a:schemeClr val="tx1"/>
                          </a:solidFill>
                        </a:rPr>
                        <a:t> to which the amounts relates</a:t>
                      </a:r>
                      <a:endParaRPr lang="en-ZA" sz="1400" b="1" dirty="0">
                        <a:solidFill>
                          <a:schemeClr val="tx1"/>
                        </a:solidFill>
                      </a:endParaRPr>
                    </a:p>
                  </a:txBody>
                  <a:tcPr/>
                </a:tc>
                <a:tc>
                  <a:txBody>
                    <a:bodyPr/>
                    <a:lstStyle/>
                    <a:p>
                      <a:pPr algn="just"/>
                      <a:r>
                        <a:rPr lang="en-ZA" sz="1400" b="1" dirty="0">
                          <a:solidFill>
                            <a:schemeClr val="tx1"/>
                          </a:solidFill>
                        </a:rPr>
                        <a:t>Date</a:t>
                      </a:r>
                      <a:r>
                        <a:rPr lang="en-ZA" sz="1400" b="1" baseline="0" dirty="0">
                          <a:solidFill>
                            <a:schemeClr val="tx1"/>
                          </a:solidFill>
                        </a:rPr>
                        <a:t> referred to MPAC for investigation </a:t>
                      </a:r>
                      <a:endParaRPr lang="en-ZA" sz="1400" b="1" dirty="0">
                        <a:solidFill>
                          <a:schemeClr val="tx1"/>
                        </a:solidFill>
                      </a:endParaRPr>
                    </a:p>
                  </a:txBody>
                  <a:tcPr/>
                </a:tc>
                <a:tc>
                  <a:txBody>
                    <a:bodyPr/>
                    <a:lstStyle/>
                    <a:p>
                      <a:pPr algn="just"/>
                      <a:r>
                        <a:rPr lang="en-ZA" sz="1400" b="1" dirty="0">
                          <a:solidFill>
                            <a:schemeClr val="tx1"/>
                          </a:solidFill>
                        </a:rPr>
                        <a:t>Date</a:t>
                      </a:r>
                      <a:r>
                        <a:rPr lang="en-ZA" sz="1400" b="1" baseline="0" dirty="0">
                          <a:solidFill>
                            <a:schemeClr val="tx1"/>
                          </a:solidFill>
                        </a:rPr>
                        <a:t> MPAC report tabled in council </a:t>
                      </a:r>
                      <a:endParaRPr lang="en-ZA" sz="1400" b="1" dirty="0">
                        <a:solidFill>
                          <a:schemeClr val="tx1"/>
                        </a:solidFill>
                      </a:endParaRPr>
                    </a:p>
                  </a:txBody>
                  <a:tcPr/>
                </a:tc>
                <a:tc>
                  <a:txBody>
                    <a:bodyPr/>
                    <a:lstStyle/>
                    <a:p>
                      <a:pPr algn="just"/>
                      <a:r>
                        <a:rPr lang="en-ZA" sz="1400" b="1" dirty="0">
                          <a:solidFill>
                            <a:schemeClr val="tx1"/>
                          </a:solidFill>
                        </a:rPr>
                        <a:t>Amount written-off</a:t>
                      </a:r>
                    </a:p>
                  </a:txBody>
                  <a:tcPr/>
                </a:tc>
                <a:tc>
                  <a:txBody>
                    <a:bodyPr/>
                    <a:lstStyle/>
                    <a:p>
                      <a:pPr algn="just"/>
                      <a:r>
                        <a:rPr lang="en-ZA" sz="1400" b="1" dirty="0">
                          <a:solidFill>
                            <a:schemeClr val="tx1"/>
                          </a:solidFill>
                        </a:rPr>
                        <a:t>Amount recovered </a:t>
                      </a:r>
                    </a:p>
                  </a:txBody>
                  <a:tcPr/>
                </a:tc>
                <a:tc>
                  <a:txBody>
                    <a:bodyPr/>
                    <a:lstStyle/>
                    <a:p>
                      <a:pPr algn="just"/>
                      <a:r>
                        <a:rPr lang="en-ZA" sz="1400" b="1" dirty="0">
                          <a:solidFill>
                            <a:schemeClr val="tx1"/>
                          </a:solidFill>
                        </a:rPr>
                        <a:t>Amounts</a:t>
                      </a:r>
                      <a:r>
                        <a:rPr lang="en-ZA" sz="1400" b="1" baseline="0" dirty="0">
                          <a:solidFill>
                            <a:schemeClr val="tx1"/>
                          </a:solidFill>
                        </a:rPr>
                        <a:t> still to be processed</a:t>
                      </a:r>
                      <a:endParaRPr lang="en-ZA" sz="1400" b="1" dirty="0">
                        <a:solidFill>
                          <a:schemeClr val="tx1"/>
                        </a:solidFill>
                      </a:endParaRPr>
                    </a:p>
                  </a:txBody>
                  <a:tcPr/>
                </a:tc>
                <a:extLst>
                  <a:ext uri="{0D108BD9-81ED-4DB2-BD59-A6C34878D82A}">
                    <a16:rowId xmlns:a16="http://schemas.microsoft.com/office/drawing/2014/main" val="10001"/>
                  </a:ext>
                </a:extLst>
              </a:tr>
              <a:tr h="682353">
                <a:tc>
                  <a:txBody>
                    <a:bodyPr/>
                    <a:lstStyle/>
                    <a:p>
                      <a:r>
                        <a:rPr lang="en-ZA" sz="1050" b="1" dirty="0">
                          <a:solidFill>
                            <a:schemeClr val="tx1"/>
                          </a:solidFill>
                        </a:rPr>
                        <a:t>R 115</a:t>
                      </a:r>
                      <a:r>
                        <a:rPr lang="en-ZA" sz="1050" b="1" baseline="0" dirty="0">
                          <a:solidFill>
                            <a:schemeClr val="tx1"/>
                          </a:solidFill>
                        </a:rPr>
                        <a:t> 746 </a:t>
                      </a:r>
                      <a:r>
                        <a:rPr lang="en-ZA" sz="1050" b="1" baseline="0" dirty="0" smtClean="0">
                          <a:solidFill>
                            <a:schemeClr val="tx1"/>
                          </a:solidFill>
                        </a:rPr>
                        <a:t>195</a:t>
                      </a:r>
                    </a:p>
                    <a:p>
                      <a:r>
                        <a:rPr lang="en-ZA" sz="1050" b="1" baseline="0" dirty="0" smtClean="0">
                          <a:solidFill>
                            <a:schemeClr val="tx1"/>
                          </a:solidFill>
                        </a:rPr>
                        <a:t>(Audited)</a:t>
                      </a:r>
                      <a:endParaRPr lang="en-ZA" sz="1050" b="1" dirty="0">
                        <a:solidFill>
                          <a:schemeClr val="tx1"/>
                        </a:solidFill>
                      </a:endParaRPr>
                    </a:p>
                  </a:txBody>
                  <a:tcPr/>
                </a:tc>
                <a:tc>
                  <a:txBody>
                    <a:bodyPr/>
                    <a:lstStyle/>
                    <a:p>
                      <a:r>
                        <a:rPr lang="en-ZA" sz="1000" b="1" dirty="0">
                          <a:solidFill>
                            <a:schemeClr val="tx1"/>
                          </a:solidFill>
                        </a:rPr>
                        <a:t>Non-compliance</a:t>
                      </a:r>
                      <a:r>
                        <a:rPr lang="en-ZA" sz="1000" b="1" baseline="0" dirty="0">
                          <a:solidFill>
                            <a:schemeClr val="tx1"/>
                          </a:solidFill>
                        </a:rPr>
                        <a:t> </a:t>
                      </a:r>
                      <a:endParaRPr lang="en-ZA" sz="1000" b="1" dirty="0">
                        <a:solidFill>
                          <a:schemeClr val="tx1"/>
                        </a:solidFill>
                      </a:endParaRPr>
                    </a:p>
                  </a:txBody>
                  <a:tcPr/>
                </a:tc>
                <a:tc>
                  <a:txBody>
                    <a:bodyPr/>
                    <a:lstStyle/>
                    <a:p>
                      <a:r>
                        <a:rPr lang="en-ZA" sz="1200" b="1" dirty="0">
                          <a:solidFill>
                            <a:schemeClr val="tx1"/>
                          </a:solidFill>
                        </a:rPr>
                        <a:t>2016/17 -2018/19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06 August 2019</a:t>
                      </a:r>
                    </a:p>
                  </a:txBody>
                  <a:tcPr/>
                </a:tc>
                <a:tc>
                  <a:txBody>
                    <a:bodyPr/>
                    <a:lstStyle/>
                    <a:p>
                      <a:r>
                        <a:rPr lang="en-ZA" sz="1200" b="1" dirty="0">
                          <a:solidFill>
                            <a:schemeClr val="tx1"/>
                          </a:solidFill>
                        </a:rPr>
                        <a:t>28 February 2020.</a:t>
                      </a:r>
                    </a:p>
                  </a:txBody>
                  <a:tcPr/>
                </a:tc>
                <a:tc>
                  <a:txBody>
                    <a:bodyPr/>
                    <a:lstStyle/>
                    <a:p>
                      <a:r>
                        <a:rPr lang="en-ZA" sz="1050" b="1" dirty="0">
                          <a:solidFill>
                            <a:schemeClr val="tx1"/>
                          </a:solidFill>
                        </a:rPr>
                        <a:t>R 115 746</a:t>
                      </a:r>
                      <a:r>
                        <a:rPr lang="en-ZA" sz="1050" b="1" baseline="0" dirty="0">
                          <a:solidFill>
                            <a:schemeClr val="tx1"/>
                          </a:solidFill>
                        </a:rPr>
                        <a:t> 195</a:t>
                      </a:r>
                      <a:endParaRPr lang="en-ZA" sz="1050" b="1" dirty="0">
                        <a:solidFill>
                          <a:schemeClr val="tx1"/>
                        </a:solidFill>
                      </a:endParaRPr>
                    </a:p>
                  </a:txBody>
                  <a:tcPr/>
                </a:tc>
                <a:tc>
                  <a:txBody>
                    <a:bodyPr/>
                    <a:lstStyle/>
                    <a:p>
                      <a:r>
                        <a:rPr lang="en-ZA" sz="1400" b="1" dirty="0">
                          <a:solidFill>
                            <a:schemeClr val="tx1"/>
                          </a:solidFill>
                        </a:rPr>
                        <a:t>0</a:t>
                      </a:r>
                    </a:p>
                  </a:txBody>
                  <a:tcPr/>
                </a:tc>
                <a:tc>
                  <a:txBody>
                    <a:bodyPr/>
                    <a:lstStyle/>
                    <a:p>
                      <a:r>
                        <a:rPr lang="en-ZA" sz="1400" b="1" dirty="0">
                          <a:solidFill>
                            <a:schemeClr val="tx1"/>
                          </a:solidFill>
                        </a:rPr>
                        <a:t>0</a:t>
                      </a:r>
                    </a:p>
                  </a:txBody>
                  <a:tcPr/>
                </a:tc>
                <a:extLst>
                  <a:ext uri="{0D108BD9-81ED-4DB2-BD59-A6C34878D82A}">
                    <a16:rowId xmlns:a16="http://schemas.microsoft.com/office/drawing/2014/main" val="10002"/>
                  </a:ext>
                </a:extLst>
              </a:tr>
              <a:tr h="553464">
                <a:tc>
                  <a:txBody>
                    <a:bodyPr/>
                    <a:lstStyle/>
                    <a:p>
                      <a:r>
                        <a:rPr lang="en-ZA" sz="1200" b="1" dirty="0" smtClean="0">
                          <a:solidFill>
                            <a:schemeClr val="tx1"/>
                          </a:solidFill>
                        </a:rPr>
                        <a:t>R53</a:t>
                      </a:r>
                      <a:r>
                        <a:rPr lang="en-ZA" sz="1200" b="1" baseline="0" dirty="0" smtClean="0">
                          <a:solidFill>
                            <a:schemeClr val="tx1"/>
                          </a:solidFill>
                        </a:rPr>
                        <a:t> 511.142</a:t>
                      </a:r>
                    </a:p>
                    <a:p>
                      <a:r>
                        <a:rPr lang="en-ZA" sz="1200" b="1" baseline="0" dirty="0" smtClean="0">
                          <a:solidFill>
                            <a:schemeClr val="tx1"/>
                          </a:solidFill>
                        </a:rPr>
                        <a:t>(Unaudited)</a:t>
                      </a:r>
                      <a:endParaRPr lang="en-ZA" sz="1200" b="1" dirty="0">
                        <a:solidFill>
                          <a:schemeClr val="tx1"/>
                        </a:solidFill>
                      </a:endParaRPr>
                    </a:p>
                  </a:txBody>
                  <a:tcPr/>
                </a:tc>
                <a:tc>
                  <a:txBody>
                    <a:bodyPr/>
                    <a:lstStyle/>
                    <a:p>
                      <a:r>
                        <a:rPr lang="en-ZA" sz="1000" b="1" dirty="0" smtClean="0">
                          <a:solidFill>
                            <a:schemeClr val="tx1"/>
                          </a:solidFill>
                        </a:rPr>
                        <a:t>Non-compliance</a:t>
                      </a:r>
                      <a:r>
                        <a:rPr lang="en-ZA" sz="1000" b="1" baseline="0" dirty="0" smtClean="0">
                          <a:solidFill>
                            <a:schemeClr val="tx1"/>
                          </a:solidFill>
                        </a:rPr>
                        <a:t> </a:t>
                      </a:r>
                      <a:endParaRPr lang="en-ZA" sz="1000" b="1" dirty="0">
                        <a:solidFill>
                          <a:schemeClr val="tx1"/>
                        </a:solidFill>
                      </a:endParaRPr>
                    </a:p>
                  </a:txBody>
                  <a:tcPr/>
                </a:tc>
                <a:tc>
                  <a:txBody>
                    <a:bodyPr/>
                    <a:lstStyle/>
                    <a:p>
                      <a:r>
                        <a:rPr lang="en-ZA" sz="1200" b="1" dirty="0" smtClean="0">
                          <a:solidFill>
                            <a:schemeClr val="tx1"/>
                          </a:solidFill>
                        </a:rPr>
                        <a:t>2019/20</a:t>
                      </a:r>
                      <a:endParaRPr lang="en-ZA" sz="1200" b="1" dirty="0">
                        <a:solidFill>
                          <a:schemeClr val="tx1"/>
                        </a:solidFill>
                      </a:endParaRPr>
                    </a:p>
                  </a:txBody>
                  <a:tcPr/>
                </a:tc>
                <a:tc>
                  <a:txBody>
                    <a:bodyPr/>
                    <a:lstStyle/>
                    <a:p>
                      <a:r>
                        <a:rPr lang="en-ZA" sz="1200" b="1" dirty="0" smtClean="0">
                          <a:solidFill>
                            <a:schemeClr val="tx1"/>
                          </a:solidFill>
                        </a:rPr>
                        <a:t>WIP</a:t>
                      </a:r>
                      <a:endParaRPr lang="en-ZA" sz="1200" b="1" dirty="0">
                        <a:solidFill>
                          <a:schemeClr val="tx1"/>
                        </a:solidFill>
                      </a:endParaRPr>
                    </a:p>
                  </a:txBody>
                  <a:tcPr/>
                </a:tc>
                <a:tc>
                  <a:txBody>
                    <a:bodyPr/>
                    <a:lstStyle/>
                    <a:p>
                      <a:r>
                        <a:rPr lang="en-ZA" sz="1200" b="1" dirty="0" smtClean="0">
                          <a:solidFill>
                            <a:schemeClr val="tx1"/>
                          </a:solidFill>
                        </a:rPr>
                        <a:t>WIP</a:t>
                      </a:r>
                      <a:endParaRPr lang="en-ZA" sz="1200" b="1" dirty="0">
                        <a:solidFill>
                          <a:schemeClr val="tx1"/>
                        </a:solidFill>
                      </a:endParaRPr>
                    </a:p>
                  </a:txBody>
                  <a:tcPr/>
                </a:tc>
                <a:tc>
                  <a:txBody>
                    <a:bodyPr/>
                    <a:lstStyle/>
                    <a:p>
                      <a:r>
                        <a:rPr lang="en-ZA" sz="1400" b="1" dirty="0" smtClean="0">
                          <a:solidFill>
                            <a:schemeClr val="tx1"/>
                          </a:solidFill>
                        </a:rPr>
                        <a:t>WIP</a:t>
                      </a:r>
                      <a:endParaRPr lang="en-ZA" sz="1400" b="1" dirty="0">
                        <a:solidFill>
                          <a:schemeClr val="tx1"/>
                        </a:solidFill>
                      </a:endParaRPr>
                    </a:p>
                  </a:txBody>
                  <a:tcPr/>
                </a:tc>
                <a:tc>
                  <a:txBody>
                    <a:bodyPr/>
                    <a:lstStyle/>
                    <a:p>
                      <a:r>
                        <a:rPr lang="en-ZA" sz="1400" b="1" dirty="0" smtClean="0">
                          <a:solidFill>
                            <a:schemeClr val="tx1"/>
                          </a:solidFill>
                        </a:rPr>
                        <a:t>0</a:t>
                      </a:r>
                      <a:endParaRPr lang="en-ZA" sz="1400" b="1" dirty="0">
                        <a:solidFill>
                          <a:schemeClr val="tx1"/>
                        </a:solidFill>
                      </a:endParaRPr>
                    </a:p>
                  </a:txBody>
                  <a:tcPr/>
                </a:tc>
                <a:tc>
                  <a:txBody>
                    <a:bodyPr/>
                    <a:lstStyle/>
                    <a:p>
                      <a:r>
                        <a:rPr lang="en-ZA" sz="1400" b="1" dirty="0" smtClean="0">
                          <a:solidFill>
                            <a:schemeClr val="tx1"/>
                          </a:solidFill>
                        </a:rPr>
                        <a:t>0</a:t>
                      </a:r>
                      <a:endParaRPr lang="en-ZA" sz="14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7</a:t>
            </a:fld>
            <a:endParaRPr kumimoji="0" lang="en-US" dirty="0"/>
          </a:p>
        </p:txBody>
      </p:sp>
      <p:sp>
        <p:nvSpPr>
          <p:cNvPr id="7" name="TextBox 6"/>
          <p:cNvSpPr txBox="1"/>
          <p:nvPr/>
        </p:nvSpPr>
        <p:spPr>
          <a:xfrm>
            <a:off x="357158" y="4714884"/>
            <a:ext cx="8572560" cy="2031325"/>
          </a:xfrm>
          <a:prstGeom prst="rect">
            <a:avLst/>
          </a:prstGeom>
          <a:noFill/>
        </p:spPr>
        <p:txBody>
          <a:bodyPr wrap="square" rtlCol="0">
            <a:spAutoFit/>
          </a:bodyPr>
          <a:lstStyle/>
          <a:p>
            <a:pPr marL="800100" lvl="1" indent="-342900" algn="just">
              <a:buFont typeface="Arial" pitchFamily="34" charset="0"/>
              <a:buChar char="•"/>
            </a:pPr>
            <a:r>
              <a:rPr lang="en-ZA" sz="1400" b="1" dirty="0" smtClean="0"/>
              <a:t>The municipality is going to strengthen its internal controls and adopt the UIFW policy, currently the municipality has adopted the strategy to reduce on UIFW. </a:t>
            </a:r>
          </a:p>
          <a:p>
            <a:pPr marL="800100" lvl="1" indent="-342900" algn="just">
              <a:buFont typeface="Arial" pitchFamily="34" charset="0"/>
              <a:buChar char="•"/>
            </a:pPr>
            <a:r>
              <a:rPr lang="en-ZA" sz="1400" b="1" dirty="0" smtClean="0"/>
              <a:t>Technical services is the main contributor of unauthorised expenditure. (currently on this matter).</a:t>
            </a:r>
          </a:p>
          <a:p>
            <a:pPr marL="685800" lvl="1" indent="-228600">
              <a:buFont typeface="Arial" pitchFamily="34" charset="0"/>
              <a:buChar char="•"/>
            </a:pPr>
            <a:r>
              <a:rPr lang="en-US" sz="1400" b="1" dirty="0" smtClean="0"/>
              <a:t>   Managers in the BTO must maintain a register of all incidents of unauthorized, irregular, fruitless and   </a:t>
            </a:r>
          </a:p>
          <a:p>
            <a:pPr marL="685800" lvl="1" indent="-228600"/>
            <a:r>
              <a:rPr lang="en-US" sz="1400" b="1" dirty="0" smtClean="0"/>
              <a:t>        wasteful expenditure:  </a:t>
            </a:r>
          </a:p>
          <a:p>
            <a:pPr marL="685800" lvl="1" indent="-228600">
              <a:buFont typeface="Arial" pitchFamily="34" charset="0"/>
              <a:buChar char="•"/>
            </a:pPr>
            <a:r>
              <a:rPr lang="en-US" sz="1400" b="1" dirty="0" smtClean="0"/>
              <a:t>   All  these registers to be maintained by the CFO for all officials other than the CFO</a:t>
            </a:r>
          </a:p>
          <a:p>
            <a:pPr marL="685800" lvl="1" indent="-228600">
              <a:buFont typeface="Arial" pitchFamily="34" charset="0"/>
              <a:buChar char="•"/>
            </a:pPr>
            <a:r>
              <a:rPr lang="en-US" sz="1400" b="1" dirty="0" smtClean="0"/>
              <a:t>   And a  separate register to be maintained by the MM for expenditure incurred by CFO</a:t>
            </a:r>
          </a:p>
          <a:p>
            <a:pPr marL="685800" lvl="1" indent="-228600">
              <a:buFont typeface="Arial" pitchFamily="34" charset="0"/>
              <a:buChar char="•"/>
            </a:pPr>
            <a:r>
              <a:rPr lang="en-US" sz="1400" b="1" dirty="0" smtClean="0"/>
              <a:t>  These registers are to updated on a monthly basis.</a:t>
            </a:r>
          </a:p>
          <a:p>
            <a:pPr marL="800100" lvl="1" indent="-342900" algn="just">
              <a:buFont typeface="Arial" pitchFamily="34" charset="0"/>
              <a:buChar char="•"/>
            </a:pPr>
            <a:endParaRPr lang="en-ZA" sz="1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irregular expenditure</a:t>
            </a:r>
            <a:endParaRPr lang="en-ZA" b="1" dirty="0"/>
          </a:p>
        </p:txBody>
      </p:sp>
      <p:graphicFrame>
        <p:nvGraphicFramePr>
          <p:cNvPr id="6" name="Content Placeholder 5"/>
          <p:cNvGraphicFramePr>
            <a:graphicFrameLocks noGrp="1"/>
          </p:cNvGraphicFramePr>
          <p:nvPr>
            <p:ph idx="1"/>
          </p:nvPr>
        </p:nvGraphicFramePr>
        <p:xfrm>
          <a:off x="304800" y="1554162"/>
          <a:ext cx="8686800" cy="2874970"/>
        </p:xfrm>
        <a:graphic>
          <a:graphicData uri="http://schemas.openxmlformats.org/drawingml/2006/table">
            <a:tbl>
              <a:tblPr firstRow="1" bandRow="1">
                <a:tableStyleId>{5C22544A-7EE6-4342-B048-85BDC9FD1C3A}</a:tableStyleId>
              </a:tblPr>
              <a:tblGrid>
                <a:gridCol w="1085850">
                  <a:extLst>
                    <a:ext uri="{9D8B030D-6E8A-4147-A177-3AD203B41FA5}">
                      <a16:colId xmlns:a16="http://schemas.microsoft.com/office/drawing/2014/main" val="20000"/>
                    </a:ext>
                  </a:extLst>
                </a:gridCol>
                <a:gridCol w="895334">
                  <a:extLst>
                    <a:ext uri="{9D8B030D-6E8A-4147-A177-3AD203B41FA5}">
                      <a16:colId xmlns:a16="http://schemas.microsoft.com/office/drawing/2014/main" val="20001"/>
                    </a:ext>
                  </a:extLst>
                </a:gridCol>
                <a:gridCol w="1071570">
                  <a:extLst>
                    <a:ext uri="{9D8B030D-6E8A-4147-A177-3AD203B41FA5}">
                      <a16:colId xmlns:a16="http://schemas.microsoft.com/office/drawing/2014/main" val="20002"/>
                    </a:ext>
                  </a:extLst>
                </a:gridCol>
                <a:gridCol w="1290646">
                  <a:extLst>
                    <a:ext uri="{9D8B030D-6E8A-4147-A177-3AD203B41FA5}">
                      <a16:colId xmlns:a16="http://schemas.microsoft.com/office/drawing/2014/main" val="20003"/>
                    </a:ext>
                  </a:extLst>
                </a:gridCol>
                <a:gridCol w="1209684">
                  <a:extLst>
                    <a:ext uri="{9D8B030D-6E8A-4147-A177-3AD203B41FA5}">
                      <a16:colId xmlns:a16="http://schemas.microsoft.com/office/drawing/2014/main" val="20004"/>
                    </a:ext>
                  </a:extLst>
                </a:gridCol>
                <a:gridCol w="928694">
                  <a:extLst>
                    <a:ext uri="{9D8B030D-6E8A-4147-A177-3AD203B41FA5}">
                      <a16:colId xmlns:a16="http://schemas.microsoft.com/office/drawing/2014/main" val="20005"/>
                    </a:ext>
                  </a:extLst>
                </a:gridCol>
                <a:gridCol w="1000132">
                  <a:extLst>
                    <a:ext uri="{9D8B030D-6E8A-4147-A177-3AD203B41FA5}">
                      <a16:colId xmlns:a16="http://schemas.microsoft.com/office/drawing/2014/main" val="20006"/>
                    </a:ext>
                  </a:extLst>
                </a:gridCol>
                <a:gridCol w="1204890">
                  <a:extLst>
                    <a:ext uri="{9D8B030D-6E8A-4147-A177-3AD203B41FA5}">
                      <a16:colId xmlns:a16="http://schemas.microsoft.com/office/drawing/2014/main" val="20007"/>
                    </a:ext>
                  </a:extLst>
                </a:gridCol>
              </a:tblGrid>
              <a:tr h="521625">
                <a:tc gridSpan="8">
                  <a:txBody>
                    <a:bodyPr/>
                    <a:lstStyle/>
                    <a:p>
                      <a:r>
                        <a:rPr lang="en-ZA" b="1" dirty="0">
                          <a:solidFill>
                            <a:schemeClr val="tx1"/>
                          </a:solidFill>
                        </a:rPr>
                        <a:t>Irregular Expenditure</a:t>
                      </a:r>
                      <a:r>
                        <a:rPr lang="en-ZA" b="1" baseline="0" dirty="0">
                          <a:solidFill>
                            <a:schemeClr val="tx1"/>
                          </a:solidFill>
                        </a:rPr>
                        <a:t> processed in terms of section 32(2)(b) of the MFMA</a:t>
                      </a:r>
                      <a:endParaRPr lang="en-ZA" b="1" dirty="0">
                        <a:solidFill>
                          <a:schemeClr val="tx1"/>
                        </a:solidFill>
                      </a:endParaRPr>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1092156">
                <a:tc>
                  <a:txBody>
                    <a:bodyPr/>
                    <a:lstStyle/>
                    <a:p>
                      <a:pPr algn="just"/>
                      <a:r>
                        <a:rPr lang="en-ZA" sz="1400" b="1" dirty="0"/>
                        <a:t>Amount</a:t>
                      </a:r>
                    </a:p>
                  </a:txBody>
                  <a:tcPr/>
                </a:tc>
                <a:tc>
                  <a:txBody>
                    <a:bodyPr/>
                    <a:lstStyle/>
                    <a:p>
                      <a:pPr algn="just"/>
                      <a:r>
                        <a:rPr lang="en-ZA" sz="1400" b="1" dirty="0"/>
                        <a:t>Root cause/s</a:t>
                      </a:r>
                    </a:p>
                  </a:txBody>
                  <a:tcPr/>
                </a:tc>
                <a:tc>
                  <a:txBody>
                    <a:bodyPr/>
                    <a:lstStyle/>
                    <a:p>
                      <a:pPr algn="just"/>
                      <a:r>
                        <a:rPr lang="en-ZA" sz="1400" b="1" dirty="0"/>
                        <a:t>FY</a:t>
                      </a:r>
                      <a:r>
                        <a:rPr lang="en-ZA" sz="1400" b="1" baseline="0" dirty="0"/>
                        <a:t> to which amount relates</a:t>
                      </a:r>
                      <a:endParaRPr lang="en-ZA" sz="1400" b="1" dirty="0"/>
                    </a:p>
                  </a:txBody>
                  <a:tcPr/>
                </a:tc>
                <a:tc>
                  <a:txBody>
                    <a:bodyPr/>
                    <a:lstStyle/>
                    <a:p>
                      <a:pPr algn="just"/>
                      <a:r>
                        <a:rPr lang="en-ZA" sz="1400" b="1" dirty="0"/>
                        <a:t>Date</a:t>
                      </a:r>
                      <a:r>
                        <a:rPr lang="en-ZA" sz="1400" b="1" baseline="0" dirty="0"/>
                        <a:t> referred to MPAC for investigation </a:t>
                      </a:r>
                      <a:endParaRPr lang="en-ZA" sz="1400" b="1" dirty="0"/>
                    </a:p>
                  </a:txBody>
                  <a:tcPr/>
                </a:tc>
                <a:tc>
                  <a:txBody>
                    <a:bodyPr/>
                    <a:lstStyle/>
                    <a:p>
                      <a:pPr algn="just"/>
                      <a:r>
                        <a:rPr lang="en-ZA" sz="1400" b="1" dirty="0"/>
                        <a:t>Date</a:t>
                      </a:r>
                      <a:r>
                        <a:rPr lang="en-ZA" sz="1400" b="1" baseline="0" dirty="0"/>
                        <a:t> MPAC report tabled in council </a:t>
                      </a:r>
                      <a:endParaRPr lang="en-ZA" sz="1400" b="1" dirty="0"/>
                    </a:p>
                  </a:txBody>
                  <a:tcPr/>
                </a:tc>
                <a:tc>
                  <a:txBody>
                    <a:bodyPr/>
                    <a:lstStyle/>
                    <a:p>
                      <a:pPr algn="just"/>
                      <a:r>
                        <a:rPr lang="en-ZA" sz="1400" b="1" dirty="0"/>
                        <a:t>Amount written-off</a:t>
                      </a:r>
                    </a:p>
                  </a:txBody>
                  <a:tcPr/>
                </a:tc>
                <a:tc>
                  <a:txBody>
                    <a:bodyPr/>
                    <a:lstStyle/>
                    <a:p>
                      <a:pPr algn="just"/>
                      <a:r>
                        <a:rPr lang="en-ZA" sz="1400" b="1" dirty="0"/>
                        <a:t>Amount recovered </a:t>
                      </a:r>
                    </a:p>
                  </a:txBody>
                  <a:tcPr/>
                </a:tc>
                <a:tc>
                  <a:txBody>
                    <a:bodyPr/>
                    <a:lstStyle/>
                    <a:p>
                      <a:pPr algn="just"/>
                      <a:r>
                        <a:rPr lang="en-ZA" sz="1400" b="1" dirty="0"/>
                        <a:t>Amounts</a:t>
                      </a:r>
                      <a:r>
                        <a:rPr lang="en-ZA" sz="1400" b="1" baseline="0" dirty="0"/>
                        <a:t> still to be processed</a:t>
                      </a:r>
                      <a:endParaRPr lang="en-ZA" sz="1400" b="1" dirty="0"/>
                    </a:p>
                  </a:txBody>
                  <a:tcPr/>
                </a:tc>
                <a:extLst>
                  <a:ext uri="{0D108BD9-81ED-4DB2-BD59-A6C34878D82A}">
                    <a16:rowId xmlns:a16="http://schemas.microsoft.com/office/drawing/2014/main" val="10001"/>
                  </a:ext>
                </a:extLst>
              </a:tr>
              <a:tr h="739564">
                <a:tc>
                  <a:txBody>
                    <a:bodyPr/>
                    <a:lstStyle/>
                    <a:p>
                      <a:r>
                        <a:rPr lang="en-ZA" sz="1200" b="1" dirty="0">
                          <a:solidFill>
                            <a:schemeClr val="tx1"/>
                          </a:solidFill>
                        </a:rPr>
                        <a:t>R 59 560 </a:t>
                      </a:r>
                      <a:r>
                        <a:rPr lang="en-ZA" sz="1200" b="1" dirty="0" smtClean="0">
                          <a:solidFill>
                            <a:schemeClr val="tx1"/>
                          </a:solidFill>
                        </a:rPr>
                        <a:t>581</a:t>
                      </a:r>
                    </a:p>
                    <a:p>
                      <a:r>
                        <a:rPr lang="en-ZA" sz="1200" b="1" dirty="0" smtClean="0">
                          <a:solidFill>
                            <a:schemeClr val="tx1"/>
                          </a:solidFill>
                        </a:rPr>
                        <a:t>(Audited)</a:t>
                      </a:r>
                      <a:endParaRPr lang="en-ZA" sz="1200" b="1" dirty="0">
                        <a:solidFill>
                          <a:schemeClr val="tx1"/>
                        </a:solidFill>
                      </a:endParaRPr>
                    </a:p>
                  </a:txBody>
                  <a:tcPr/>
                </a:tc>
                <a:tc>
                  <a:txBody>
                    <a:bodyPr/>
                    <a:lstStyle/>
                    <a:p>
                      <a:r>
                        <a:rPr lang="en-ZA" sz="1200" b="1" dirty="0">
                          <a:solidFill>
                            <a:schemeClr val="tx1"/>
                          </a:solidFill>
                        </a:rPr>
                        <a:t>Non-compliance </a:t>
                      </a:r>
                    </a:p>
                  </a:txBody>
                  <a:tcPr/>
                </a:tc>
                <a:tc>
                  <a:txBody>
                    <a:bodyPr/>
                    <a:lstStyle/>
                    <a:p>
                      <a:r>
                        <a:rPr lang="en-ZA" sz="1200" b="1" dirty="0">
                          <a:solidFill>
                            <a:schemeClr val="tx1"/>
                          </a:solidFill>
                        </a:rPr>
                        <a:t>2016/17 -2018/19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06 August 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28 February 2020.</a:t>
                      </a:r>
                    </a:p>
                  </a:txBody>
                  <a:tcPr/>
                </a:tc>
                <a:tc>
                  <a:txBody>
                    <a:bodyPr/>
                    <a:lstStyle/>
                    <a:p>
                      <a:r>
                        <a:rPr lang="en-ZA" sz="1200" b="1" dirty="0">
                          <a:solidFill>
                            <a:schemeClr val="tx1"/>
                          </a:solidFill>
                        </a:rPr>
                        <a:t>R 27 978 122</a:t>
                      </a:r>
                    </a:p>
                  </a:txBody>
                  <a:tcPr/>
                </a:tc>
                <a:tc>
                  <a:txBody>
                    <a:bodyPr/>
                    <a:lstStyle/>
                    <a:p>
                      <a:r>
                        <a:rPr lang="en-ZA" sz="1200" b="1" dirty="0">
                          <a:solidFill>
                            <a:schemeClr val="tx1"/>
                          </a:solidFill>
                        </a:rPr>
                        <a:t>0</a:t>
                      </a:r>
                    </a:p>
                  </a:txBody>
                  <a:tcPr/>
                </a:tc>
                <a:tc>
                  <a:txBody>
                    <a:bodyPr/>
                    <a:lstStyle/>
                    <a:p>
                      <a:r>
                        <a:rPr lang="en-ZA" sz="1200" b="1" dirty="0">
                          <a:solidFill>
                            <a:schemeClr val="tx1"/>
                          </a:solidFill>
                        </a:rPr>
                        <a:t>R 31 582 459</a:t>
                      </a:r>
                    </a:p>
                  </a:txBody>
                  <a:tcPr/>
                </a:tc>
                <a:extLst>
                  <a:ext uri="{0D108BD9-81ED-4DB2-BD59-A6C34878D82A}">
                    <a16:rowId xmlns:a16="http://schemas.microsoft.com/office/drawing/2014/main" val="10002"/>
                  </a:ext>
                </a:extLst>
              </a:tr>
              <a:tr h="521625">
                <a:tc>
                  <a:txBody>
                    <a:bodyPr/>
                    <a:lstStyle/>
                    <a:p>
                      <a:r>
                        <a:rPr lang="en-ZA" sz="1200" b="1" dirty="0">
                          <a:solidFill>
                            <a:schemeClr val="tx1"/>
                          </a:solidFill>
                        </a:rPr>
                        <a:t>R 8 025 </a:t>
                      </a:r>
                      <a:r>
                        <a:rPr lang="en-ZA" sz="1200" b="1" dirty="0" smtClean="0">
                          <a:solidFill>
                            <a:schemeClr val="tx1"/>
                          </a:solidFill>
                        </a:rPr>
                        <a:t>498</a:t>
                      </a:r>
                    </a:p>
                    <a:p>
                      <a:r>
                        <a:rPr lang="en-ZA" sz="1200" b="1" dirty="0" smtClean="0">
                          <a:solidFill>
                            <a:schemeClr val="tx1"/>
                          </a:solidFill>
                        </a:rPr>
                        <a:t>(Unaudited)</a:t>
                      </a:r>
                      <a:endParaRPr lang="en-ZA" sz="1200" b="1" dirty="0">
                        <a:solidFill>
                          <a:schemeClr val="tx1"/>
                        </a:solidFill>
                      </a:endParaRPr>
                    </a:p>
                  </a:txBody>
                  <a:tcPr/>
                </a:tc>
                <a:tc>
                  <a:txBody>
                    <a:bodyPr/>
                    <a:lstStyle/>
                    <a:p>
                      <a:endParaRPr lang="en-ZA" sz="1200" b="1" dirty="0">
                        <a:solidFill>
                          <a:schemeClr val="tx1"/>
                        </a:solidFill>
                      </a:endParaRPr>
                    </a:p>
                  </a:txBody>
                  <a:tcPr/>
                </a:tc>
                <a:tc>
                  <a:txBody>
                    <a:bodyPr/>
                    <a:lstStyle/>
                    <a:p>
                      <a:r>
                        <a:rPr lang="en-ZA" sz="1200" b="1" dirty="0">
                          <a:solidFill>
                            <a:schemeClr val="tx1"/>
                          </a:solidFill>
                        </a:rPr>
                        <a:t>2019/20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WIP</a:t>
                      </a:r>
                    </a:p>
                  </a:txBody>
                  <a:tcPr/>
                </a:tc>
                <a:tc>
                  <a:txBody>
                    <a:bodyPr/>
                    <a:lstStyle/>
                    <a:p>
                      <a:r>
                        <a:rPr lang="en-ZA" sz="1200" b="1" dirty="0">
                          <a:solidFill>
                            <a:schemeClr val="tx1"/>
                          </a:solidFill>
                        </a:rPr>
                        <a:t>WIP</a:t>
                      </a:r>
                    </a:p>
                  </a:txBody>
                  <a:tcPr/>
                </a:tc>
                <a:tc>
                  <a:txBody>
                    <a:bodyPr/>
                    <a:lstStyle/>
                    <a:p>
                      <a:r>
                        <a:rPr lang="en-ZA" sz="1200" b="1" dirty="0">
                          <a:solidFill>
                            <a:schemeClr val="tx1"/>
                          </a:solidFill>
                        </a:rPr>
                        <a:t>WIP</a:t>
                      </a:r>
                    </a:p>
                  </a:txBody>
                  <a:tcPr/>
                </a:tc>
                <a:tc>
                  <a:txBody>
                    <a:bodyPr/>
                    <a:lstStyle/>
                    <a:p>
                      <a:r>
                        <a:rPr lang="en-ZA" sz="1200" b="1" dirty="0" smtClean="0">
                          <a:solidFill>
                            <a:schemeClr val="tx1"/>
                          </a:solidFill>
                        </a:rPr>
                        <a:t>0</a:t>
                      </a:r>
                      <a:endParaRPr lang="en-ZA" sz="1200" b="1" dirty="0">
                        <a:solidFill>
                          <a:schemeClr val="tx1"/>
                        </a:solidFill>
                      </a:endParaRPr>
                    </a:p>
                  </a:txBody>
                  <a:tcPr/>
                </a:tc>
                <a:tc>
                  <a:txBody>
                    <a:bodyPr/>
                    <a:lstStyle/>
                    <a:p>
                      <a:r>
                        <a:rPr lang="en-ZA" sz="1200" b="1" dirty="0" smtClean="0">
                          <a:solidFill>
                            <a:schemeClr val="tx1"/>
                          </a:solidFill>
                        </a:rPr>
                        <a:t>0</a:t>
                      </a:r>
                      <a:endParaRPr lang="en-ZA" sz="12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8</a:t>
            </a:fld>
            <a:endParaRPr kumimoji="0" lang="en-US" dirty="0"/>
          </a:p>
        </p:txBody>
      </p:sp>
      <p:sp>
        <p:nvSpPr>
          <p:cNvPr id="7" name="TextBox 6"/>
          <p:cNvSpPr txBox="1"/>
          <p:nvPr/>
        </p:nvSpPr>
        <p:spPr>
          <a:xfrm>
            <a:off x="500002" y="4572008"/>
            <a:ext cx="8358278" cy="1815882"/>
          </a:xfrm>
          <a:prstGeom prst="rect">
            <a:avLst/>
          </a:prstGeom>
          <a:noFill/>
        </p:spPr>
        <p:txBody>
          <a:bodyPr wrap="square" rtlCol="0">
            <a:spAutoFit/>
          </a:bodyPr>
          <a:lstStyle/>
          <a:p>
            <a:pPr marL="800100" lvl="1" indent="-342900" algn="just">
              <a:buFont typeface="Arial" pitchFamily="34" charset="0"/>
              <a:buChar char="•"/>
            </a:pPr>
            <a:r>
              <a:rPr lang="en-ZA" sz="1400" b="1" dirty="0" smtClean="0"/>
              <a:t>The municipality is going to strengthen its internal controls and adopt the UIFW policy, currently the municipality has adopted the strategy to reduce on UIFW. </a:t>
            </a:r>
          </a:p>
          <a:p>
            <a:pPr marL="800100" lvl="1" indent="-342900" algn="just">
              <a:buFont typeface="Arial" pitchFamily="34" charset="0"/>
              <a:buChar char="•"/>
            </a:pPr>
            <a:r>
              <a:rPr lang="en-ZA" sz="1400" b="1" dirty="0" smtClean="0"/>
              <a:t>Technical services is the main contributor of irregular expenditure. (currently on this matter).</a:t>
            </a:r>
          </a:p>
          <a:p>
            <a:pPr marL="685800" lvl="1" indent="-228600">
              <a:buFont typeface="Arial" pitchFamily="34" charset="0"/>
              <a:buChar char="•"/>
            </a:pPr>
            <a:r>
              <a:rPr lang="en-US" sz="1400" b="1" dirty="0" smtClean="0"/>
              <a:t>   Managers in the BTO must maintain a register of all incidents of unauthorized, irregular, fruitless   </a:t>
            </a:r>
          </a:p>
          <a:p>
            <a:pPr marL="685800" lvl="1" indent="-228600"/>
            <a:r>
              <a:rPr lang="en-US" sz="1400" b="1" dirty="0" smtClean="0"/>
              <a:t>        and  wasteful expenditure:  </a:t>
            </a:r>
          </a:p>
          <a:p>
            <a:pPr marL="685800" lvl="1" indent="-228600">
              <a:buFont typeface="Arial" pitchFamily="34" charset="0"/>
              <a:buChar char="•"/>
            </a:pPr>
            <a:r>
              <a:rPr lang="en-US" sz="1400" b="1" dirty="0" smtClean="0"/>
              <a:t>   All  these registers to be maintained by the CFO for all officials other than the CFO</a:t>
            </a:r>
          </a:p>
          <a:p>
            <a:pPr marL="685800" lvl="1" indent="-228600">
              <a:buFont typeface="Arial" pitchFamily="34" charset="0"/>
              <a:buChar char="•"/>
            </a:pPr>
            <a:r>
              <a:rPr lang="en-US" sz="1400" b="1" dirty="0" smtClean="0"/>
              <a:t>   And a  separate register to be maintained by the MM for expenditure incurred by CFO</a:t>
            </a:r>
          </a:p>
          <a:p>
            <a:pPr marL="685800" lvl="1" indent="-228600">
              <a:buFont typeface="Arial" pitchFamily="34" charset="0"/>
              <a:buChar char="•"/>
            </a:pPr>
            <a:r>
              <a:rPr lang="en-US" sz="1400" b="1" dirty="0" smtClean="0"/>
              <a:t>  These registers are to updated on a monthly basis.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b="1" dirty="0" smtClean="0"/>
              <a:t>FRUITLESS &amp; WASTEFUL expenditure</a:t>
            </a:r>
            <a:endParaRPr lang="en-ZA" b="1" dirty="0"/>
          </a:p>
        </p:txBody>
      </p:sp>
      <p:graphicFrame>
        <p:nvGraphicFramePr>
          <p:cNvPr id="6" name="Content Placeholder 5"/>
          <p:cNvGraphicFramePr>
            <a:graphicFrameLocks noGrp="1"/>
          </p:cNvGraphicFramePr>
          <p:nvPr>
            <p:ph idx="1"/>
          </p:nvPr>
        </p:nvGraphicFramePr>
        <p:xfrm>
          <a:off x="304800" y="1554162"/>
          <a:ext cx="8686800" cy="3201471"/>
        </p:xfrm>
        <a:graphic>
          <a:graphicData uri="http://schemas.openxmlformats.org/drawingml/2006/table">
            <a:tbl>
              <a:tblPr firstRow="1" bandRow="1">
                <a:tableStyleId>{5C22544A-7EE6-4342-B048-85BDC9FD1C3A}</a:tableStyleId>
              </a:tblPr>
              <a:tblGrid>
                <a:gridCol w="10858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1085850">
                  <a:extLst>
                    <a:ext uri="{9D8B030D-6E8A-4147-A177-3AD203B41FA5}">
                      <a16:colId xmlns:a16="http://schemas.microsoft.com/office/drawing/2014/main" val="20002"/>
                    </a:ext>
                  </a:extLst>
                </a:gridCol>
                <a:gridCol w="1085850">
                  <a:extLst>
                    <a:ext uri="{9D8B030D-6E8A-4147-A177-3AD203B41FA5}">
                      <a16:colId xmlns:a16="http://schemas.microsoft.com/office/drawing/2014/main" val="20003"/>
                    </a:ext>
                  </a:extLst>
                </a:gridCol>
                <a:gridCol w="1138246">
                  <a:extLst>
                    <a:ext uri="{9D8B030D-6E8A-4147-A177-3AD203B41FA5}">
                      <a16:colId xmlns:a16="http://schemas.microsoft.com/office/drawing/2014/main" val="20004"/>
                    </a:ext>
                  </a:extLst>
                </a:gridCol>
                <a:gridCol w="1214446">
                  <a:extLst>
                    <a:ext uri="{9D8B030D-6E8A-4147-A177-3AD203B41FA5}">
                      <a16:colId xmlns:a16="http://schemas.microsoft.com/office/drawing/2014/main" val="20005"/>
                    </a:ext>
                  </a:extLst>
                </a:gridCol>
                <a:gridCol w="904858">
                  <a:extLst>
                    <a:ext uri="{9D8B030D-6E8A-4147-A177-3AD203B41FA5}">
                      <a16:colId xmlns:a16="http://schemas.microsoft.com/office/drawing/2014/main" val="20006"/>
                    </a:ext>
                  </a:extLst>
                </a:gridCol>
                <a:gridCol w="1085850">
                  <a:extLst>
                    <a:ext uri="{9D8B030D-6E8A-4147-A177-3AD203B41FA5}">
                      <a16:colId xmlns:a16="http://schemas.microsoft.com/office/drawing/2014/main" val="20007"/>
                    </a:ext>
                  </a:extLst>
                </a:gridCol>
              </a:tblGrid>
              <a:tr h="421613">
                <a:tc gridSpan="8">
                  <a:txBody>
                    <a:bodyPr/>
                    <a:lstStyle/>
                    <a:p>
                      <a:r>
                        <a:rPr lang="en-ZA" sz="1400" b="1" dirty="0">
                          <a:solidFill>
                            <a:schemeClr val="tx1"/>
                          </a:solidFill>
                        </a:rPr>
                        <a:t>Fruitless and Wasteful Expenditure</a:t>
                      </a:r>
                      <a:r>
                        <a:rPr lang="en-ZA" sz="1400" b="1" baseline="0" dirty="0">
                          <a:solidFill>
                            <a:schemeClr val="tx1"/>
                          </a:solidFill>
                        </a:rPr>
                        <a:t> processed in terms of section 32(2)(b) of the MFMA</a:t>
                      </a:r>
                      <a:endParaRPr lang="en-ZA" sz="1400" b="1" dirty="0">
                        <a:solidFill>
                          <a:schemeClr val="tx1"/>
                        </a:solidFill>
                      </a:endParaRPr>
                    </a:p>
                  </a:txBody>
                  <a:tcPr/>
                </a:tc>
                <a:tc hMerge="1">
                  <a:txBody>
                    <a:bodyPr/>
                    <a:lstStyle/>
                    <a:p>
                      <a:endParaRPr lang="en-ZA"/>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10000"/>
                  </a:ext>
                </a:extLst>
              </a:tr>
              <a:tr h="1316818">
                <a:tc>
                  <a:txBody>
                    <a:bodyPr/>
                    <a:lstStyle/>
                    <a:p>
                      <a:pPr algn="just"/>
                      <a:r>
                        <a:rPr lang="en-ZA" sz="1400" b="1" dirty="0">
                          <a:solidFill>
                            <a:schemeClr val="tx1"/>
                          </a:solidFill>
                        </a:rPr>
                        <a:t>Amount</a:t>
                      </a:r>
                    </a:p>
                  </a:txBody>
                  <a:tcPr/>
                </a:tc>
                <a:tc>
                  <a:txBody>
                    <a:bodyPr/>
                    <a:lstStyle/>
                    <a:p>
                      <a:pPr algn="just"/>
                      <a:r>
                        <a:rPr lang="en-ZA" sz="1400" b="1" dirty="0">
                          <a:solidFill>
                            <a:schemeClr val="tx1"/>
                          </a:solidFill>
                        </a:rPr>
                        <a:t>Root cause/s</a:t>
                      </a:r>
                    </a:p>
                  </a:txBody>
                  <a:tcPr/>
                </a:tc>
                <a:tc>
                  <a:txBody>
                    <a:bodyPr/>
                    <a:lstStyle/>
                    <a:p>
                      <a:pPr algn="just"/>
                      <a:r>
                        <a:rPr lang="en-ZA" sz="1400" b="1" dirty="0">
                          <a:solidFill>
                            <a:schemeClr val="tx1"/>
                          </a:solidFill>
                        </a:rPr>
                        <a:t>FY</a:t>
                      </a:r>
                      <a:r>
                        <a:rPr lang="en-ZA" sz="1400" b="1" baseline="0" dirty="0">
                          <a:solidFill>
                            <a:schemeClr val="tx1"/>
                          </a:solidFill>
                        </a:rPr>
                        <a:t> to which the amounts relates</a:t>
                      </a:r>
                      <a:endParaRPr lang="en-ZA" sz="1400" b="1" dirty="0">
                        <a:solidFill>
                          <a:schemeClr val="tx1"/>
                        </a:solidFill>
                      </a:endParaRPr>
                    </a:p>
                  </a:txBody>
                  <a:tcPr/>
                </a:tc>
                <a:tc>
                  <a:txBody>
                    <a:bodyPr/>
                    <a:lstStyle/>
                    <a:p>
                      <a:pPr algn="just"/>
                      <a:r>
                        <a:rPr lang="en-ZA" sz="1400" b="1" dirty="0">
                          <a:solidFill>
                            <a:schemeClr val="tx1"/>
                          </a:solidFill>
                        </a:rPr>
                        <a:t>Date</a:t>
                      </a:r>
                      <a:r>
                        <a:rPr lang="en-ZA" sz="1400" b="1" baseline="0" dirty="0">
                          <a:solidFill>
                            <a:schemeClr val="tx1"/>
                          </a:solidFill>
                        </a:rPr>
                        <a:t> referred to MPAC for investigation </a:t>
                      </a:r>
                      <a:endParaRPr lang="en-ZA" sz="1400" b="1" dirty="0">
                        <a:solidFill>
                          <a:schemeClr val="tx1"/>
                        </a:solidFill>
                      </a:endParaRPr>
                    </a:p>
                  </a:txBody>
                  <a:tcPr/>
                </a:tc>
                <a:tc>
                  <a:txBody>
                    <a:bodyPr/>
                    <a:lstStyle/>
                    <a:p>
                      <a:pPr algn="just"/>
                      <a:r>
                        <a:rPr lang="en-ZA" sz="1400" b="1" dirty="0">
                          <a:solidFill>
                            <a:schemeClr val="tx1"/>
                          </a:solidFill>
                        </a:rPr>
                        <a:t>Date</a:t>
                      </a:r>
                      <a:r>
                        <a:rPr lang="en-ZA" sz="1400" b="1" baseline="0" dirty="0">
                          <a:solidFill>
                            <a:schemeClr val="tx1"/>
                          </a:solidFill>
                        </a:rPr>
                        <a:t> MPAC report tabled in council </a:t>
                      </a:r>
                      <a:endParaRPr lang="en-ZA" sz="1400" b="1" dirty="0">
                        <a:solidFill>
                          <a:schemeClr val="tx1"/>
                        </a:solidFill>
                      </a:endParaRPr>
                    </a:p>
                  </a:txBody>
                  <a:tcPr/>
                </a:tc>
                <a:tc>
                  <a:txBody>
                    <a:bodyPr/>
                    <a:lstStyle/>
                    <a:p>
                      <a:pPr algn="just"/>
                      <a:r>
                        <a:rPr lang="en-ZA" sz="1400" b="1" dirty="0">
                          <a:solidFill>
                            <a:schemeClr val="tx1"/>
                          </a:solidFill>
                        </a:rPr>
                        <a:t>Amount written-off</a:t>
                      </a:r>
                    </a:p>
                  </a:txBody>
                  <a:tcPr/>
                </a:tc>
                <a:tc>
                  <a:txBody>
                    <a:bodyPr/>
                    <a:lstStyle/>
                    <a:p>
                      <a:pPr algn="just"/>
                      <a:r>
                        <a:rPr lang="en-ZA" sz="1400" b="1" dirty="0">
                          <a:solidFill>
                            <a:schemeClr val="tx1"/>
                          </a:solidFill>
                        </a:rPr>
                        <a:t>Amount recovered </a:t>
                      </a:r>
                    </a:p>
                  </a:txBody>
                  <a:tcPr/>
                </a:tc>
                <a:tc>
                  <a:txBody>
                    <a:bodyPr/>
                    <a:lstStyle/>
                    <a:p>
                      <a:pPr algn="just"/>
                      <a:r>
                        <a:rPr lang="en-ZA" sz="1400" b="1" dirty="0">
                          <a:solidFill>
                            <a:schemeClr val="tx1"/>
                          </a:solidFill>
                        </a:rPr>
                        <a:t>Amounts</a:t>
                      </a:r>
                      <a:r>
                        <a:rPr lang="en-ZA" sz="1400" b="1" baseline="0" dirty="0">
                          <a:solidFill>
                            <a:schemeClr val="tx1"/>
                          </a:solidFill>
                        </a:rPr>
                        <a:t> still to be processed</a:t>
                      </a:r>
                      <a:endParaRPr lang="en-ZA" sz="1400" b="1" dirty="0">
                        <a:solidFill>
                          <a:schemeClr val="tx1"/>
                        </a:solidFill>
                      </a:endParaRPr>
                    </a:p>
                  </a:txBody>
                  <a:tcPr/>
                </a:tc>
                <a:extLst>
                  <a:ext uri="{0D108BD9-81ED-4DB2-BD59-A6C34878D82A}">
                    <a16:rowId xmlns:a16="http://schemas.microsoft.com/office/drawing/2014/main" val="10001"/>
                  </a:ext>
                </a:extLst>
              </a:tr>
              <a:tr h="779349">
                <a:tc>
                  <a:txBody>
                    <a:bodyPr/>
                    <a:lstStyle/>
                    <a:p>
                      <a:r>
                        <a:rPr lang="en-ZA" sz="1200" b="1" dirty="0">
                          <a:solidFill>
                            <a:schemeClr val="tx1"/>
                          </a:solidFill>
                        </a:rPr>
                        <a:t>R 24 882 </a:t>
                      </a:r>
                      <a:r>
                        <a:rPr lang="en-ZA" sz="1200" b="1" dirty="0" smtClean="0">
                          <a:solidFill>
                            <a:schemeClr val="tx1"/>
                          </a:solidFill>
                        </a:rPr>
                        <a:t>498</a:t>
                      </a:r>
                    </a:p>
                    <a:p>
                      <a:r>
                        <a:rPr lang="en-ZA" sz="1200" b="1" dirty="0" smtClean="0">
                          <a:solidFill>
                            <a:schemeClr val="tx1"/>
                          </a:solidFill>
                        </a:rPr>
                        <a:t>(Audited)</a:t>
                      </a:r>
                      <a:endParaRPr lang="en-ZA" sz="1200" b="1" dirty="0">
                        <a:solidFill>
                          <a:schemeClr val="tx1"/>
                        </a:solidFill>
                      </a:endParaRPr>
                    </a:p>
                  </a:txBody>
                  <a:tcPr/>
                </a:tc>
                <a:tc>
                  <a:txBody>
                    <a:bodyPr/>
                    <a:lstStyle/>
                    <a:p>
                      <a:r>
                        <a:rPr lang="en-ZA" sz="1200" b="1" dirty="0">
                          <a:solidFill>
                            <a:schemeClr val="tx1"/>
                          </a:solidFill>
                        </a:rPr>
                        <a:t>Late</a:t>
                      </a:r>
                      <a:r>
                        <a:rPr lang="en-ZA" sz="1200" b="1" baseline="0" dirty="0">
                          <a:solidFill>
                            <a:schemeClr val="tx1"/>
                          </a:solidFill>
                        </a:rPr>
                        <a:t> payments due to cash flow constrains </a:t>
                      </a:r>
                      <a:endParaRPr lang="en-ZA" sz="1200" b="1" dirty="0">
                        <a:solidFill>
                          <a:schemeClr val="tx1"/>
                        </a:solidFill>
                      </a:endParaRPr>
                    </a:p>
                  </a:txBody>
                  <a:tcPr/>
                </a:tc>
                <a:tc>
                  <a:txBody>
                    <a:bodyPr/>
                    <a:lstStyle/>
                    <a:p>
                      <a:r>
                        <a:rPr lang="en-ZA" sz="1200" b="1" dirty="0">
                          <a:solidFill>
                            <a:schemeClr val="tx1"/>
                          </a:solidFill>
                        </a:rPr>
                        <a:t>2016/17-2018/19</a:t>
                      </a:r>
                    </a:p>
                  </a:txBody>
                  <a:tcPr/>
                </a:tc>
                <a:tc>
                  <a:txBody>
                    <a:bodyPr/>
                    <a:lstStyle/>
                    <a:p>
                      <a:r>
                        <a:rPr lang="en-ZA" sz="1200" b="1" dirty="0">
                          <a:solidFill>
                            <a:schemeClr val="tx1"/>
                          </a:solidFill>
                        </a:rPr>
                        <a:t>06 August 2019.</a:t>
                      </a:r>
                    </a:p>
                  </a:txBody>
                  <a:tcPr/>
                </a:tc>
                <a:tc>
                  <a:txBody>
                    <a:bodyPr/>
                    <a:lstStyle/>
                    <a:p>
                      <a:r>
                        <a:rPr lang="en-ZA" sz="1200" b="1" dirty="0">
                          <a:solidFill>
                            <a:schemeClr val="tx1"/>
                          </a:solidFill>
                        </a:rPr>
                        <a:t>28 February</a:t>
                      </a:r>
                      <a:r>
                        <a:rPr lang="en-ZA" sz="1200" b="1" baseline="0" dirty="0">
                          <a:solidFill>
                            <a:schemeClr val="tx1"/>
                          </a:solidFill>
                        </a:rPr>
                        <a:t> 2020.</a:t>
                      </a:r>
                      <a:endParaRPr lang="en-ZA" sz="1200" b="1" dirty="0">
                        <a:solidFill>
                          <a:schemeClr val="tx1"/>
                        </a:solidFill>
                      </a:endParaRPr>
                    </a:p>
                  </a:txBody>
                  <a:tcPr/>
                </a:tc>
                <a:tc>
                  <a:txBody>
                    <a:bodyPr/>
                    <a:lstStyle/>
                    <a:p>
                      <a:r>
                        <a:rPr lang="en-ZA" sz="1200" b="1" dirty="0">
                          <a:solidFill>
                            <a:schemeClr val="tx1"/>
                          </a:solidFill>
                        </a:rPr>
                        <a:t>R 18 612 059</a:t>
                      </a:r>
                    </a:p>
                  </a:txBody>
                  <a:tcPr/>
                </a:tc>
                <a:tc>
                  <a:txBody>
                    <a:bodyPr/>
                    <a:lstStyle/>
                    <a:p>
                      <a:r>
                        <a:rPr lang="en-ZA" sz="1200" b="1" dirty="0">
                          <a:solidFill>
                            <a:schemeClr val="tx1"/>
                          </a:solidFill>
                        </a:rPr>
                        <a:t>0</a:t>
                      </a:r>
                    </a:p>
                  </a:txBody>
                  <a:tcPr/>
                </a:tc>
                <a:tc>
                  <a:txBody>
                    <a:bodyPr/>
                    <a:lstStyle/>
                    <a:p>
                      <a:r>
                        <a:rPr lang="en-ZA" sz="1200" b="1" dirty="0">
                          <a:solidFill>
                            <a:schemeClr val="tx1"/>
                          </a:solidFill>
                        </a:rPr>
                        <a:t>R 6 270 439</a:t>
                      </a:r>
                    </a:p>
                  </a:txBody>
                  <a:tcPr/>
                </a:tc>
                <a:extLst>
                  <a:ext uri="{0D108BD9-81ED-4DB2-BD59-A6C34878D82A}">
                    <a16:rowId xmlns:a16="http://schemas.microsoft.com/office/drawing/2014/main" val="10002"/>
                  </a:ext>
                </a:extLst>
              </a:tr>
              <a:tr h="421613">
                <a:tc>
                  <a:txBody>
                    <a:bodyPr/>
                    <a:lstStyle/>
                    <a:p>
                      <a:r>
                        <a:rPr lang="en-ZA" sz="1200" b="1" dirty="0" smtClean="0">
                          <a:solidFill>
                            <a:schemeClr val="tx1"/>
                          </a:solidFill>
                        </a:rPr>
                        <a:t>R6 545 793</a:t>
                      </a:r>
                    </a:p>
                    <a:p>
                      <a:r>
                        <a:rPr lang="en-ZA" sz="1200" b="1" dirty="0" smtClean="0">
                          <a:solidFill>
                            <a:schemeClr val="tx1"/>
                          </a:solidFill>
                        </a:rPr>
                        <a:t>(Unaudited)</a:t>
                      </a:r>
                      <a:endParaRPr lang="en-ZA" sz="1200" b="1" dirty="0">
                        <a:solidFill>
                          <a:schemeClr val="tx1"/>
                        </a:solidFill>
                      </a:endParaRPr>
                    </a:p>
                  </a:txBody>
                  <a:tcPr/>
                </a:tc>
                <a:tc>
                  <a:txBody>
                    <a:bodyPr/>
                    <a:lstStyle/>
                    <a:p>
                      <a:endParaRPr lang="en-ZA" sz="1200" b="1" dirty="0">
                        <a:solidFill>
                          <a:schemeClr val="tx1"/>
                        </a:solidFill>
                      </a:endParaRPr>
                    </a:p>
                  </a:txBody>
                  <a:tcPr/>
                </a:tc>
                <a:tc>
                  <a:txBody>
                    <a:bodyPr/>
                    <a:lstStyle/>
                    <a:p>
                      <a:r>
                        <a:rPr lang="en-ZA" sz="1200" b="1" dirty="0">
                          <a:solidFill>
                            <a:schemeClr val="tx1"/>
                          </a:solidFill>
                        </a:rPr>
                        <a:t>2019/20</a:t>
                      </a:r>
                    </a:p>
                  </a:txBody>
                  <a:tcPr/>
                </a:tc>
                <a:tc>
                  <a:txBody>
                    <a:bodyPr/>
                    <a:lstStyle/>
                    <a:p>
                      <a:r>
                        <a:rPr lang="en-ZA" sz="1200" b="1" dirty="0">
                          <a:solidFill>
                            <a:schemeClr val="tx1"/>
                          </a:solidFill>
                        </a:rPr>
                        <a:t>WIP</a:t>
                      </a:r>
                    </a:p>
                  </a:txBody>
                  <a:tcPr/>
                </a:tc>
                <a:tc>
                  <a:txBody>
                    <a:bodyPr/>
                    <a:lstStyle/>
                    <a:p>
                      <a:r>
                        <a:rPr lang="en-ZA" sz="1200" b="1" dirty="0">
                          <a:solidFill>
                            <a:schemeClr val="tx1"/>
                          </a:solidFill>
                        </a:rPr>
                        <a:t>WIP</a:t>
                      </a:r>
                    </a:p>
                  </a:txBody>
                  <a:tcPr/>
                </a:tc>
                <a:tc>
                  <a:txBody>
                    <a:bodyPr/>
                    <a:lstStyle/>
                    <a:p>
                      <a:r>
                        <a:rPr lang="en-ZA" sz="1200" b="1" dirty="0" smtClean="0">
                          <a:solidFill>
                            <a:schemeClr val="tx1"/>
                          </a:solidFill>
                        </a:rPr>
                        <a:t>WIP</a:t>
                      </a:r>
                      <a:endParaRPr lang="en-ZA" sz="1200" b="1" dirty="0">
                        <a:solidFill>
                          <a:schemeClr val="tx1"/>
                        </a:solidFill>
                      </a:endParaRPr>
                    </a:p>
                  </a:txBody>
                  <a:tcPr/>
                </a:tc>
                <a:tc>
                  <a:txBody>
                    <a:bodyPr/>
                    <a:lstStyle/>
                    <a:p>
                      <a:r>
                        <a:rPr lang="en-ZA" sz="1200" b="1" dirty="0" smtClean="0">
                          <a:solidFill>
                            <a:schemeClr val="tx1"/>
                          </a:solidFill>
                        </a:rPr>
                        <a:t>0</a:t>
                      </a:r>
                      <a:endParaRPr lang="en-ZA" sz="1200" b="1" dirty="0">
                        <a:solidFill>
                          <a:schemeClr val="tx1"/>
                        </a:solidFill>
                      </a:endParaRPr>
                    </a:p>
                  </a:txBody>
                  <a:tcPr/>
                </a:tc>
                <a:tc>
                  <a:txBody>
                    <a:bodyPr/>
                    <a:lstStyle/>
                    <a:p>
                      <a:r>
                        <a:rPr lang="en-ZA" sz="1200" b="1" dirty="0" smtClean="0">
                          <a:solidFill>
                            <a:schemeClr val="tx1"/>
                          </a:solidFill>
                        </a:rPr>
                        <a:t>0</a:t>
                      </a:r>
                      <a:endParaRPr lang="en-ZA" sz="12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CA15C064-DD44-4CAC-873E-2D1F54821676}" type="slidenum">
              <a:rPr kumimoji="0" lang="en-US" smtClean="0"/>
              <a:pPr/>
              <a:t>9</a:t>
            </a:fld>
            <a:endParaRPr kumimoji="0" lang="en-US" dirty="0"/>
          </a:p>
        </p:txBody>
      </p:sp>
      <p:sp>
        <p:nvSpPr>
          <p:cNvPr id="7" name="TextBox 6"/>
          <p:cNvSpPr txBox="1"/>
          <p:nvPr/>
        </p:nvSpPr>
        <p:spPr>
          <a:xfrm>
            <a:off x="357126" y="4857760"/>
            <a:ext cx="8501154" cy="1600438"/>
          </a:xfrm>
          <a:prstGeom prst="rect">
            <a:avLst/>
          </a:prstGeom>
          <a:noFill/>
        </p:spPr>
        <p:txBody>
          <a:bodyPr wrap="square" rtlCol="0">
            <a:spAutoFit/>
          </a:bodyPr>
          <a:lstStyle/>
          <a:p>
            <a:pPr marL="800100" lvl="1" indent="-342900" algn="just">
              <a:buFont typeface="Arial" pitchFamily="34" charset="0"/>
              <a:buChar char="•"/>
            </a:pPr>
            <a:r>
              <a:rPr lang="en-ZA" sz="1400" b="1" dirty="0" smtClean="0"/>
              <a:t>The municipality is going to strengthen its internal controls and adopt the UIFW policy, currently the municipality has adopted the strategy to reduce on UIFW. </a:t>
            </a:r>
          </a:p>
          <a:p>
            <a:pPr marL="800100" lvl="1" indent="-342900" algn="just">
              <a:buFont typeface="Arial" pitchFamily="34" charset="0"/>
              <a:buChar char="•"/>
            </a:pPr>
            <a:r>
              <a:rPr lang="en-US" sz="1400" b="1" dirty="0" smtClean="0"/>
              <a:t>Managers in the BTO must maintain a register of all incidents of unauthorized, irregular, fruitless   </a:t>
            </a:r>
          </a:p>
          <a:p>
            <a:pPr marL="685800" lvl="1" indent="-228600"/>
            <a:r>
              <a:rPr lang="en-US" sz="1400" b="1" dirty="0" smtClean="0"/>
              <a:t>        and  wasteful expenditure:  </a:t>
            </a:r>
          </a:p>
          <a:p>
            <a:pPr marL="685800" lvl="1" indent="-228600">
              <a:buFont typeface="Arial" pitchFamily="34" charset="0"/>
              <a:buChar char="•"/>
            </a:pPr>
            <a:r>
              <a:rPr lang="en-US" sz="1400" b="1" dirty="0" smtClean="0"/>
              <a:t>   All  these registers to be maintained by the CFO for all officials other than the CFO</a:t>
            </a:r>
          </a:p>
          <a:p>
            <a:pPr marL="685800" lvl="1" indent="-228600">
              <a:buFont typeface="Arial" pitchFamily="34" charset="0"/>
              <a:buChar char="•"/>
            </a:pPr>
            <a:r>
              <a:rPr lang="en-US" sz="1400" b="1" dirty="0" smtClean="0"/>
              <a:t>   And a  separate register to be maintained by the MM for expenditure incurred by CFO</a:t>
            </a:r>
          </a:p>
          <a:p>
            <a:pPr marL="685800" lvl="1" indent="-228600">
              <a:buFont typeface="Arial" pitchFamily="34" charset="0"/>
              <a:buChar char="•"/>
            </a:pPr>
            <a:r>
              <a:rPr lang="en-US" sz="1400" b="1" dirty="0" smtClean="0"/>
              <a:t>  These registers are to updated on a monthly basis.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4205</TotalTime>
  <Words>1519</Words>
  <Application>Microsoft Office PowerPoint</Application>
  <PresentationFormat>On-screen Show (4:3)</PresentationFormat>
  <Paragraphs>343</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Calibri</vt:lpstr>
      <vt:lpstr>Franklin Gothic Book</vt:lpstr>
      <vt:lpstr>Franklin Gothic Medium</vt:lpstr>
      <vt:lpstr>Times New Roman</vt:lpstr>
      <vt:lpstr>Wingdings</vt:lpstr>
      <vt:lpstr>Wingdings 2</vt:lpstr>
      <vt:lpstr>Trek</vt:lpstr>
      <vt:lpstr> </vt:lpstr>
      <vt:lpstr>           THE STATE OF GOVERNANCE </vt:lpstr>
      <vt:lpstr>          AUDIT OUTCOMES</vt:lpstr>
      <vt:lpstr>State of the  finances AS AT DEC 2020</vt:lpstr>
      <vt:lpstr>COVID 19 EXPENDITURE</vt:lpstr>
      <vt:lpstr>REVENUE COLLECTION RATE MARCH-DECEMBER 2020</vt:lpstr>
      <vt:lpstr>unauthorised expenditure</vt:lpstr>
      <vt:lpstr>irregular expenditure</vt:lpstr>
      <vt:lpstr>FRUITLESS &amp; WASTEFUL expenditure</vt:lpstr>
      <vt:lpstr>Consequence management</vt:lpstr>
      <vt:lpstr>Operational and Administrative Capacity  and Capability (Vacant Positions and professional administration, etc) </vt:lpstr>
      <vt:lpstr>Operational and Administrative Capacity  and Capability (Vacant Positions and professional administration, etc) </vt:lpstr>
      <vt:lpstr>capacity, functionality and effectiveness of committees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cvanzyl</dc:creator>
  <cp:lastModifiedBy>Shereen Cassiem</cp:lastModifiedBy>
  <cp:revision>245</cp:revision>
  <cp:lastPrinted>2014-06-16T12:30:48Z</cp:lastPrinted>
  <dcterms:created xsi:type="dcterms:W3CDTF">2014-01-27T07:02:06Z</dcterms:created>
  <dcterms:modified xsi:type="dcterms:W3CDTF">2021-03-15T10:38:30Z</dcterms:modified>
</cp:coreProperties>
</file>