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782"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EED91-5AAF-48D9-BAFC-C749E11828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933BB0F3-B6BC-4D42-B657-3A1A3C191E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59E44781-90AE-41A6-8AAC-2CC6846F99D0}"/>
              </a:ext>
            </a:extLst>
          </p:cNvPr>
          <p:cNvSpPr>
            <a:spLocks noGrp="1"/>
          </p:cNvSpPr>
          <p:nvPr>
            <p:ph type="dt" sz="half" idx="10"/>
          </p:nvPr>
        </p:nvSpPr>
        <p:spPr/>
        <p:txBody>
          <a:bodyPr/>
          <a:lstStyle/>
          <a:p>
            <a:fld id="{3BBBAD7D-7721-4EC5-9869-DFD7C51FDB25}" type="datetimeFigureOut">
              <a:rPr lang="en-ZA" smtClean="0"/>
              <a:t>2021/03/16</a:t>
            </a:fld>
            <a:endParaRPr lang="en-ZA"/>
          </a:p>
        </p:txBody>
      </p:sp>
      <p:sp>
        <p:nvSpPr>
          <p:cNvPr id="5" name="Footer Placeholder 4">
            <a:extLst>
              <a:ext uri="{FF2B5EF4-FFF2-40B4-BE49-F238E27FC236}">
                <a16:creationId xmlns:a16="http://schemas.microsoft.com/office/drawing/2014/main" id="{3129A6BB-37BA-4DFB-8B35-61D8F9E240F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2D1D5D61-5CC5-43FA-8B79-C39636049EA1}"/>
              </a:ext>
            </a:extLst>
          </p:cNvPr>
          <p:cNvSpPr>
            <a:spLocks noGrp="1"/>
          </p:cNvSpPr>
          <p:nvPr>
            <p:ph type="sldNum" sz="quarter" idx="12"/>
          </p:nvPr>
        </p:nvSpPr>
        <p:spPr/>
        <p:txBody>
          <a:bodyPr/>
          <a:lstStyle/>
          <a:p>
            <a:fld id="{396AE833-E341-44FC-9DEA-71C7A10DFA0C}" type="slidenum">
              <a:rPr lang="en-ZA" smtClean="0"/>
              <a:t>‹#›</a:t>
            </a:fld>
            <a:endParaRPr lang="en-ZA"/>
          </a:p>
        </p:txBody>
      </p:sp>
    </p:spTree>
    <p:extLst>
      <p:ext uri="{BB962C8B-B14F-4D97-AF65-F5344CB8AC3E}">
        <p14:creationId xmlns:p14="http://schemas.microsoft.com/office/powerpoint/2010/main" val="1219985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FB885-9DDD-4BD5-9B49-3A4A657F3A81}"/>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2689EFC9-BC69-4029-B1A1-4B431CE78B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EB0E3C4-3FFA-4B1B-8508-F58E5DF28FCB}"/>
              </a:ext>
            </a:extLst>
          </p:cNvPr>
          <p:cNvSpPr>
            <a:spLocks noGrp="1"/>
          </p:cNvSpPr>
          <p:nvPr>
            <p:ph type="dt" sz="half" idx="10"/>
          </p:nvPr>
        </p:nvSpPr>
        <p:spPr/>
        <p:txBody>
          <a:bodyPr/>
          <a:lstStyle/>
          <a:p>
            <a:fld id="{3BBBAD7D-7721-4EC5-9869-DFD7C51FDB25}" type="datetimeFigureOut">
              <a:rPr lang="en-ZA" smtClean="0"/>
              <a:t>2021/03/16</a:t>
            </a:fld>
            <a:endParaRPr lang="en-ZA"/>
          </a:p>
        </p:txBody>
      </p:sp>
      <p:sp>
        <p:nvSpPr>
          <p:cNvPr id="5" name="Footer Placeholder 4">
            <a:extLst>
              <a:ext uri="{FF2B5EF4-FFF2-40B4-BE49-F238E27FC236}">
                <a16:creationId xmlns:a16="http://schemas.microsoft.com/office/drawing/2014/main" id="{125055A5-7CA0-4106-A770-9B9303717A5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06BC6914-5CC8-4490-8007-400D1A8081E5}"/>
              </a:ext>
            </a:extLst>
          </p:cNvPr>
          <p:cNvSpPr>
            <a:spLocks noGrp="1"/>
          </p:cNvSpPr>
          <p:nvPr>
            <p:ph type="sldNum" sz="quarter" idx="12"/>
          </p:nvPr>
        </p:nvSpPr>
        <p:spPr/>
        <p:txBody>
          <a:bodyPr/>
          <a:lstStyle/>
          <a:p>
            <a:fld id="{396AE833-E341-44FC-9DEA-71C7A10DFA0C}" type="slidenum">
              <a:rPr lang="en-ZA" smtClean="0"/>
              <a:t>‹#›</a:t>
            </a:fld>
            <a:endParaRPr lang="en-ZA"/>
          </a:p>
        </p:txBody>
      </p:sp>
    </p:spTree>
    <p:extLst>
      <p:ext uri="{BB962C8B-B14F-4D97-AF65-F5344CB8AC3E}">
        <p14:creationId xmlns:p14="http://schemas.microsoft.com/office/powerpoint/2010/main" val="379455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EA4601-CE2F-42C1-875D-378C1E8E1E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7818C55B-46D6-45FE-B0E4-82DF5F396F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63271AC-0889-4BF1-95AF-7FEE07D0DCE3}"/>
              </a:ext>
            </a:extLst>
          </p:cNvPr>
          <p:cNvSpPr>
            <a:spLocks noGrp="1"/>
          </p:cNvSpPr>
          <p:nvPr>
            <p:ph type="dt" sz="half" idx="10"/>
          </p:nvPr>
        </p:nvSpPr>
        <p:spPr/>
        <p:txBody>
          <a:bodyPr/>
          <a:lstStyle/>
          <a:p>
            <a:fld id="{3BBBAD7D-7721-4EC5-9869-DFD7C51FDB25}" type="datetimeFigureOut">
              <a:rPr lang="en-ZA" smtClean="0"/>
              <a:t>2021/03/16</a:t>
            </a:fld>
            <a:endParaRPr lang="en-ZA"/>
          </a:p>
        </p:txBody>
      </p:sp>
      <p:sp>
        <p:nvSpPr>
          <p:cNvPr id="5" name="Footer Placeholder 4">
            <a:extLst>
              <a:ext uri="{FF2B5EF4-FFF2-40B4-BE49-F238E27FC236}">
                <a16:creationId xmlns:a16="http://schemas.microsoft.com/office/drawing/2014/main" id="{B33D234A-AE7B-4DE4-ACB2-522934354BB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B69DA03-B66F-441C-BCBA-BA38756E9E83}"/>
              </a:ext>
            </a:extLst>
          </p:cNvPr>
          <p:cNvSpPr>
            <a:spLocks noGrp="1"/>
          </p:cNvSpPr>
          <p:nvPr>
            <p:ph type="sldNum" sz="quarter" idx="12"/>
          </p:nvPr>
        </p:nvSpPr>
        <p:spPr/>
        <p:txBody>
          <a:bodyPr/>
          <a:lstStyle/>
          <a:p>
            <a:fld id="{396AE833-E341-44FC-9DEA-71C7A10DFA0C}" type="slidenum">
              <a:rPr lang="en-ZA" smtClean="0"/>
              <a:t>‹#›</a:t>
            </a:fld>
            <a:endParaRPr lang="en-ZA"/>
          </a:p>
        </p:txBody>
      </p:sp>
    </p:spTree>
    <p:extLst>
      <p:ext uri="{BB962C8B-B14F-4D97-AF65-F5344CB8AC3E}">
        <p14:creationId xmlns:p14="http://schemas.microsoft.com/office/powerpoint/2010/main" val="500515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A7157-D237-444A-BBED-6D8B6E8A9926}"/>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5B0F7AEF-66B4-4ECC-965D-A9CFE394B8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676E8E7-9152-4386-915B-2049F245DEA4}"/>
              </a:ext>
            </a:extLst>
          </p:cNvPr>
          <p:cNvSpPr>
            <a:spLocks noGrp="1"/>
          </p:cNvSpPr>
          <p:nvPr>
            <p:ph type="dt" sz="half" idx="10"/>
          </p:nvPr>
        </p:nvSpPr>
        <p:spPr/>
        <p:txBody>
          <a:bodyPr/>
          <a:lstStyle/>
          <a:p>
            <a:fld id="{3BBBAD7D-7721-4EC5-9869-DFD7C51FDB25}" type="datetimeFigureOut">
              <a:rPr lang="en-ZA" smtClean="0"/>
              <a:t>2021/03/16</a:t>
            </a:fld>
            <a:endParaRPr lang="en-ZA"/>
          </a:p>
        </p:txBody>
      </p:sp>
      <p:sp>
        <p:nvSpPr>
          <p:cNvPr id="5" name="Footer Placeholder 4">
            <a:extLst>
              <a:ext uri="{FF2B5EF4-FFF2-40B4-BE49-F238E27FC236}">
                <a16:creationId xmlns:a16="http://schemas.microsoft.com/office/drawing/2014/main" id="{0D16BD2B-1596-4236-BBDE-3424DA0EE1BC}"/>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07E05B20-7C2E-4BFB-888C-BE2230DFED1E}"/>
              </a:ext>
            </a:extLst>
          </p:cNvPr>
          <p:cNvSpPr>
            <a:spLocks noGrp="1"/>
          </p:cNvSpPr>
          <p:nvPr>
            <p:ph type="sldNum" sz="quarter" idx="12"/>
          </p:nvPr>
        </p:nvSpPr>
        <p:spPr/>
        <p:txBody>
          <a:bodyPr/>
          <a:lstStyle/>
          <a:p>
            <a:fld id="{396AE833-E341-44FC-9DEA-71C7A10DFA0C}" type="slidenum">
              <a:rPr lang="en-ZA" smtClean="0"/>
              <a:t>‹#›</a:t>
            </a:fld>
            <a:endParaRPr lang="en-ZA"/>
          </a:p>
        </p:txBody>
      </p:sp>
    </p:spTree>
    <p:extLst>
      <p:ext uri="{BB962C8B-B14F-4D97-AF65-F5344CB8AC3E}">
        <p14:creationId xmlns:p14="http://schemas.microsoft.com/office/powerpoint/2010/main" val="210817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7EAE2-E3CD-4E18-B838-4A0252BE73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C6A962A4-5F1B-41B6-8FD9-B1E962D615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F471B4-F43D-4A54-BCDD-9DB2ECE2EC3A}"/>
              </a:ext>
            </a:extLst>
          </p:cNvPr>
          <p:cNvSpPr>
            <a:spLocks noGrp="1"/>
          </p:cNvSpPr>
          <p:nvPr>
            <p:ph type="dt" sz="half" idx="10"/>
          </p:nvPr>
        </p:nvSpPr>
        <p:spPr/>
        <p:txBody>
          <a:bodyPr/>
          <a:lstStyle/>
          <a:p>
            <a:fld id="{3BBBAD7D-7721-4EC5-9869-DFD7C51FDB25}" type="datetimeFigureOut">
              <a:rPr lang="en-ZA" smtClean="0"/>
              <a:t>2021/03/16</a:t>
            </a:fld>
            <a:endParaRPr lang="en-ZA"/>
          </a:p>
        </p:txBody>
      </p:sp>
      <p:sp>
        <p:nvSpPr>
          <p:cNvPr id="5" name="Footer Placeholder 4">
            <a:extLst>
              <a:ext uri="{FF2B5EF4-FFF2-40B4-BE49-F238E27FC236}">
                <a16:creationId xmlns:a16="http://schemas.microsoft.com/office/drawing/2014/main" id="{FC3D8E2A-DCAE-42E5-8DCA-D384929A087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2949ACAA-1091-431E-9513-1675EAAD47F3}"/>
              </a:ext>
            </a:extLst>
          </p:cNvPr>
          <p:cNvSpPr>
            <a:spLocks noGrp="1"/>
          </p:cNvSpPr>
          <p:nvPr>
            <p:ph type="sldNum" sz="quarter" idx="12"/>
          </p:nvPr>
        </p:nvSpPr>
        <p:spPr/>
        <p:txBody>
          <a:bodyPr/>
          <a:lstStyle/>
          <a:p>
            <a:fld id="{396AE833-E341-44FC-9DEA-71C7A10DFA0C}" type="slidenum">
              <a:rPr lang="en-ZA" smtClean="0"/>
              <a:t>‹#›</a:t>
            </a:fld>
            <a:endParaRPr lang="en-ZA"/>
          </a:p>
        </p:txBody>
      </p:sp>
    </p:spTree>
    <p:extLst>
      <p:ext uri="{BB962C8B-B14F-4D97-AF65-F5344CB8AC3E}">
        <p14:creationId xmlns:p14="http://schemas.microsoft.com/office/powerpoint/2010/main" val="1474636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0A4B5-1A65-4BD3-B3D9-C3E363C48E0A}"/>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815F2EE1-4F79-4CDF-84D4-B9B3FE9C95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D39ACB80-6EE2-4001-8E3B-1467F3C258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323C5ECF-5390-4404-B15C-AE35611979AD}"/>
              </a:ext>
            </a:extLst>
          </p:cNvPr>
          <p:cNvSpPr>
            <a:spLocks noGrp="1"/>
          </p:cNvSpPr>
          <p:nvPr>
            <p:ph type="dt" sz="half" idx="10"/>
          </p:nvPr>
        </p:nvSpPr>
        <p:spPr/>
        <p:txBody>
          <a:bodyPr/>
          <a:lstStyle/>
          <a:p>
            <a:fld id="{3BBBAD7D-7721-4EC5-9869-DFD7C51FDB25}" type="datetimeFigureOut">
              <a:rPr lang="en-ZA" smtClean="0"/>
              <a:t>2021/03/16</a:t>
            </a:fld>
            <a:endParaRPr lang="en-ZA"/>
          </a:p>
        </p:txBody>
      </p:sp>
      <p:sp>
        <p:nvSpPr>
          <p:cNvPr id="6" name="Footer Placeholder 5">
            <a:extLst>
              <a:ext uri="{FF2B5EF4-FFF2-40B4-BE49-F238E27FC236}">
                <a16:creationId xmlns:a16="http://schemas.microsoft.com/office/drawing/2014/main" id="{30D15A4F-53A7-4BE0-B55D-4C2A3F5408B6}"/>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F36FF0FE-002D-4DEA-A067-D82E4F044DFF}"/>
              </a:ext>
            </a:extLst>
          </p:cNvPr>
          <p:cNvSpPr>
            <a:spLocks noGrp="1"/>
          </p:cNvSpPr>
          <p:nvPr>
            <p:ph type="sldNum" sz="quarter" idx="12"/>
          </p:nvPr>
        </p:nvSpPr>
        <p:spPr/>
        <p:txBody>
          <a:bodyPr/>
          <a:lstStyle/>
          <a:p>
            <a:fld id="{396AE833-E341-44FC-9DEA-71C7A10DFA0C}" type="slidenum">
              <a:rPr lang="en-ZA" smtClean="0"/>
              <a:t>‹#›</a:t>
            </a:fld>
            <a:endParaRPr lang="en-ZA"/>
          </a:p>
        </p:txBody>
      </p:sp>
    </p:spTree>
    <p:extLst>
      <p:ext uri="{BB962C8B-B14F-4D97-AF65-F5344CB8AC3E}">
        <p14:creationId xmlns:p14="http://schemas.microsoft.com/office/powerpoint/2010/main" val="2883771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6F212-D39A-464C-B9C3-2DCAE31E9FE9}"/>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4602A888-ABF7-44B9-BC53-873EBAB3ED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DC4932-BAF6-4AC1-BC2C-A0C8FF55C8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62276852-0861-4DAF-A83E-4700E89E51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B37ECF-7181-43F0-A6C3-5D5E690B27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CD44B8CB-FE42-4082-AB8D-5BF00EACBD67}"/>
              </a:ext>
            </a:extLst>
          </p:cNvPr>
          <p:cNvSpPr>
            <a:spLocks noGrp="1"/>
          </p:cNvSpPr>
          <p:nvPr>
            <p:ph type="dt" sz="half" idx="10"/>
          </p:nvPr>
        </p:nvSpPr>
        <p:spPr/>
        <p:txBody>
          <a:bodyPr/>
          <a:lstStyle/>
          <a:p>
            <a:fld id="{3BBBAD7D-7721-4EC5-9869-DFD7C51FDB25}" type="datetimeFigureOut">
              <a:rPr lang="en-ZA" smtClean="0"/>
              <a:t>2021/03/16</a:t>
            </a:fld>
            <a:endParaRPr lang="en-ZA"/>
          </a:p>
        </p:txBody>
      </p:sp>
      <p:sp>
        <p:nvSpPr>
          <p:cNvPr id="8" name="Footer Placeholder 7">
            <a:extLst>
              <a:ext uri="{FF2B5EF4-FFF2-40B4-BE49-F238E27FC236}">
                <a16:creationId xmlns:a16="http://schemas.microsoft.com/office/drawing/2014/main" id="{BC389ED6-AFB3-4C11-816E-6D35A8265485}"/>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5E42C301-CCBB-4FF1-858B-EE8E40A49D50}"/>
              </a:ext>
            </a:extLst>
          </p:cNvPr>
          <p:cNvSpPr>
            <a:spLocks noGrp="1"/>
          </p:cNvSpPr>
          <p:nvPr>
            <p:ph type="sldNum" sz="quarter" idx="12"/>
          </p:nvPr>
        </p:nvSpPr>
        <p:spPr/>
        <p:txBody>
          <a:bodyPr/>
          <a:lstStyle/>
          <a:p>
            <a:fld id="{396AE833-E341-44FC-9DEA-71C7A10DFA0C}" type="slidenum">
              <a:rPr lang="en-ZA" smtClean="0"/>
              <a:t>‹#›</a:t>
            </a:fld>
            <a:endParaRPr lang="en-ZA"/>
          </a:p>
        </p:txBody>
      </p:sp>
    </p:spTree>
    <p:extLst>
      <p:ext uri="{BB962C8B-B14F-4D97-AF65-F5344CB8AC3E}">
        <p14:creationId xmlns:p14="http://schemas.microsoft.com/office/powerpoint/2010/main" val="2633571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C5962-63F4-41FB-AF0B-B62F2EC435BD}"/>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63AD0EBB-4E83-4CE1-A5CE-225936BC3645}"/>
              </a:ext>
            </a:extLst>
          </p:cNvPr>
          <p:cNvSpPr>
            <a:spLocks noGrp="1"/>
          </p:cNvSpPr>
          <p:nvPr>
            <p:ph type="dt" sz="half" idx="10"/>
          </p:nvPr>
        </p:nvSpPr>
        <p:spPr/>
        <p:txBody>
          <a:bodyPr/>
          <a:lstStyle/>
          <a:p>
            <a:fld id="{3BBBAD7D-7721-4EC5-9869-DFD7C51FDB25}" type="datetimeFigureOut">
              <a:rPr lang="en-ZA" smtClean="0"/>
              <a:t>2021/03/16</a:t>
            </a:fld>
            <a:endParaRPr lang="en-ZA"/>
          </a:p>
        </p:txBody>
      </p:sp>
      <p:sp>
        <p:nvSpPr>
          <p:cNvPr id="4" name="Footer Placeholder 3">
            <a:extLst>
              <a:ext uri="{FF2B5EF4-FFF2-40B4-BE49-F238E27FC236}">
                <a16:creationId xmlns:a16="http://schemas.microsoft.com/office/drawing/2014/main" id="{D7D2DD66-109A-4064-9173-FF801263E26B}"/>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FF64932D-8B84-413E-945A-12D997EEA6A3}"/>
              </a:ext>
            </a:extLst>
          </p:cNvPr>
          <p:cNvSpPr>
            <a:spLocks noGrp="1"/>
          </p:cNvSpPr>
          <p:nvPr>
            <p:ph type="sldNum" sz="quarter" idx="12"/>
          </p:nvPr>
        </p:nvSpPr>
        <p:spPr/>
        <p:txBody>
          <a:bodyPr/>
          <a:lstStyle/>
          <a:p>
            <a:fld id="{396AE833-E341-44FC-9DEA-71C7A10DFA0C}" type="slidenum">
              <a:rPr lang="en-ZA" smtClean="0"/>
              <a:t>‹#›</a:t>
            </a:fld>
            <a:endParaRPr lang="en-ZA"/>
          </a:p>
        </p:txBody>
      </p:sp>
    </p:spTree>
    <p:extLst>
      <p:ext uri="{BB962C8B-B14F-4D97-AF65-F5344CB8AC3E}">
        <p14:creationId xmlns:p14="http://schemas.microsoft.com/office/powerpoint/2010/main" val="62370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602712-A879-44E3-A8BF-11B4BF23F1B2}"/>
              </a:ext>
            </a:extLst>
          </p:cNvPr>
          <p:cNvSpPr>
            <a:spLocks noGrp="1"/>
          </p:cNvSpPr>
          <p:nvPr>
            <p:ph type="dt" sz="half" idx="10"/>
          </p:nvPr>
        </p:nvSpPr>
        <p:spPr/>
        <p:txBody>
          <a:bodyPr/>
          <a:lstStyle/>
          <a:p>
            <a:fld id="{3BBBAD7D-7721-4EC5-9869-DFD7C51FDB25}" type="datetimeFigureOut">
              <a:rPr lang="en-ZA" smtClean="0"/>
              <a:t>2021/03/16</a:t>
            </a:fld>
            <a:endParaRPr lang="en-ZA"/>
          </a:p>
        </p:txBody>
      </p:sp>
      <p:sp>
        <p:nvSpPr>
          <p:cNvPr id="3" name="Footer Placeholder 2">
            <a:extLst>
              <a:ext uri="{FF2B5EF4-FFF2-40B4-BE49-F238E27FC236}">
                <a16:creationId xmlns:a16="http://schemas.microsoft.com/office/drawing/2014/main" id="{1DB81952-D87D-4D2C-B2DD-47E065E565A7}"/>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D944D76F-16D2-4415-B085-A937D47213AA}"/>
              </a:ext>
            </a:extLst>
          </p:cNvPr>
          <p:cNvSpPr>
            <a:spLocks noGrp="1"/>
          </p:cNvSpPr>
          <p:nvPr>
            <p:ph type="sldNum" sz="quarter" idx="12"/>
          </p:nvPr>
        </p:nvSpPr>
        <p:spPr/>
        <p:txBody>
          <a:bodyPr/>
          <a:lstStyle/>
          <a:p>
            <a:fld id="{396AE833-E341-44FC-9DEA-71C7A10DFA0C}" type="slidenum">
              <a:rPr lang="en-ZA" smtClean="0"/>
              <a:t>‹#›</a:t>
            </a:fld>
            <a:endParaRPr lang="en-ZA"/>
          </a:p>
        </p:txBody>
      </p:sp>
    </p:spTree>
    <p:extLst>
      <p:ext uri="{BB962C8B-B14F-4D97-AF65-F5344CB8AC3E}">
        <p14:creationId xmlns:p14="http://schemas.microsoft.com/office/powerpoint/2010/main" val="3979552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03265-3B4E-423A-B373-A131896EEF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5D547BC4-633A-4C17-8E1B-21FDE4ED8B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BC784453-4DF5-45B3-8B14-5A172ACB82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1DCD3E-416C-471D-AD7C-B9F4A6873D6F}"/>
              </a:ext>
            </a:extLst>
          </p:cNvPr>
          <p:cNvSpPr>
            <a:spLocks noGrp="1"/>
          </p:cNvSpPr>
          <p:nvPr>
            <p:ph type="dt" sz="half" idx="10"/>
          </p:nvPr>
        </p:nvSpPr>
        <p:spPr/>
        <p:txBody>
          <a:bodyPr/>
          <a:lstStyle/>
          <a:p>
            <a:fld id="{3BBBAD7D-7721-4EC5-9869-DFD7C51FDB25}" type="datetimeFigureOut">
              <a:rPr lang="en-ZA" smtClean="0"/>
              <a:t>2021/03/16</a:t>
            </a:fld>
            <a:endParaRPr lang="en-ZA"/>
          </a:p>
        </p:txBody>
      </p:sp>
      <p:sp>
        <p:nvSpPr>
          <p:cNvPr id="6" name="Footer Placeholder 5">
            <a:extLst>
              <a:ext uri="{FF2B5EF4-FFF2-40B4-BE49-F238E27FC236}">
                <a16:creationId xmlns:a16="http://schemas.microsoft.com/office/drawing/2014/main" id="{28DB9CF6-7546-42D2-A56E-C7D79A80AC3D}"/>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710383F6-0C0F-4F2C-8418-F603B7F66429}"/>
              </a:ext>
            </a:extLst>
          </p:cNvPr>
          <p:cNvSpPr>
            <a:spLocks noGrp="1"/>
          </p:cNvSpPr>
          <p:nvPr>
            <p:ph type="sldNum" sz="quarter" idx="12"/>
          </p:nvPr>
        </p:nvSpPr>
        <p:spPr/>
        <p:txBody>
          <a:bodyPr/>
          <a:lstStyle/>
          <a:p>
            <a:fld id="{396AE833-E341-44FC-9DEA-71C7A10DFA0C}" type="slidenum">
              <a:rPr lang="en-ZA" smtClean="0"/>
              <a:t>‹#›</a:t>
            </a:fld>
            <a:endParaRPr lang="en-ZA"/>
          </a:p>
        </p:txBody>
      </p:sp>
    </p:spTree>
    <p:extLst>
      <p:ext uri="{BB962C8B-B14F-4D97-AF65-F5344CB8AC3E}">
        <p14:creationId xmlns:p14="http://schemas.microsoft.com/office/powerpoint/2010/main" val="2739776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BAA27-038B-4814-964B-BEB2948D51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496B226B-CD3A-4837-A82A-B0E77E9778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4B5E6D6B-208E-4E92-BDD8-20FD4F625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572FD2-1569-4842-A75A-3A6A3869F138}"/>
              </a:ext>
            </a:extLst>
          </p:cNvPr>
          <p:cNvSpPr>
            <a:spLocks noGrp="1"/>
          </p:cNvSpPr>
          <p:nvPr>
            <p:ph type="dt" sz="half" idx="10"/>
          </p:nvPr>
        </p:nvSpPr>
        <p:spPr/>
        <p:txBody>
          <a:bodyPr/>
          <a:lstStyle/>
          <a:p>
            <a:fld id="{3BBBAD7D-7721-4EC5-9869-DFD7C51FDB25}" type="datetimeFigureOut">
              <a:rPr lang="en-ZA" smtClean="0"/>
              <a:t>2021/03/16</a:t>
            </a:fld>
            <a:endParaRPr lang="en-ZA"/>
          </a:p>
        </p:txBody>
      </p:sp>
      <p:sp>
        <p:nvSpPr>
          <p:cNvPr id="6" name="Footer Placeholder 5">
            <a:extLst>
              <a:ext uri="{FF2B5EF4-FFF2-40B4-BE49-F238E27FC236}">
                <a16:creationId xmlns:a16="http://schemas.microsoft.com/office/drawing/2014/main" id="{9A69AE40-2D31-49C1-B5ED-28125A413D9B}"/>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CF305A8B-BAD4-44AB-A430-2CD695915EBE}"/>
              </a:ext>
            </a:extLst>
          </p:cNvPr>
          <p:cNvSpPr>
            <a:spLocks noGrp="1"/>
          </p:cNvSpPr>
          <p:nvPr>
            <p:ph type="sldNum" sz="quarter" idx="12"/>
          </p:nvPr>
        </p:nvSpPr>
        <p:spPr/>
        <p:txBody>
          <a:bodyPr/>
          <a:lstStyle/>
          <a:p>
            <a:fld id="{396AE833-E341-44FC-9DEA-71C7A10DFA0C}" type="slidenum">
              <a:rPr lang="en-ZA" smtClean="0"/>
              <a:t>‹#›</a:t>
            </a:fld>
            <a:endParaRPr lang="en-ZA"/>
          </a:p>
        </p:txBody>
      </p:sp>
    </p:spTree>
    <p:extLst>
      <p:ext uri="{BB962C8B-B14F-4D97-AF65-F5344CB8AC3E}">
        <p14:creationId xmlns:p14="http://schemas.microsoft.com/office/powerpoint/2010/main" val="2218701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EE70C8-11DD-4BBE-A31E-F0A814B655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1E52781B-F284-4BA0-AC17-13DA1E72AC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3EC26618-CF44-498B-8B67-AC360A3545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BAD7D-7721-4EC5-9869-DFD7C51FDB25}" type="datetimeFigureOut">
              <a:rPr lang="en-ZA" smtClean="0"/>
              <a:t>2021/03/16</a:t>
            </a:fld>
            <a:endParaRPr lang="en-ZA"/>
          </a:p>
        </p:txBody>
      </p:sp>
      <p:sp>
        <p:nvSpPr>
          <p:cNvPr id="5" name="Footer Placeholder 4">
            <a:extLst>
              <a:ext uri="{FF2B5EF4-FFF2-40B4-BE49-F238E27FC236}">
                <a16:creationId xmlns:a16="http://schemas.microsoft.com/office/drawing/2014/main" id="{9F475669-8415-4F0C-84CE-D6384BC6A1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8E02128B-2C5B-4D95-8FDD-9EE8C679B3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E833-E341-44FC-9DEA-71C7A10DFA0C}" type="slidenum">
              <a:rPr lang="en-ZA" smtClean="0"/>
              <a:t>‹#›</a:t>
            </a:fld>
            <a:endParaRPr lang="en-ZA"/>
          </a:p>
        </p:txBody>
      </p:sp>
    </p:spTree>
    <p:extLst>
      <p:ext uri="{BB962C8B-B14F-4D97-AF65-F5344CB8AC3E}">
        <p14:creationId xmlns:p14="http://schemas.microsoft.com/office/powerpoint/2010/main" val="2249068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84FDE74-6751-4577-84BF-8DA6A19B97DE}"/>
              </a:ext>
            </a:extLst>
          </p:cNvPr>
          <p:cNvPicPr/>
          <p:nvPr/>
        </p:nvPicPr>
        <p:blipFill>
          <a:blip r:embed="rId2">
            <a:extLst>
              <a:ext uri="{28A0092B-C50C-407E-A947-70E740481C1C}">
                <a14:useLocalDpi xmlns:a14="http://schemas.microsoft.com/office/drawing/2010/main" val="0"/>
              </a:ext>
            </a:extLst>
          </a:blip>
          <a:stretch>
            <a:fillRect/>
          </a:stretch>
        </p:blipFill>
        <p:spPr>
          <a:xfrm>
            <a:off x="6338047" y="741676"/>
            <a:ext cx="5291666" cy="4709582"/>
          </a:xfrm>
          <a:prstGeom prst="rect">
            <a:avLst/>
          </a:prstGeom>
        </p:spPr>
      </p:pic>
      <p:pic>
        <p:nvPicPr>
          <p:cNvPr id="4" name="Picture 3">
            <a:extLst>
              <a:ext uri="{FF2B5EF4-FFF2-40B4-BE49-F238E27FC236}">
                <a16:creationId xmlns:a16="http://schemas.microsoft.com/office/drawing/2014/main" id="{2D7C5C9C-8092-460D-BFA6-EA553AF548A2}"/>
              </a:ext>
            </a:extLst>
          </p:cNvPr>
          <p:cNvPicPr/>
          <p:nvPr/>
        </p:nvPicPr>
        <p:blipFill>
          <a:blip r:embed="rId3">
            <a:extLst>
              <a:ext uri="{28A0092B-C50C-407E-A947-70E740481C1C}">
                <a14:useLocalDpi xmlns:a14="http://schemas.microsoft.com/office/drawing/2010/main" val="0"/>
              </a:ext>
            </a:extLst>
          </a:blip>
          <a:stretch>
            <a:fillRect/>
          </a:stretch>
        </p:blipFill>
        <p:spPr>
          <a:xfrm>
            <a:off x="340159" y="566864"/>
            <a:ext cx="3888941" cy="2062036"/>
          </a:xfrm>
          <a:prstGeom prst="rect">
            <a:avLst/>
          </a:prstGeom>
        </p:spPr>
      </p:pic>
      <p:sp>
        <p:nvSpPr>
          <p:cNvPr id="6" name="Rectangle 4">
            <a:extLst>
              <a:ext uri="{FF2B5EF4-FFF2-40B4-BE49-F238E27FC236}">
                <a16:creationId xmlns:a16="http://schemas.microsoft.com/office/drawing/2014/main" id="{71C0A014-150F-4D8B-82AB-FB77AFA6981F}"/>
              </a:ext>
            </a:extLst>
          </p:cNvPr>
          <p:cNvSpPr>
            <a:spLocks noChangeArrowheads="1"/>
          </p:cNvSpPr>
          <p:nvPr/>
        </p:nvSpPr>
        <p:spPr bwMode="auto">
          <a:xfrm>
            <a:off x="85725" y="5844862"/>
            <a:ext cx="12030075"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800" b="0" i="0" u="none" strike="noStrike" cap="none" normalizeH="0" baseline="0" dirty="0">
                <a:ln>
                  <a:noFill/>
                </a:ln>
                <a:solidFill>
                  <a:schemeClr val="tx1"/>
                </a:solidFill>
                <a:effectLst/>
                <a:latin typeface="Arial" panose="020B0604020202020204" pitchFamily="34" charset="0"/>
              </a:rPr>
            </a:b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400" b="0" i="0" u="none" strike="noStrike" cap="none" normalizeH="0" baseline="0" dirty="0">
                <a:ln>
                  <a:noFill/>
                </a:ln>
                <a:solidFill>
                  <a:srgbClr val="999999"/>
                </a:solidFill>
                <a:effectLst/>
                <a:latin typeface="Calibri" panose="020F0502020204030204" pitchFamily="34" charset="0"/>
                <a:cs typeface="Calibri" panose="020F0502020204030204" pitchFamily="34" charset="0"/>
              </a:rPr>
              <a:t>info@myvotecounts.org.za   </a:t>
            </a:r>
            <a:r>
              <a:rPr kumimoji="0" lang="en-US" altLang="en-US" sz="1400" b="0" i="0" u="none" strike="noStrike" cap="none" normalizeH="0" baseline="0" dirty="0">
                <a:ln>
                  <a:noFill/>
                </a:ln>
                <a:solidFill>
                  <a:srgbClr val="666666"/>
                </a:solidFill>
                <a:effectLst/>
                <a:latin typeface="Arial" panose="020B0604020202020204" pitchFamily="34" charset="0"/>
                <a:cs typeface="Arial" panose="020B0604020202020204" pitchFamily="34" charset="0"/>
              </a:rPr>
              <a:t>                                            </a:t>
            </a:r>
            <a:r>
              <a:rPr kumimoji="0" lang="en-US" altLang="en-US" sz="1600" b="0" i="0" u="none" strike="noStrike" cap="none" normalizeH="0" baseline="0" dirty="0">
                <a:ln>
                  <a:noFill/>
                </a:ln>
                <a:solidFill>
                  <a:srgbClr val="666666"/>
                </a:solidFill>
                <a:effectLst/>
                <a:latin typeface="Arial" panose="020B0604020202020204" pitchFamily="34" charset="0"/>
                <a:cs typeface="Arial" panose="020B0604020202020204" pitchFamily="34" charset="0"/>
              </a:rPr>
              <a:t>  </a:t>
            </a:r>
            <a:r>
              <a:rPr kumimoji="0" lang="en-US" altLang="en-US" sz="2400" b="0" i="0" u="none" strike="noStrike" cap="none" normalizeH="0" baseline="0" dirty="0">
                <a:ln>
                  <a:noFill/>
                </a:ln>
                <a:solidFill>
                  <a:srgbClr val="666666"/>
                </a:solidFill>
                <a:effectLst/>
                <a:latin typeface="Arial" panose="020B0604020202020204" pitchFamily="34" charset="0"/>
                <a:cs typeface="Arial" panose="020B0604020202020204" pitchFamily="34" charset="0"/>
              </a:rPr>
              <a:t>     </a:t>
            </a:r>
            <a:r>
              <a:rPr kumimoji="0" lang="en-US" altLang="en-US" sz="1400" b="0" i="0" u="none" strike="noStrike" cap="none" normalizeH="0" baseline="0" dirty="0">
                <a:ln>
                  <a:noFill/>
                </a:ln>
                <a:solidFill>
                  <a:srgbClr val="999999"/>
                </a:solidFill>
                <a:effectLst/>
                <a:latin typeface="Calibri" panose="020F0502020204030204" pitchFamily="34" charset="0"/>
                <a:cs typeface="Calibri" panose="020F0502020204030204" pitchFamily="34" charset="0"/>
              </a:rPr>
              <a:t>+27 21 447 29 50                                                         </a:t>
            </a:r>
            <a:r>
              <a:rPr kumimoji="0" lang="en-US" altLang="en-US" sz="1600" b="0" i="0" u="none" strike="noStrike" cap="none" normalizeH="0" baseline="0" dirty="0">
                <a:ln>
                  <a:noFill/>
                </a:ln>
                <a:solidFill>
                  <a:srgbClr val="999999"/>
                </a:solidFill>
                <a:effectLst/>
                <a:latin typeface="Calibri" panose="020F0502020204030204" pitchFamily="34" charset="0"/>
                <a:cs typeface="Calibri" panose="020F0502020204030204" pitchFamily="34" charset="0"/>
              </a:rPr>
              <a:t> </a:t>
            </a:r>
            <a:r>
              <a:rPr kumimoji="0" lang="en-US" altLang="en-US" sz="1400" b="1" i="0" u="none" strike="noStrike" cap="none" normalizeH="0" baseline="0" dirty="0">
                <a:ln>
                  <a:noFill/>
                </a:ln>
                <a:solidFill>
                  <a:srgbClr val="741B47"/>
                </a:solidFill>
                <a:effectLst/>
                <a:latin typeface="Calibri" panose="020F0502020204030204" pitchFamily="34" charset="0"/>
                <a:cs typeface="Calibri" panose="020F0502020204030204" pitchFamily="34" charset="0"/>
              </a:rPr>
              <a:t>Registration Number</a:t>
            </a:r>
            <a:r>
              <a:rPr kumimoji="0" lang="en-US" altLang="en-US" sz="2000" b="1" i="0" u="none" strike="noStrike" cap="none" normalizeH="0" baseline="0" dirty="0">
                <a:ln>
                  <a:noFill/>
                </a:ln>
                <a:solidFill>
                  <a:srgbClr val="741B47"/>
                </a:solidFill>
                <a:effectLst/>
                <a:latin typeface="Calibri" panose="020F0502020204030204" pitchFamily="34" charset="0"/>
                <a:cs typeface="Calibri" panose="020F0502020204030204" pitchFamily="34" charset="0"/>
              </a:rPr>
              <a:t>:</a:t>
            </a:r>
            <a:r>
              <a:rPr kumimoji="0" lang="en-US" altLang="en-US" sz="2000" b="0" i="0" u="none" strike="noStrike" cap="none" normalizeH="0" baseline="0" dirty="0">
                <a:ln>
                  <a:noFill/>
                </a:ln>
                <a:solidFill>
                  <a:srgbClr val="999999"/>
                </a:solidFill>
                <a:effectLst/>
                <a:latin typeface="Calibri" panose="020F0502020204030204" pitchFamily="34" charset="0"/>
                <a:cs typeface="Calibri" panose="020F0502020204030204" pitchFamily="34" charset="0"/>
              </a:rPr>
              <a:t> </a:t>
            </a:r>
            <a:r>
              <a:rPr kumimoji="0" lang="en-US" altLang="en-US" sz="1400" b="0" i="0" u="none" strike="noStrike" cap="none" normalizeH="0" baseline="0" dirty="0">
                <a:ln>
                  <a:noFill/>
                </a:ln>
                <a:solidFill>
                  <a:srgbClr val="999999"/>
                </a:solidFill>
                <a:effectLst/>
                <a:latin typeface="Calibri" panose="020F0502020204030204" pitchFamily="34" charset="0"/>
                <a:cs typeface="Calibri" panose="020F0502020204030204" pitchFamily="34" charset="0"/>
              </a:rPr>
              <a:t>2014/046956/08 </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pic>
        <p:nvPicPr>
          <p:cNvPr id="1029" name="Picture 5">
            <a:extLst>
              <a:ext uri="{FF2B5EF4-FFF2-40B4-BE49-F238E27FC236}">
                <a16:creationId xmlns:a16="http://schemas.microsoft.com/office/drawing/2014/main" id="{CAE0E1E0-A3E0-4316-87A5-DCAA84749D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444998"/>
            <a:ext cx="127397"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7CBC5310-88C6-4BA3-9D96-DF2E7B861D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1138" y="6444998"/>
            <a:ext cx="127397" cy="1905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CD80E3F4-F030-4F61-8662-D4E7B9B53A0C}"/>
              </a:ext>
            </a:extLst>
          </p:cNvPr>
          <p:cNvSpPr txBox="1"/>
          <p:nvPr/>
        </p:nvSpPr>
        <p:spPr>
          <a:xfrm>
            <a:off x="85725" y="2839676"/>
            <a:ext cx="11881373" cy="3262432"/>
          </a:xfrm>
          <a:prstGeom prst="rect">
            <a:avLst/>
          </a:prstGeom>
          <a:noFill/>
        </p:spPr>
        <p:txBody>
          <a:bodyPr wrap="square" rtlCol="0">
            <a:spAutoFit/>
          </a:bodyPr>
          <a:lstStyle/>
          <a:p>
            <a:pPr algn="ctr"/>
            <a:r>
              <a:rPr lang="en-ZA" sz="2000" dirty="0">
                <a:latin typeface="Arial" panose="020B0604020202020204" pitchFamily="34" charset="0"/>
                <a:cs typeface="Arial" panose="020B0604020202020204" pitchFamily="34" charset="0"/>
              </a:rPr>
              <a:t>Presentation to the Portfolio Committee on Home Affairs and </a:t>
            </a:r>
          </a:p>
          <a:p>
            <a:pPr algn="ctr"/>
            <a:r>
              <a:rPr lang="en-ZA" sz="2000" dirty="0">
                <a:latin typeface="Arial" panose="020B0604020202020204" pitchFamily="34" charset="0"/>
                <a:cs typeface="Arial" panose="020B0604020202020204" pitchFamily="34" charset="0"/>
              </a:rPr>
              <a:t>the Select Committee on Security and Justice</a:t>
            </a:r>
          </a:p>
          <a:p>
            <a:pPr algn="ctr"/>
            <a:endParaRPr lang="en-ZA" sz="2000" dirty="0">
              <a:latin typeface="Arial" panose="020B0604020202020204" pitchFamily="34" charset="0"/>
              <a:cs typeface="Arial" panose="020B0604020202020204" pitchFamily="34" charset="0"/>
            </a:endParaRPr>
          </a:p>
          <a:p>
            <a:pPr algn="ctr"/>
            <a:endParaRPr lang="en-ZA" sz="2000" dirty="0">
              <a:latin typeface="Arial" panose="020B0604020202020204" pitchFamily="34" charset="0"/>
              <a:cs typeface="Arial" panose="020B0604020202020204" pitchFamily="34" charset="0"/>
            </a:endParaRPr>
          </a:p>
          <a:p>
            <a:pPr algn="ctr"/>
            <a:r>
              <a:rPr lang="en-ZA" sz="2000" b="1" dirty="0">
                <a:latin typeface="Arial" panose="020B0604020202020204" pitchFamily="34" charset="0"/>
                <a:cs typeface="Arial" panose="020B0604020202020204" pitchFamily="34" charset="0"/>
              </a:rPr>
              <a:t>The role of independent candidates in South African democracy</a:t>
            </a:r>
          </a:p>
          <a:p>
            <a:pPr algn="ctr"/>
            <a:endParaRPr lang="en-ZA" sz="2000" dirty="0">
              <a:latin typeface="Arial" panose="020B0604020202020204" pitchFamily="34" charset="0"/>
              <a:cs typeface="Arial" panose="020B0604020202020204" pitchFamily="34" charset="0"/>
            </a:endParaRPr>
          </a:p>
          <a:p>
            <a:pPr algn="ctr"/>
            <a:endParaRPr lang="en-ZA" sz="2000" dirty="0">
              <a:latin typeface="Arial" panose="020B0604020202020204" pitchFamily="34" charset="0"/>
              <a:cs typeface="Arial" panose="020B0604020202020204" pitchFamily="34" charset="0"/>
            </a:endParaRPr>
          </a:p>
          <a:p>
            <a:pPr algn="ctr"/>
            <a:r>
              <a:rPr lang="en-ZA" sz="1600" dirty="0">
                <a:latin typeface="Arial" panose="020B0604020202020204" pitchFamily="34" charset="0"/>
                <a:cs typeface="Arial" panose="020B0604020202020204" pitchFamily="34" charset="0"/>
              </a:rPr>
              <a:t>16 March 2021</a:t>
            </a:r>
          </a:p>
          <a:p>
            <a:pPr algn="ctr"/>
            <a:endParaRPr lang="en-ZA" sz="1600" dirty="0">
              <a:latin typeface="Arial" panose="020B0604020202020204" pitchFamily="34" charset="0"/>
              <a:cs typeface="Arial" panose="020B0604020202020204" pitchFamily="34" charset="0"/>
            </a:endParaRPr>
          </a:p>
          <a:p>
            <a:pPr algn="ctr"/>
            <a:r>
              <a:rPr lang="en-ZA" sz="1600" dirty="0">
                <a:latin typeface="Arial" panose="020B0604020202020204" pitchFamily="34" charset="0"/>
                <a:cs typeface="Arial" panose="020B0604020202020204" pitchFamily="34" charset="0"/>
              </a:rPr>
              <a:t>Joel Bregman (senior researcher) &amp; Letlhogonolo </a:t>
            </a:r>
            <a:r>
              <a:rPr lang="en-ZA" sz="1600" dirty="0" err="1">
                <a:latin typeface="Arial" panose="020B0604020202020204" pitchFamily="34" charset="0"/>
                <a:cs typeface="Arial" panose="020B0604020202020204" pitchFamily="34" charset="0"/>
              </a:rPr>
              <a:t>Letshele</a:t>
            </a:r>
            <a:r>
              <a:rPr lang="en-ZA" sz="1600" dirty="0">
                <a:latin typeface="Arial" panose="020B0604020202020204" pitchFamily="34" charset="0"/>
                <a:cs typeface="Arial" panose="020B0604020202020204" pitchFamily="34" charset="0"/>
              </a:rPr>
              <a:t> (electoral systems researcher)</a:t>
            </a:r>
          </a:p>
          <a:p>
            <a:pPr algn="ctr"/>
            <a:endParaRPr lang="en-ZA" dirty="0"/>
          </a:p>
        </p:txBody>
      </p:sp>
    </p:spTree>
    <p:extLst>
      <p:ext uri="{BB962C8B-B14F-4D97-AF65-F5344CB8AC3E}">
        <p14:creationId xmlns:p14="http://schemas.microsoft.com/office/powerpoint/2010/main" val="3975592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18C6EB1-D745-41F7-AA99-E52C216A9704}"/>
              </a:ext>
            </a:extLst>
          </p:cNvPr>
          <p:cNvPicPr/>
          <p:nvPr/>
        </p:nvPicPr>
        <p:blipFill>
          <a:blip r:embed="rId2">
            <a:extLst>
              <a:ext uri="{28A0092B-C50C-407E-A947-70E740481C1C}">
                <a14:useLocalDpi xmlns:a14="http://schemas.microsoft.com/office/drawing/2010/main" val="0"/>
              </a:ext>
            </a:extLst>
          </a:blip>
          <a:stretch>
            <a:fillRect/>
          </a:stretch>
        </p:blipFill>
        <p:spPr>
          <a:xfrm>
            <a:off x="340160" y="566864"/>
            <a:ext cx="2123776" cy="1195261"/>
          </a:xfrm>
          <a:prstGeom prst="rect">
            <a:avLst/>
          </a:prstGeom>
        </p:spPr>
      </p:pic>
      <p:pic>
        <p:nvPicPr>
          <p:cNvPr id="5" name="Picture 4">
            <a:extLst>
              <a:ext uri="{FF2B5EF4-FFF2-40B4-BE49-F238E27FC236}">
                <a16:creationId xmlns:a16="http://schemas.microsoft.com/office/drawing/2014/main" id="{9F2A82CB-ABA3-4747-BE07-8E0379AB696B}"/>
              </a:ext>
            </a:extLst>
          </p:cNvPr>
          <p:cNvPicPr/>
          <p:nvPr/>
        </p:nvPicPr>
        <p:blipFill>
          <a:blip r:embed="rId3">
            <a:extLst>
              <a:ext uri="{28A0092B-C50C-407E-A947-70E740481C1C}">
                <a14:useLocalDpi xmlns:a14="http://schemas.microsoft.com/office/drawing/2010/main" val="0"/>
              </a:ext>
            </a:extLst>
          </a:blip>
          <a:stretch>
            <a:fillRect/>
          </a:stretch>
        </p:blipFill>
        <p:spPr>
          <a:xfrm>
            <a:off x="6338047" y="741676"/>
            <a:ext cx="5291666" cy="4709582"/>
          </a:xfrm>
          <a:prstGeom prst="rect">
            <a:avLst/>
          </a:prstGeom>
        </p:spPr>
      </p:pic>
      <p:sp>
        <p:nvSpPr>
          <p:cNvPr id="6" name="TextBox 5">
            <a:extLst>
              <a:ext uri="{FF2B5EF4-FFF2-40B4-BE49-F238E27FC236}">
                <a16:creationId xmlns:a16="http://schemas.microsoft.com/office/drawing/2014/main" id="{92DBB367-3D97-478B-8211-49484A0AB2C7}"/>
              </a:ext>
            </a:extLst>
          </p:cNvPr>
          <p:cNvSpPr txBox="1"/>
          <p:nvPr/>
        </p:nvSpPr>
        <p:spPr>
          <a:xfrm>
            <a:off x="695325" y="2162175"/>
            <a:ext cx="10734675" cy="3693319"/>
          </a:xfrm>
          <a:prstGeom prst="rect">
            <a:avLst/>
          </a:prstGeom>
          <a:noFill/>
        </p:spPr>
        <p:txBody>
          <a:bodyPr wrap="square" rtlCol="0">
            <a:spAutoFit/>
          </a:bodyPr>
          <a:lstStyle/>
          <a:p>
            <a:pPr marL="342900" indent="-342900">
              <a:buAutoNum type="arabicPeriod"/>
            </a:pPr>
            <a:r>
              <a:rPr lang="en-ZA" dirty="0">
                <a:latin typeface="Arial" panose="020B0604020202020204" pitchFamily="34" charset="0"/>
                <a:cs typeface="Arial" panose="020B0604020202020204" pitchFamily="34" charset="0"/>
              </a:rPr>
              <a:t>Welcome</a:t>
            </a:r>
          </a:p>
          <a:p>
            <a:pPr marL="342900" indent="-342900">
              <a:buAutoNum type="arabicPeriod"/>
            </a:pPr>
            <a:endParaRPr lang="en-ZA" dirty="0">
              <a:latin typeface="Arial" panose="020B0604020202020204" pitchFamily="34" charset="0"/>
              <a:cs typeface="Arial" panose="020B0604020202020204" pitchFamily="34" charset="0"/>
            </a:endParaRPr>
          </a:p>
          <a:p>
            <a:pPr marL="342900" indent="-342900">
              <a:buAutoNum type="arabicPeriod"/>
            </a:pPr>
            <a:r>
              <a:rPr lang="en-ZA" dirty="0">
                <a:latin typeface="Arial" panose="020B0604020202020204" pitchFamily="34" charset="0"/>
                <a:cs typeface="Arial" panose="020B0604020202020204" pitchFamily="34" charset="0"/>
              </a:rPr>
              <a:t>Brief introduction to My Vote Counts</a:t>
            </a:r>
          </a:p>
          <a:p>
            <a:pPr marL="342900" indent="-342900">
              <a:buAutoNum type="arabicPeriod"/>
            </a:pPr>
            <a:endParaRPr lang="en-ZA" dirty="0">
              <a:latin typeface="Arial" panose="020B0604020202020204" pitchFamily="34" charset="0"/>
              <a:cs typeface="Arial" panose="020B0604020202020204" pitchFamily="34" charset="0"/>
            </a:endParaRPr>
          </a:p>
          <a:p>
            <a:pPr marL="342900" indent="-342900">
              <a:buAutoNum type="arabicPeriod"/>
            </a:pPr>
            <a:r>
              <a:rPr lang="en-ZA" dirty="0">
                <a:latin typeface="Arial" panose="020B0604020202020204" pitchFamily="34" charset="0"/>
                <a:cs typeface="Arial" panose="020B0604020202020204" pitchFamily="34" charset="0"/>
              </a:rPr>
              <a:t>Response to the Constitutional Court judgment</a:t>
            </a:r>
          </a:p>
          <a:p>
            <a:pPr marL="342900" indent="-342900">
              <a:buAutoNum type="arabicPeriod"/>
            </a:pPr>
            <a:endParaRPr lang="en-ZA" dirty="0">
              <a:latin typeface="Arial" panose="020B0604020202020204" pitchFamily="34" charset="0"/>
              <a:cs typeface="Arial" panose="020B0604020202020204" pitchFamily="34" charset="0"/>
            </a:endParaRPr>
          </a:p>
          <a:p>
            <a:pPr marL="342900" indent="-342900">
              <a:buAutoNum type="arabicPeriod"/>
            </a:pPr>
            <a:r>
              <a:rPr lang="en-ZA" dirty="0">
                <a:latin typeface="Arial" panose="020B0604020202020204" pitchFamily="34" charset="0"/>
                <a:cs typeface="Arial" panose="020B0604020202020204" pitchFamily="34" charset="0"/>
              </a:rPr>
              <a:t>Impact of independent candidates</a:t>
            </a:r>
          </a:p>
          <a:p>
            <a:pPr marL="342900" indent="-342900">
              <a:buAutoNum type="arabicPeriod"/>
            </a:pPr>
            <a:endParaRPr lang="en-ZA" dirty="0">
              <a:latin typeface="Arial" panose="020B0604020202020204" pitchFamily="34" charset="0"/>
              <a:cs typeface="Arial" panose="020B0604020202020204" pitchFamily="34" charset="0"/>
            </a:endParaRPr>
          </a:p>
          <a:p>
            <a:pPr marL="342900" indent="-342900">
              <a:buAutoNum type="arabicPeriod"/>
            </a:pPr>
            <a:r>
              <a:rPr lang="en-ZA" dirty="0">
                <a:latin typeface="Arial" panose="020B0604020202020204" pitchFamily="34" charset="0"/>
                <a:cs typeface="Arial" panose="020B0604020202020204" pitchFamily="34" charset="0"/>
              </a:rPr>
              <a:t>Limitations</a:t>
            </a:r>
          </a:p>
          <a:p>
            <a:pPr marL="342900" indent="-342900">
              <a:buAutoNum type="arabicPeriod"/>
            </a:pPr>
            <a:endParaRPr lang="en-ZA" dirty="0">
              <a:latin typeface="Arial" panose="020B0604020202020204" pitchFamily="34" charset="0"/>
              <a:cs typeface="Arial" panose="020B0604020202020204" pitchFamily="34" charset="0"/>
            </a:endParaRPr>
          </a:p>
          <a:p>
            <a:pPr marL="342900" indent="-342900">
              <a:buAutoNum type="arabicPeriod"/>
            </a:pPr>
            <a:r>
              <a:rPr lang="en-ZA" dirty="0">
                <a:latin typeface="Arial" panose="020B0604020202020204" pitchFamily="34" charset="0"/>
                <a:cs typeface="Arial" panose="020B0604020202020204" pitchFamily="34" charset="0"/>
              </a:rPr>
              <a:t>Concluding remarks</a:t>
            </a:r>
          </a:p>
          <a:p>
            <a:pPr marL="342900" indent="-342900">
              <a:buAutoNum type="arabicPeriod"/>
            </a:pPr>
            <a:endParaRPr lang="en-ZA" dirty="0"/>
          </a:p>
          <a:p>
            <a:pPr marL="342900" indent="-342900">
              <a:buAutoNum type="arabicPeriod"/>
            </a:pPr>
            <a:endParaRPr lang="en-ZA" dirty="0"/>
          </a:p>
        </p:txBody>
      </p:sp>
    </p:spTree>
    <p:extLst>
      <p:ext uri="{BB962C8B-B14F-4D97-AF65-F5344CB8AC3E}">
        <p14:creationId xmlns:p14="http://schemas.microsoft.com/office/powerpoint/2010/main" val="1475067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7C3C5F-DFE5-443A-9F81-93D4A1A3A4F1}"/>
              </a:ext>
            </a:extLst>
          </p:cNvPr>
          <p:cNvPicPr/>
          <p:nvPr/>
        </p:nvPicPr>
        <p:blipFill>
          <a:blip r:embed="rId2">
            <a:extLst>
              <a:ext uri="{28A0092B-C50C-407E-A947-70E740481C1C}">
                <a14:useLocalDpi xmlns:a14="http://schemas.microsoft.com/office/drawing/2010/main" val="0"/>
              </a:ext>
            </a:extLst>
          </a:blip>
          <a:stretch>
            <a:fillRect/>
          </a:stretch>
        </p:blipFill>
        <p:spPr>
          <a:xfrm>
            <a:off x="340160" y="566864"/>
            <a:ext cx="2123776" cy="1195261"/>
          </a:xfrm>
          <a:prstGeom prst="rect">
            <a:avLst/>
          </a:prstGeom>
        </p:spPr>
      </p:pic>
      <p:pic>
        <p:nvPicPr>
          <p:cNvPr id="5" name="Picture 4">
            <a:extLst>
              <a:ext uri="{FF2B5EF4-FFF2-40B4-BE49-F238E27FC236}">
                <a16:creationId xmlns:a16="http://schemas.microsoft.com/office/drawing/2014/main" id="{2BDBDFC4-2A83-4FA2-B5B2-29FD0880D685}"/>
              </a:ext>
            </a:extLst>
          </p:cNvPr>
          <p:cNvPicPr/>
          <p:nvPr/>
        </p:nvPicPr>
        <p:blipFill>
          <a:blip r:embed="rId3">
            <a:extLst>
              <a:ext uri="{28A0092B-C50C-407E-A947-70E740481C1C}">
                <a14:useLocalDpi xmlns:a14="http://schemas.microsoft.com/office/drawing/2010/main" val="0"/>
              </a:ext>
            </a:extLst>
          </a:blip>
          <a:stretch>
            <a:fillRect/>
          </a:stretch>
        </p:blipFill>
        <p:spPr>
          <a:xfrm>
            <a:off x="6338047" y="741676"/>
            <a:ext cx="5291666" cy="4709582"/>
          </a:xfrm>
          <a:prstGeom prst="rect">
            <a:avLst/>
          </a:prstGeom>
        </p:spPr>
      </p:pic>
      <p:sp>
        <p:nvSpPr>
          <p:cNvPr id="7" name="TextBox 6">
            <a:extLst>
              <a:ext uri="{FF2B5EF4-FFF2-40B4-BE49-F238E27FC236}">
                <a16:creationId xmlns:a16="http://schemas.microsoft.com/office/drawing/2014/main" id="{9F6A3E23-E848-4069-AA60-B76C267B39A8}"/>
              </a:ext>
            </a:extLst>
          </p:cNvPr>
          <p:cNvSpPr txBox="1"/>
          <p:nvPr/>
        </p:nvSpPr>
        <p:spPr>
          <a:xfrm>
            <a:off x="462759" y="1164494"/>
            <a:ext cx="11389081" cy="5324535"/>
          </a:xfrm>
          <a:prstGeom prst="rect">
            <a:avLst/>
          </a:prstGeom>
          <a:noFill/>
        </p:spPr>
        <p:txBody>
          <a:bodyPr wrap="square">
            <a:spAutoFit/>
          </a:bodyPr>
          <a:lstStyle/>
          <a:p>
            <a:pPr algn="ctr"/>
            <a:r>
              <a:rPr lang="en-ZA" b="1" dirty="0">
                <a:latin typeface="Arial" panose="020B0604020202020204" pitchFamily="34" charset="0"/>
                <a:cs typeface="Arial" panose="020B0604020202020204" pitchFamily="34" charset="0"/>
              </a:rPr>
              <a:t>2. Brief introduction to My Vote Counts</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dirty="0">
                <a:latin typeface="Arial" panose="020B0604020202020204" pitchFamily="34" charset="0"/>
                <a:cs typeface="Arial" panose="020B0604020202020204" pitchFamily="34" charset="0"/>
              </a:rPr>
              <a:t>Founded to </a:t>
            </a:r>
            <a:r>
              <a:rPr lang="en-ZA" sz="1600" b="0" i="0" dirty="0">
                <a:solidFill>
                  <a:srgbClr val="111111"/>
                </a:solidFill>
                <a:effectLst/>
                <a:latin typeface="Arial" panose="020B0604020202020204" pitchFamily="34" charset="0"/>
                <a:cs typeface="Arial" panose="020B0604020202020204" pitchFamily="34" charset="0"/>
              </a:rPr>
              <a:t>improve the accountability, transparency and inclusiveness of elections and politics in South Africa.</a:t>
            </a: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cs typeface="Arial" panose="020B0604020202020204" pitchFamily="34" charset="0"/>
              </a:rPr>
              <a:t>We w</a:t>
            </a:r>
            <a:r>
              <a:rPr lang="en-ZA" sz="1600" b="0" i="0" dirty="0">
                <a:solidFill>
                  <a:srgbClr val="111111"/>
                </a:solidFill>
                <a:effectLst/>
                <a:latin typeface="Arial" panose="020B0604020202020204" pitchFamily="34" charset="0"/>
                <a:cs typeface="Arial" panose="020B0604020202020204" pitchFamily="34" charset="0"/>
              </a:rPr>
              <a:t>ork to ensure that the political and electoral systems are open, fair and accountable to the public and that they remain relevant in the changing South African socio-political context.</a:t>
            </a: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b="0" i="0" dirty="0">
                <a:solidFill>
                  <a:srgbClr val="111111"/>
                </a:solidFill>
                <a:effectLst/>
                <a:latin typeface="Arial" panose="020B0604020202020204" pitchFamily="34" charset="0"/>
                <a:cs typeface="Arial" panose="020B0604020202020204" pitchFamily="34" charset="0"/>
              </a:rPr>
              <a:t>We produce popular education material for a clearer understanding of South Africa’s political and electoral systems and work with community-based organisations to raise awareness of these issues.</a:t>
            </a: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b="0" i="0" dirty="0">
                <a:solidFill>
                  <a:srgbClr val="111111"/>
                </a:solidFill>
                <a:effectLst/>
                <a:latin typeface="Arial" panose="020B0604020202020204" pitchFamily="34" charset="0"/>
                <a:cs typeface="Arial" panose="020B0604020202020204" pitchFamily="34" charset="0"/>
              </a:rPr>
              <a:t>We conduct research that helps to inform MVC’s advocacy and popular education activities, to provide an understanding of political and electoral issues and to provide policy alternatives for South Africa’s political and electoral systems based on the changing economic and socio-political context.</a:t>
            </a: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b="0" i="0" dirty="0">
                <a:solidFill>
                  <a:srgbClr val="111111"/>
                </a:solidFill>
                <a:effectLst/>
                <a:latin typeface="Arial" panose="020B0604020202020204" pitchFamily="34" charset="0"/>
                <a:cs typeface="Arial" panose="020B0604020202020204" pitchFamily="34" charset="0"/>
              </a:rPr>
              <a:t>We initiate litigation, as a last resort, in order to ensure that the constitutional principles of transparency, inclusiveness and accountability remain the basis of our political and electoral systems.</a:t>
            </a: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b="0" i="0" dirty="0">
                <a:solidFill>
                  <a:srgbClr val="111111"/>
                </a:solidFill>
                <a:effectLst/>
                <a:latin typeface="Arial" panose="020B0604020202020204" pitchFamily="34" charset="0"/>
                <a:cs typeface="Arial" panose="020B0604020202020204" pitchFamily="34" charset="0"/>
              </a:rPr>
              <a:t>More specifically, our work has focused on political party funding transparency, access to information, and electoral integrity and reform.</a:t>
            </a:r>
          </a:p>
          <a:p>
            <a:pPr marL="285750" indent="-285750">
              <a:buFont typeface="Arial" panose="020B0604020202020204" pitchFamily="34" charset="0"/>
              <a:buChar char="•"/>
            </a:pPr>
            <a:endParaRPr lang="en-ZA" dirty="0">
              <a:solidFill>
                <a:srgbClr val="111111"/>
              </a:solidFill>
              <a:latin typeface="arial" panose="020B0604020202020204" pitchFamily="34" charset="0"/>
            </a:endParaRPr>
          </a:p>
        </p:txBody>
      </p:sp>
    </p:spTree>
    <p:extLst>
      <p:ext uri="{BB962C8B-B14F-4D97-AF65-F5344CB8AC3E}">
        <p14:creationId xmlns:p14="http://schemas.microsoft.com/office/powerpoint/2010/main" val="3213500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0E8D00-BB3A-4615-B21C-5CD4E20751EF}"/>
              </a:ext>
            </a:extLst>
          </p:cNvPr>
          <p:cNvPicPr/>
          <p:nvPr/>
        </p:nvPicPr>
        <p:blipFill>
          <a:blip r:embed="rId2">
            <a:extLst>
              <a:ext uri="{28A0092B-C50C-407E-A947-70E740481C1C}">
                <a14:useLocalDpi xmlns:a14="http://schemas.microsoft.com/office/drawing/2010/main" val="0"/>
              </a:ext>
            </a:extLst>
          </a:blip>
          <a:stretch>
            <a:fillRect/>
          </a:stretch>
        </p:blipFill>
        <p:spPr>
          <a:xfrm>
            <a:off x="340160" y="566864"/>
            <a:ext cx="2123776" cy="1195261"/>
          </a:xfrm>
          <a:prstGeom prst="rect">
            <a:avLst/>
          </a:prstGeom>
        </p:spPr>
      </p:pic>
      <p:pic>
        <p:nvPicPr>
          <p:cNvPr id="5" name="Picture 4">
            <a:extLst>
              <a:ext uri="{FF2B5EF4-FFF2-40B4-BE49-F238E27FC236}">
                <a16:creationId xmlns:a16="http://schemas.microsoft.com/office/drawing/2014/main" id="{AB5056B6-83D7-4697-B2B6-9633822A2976}"/>
              </a:ext>
            </a:extLst>
          </p:cNvPr>
          <p:cNvPicPr/>
          <p:nvPr/>
        </p:nvPicPr>
        <p:blipFill>
          <a:blip r:embed="rId3">
            <a:extLst>
              <a:ext uri="{28A0092B-C50C-407E-A947-70E740481C1C}">
                <a14:useLocalDpi xmlns:a14="http://schemas.microsoft.com/office/drawing/2010/main" val="0"/>
              </a:ext>
            </a:extLst>
          </a:blip>
          <a:stretch>
            <a:fillRect/>
          </a:stretch>
        </p:blipFill>
        <p:spPr>
          <a:xfrm>
            <a:off x="6338047" y="741676"/>
            <a:ext cx="5291666" cy="4709582"/>
          </a:xfrm>
          <a:prstGeom prst="rect">
            <a:avLst/>
          </a:prstGeom>
        </p:spPr>
      </p:pic>
      <p:sp>
        <p:nvSpPr>
          <p:cNvPr id="6" name="TextBox 5">
            <a:extLst>
              <a:ext uri="{FF2B5EF4-FFF2-40B4-BE49-F238E27FC236}">
                <a16:creationId xmlns:a16="http://schemas.microsoft.com/office/drawing/2014/main" id="{E4638565-4200-4DDE-975F-C6866C666A72}"/>
              </a:ext>
            </a:extLst>
          </p:cNvPr>
          <p:cNvSpPr txBox="1"/>
          <p:nvPr/>
        </p:nvSpPr>
        <p:spPr>
          <a:xfrm>
            <a:off x="462759" y="1164494"/>
            <a:ext cx="11389081" cy="5078313"/>
          </a:xfrm>
          <a:prstGeom prst="rect">
            <a:avLst/>
          </a:prstGeom>
          <a:noFill/>
        </p:spPr>
        <p:txBody>
          <a:bodyPr wrap="square">
            <a:spAutoFit/>
          </a:bodyPr>
          <a:lstStyle/>
          <a:p>
            <a:pPr algn="ctr"/>
            <a:r>
              <a:rPr lang="en-ZA" b="1" dirty="0">
                <a:latin typeface="Arial" panose="020B0604020202020204" pitchFamily="34" charset="0"/>
                <a:cs typeface="Arial" panose="020B0604020202020204" pitchFamily="34" charset="0"/>
              </a:rPr>
              <a:t>3. Response to the Constitutional Court judgment</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dirty="0">
                <a:latin typeface="Arial" panose="020B0604020202020204" pitchFamily="34" charset="0"/>
                <a:cs typeface="Arial" panose="020B0604020202020204" pitchFamily="34" charset="0"/>
              </a:rPr>
              <a:t>MVC is deeply excited about the prospect of independent candidates at provincial and national level.</a:t>
            </a: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cs typeface="Arial" panose="020B0604020202020204" pitchFamily="34" charset="0"/>
              </a:rPr>
              <a:t>Almost 20 years ago the Van Zyl </a:t>
            </a:r>
            <a:r>
              <a:rPr lang="en-ZA" sz="1600" dirty="0" err="1">
                <a:solidFill>
                  <a:srgbClr val="111111"/>
                </a:solidFill>
                <a:latin typeface="Arial" panose="020B0604020202020204" pitchFamily="34" charset="0"/>
                <a:cs typeface="Arial" panose="020B0604020202020204" pitchFamily="34" charset="0"/>
              </a:rPr>
              <a:t>Slabbert</a:t>
            </a:r>
            <a:r>
              <a:rPr lang="en-ZA" sz="1600" dirty="0">
                <a:solidFill>
                  <a:srgbClr val="111111"/>
                </a:solidFill>
                <a:latin typeface="Arial" panose="020B0604020202020204" pitchFamily="34" charset="0"/>
                <a:cs typeface="Arial" panose="020B0604020202020204" pitchFamily="34" charset="0"/>
              </a:rPr>
              <a:t> report highlighted issues of accountability in our electoral system.</a:t>
            </a: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cs typeface="Arial" panose="020B0604020202020204" pitchFamily="34" charset="0"/>
              </a:rPr>
              <a:t>The change to our system provides the potential for this issues to be addressed.</a:t>
            </a: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cs typeface="Arial" panose="020B0604020202020204" pitchFamily="34" charset="0"/>
              </a:rPr>
              <a:t>Accountability is one of the most used buzz words in our political landscape – what does it truly mean?</a:t>
            </a: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cs typeface="Arial" panose="020B0604020202020204" pitchFamily="34" charset="0"/>
              </a:rPr>
              <a:t>The judgment deepens political choices – both for those who want to stand to be elected as well as for the electorate.</a:t>
            </a: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600" b="0" i="0" dirty="0">
              <a:solidFill>
                <a:srgbClr val="111111"/>
              </a:solidFill>
              <a:effectLst/>
              <a:latin typeface="Arial" panose="020B0604020202020204" pitchFamily="34" charset="0"/>
              <a:cs typeface="Arial" panose="020B0604020202020204" pitchFamily="34" charset="0"/>
            </a:endParaRPr>
          </a:p>
          <a:p>
            <a:endParaRPr lang="en-ZA" sz="1600" b="0" i="0" dirty="0">
              <a:solidFill>
                <a:srgbClr val="111111"/>
              </a:solidFill>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dirty="0">
              <a:solidFill>
                <a:srgbClr val="111111"/>
              </a:solidFill>
              <a:latin typeface="arial" panose="020B0604020202020204" pitchFamily="34" charset="0"/>
            </a:endParaRPr>
          </a:p>
        </p:txBody>
      </p:sp>
    </p:spTree>
    <p:extLst>
      <p:ext uri="{BB962C8B-B14F-4D97-AF65-F5344CB8AC3E}">
        <p14:creationId xmlns:p14="http://schemas.microsoft.com/office/powerpoint/2010/main" val="281975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95E0C9F-0F46-47C2-94F9-2B22C866EDFD}"/>
              </a:ext>
            </a:extLst>
          </p:cNvPr>
          <p:cNvPicPr/>
          <p:nvPr/>
        </p:nvPicPr>
        <p:blipFill>
          <a:blip r:embed="rId2">
            <a:extLst>
              <a:ext uri="{28A0092B-C50C-407E-A947-70E740481C1C}">
                <a14:useLocalDpi xmlns:a14="http://schemas.microsoft.com/office/drawing/2010/main" val="0"/>
              </a:ext>
            </a:extLst>
          </a:blip>
          <a:stretch>
            <a:fillRect/>
          </a:stretch>
        </p:blipFill>
        <p:spPr>
          <a:xfrm>
            <a:off x="340160" y="566864"/>
            <a:ext cx="2123776" cy="1195261"/>
          </a:xfrm>
          <a:prstGeom prst="rect">
            <a:avLst/>
          </a:prstGeom>
        </p:spPr>
      </p:pic>
      <p:pic>
        <p:nvPicPr>
          <p:cNvPr id="5" name="Picture 4">
            <a:extLst>
              <a:ext uri="{FF2B5EF4-FFF2-40B4-BE49-F238E27FC236}">
                <a16:creationId xmlns:a16="http://schemas.microsoft.com/office/drawing/2014/main" id="{35BA844A-E5C7-456D-9F91-76D1CF9ECC5D}"/>
              </a:ext>
            </a:extLst>
          </p:cNvPr>
          <p:cNvPicPr/>
          <p:nvPr/>
        </p:nvPicPr>
        <p:blipFill>
          <a:blip r:embed="rId3">
            <a:extLst>
              <a:ext uri="{28A0092B-C50C-407E-A947-70E740481C1C}">
                <a14:useLocalDpi xmlns:a14="http://schemas.microsoft.com/office/drawing/2010/main" val="0"/>
              </a:ext>
            </a:extLst>
          </a:blip>
          <a:stretch>
            <a:fillRect/>
          </a:stretch>
        </p:blipFill>
        <p:spPr>
          <a:xfrm>
            <a:off x="6338047" y="741676"/>
            <a:ext cx="5291666" cy="4709582"/>
          </a:xfrm>
          <a:prstGeom prst="rect">
            <a:avLst/>
          </a:prstGeom>
        </p:spPr>
      </p:pic>
      <p:sp>
        <p:nvSpPr>
          <p:cNvPr id="6" name="TextBox 5">
            <a:extLst>
              <a:ext uri="{FF2B5EF4-FFF2-40B4-BE49-F238E27FC236}">
                <a16:creationId xmlns:a16="http://schemas.microsoft.com/office/drawing/2014/main" id="{39F73F1C-04C8-4598-8BF3-43EC64625DF6}"/>
              </a:ext>
            </a:extLst>
          </p:cNvPr>
          <p:cNvSpPr txBox="1"/>
          <p:nvPr/>
        </p:nvSpPr>
        <p:spPr>
          <a:xfrm>
            <a:off x="462759" y="1164494"/>
            <a:ext cx="11389081" cy="4862870"/>
          </a:xfrm>
          <a:prstGeom prst="rect">
            <a:avLst/>
          </a:prstGeom>
          <a:noFill/>
        </p:spPr>
        <p:txBody>
          <a:bodyPr wrap="square">
            <a:spAutoFit/>
          </a:bodyPr>
          <a:lstStyle/>
          <a:p>
            <a:pPr algn="ctr"/>
            <a:r>
              <a:rPr lang="en-ZA" b="1" dirty="0">
                <a:latin typeface="Arial" panose="020B0604020202020204" pitchFamily="34" charset="0"/>
                <a:cs typeface="Arial" panose="020B0604020202020204" pitchFamily="34" charset="0"/>
              </a:rPr>
              <a:t>4. Impact of independent candidates</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rPr>
              <a:t>Reverse voter apathy/decline in turnout at elections</a:t>
            </a:r>
          </a:p>
          <a:p>
            <a:pPr marL="285750" indent="-285750">
              <a:buFont typeface="Arial" panose="020B0604020202020204" pitchFamily="34" charset="0"/>
              <a:buChar char="•"/>
            </a:pPr>
            <a:endParaRPr lang="en-ZA" sz="1600" dirty="0">
              <a:solidFill>
                <a:srgbClr val="111111"/>
              </a:solidFill>
              <a:latin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rPr>
              <a:t>Direct link with voters</a:t>
            </a:r>
          </a:p>
          <a:p>
            <a:pPr marL="285750" indent="-285750">
              <a:buFont typeface="Arial" panose="020B0604020202020204" pitchFamily="34" charset="0"/>
              <a:buChar char="•"/>
            </a:pPr>
            <a:endParaRPr lang="en-ZA" sz="1600" dirty="0">
              <a:solidFill>
                <a:srgbClr val="111111"/>
              </a:solidFill>
              <a:latin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rPr>
              <a:t>Resource to constituents</a:t>
            </a:r>
          </a:p>
          <a:p>
            <a:pPr marL="285750" indent="-285750">
              <a:buFont typeface="Arial" panose="020B0604020202020204" pitchFamily="34" charset="0"/>
              <a:buChar char="•"/>
            </a:pPr>
            <a:endParaRPr lang="en-ZA" sz="1600" dirty="0">
              <a:solidFill>
                <a:srgbClr val="111111"/>
              </a:solidFill>
              <a:latin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rPr>
              <a:t>Not beholden to a party</a:t>
            </a:r>
          </a:p>
          <a:p>
            <a:pPr marL="285750" indent="-285750">
              <a:buFont typeface="Arial" panose="020B0604020202020204" pitchFamily="34" charset="0"/>
              <a:buChar char="•"/>
            </a:pPr>
            <a:endParaRPr lang="en-ZA" sz="1600" dirty="0">
              <a:solidFill>
                <a:srgbClr val="111111"/>
              </a:solidFill>
              <a:latin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rPr>
              <a:t>More competitive political space</a:t>
            </a:r>
          </a:p>
          <a:p>
            <a:pPr marL="285750" indent="-285750">
              <a:buFont typeface="Arial" panose="020B0604020202020204" pitchFamily="34" charset="0"/>
              <a:buChar char="•"/>
            </a:pPr>
            <a:endParaRPr lang="en-ZA" sz="1600" dirty="0">
              <a:solidFill>
                <a:srgbClr val="111111"/>
              </a:solidFill>
              <a:latin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rPr>
              <a:t>Political parties potential response</a:t>
            </a:r>
          </a:p>
          <a:p>
            <a:pPr marL="285750" indent="-285750">
              <a:buFont typeface="Arial" panose="020B0604020202020204" pitchFamily="34" charset="0"/>
              <a:buChar char="•"/>
            </a:pPr>
            <a:endParaRPr lang="en-ZA" sz="1600" dirty="0">
              <a:solidFill>
                <a:srgbClr val="111111"/>
              </a:solidFill>
              <a:latin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rPr>
              <a:t>Incentive to perform and serve constituents</a:t>
            </a:r>
          </a:p>
          <a:p>
            <a:pPr marL="285750" indent="-285750">
              <a:buFont typeface="Arial" panose="020B0604020202020204" pitchFamily="34" charset="0"/>
              <a:buChar char="•"/>
            </a:pPr>
            <a:endParaRPr lang="en-ZA" dirty="0">
              <a:solidFill>
                <a:srgbClr val="111111"/>
              </a:solidFill>
              <a:latin typeface="arial" panose="020B0604020202020204" pitchFamily="34" charset="0"/>
            </a:endParaRPr>
          </a:p>
          <a:p>
            <a:pPr marL="285750" indent="-285750">
              <a:buFont typeface="Arial" panose="020B0604020202020204" pitchFamily="34" charset="0"/>
              <a:buChar char="•"/>
            </a:pPr>
            <a:endParaRPr lang="en-ZA" dirty="0">
              <a:solidFill>
                <a:srgbClr val="111111"/>
              </a:solidFill>
              <a:latin typeface="arial" panose="020B0604020202020204" pitchFamily="34" charset="0"/>
            </a:endParaRPr>
          </a:p>
        </p:txBody>
      </p:sp>
    </p:spTree>
    <p:extLst>
      <p:ext uri="{BB962C8B-B14F-4D97-AF65-F5344CB8AC3E}">
        <p14:creationId xmlns:p14="http://schemas.microsoft.com/office/powerpoint/2010/main" val="3675490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A09E131-4FA0-4462-9807-870F49DCD547}"/>
              </a:ext>
            </a:extLst>
          </p:cNvPr>
          <p:cNvPicPr/>
          <p:nvPr/>
        </p:nvPicPr>
        <p:blipFill>
          <a:blip r:embed="rId2">
            <a:extLst>
              <a:ext uri="{28A0092B-C50C-407E-A947-70E740481C1C}">
                <a14:useLocalDpi xmlns:a14="http://schemas.microsoft.com/office/drawing/2010/main" val="0"/>
              </a:ext>
            </a:extLst>
          </a:blip>
          <a:stretch>
            <a:fillRect/>
          </a:stretch>
        </p:blipFill>
        <p:spPr>
          <a:xfrm>
            <a:off x="340160" y="566864"/>
            <a:ext cx="2123776" cy="1195261"/>
          </a:xfrm>
          <a:prstGeom prst="rect">
            <a:avLst/>
          </a:prstGeom>
        </p:spPr>
      </p:pic>
      <p:pic>
        <p:nvPicPr>
          <p:cNvPr id="5" name="Picture 4">
            <a:extLst>
              <a:ext uri="{FF2B5EF4-FFF2-40B4-BE49-F238E27FC236}">
                <a16:creationId xmlns:a16="http://schemas.microsoft.com/office/drawing/2014/main" id="{099A64FE-883F-48D5-A2C0-9925284FE1F9}"/>
              </a:ext>
            </a:extLst>
          </p:cNvPr>
          <p:cNvPicPr/>
          <p:nvPr/>
        </p:nvPicPr>
        <p:blipFill>
          <a:blip r:embed="rId3">
            <a:extLst>
              <a:ext uri="{28A0092B-C50C-407E-A947-70E740481C1C}">
                <a14:useLocalDpi xmlns:a14="http://schemas.microsoft.com/office/drawing/2010/main" val="0"/>
              </a:ext>
            </a:extLst>
          </a:blip>
          <a:stretch>
            <a:fillRect/>
          </a:stretch>
        </p:blipFill>
        <p:spPr>
          <a:xfrm>
            <a:off x="6338047" y="741676"/>
            <a:ext cx="5291666" cy="4709582"/>
          </a:xfrm>
          <a:prstGeom prst="rect">
            <a:avLst/>
          </a:prstGeom>
        </p:spPr>
      </p:pic>
      <p:sp>
        <p:nvSpPr>
          <p:cNvPr id="6" name="TextBox 5">
            <a:extLst>
              <a:ext uri="{FF2B5EF4-FFF2-40B4-BE49-F238E27FC236}">
                <a16:creationId xmlns:a16="http://schemas.microsoft.com/office/drawing/2014/main" id="{2F3465B6-8681-419E-8538-49C8B8B88AAA}"/>
              </a:ext>
            </a:extLst>
          </p:cNvPr>
          <p:cNvSpPr txBox="1"/>
          <p:nvPr/>
        </p:nvSpPr>
        <p:spPr>
          <a:xfrm>
            <a:off x="462759" y="1164494"/>
            <a:ext cx="11389081" cy="4585871"/>
          </a:xfrm>
          <a:prstGeom prst="rect">
            <a:avLst/>
          </a:prstGeom>
          <a:noFill/>
        </p:spPr>
        <p:txBody>
          <a:bodyPr wrap="square">
            <a:spAutoFit/>
          </a:bodyPr>
          <a:lstStyle/>
          <a:p>
            <a:pPr algn="ctr"/>
            <a:r>
              <a:rPr lang="en-ZA" b="1" dirty="0">
                <a:latin typeface="Arial" panose="020B0604020202020204" pitchFamily="34" charset="0"/>
                <a:cs typeface="Arial" panose="020B0604020202020204" pitchFamily="34" charset="0"/>
              </a:rPr>
              <a:t>5. Limitations</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dirty="0">
                <a:latin typeface="Arial" panose="020B0604020202020204" pitchFamily="34" charset="0"/>
                <a:cs typeface="Arial" panose="020B0604020202020204" pitchFamily="34" charset="0"/>
              </a:rPr>
              <a:t>Cannot solve all issues of accountability</a:t>
            </a: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cs typeface="Arial" panose="020B0604020202020204" pitchFamily="34" charset="0"/>
              </a:rPr>
              <a:t>Independents already run at local government and there are problems in this sphere</a:t>
            </a: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cs typeface="Arial" panose="020B0604020202020204" pitchFamily="34" charset="0"/>
              </a:rPr>
              <a:t>Independents in local government</a:t>
            </a: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cs typeface="Arial" panose="020B0604020202020204" pitchFamily="34" charset="0"/>
              </a:rPr>
              <a:t>Independents do not have the infrastructure, support, finances of a political party</a:t>
            </a: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cs typeface="Arial" panose="020B0604020202020204" pitchFamily="34" charset="0"/>
              </a:rPr>
              <a:t>Independents in other national legislatures</a:t>
            </a:r>
            <a:endParaRPr lang="en-ZA" sz="1600" b="0" i="0" dirty="0">
              <a:solidFill>
                <a:srgbClr val="111111"/>
              </a:solidFill>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b="0" i="0" dirty="0">
                <a:solidFill>
                  <a:srgbClr val="111111"/>
                </a:solidFill>
                <a:effectLst/>
                <a:latin typeface="Arial" panose="020B0604020202020204" pitchFamily="34" charset="0"/>
                <a:cs typeface="Arial" panose="020B0604020202020204" pitchFamily="34" charset="0"/>
              </a:rPr>
              <a:t>Potential for co-option</a:t>
            </a: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1600" dirty="0">
              <a:solidFill>
                <a:srgbClr val="11111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dirty="0">
              <a:solidFill>
                <a:srgbClr val="111111"/>
              </a:solidFill>
              <a:latin typeface="arial" panose="020B0604020202020204" pitchFamily="34" charset="0"/>
            </a:endParaRPr>
          </a:p>
        </p:txBody>
      </p:sp>
    </p:spTree>
    <p:extLst>
      <p:ext uri="{BB962C8B-B14F-4D97-AF65-F5344CB8AC3E}">
        <p14:creationId xmlns:p14="http://schemas.microsoft.com/office/powerpoint/2010/main" val="4269352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4C54E0A-DDCB-4D9D-9B2B-4550F594221D}"/>
              </a:ext>
            </a:extLst>
          </p:cNvPr>
          <p:cNvPicPr/>
          <p:nvPr/>
        </p:nvPicPr>
        <p:blipFill>
          <a:blip r:embed="rId2">
            <a:extLst>
              <a:ext uri="{28A0092B-C50C-407E-A947-70E740481C1C}">
                <a14:useLocalDpi xmlns:a14="http://schemas.microsoft.com/office/drawing/2010/main" val="0"/>
              </a:ext>
            </a:extLst>
          </a:blip>
          <a:stretch>
            <a:fillRect/>
          </a:stretch>
        </p:blipFill>
        <p:spPr>
          <a:xfrm>
            <a:off x="340160" y="566864"/>
            <a:ext cx="2123776" cy="1195261"/>
          </a:xfrm>
          <a:prstGeom prst="rect">
            <a:avLst/>
          </a:prstGeom>
        </p:spPr>
      </p:pic>
      <p:pic>
        <p:nvPicPr>
          <p:cNvPr id="5" name="Picture 4">
            <a:extLst>
              <a:ext uri="{FF2B5EF4-FFF2-40B4-BE49-F238E27FC236}">
                <a16:creationId xmlns:a16="http://schemas.microsoft.com/office/drawing/2014/main" id="{42B10CC7-CAC9-4937-82B5-84F0CE3BFE69}"/>
              </a:ext>
            </a:extLst>
          </p:cNvPr>
          <p:cNvPicPr/>
          <p:nvPr/>
        </p:nvPicPr>
        <p:blipFill>
          <a:blip r:embed="rId3">
            <a:extLst>
              <a:ext uri="{28A0092B-C50C-407E-A947-70E740481C1C}">
                <a14:useLocalDpi xmlns:a14="http://schemas.microsoft.com/office/drawing/2010/main" val="0"/>
              </a:ext>
            </a:extLst>
          </a:blip>
          <a:stretch>
            <a:fillRect/>
          </a:stretch>
        </p:blipFill>
        <p:spPr>
          <a:xfrm>
            <a:off x="6338047" y="741676"/>
            <a:ext cx="5291666" cy="4709582"/>
          </a:xfrm>
          <a:prstGeom prst="rect">
            <a:avLst/>
          </a:prstGeom>
        </p:spPr>
      </p:pic>
      <p:sp>
        <p:nvSpPr>
          <p:cNvPr id="6" name="TextBox 5">
            <a:extLst>
              <a:ext uri="{FF2B5EF4-FFF2-40B4-BE49-F238E27FC236}">
                <a16:creationId xmlns:a16="http://schemas.microsoft.com/office/drawing/2014/main" id="{1131AF60-9FD9-4858-921F-44C41282D79C}"/>
              </a:ext>
            </a:extLst>
          </p:cNvPr>
          <p:cNvSpPr txBox="1"/>
          <p:nvPr/>
        </p:nvSpPr>
        <p:spPr>
          <a:xfrm>
            <a:off x="462759" y="1164494"/>
            <a:ext cx="11389081" cy="3877985"/>
          </a:xfrm>
          <a:prstGeom prst="rect">
            <a:avLst/>
          </a:prstGeom>
          <a:noFill/>
        </p:spPr>
        <p:txBody>
          <a:bodyPr wrap="square">
            <a:spAutoFit/>
          </a:bodyPr>
          <a:lstStyle/>
          <a:p>
            <a:pPr algn="ctr"/>
            <a:r>
              <a:rPr lang="en-ZA" b="1" dirty="0">
                <a:latin typeface="Arial" panose="020B0604020202020204" pitchFamily="34" charset="0"/>
                <a:cs typeface="Arial" panose="020B0604020202020204" pitchFamily="34" charset="0"/>
              </a:rPr>
              <a:t>6. Concluding remarks</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rPr>
              <a:t>NB development but not a panacea</a:t>
            </a:r>
          </a:p>
          <a:p>
            <a:pPr marL="285750" indent="-285750">
              <a:buFont typeface="Arial" panose="020B0604020202020204" pitchFamily="34" charset="0"/>
              <a:buChar char="•"/>
            </a:pPr>
            <a:endParaRPr lang="en-ZA" sz="1600" dirty="0">
              <a:solidFill>
                <a:srgbClr val="111111"/>
              </a:solidFill>
              <a:latin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rPr>
              <a:t>Concerns raised by the IEC</a:t>
            </a:r>
          </a:p>
          <a:p>
            <a:pPr marL="285750" indent="-285750">
              <a:buFont typeface="Arial" panose="020B0604020202020204" pitchFamily="34" charset="0"/>
              <a:buChar char="•"/>
            </a:pPr>
            <a:endParaRPr lang="en-ZA" sz="1600" dirty="0">
              <a:solidFill>
                <a:srgbClr val="111111"/>
              </a:solidFill>
              <a:latin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rPr>
              <a:t>Voter education</a:t>
            </a:r>
          </a:p>
          <a:p>
            <a:pPr marL="285750" indent="-285750">
              <a:buFont typeface="Arial" panose="020B0604020202020204" pitchFamily="34" charset="0"/>
              <a:buChar char="•"/>
            </a:pPr>
            <a:endParaRPr lang="en-ZA" sz="1600" dirty="0">
              <a:solidFill>
                <a:srgbClr val="111111"/>
              </a:solidFill>
              <a:latin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rPr>
              <a:t>Narrow versus broad electoral reform</a:t>
            </a:r>
          </a:p>
          <a:p>
            <a:pPr marL="285750" indent="-285750">
              <a:buFont typeface="Arial" panose="020B0604020202020204" pitchFamily="34" charset="0"/>
              <a:buChar char="•"/>
            </a:pPr>
            <a:endParaRPr lang="en-ZA" sz="1600" dirty="0">
              <a:solidFill>
                <a:srgbClr val="111111"/>
              </a:solidFill>
              <a:latin typeface="arial" panose="020B0604020202020204" pitchFamily="34" charset="0"/>
            </a:endParaRPr>
          </a:p>
          <a:p>
            <a:pPr marL="285750" indent="-285750">
              <a:buFont typeface="Arial" panose="020B0604020202020204" pitchFamily="34" charset="0"/>
              <a:buChar char="•"/>
            </a:pPr>
            <a:r>
              <a:rPr lang="en-ZA" sz="1600" dirty="0">
                <a:solidFill>
                  <a:srgbClr val="111111"/>
                </a:solidFill>
                <a:latin typeface="arial" panose="020B0604020202020204" pitchFamily="34" charset="0"/>
              </a:rPr>
              <a:t>What MVC is doing</a:t>
            </a:r>
          </a:p>
          <a:p>
            <a:pPr marL="285750" indent="-285750">
              <a:buFont typeface="Arial" panose="020B0604020202020204" pitchFamily="34" charset="0"/>
              <a:buChar char="•"/>
            </a:pPr>
            <a:endParaRPr lang="en-ZA" dirty="0">
              <a:solidFill>
                <a:srgbClr val="111111"/>
              </a:solidFill>
              <a:latin typeface="arial" panose="020B0604020202020204" pitchFamily="34" charset="0"/>
            </a:endParaRPr>
          </a:p>
          <a:p>
            <a:endParaRPr lang="en-ZA" dirty="0">
              <a:solidFill>
                <a:srgbClr val="111111"/>
              </a:solidFill>
              <a:latin typeface="arial" panose="020B0604020202020204" pitchFamily="34" charset="0"/>
            </a:endParaRPr>
          </a:p>
        </p:txBody>
      </p:sp>
      <p:sp>
        <p:nvSpPr>
          <p:cNvPr id="7" name="TextBox 6">
            <a:extLst>
              <a:ext uri="{FF2B5EF4-FFF2-40B4-BE49-F238E27FC236}">
                <a16:creationId xmlns:a16="http://schemas.microsoft.com/office/drawing/2014/main" id="{9775D67A-FF55-45A2-A363-650E5AB28FA6}"/>
              </a:ext>
            </a:extLst>
          </p:cNvPr>
          <p:cNvSpPr txBox="1"/>
          <p:nvPr/>
        </p:nvSpPr>
        <p:spPr>
          <a:xfrm>
            <a:off x="4486275" y="5563314"/>
            <a:ext cx="3276600" cy="923330"/>
          </a:xfrm>
          <a:prstGeom prst="rect">
            <a:avLst/>
          </a:prstGeom>
          <a:noFill/>
        </p:spPr>
        <p:txBody>
          <a:bodyPr wrap="square" rtlCol="0">
            <a:spAutoFit/>
          </a:bodyPr>
          <a:lstStyle/>
          <a:p>
            <a:pPr algn="ctr"/>
            <a:r>
              <a:rPr lang="en-ZA" dirty="0">
                <a:latin typeface="Arial" panose="020B0604020202020204" pitchFamily="34" charset="0"/>
                <a:cs typeface="Arial" panose="020B0604020202020204" pitchFamily="34" charset="0"/>
              </a:rPr>
              <a:t>END</a:t>
            </a:r>
          </a:p>
          <a:p>
            <a:pPr algn="ctr"/>
            <a:endParaRPr lang="en-ZA" dirty="0">
              <a:latin typeface="Arial" panose="020B0604020202020204" pitchFamily="34" charset="0"/>
              <a:cs typeface="Arial" panose="020B0604020202020204" pitchFamily="34" charset="0"/>
            </a:endParaRPr>
          </a:p>
          <a:p>
            <a:pPr algn="ctr"/>
            <a:r>
              <a:rPr lang="en-ZA"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3240973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491</Words>
  <Application>Microsoft Office PowerPoint</Application>
  <PresentationFormat>Widescreen</PresentationFormat>
  <Paragraphs>103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Joel</dc:creator>
  <cp:lastModifiedBy>Joel</cp:lastModifiedBy>
  <cp:revision>13</cp:revision>
  <dcterms:created xsi:type="dcterms:W3CDTF">2021-03-16T04:12:12Z</dcterms:created>
  <dcterms:modified xsi:type="dcterms:W3CDTF">2021-03-16T06:59:29Z</dcterms:modified>
</cp:coreProperties>
</file>