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Default Extension="xlsx" ContentType="application/vnd.openxmlformats-officedocument.spreadsheetml.sheet"/>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18"/>
  </p:notesMasterIdLst>
  <p:sldIdLst>
    <p:sldId id="449" r:id="rId3"/>
    <p:sldId id="450" r:id="rId4"/>
    <p:sldId id="458" r:id="rId5"/>
    <p:sldId id="459" r:id="rId6"/>
    <p:sldId id="460" r:id="rId7"/>
    <p:sldId id="461" r:id="rId8"/>
    <p:sldId id="462" r:id="rId9"/>
    <p:sldId id="463" r:id="rId10"/>
    <p:sldId id="457" r:id="rId11"/>
    <p:sldId id="445" r:id="rId12"/>
    <p:sldId id="456" r:id="rId13"/>
    <p:sldId id="451" r:id="rId14"/>
    <p:sldId id="454" r:id="rId15"/>
    <p:sldId id="455" r:id="rId16"/>
    <p:sldId id="264" r:id="rId17"/>
  </p:sldIdLst>
  <p:sldSz cx="9144000" cy="6858000" type="screen4x3"/>
  <p:notesSz cx="6645275" cy="97758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r Tsakani Ngomane" initials="DTN" lastIdx="11" clrIdx="0"/>
  <p:cmAuthor id="2" name="Frans Baloyi" initials="FB" lastIdx="9" clrIdx="1">
    <p:extLst>
      <p:ext uri="{19B8F6BF-5375-455C-9EA6-DF929625EA0E}">
        <p15:presenceInfo xmlns:p15="http://schemas.microsoft.com/office/powerpoint/2012/main" xmlns="" userId="S-1-5-21-1701054266-2065958804-2444399980-234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FF3B"/>
    <a:srgbClr val="00FF00"/>
    <a:srgbClr val="00B050"/>
    <a:srgbClr val="006600"/>
    <a:srgbClr val="33CC3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898" autoAdjust="0"/>
    <p:restoredTop sz="92785" autoAdjust="0"/>
  </p:normalViewPr>
  <p:slideViewPr>
    <p:cSldViewPr snapToGrid="0" snapToObjects="1">
      <p:cViewPr varScale="1">
        <p:scale>
          <a:sx n="68" d="100"/>
          <a:sy n="68" d="100"/>
        </p:scale>
        <p:origin x="-1212" y="-90"/>
      </p:cViewPr>
      <p:guideLst>
        <p:guide orient="horz" pos="2160"/>
        <p:guide pos="2880"/>
      </p:guideLst>
    </p:cSldViewPr>
  </p:slideViewPr>
  <p:outlineViewPr>
    <p:cViewPr>
      <p:scale>
        <a:sx n="33" d="100"/>
        <a:sy n="33" d="100"/>
      </p:scale>
      <p:origin x="0" y="-2568"/>
    </p:cViewPr>
  </p:outlineViewPr>
  <p:notesTextViewPr>
    <p:cViewPr>
      <p:scale>
        <a:sx n="100" d="100"/>
        <a:sy n="100" d="100"/>
      </p:scale>
      <p:origin x="0" y="0"/>
    </p:cViewPr>
  </p:notesTextViewPr>
  <p:sorterViewPr>
    <p:cViewPr>
      <p:scale>
        <a:sx n="120" d="100"/>
        <a:sy n="12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Worksheet4.xlsx"/></Relationships>
</file>

<file path=ppt/charts/chart1.xml><?xml version="1.0" encoding="utf-8"?>
<c:chartSpace xmlns:c="http://schemas.openxmlformats.org/drawingml/2006/chart" xmlns:a="http://schemas.openxmlformats.org/drawingml/2006/main" xmlns:r="http://schemas.openxmlformats.org/officeDocument/2006/relationships">
  <c:lang val="en-ZA"/>
  <c:chart>
    <c:autoTitleDeleted val="1"/>
    <c:plotArea>
      <c:layout/>
      <c:pieChart>
        <c:varyColors val="1"/>
        <c:ser>
          <c:idx val="0"/>
          <c:order val="0"/>
          <c:tx>
            <c:strRef>
              <c:f>Sheet1!$B$1</c:f>
              <c:strCache>
                <c:ptCount val="1"/>
                <c:pt idx="0">
                  <c:v>Sales</c:v>
                </c:pt>
              </c:strCache>
            </c:strRef>
          </c:tx>
          <c:dPt>
            <c:idx val="0"/>
            <c:spPr>
              <a:solidFill>
                <a:srgbClr val="00FF00"/>
              </a:solidFill>
            </c:spPr>
            <c:extLst xmlns:c16r2="http://schemas.microsoft.com/office/drawing/2015/06/chart">
              <c:ext xmlns:c16="http://schemas.microsoft.com/office/drawing/2014/chart" uri="{C3380CC4-5D6E-409C-BE32-E72D297353CC}">
                <c16:uniqueId val="{00000001-5D10-F34E-8B35-3AF61582A8C4}"/>
              </c:ext>
            </c:extLst>
          </c:dPt>
          <c:dPt>
            <c:idx val="1"/>
            <c:spPr>
              <a:solidFill>
                <a:srgbClr val="FFFF00"/>
              </a:solidFill>
            </c:spPr>
            <c:extLst xmlns:c16r2="http://schemas.microsoft.com/office/drawing/2015/06/chart">
              <c:ext xmlns:c16="http://schemas.microsoft.com/office/drawing/2014/chart" uri="{C3380CC4-5D6E-409C-BE32-E72D297353CC}">
                <c16:uniqueId val="{00000003-5D10-F34E-8B35-3AF61582A8C4}"/>
              </c:ext>
            </c:extLst>
          </c:dPt>
          <c:dPt>
            <c:idx val="2"/>
            <c:spPr>
              <a:solidFill>
                <a:srgbClr val="FF0000"/>
              </a:solidFill>
            </c:spPr>
            <c:extLst xmlns:c16r2="http://schemas.microsoft.com/office/drawing/2015/06/chart">
              <c:ext xmlns:c16="http://schemas.microsoft.com/office/drawing/2014/chart" uri="{C3380CC4-5D6E-409C-BE32-E72D297353CC}">
                <c16:uniqueId val="{00000005-5D10-F34E-8B35-3AF61582A8C4}"/>
              </c:ext>
            </c:extLst>
          </c:dPt>
          <c:dPt>
            <c:idx val="3"/>
            <c:spPr>
              <a:solidFill>
                <a:srgbClr val="00B0F0"/>
              </a:solidFill>
            </c:spPr>
            <c:extLst xmlns:c16r2="http://schemas.microsoft.com/office/drawing/2015/06/chart">
              <c:ext xmlns:c16="http://schemas.microsoft.com/office/drawing/2014/chart" uri="{C3380CC4-5D6E-409C-BE32-E72D297353CC}">
                <c16:uniqueId val="{00000007-5D10-F34E-8B35-3AF61582A8C4}"/>
              </c:ext>
            </c:extLst>
          </c:dPt>
          <c:dPt>
            <c:idx val="4"/>
            <c:spPr>
              <a:solidFill>
                <a:srgbClr val="984807"/>
              </a:solidFill>
            </c:spPr>
            <c:extLst xmlns:c16r2="http://schemas.microsoft.com/office/drawing/2015/06/chart">
              <c:ext xmlns:c16="http://schemas.microsoft.com/office/drawing/2014/chart" uri="{C3380CC4-5D6E-409C-BE32-E72D297353CC}">
                <c16:uniqueId val="{00000009-5D10-F34E-8B35-3AF61582A8C4}"/>
              </c:ext>
            </c:extLst>
          </c:dPt>
          <c:dLbls>
            <c:dLbl>
              <c:idx val="0"/>
              <c:layout/>
              <c:tx>
                <c:rich>
                  <a:bodyPr/>
                  <a:lstStyle/>
                  <a:p>
                    <a:pPr>
                      <a:defRPr sz="1762" baseline="0"/>
                    </a:pPr>
                    <a:r>
                      <a:rPr lang="en-US" dirty="0"/>
                      <a:t>59%</a:t>
                    </a:r>
                  </a:p>
                </c:rich>
              </c:tx>
              <c:spPr/>
              <c:showVal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1-5D10-F34E-8B35-3AF61582A8C4}"/>
                </c:ext>
              </c:extLst>
            </c:dLbl>
            <c:dLbl>
              <c:idx val="1"/>
              <c:layout>
                <c:manualLayout>
                  <c:x val="6.9060783196716172E-2"/>
                  <c:y val="-7.5951117606329221E-2"/>
                </c:manualLayout>
              </c:layout>
              <c:tx>
                <c:rich>
                  <a:bodyPr wrap="square" lIns="38100" tIns="19050" rIns="38100" bIns="19050" anchor="ctr">
                    <a:spAutoFit/>
                  </a:bodyPr>
                  <a:lstStyle/>
                  <a:p>
                    <a:pPr>
                      <a:defRPr sz="1762" baseline="0"/>
                    </a:pPr>
                    <a:r>
                      <a:rPr lang="en-US" dirty="0"/>
                      <a:t>18%</a:t>
                    </a:r>
                  </a:p>
                </c:rich>
              </c:tx>
              <c:spPr>
                <a:noFill/>
                <a:ln>
                  <a:noFill/>
                </a:ln>
                <a:effectLst/>
              </c:spPr>
              <c:showVal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3-5D10-F34E-8B35-3AF61582A8C4}"/>
                </c:ext>
              </c:extLst>
            </c:dLbl>
            <c:dLbl>
              <c:idx val="2"/>
              <c:layout>
                <c:manualLayout>
                  <c:x val="4.4507131486177194E-2"/>
                  <c:y val="0.1006076971813563"/>
                </c:manualLayout>
              </c:layout>
              <c:tx>
                <c:rich>
                  <a:bodyPr/>
                  <a:lstStyle/>
                  <a:p>
                    <a:r>
                      <a:rPr lang="en-US" dirty="0"/>
                      <a:t>23%</a:t>
                    </a:r>
                  </a:p>
                </c:rich>
              </c:tx>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5-5D10-F34E-8B35-3AF61582A8C4}"/>
                </c:ext>
              </c:extLst>
            </c:dLbl>
            <c:dLbl>
              <c:idx val="3"/>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5D10-F34E-8B35-3AF61582A8C4}"/>
                </c:ext>
              </c:extLst>
            </c:dLbl>
            <c:dLbl>
              <c:idx val="4"/>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5D10-F34E-8B35-3AF61582A8C4}"/>
                </c:ext>
              </c:extLst>
            </c:dLbl>
            <c:spPr>
              <a:noFill/>
              <a:ln w="24885">
                <a:noFill/>
              </a:ln>
            </c:spPr>
            <c:txPr>
              <a:bodyPr/>
              <a:lstStyle/>
              <a:p>
                <a:pPr>
                  <a:defRPr sz="1762" baseline="0"/>
                </a:pPr>
                <a:endParaRPr lang="en-US"/>
              </a:p>
            </c:txPr>
            <c:showVal val="1"/>
            <c:showLeaderLines val="1"/>
            <c:extLst xmlns:c16r2="http://schemas.microsoft.com/office/drawing/2015/06/chart">
              <c:ext xmlns:c15="http://schemas.microsoft.com/office/drawing/2012/chart" uri="{CE6537A1-D6FC-4f65-9D91-7224C49458BB}"/>
            </c:extLst>
          </c:dLbls>
          <c:cat>
            <c:strRef>
              <c:f>Sheet1!$A$2:$A$6</c:f>
              <c:strCache>
                <c:ptCount val="4"/>
                <c:pt idx="0">
                  <c:v>On target</c:v>
                </c:pt>
                <c:pt idx="1">
                  <c:v>Work in progress</c:v>
                </c:pt>
                <c:pt idx="2">
                  <c:v>off target </c:v>
                </c:pt>
                <c:pt idx="3">
                  <c:v>No milestone</c:v>
                </c:pt>
              </c:strCache>
            </c:strRef>
          </c:cat>
          <c:val>
            <c:numRef>
              <c:f>Sheet1!$B$2:$B$6</c:f>
              <c:numCache>
                <c:formatCode>0%</c:formatCode>
                <c:ptCount val="5"/>
                <c:pt idx="0">
                  <c:v>0.56000000000000005</c:v>
                </c:pt>
                <c:pt idx="1">
                  <c:v>0.19000000000000003</c:v>
                </c:pt>
                <c:pt idx="2">
                  <c:v>0.25</c:v>
                </c:pt>
                <c:pt idx="3">
                  <c:v>0</c:v>
                </c:pt>
              </c:numCache>
            </c:numRef>
          </c:val>
          <c:extLst xmlns:c16r2="http://schemas.microsoft.com/office/drawing/2015/06/chart">
            <c:ext xmlns:c16="http://schemas.microsoft.com/office/drawing/2014/chart" uri="{C3380CC4-5D6E-409C-BE32-E72D297353CC}">
              <c16:uniqueId val="{0000000A-5D10-F34E-8B35-3AF61582A8C4}"/>
            </c:ext>
          </c:extLst>
        </c:ser>
        <c:dLbls/>
        <c:firstSliceAng val="0"/>
      </c:pieChart>
      <c:spPr>
        <a:noFill/>
        <a:ln w="25196">
          <a:noFill/>
        </a:ln>
      </c:spPr>
    </c:plotArea>
    <c:plotVisOnly val="1"/>
    <c:dispBlanksAs val="zero"/>
  </c:chart>
  <c:txPr>
    <a:bodyPr/>
    <a:lstStyle/>
    <a:p>
      <a:pPr>
        <a:defRPr sz="2321"/>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ZA"/>
  <c:chart>
    <c:autoTitleDeleted val="1"/>
    <c:plotArea>
      <c:layout/>
      <c:pieChart>
        <c:varyColors val="1"/>
        <c:dLbls/>
        <c:firstSliceAng val="0"/>
      </c:pieChart>
      <c:spPr>
        <a:noFill/>
        <a:ln w="25196">
          <a:noFill/>
        </a:ln>
      </c:spPr>
    </c:plotArea>
    <c:plotVisOnly val="1"/>
    <c:dispBlanksAs val="zero"/>
  </c:chart>
  <c:txPr>
    <a:bodyPr/>
    <a:lstStyle/>
    <a:p>
      <a:pPr>
        <a:defRPr sz="2321"/>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ZA"/>
  <c:chart>
    <c:autoTitleDeleted val="1"/>
    <c:plotArea>
      <c:layout/>
      <c:pieChart>
        <c:varyColors val="1"/>
        <c:dLbls/>
        <c:firstSliceAng val="0"/>
      </c:pieChart>
      <c:spPr>
        <a:noFill/>
        <a:ln w="25196">
          <a:noFill/>
        </a:ln>
      </c:spPr>
    </c:plotArea>
    <c:plotVisOnly val="1"/>
    <c:dispBlanksAs val="zero"/>
  </c:chart>
  <c:txPr>
    <a:bodyPr/>
    <a:lstStyle/>
    <a:p>
      <a:pPr>
        <a:defRPr sz="2321"/>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ZA"/>
  <c:chart>
    <c:autoTitleDeleted val="1"/>
    <c:plotArea>
      <c:layout/>
      <c:pieChart>
        <c:varyColors val="1"/>
        <c:dLbls/>
        <c:firstSliceAng val="0"/>
      </c:pieChart>
      <c:spPr>
        <a:noFill/>
        <a:ln w="25196">
          <a:noFill/>
        </a:ln>
      </c:spPr>
    </c:plotArea>
    <c:plotVisOnly val="1"/>
    <c:dispBlanksAs val="zero"/>
  </c:chart>
  <c:txPr>
    <a:bodyPr/>
    <a:lstStyle/>
    <a:p>
      <a:pPr>
        <a:defRPr sz="2321"/>
      </a:pPr>
      <a:endParaRPr lang="en-US"/>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79619" cy="490489"/>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764118" y="0"/>
            <a:ext cx="2879619" cy="490489"/>
          </a:xfrm>
          <a:prstGeom prst="rect">
            <a:avLst/>
          </a:prstGeom>
        </p:spPr>
        <p:txBody>
          <a:bodyPr vert="horz" lIns="91440" tIns="45720" rIns="91440" bIns="45720" rtlCol="0"/>
          <a:lstStyle>
            <a:lvl1pPr algn="r">
              <a:defRPr sz="1200"/>
            </a:lvl1pPr>
          </a:lstStyle>
          <a:p>
            <a:fld id="{CA7CF1C1-29ED-481E-8CD9-F95BAAE8F84A}" type="datetimeFigureOut">
              <a:rPr lang="en-ZA" smtClean="0"/>
              <a:pPr/>
              <a:t>2021/03/16</a:t>
            </a:fld>
            <a:endParaRPr lang="en-ZA"/>
          </a:p>
        </p:txBody>
      </p:sp>
      <p:sp>
        <p:nvSpPr>
          <p:cNvPr id="4" name="Slide Image Placeholder 3"/>
          <p:cNvSpPr>
            <a:spLocks noGrp="1" noRot="1" noChangeAspect="1"/>
          </p:cNvSpPr>
          <p:nvPr>
            <p:ph type="sldImg" idx="2"/>
          </p:nvPr>
        </p:nvSpPr>
        <p:spPr>
          <a:xfrm>
            <a:off x="1123950" y="1222375"/>
            <a:ext cx="4397375" cy="3298825"/>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64528" y="4704616"/>
            <a:ext cx="5316220" cy="384923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9285338"/>
            <a:ext cx="2879619" cy="490488"/>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764118" y="9285338"/>
            <a:ext cx="2879619" cy="490488"/>
          </a:xfrm>
          <a:prstGeom prst="rect">
            <a:avLst/>
          </a:prstGeom>
        </p:spPr>
        <p:txBody>
          <a:bodyPr vert="horz" lIns="91440" tIns="45720" rIns="91440" bIns="45720" rtlCol="0" anchor="b"/>
          <a:lstStyle>
            <a:lvl1pPr algn="r">
              <a:defRPr sz="1200"/>
            </a:lvl1pPr>
          </a:lstStyle>
          <a:p>
            <a:fld id="{D4C4E7E3-98CD-4B26-A823-0C680A4B1A6C}" type="slidenum">
              <a:rPr lang="en-ZA" smtClean="0"/>
              <a:pPr/>
              <a:t>‹#›</a:t>
            </a:fld>
            <a:endParaRPr lang="en-ZA"/>
          </a:p>
        </p:txBody>
      </p:sp>
    </p:spTree>
    <p:extLst>
      <p:ext uri="{BB962C8B-B14F-4D97-AF65-F5344CB8AC3E}">
        <p14:creationId xmlns:p14="http://schemas.microsoft.com/office/powerpoint/2010/main" xmlns="" val="35288805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Slide Image Placeholder 1"/>
          <p:cNvSpPr>
            <a:spLocks noGrp="1" noRot="1" noChangeAspect="1" noTextEdit="1"/>
          </p:cNvSpPr>
          <p:nvPr>
            <p:ph type="sldImg"/>
          </p:nvPr>
        </p:nvSpPr>
        <p:spPr>
          <a:ln/>
        </p:spPr>
      </p:sp>
      <p:sp>
        <p:nvSpPr>
          <p:cNvPr id="203779"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ZA" altLang="en-US">
              <a:latin typeface="Arial" panose="020B0604020202020204" pitchFamily="34" charset="0"/>
            </a:endParaRPr>
          </a:p>
        </p:txBody>
      </p:sp>
      <p:sp>
        <p:nvSpPr>
          <p:cNvPr id="203780"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B031474-62A2-48E6-89BF-98460FA04FFD}" type="slidenum">
              <a:rPr lang="en-US" altLang="en-US" smtClean="0">
                <a:solidFill>
                  <a:prstClr val="black"/>
                </a:solidFill>
              </a:rPr>
              <a:pPr/>
              <a:t>3</a:t>
            </a:fld>
            <a:endParaRPr lang="en-US" altLang="en-US">
              <a:solidFill>
                <a:prstClr val="black"/>
              </a:solidFill>
            </a:endParaRPr>
          </a:p>
        </p:txBody>
      </p:sp>
    </p:spTree>
    <p:extLst>
      <p:ext uri="{BB962C8B-B14F-4D97-AF65-F5344CB8AC3E}">
        <p14:creationId xmlns:p14="http://schemas.microsoft.com/office/powerpoint/2010/main" xmlns="" val="40429479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Slide Image Placeholder 1"/>
          <p:cNvSpPr>
            <a:spLocks noGrp="1" noRot="1" noChangeAspect="1" noTextEdit="1"/>
          </p:cNvSpPr>
          <p:nvPr>
            <p:ph type="sldImg"/>
          </p:nvPr>
        </p:nvSpPr>
        <p:spPr>
          <a:ln/>
        </p:spPr>
      </p:sp>
      <p:sp>
        <p:nvSpPr>
          <p:cNvPr id="203779"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ZA" altLang="en-US">
              <a:latin typeface="Arial" panose="020B0604020202020204" pitchFamily="34" charset="0"/>
            </a:endParaRPr>
          </a:p>
        </p:txBody>
      </p:sp>
      <p:sp>
        <p:nvSpPr>
          <p:cNvPr id="203780"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B031474-62A2-48E6-89BF-98460FA04FFD}" type="slidenum">
              <a:rPr lang="en-US" altLang="en-US" smtClean="0">
                <a:solidFill>
                  <a:prstClr val="black"/>
                </a:solidFill>
              </a:rPr>
              <a:pPr/>
              <a:t>4</a:t>
            </a:fld>
            <a:endParaRPr lang="en-US" altLang="en-US">
              <a:solidFill>
                <a:prstClr val="black"/>
              </a:solidFill>
            </a:endParaRPr>
          </a:p>
        </p:txBody>
      </p:sp>
    </p:spTree>
    <p:extLst>
      <p:ext uri="{BB962C8B-B14F-4D97-AF65-F5344CB8AC3E}">
        <p14:creationId xmlns:p14="http://schemas.microsoft.com/office/powerpoint/2010/main" xmlns="" val="5167916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Slide Image Placeholder 1"/>
          <p:cNvSpPr>
            <a:spLocks noGrp="1" noRot="1" noChangeAspect="1" noTextEdit="1"/>
          </p:cNvSpPr>
          <p:nvPr>
            <p:ph type="sldImg"/>
          </p:nvPr>
        </p:nvSpPr>
        <p:spPr>
          <a:ln/>
        </p:spPr>
      </p:sp>
      <p:sp>
        <p:nvSpPr>
          <p:cNvPr id="203779"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ZA" altLang="en-US">
              <a:latin typeface="Arial" panose="020B0604020202020204" pitchFamily="34" charset="0"/>
            </a:endParaRPr>
          </a:p>
        </p:txBody>
      </p:sp>
      <p:sp>
        <p:nvSpPr>
          <p:cNvPr id="203780"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B031474-62A2-48E6-89BF-98460FA04FFD}" type="slidenum">
              <a:rPr lang="en-US" altLang="en-US" smtClean="0">
                <a:solidFill>
                  <a:prstClr val="black"/>
                </a:solidFill>
              </a:rPr>
              <a:pPr/>
              <a:t>5</a:t>
            </a:fld>
            <a:endParaRPr lang="en-US" altLang="en-US">
              <a:solidFill>
                <a:prstClr val="black"/>
              </a:solidFill>
            </a:endParaRPr>
          </a:p>
        </p:txBody>
      </p:sp>
    </p:spTree>
    <p:extLst>
      <p:ext uri="{BB962C8B-B14F-4D97-AF65-F5344CB8AC3E}">
        <p14:creationId xmlns:p14="http://schemas.microsoft.com/office/powerpoint/2010/main" xmlns="" val="8958502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Slide Image Placeholder 1"/>
          <p:cNvSpPr>
            <a:spLocks noGrp="1" noRot="1" noChangeAspect="1" noTextEdit="1"/>
          </p:cNvSpPr>
          <p:nvPr>
            <p:ph type="sldImg"/>
          </p:nvPr>
        </p:nvSpPr>
        <p:spPr>
          <a:ln/>
        </p:spPr>
      </p:sp>
      <p:sp>
        <p:nvSpPr>
          <p:cNvPr id="203779"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ZA" altLang="en-US">
              <a:latin typeface="Arial" panose="020B0604020202020204" pitchFamily="34" charset="0"/>
            </a:endParaRPr>
          </a:p>
        </p:txBody>
      </p:sp>
      <p:sp>
        <p:nvSpPr>
          <p:cNvPr id="203780"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B031474-62A2-48E6-89BF-98460FA04FFD}" type="slidenum">
              <a:rPr lang="en-US" altLang="en-US" smtClean="0">
                <a:solidFill>
                  <a:prstClr val="black"/>
                </a:solidFill>
              </a:rPr>
              <a:pPr/>
              <a:t>6</a:t>
            </a:fld>
            <a:endParaRPr lang="en-US" altLang="en-US">
              <a:solidFill>
                <a:prstClr val="black"/>
              </a:solidFill>
            </a:endParaRPr>
          </a:p>
        </p:txBody>
      </p:sp>
    </p:spTree>
    <p:extLst>
      <p:ext uri="{BB962C8B-B14F-4D97-AF65-F5344CB8AC3E}">
        <p14:creationId xmlns:p14="http://schemas.microsoft.com/office/powerpoint/2010/main" xmlns="" val="20158323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Slide Image Placeholder 1"/>
          <p:cNvSpPr>
            <a:spLocks noGrp="1" noRot="1" noChangeAspect="1" noTextEdit="1"/>
          </p:cNvSpPr>
          <p:nvPr>
            <p:ph type="sldImg"/>
          </p:nvPr>
        </p:nvSpPr>
        <p:spPr>
          <a:ln/>
        </p:spPr>
      </p:sp>
      <p:sp>
        <p:nvSpPr>
          <p:cNvPr id="203779"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ZA" altLang="en-US">
              <a:latin typeface="Arial" panose="020B0604020202020204" pitchFamily="34" charset="0"/>
            </a:endParaRPr>
          </a:p>
        </p:txBody>
      </p:sp>
      <p:sp>
        <p:nvSpPr>
          <p:cNvPr id="203780"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B031474-62A2-48E6-89BF-98460FA04FFD}" type="slidenum">
              <a:rPr lang="en-US" altLang="en-US" smtClean="0">
                <a:solidFill>
                  <a:prstClr val="black"/>
                </a:solidFill>
              </a:rPr>
              <a:pPr/>
              <a:t>7</a:t>
            </a:fld>
            <a:endParaRPr lang="en-US" altLang="en-US">
              <a:solidFill>
                <a:prstClr val="black"/>
              </a:solidFill>
            </a:endParaRPr>
          </a:p>
        </p:txBody>
      </p:sp>
    </p:spTree>
    <p:extLst>
      <p:ext uri="{BB962C8B-B14F-4D97-AF65-F5344CB8AC3E}">
        <p14:creationId xmlns:p14="http://schemas.microsoft.com/office/powerpoint/2010/main" xmlns="" val="4847055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Slide Image Placeholder 1"/>
          <p:cNvSpPr>
            <a:spLocks noGrp="1" noRot="1" noChangeAspect="1" noTextEdit="1"/>
          </p:cNvSpPr>
          <p:nvPr>
            <p:ph type="sldImg"/>
          </p:nvPr>
        </p:nvSpPr>
        <p:spPr>
          <a:ln/>
        </p:spPr>
      </p:sp>
      <p:sp>
        <p:nvSpPr>
          <p:cNvPr id="203779"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ZA" altLang="en-US">
              <a:latin typeface="Arial" panose="020B0604020202020204" pitchFamily="34" charset="0"/>
            </a:endParaRPr>
          </a:p>
        </p:txBody>
      </p:sp>
      <p:sp>
        <p:nvSpPr>
          <p:cNvPr id="203780"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B031474-62A2-48E6-89BF-98460FA04FFD}" type="slidenum">
              <a:rPr lang="en-US" altLang="en-US" smtClean="0">
                <a:solidFill>
                  <a:prstClr val="black"/>
                </a:solidFill>
              </a:rPr>
              <a:pPr/>
              <a:t>8</a:t>
            </a:fld>
            <a:endParaRPr lang="en-US" altLang="en-US">
              <a:solidFill>
                <a:prstClr val="black"/>
              </a:solidFill>
            </a:endParaRPr>
          </a:p>
        </p:txBody>
      </p:sp>
    </p:spTree>
    <p:extLst>
      <p:ext uri="{BB962C8B-B14F-4D97-AF65-F5344CB8AC3E}">
        <p14:creationId xmlns:p14="http://schemas.microsoft.com/office/powerpoint/2010/main" xmlns="" val="42781881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Slide Image Placeholder 1"/>
          <p:cNvSpPr>
            <a:spLocks noGrp="1" noRot="1" noChangeAspect="1" noTextEdit="1"/>
          </p:cNvSpPr>
          <p:nvPr>
            <p:ph type="sldImg"/>
          </p:nvPr>
        </p:nvSpPr>
        <p:spPr>
          <a:ln/>
        </p:spPr>
      </p:sp>
      <p:sp>
        <p:nvSpPr>
          <p:cNvPr id="203779"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ZA" altLang="en-US">
              <a:latin typeface="Arial" panose="020B0604020202020204" pitchFamily="34" charset="0"/>
            </a:endParaRPr>
          </a:p>
        </p:txBody>
      </p:sp>
      <p:sp>
        <p:nvSpPr>
          <p:cNvPr id="203780"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B031474-62A2-48E6-89BF-98460FA04FFD}" type="slidenum">
              <a:rPr lang="en-US" altLang="en-US" smtClean="0">
                <a:solidFill>
                  <a:prstClr val="black"/>
                </a:solidFill>
              </a:rPr>
              <a:pPr/>
              <a:t>9</a:t>
            </a:fld>
            <a:endParaRPr lang="en-US" altLang="en-US">
              <a:solidFill>
                <a:prstClr val="black"/>
              </a:solidFill>
            </a:endParaRPr>
          </a:p>
        </p:txBody>
      </p:sp>
    </p:spTree>
    <p:extLst>
      <p:ext uri="{BB962C8B-B14F-4D97-AF65-F5344CB8AC3E}">
        <p14:creationId xmlns:p14="http://schemas.microsoft.com/office/powerpoint/2010/main" xmlns="" val="1480850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Slide Image Placeholder 1"/>
          <p:cNvSpPr>
            <a:spLocks noGrp="1" noRot="1" noChangeAspect="1" noTextEdit="1"/>
          </p:cNvSpPr>
          <p:nvPr>
            <p:ph type="sldImg"/>
          </p:nvPr>
        </p:nvSpPr>
        <p:spPr>
          <a:ln/>
        </p:spPr>
      </p:sp>
      <p:sp>
        <p:nvSpPr>
          <p:cNvPr id="203779"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ZA" altLang="en-US">
              <a:latin typeface="Arial" panose="020B0604020202020204" pitchFamily="34" charset="0"/>
            </a:endParaRPr>
          </a:p>
        </p:txBody>
      </p:sp>
      <p:sp>
        <p:nvSpPr>
          <p:cNvPr id="203780"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B031474-62A2-48E6-89BF-98460FA04FFD}" type="slidenum">
              <a:rPr lang="en-US" altLang="en-US" smtClean="0">
                <a:solidFill>
                  <a:prstClr val="black"/>
                </a:solidFill>
              </a:rPr>
              <a:pPr/>
              <a:t>10</a:t>
            </a:fld>
            <a:endParaRPr lang="en-US" altLang="en-US">
              <a:solidFill>
                <a:prstClr val="black"/>
              </a:solidFill>
            </a:endParaRPr>
          </a:p>
        </p:txBody>
      </p:sp>
    </p:spTree>
    <p:extLst>
      <p:ext uri="{BB962C8B-B14F-4D97-AF65-F5344CB8AC3E}">
        <p14:creationId xmlns:p14="http://schemas.microsoft.com/office/powerpoint/2010/main" xmlns="" val="28797643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C4E7E3-98CD-4B26-A823-0C680A4B1A6C}" type="slidenum">
              <a:rPr lang="en-ZA" smtClean="0"/>
              <a:pPr/>
              <a:t>12</a:t>
            </a:fld>
            <a:endParaRPr lang="en-ZA"/>
          </a:p>
        </p:txBody>
      </p:sp>
    </p:spTree>
    <p:extLst>
      <p:ext uri="{BB962C8B-B14F-4D97-AF65-F5344CB8AC3E}">
        <p14:creationId xmlns:p14="http://schemas.microsoft.com/office/powerpoint/2010/main" xmlns="" val="20871943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47D31AD-5017-4E9F-A17D-BCF7AC2CE6F2}" type="datetime1">
              <a:rPr lang="en-US" smtClean="0"/>
              <a:pPr/>
              <a:t>3/16/2021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E107A0-7B7C-8743-BC43-85A450895BAC}" type="slidenum">
              <a:rPr lang="en-US" smtClean="0"/>
              <a:pPr/>
              <a:t>‹#›</a:t>
            </a:fld>
            <a:endParaRPr lang="en-US"/>
          </a:p>
        </p:txBody>
      </p:sp>
    </p:spTree>
    <p:extLst>
      <p:ext uri="{BB962C8B-B14F-4D97-AF65-F5344CB8AC3E}">
        <p14:creationId xmlns:p14="http://schemas.microsoft.com/office/powerpoint/2010/main" xmlns="" val="4237163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A89D4D5-9AFF-4A15-A2F5-580AF803C158}" type="datetime1">
              <a:rPr lang="en-US" smtClean="0"/>
              <a:pPr/>
              <a:t>3/16/2021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E107A0-7B7C-8743-BC43-85A450895BAC}" type="slidenum">
              <a:rPr lang="en-US" smtClean="0"/>
              <a:pPr/>
              <a:t>‹#›</a:t>
            </a:fld>
            <a:endParaRPr lang="en-US"/>
          </a:p>
        </p:txBody>
      </p:sp>
    </p:spTree>
    <p:extLst>
      <p:ext uri="{BB962C8B-B14F-4D97-AF65-F5344CB8AC3E}">
        <p14:creationId xmlns:p14="http://schemas.microsoft.com/office/powerpoint/2010/main" xmlns="" val="5682023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081E3EE-1DB7-4A3C-8AD5-0407663C189B}" type="datetime1">
              <a:rPr lang="en-US" smtClean="0"/>
              <a:pPr/>
              <a:t>3/16/2021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E107A0-7B7C-8743-BC43-85A450895BAC}" type="slidenum">
              <a:rPr lang="en-US" smtClean="0"/>
              <a:pPr/>
              <a:t>‹#›</a:t>
            </a:fld>
            <a:endParaRPr lang="en-US"/>
          </a:p>
        </p:txBody>
      </p:sp>
    </p:spTree>
    <p:extLst>
      <p:ext uri="{BB962C8B-B14F-4D97-AF65-F5344CB8AC3E}">
        <p14:creationId xmlns:p14="http://schemas.microsoft.com/office/powerpoint/2010/main" xmlns="" val="22472179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16D7E6B5-4911-4CBB-A3A6-9C4ACDC51B39}"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3/16/2021</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9E107A0-7B7C-8743-BC43-85A450895BAC}"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xmlns="" val="30372363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9F66FFA8-69A5-4271-AA04-9B37CECEC1D3}"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3/16/2021</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9E107A0-7B7C-8743-BC43-85A450895BAC}"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xmlns="" val="10545468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E91F2FA6-5E70-4008-ADB0-F0CE8FD0A088}"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3/16/2021</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9E107A0-7B7C-8743-BC43-85A450895BAC}"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xmlns="" val="10065823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7499CFC4-7C23-4578-8E41-F96FB8185A4D}"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3/16/2021</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Footer Placeholder 5"/>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9E107A0-7B7C-8743-BC43-85A450895BAC}"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xmlns="" val="38858492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3DBAF451-5EBC-494C-9AEB-CE081FF488C5}"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3/16/2021</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8" name="Footer Placeholder 7"/>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9E107A0-7B7C-8743-BC43-85A450895BAC}"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xmlns="" val="17684666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322FE803-C762-49E6-B5BF-C20CE4CB5639}"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3/16/2021</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4" name="Footer Placeholder 3"/>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9E107A0-7B7C-8743-BC43-85A450895BAC}"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xmlns="" val="30695026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F3E0F464-7E2F-406E-B0C7-D1FDCEAE8779}"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3/16/2021</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3" name="Footer Placeholder 2"/>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9E107A0-7B7C-8743-BC43-85A450895BAC}"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xmlns="" val="12947482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D650AA51-A17F-40FF-B05D-0921B64F3C96}"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3/16/2021</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Footer Placeholder 5"/>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9E107A0-7B7C-8743-BC43-85A450895BAC}"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xmlns="" val="4169960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21625A1-B5B3-4CBA-83E3-AB48FBBFB5E3}" type="datetime1">
              <a:rPr lang="en-US" smtClean="0"/>
              <a:pPr/>
              <a:t>3/16/2021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E107A0-7B7C-8743-BC43-85A450895BAC}" type="slidenum">
              <a:rPr lang="en-US" smtClean="0"/>
              <a:pPr/>
              <a:t>‹#›</a:t>
            </a:fld>
            <a:endParaRPr lang="en-US"/>
          </a:p>
        </p:txBody>
      </p:sp>
    </p:spTree>
    <p:extLst>
      <p:ext uri="{BB962C8B-B14F-4D97-AF65-F5344CB8AC3E}">
        <p14:creationId xmlns:p14="http://schemas.microsoft.com/office/powerpoint/2010/main" xmlns="" val="20594598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593D9716-2913-4CDB-A90F-F8FADA5E0B80}"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3/16/2021</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Footer Placeholder 5"/>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9E107A0-7B7C-8743-BC43-85A450895BAC}"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xmlns="" val="40128590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F7A7C9EC-CF74-4850-9127-8506A22DF6A4}"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3/16/2021</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9E107A0-7B7C-8743-BC43-85A450895BAC}"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xmlns="" val="14947050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F6948335-F331-4372-A5DD-3C861B8DCA87}"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3/16/2021</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9E107A0-7B7C-8743-BC43-85A450895BAC}"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xmlns="" val="1717142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F60E40E-5A58-4FE7-8097-B687D898CEA3}" type="datetime1">
              <a:rPr lang="en-US" smtClean="0"/>
              <a:pPr/>
              <a:t>3/16/2021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E107A0-7B7C-8743-BC43-85A450895BAC}" type="slidenum">
              <a:rPr lang="en-US" smtClean="0"/>
              <a:pPr/>
              <a:t>‹#›</a:t>
            </a:fld>
            <a:endParaRPr lang="en-US"/>
          </a:p>
        </p:txBody>
      </p:sp>
    </p:spTree>
    <p:extLst>
      <p:ext uri="{BB962C8B-B14F-4D97-AF65-F5344CB8AC3E}">
        <p14:creationId xmlns:p14="http://schemas.microsoft.com/office/powerpoint/2010/main" xmlns="" val="51838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0F82E80-74D3-487F-8421-9E6B4AED4639}" type="datetime1">
              <a:rPr lang="en-US" smtClean="0"/>
              <a:pPr/>
              <a:t>3/16/2021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E107A0-7B7C-8743-BC43-85A450895BAC}" type="slidenum">
              <a:rPr lang="en-US" smtClean="0"/>
              <a:pPr/>
              <a:t>‹#›</a:t>
            </a:fld>
            <a:endParaRPr lang="en-US"/>
          </a:p>
        </p:txBody>
      </p:sp>
    </p:spTree>
    <p:extLst>
      <p:ext uri="{BB962C8B-B14F-4D97-AF65-F5344CB8AC3E}">
        <p14:creationId xmlns:p14="http://schemas.microsoft.com/office/powerpoint/2010/main" xmlns="" val="2175456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0B1C987-64EE-406E-B39E-A76EC49D244A}" type="datetime1">
              <a:rPr lang="en-US" smtClean="0"/>
              <a:pPr/>
              <a:t>3/16/2021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E107A0-7B7C-8743-BC43-85A450895BAC}" type="slidenum">
              <a:rPr lang="en-US" smtClean="0"/>
              <a:pPr/>
              <a:t>‹#›</a:t>
            </a:fld>
            <a:endParaRPr lang="en-US"/>
          </a:p>
        </p:txBody>
      </p:sp>
    </p:spTree>
    <p:extLst>
      <p:ext uri="{BB962C8B-B14F-4D97-AF65-F5344CB8AC3E}">
        <p14:creationId xmlns:p14="http://schemas.microsoft.com/office/powerpoint/2010/main" xmlns="" val="5056187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3613AC6-4728-439B-BFE7-FBD374C03E55}" type="datetime1">
              <a:rPr lang="en-US" smtClean="0"/>
              <a:pPr/>
              <a:t>3/16/2021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E107A0-7B7C-8743-BC43-85A450895BAC}" type="slidenum">
              <a:rPr lang="en-US" smtClean="0"/>
              <a:pPr/>
              <a:t>‹#›</a:t>
            </a:fld>
            <a:endParaRPr lang="en-US"/>
          </a:p>
        </p:txBody>
      </p:sp>
    </p:spTree>
    <p:extLst>
      <p:ext uri="{BB962C8B-B14F-4D97-AF65-F5344CB8AC3E}">
        <p14:creationId xmlns:p14="http://schemas.microsoft.com/office/powerpoint/2010/main" xmlns="" val="717889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CA70F9-3CBC-4297-9F91-8244455D7C29}" type="datetime1">
              <a:rPr lang="en-US" smtClean="0"/>
              <a:pPr/>
              <a:t>3/16/2021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E107A0-7B7C-8743-BC43-85A450895BAC}" type="slidenum">
              <a:rPr lang="en-US" smtClean="0"/>
              <a:pPr/>
              <a:t>‹#›</a:t>
            </a:fld>
            <a:endParaRPr lang="en-US"/>
          </a:p>
        </p:txBody>
      </p:sp>
    </p:spTree>
    <p:extLst>
      <p:ext uri="{BB962C8B-B14F-4D97-AF65-F5344CB8AC3E}">
        <p14:creationId xmlns:p14="http://schemas.microsoft.com/office/powerpoint/2010/main" xmlns="" val="1879114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7C26257-7AD5-4684-BF5A-0ED6FCE19438}" type="datetime1">
              <a:rPr lang="en-US" smtClean="0"/>
              <a:pPr/>
              <a:t>3/16/2021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E107A0-7B7C-8743-BC43-85A450895BAC}" type="slidenum">
              <a:rPr lang="en-US" smtClean="0"/>
              <a:pPr/>
              <a:t>‹#›</a:t>
            </a:fld>
            <a:endParaRPr lang="en-US"/>
          </a:p>
        </p:txBody>
      </p:sp>
    </p:spTree>
    <p:extLst>
      <p:ext uri="{BB962C8B-B14F-4D97-AF65-F5344CB8AC3E}">
        <p14:creationId xmlns:p14="http://schemas.microsoft.com/office/powerpoint/2010/main" xmlns="" val="23145007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EFC3646-0E76-4A23-BB63-5A1D30CEDCB9}" type="datetime1">
              <a:rPr lang="en-US" smtClean="0"/>
              <a:pPr/>
              <a:t>3/16/2021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E107A0-7B7C-8743-BC43-85A450895BAC}" type="slidenum">
              <a:rPr lang="en-US" smtClean="0"/>
              <a:pPr/>
              <a:t>‹#›</a:t>
            </a:fld>
            <a:endParaRPr lang="en-US"/>
          </a:p>
        </p:txBody>
      </p:sp>
    </p:spTree>
    <p:extLst>
      <p:ext uri="{BB962C8B-B14F-4D97-AF65-F5344CB8AC3E}">
        <p14:creationId xmlns:p14="http://schemas.microsoft.com/office/powerpoint/2010/main" xmlns="" val="24532696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1EEA25-9059-4C12-8B1F-ED1DD3DA0DF1}" type="datetime1">
              <a:rPr lang="en-US" smtClean="0"/>
              <a:pPr/>
              <a:t>3/16/2021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E107A0-7B7C-8743-BC43-85A450895BAC}" type="slidenum">
              <a:rPr lang="en-US" smtClean="0"/>
              <a:pPr/>
              <a:t>‹#›</a:t>
            </a:fld>
            <a:endParaRPr lang="en-US"/>
          </a:p>
        </p:txBody>
      </p:sp>
    </p:spTree>
    <p:extLst>
      <p:ext uri="{BB962C8B-B14F-4D97-AF65-F5344CB8AC3E}">
        <p14:creationId xmlns:p14="http://schemas.microsoft.com/office/powerpoint/2010/main" xmlns="" val="13832557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fld id="{FCE36384-7DA0-43B3-A816-7132ED49C11A}"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3/16/2021</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49E107A0-7B7C-8743-BC43-85A450895BAC}"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xmlns="" val="30220704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13.xml"/><Relationship Id="rId4" Type="http://schemas.openxmlformats.org/officeDocument/2006/relationships/chart" Target="../charts/chart2.xml"/></Relationships>
</file>

<file path=ppt/slides/_rels/slide1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71449" y="1730375"/>
            <a:ext cx="8715375" cy="2655888"/>
          </a:xfrm>
        </p:spPr>
        <p:txBody>
          <a:bodyPr>
            <a:normAutofit fontScale="90000"/>
          </a:bodyPr>
          <a:lstStyle/>
          <a:p>
            <a:r>
              <a:rPr lang="en-US" sz="2400" b="1" dirty="0">
                <a:solidFill>
                  <a:srgbClr val="008000"/>
                </a:solidFill>
                <a:latin typeface="Arial" panose="020B0604020202020204" pitchFamily="34" charset="0"/>
                <a:cs typeface="Arial" panose="020B0604020202020204" pitchFamily="34" charset="0"/>
              </a:rPr>
              <a:t/>
            </a:r>
            <a:br>
              <a:rPr lang="en-US" sz="2400" b="1" dirty="0">
                <a:solidFill>
                  <a:srgbClr val="008000"/>
                </a:solidFill>
                <a:latin typeface="Arial" panose="020B0604020202020204" pitchFamily="34" charset="0"/>
                <a:cs typeface="Arial" panose="020B0604020202020204" pitchFamily="34" charset="0"/>
              </a:rPr>
            </a:br>
            <a:r>
              <a:rPr lang="en-US" sz="2400" b="1" dirty="0">
                <a:solidFill>
                  <a:srgbClr val="008000"/>
                </a:solidFill>
                <a:latin typeface="Arial" panose="020B0604020202020204" pitchFamily="34" charset="0"/>
                <a:cs typeface="Arial" panose="020B0604020202020204" pitchFamily="34" charset="0"/>
              </a:rPr>
              <a:t/>
            </a:r>
            <a:br>
              <a:rPr lang="en-US" sz="2400" b="1" dirty="0">
                <a:solidFill>
                  <a:srgbClr val="008000"/>
                </a:solidFill>
                <a:latin typeface="Arial" panose="020B0604020202020204" pitchFamily="34" charset="0"/>
                <a:cs typeface="Arial" panose="020B0604020202020204" pitchFamily="34" charset="0"/>
              </a:rPr>
            </a:br>
            <a:r>
              <a:rPr lang="en-US" sz="2400" b="1" dirty="0">
                <a:solidFill>
                  <a:srgbClr val="008000"/>
                </a:solidFill>
                <a:latin typeface="Arial" panose="020B0604020202020204" pitchFamily="34" charset="0"/>
                <a:cs typeface="Arial" panose="020B0604020202020204" pitchFamily="34" charset="0"/>
              </a:rPr>
              <a:t>MARINE LIVING RESOURCES FUND</a:t>
            </a:r>
            <a:r>
              <a:rPr lang="en-US" sz="2000" b="1" dirty="0">
                <a:solidFill>
                  <a:srgbClr val="008000"/>
                </a:solidFill>
                <a:latin typeface="Arial" panose="020B0604020202020204" pitchFamily="34" charset="0"/>
                <a:cs typeface="Arial" panose="020B0604020202020204" pitchFamily="34" charset="0"/>
              </a:rPr>
              <a:t/>
            </a:r>
            <a:br>
              <a:rPr lang="en-US" sz="2000" b="1" dirty="0">
                <a:solidFill>
                  <a:srgbClr val="008000"/>
                </a:solidFill>
                <a:latin typeface="Arial" panose="020B0604020202020204" pitchFamily="34" charset="0"/>
                <a:cs typeface="Arial" panose="020B0604020202020204" pitchFamily="34" charset="0"/>
              </a:rPr>
            </a:br>
            <a:r>
              <a:rPr lang="en-US" sz="2000" b="1" dirty="0">
                <a:solidFill>
                  <a:srgbClr val="008000"/>
                </a:solidFill>
                <a:latin typeface="Arial" panose="020B0604020202020204" pitchFamily="34" charset="0"/>
                <a:cs typeface="Arial" panose="020B0604020202020204" pitchFamily="34" charset="0"/>
              </a:rPr>
              <a:t/>
            </a:r>
            <a:br>
              <a:rPr lang="en-US" sz="2000" b="1" dirty="0">
                <a:solidFill>
                  <a:srgbClr val="008000"/>
                </a:solidFill>
                <a:latin typeface="Arial" panose="020B0604020202020204" pitchFamily="34" charset="0"/>
                <a:cs typeface="Arial" panose="020B0604020202020204" pitchFamily="34" charset="0"/>
              </a:rPr>
            </a:br>
            <a:r>
              <a:rPr lang="en-US" sz="2400" dirty="0">
                <a:solidFill>
                  <a:srgbClr val="008000"/>
                </a:solidFill>
                <a:latin typeface="Arial" panose="020B0604020202020204" pitchFamily="34" charset="0"/>
                <a:cs typeface="Arial" panose="020B0604020202020204" pitchFamily="34" charset="0"/>
              </a:rPr>
              <a:t>2020/21 Second &amp; Third Quarter Performance Report</a:t>
            </a:r>
            <a:br>
              <a:rPr lang="en-US" sz="2400" dirty="0">
                <a:solidFill>
                  <a:srgbClr val="008000"/>
                </a:solidFill>
                <a:latin typeface="Arial" panose="020B0604020202020204" pitchFamily="34" charset="0"/>
                <a:cs typeface="Arial" panose="020B0604020202020204" pitchFamily="34" charset="0"/>
              </a:rPr>
            </a:br>
            <a:r>
              <a:rPr lang="en-US" sz="2400" dirty="0">
                <a:solidFill>
                  <a:srgbClr val="008000"/>
                </a:solidFill>
                <a:latin typeface="Arial" panose="020B0604020202020204" pitchFamily="34" charset="0"/>
                <a:cs typeface="Arial" panose="020B0604020202020204" pitchFamily="34" charset="0"/>
              </a:rPr>
              <a:t/>
            </a:r>
            <a:br>
              <a:rPr lang="en-US" sz="2400" dirty="0">
                <a:solidFill>
                  <a:srgbClr val="008000"/>
                </a:solidFill>
                <a:latin typeface="Arial" panose="020B0604020202020204" pitchFamily="34" charset="0"/>
                <a:cs typeface="Arial" panose="020B0604020202020204" pitchFamily="34" charset="0"/>
              </a:rPr>
            </a:br>
            <a:r>
              <a:rPr lang="en-US" sz="2400" dirty="0">
                <a:solidFill>
                  <a:srgbClr val="008000"/>
                </a:solidFill>
                <a:latin typeface="Arial" panose="020B0604020202020204" pitchFamily="34" charset="0"/>
                <a:cs typeface="Arial" panose="020B0604020202020204" pitchFamily="34" charset="0"/>
              </a:rPr>
              <a:t> </a:t>
            </a:r>
            <a:r>
              <a:rPr lang="en-US" altLang="en-US" sz="2400" dirty="0">
                <a:solidFill>
                  <a:srgbClr val="008000"/>
                </a:solidFill>
                <a:latin typeface="Arial" panose="020B0604020202020204" pitchFamily="34" charset="0"/>
                <a:cs typeface="Arial" panose="020B0604020202020204" pitchFamily="34" charset="0"/>
              </a:rPr>
              <a:t> </a:t>
            </a:r>
            <a:br>
              <a:rPr lang="en-US" altLang="en-US" sz="2400" dirty="0">
                <a:solidFill>
                  <a:srgbClr val="008000"/>
                </a:solidFill>
                <a:latin typeface="Arial" panose="020B0604020202020204" pitchFamily="34" charset="0"/>
                <a:cs typeface="Arial" panose="020B0604020202020204" pitchFamily="34" charset="0"/>
              </a:rPr>
            </a:br>
            <a:endParaRPr lang="en-US" sz="2400" dirty="0">
              <a:solidFill>
                <a:srgbClr val="008000"/>
              </a:solidFill>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735980" y="4462670"/>
            <a:ext cx="7821611" cy="954156"/>
          </a:xfrm>
        </p:spPr>
        <p:txBody>
          <a:bodyPr>
            <a:noAutofit/>
          </a:bodyPr>
          <a:lstStyle/>
          <a:p>
            <a:endParaRPr lang="en-US" sz="1800" b="1" dirty="0">
              <a:solidFill>
                <a:srgbClr val="008000"/>
              </a:solidFill>
              <a:latin typeface="Arial" panose="020B0604020202020204" pitchFamily="34" charset="0"/>
              <a:cs typeface="Arial" panose="020B0604020202020204" pitchFamily="34" charset="0"/>
            </a:endParaRPr>
          </a:p>
          <a:p>
            <a:endParaRPr lang="en-US" sz="2000" b="1" dirty="0">
              <a:solidFill>
                <a:srgbClr val="00800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a:xfrm>
            <a:off x="5807765" y="6356350"/>
            <a:ext cx="2133600" cy="365125"/>
          </a:xfrm>
        </p:spPr>
        <p:txBody>
          <a:bodyPr/>
          <a:lstStyle/>
          <a:p>
            <a:fld id="{49E107A0-7B7C-8743-BC43-85A450895BAC}" type="slidenum">
              <a:rPr lang="en-US" smtClean="0"/>
              <a:pPr/>
              <a:t>1</a:t>
            </a:fld>
            <a:endParaRPr lang="en-US"/>
          </a:p>
        </p:txBody>
      </p:sp>
    </p:spTree>
    <p:extLst>
      <p:ext uri="{BB962C8B-B14F-4D97-AF65-F5344CB8AC3E}">
        <p14:creationId xmlns:p14="http://schemas.microsoft.com/office/powerpoint/2010/main" xmlns="" val="40437831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8991600" cy="533400"/>
          </a:xfrm>
        </p:spPr>
        <p:txBody>
          <a:bodyPr>
            <a:normAutofit fontScale="90000"/>
          </a:bodyPr>
          <a:lstStyle/>
          <a:p>
            <a:pPr>
              <a:defRPr/>
            </a:pPr>
            <a:r>
              <a:rPr lang="en-US" sz="2000" b="1" dirty="0">
                <a:solidFill>
                  <a:srgbClr val="00B050"/>
                </a:solidFill>
                <a:latin typeface="Arial" panose="020B0604020202020204" pitchFamily="34" charset="0"/>
              </a:rPr>
              <a:t>MARINE LIVING RESOURCE FUND</a:t>
            </a:r>
            <a:r>
              <a:rPr lang="en-ZA" sz="2000" dirty="0">
                <a:solidFill>
                  <a:prstClr val="black"/>
                </a:solidFill>
              </a:rPr>
              <a:t/>
            </a:r>
            <a:br>
              <a:rPr lang="en-ZA" sz="2000" dirty="0">
                <a:solidFill>
                  <a:prstClr val="black"/>
                </a:solidFill>
              </a:rPr>
            </a:br>
            <a:endParaRPr lang="en-US" sz="2000" b="1" dirty="0">
              <a:solidFill>
                <a:srgbClr val="00B050"/>
              </a:solidFill>
              <a:latin typeface="Arial" panose="020B0604020202020204" pitchFamily="34" charset="0"/>
              <a:ea typeface="+mn-ea"/>
              <a:cs typeface="+mn-cs"/>
            </a:endParaRPr>
          </a:p>
        </p:txBody>
      </p:sp>
      <p:sp>
        <p:nvSpPr>
          <p:cNvPr id="202755" name="Line 4"/>
          <p:cNvSpPr>
            <a:spLocks noChangeShapeType="1"/>
          </p:cNvSpPr>
          <p:nvPr/>
        </p:nvSpPr>
        <p:spPr bwMode="auto">
          <a:xfrm>
            <a:off x="0" y="609600"/>
            <a:ext cx="9144000" cy="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ZA">
              <a:solidFill>
                <a:prstClr val="black"/>
              </a:solidFill>
            </a:endParaRPr>
          </a:p>
        </p:txBody>
      </p:sp>
      <p:sp>
        <p:nvSpPr>
          <p:cNvPr id="202789" name="Slide Number Placeholder 2"/>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EE60E9BC-28EC-4CED-A907-CF02202A2E54}" type="slidenum">
              <a:rPr lang="en-US" altLang="en-US" sz="1200" smtClean="0">
                <a:solidFill>
                  <a:srgbClr val="898989"/>
                </a:solidFill>
              </a:rPr>
              <a:pPr>
                <a:spcBef>
                  <a:spcPct val="0"/>
                </a:spcBef>
                <a:buFontTx/>
                <a:buNone/>
              </a:pPr>
              <a:t>10</a:t>
            </a:fld>
            <a:endParaRPr lang="en-US" altLang="en-US" sz="1200" dirty="0">
              <a:solidFill>
                <a:srgbClr val="898989"/>
              </a:solidFill>
            </a:endParaRPr>
          </a:p>
        </p:txBody>
      </p:sp>
      <p:graphicFrame>
        <p:nvGraphicFramePr>
          <p:cNvPr id="11" name="Table 10"/>
          <p:cNvGraphicFramePr>
            <a:graphicFrameLocks noGrp="1"/>
          </p:cNvGraphicFramePr>
          <p:nvPr>
            <p:extLst>
              <p:ext uri="{D42A27DB-BD31-4B8C-83A1-F6EECF244321}">
                <p14:modId xmlns:p14="http://schemas.microsoft.com/office/powerpoint/2010/main" xmlns="" val="3515407765"/>
              </p:ext>
            </p:extLst>
          </p:nvPr>
        </p:nvGraphicFramePr>
        <p:xfrm>
          <a:off x="152401" y="762001"/>
          <a:ext cx="8839201" cy="4803256"/>
        </p:xfrm>
        <a:graphic>
          <a:graphicData uri="http://schemas.openxmlformats.org/drawingml/2006/table">
            <a:tbl>
              <a:tblPr/>
              <a:tblGrid>
                <a:gridCol w="1481801">
                  <a:extLst>
                    <a:ext uri="{9D8B030D-6E8A-4147-A177-3AD203B41FA5}">
                      <a16:colId xmlns:a16="http://schemas.microsoft.com/office/drawing/2014/main" xmlns="" val="20000"/>
                    </a:ext>
                  </a:extLst>
                </a:gridCol>
                <a:gridCol w="1244713">
                  <a:extLst>
                    <a:ext uri="{9D8B030D-6E8A-4147-A177-3AD203B41FA5}">
                      <a16:colId xmlns:a16="http://schemas.microsoft.com/office/drawing/2014/main" xmlns="" val="20001"/>
                    </a:ext>
                  </a:extLst>
                </a:gridCol>
                <a:gridCol w="1244713">
                  <a:extLst>
                    <a:ext uri="{9D8B030D-6E8A-4147-A177-3AD203B41FA5}">
                      <a16:colId xmlns:a16="http://schemas.microsoft.com/office/drawing/2014/main" xmlns="" val="20002"/>
                    </a:ext>
                  </a:extLst>
                </a:gridCol>
                <a:gridCol w="718929">
                  <a:extLst>
                    <a:ext uri="{9D8B030D-6E8A-4147-A177-3AD203B41FA5}">
                      <a16:colId xmlns:a16="http://schemas.microsoft.com/office/drawing/2014/main" xmlns="" val="1680892621"/>
                    </a:ext>
                  </a:extLst>
                </a:gridCol>
                <a:gridCol w="718929">
                  <a:extLst>
                    <a:ext uri="{9D8B030D-6E8A-4147-A177-3AD203B41FA5}">
                      <a16:colId xmlns:a16="http://schemas.microsoft.com/office/drawing/2014/main" xmlns="" val="20003"/>
                    </a:ext>
                  </a:extLst>
                </a:gridCol>
                <a:gridCol w="3430116">
                  <a:extLst>
                    <a:ext uri="{9D8B030D-6E8A-4147-A177-3AD203B41FA5}">
                      <a16:colId xmlns:a16="http://schemas.microsoft.com/office/drawing/2014/main" xmlns="" val="20004"/>
                    </a:ext>
                  </a:extLst>
                </a:gridCol>
              </a:tblGrid>
              <a:tr h="204125">
                <a:tc gridSpan="6">
                  <a:txBody>
                    <a:bodyPr/>
                    <a:lstStyle/>
                    <a:p>
                      <a:pPr marL="0" marR="0" lvl="0" indent="12700" algn="just" defTabSz="4572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spc="0" normalizeH="0" baseline="0" noProof="0" dirty="0">
                          <a:ln>
                            <a:noFill/>
                          </a:ln>
                          <a:solidFill>
                            <a:prstClr val="white"/>
                          </a:solidFill>
                          <a:effectLst/>
                          <a:uLnTx/>
                          <a:uFillTx/>
                          <a:latin typeface="+mn-lt"/>
                          <a:ea typeface="+mn-ea"/>
                          <a:cs typeface="Arial" panose="020B0604020202020204" pitchFamily="34" charset="0"/>
                        </a:rPr>
                        <a:t>Outcome: Socio-economic conditions for fishing communities Improved</a:t>
                      </a:r>
                      <a:endParaRPr kumimoji="0" lang="en-ZA"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US" sz="1300" dirty="0">
                        <a:solidFill>
                          <a:schemeClr val="tx1"/>
                        </a:solidFill>
                        <a:latin typeface="Arial" panose="020B0604020202020204" pitchFamily="34" charset="0"/>
                        <a:cs typeface="Arial" panose="020B0604020202020204" pitchFamily="34" charset="0"/>
                      </a:endParaRPr>
                    </a:p>
                  </a:txBody>
                  <a:tcPr marL="65917" marR="65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xmlns="" val="10000"/>
                  </a:ext>
                </a:extLst>
              </a:tr>
              <a:tr h="612376">
                <a:tc>
                  <a:txBody>
                    <a:bodyPr/>
                    <a:lstStyle/>
                    <a:p>
                      <a:pPr algn="ctr">
                        <a:lnSpc>
                          <a:spcPct val="100000"/>
                        </a:lnSpc>
                        <a:spcAft>
                          <a:spcPts val="0"/>
                        </a:spcAft>
                      </a:pPr>
                      <a:r>
                        <a:rPr lang="en-ZA" sz="1400" b="1" kern="1200" dirty="0">
                          <a:solidFill>
                            <a:schemeClr val="bg1"/>
                          </a:solidFill>
                          <a:effectLst/>
                          <a:latin typeface="+mn-lt"/>
                          <a:ea typeface="+mn-ea"/>
                          <a:cs typeface="Arial" panose="020B0604020202020204" pitchFamily="34" charset="0"/>
                        </a:rPr>
                        <a:t>Output indicator</a:t>
                      </a: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indent="52705" algn="ctr" defTabSz="457200" rtl="0" eaLnBrk="1" fontAlgn="auto" latinLnBrk="0" hangingPunct="1">
                        <a:lnSpc>
                          <a:spcPct val="100000"/>
                        </a:lnSpc>
                        <a:spcBef>
                          <a:spcPts val="0"/>
                        </a:spcBef>
                        <a:spcAft>
                          <a:spcPts val="0"/>
                        </a:spcAft>
                        <a:buClrTx/>
                        <a:buSzTx/>
                        <a:buFontTx/>
                        <a:buNone/>
                        <a:tabLst/>
                        <a:defRPr/>
                      </a:pPr>
                      <a:r>
                        <a:rPr lang="en-ZA" sz="1400" b="1" kern="1200" dirty="0">
                          <a:solidFill>
                            <a:schemeClr val="bg1"/>
                          </a:solidFill>
                          <a:effectLst/>
                          <a:latin typeface="+mn-lt"/>
                          <a:ea typeface="+mn-ea"/>
                          <a:cs typeface="Arial" panose="020B0604020202020204" pitchFamily="34" charset="0"/>
                        </a:rPr>
                        <a:t>Annual target 2020/21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indent="52705" algn="ctr" defTabSz="457200" rtl="0" eaLnBrk="1" fontAlgn="auto" latinLnBrk="0" hangingPunct="1">
                        <a:lnSpc>
                          <a:spcPct val="100000"/>
                        </a:lnSpc>
                        <a:spcBef>
                          <a:spcPts val="0"/>
                        </a:spcBef>
                        <a:spcAft>
                          <a:spcPts val="0"/>
                        </a:spcAft>
                        <a:buClrTx/>
                        <a:buSzTx/>
                        <a:buFontTx/>
                        <a:buNone/>
                        <a:tabLst/>
                        <a:defRPr/>
                      </a:pPr>
                      <a:r>
                        <a:rPr lang="en-ZA" sz="1400" b="1" kern="1200" dirty="0">
                          <a:solidFill>
                            <a:schemeClr val="bg1"/>
                          </a:solidFill>
                          <a:effectLst/>
                          <a:latin typeface="+mn-lt"/>
                          <a:ea typeface="+mn-ea"/>
                          <a:cs typeface="Arial" panose="020B0604020202020204" pitchFamily="34" charset="0"/>
                        </a:rPr>
                        <a:t>3</a:t>
                      </a:r>
                      <a:r>
                        <a:rPr lang="en-ZA" sz="1400" b="1" kern="1200" baseline="30000" dirty="0">
                          <a:solidFill>
                            <a:schemeClr val="bg1"/>
                          </a:solidFill>
                          <a:effectLst/>
                          <a:latin typeface="+mn-lt"/>
                          <a:ea typeface="+mn-ea"/>
                          <a:cs typeface="Arial" panose="020B0604020202020204" pitchFamily="34" charset="0"/>
                        </a:rPr>
                        <a:t>rd</a:t>
                      </a:r>
                      <a:r>
                        <a:rPr lang="en-ZA" sz="1400" b="1" kern="1200" baseline="0" dirty="0">
                          <a:solidFill>
                            <a:schemeClr val="bg1"/>
                          </a:solidFill>
                          <a:effectLst/>
                          <a:latin typeface="+mn-lt"/>
                          <a:ea typeface="+mn-ea"/>
                          <a:cs typeface="Arial" panose="020B0604020202020204" pitchFamily="34" charset="0"/>
                        </a:rPr>
                        <a:t> </a:t>
                      </a:r>
                      <a:r>
                        <a:rPr lang="en-ZA" sz="1400" b="1" kern="1200" dirty="0">
                          <a:solidFill>
                            <a:schemeClr val="bg1"/>
                          </a:solidFill>
                          <a:effectLst/>
                          <a:latin typeface="+mn-lt"/>
                          <a:ea typeface="+mn-ea"/>
                          <a:cs typeface="Arial" panose="020B0604020202020204" pitchFamily="34" charset="0"/>
                        </a:rPr>
                        <a:t>Quarter target 2020/21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lvl="0" indent="52705" algn="ctr" defTabSz="4572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spc="0" normalizeH="0" baseline="0" noProof="0" dirty="0">
                          <a:ln>
                            <a:noFill/>
                          </a:ln>
                          <a:solidFill>
                            <a:prstClr val="white"/>
                          </a:solidFill>
                          <a:effectLst/>
                          <a:uLnTx/>
                          <a:uFillTx/>
                          <a:latin typeface="+mn-lt"/>
                          <a:ea typeface="+mn-ea"/>
                          <a:cs typeface="Arial" panose="020B0604020202020204" pitchFamily="34" charset="0"/>
                        </a:rPr>
                        <a:t>1</a:t>
                      </a:r>
                      <a:r>
                        <a:rPr kumimoji="0" lang="en-ZA" sz="1400" b="1" i="0" u="none" strike="noStrike" kern="1200" cap="none" spc="0" normalizeH="0" baseline="30000" noProof="0" dirty="0">
                          <a:ln>
                            <a:noFill/>
                          </a:ln>
                          <a:solidFill>
                            <a:prstClr val="white"/>
                          </a:solidFill>
                          <a:effectLst/>
                          <a:uLnTx/>
                          <a:uFillTx/>
                          <a:latin typeface="+mn-lt"/>
                          <a:ea typeface="+mn-ea"/>
                          <a:cs typeface="Arial" panose="020B0604020202020204" pitchFamily="34" charset="0"/>
                        </a:rPr>
                        <a:t>st</a:t>
                      </a:r>
                      <a:r>
                        <a:rPr kumimoji="0" lang="en-ZA" sz="1400" b="1" i="0" u="none" strike="noStrike" kern="1200" cap="none" spc="0" normalizeH="0" baseline="0" noProof="0" dirty="0">
                          <a:ln>
                            <a:noFill/>
                          </a:ln>
                          <a:solidFill>
                            <a:prstClr val="white"/>
                          </a:solidFill>
                          <a:effectLst/>
                          <a:uLnTx/>
                          <a:uFillTx/>
                          <a:latin typeface="+mn-lt"/>
                          <a:ea typeface="+mn-ea"/>
                          <a:cs typeface="Arial" panose="020B0604020202020204" pitchFamily="34" charset="0"/>
                        </a:rPr>
                        <a:t> Quarter Status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indent="52705" algn="ctr" defTabSz="457200" rtl="0" eaLnBrk="1" fontAlgn="auto" latinLnBrk="0" hangingPunct="1">
                        <a:lnSpc>
                          <a:spcPct val="100000"/>
                        </a:lnSpc>
                        <a:spcBef>
                          <a:spcPts val="0"/>
                        </a:spcBef>
                        <a:spcAft>
                          <a:spcPts val="0"/>
                        </a:spcAft>
                        <a:buClrTx/>
                        <a:buSzTx/>
                        <a:buFontTx/>
                        <a:buNone/>
                        <a:tabLst/>
                        <a:defRPr/>
                      </a:pPr>
                      <a:r>
                        <a:rPr lang="en-ZA" sz="1400" b="1" kern="1200" dirty="0">
                          <a:solidFill>
                            <a:schemeClr val="bg1"/>
                          </a:solidFill>
                          <a:effectLst/>
                          <a:latin typeface="+mn-lt"/>
                          <a:ea typeface="+mn-ea"/>
                          <a:cs typeface="Arial" panose="020B0604020202020204" pitchFamily="34" charset="0"/>
                        </a:rPr>
                        <a:t>2</a:t>
                      </a:r>
                      <a:r>
                        <a:rPr lang="en-ZA" sz="1400" b="1" kern="1200" baseline="30000" dirty="0">
                          <a:solidFill>
                            <a:schemeClr val="bg1"/>
                          </a:solidFill>
                          <a:effectLst/>
                          <a:latin typeface="+mn-lt"/>
                          <a:ea typeface="+mn-ea"/>
                          <a:cs typeface="Arial" panose="020B0604020202020204" pitchFamily="34" charset="0"/>
                        </a:rPr>
                        <a:t>nd</a:t>
                      </a:r>
                      <a:r>
                        <a:rPr lang="en-ZA" sz="1400" b="1" kern="1200" baseline="0" dirty="0">
                          <a:solidFill>
                            <a:schemeClr val="bg1"/>
                          </a:solidFill>
                          <a:effectLst/>
                          <a:latin typeface="+mn-lt"/>
                          <a:ea typeface="+mn-ea"/>
                          <a:cs typeface="Arial" panose="020B0604020202020204" pitchFamily="34" charset="0"/>
                        </a:rPr>
                        <a:t> </a:t>
                      </a:r>
                      <a:r>
                        <a:rPr lang="en-ZA" sz="1400" b="1" kern="1200" dirty="0">
                          <a:solidFill>
                            <a:schemeClr val="bg1"/>
                          </a:solidFill>
                          <a:effectLst/>
                          <a:latin typeface="+mn-lt"/>
                          <a:ea typeface="+mn-ea"/>
                          <a:cs typeface="Arial" panose="020B0604020202020204" pitchFamily="34" charset="0"/>
                        </a:rPr>
                        <a:t>Quarter Status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00000"/>
                        </a:lnSpc>
                        <a:spcAft>
                          <a:spcPts val="0"/>
                        </a:spcAft>
                      </a:pPr>
                      <a:r>
                        <a:rPr lang="en-GB" sz="1400" b="1" kern="1200" dirty="0">
                          <a:solidFill>
                            <a:schemeClr val="bg1"/>
                          </a:solidFill>
                          <a:effectLst/>
                          <a:latin typeface="+mn-lt"/>
                          <a:ea typeface="+mn-ea"/>
                          <a:cs typeface="Arial" panose="020B0604020202020204" pitchFamily="34" charset="0"/>
                        </a:rPr>
                        <a:t>Programme 3</a:t>
                      </a:r>
                      <a:r>
                        <a:rPr lang="en-GB" sz="1400" b="1" kern="1200" baseline="30000" dirty="0">
                          <a:solidFill>
                            <a:schemeClr val="bg1"/>
                          </a:solidFill>
                          <a:effectLst/>
                          <a:latin typeface="+mn-lt"/>
                          <a:ea typeface="+mn-ea"/>
                          <a:cs typeface="Arial" panose="020B0604020202020204" pitchFamily="34" charset="0"/>
                        </a:rPr>
                        <a:t>rd</a:t>
                      </a:r>
                      <a:r>
                        <a:rPr lang="en-GB" sz="1400" b="1" kern="1200" baseline="0" dirty="0">
                          <a:solidFill>
                            <a:schemeClr val="bg1"/>
                          </a:solidFill>
                          <a:effectLst/>
                          <a:latin typeface="+mn-lt"/>
                          <a:ea typeface="+mn-ea"/>
                          <a:cs typeface="Arial" panose="020B0604020202020204" pitchFamily="34" charset="0"/>
                        </a:rPr>
                        <a:t> </a:t>
                      </a:r>
                      <a:r>
                        <a:rPr lang="en-GB" sz="1400" b="1" kern="1200" dirty="0">
                          <a:solidFill>
                            <a:schemeClr val="bg1"/>
                          </a:solidFill>
                          <a:effectLst/>
                          <a:latin typeface="+mn-lt"/>
                          <a:ea typeface="+mn-ea"/>
                          <a:cs typeface="Arial" panose="020B0604020202020204" pitchFamily="34" charset="0"/>
                        </a:rPr>
                        <a:t>Quarter Progress and Analysis</a:t>
                      </a:r>
                      <a:endParaRPr lang="en-ZA" sz="1400" b="1" kern="1200" dirty="0">
                        <a:solidFill>
                          <a:schemeClr val="bg1"/>
                        </a:solidFill>
                        <a:effectLst/>
                        <a:latin typeface="+mn-lt"/>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xmlns="" val="10001"/>
                  </a:ext>
                </a:extLst>
              </a:tr>
              <a:tr h="1754776">
                <a:tc>
                  <a:txBody>
                    <a:bodyPr/>
                    <a:lstStyle/>
                    <a:p>
                      <a:pPr>
                        <a:lnSpc>
                          <a:spcPct val="100000"/>
                        </a:lnSpc>
                      </a:pPr>
                      <a:r>
                        <a:rPr lang="en-ZA" sz="1200" kern="1200" dirty="0">
                          <a:solidFill>
                            <a:schemeClr val="tx1"/>
                          </a:solidFill>
                          <a:effectLst/>
                          <a:latin typeface="Arial" panose="020B0604020202020204" pitchFamily="34" charset="0"/>
                          <a:ea typeface="+mn-ea"/>
                          <a:cs typeface="Arial" panose="020B0604020202020204" pitchFamily="34" charset="0"/>
                        </a:rPr>
                        <a:t>Number of joint</a:t>
                      </a:r>
                    </a:p>
                    <a:p>
                      <a:pPr>
                        <a:lnSpc>
                          <a:spcPct val="100000"/>
                        </a:lnSpc>
                      </a:pPr>
                      <a:r>
                        <a:rPr lang="en-ZA" sz="1200" kern="1200" dirty="0">
                          <a:solidFill>
                            <a:schemeClr val="tx1"/>
                          </a:solidFill>
                          <a:effectLst/>
                          <a:latin typeface="Arial" panose="020B0604020202020204" pitchFamily="34" charset="0"/>
                          <a:ea typeface="+mn-ea"/>
                          <a:cs typeface="Arial" panose="020B0604020202020204" pitchFamily="34" charset="0"/>
                        </a:rPr>
                        <a:t>enforcement</a:t>
                      </a:r>
                    </a:p>
                    <a:p>
                      <a:pPr>
                        <a:lnSpc>
                          <a:spcPct val="100000"/>
                        </a:lnSpc>
                      </a:pPr>
                      <a:r>
                        <a:rPr lang="en-ZA" sz="1200" kern="1200" dirty="0">
                          <a:solidFill>
                            <a:schemeClr val="tx1"/>
                          </a:solidFill>
                          <a:effectLst/>
                          <a:latin typeface="Arial" panose="020B0604020202020204" pitchFamily="34" charset="0"/>
                          <a:ea typeface="+mn-ea"/>
                          <a:cs typeface="Arial" panose="020B0604020202020204" pitchFamily="34" charset="0"/>
                        </a:rPr>
                        <a:t>operations</a:t>
                      </a:r>
                    </a:p>
                    <a:p>
                      <a:pPr>
                        <a:lnSpc>
                          <a:spcPct val="100000"/>
                        </a:lnSpc>
                      </a:pPr>
                      <a:r>
                        <a:rPr lang="en-ZA" sz="1200" kern="1200" dirty="0">
                          <a:solidFill>
                            <a:schemeClr val="tx1"/>
                          </a:solidFill>
                          <a:effectLst/>
                          <a:latin typeface="Arial" panose="020B0604020202020204" pitchFamily="34" charset="0"/>
                          <a:ea typeface="+mn-ea"/>
                          <a:cs typeface="Arial" panose="020B0604020202020204" pitchFamily="34" charset="0"/>
                        </a:rPr>
                        <a:t>conducted</a:t>
                      </a:r>
                    </a:p>
                    <a:p>
                      <a:pPr marL="0" indent="0" algn="just" defTabSz="457200" rtl="0" eaLnBrk="1" latinLnBrk="0" hangingPunct="1">
                        <a:buFont typeface="Arial" panose="020B0604020202020204" pitchFamily="34" charset="0"/>
                        <a:buNone/>
                      </a:pPr>
                      <a:endParaRPr lang="en-ZA" sz="120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ZA" sz="1200" kern="1200" dirty="0">
                          <a:solidFill>
                            <a:schemeClr val="tx1"/>
                          </a:solidFill>
                          <a:effectLst/>
                          <a:latin typeface="Arial" panose="020B0604020202020204" pitchFamily="34" charset="0"/>
                          <a:ea typeface="+mn-ea"/>
                          <a:cs typeface="Arial" panose="020B0604020202020204" pitchFamily="34" charset="0"/>
                        </a:rPr>
                        <a:t>40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0" indent="12700" algn="just" defTabSz="457200" rtl="0" eaLnBrk="1" fontAlgn="auto" latinLnBrk="0" hangingPunct="1">
                        <a:lnSpc>
                          <a:spcPct val="100000"/>
                        </a:lnSpc>
                        <a:spcBef>
                          <a:spcPts val="0"/>
                        </a:spcBef>
                        <a:spcAft>
                          <a:spcPts val="0"/>
                        </a:spcAft>
                        <a:buClrTx/>
                        <a:buSzTx/>
                        <a:buFontTx/>
                        <a:buNone/>
                        <a:tabLst/>
                        <a:defRPr/>
                      </a:pPr>
                      <a:r>
                        <a:rPr kumimoji="0" lang="en-ZA"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Q3: 10</a:t>
                      </a:r>
                      <a:endParaRPr lang="en-ZA" sz="120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a:lnSpc>
                          <a:spcPct val="115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Q1: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just">
                        <a:lnSpc>
                          <a:spcPct val="100000"/>
                        </a:lnSpc>
                        <a:spcAft>
                          <a:spcPts val="0"/>
                        </a:spcAft>
                      </a:pPr>
                      <a:r>
                        <a:rPr kumimoji="0" lang="en-ZA"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Q2: 10</a:t>
                      </a:r>
                      <a:endParaRPr lang="en-ZA" sz="120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a:r>
                        <a:rPr lang="en-ZA" sz="1200" b="0" i="0" u="none" strike="noStrike" baseline="0" dirty="0">
                          <a:latin typeface="AlbanyAMT,Regular"/>
                        </a:rPr>
                        <a:t>Q3 15 Joint </a:t>
                      </a:r>
                      <a:r>
                        <a:rPr lang="en-ZA" sz="1200" b="0" i="0" u="none" strike="noStrike" baseline="0" dirty="0" smtClean="0">
                          <a:latin typeface="AlbanyAMT,Regular"/>
                        </a:rPr>
                        <a:t>operations. </a:t>
                      </a:r>
                      <a:r>
                        <a:rPr lang="en-GB" sz="1200" b="0" i="0" u="none" strike="noStrike" baseline="0" dirty="0">
                          <a:latin typeface="AlbanyAMT,Regular"/>
                        </a:rPr>
                        <a:t>Planned target achieved. Cumulatively 41 joint operations conducted. i.e.</a:t>
                      </a:r>
                    </a:p>
                    <a:p>
                      <a:pPr algn="l"/>
                      <a:r>
                        <a:rPr lang="en-GB" sz="1200" b="0" i="0" u="none" strike="noStrike" baseline="0" dirty="0">
                          <a:latin typeface="AlbanyAMT,Regular"/>
                        </a:rPr>
                        <a:t>Q1=10; Q2=16 &amp; Q3=15. Operation reports are not signed and plans to be</a:t>
                      </a:r>
                    </a:p>
                    <a:p>
                      <a:pPr algn="l"/>
                      <a:r>
                        <a:rPr lang="en-GB" sz="1200" b="0" i="0" u="none" strike="noStrike" baseline="0" dirty="0">
                          <a:latin typeface="AlbanyAMT,Regular"/>
                        </a:rPr>
                        <a:t>linked with the submitted reports. Reports and plans for the previous quarters</a:t>
                      </a:r>
                    </a:p>
                    <a:p>
                      <a:pPr algn="l"/>
                      <a:r>
                        <a:rPr lang="en-GB" sz="1200" b="0" i="0" u="none" strike="noStrike" baseline="0" dirty="0">
                          <a:latin typeface="AlbanyAMT,Regular"/>
                        </a:rPr>
                        <a:t>(Q1 &amp; 2) to be verified.</a:t>
                      </a:r>
                      <a:endParaRPr lang="en-ZA" sz="1200" b="0" kern="1200" baseline="0" dirty="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3B"/>
                    </a:solidFill>
                  </a:tcPr>
                </a:tc>
                <a:extLst>
                  <a:ext uri="{0D108BD9-81ED-4DB2-BD59-A6C34878D82A}">
                    <a16:rowId xmlns:a16="http://schemas.microsoft.com/office/drawing/2014/main" xmlns="" val="4196098157"/>
                  </a:ext>
                </a:extLst>
              </a:tr>
              <a:tr h="2195040">
                <a:tc>
                  <a:txBody>
                    <a:bodyPr/>
                    <a:lstStyle/>
                    <a:p>
                      <a:pPr marL="0" indent="0" algn="l" defTabSz="457200" rtl="0" eaLnBrk="1" latinLnBrk="0" hangingPunct="1">
                        <a:buFont typeface="Arial" panose="020B0604020202020204" pitchFamily="34" charset="0"/>
                        <a:buNone/>
                      </a:pPr>
                      <a:r>
                        <a:rPr lang="en-ZA" sz="1200" dirty="0">
                          <a:effectLst/>
                          <a:latin typeface="Aileron-UltraLight"/>
                          <a:ea typeface="Calibri" panose="020F0502020204030204" pitchFamily="34" charset="0"/>
                          <a:cs typeface="Aileron-UltraLight"/>
                        </a:rPr>
                        <a:t>Number of Full-Time Equivalent (FTE’s) Jobs created under the Working for Fisheries Programme</a:t>
                      </a:r>
                      <a:endParaRPr lang="en-ZA" sz="120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ZA" sz="1200" dirty="0">
                          <a:effectLst/>
                          <a:latin typeface="Aileron-UltraLight"/>
                          <a:ea typeface="Calibri" panose="020F0502020204030204" pitchFamily="34" charset="0"/>
                          <a:cs typeface="Aileron-UltraLight"/>
                        </a:rPr>
                        <a:t>254 FTE’s</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0"/>
                        </a:spcAft>
                      </a:pPr>
                      <a:r>
                        <a:rPr lang="en-ZA" sz="1200" dirty="0">
                          <a:effectLst/>
                          <a:latin typeface="Aileron-UltraLight"/>
                          <a:ea typeface="Calibri" panose="020F0502020204030204" pitchFamily="34" charset="0"/>
                          <a:cs typeface="Aileron-UltraLight"/>
                        </a:rPr>
                        <a:t>254 Work Opportunities</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l" defTabSz="457200" rtl="0" eaLnBrk="1" latinLnBrk="0" hangingPunct="1">
                        <a:buFont typeface="Arial" panose="020B0604020202020204" pitchFamily="34" charset="0"/>
                        <a:buNone/>
                      </a:pPr>
                      <a:endParaRPr lang="en-ZA" sz="120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a:lnSpc>
                          <a:spcPct val="115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Q3: 110 (FTE’s) – 64 W/O</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a:lnSpc>
                          <a:spcPct val="115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Q1: 17 (FTE’s) – 63 W/O</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15000"/>
                        </a:lnSpc>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Q2: 17 (FTE’s) – 63 W/O</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a:lnSpc>
                          <a:spcPct val="115000"/>
                        </a:lnSpc>
                        <a:spcAft>
                          <a:spcPts val="1000"/>
                        </a:spcAft>
                      </a:pPr>
                      <a:r>
                        <a:rPr lang="en-ZA" sz="1200" dirty="0">
                          <a:effectLst/>
                          <a:latin typeface="Arial" panose="020B0604020202020204" pitchFamily="34" charset="0"/>
                          <a:ea typeface="Calibri" panose="020F0502020204030204" pitchFamily="34" charset="0"/>
                          <a:cs typeface="Arial" panose="020B0604020202020204" pitchFamily="34" charset="0"/>
                        </a:rPr>
                        <a:t>The Marine Anti-Poaching Project that falls under both NRM and WFFP has 38 Project participants. The Project will continue until the 31</a:t>
                      </a:r>
                      <a:r>
                        <a:rPr lang="en-ZA" sz="1200" baseline="30000" dirty="0">
                          <a:effectLst/>
                          <a:latin typeface="Arial" panose="020B0604020202020204" pitchFamily="34" charset="0"/>
                          <a:ea typeface="Calibri" panose="020F0502020204030204" pitchFamily="34" charset="0"/>
                          <a:cs typeface="Arial" panose="020B0604020202020204" pitchFamily="34" charset="0"/>
                        </a:rPr>
                        <a:t>st</a:t>
                      </a:r>
                      <a:r>
                        <a:rPr lang="en-ZA" sz="1200" dirty="0">
                          <a:effectLst/>
                          <a:latin typeface="Arial" panose="020B0604020202020204" pitchFamily="34" charset="0"/>
                          <a:ea typeface="Calibri" panose="020F0502020204030204" pitchFamily="34" charset="0"/>
                          <a:cs typeface="Arial" panose="020B0604020202020204" pitchFamily="34" charset="0"/>
                        </a:rPr>
                        <a:t> of March 2021.National Treasury has cut the Working for Fisheries Budget for 2020/21, hence, we are unable to implement more projects due to the lack of funding. 11,81 FTE’s</a:t>
                      </a:r>
                      <a:r>
                        <a:rPr lang="en-ZA" sz="1200" baseline="0" dirty="0">
                          <a:effectLst/>
                          <a:latin typeface="Arial" panose="020B0604020202020204" pitchFamily="34" charset="0"/>
                          <a:ea typeface="Calibri" panose="020F0502020204030204" pitchFamily="34" charset="0"/>
                          <a:cs typeface="Arial" panose="020B0604020202020204" pitchFamily="34" charset="0"/>
                        </a:rPr>
                        <a:t> </a:t>
                      </a:r>
                      <a:r>
                        <a:rPr lang="en-ZA" sz="1200" dirty="0">
                          <a:effectLst/>
                          <a:latin typeface="Arial" panose="020B0604020202020204" pitchFamily="34" charset="0"/>
                          <a:ea typeface="Calibri" panose="020F0502020204030204" pitchFamily="34" charset="0"/>
                          <a:cs typeface="Arial" panose="020B0604020202020204" pitchFamily="34" charset="0"/>
                        </a:rPr>
                        <a:t>61 Work Opportunities.</a:t>
                      </a: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3B"/>
                    </a:solidFill>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xmlns="" val="515285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
            </a:r>
            <a:br>
              <a:rPr lang="en-GB" dirty="0"/>
            </a:br>
            <a:r>
              <a:rPr lang="en-GB" dirty="0"/>
              <a:t/>
            </a:r>
            <a:br>
              <a:rPr lang="en-GB" dirty="0"/>
            </a:br>
            <a:r>
              <a:rPr lang="en-GB" dirty="0"/>
              <a:t/>
            </a:r>
            <a:br>
              <a:rPr lang="en-GB" dirty="0"/>
            </a:br>
            <a:r>
              <a:rPr lang="en-GB" dirty="0"/>
              <a:t>FINANCIAL REPORTS</a:t>
            </a:r>
            <a:endParaRPr lang="en-ZA" dirty="0"/>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9E107A0-7B7C-8743-BC43-85A450895BAC}"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xmlns="" val="4505741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graphicFrame>
        <p:nvGraphicFramePr>
          <p:cNvPr id="2" name="Chart 6"/>
          <p:cNvGraphicFramePr>
            <a:graphicFrameLocks/>
          </p:cNvGraphicFramePr>
          <p:nvPr>
            <p:extLst>
              <p:ext uri="{D42A27DB-BD31-4B8C-83A1-F6EECF244321}">
                <p14:modId xmlns:p14="http://schemas.microsoft.com/office/powerpoint/2010/main" xmlns="" val="1309296990"/>
              </p:ext>
            </p:extLst>
          </p:nvPr>
        </p:nvGraphicFramePr>
        <p:xfrm>
          <a:off x="217486" y="1123123"/>
          <a:ext cx="8697913" cy="4951952"/>
        </p:xfrm>
        <a:graphic>
          <a:graphicData uri="http://schemas.openxmlformats.org/drawingml/2006/chart">
            <c:chart xmlns:c="http://schemas.openxmlformats.org/drawingml/2006/chart" xmlns:r="http://schemas.openxmlformats.org/officeDocument/2006/relationships" r:id="rId4"/>
          </a:graphicData>
        </a:graphic>
      </p:graphicFrame>
      <p:sp>
        <p:nvSpPr>
          <p:cNvPr id="7" name="Title 1"/>
          <p:cNvSpPr>
            <a:spLocks noGrp="1"/>
          </p:cNvSpPr>
          <p:nvPr>
            <p:ph type="title"/>
          </p:nvPr>
        </p:nvSpPr>
        <p:spPr>
          <a:xfrm>
            <a:off x="451642" y="109023"/>
            <a:ext cx="8229600" cy="1209905"/>
          </a:xfrm>
        </p:spPr>
        <p:txBody>
          <a:bodyPr>
            <a:normAutofit/>
          </a:bodyPr>
          <a:lstStyle/>
          <a:p>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
            </a:r>
            <a:br>
              <a:rPr lang="en-GB" sz="2000" b="1"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QUARTER 3 REVENUE FOR 2020/21 AND 2019/20</a:t>
            </a:r>
            <a:endParaRPr lang="en-ZA" sz="2000" b="1"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a:xfrm>
            <a:off x="6056243" y="6356350"/>
            <a:ext cx="21336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9E107A0-7B7C-8743-BC43-85A450895BAC}"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graphicFrame>
        <p:nvGraphicFramePr>
          <p:cNvPr id="3" name="Table 2"/>
          <p:cNvGraphicFramePr>
            <a:graphicFrameLocks noGrp="1"/>
          </p:cNvGraphicFramePr>
          <p:nvPr>
            <p:extLst>
              <p:ext uri="{D42A27DB-BD31-4B8C-83A1-F6EECF244321}">
                <p14:modId xmlns:p14="http://schemas.microsoft.com/office/powerpoint/2010/main" xmlns="" val="408681418"/>
              </p:ext>
            </p:extLst>
          </p:nvPr>
        </p:nvGraphicFramePr>
        <p:xfrm>
          <a:off x="451642" y="1318928"/>
          <a:ext cx="8463757" cy="4409210"/>
        </p:xfrm>
        <a:graphic>
          <a:graphicData uri="http://schemas.openxmlformats.org/drawingml/2006/table">
            <a:tbl>
              <a:tblPr>
                <a:tableStyleId>{5C22544A-7EE6-4342-B048-85BDC9FD1C3A}</a:tableStyleId>
              </a:tblPr>
              <a:tblGrid>
                <a:gridCol w="1990016">
                  <a:extLst>
                    <a:ext uri="{9D8B030D-6E8A-4147-A177-3AD203B41FA5}">
                      <a16:colId xmlns:a16="http://schemas.microsoft.com/office/drawing/2014/main" xmlns="" val="827414587"/>
                    </a:ext>
                  </a:extLst>
                </a:gridCol>
                <a:gridCol w="941335">
                  <a:extLst>
                    <a:ext uri="{9D8B030D-6E8A-4147-A177-3AD203B41FA5}">
                      <a16:colId xmlns:a16="http://schemas.microsoft.com/office/drawing/2014/main" xmlns="" val="495402127"/>
                    </a:ext>
                  </a:extLst>
                </a:gridCol>
                <a:gridCol w="982621">
                  <a:extLst>
                    <a:ext uri="{9D8B030D-6E8A-4147-A177-3AD203B41FA5}">
                      <a16:colId xmlns:a16="http://schemas.microsoft.com/office/drawing/2014/main" xmlns="" val="1236159117"/>
                    </a:ext>
                  </a:extLst>
                </a:gridCol>
                <a:gridCol w="792703">
                  <a:extLst>
                    <a:ext uri="{9D8B030D-6E8A-4147-A177-3AD203B41FA5}">
                      <a16:colId xmlns:a16="http://schemas.microsoft.com/office/drawing/2014/main" xmlns="" val="3179010719"/>
                    </a:ext>
                  </a:extLst>
                </a:gridCol>
                <a:gridCol w="743159">
                  <a:extLst>
                    <a:ext uri="{9D8B030D-6E8A-4147-A177-3AD203B41FA5}">
                      <a16:colId xmlns:a16="http://schemas.microsoft.com/office/drawing/2014/main" xmlns="" val="599583777"/>
                    </a:ext>
                  </a:extLst>
                </a:gridCol>
                <a:gridCol w="1065194">
                  <a:extLst>
                    <a:ext uri="{9D8B030D-6E8A-4147-A177-3AD203B41FA5}">
                      <a16:colId xmlns:a16="http://schemas.microsoft.com/office/drawing/2014/main" xmlns="" val="2137297931"/>
                    </a:ext>
                  </a:extLst>
                </a:gridCol>
                <a:gridCol w="1007394">
                  <a:extLst>
                    <a:ext uri="{9D8B030D-6E8A-4147-A177-3AD203B41FA5}">
                      <a16:colId xmlns:a16="http://schemas.microsoft.com/office/drawing/2014/main" xmlns="" val="1015676001"/>
                    </a:ext>
                  </a:extLst>
                </a:gridCol>
                <a:gridCol w="941335">
                  <a:extLst>
                    <a:ext uri="{9D8B030D-6E8A-4147-A177-3AD203B41FA5}">
                      <a16:colId xmlns:a16="http://schemas.microsoft.com/office/drawing/2014/main" xmlns="" val="3773175660"/>
                    </a:ext>
                  </a:extLst>
                </a:gridCol>
              </a:tblGrid>
              <a:tr h="258394">
                <a:tc gridSpan="5">
                  <a:txBody>
                    <a:bodyPr/>
                    <a:lstStyle/>
                    <a:p>
                      <a:pPr algn="ctr" fontAlgn="b"/>
                      <a:r>
                        <a:rPr lang="en-ZA" sz="900" b="1" u="none" strike="noStrike" dirty="0">
                          <a:effectLst/>
                        </a:rPr>
                        <a:t>2020/2021</a:t>
                      </a:r>
                      <a:endParaRPr lang="en-ZA" sz="900" b="1" i="0" u="none" strike="noStrike" dirty="0">
                        <a:solidFill>
                          <a:srgbClr val="000000"/>
                        </a:solidFill>
                        <a:effectLst/>
                        <a:latin typeface="Arial" panose="020B0604020202020204" pitchFamily="34" charset="0"/>
                      </a:endParaRPr>
                    </a:p>
                  </a:txBody>
                  <a:tcPr marL="4014" marR="4014" marT="4014" marB="0" anchor="b"/>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gridSpan="3">
                  <a:txBody>
                    <a:bodyPr/>
                    <a:lstStyle/>
                    <a:p>
                      <a:pPr algn="ctr" fontAlgn="b"/>
                      <a:r>
                        <a:rPr lang="en-ZA" sz="900" b="1" u="none" strike="noStrike" dirty="0">
                          <a:effectLst/>
                        </a:rPr>
                        <a:t>2019/2020</a:t>
                      </a:r>
                      <a:endParaRPr lang="en-ZA" sz="900" b="1" i="0" u="none" strike="noStrike" dirty="0">
                        <a:solidFill>
                          <a:srgbClr val="000000"/>
                        </a:solidFill>
                        <a:effectLst/>
                        <a:latin typeface="Arial" panose="020B0604020202020204" pitchFamily="34" charset="0"/>
                      </a:endParaRPr>
                    </a:p>
                  </a:txBody>
                  <a:tcPr marL="4014" marR="4014" marT="4014" marB="0" anchor="b"/>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479203188"/>
                  </a:ext>
                </a:extLst>
              </a:tr>
              <a:tr h="775179">
                <a:tc>
                  <a:txBody>
                    <a:bodyPr/>
                    <a:lstStyle/>
                    <a:p>
                      <a:pPr algn="ctr" rtl="0" fontAlgn="ctr"/>
                      <a:r>
                        <a:rPr lang="en-ZA" sz="900" b="1" u="none" strike="noStrike" dirty="0">
                          <a:effectLst/>
                        </a:rPr>
                        <a:t>Description</a:t>
                      </a:r>
                      <a:endParaRPr lang="en-ZA" sz="900" b="1" i="0" u="none" strike="noStrike" dirty="0">
                        <a:solidFill>
                          <a:srgbClr val="000000"/>
                        </a:solidFill>
                        <a:effectLst/>
                        <a:latin typeface="Arial" panose="020B0604020202020204" pitchFamily="34" charset="0"/>
                      </a:endParaRPr>
                    </a:p>
                  </a:txBody>
                  <a:tcPr marL="4014" marR="4014" marT="4014" marB="0" anchor="ctr"/>
                </a:tc>
                <a:tc>
                  <a:txBody>
                    <a:bodyPr/>
                    <a:lstStyle/>
                    <a:p>
                      <a:pPr algn="ctr" rtl="0" fontAlgn="ctr"/>
                      <a:r>
                        <a:rPr lang="en-ZA" sz="900" b="1" u="none" strike="noStrike" dirty="0">
                          <a:effectLst/>
                        </a:rPr>
                        <a:t>Original Annual Budget R'000</a:t>
                      </a:r>
                      <a:endParaRPr lang="en-ZA" sz="900" b="1" i="0" u="none" strike="noStrike" dirty="0">
                        <a:solidFill>
                          <a:srgbClr val="000000"/>
                        </a:solidFill>
                        <a:effectLst/>
                        <a:latin typeface="Arial" panose="020B0604020202020204" pitchFamily="34" charset="0"/>
                      </a:endParaRPr>
                    </a:p>
                  </a:txBody>
                  <a:tcPr marL="4014" marR="4014" marT="4014" marB="0" anchor="ctr"/>
                </a:tc>
                <a:tc>
                  <a:txBody>
                    <a:bodyPr/>
                    <a:lstStyle/>
                    <a:p>
                      <a:pPr algn="ctr" rtl="0" fontAlgn="ctr"/>
                      <a:r>
                        <a:rPr lang="en-ZA" sz="900" b="1" u="none" strike="noStrike" dirty="0">
                          <a:effectLst/>
                        </a:rPr>
                        <a:t>Revised Annual Budget R'000</a:t>
                      </a:r>
                      <a:endParaRPr lang="en-ZA" sz="900" b="1" i="0" u="none" strike="noStrike" dirty="0">
                        <a:solidFill>
                          <a:srgbClr val="000000"/>
                        </a:solidFill>
                        <a:effectLst/>
                        <a:latin typeface="Arial" panose="020B0604020202020204" pitchFamily="34" charset="0"/>
                      </a:endParaRPr>
                    </a:p>
                  </a:txBody>
                  <a:tcPr marL="4014" marR="4014" marT="4014" marB="0" anchor="ctr"/>
                </a:tc>
                <a:tc>
                  <a:txBody>
                    <a:bodyPr/>
                    <a:lstStyle/>
                    <a:p>
                      <a:pPr algn="ctr" rtl="0" fontAlgn="ctr"/>
                      <a:r>
                        <a:rPr lang="en-ZA" sz="900" b="1" u="none" strike="noStrike" dirty="0">
                          <a:effectLst/>
                        </a:rPr>
                        <a:t>Actual collection R'000</a:t>
                      </a:r>
                      <a:endParaRPr lang="en-ZA" sz="900" b="1" i="0" u="none" strike="noStrike" dirty="0">
                        <a:solidFill>
                          <a:srgbClr val="000000"/>
                        </a:solidFill>
                        <a:effectLst/>
                        <a:latin typeface="Arial" panose="020B0604020202020204" pitchFamily="34" charset="0"/>
                      </a:endParaRPr>
                    </a:p>
                  </a:txBody>
                  <a:tcPr marL="4014" marR="4014" marT="4014" marB="0" anchor="ctr"/>
                </a:tc>
                <a:tc>
                  <a:txBody>
                    <a:bodyPr/>
                    <a:lstStyle/>
                    <a:p>
                      <a:pPr algn="ctr" rtl="0" fontAlgn="ctr"/>
                      <a:r>
                        <a:rPr lang="en-ZA" sz="900" b="1" u="none" strike="noStrike" dirty="0">
                          <a:effectLst/>
                        </a:rPr>
                        <a:t>% collections</a:t>
                      </a:r>
                      <a:endParaRPr lang="en-ZA" sz="900" b="1" i="0" u="none" strike="noStrike" dirty="0">
                        <a:solidFill>
                          <a:srgbClr val="000000"/>
                        </a:solidFill>
                        <a:effectLst/>
                        <a:latin typeface="Arial" panose="020B0604020202020204" pitchFamily="34" charset="0"/>
                      </a:endParaRPr>
                    </a:p>
                  </a:txBody>
                  <a:tcPr marL="4014" marR="4014" marT="4014" marB="0" anchor="ctr"/>
                </a:tc>
                <a:tc>
                  <a:txBody>
                    <a:bodyPr/>
                    <a:lstStyle/>
                    <a:p>
                      <a:pPr algn="ctr" rtl="0" fontAlgn="ctr"/>
                      <a:r>
                        <a:rPr lang="en-ZA" sz="900" b="1" u="none" strike="noStrike" dirty="0">
                          <a:effectLst/>
                        </a:rPr>
                        <a:t>Annual budget R'000</a:t>
                      </a:r>
                      <a:endParaRPr lang="en-ZA" sz="900" b="1" i="0" u="none" strike="noStrike" dirty="0">
                        <a:solidFill>
                          <a:srgbClr val="000000"/>
                        </a:solidFill>
                        <a:effectLst/>
                        <a:latin typeface="Arial" panose="020B0604020202020204" pitchFamily="34" charset="0"/>
                      </a:endParaRPr>
                    </a:p>
                  </a:txBody>
                  <a:tcPr marL="4014" marR="4014" marT="4014" marB="0" anchor="ctr"/>
                </a:tc>
                <a:tc>
                  <a:txBody>
                    <a:bodyPr/>
                    <a:lstStyle/>
                    <a:p>
                      <a:pPr algn="ctr" rtl="0" fontAlgn="ctr"/>
                      <a:r>
                        <a:rPr lang="en-ZA" sz="900" b="1" u="none" strike="noStrike" dirty="0">
                          <a:effectLst/>
                        </a:rPr>
                        <a:t>Actual collection R'000</a:t>
                      </a:r>
                      <a:endParaRPr lang="en-ZA" sz="900" b="1" i="0" u="none" strike="noStrike" dirty="0">
                        <a:solidFill>
                          <a:srgbClr val="000000"/>
                        </a:solidFill>
                        <a:effectLst/>
                        <a:latin typeface="Arial" panose="020B0604020202020204" pitchFamily="34" charset="0"/>
                      </a:endParaRPr>
                    </a:p>
                  </a:txBody>
                  <a:tcPr marL="4014" marR="4014" marT="4014" marB="0" anchor="ctr"/>
                </a:tc>
                <a:tc>
                  <a:txBody>
                    <a:bodyPr/>
                    <a:lstStyle/>
                    <a:p>
                      <a:pPr algn="ctr" rtl="0" fontAlgn="ctr"/>
                      <a:r>
                        <a:rPr lang="en-ZA" sz="900" b="1" u="none" strike="noStrike" dirty="0">
                          <a:effectLst/>
                        </a:rPr>
                        <a:t>% Collection</a:t>
                      </a:r>
                      <a:endParaRPr lang="en-ZA" sz="900" b="1" i="0" u="none" strike="noStrike" dirty="0">
                        <a:solidFill>
                          <a:srgbClr val="000000"/>
                        </a:solidFill>
                        <a:effectLst/>
                        <a:latin typeface="Arial" panose="020B0604020202020204" pitchFamily="34" charset="0"/>
                      </a:endParaRPr>
                    </a:p>
                  </a:txBody>
                  <a:tcPr marL="4014" marR="4014" marT="4014" marB="0" anchor="ctr"/>
                </a:tc>
                <a:extLst>
                  <a:ext uri="{0D108BD9-81ED-4DB2-BD59-A6C34878D82A}">
                    <a16:rowId xmlns:a16="http://schemas.microsoft.com/office/drawing/2014/main" xmlns="" val="174863427"/>
                  </a:ext>
                </a:extLst>
              </a:tr>
              <a:tr h="258394">
                <a:tc>
                  <a:txBody>
                    <a:bodyPr/>
                    <a:lstStyle/>
                    <a:p>
                      <a:pPr algn="l" rtl="0" fontAlgn="ctr"/>
                      <a:r>
                        <a:rPr lang="en-ZA" sz="900" b="1" u="sng" strike="noStrike" dirty="0">
                          <a:effectLst/>
                        </a:rPr>
                        <a:t>Revenue</a:t>
                      </a:r>
                      <a:endParaRPr lang="en-ZA" sz="900" b="1" i="0" u="sng" strike="noStrike" dirty="0">
                        <a:solidFill>
                          <a:srgbClr val="000000"/>
                        </a:solidFill>
                        <a:effectLst/>
                        <a:latin typeface="Arial" panose="020B0604020202020204" pitchFamily="34" charset="0"/>
                      </a:endParaRPr>
                    </a:p>
                  </a:txBody>
                  <a:tcPr marL="4014" marR="4014" marT="4014" marB="0" anchor="ctr"/>
                </a:tc>
                <a:tc>
                  <a:txBody>
                    <a:bodyPr/>
                    <a:lstStyle/>
                    <a:p>
                      <a:pPr algn="l" rtl="0" fontAlgn="ctr"/>
                      <a:r>
                        <a:rPr lang="en-ZA" sz="700" u="none" strike="noStrike">
                          <a:effectLst/>
                        </a:rPr>
                        <a:t> </a:t>
                      </a:r>
                      <a:endParaRPr lang="en-ZA" sz="700" b="0" i="0" u="none" strike="noStrike">
                        <a:solidFill>
                          <a:srgbClr val="000000"/>
                        </a:solidFill>
                        <a:effectLst/>
                        <a:latin typeface="Arial" panose="020B0604020202020204" pitchFamily="34" charset="0"/>
                      </a:endParaRPr>
                    </a:p>
                  </a:txBody>
                  <a:tcPr marL="4014" marR="4014" marT="4014" marB="0" anchor="ctr"/>
                </a:tc>
                <a:tc>
                  <a:txBody>
                    <a:bodyPr/>
                    <a:lstStyle/>
                    <a:p>
                      <a:pPr algn="l" rtl="0" fontAlgn="ctr"/>
                      <a:r>
                        <a:rPr lang="en-ZA" sz="700" u="none" strike="noStrike">
                          <a:effectLst/>
                        </a:rPr>
                        <a:t> </a:t>
                      </a:r>
                      <a:endParaRPr lang="en-ZA" sz="700" b="0" i="0" u="none" strike="noStrike">
                        <a:solidFill>
                          <a:srgbClr val="000000"/>
                        </a:solidFill>
                        <a:effectLst/>
                        <a:latin typeface="Arial" panose="020B0604020202020204" pitchFamily="34" charset="0"/>
                      </a:endParaRPr>
                    </a:p>
                  </a:txBody>
                  <a:tcPr marL="4014" marR="4014" marT="4014" marB="0" anchor="ctr"/>
                </a:tc>
                <a:tc>
                  <a:txBody>
                    <a:bodyPr/>
                    <a:lstStyle/>
                    <a:p>
                      <a:pPr algn="l" rtl="0" fontAlgn="ctr"/>
                      <a:r>
                        <a:rPr lang="en-ZA" sz="700" u="none" strike="noStrike" dirty="0">
                          <a:effectLst/>
                        </a:rPr>
                        <a:t> </a:t>
                      </a:r>
                      <a:endParaRPr lang="en-ZA" sz="700" b="0" i="0" u="none" strike="noStrike" dirty="0">
                        <a:solidFill>
                          <a:srgbClr val="000000"/>
                        </a:solidFill>
                        <a:effectLst/>
                        <a:latin typeface="Arial" panose="020B0604020202020204" pitchFamily="34" charset="0"/>
                      </a:endParaRPr>
                    </a:p>
                  </a:txBody>
                  <a:tcPr marL="4014" marR="4014" marT="4014" marB="0" anchor="ctr"/>
                </a:tc>
                <a:tc>
                  <a:txBody>
                    <a:bodyPr/>
                    <a:lstStyle/>
                    <a:p>
                      <a:pPr algn="l" rtl="0" fontAlgn="ctr"/>
                      <a:r>
                        <a:rPr lang="en-ZA" sz="700" u="none" strike="noStrike">
                          <a:effectLst/>
                        </a:rPr>
                        <a:t> </a:t>
                      </a:r>
                      <a:endParaRPr lang="en-ZA" sz="700" b="0" i="0" u="none" strike="noStrike">
                        <a:solidFill>
                          <a:srgbClr val="000000"/>
                        </a:solidFill>
                        <a:effectLst/>
                        <a:latin typeface="Arial" panose="020B0604020202020204" pitchFamily="34" charset="0"/>
                      </a:endParaRPr>
                    </a:p>
                  </a:txBody>
                  <a:tcPr marL="4014" marR="4014" marT="4014" marB="0" anchor="ctr"/>
                </a:tc>
                <a:tc>
                  <a:txBody>
                    <a:bodyPr/>
                    <a:lstStyle/>
                    <a:p>
                      <a:pPr algn="l" rtl="0" fontAlgn="ctr"/>
                      <a:r>
                        <a:rPr lang="en-ZA" sz="700" u="none" strike="noStrike">
                          <a:effectLst/>
                        </a:rPr>
                        <a:t> </a:t>
                      </a:r>
                      <a:endParaRPr lang="en-ZA" sz="700" b="0" i="0" u="none" strike="noStrike">
                        <a:solidFill>
                          <a:srgbClr val="000000"/>
                        </a:solidFill>
                        <a:effectLst/>
                        <a:latin typeface="Arial" panose="020B0604020202020204" pitchFamily="34" charset="0"/>
                      </a:endParaRPr>
                    </a:p>
                  </a:txBody>
                  <a:tcPr marL="4014" marR="4014" marT="4014" marB="0" anchor="ctr"/>
                </a:tc>
                <a:tc>
                  <a:txBody>
                    <a:bodyPr/>
                    <a:lstStyle/>
                    <a:p>
                      <a:pPr algn="l" rtl="0" fontAlgn="ctr"/>
                      <a:r>
                        <a:rPr lang="en-ZA" sz="700" u="none" strike="noStrike" dirty="0">
                          <a:effectLst/>
                        </a:rPr>
                        <a:t> </a:t>
                      </a:r>
                      <a:endParaRPr lang="en-ZA" sz="700" b="0" i="0" u="none" strike="noStrike" dirty="0">
                        <a:solidFill>
                          <a:srgbClr val="000000"/>
                        </a:solidFill>
                        <a:effectLst/>
                        <a:latin typeface="Arial" panose="020B0604020202020204" pitchFamily="34" charset="0"/>
                      </a:endParaRPr>
                    </a:p>
                  </a:txBody>
                  <a:tcPr marL="4014" marR="4014" marT="4014" marB="0" anchor="ctr"/>
                </a:tc>
                <a:tc>
                  <a:txBody>
                    <a:bodyPr/>
                    <a:lstStyle/>
                    <a:p>
                      <a:pPr algn="l" rtl="0" fontAlgn="ctr"/>
                      <a:r>
                        <a:rPr lang="en-ZA" sz="700" u="none" strike="noStrike" dirty="0">
                          <a:effectLst/>
                        </a:rPr>
                        <a:t> </a:t>
                      </a:r>
                      <a:endParaRPr lang="en-ZA" sz="700" b="0" i="0" u="none" strike="noStrike" dirty="0">
                        <a:solidFill>
                          <a:srgbClr val="000000"/>
                        </a:solidFill>
                        <a:effectLst/>
                        <a:latin typeface="Arial" panose="020B0604020202020204" pitchFamily="34" charset="0"/>
                      </a:endParaRPr>
                    </a:p>
                  </a:txBody>
                  <a:tcPr marL="4014" marR="4014" marT="4014" marB="0" anchor="ctr"/>
                </a:tc>
                <a:extLst>
                  <a:ext uri="{0D108BD9-81ED-4DB2-BD59-A6C34878D82A}">
                    <a16:rowId xmlns:a16="http://schemas.microsoft.com/office/drawing/2014/main" xmlns="" val="3625283146"/>
                  </a:ext>
                </a:extLst>
              </a:tr>
              <a:tr h="251409">
                <a:tc>
                  <a:txBody>
                    <a:bodyPr/>
                    <a:lstStyle/>
                    <a:p>
                      <a:pPr algn="l" rtl="0" fontAlgn="b"/>
                      <a:r>
                        <a:rPr lang="en-ZA" sz="900" u="none" strike="noStrike">
                          <a:effectLst/>
                        </a:rPr>
                        <a:t>Application fees</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r" rtl="0" fontAlgn="b"/>
                      <a:r>
                        <a:rPr lang="en-ZA" sz="900" u="none" strike="noStrike">
                          <a:effectLst/>
                        </a:rPr>
                        <a:t> 16 951 </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r" rtl="0" fontAlgn="b"/>
                      <a:r>
                        <a:rPr lang="en-ZA" sz="900" u="none" strike="noStrike">
                          <a:effectLst/>
                        </a:rPr>
                        <a:t> 16 951 </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r" rtl="0" fontAlgn="b"/>
                      <a:r>
                        <a:rPr lang="en-ZA" sz="900" u="none" strike="noStrike" dirty="0">
                          <a:effectLst/>
                        </a:rPr>
                        <a:t>2 023</a:t>
                      </a:r>
                      <a:endParaRPr lang="en-ZA" sz="900" b="0" i="0" u="none" strike="noStrike" dirty="0">
                        <a:solidFill>
                          <a:srgbClr val="000000"/>
                        </a:solidFill>
                        <a:effectLst/>
                        <a:latin typeface="Arial" panose="020B0604020202020204" pitchFamily="34" charset="0"/>
                      </a:endParaRPr>
                    </a:p>
                  </a:txBody>
                  <a:tcPr marL="4014" marR="4014" marT="4014" marB="0" anchor="b"/>
                </a:tc>
                <a:tc>
                  <a:txBody>
                    <a:bodyPr/>
                    <a:lstStyle/>
                    <a:p>
                      <a:pPr algn="r" rtl="0" fontAlgn="b"/>
                      <a:r>
                        <a:rPr lang="en-ZA" sz="900" u="none" strike="noStrike">
                          <a:effectLst/>
                        </a:rPr>
                        <a:t>12%</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r" rtl="0" fontAlgn="b"/>
                      <a:r>
                        <a:rPr lang="en-ZA" sz="900" u="none" strike="noStrike">
                          <a:effectLst/>
                        </a:rPr>
                        <a:t> 9 945 </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r" rtl="0" fontAlgn="b"/>
                      <a:r>
                        <a:rPr lang="en-ZA" sz="900" u="none" strike="noStrike" dirty="0">
                          <a:effectLst/>
                        </a:rPr>
                        <a:t> 4 098 </a:t>
                      </a:r>
                      <a:endParaRPr lang="en-ZA" sz="900" b="0" i="0" u="none" strike="noStrike" dirty="0">
                        <a:solidFill>
                          <a:srgbClr val="000000"/>
                        </a:solidFill>
                        <a:effectLst/>
                        <a:latin typeface="Arial" panose="020B0604020202020204" pitchFamily="34" charset="0"/>
                      </a:endParaRPr>
                    </a:p>
                  </a:txBody>
                  <a:tcPr marL="4014" marR="4014" marT="4014" marB="0" anchor="b"/>
                </a:tc>
                <a:tc>
                  <a:txBody>
                    <a:bodyPr/>
                    <a:lstStyle/>
                    <a:p>
                      <a:pPr algn="r" rtl="0" fontAlgn="b"/>
                      <a:r>
                        <a:rPr lang="en-ZA" sz="900" u="none" strike="noStrike">
                          <a:effectLst/>
                        </a:rPr>
                        <a:t>41%</a:t>
                      </a:r>
                      <a:endParaRPr lang="en-ZA" sz="900" b="0" i="0" u="none" strike="noStrike">
                        <a:solidFill>
                          <a:srgbClr val="000000"/>
                        </a:solidFill>
                        <a:effectLst/>
                        <a:latin typeface="Arial" panose="020B0604020202020204" pitchFamily="34" charset="0"/>
                      </a:endParaRPr>
                    </a:p>
                  </a:txBody>
                  <a:tcPr marL="4014" marR="4014" marT="4014" marB="0" anchor="b"/>
                </a:tc>
                <a:extLst>
                  <a:ext uri="{0D108BD9-81ED-4DB2-BD59-A6C34878D82A}">
                    <a16:rowId xmlns:a16="http://schemas.microsoft.com/office/drawing/2014/main" xmlns="" val="1958232004"/>
                  </a:ext>
                </a:extLst>
              </a:tr>
              <a:tr h="251409">
                <a:tc>
                  <a:txBody>
                    <a:bodyPr/>
                    <a:lstStyle/>
                    <a:p>
                      <a:pPr algn="l" rtl="0" fontAlgn="b"/>
                      <a:r>
                        <a:rPr lang="en-ZA" sz="900" u="none" strike="noStrike">
                          <a:effectLst/>
                        </a:rPr>
                        <a:t>Harbour fees</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r" rtl="0" fontAlgn="b"/>
                      <a:r>
                        <a:rPr lang="en-ZA" sz="900" u="none" strike="noStrike">
                          <a:effectLst/>
                        </a:rPr>
                        <a:t> 3 500 </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r" rtl="0" fontAlgn="b"/>
                      <a:r>
                        <a:rPr lang="en-ZA" sz="900" u="none" strike="noStrike">
                          <a:effectLst/>
                        </a:rPr>
                        <a:t> 3 500 </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r" rtl="0" fontAlgn="b"/>
                      <a:r>
                        <a:rPr lang="en-ZA" sz="900" u="none" strike="noStrike" dirty="0">
                          <a:effectLst/>
                        </a:rPr>
                        <a:t> 1 661 </a:t>
                      </a:r>
                      <a:endParaRPr lang="en-ZA" sz="900" b="0" i="0" u="none" strike="noStrike" dirty="0">
                        <a:solidFill>
                          <a:srgbClr val="000000"/>
                        </a:solidFill>
                        <a:effectLst/>
                        <a:latin typeface="Arial" panose="020B0604020202020204" pitchFamily="34" charset="0"/>
                      </a:endParaRPr>
                    </a:p>
                  </a:txBody>
                  <a:tcPr marL="4014" marR="4014" marT="4014" marB="0" anchor="b"/>
                </a:tc>
                <a:tc>
                  <a:txBody>
                    <a:bodyPr/>
                    <a:lstStyle/>
                    <a:p>
                      <a:pPr algn="r" rtl="0" fontAlgn="b"/>
                      <a:r>
                        <a:rPr lang="en-ZA" sz="900" u="none" strike="noStrike">
                          <a:effectLst/>
                        </a:rPr>
                        <a:t>47%</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r" rtl="0" fontAlgn="b"/>
                      <a:r>
                        <a:rPr lang="en-ZA" sz="900" u="none" strike="noStrike">
                          <a:effectLst/>
                        </a:rPr>
                        <a:t> 4 000 </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r" rtl="0" fontAlgn="b"/>
                      <a:r>
                        <a:rPr lang="en-ZA" sz="900" u="none" strike="noStrike" dirty="0">
                          <a:effectLst/>
                        </a:rPr>
                        <a:t> 2 710 </a:t>
                      </a:r>
                      <a:endParaRPr lang="en-ZA" sz="900" b="0" i="0" u="none" strike="noStrike" dirty="0">
                        <a:solidFill>
                          <a:srgbClr val="000000"/>
                        </a:solidFill>
                        <a:effectLst/>
                        <a:latin typeface="Arial" panose="020B0604020202020204" pitchFamily="34" charset="0"/>
                      </a:endParaRPr>
                    </a:p>
                  </a:txBody>
                  <a:tcPr marL="4014" marR="4014" marT="4014" marB="0" anchor="b"/>
                </a:tc>
                <a:tc>
                  <a:txBody>
                    <a:bodyPr/>
                    <a:lstStyle/>
                    <a:p>
                      <a:pPr algn="r" rtl="0" fontAlgn="b"/>
                      <a:r>
                        <a:rPr lang="en-ZA" sz="900" u="none" strike="noStrike" dirty="0">
                          <a:effectLst/>
                        </a:rPr>
                        <a:t>68%</a:t>
                      </a:r>
                      <a:endParaRPr lang="en-ZA" sz="900" b="0" i="0" u="none" strike="noStrike" dirty="0">
                        <a:solidFill>
                          <a:srgbClr val="000000"/>
                        </a:solidFill>
                        <a:effectLst/>
                        <a:latin typeface="Arial" panose="020B0604020202020204" pitchFamily="34" charset="0"/>
                      </a:endParaRPr>
                    </a:p>
                  </a:txBody>
                  <a:tcPr marL="4014" marR="4014" marT="4014" marB="0" anchor="b"/>
                </a:tc>
                <a:extLst>
                  <a:ext uri="{0D108BD9-81ED-4DB2-BD59-A6C34878D82A}">
                    <a16:rowId xmlns:a16="http://schemas.microsoft.com/office/drawing/2014/main" xmlns="" val="1897828161"/>
                  </a:ext>
                </a:extLst>
              </a:tr>
              <a:tr h="251408">
                <a:tc>
                  <a:txBody>
                    <a:bodyPr/>
                    <a:lstStyle/>
                    <a:p>
                      <a:pPr algn="l" rtl="0" fontAlgn="b"/>
                      <a:r>
                        <a:rPr lang="en-ZA" sz="900" u="none" strike="noStrike">
                          <a:effectLst/>
                        </a:rPr>
                        <a:t>Licenses and permits</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r" rtl="0" fontAlgn="b"/>
                      <a:r>
                        <a:rPr lang="en-ZA" sz="900" u="none" strike="noStrike">
                          <a:effectLst/>
                        </a:rPr>
                        <a:t> 33 429 </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r" rtl="0" fontAlgn="b"/>
                      <a:r>
                        <a:rPr lang="en-ZA" sz="900" u="none" strike="noStrike">
                          <a:effectLst/>
                        </a:rPr>
                        <a:t> 33 429 </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r" rtl="0" fontAlgn="b"/>
                      <a:r>
                        <a:rPr lang="en-ZA" sz="900" u="none" strike="noStrike" dirty="0">
                          <a:effectLst/>
                        </a:rPr>
                        <a:t>22 542</a:t>
                      </a:r>
                      <a:endParaRPr lang="en-ZA" sz="900" b="0" i="0" u="none" strike="noStrike" dirty="0">
                        <a:solidFill>
                          <a:srgbClr val="000000"/>
                        </a:solidFill>
                        <a:effectLst/>
                        <a:latin typeface="Arial" panose="020B0604020202020204" pitchFamily="34" charset="0"/>
                      </a:endParaRPr>
                    </a:p>
                  </a:txBody>
                  <a:tcPr marL="4014" marR="4014" marT="4014" marB="0" anchor="b"/>
                </a:tc>
                <a:tc>
                  <a:txBody>
                    <a:bodyPr/>
                    <a:lstStyle/>
                    <a:p>
                      <a:pPr algn="r" rtl="0" fontAlgn="b"/>
                      <a:r>
                        <a:rPr lang="en-ZA" sz="900" u="none" strike="noStrike">
                          <a:effectLst/>
                        </a:rPr>
                        <a:t>67%</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r" rtl="0" fontAlgn="b"/>
                      <a:r>
                        <a:rPr lang="en-ZA" sz="900" u="none" strike="noStrike">
                          <a:effectLst/>
                        </a:rPr>
                        <a:t> 37 143 </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r" rtl="0" fontAlgn="b"/>
                      <a:r>
                        <a:rPr lang="en-ZA" sz="900" u="none" strike="noStrike">
                          <a:effectLst/>
                        </a:rPr>
                        <a:t> 30 107 </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r" rtl="0" fontAlgn="b"/>
                      <a:r>
                        <a:rPr lang="en-ZA" sz="900" u="none" strike="noStrike" dirty="0">
                          <a:effectLst/>
                        </a:rPr>
                        <a:t>81%</a:t>
                      </a:r>
                      <a:endParaRPr lang="en-ZA" sz="900" b="0" i="0" u="none" strike="noStrike" dirty="0">
                        <a:solidFill>
                          <a:srgbClr val="000000"/>
                        </a:solidFill>
                        <a:effectLst/>
                        <a:latin typeface="Arial" panose="020B0604020202020204" pitchFamily="34" charset="0"/>
                      </a:endParaRPr>
                    </a:p>
                  </a:txBody>
                  <a:tcPr marL="4014" marR="4014" marT="4014" marB="0" anchor="b"/>
                </a:tc>
                <a:extLst>
                  <a:ext uri="{0D108BD9-81ED-4DB2-BD59-A6C34878D82A}">
                    <a16:rowId xmlns:a16="http://schemas.microsoft.com/office/drawing/2014/main" xmlns="" val="1487304142"/>
                  </a:ext>
                </a:extLst>
              </a:tr>
              <a:tr h="251409">
                <a:tc>
                  <a:txBody>
                    <a:bodyPr/>
                    <a:lstStyle/>
                    <a:p>
                      <a:pPr algn="l" rtl="0" fontAlgn="b"/>
                      <a:r>
                        <a:rPr lang="en-ZA" sz="900" u="none" strike="noStrike">
                          <a:effectLst/>
                        </a:rPr>
                        <a:t>Grant of right fee</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r" rtl="0" fontAlgn="b"/>
                      <a:r>
                        <a:rPr lang="en-ZA" sz="900" u="none" strike="noStrike">
                          <a:effectLst/>
                        </a:rPr>
                        <a:t> 900 </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r" rtl="0" fontAlgn="b"/>
                      <a:r>
                        <a:rPr lang="en-ZA" sz="900" u="none" strike="noStrike">
                          <a:effectLst/>
                        </a:rPr>
                        <a:t> 900 </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r" rtl="0" fontAlgn="b"/>
                      <a:r>
                        <a:rPr lang="en-ZA" sz="900" u="none" strike="noStrike" dirty="0">
                          <a:effectLst/>
                        </a:rPr>
                        <a:t> 28 </a:t>
                      </a:r>
                      <a:endParaRPr lang="en-ZA" sz="900" b="0" i="0" u="none" strike="noStrike" dirty="0">
                        <a:solidFill>
                          <a:srgbClr val="000000"/>
                        </a:solidFill>
                        <a:effectLst/>
                        <a:latin typeface="Arial" panose="020B0604020202020204" pitchFamily="34" charset="0"/>
                      </a:endParaRPr>
                    </a:p>
                  </a:txBody>
                  <a:tcPr marL="4014" marR="4014" marT="4014" marB="0" anchor="b"/>
                </a:tc>
                <a:tc>
                  <a:txBody>
                    <a:bodyPr/>
                    <a:lstStyle/>
                    <a:p>
                      <a:pPr algn="r" rtl="0" fontAlgn="b"/>
                      <a:r>
                        <a:rPr lang="en-ZA" sz="900" u="none" strike="noStrike" dirty="0">
                          <a:effectLst/>
                        </a:rPr>
                        <a:t>3%</a:t>
                      </a:r>
                      <a:endParaRPr lang="en-ZA" sz="900" b="0" i="0" u="none" strike="noStrike" dirty="0">
                        <a:solidFill>
                          <a:srgbClr val="000000"/>
                        </a:solidFill>
                        <a:effectLst/>
                        <a:latin typeface="Arial" panose="020B0604020202020204" pitchFamily="34" charset="0"/>
                      </a:endParaRPr>
                    </a:p>
                  </a:txBody>
                  <a:tcPr marL="4014" marR="4014" marT="4014" marB="0" anchor="b">
                    <a:lnR w="12700" cap="flat" cmpd="sng" algn="ctr">
                      <a:solidFill>
                        <a:schemeClr val="tx1"/>
                      </a:solidFill>
                      <a:prstDash val="solid"/>
                      <a:round/>
                      <a:headEnd type="none" w="med" len="med"/>
                      <a:tailEnd type="none" w="med" len="med"/>
                    </a:lnR>
                  </a:tcPr>
                </a:tc>
                <a:tc>
                  <a:txBody>
                    <a:bodyPr/>
                    <a:lstStyle/>
                    <a:p>
                      <a:pPr algn="r" rtl="0" fontAlgn="b"/>
                      <a:r>
                        <a:rPr lang="en-ZA" sz="900" u="none" strike="noStrike">
                          <a:effectLst/>
                        </a:rPr>
                        <a:t> -   </a:t>
                      </a:r>
                      <a:endParaRPr lang="en-ZA" sz="900" b="0" i="0" u="none" strike="noStrike">
                        <a:solidFill>
                          <a:srgbClr val="000000"/>
                        </a:solidFill>
                        <a:effectLst/>
                        <a:latin typeface="Arial" panose="020B0604020202020204" pitchFamily="34" charset="0"/>
                      </a:endParaRPr>
                    </a:p>
                  </a:txBody>
                  <a:tcPr marL="4014" marR="4014" marT="4014" marB="0" anchor="b">
                    <a:lnL w="12700" cap="flat" cmpd="sng" algn="ctr">
                      <a:solidFill>
                        <a:schemeClr val="tx1"/>
                      </a:solidFill>
                      <a:prstDash val="solid"/>
                      <a:round/>
                      <a:headEnd type="none" w="med" len="med"/>
                      <a:tailEnd type="none" w="med" len="med"/>
                    </a:lnL>
                  </a:tcPr>
                </a:tc>
                <a:tc>
                  <a:txBody>
                    <a:bodyPr/>
                    <a:lstStyle/>
                    <a:p>
                      <a:pPr algn="r" rtl="0" fontAlgn="b"/>
                      <a:r>
                        <a:rPr lang="en-ZA" sz="900" u="none" strike="noStrike">
                          <a:effectLst/>
                        </a:rPr>
                        <a:t> 343 </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r" rtl="0" fontAlgn="b"/>
                      <a:r>
                        <a:rPr lang="en-ZA" sz="900" u="none" strike="noStrike" dirty="0">
                          <a:effectLst/>
                        </a:rPr>
                        <a:t>-</a:t>
                      </a:r>
                      <a:endParaRPr lang="en-ZA" sz="900" b="0" i="0" u="none" strike="noStrike" dirty="0">
                        <a:solidFill>
                          <a:srgbClr val="000000"/>
                        </a:solidFill>
                        <a:effectLst/>
                        <a:latin typeface="Arial" panose="020B0604020202020204" pitchFamily="34" charset="0"/>
                      </a:endParaRPr>
                    </a:p>
                  </a:txBody>
                  <a:tcPr marL="4014" marR="4014" marT="4014" marB="0" anchor="b"/>
                </a:tc>
                <a:extLst>
                  <a:ext uri="{0D108BD9-81ED-4DB2-BD59-A6C34878D82A}">
                    <a16:rowId xmlns:a16="http://schemas.microsoft.com/office/drawing/2014/main" xmlns="" val="3688455677"/>
                  </a:ext>
                </a:extLst>
              </a:tr>
              <a:tr h="281908">
                <a:tc>
                  <a:txBody>
                    <a:bodyPr/>
                    <a:lstStyle/>
                    <a:p>
                      <a:pPr algn="l" rtl="0" fontAlgn="b"/>
                      <a:r>
                        <a:rPr lang="en-ZA" sz="900" u="none" strike="noStrike">
                          <a:effectLst/>
                        </a:rPr>
                        <a:t>Finance income</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r" rtl="0" fontAlgn="b"/>
                      <a:r>
                        <a:rPr lang="en-ZA" sz="900" u="none" strike="noStrike">
                          <a:effectLst/>
                        </a:rPr>
                        <a:t> 10 000 </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r" rtl="0" fontAlgn="b"/>
                      <a:r>
                        <a:rPr lang="en-ZA" sz="900" u="none" strike="noStrike">
                          <a:effectLst/>
                        </a:rPr>
                        <a:t> 10 000 </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r" rtl="0" fontAlgn="b"/>
                      <a:r>
                        <a:rPr lang="en-ZA" sz="900" u="none" strike="noStrike" dirty="0">
                          <a:effectLst/>
                        </a:rPr>
                        <a:t>8 363</a:t>
                      </a:r>
                      <a:endParaRPr lang="en-ZA" sz="900" b="0" i="0" u="none" strike="noStrike" dirty="0">
                        <a:solidFill>
                          <a:srgbClr val="000000"/>
                        </a:solidFill>
                        <a:effectLst/>
                        <a:latin typeface="Arial" panose="020B0604020202020204" pitchFamily="34" charset="0"/>
                      </a:endParaRPr>
                    </a:p>
                  </a:txBody>
                  <a:tcPr marL="4014" marR="4014" marT="4014" marB="0" anchor="b"/>
                </a:tc>
                <a:tc>
                  <a:txBody>
                    <a:bodyPr/>
                    <a:lstStyle/>
                    <a:p>
                      <a:pPr algn="r" rtl="0" fontAlgn="b"/>
                      <a:r>
                        <a:rPr lang="en-ZA" sz="900" u="none" strike="noStrike">
                          <a:effectLst/>
                        </a:rPr>
                        <a:t>84%</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r" rtl="0" fontAlgn="b"/>
                      <a:r>
                        <a:rPr lang="en-ZA" sz="900" u="none" strike="noStrike">
                          <a:effectLst/>
                        </a:rPr>
                        <a:t> 10 000 </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r" rtl="0" fontAlgn="b"/>
                      <a:r>
                        <a:rPr lang="en-ZA" sz="900" u="none" strike="noStrike">
                          <a:effectLst/>
                        </a:rPr>
                        <a:t> 21 255 </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r" rtl="0" fontAlgn="b"/>
                      <a:r>
                        <a:rPr lang="en-ZA" sz="900" u="none" strike="noStrike" dirty="0">
                          <a:effectLst/>
                        </a:rPr>
                        <a:t>213%</a:t>
                      </a:r>
                      <a:endParaRPr lang="en-ZA" sz="900" b="0" i="0" u="none" strike="noStrike" dirty="0">
                        <a:solidFill>
                          <a:srgbClr val="000000"/>
                        </a:solidFill>
                        <a:effectLst/>
                        <a:latin typeface="Arial" panose="020B0604020202020204" pitchFamily="34" charset="0"/>
                      </a:endParaRPr>
                    </a:p>
                  </a:txBody>
                  <a:tcPr marL="4014" marR="4014" marT="4014" marB="0" anchor="b"/>
                </a:tc>
                <a:extLst>
                  <a:ext uri="{0D108BD9-81ED-4DB2-BD59-A6C34878D82A}">
                    <a16:rowId xmlns:a16="http://schemas.microsoft.com/office/drawing/2014/main" xmlns="" val="974726545"/>
                  </a:ext>
                </a:extLst>
              </a:tr>
              <a:tr h="251409">
                <a:tc>
                  <a:txBody>
                    <a:bodyPr/>
                    <a:lstStyle/>
                    <a:p>
                      <a:pPr algn="l" rtl="0" fontAlgn="b"/>
                      <a:r>
                        <a:rPr lang="en-ZA" sz="900" u="none" strike="noStrike">
                          <a:effectLst/>
                        </a:rPr>
                        <a:t>Levy on fish products</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r" rtl="0" fontAlgn="b"/>
                      <a:r>
                        <a:rPr lang="en-ZA" sz="900" u="none" strike="noStrike">
                          <a:effectLst/>
                        </a:rPr>
                        <a:t> 50 227 </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r" rtl="0" fontAlgn="b"/>
                      <a:r>
                        <a:rPr lang="en-ZA" sz="900" u="none" strike="noStrike" dirty="0">
                          <a:effectLst/>
                        </a:rPr>
                        <a:t> 50 227 </a:t>
                      </a:r>
                      <a:endParaRPr lang="en-ZA" sz="900" b="0" i="0" u="none" strike="noStrike" dirty="0">
                        <a:solidFill>
                          <a:srgbClr val="000000"/>
                        </a:solidFill>
                        <a:effectLst/>
                        <a:latin typeface="Arial" panose="020B0604020202020204" pitchFamily="34" charset="0"/>
                      </a:endParaRPr>
                    </a:p>
                  </a:txBody>
                  <a:tcPr marL="4014" marR="4014" marT="4014" marB="0" anchor="b"/>
                </a:tc>
                <a:tc>
                  <a:txBody>
                    <a:bodyPr/>
                    <a:lstStyle/>
                    <a:p>
                      <a:pPr algn="r" rtl="0" fontAlgn="b"/>
                      <a:r>
                        <a:rPr lang="en-ZA" sz="900" u="none" strike="noStrike" dirty="0">
                          <a:effectLst/>
                        </a:rPr>
                        <a:t>22 981</a:t>
                      </a:r>
                      <a:endParaRPr lang="en-ZA" sz="900" b="0" i="0" u="none" strike="noStrike" dirty="0">
                        <a:solidFill>
                          <a:srgbClr val="000000"/>
                        </a:solidFill>
                        <a:effectLst/>
                        <a:latin typeface="Arial" panose="020B0604020202020204" pitchFamily="34" charset="0"/>
                      </a:endParaRPr>
                    </a:p>
                  </a:txBody>
                  <a:tcPr marL="4014" marR="4014" marT="4014" marB="0" anchor="b"/>
                </a:tc>
                <a:tc>
                  <a:txBody>
                    <a:bodyPr/>
                    <a:lstStyle/>
                    <a:p>
                      <a:pPr algn="r" rtl="0" fontAlgn="b"/>
                      <a:r>
                        <a:rPr lang="en-ZA" sz="900" u="none" strike="noStrike">
                          <a:effectLst/>
                        </a:rPr>
                        <a:t>46%</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r" rtl="0" fontAlgn="b"/>
                      <a:r>
                        <a:rPr lang="en-ZA" sz="900" u="none" strike="noStrike">
                          <a:effectLst/>
                        </a:rPr>
                        <a:t> 55 808 </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r" rtl="0" fontAlgn="b"/>
                      <a:r>
                        <a:rPr lang="en-ZA" sz="900" u="none" strike="noStrike">
                          <a:effectLst/>
                        </a:rPr>
                        <a:t> 42 877 </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r" rtl="0" fontAlgn="b"/>
                      <a:r>
                        <a:rPr lang="en-ZA" sz="900" u="none" strike="noStrike" dirty="0">
                          <a:effectLst/>
                        </a:rPr>
                        <a:t>77%</a:t>
                      </a:r>
                      <a:endParaRPr lang="en-ZA" sz="900" b="0" i="0" u="none" strike="noStrike" dirty="0">
                        <a:solidFill>
                          <a:srgbClr val="000000"/>
                        </a:solidFill>
                        <a:effectLst/>
                        <a:latin typeface="Arial" panose="020B0604020202020204" pitchFamily="34" charset="0"/>
                      </a:endParaRPr>
                    </a:p>
                  </a:txBody>
                  <a:tcPr marL="4014" marR="4014" marT="4014" marB="0" anchor="b"/>
                </a:tc>
                <a:extLst>
                  <a:ext uri="{0D108BD9-81ED-4DB2-BD59-A6C34878D82A}">
                    <a16:rowId xmlns:a16="http://schemas.microsoft.com/office/drawing/2014/main" xmlns="" val="3190101809"/>
                  </a:ext>
                </a:extLst>
              </a:tr>
              <a:tr h="251409">
                <a:tc>
                  <a:txBody>
                    <a:bodyPr/>
                    <a:lstStyle/>
                    <a:p>
                      <a:pPr algn="l" rtl="0" fontAlgn="b"/>
                      <a:r>
                        <a:rPr lang="en-ZA" sz="900" u="none" strike="noStrike">
                          <a:effectLst/>
                        </a:rPr>
                        <a:t>Fines</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r" rtl="0" fontAlgn="b"/>
                      <a:r>
                        <a:rPr lang="en-ZA" sz="900" u="none" strike="noStrike" dirty="0">
                          <a:effectLst/>
                        </a:rPr>
                        <a:t> 1 000 </a:t>
                      </a:r>
                      <a:endParaRPr lang="en-ZA" sz="900" b="0" i="0" u="none" strike="noStrike" dirty="0">
                        <a:solidFill>
                          <a:srgbClr val="000000"/>
                        </a:solidFill>
                        <a:effectLst/>
                        <a:latin typeface="Arial" panose="020B0604020202020204" pitchFamily="34" charset="0"/>
                      </a:endParaRPr>
                    </a:p>
                  </a:txBody>
                  <a:tcPr marL="4014" marR="4014" marT="4014" marB="0" anchor="b"/>
                </a:tc>
                <a:tc>
                  <a:txBody>
                    <a:bodyPr/>
                    <a:lstStyle/>
                    <a:p>
                      <a:pPr algn="r" rtl="0" fontAlgn="b"/>
                      <a:r>
                        <a:rPr lang="en-ZA" sz="900" u="none" strike="noStrike">
                          <a:effectLst/>
                        </a:rPr>
                        <a:t> 1 000 </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r" rtl="0" fontAlgn="b"/>
                      <a:r>
                        <a:rPr lang="en-ZA" sz="900" u="none" strike="noStrike" dirty="0">
                          <a:effectLst/>
                        </a:rPr>
                        <a:t> 205.83 </a:t>
                      </a:r>
                      <a:endParaRPr lang="en-ZA" sz="900" b="0" i="0" u="none" strike="noStrike" dirty="0">
                        <a:solidFill>
                          <a:srgbClr val="000000"/>
                        </a:solidFill>
                        <a:effectLst/>
                        <a:latin typeface="Arial" panose="020B0604020202020204" pitchFamily="34" charset="0"/>
                      </a:endParaRPr>
                    </a:p>
                  </a:txBody>
                  <a:tcPr marL="4014" marR="4014" marT="4014" marB="0" anchor="b"/>
                </a:tc>
                <a:tc>
                  <a:txBody>
                    <a:bodyPr/>
                    <a:lstStyle/>
                    <a:p>
                      <a:pPr algn="r" rtl="0" fontAlgn="b"/>
                      <a:r>
                        <a:rPr lang="en-ZA" sz="900" u="none" strike="noStrike">
                          <a:effectLst/>
                        </a:rPr>
                        <a:t>21%</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r" rtl="0" fontAlgn="b"/>
                      <a:r>
                        <a:rPr lang="en-ZA" sz="900" u="none" strike="noStrike">
                          <a:effectLst/>
                        </a:rPr>
                        <a:t> 1 500 </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r" rtl="0" fontAlgn="b"/>
                      <a:r>
                        <a:rPr lang="en-ZA" sz="900" u="none" strike="noStrike">
                          <a:effectLst/>
                        </a:rPr>
                        <a:t> 1 115 </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r" rtl="0" fontAlgn="b"/>
                      <a:r>
                        <a:rPr lang="en-ZA" sz="900" u="none" strike="noStrike" dirty="0">
                          <a:effectLst/>
                        </a:rPr>
                        <a:t>74%</a:t>
                      </a:r>
                      <a:endParaRPr lang="en-ZA" sz="900" b="0" i="0" u="none" strike="noStrike" dirty="0">
                        <a:solidFill>
                          <a:srgbClr val="000000"/>
                        </a:solidFill>
                        <a:effectLst/>
                        <a:latin typeface="Arial" panose="020B0604020202020204" pitchFamily="34" charset="0"/>
                      </a:endParaRPr>
                    </a:p>
                  </a:txBody>
                  <a:tcPr marL="4014" marR="4014" marT="4014" marB="0" anchor="b"/>
                </a:tc>
                <a:extLst>
                  <a:ext uri="{0D108BD9-81ED-4DB2-BD59-A6C34878D82A}">
                    <a16:rowId xmlns:a16="http://schemas.microsoft.com/office/drawing/2014/main" xmlns="" val="3012095457"/>
                  </a:ext>
                </a:extLst>
              </a:tr>
              <a:tr h="251409">
                <a:tc>
                  <a:txBody>
                    <a:bodyPr/>
                    <a:lstStyle/>
                    <a:p>
                      <a:pPr algn="l" rtl="0" fontAlgn="b"/>
                      <a:r>
                        <a:rPr lang="en-GB" sz="900" u="none" strike="noStrike">
                          <a:effectLst/>
                        </a:rPr>
                        <a:t>Grants and other transfer payments</a:t>
                      </a:r>
                      <a:endParaRPr lang="en-GB" sz="900" b="0" i="0" u="none" strike="noStrike">
                        <a:solidFill>
                          <a:srgbClr val="000000"/>
                        </a:solidFill>
                        <a:effectLst/>
                        <a:latin typeface="Arial" panose="020B0604020202020204" pitchFamily="34" charset="0"/>
                      </a:endParaRPr>
                    </a:p>
                  </a:txBody>
                  <a:tcPr marL="4014" marR="4014" marT="4014" marB="0" anchor="b"/>
                </a:tc>
                <a:tc>
                  <a:txBody>
                    <a:bodyPr/>
                    <a:lstStyle/>
                    <a:p>
                      <a:pPr algn="r" rtl="0" fontAlgn="b"/>
                      <a:r>
                        <a:rPr lang="en-ZA" sz="900" u="none" strike="noStrike">
                          <a:effectLst/>
                        </a:rPr>
                        <a:t> 283 576 </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r" rtl="0" fontAlgn="b"/>
                      <a:r>
                        <a:rPr lang="en-ZA" sz="900" u="none" strike="noStrike">
                          <a:effectLst/>
                        </a:rPr>
                        <a:t> 193 740 </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r" rtl="0" fontAlgn="b"/>
                      <a:r>
                        <a:rPr lang="en-ZA" sz="900" u="none" strike="noStrike" dirty="0">
                          <a:effectLst/>
                        </a:rPr>
                        <a:t> 154 412 </a:t>
                      </a:r>
                      <a:endParaRPr lang="en-ZA" sz="900" b="0" i="0" u="none" strike="noStrike" dirty="0">
                        <a:solidFill>
                          <a:srgbClr val="000000"/>
                        </a:solidFill>
                        <a:effectLst/>
                        <a:latin typeface="Arial" panose="020B0604020202020204" pitchFamily="34" charset="0"/>
                      </a:endParaRPr>
                    </a:p>
                  </a:txBody>
                  <a:tcPr marL="4014" marR="4014" marT="4014" marB="0" anchor="b"/>
                </a:tc>
                <a:tc>
                  <a:txBody>
                    <a:bodyPr/>
                    <a:lstStyle/>
                    <a:p>
                      <a:pPr algn="r" rtl="0" fontAlgn="b"/>
                      <a:r>
                        <a:rPr lang="en-ZA" sz="900" u="none" strike="noStrike" dirty="0">
                          <a:effectLst/>
                        </a:rPr>
                        <a:t>80%</a:t>
                      </a:r>
                      <a:endParaRPr lang="en-ZA" sz="900" b="0" i="0" u="none" strike="noStrike" dirty="0">
                        <a:solidFill>
                          <a:srgbClr val="000000"/>
                        </a:solidFill>
                        <a:effectLst/>
                        <a:latin typeface="Arial" panose="020B0604020202020204" pitchFamily="34" charset="0"/>
                      </a:endParaRPr>
                    </a:p>
                  </a:txBody>
                  <a:tcPr marL="4014" marR="4014" marT="4014" marB="0" anchor="b"/>
                </a:tc>
                <a:tc>
                  <a:txBody>
                    <a:bodyPr/>
                    <a:lstStyle/>
                    <a:p>
                      <a:pPr algn="r" rtl="0" fontAlgn="b"/>
                      <a:r>
                        <a:rPr lang="en-ZA" sz="900" u="none" strike="noStrike">
                          <a:effectLst/>
                        </a:rPr>
                        <a:t> 274 278 </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r" rtl="0" fontAlgn="b"/>
                      <a:r>
                        <a:rPr lang="en-ZA" sz="900" u="none" strike="noStrike">
                          <a:effectLst/>
                        </a:rPr>
                        <a:t> 190 833 </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r" rtl="0" fontAlgn="b"/>
                      <a:r>
                        <a:rPr lang="en-ZA" sz="900" u="none" strike="noStrike" dirty="0">
                          <a:effectLst/>
                        </a:rPr>
                        <a:t>70%</a:t>
                      </a:r>
                      <a:endParaRPr lang="en-ZA" sz="900" b="0" i="0" u="none" strike="noStrike" dirty="0">
                        <a:solidFill>
                          <a:srgbClr val="000000"/>
                        </a:solidFill>
                        <a:effectLst/>
                        <a:latin typeface="Arial" panose="020B0604020202020204" pitchFamily="34" charset="0"/>
                      </a:endParaRPr>
                    </a:p>
                  </a:txBody>
                  <a:tcPr marL="4014" marR="4014" marT="4014" marB="0" anchor="b"/>
                </a:tc>
                <a:extLst>
                  <a:ext uri="{0D108BD9-81ED-4DB2-BD59-A6C34878D82A}">
                    <a16:rowId xmlns:a16="http://schemas.microsoft.com/office/drawing/2014/main" xmlns="" val="2242341164"/>
                  </a:ext>
                </a:extLst>
              </a:tr>
              <a:tr h="251409">
                <a:tc>
                  <a:txBody>
                    <a:bodyPr/>
                    <a:lstStyle/>
                    <a:p>
                      <a:pPr algn="l" rtl="0" fontAlgn="b"/>
                      <a:r>
                        <a:rPr lang="en-ZA" sz="900" u="none" strike="noStrike">
                          <a:effectLst/>
                        </a:rPr>
                        <a:t>Retained surplus</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r" rtl="0" fontAlgn="b"/>
                      <a:r>
                        <a:rPr lang="en-ZA" sz="900" u="none" strike="noStrike">
                          <a:effectLst/>
                        </a:rPr>
                        <a:t> 238 190 </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r" rtl="0" fontAlgn="b"/>
                      <a:r>
                        <a:rPr lang="en-ZA" sz="900" u="none" strike="noStrike" dirty="0">
                          <a:effectLst/>
                        </a:rPr>
                        <a:t> 135 000 </a:t>
                      </a:r>
                      <a:endParaRPr lang="en-ZA" sz="900" b="0" i="0" u="none" strike="noStrike" dirty="0">
                        <a:solidFill>
                          <a:srgbClr val="000000"/>
                        </a:solidFill>
                        <a:effectLst/>
                        <a:latin typeface="Arial" panose="020B0604020202020204" pitchFamily="34" charset="0"/>
                      </a:endParaRPr>
                    </a:p>
                  </a:txBody>
                  <a:tcPr marL="4014" marR="4014" marT="4014" marB="0" anchor="b"/>
                </a:tc>
                <a:tc>
                  <a:txBody>
                    <a:bodyPr/>
                    <a:lstStyle/>
                    <a:p>
                      <a:pPr algn="r" rtl="0" fontAlgn="b"/>
                      <a:r>
                        <a:rPr lang="en-ZA" sz="900" u="none" strike="noStrike" dirty="0">
                          <a:effectLst/>
                        </a:rPr>
                        <a:t> -   </a:t>
                      </a:r>
                      <a:endParaRPr lang="en-ZA" sz="900" b="0" i="0" u="none" strike="noStrike" dirty="0">
                        <a:solidFill>
                          <a:srgbClr val="000000"/>
                        </a:solidFill>
                        <a:effectLst/>
                        <a:latin typeface="Arial" panose="020B0604020202020204" pitchFamily="34" charset="0"/>
                      </a:endParaRPr>
                    </a:p>
                  </a:txBody>
                  <a:tcPr marL="4014" marR="4014" marT="4014" marB="0" anchor="b"/>
                </a:tc>
                <a:tc>
                  <a:txBody>
                    <a:bodyPr/>
                    <a:lstStyle/>
                    <a:p>
                      <a:pPr algn="r" rtl="0" fontAlgn="b"/>
                      <a:r>
                        <a:rPr lang="en-ZA" sz="900" u="none" strike="noStrike">
                          <a:effectLst/>
                        </a:rPr>
                        <a:t>0%</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r" rtl="0" fontAlgn="b"/>
                      <a:r>
                        <a:rPr lang="en-ZA" sz="900" u="none" strike="noStrike">
                          <a:effectLst/>
                        </a:rPr>
                        <a:t> 164 716 </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r" rtl="0" fontAlgn="b"/>
                      <a:r>
                        <a:rPr lang="en-ZA" sz="900" u="none" strike="noStrike">
                          <a:effectLst/>
                        </a:rPr>
                        <a:t> 17 680 </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r" rtl="0" fontAlgn="b"/>
                      <a:r>
                        <a:rPr lang="en-ZA" sz="900" u="none" strike="noStrike" dirty="0">
                          <a:effectLst/>
                        </a:rPr>
                        <a:t>11%</a:t>
                      </a:r>
                      <a:endParaRPr lang="en-ZA" sz="900" b="0" i="0" u="none" strike="noStrike" dirty="0">
                        <a:solidFill>
                          <a:srgbClr val="000000"/>
                        </a:solidFill>
                        <a:effectLst/>
                        <a:latin typeface="Arial" panose="020B0604020202020204" pitchFamily="34" charset="0"/>
                      </a:endParaRPr>
                    </a:p>
                  </a:txBody>
                  <a:tcPr marL="4014" marR="4014" marT="4014" marB="0" anchor="b"/>
                </a:tc>
                <a:extLst>
                  <a:ext uri="{0D108BD9-81ED-4DB2-BD59-A6C34878D82A}">
                    <a16:rowId xmlns:a16="http://schemas.microsoft.com/office/drawing/2014/main" xmlns="" val="4240459566"/>
                  </a:ext>
                </a:extLst>
              </a:tr>
              <a:tr h="251409">
                <a:tc>
                  <a:txBody>
                    <a:bodyPr/>
                    <a:lstStyle/>
                    <a:p>
                      <a:pPr algn="l" rtl="0" fontAlgn="b"/>
                      <a:r>
                        <a:rPr lang="en-GB" sz="900" u="none" strike="noStrike">
                          <a:effectLst/>
                        </a:rPr>
                        <a:t>Confiscated assets and fish products</a:t>
                      </a:r>
                      <a:endParaRPr lang="en-GB" sz="900" b="0" i="0" u="none" strike="noStrike">
                        <a:solidFill>
                          <a:srgbClr val="000000"/>
                        </a:solidFill>
                        <a:effectLst/>
                        <a:latin typeface="Arial" panose="020B0604020202020204" pitchFamily="34" charset="0"/>
                      </a:endParaRPr>
                    </a:p>
                  </a:txBody>
                  <a:tcPr marL="4014" marR="4014" marT="4014" marB="0" anchor="b"/>
                </a:tc>
                <a:tc>
                  <a:txBody>
                    <a:bodyPr/>
                    <a:lstStyle/>
                    <a:p>
                      <a:pPr algn="r" rtl="0" fontAlgn="b"/>
                      <a:r>
                        <a:rPr lang="en-ZA" sz="900" u="none" strike="noStrike">
                          <a:effectLst/>
                        </a:rPr>
                        <a:t> 40 000 </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r" rtl="0" fontAlgn="b"/>
                      <a:r>
                        <a:rPr lang="en-ZA" sz="900" u="none" strike="noStrike">
                          <a:effectLst/>
                        </a:rPr>
                        <a:t> 40 000 </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r" rtl="0" fontAlgn="b"/>
                      <a:r>
                        <a:rPr lang="en-ZA" sz="900" u="none" strike="noStrike" dirty="0">
                          <a:effectLst/>
                        </a:rPr>
                        <a:t> 36 637 </a:t>
                      </a:r>
                      <a:endParaRPr lang="en-ZA" sz="900" b="0" i="0" u="none" strike="noStrike" dirty="0">
                        <a:solidFill>
                          <a:srgbClr val="000000"/>
                        </a:solidFill>
                        <a:effectLst/>
                        <a:latin typeface="Arial" panose="020B0604020202020204" pitchFamily="34" charset="0"/>
                      </a:endParaRPr>
                    </a:p>
                  </a:txBody>
                  <a:tcPr marL="4014" marR="4014" marT="4014" marB="0" anchor="b"/>
                </a:tc>
                <a:tc>
                  <a:txBody>
                    <a:bodyPr/>
                    <a:lstStyle/>
                    <a:p>
                      <a:pPr algn="r" rtl="0" fontAlgn="b"/>
                      <a:r>
                        <a:rPr lang="en-ZA" sz="900" u="none" strike="noStrike" dirty="0">
                          <a:effectLst/>
                        </a:rPr>
                        <a:t>92%</a:t>
                      </a:r>
                      <a:endParaRPr lang="en-ZA" sz="900" b="0" i="0" u="none" strike="noStrike" dirty="0">
                        <a:solidFill>
                          <a:srgbClr val="000000"/>
                        </a:solidFill>
                        <a:effectLst/>
                        <a:latin typeface="Arial" panose="020B0604020202020204" pitchFamily="34" charset="0"/>
                      </a:endParaRPr>
                    </a:p>
                  </a:txBody>
                  <a:tcPr marL="4014" marR="4014" marT="4014" marB="0" anchor="b"/>
                </a:tc>
                <a:tc>
                  <a:txBody>
                    <a:bodyPr/>
                    <a:lstStyle/>
                    <a:p>
                      <a:pPr algn="r" rtl="0" fontAlgn="b"/>
                      <a:r>
                        <a:rPr lang="en-ZA" sz="900" u="none" strike="noStrike">
                          <a:effectLst/>
                        </a:rPr>
                        <a:t> 18 000 </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r" rtl="0" fontAlgn="b"/>
                      <a:r>
                        <a:rPr lang="en-ZA" sz="900" u="none" strike="noStrike">
                          <a:effectLst/>
                        </a:rPr>
                        <a:t> 18 475 </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r" rtl="0" fontAlgn="b"/>
                      <a:r>
                        <a:rPr lang="en-ZA" sz="900" u="none" strike="noStrike" dirty="0">
                          <a:effectLst/>
                        </a:rPr>
                        <a:t>103%</a:t>
                      </a:r>
                      <a:endParaRPr lang="en-ZA" sz="900" b="0" i="0" u="none" strike="noStrike" dirty="0">
                        <a:solidFill>
                          <a:srgbClr val="000000"/>
                        </a:solidFill>
                        <a:effectLst/>
                        <a:latin typeface="Arial" panose="020B0604020202020204" pitchFamily="34" charset="0"/>
                      </a:endParaRPr>
                    </a:p>
                  </a:txBody>
                  <a:tcPr marL="4014" marR="4014" marT="4014" marB="0" anchor="b"/>
                </a:tc>
                <a:extLst>
                  <a:ext uri="{0D108BD9-81ED-4DB2-BD59-A6C34878D82A}">
                    <a16:rowId xmlns:a16="http://schemas.microsoft.com/office/drawing/2014/main" xmlns="" val="1910966731"/>
                  </a:ext>
                </a:extLst>
              </a:tr>
              <a:tr h="251409">
                <a:tc>
                  <a:txBody>
                    <a:bodyPr/>
                    <a:lstStyle/>
                    <a:p>
                      <a:pPr algn="l" rtl="0" fontAlgn="b"/>
                      <a:r>
                        <a:rPr lang="en-ZA" sz="900" u="none" strike="noStrike">
                          <a:effectLst/>
                        </a:rPr>
                        <a:t>Other income</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r" rtl="0" fontAlgn="b"/>
                      <a:r>
                        <a:rPr lang="en-ZA" sz="900" u="none" strike="noStrike" dirty="0">
                          <a:effectLst/>
                        </a:rPr>
                        <a:t>                           -   </a:t>
                      </a:r>
                      <a:endParaRPr lang="en-ZA" sz="900" b="0" i="0" u="none" strike="noStrike" dirty="0">
                        <a:solidFill>
                          <a:srgbClr val="000000"/>
                        </a:solidFill>
                        <a:effectLst/>
                        <a:latin typeface="Arial" panose="020B0604020202020204" pitchFamily="34" charset="0"/>
                      </a:endParaRPr>
                    </a:p>
                  </a:txBody>
                  <a:tcPr marL="4014" marR="4014" marT="4014" marB="0" anchor="b">
                    <a:lnB w="12700" cap="flat" cmpd="sng" algn="ctr">
                      <a:solidFill>
                        <a:schemeClr val="tx1"/>
                      </a:solidFill>
                      <a:prstDash val="solid"/>
                      <a:round/>
                      <a:headEnd type="none" w="med" len="med"/>
                      <a:tailEnd type="none" w="med" len="med"/>
                    </a:lnB>
                  </a:tcPr>
                </a:tc>
                <a:tc>
                  <a:txBody>
                    <a:bodyPr/>
                    <a:lstStyle/>
                    <a:p>
                      <a:pPr algn="r" rtl="0" fontAlgn="b"/>
                      <a:r>
                        <a:rPr lang="en-ZA" sz="900" u="none" strike="noStrike" dirty="0">
                          <a:effectLst/>
                        </a:rPr>
                        <a:t>                            -    </a:t>
                      </a:r>
                      <a:endParaRPr lang="en-ZA" sz="900" b="0" i="0" u="none" strike="noStrike" dirty="0">
                        <a:solidFill>
                          <a:srgbClr val="000000"/>
                        </a:solidFill>
                        <a:effectLst/>
                        <a:latin typeface="Arial" panose="020B0604020202020204" pitchFamily="34" charset="0"/>
                      </a:endParaRPr>
                    </a:p>
                  </a:txBody>
                  <a:tcPr marL="4014" marR="4014" marT="4014" marB="0" anchor="b">
                    <a:lnB w="12700" cap="flat" cmpd="sng" algn="ctr">
                      <a:solidFill>
                        <a:schemeClr val="tx1"/>
                      </a:solidFill>
                      <a:prstDash val="solid"/>
                      <a:round/>
                      <a:headEnd type="none" w="med" len="med"/>
                      <a:tailEnd type="none" w="med" len="med"/>
                    </a:lnB>
                  </a:tcPr>
                </a:tc>
                <a:tc>
                  <a:txBody>
                    <a:bodyPr/>
                    <a:lstStyle/>
                    <a:p>
                      <a:pPr algn="r" rtl="0" fontAlgn="b"/>
                      <a:r>
                        <a:rPr lang="en-ZA" sz="900" u="sng" strike="noStrike" dirty="0">
                          <a:effectLst/>
                        </a:rPr>
                        <a:t> 30 </a:t>
                      </a:r>
                      <a:endParaRPr lang="en-ZA" sz="900" b="0" i="0" u="sng" strike="noStrike" dirty="0">
                        <a:solidFill>
                          <a:srgbClr val="000000"/>
                        </a:solidFill>
                        <a:effectLst/>
                        <a:latin typeface="Arial" panose="020B0604020202020204" pitchFamily="34" charset="0"/>
                      </a:endParaRPr>
                    </a:p>
                  </a:txBody>
                  <a:tcPr marL="4014" marR="4014" marT="4014" marB="0" anchor="b">
                    <a:lnB w="12700" cap="flat" cmpd="sng" algn="ctr">
                      <a:solidFill>
                        <a:schemeClr val="tx1"/>
                      </a:solidFill>
                      <a:prstDash val="solid"/>
                      <a:round/>
                      <a:headEnd type="none" w="med" len="med"/>
                      <a:tailEnd type="none" w="med" len="med"/>
                    </a:lnB>
                  </a:tcPr>
                </a:tc>
                <a:tc>
                  <a:txBody>
                    <a:bodyPr/>
                    <a:lstStyle/>
                    <a:p>
                      <a:pPr algn="r" rtl="0" fontAlgn="b"/>
                      <a:r>
                        <a:rPr lang="en-ZA" sz="900" u="none" strike="noStrike" dirty="0">
                          <a:effectLst/>
                        </a:rPr>
                        <a:t> </a:t>
                      </a:r>
                      <a:endParaRPr lang="en-ZA" sz="900" b="0" i="0" u="none" strike="noStrike" dirty="0">
                        <a:solidFill>
                          <a:srgbClr val="000000"/>
                        </a:solidFill>
                        <a:effectLst/>
                        <a:latin typeface="Arial" panose="020B0604020202020204" pitchFamily="34" charset="0"/>
                      </a:endParaRPr>
                    </a:p>
                  </a:txBody>
                  <a:tcPr marL="4014" marR="4014" marT="4014" marB="0" anchor="b">
                    <a:lnB w="12700" cap="flat" cmpd="sng" algn="ctr">
                      <a:solidFill>
                        <a:schemeClr val="tx1"/>
                      </a:solidFill>
                      <a:prstDash val="solid"/>
                      <a:round/>
                      <a:headEnd type="none" w="med" len="med"/>
                      <a:tailEnd type="none" w="med" len="med"/>
                    </a:lnB>
                  </a:tcPr>
                </a:tc>
                <a:tc>
                  <a:txBody>
                    <a:bodyPr/>
                    <a:lstStyle/>
                    <a:p>
                      <a:pPr algn="r" rtl="0" fontAlgn="b"/>
                      <a:r>
                        <a:rPr lang="en-ZA" sz="900" u="none" strike="noStrike" dirty="0">
                          <a:effectLst/>
                        </a:rPr>
                        <a:t> </a:t>
                      </a:r>
                      <a:endParaRPr lang="en-ZA" sz="900" b="0" i="0" u="none" strike="noStrike" dirty="0">
                        <a:solidFill>
                          <a:srgbClr val="000000"/>
                        </a:solidFill>
                        <a:effectLst/>
                        <a:latin typeface="Arial" panose="020B0604020202020204" pitchFamily="34" charset="0"/>
                      </a:endParaRPr>
                    </a:p>
                  </a:txBody>
                  <a:tcPr marL="4014" marR="4014" marT="4014" marB="0" anchor="b">
                    <a:lnB w="12700" cap="flat" cmpd="sng" algn="ctr">
                      <a:solidFill>
                        <a:schemeClr val="tx1"/>
                      </a:solidFill>
                      <a:prstDash val="solid"/>
                      <a:round/>
                      <a:headEnd type="none" w="med" len="med"/>
                      <a:tailEnd type="none" w="med" len="med"/>
                    </a:lnB>
                  </a:tcPr>
                </a:tc>
                <a:tc>
                  <a:txBody>
                    <a:bodyPr/>
                    <a:lstStyle/>
                    <a:p>
                      <a:pPr algn="r" rtl="0" fontAlgn="b"/>
                      <a:r>
                        <a:rPr lang="en-ZA" sz="900" u="none" strike="noStrike" dirty="0">
                          <a:effectLst/>
                        </a:rPr>
                        <a:t> 5 414 </a:t>
                      </a:r>
                      <a:endParaRPr lang="en-ZA" sz="900" b="0" i="0" u="none" strike="noStrike" dirty="0">
                        <a:solidFill>
                          <a:srgbClr val="000000"/>
                        </a:solidFill>
                        <a:effectLst/>
                        <a:latin typeface="Arial" panose="020B0604020202020204" pitchFamily="34" charset="0"/>
                      </a:endParaRPr>
                    </a:p>
                  </a:txBody>
                  <a:tcPr marL="4014" marR="4014" marT="4014" marB="0" anchor="b">
                    <a:lnB w="12700" cap="flat" cmpd="sng" algn="ctr">
                      <a:solidFill>
                        <a:schemeClr val="tx1"/>
                      </a:solidFill>
                      <a:prstDash val="solid"/>
                      <a:round/>
                      <a:headEnd type="none" w="med" len="med"/>
                      <a:tailEnd type="none" w="med" len="med"/>
                    </a:lnB>
                  </a:tcPr>
                </a:tc>
                <a:tc>
                  <a:txBody>
                    <a:bodyPr/>
                    <a:lstStyle/>
                    <a:p>
                      <a:pPr algn="r" rtl="0" fontAlgn="b"/>
                      <a:r>
                        <a:rPr lang="en-ZA" sz="900" u="none" strike="noStrike" dirty="0">
                          <a:effectLst/>
                        </a:rPr>
                        <a:t>-</a:t>
                      </a:r>
                      <a:endParaRPr lang="en-ZA" sz="900" b="0" i="0" u="none" strike="noStrike" dirty="0">
                        <a:solidFill>
                          <a:srgbClr val="000000"/>
                        </a:solidFill>
                        <a:effectLst/>
                        <a:latin typeface="Arial" panose="020B0604020202020204" pitchFamily="34" charset="0"/>
                      </a:endParaRPr>
                    </a:p>
                  </a:txBody>
                  <a:tcPr marL="4014" marR="4014" marT="4014" marB="0" anchor="b"/>
                </a:tc>
                <a:extLst>
                  <a:ext uri="{0D108BD9-81ED-4DB2-BD59-A6C34878D82A}">
                    <a16:rowId xmlns:a16="http://schemas.microsoft.com/office/drawing/2014/main" xmlns="" val="1347654687"/>
                  </a:ext>
                </a:extLst>
              </a:tr>
              <a:tr h="321246">
                <a:tc>
                  <a:txBody>
                    <a:bodyPr/>
                    <a:lstStyle/>
                    <a:p>
                      <a:pPr algn="l" rtl="0" fontAlgn="b"/>
                      <a:r>
                        <a:rPr lang="en-ZA" sz="1100" u="none" strike="noStrike" dirty="0">
                          <a:effectLst/>
                        </a:rPr>
                        <a:t> </a:t>
                      </a:r>
                      <a:endParaRPr lang="en-ZA" sz="1100" b="0" i="0" u="none" strike="noStrike" dirty="0">
                        <a:solidFill>
                          <a:srgbClr val="000000"/>
                        </a:solidFill>
                        <a:effectLst/>
                        <a:latin typeface="Arial" panose="020B0604020202020204" pitchFamily="34" charset="0"/>
                      </a:endParaRPr>
                    </a:p>
                  </a:txBody>
                  <a:tcPr marL="4014" marR="4014" marT="4014" marB="0" anchor="b"/>
                </a:tc>
                <a:tc>
                  <a:txBody>
                    <a:bodyPr/>
                    <a:lstStyle/>
                    <a:p>
                      <a:pPr algn="r" rtl="0" fontAlgn="b"/>
                      <a:r>
                        <a:rPr lang="en-ZA" sz="900" b="1" u="none" strike="noStrike" dirty="0">
                          <a:effectLst/>
                        </a:rPr>
                        <a:t>677 773</a:t>
                      </a:r>
                      <a:endParaRPr lang="en-ZA" sz="900" b="1" i="0" u="none" strike="noStrike" dirty="0">
                        <a:solidFill>
                          <a:srgbClr val="000000"/>
                        </a:solidFill>
                        <a:effectLst/>
                        <a:latin typeface="Arial" panose="020B0604020202020204" pitchFamily="34" charset="0"/>
                      </a:endParaRPr>
                    </a:p>
                  </a:txBody>
                  <a:tcPr marL="4014" marR="4014" marT="4014"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ZA" sz="900" b="1" u="none" strike="noStrike" dirty="0">
                          <a:effectLst/>
                        </a:rPr>
                        <a:t>484 747</a:t>
                      </a:r>
                      <a:endParaRPr lang="en-ZA" sz="900" b="1" i="0" u="none" strike="noStrike" dirty="0">
                        <a:solidFill>
                          <a:srgbClr val="000000"/>
                        </a:solidFill>
                        <a:effectLst/>
                        <a:latin typeface="Arial" panose="020B0604020202020204" pitchFamily="34" charset="0"/>
                      </a:endParaRPr>
                    </a:p>
                  </a:txBody>
                  <a:tcPr marL="4014" marR="4014" marT="4014"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ZA" sz="900" b="1" u="none" strike="noStrike" dirty="0">
                          <a:effectLst/>
                        </a:rPr>
                        <a:t>248 882</a:t>
                      </a:r>
                      <a:endParaRPr lang="en-ZA" sz="900" b="1" i="0" u="none" strike="noStrike" dirty="0">
                        <a:solidFill>
                          <a:srgbClr val="000000"/>
                        </a:solidFill>
                        <a:effectLst/>
                        <a:latin typeface="Arial" panose="020B0604020202020204" pitchFamily="34" charset="0"/>
                      </a:endParaRPr>
                    </a:p>
                  </a:txBody>
                  <a:tcPr marL="4014" marR="4014" marT="4014"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ZA" sz="900" b="1" u="none" strike="noStrike" dirty="0">
                          <a:effectLst/>
                        </a:rPr>
                        <a:t>51%</a:t>
                      </a:r>
                      <a:endParaRPr lang="en-ZA" sz="900" b="1" i="0" u="none" strike="noStrike" dirty="0">
                        <a:solidFill>
                          <a:srgbClr val="000000"/>
                        </a:solidFill>
                        <a:effectLst/>
                        <a:latin typeface="Arial" panose="020B0604020202020204" pitchFamily="34" charset="0"/>
                      </a:endParaRPr>
                    </a:p>
                  </a:txBody>
                  <a:tcPr marL="4014" marR="4014" marT="4014"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ZA" sz="900" b="1" u="none" strike="noStrike" dirty="0">
                          <a:effectLst/>
                        </a:rPr>
                        <a:t> 575 390.00 </a:t>
                      </a:r>
                      <a:endParaRPr lang="en-ZA" sz="900" b="1" i="0" u="none" strike="noStrike" dirty="0">
                        <a:solidFill>
                          <a:srgbClr val="000000"/>
                        </a:solidFill>
                        <a:effectLst/>
                        <a:latin typeface="Arial" panose="020B0604020202020204" pitchFamily="34" charset="0"/>
                      </a:endParaRPr>
                    </a:p>
                  </a:txBody>
                  <a:tcPr marL="4014" marR="4014" marT="4014"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ZA" sz="900" b="1" u="none" strike="noStrike" dirty="0">
                          <a:effectLst/>
                        </a:rPr>
                        <a:t> 334 907.00 </a:t>
                      </a:r>
                      <a:endParaRPr lang="en-ZA" sz="900" b="1" i="0" u="none" strike="noStrike" dirty="0">
                        <a:solidFill>
                          <a:srgbClr val="000000"/>
                        </a:solidFill>
                        <a:effectLst/>
                        <a:latin typeface="Arial" panose="020B0604020202020204" pitchFamily="34" charset="0"/>
                      </a:endParaRPr>
                    </a:p>
                  </a:txBody>
                  <a:tcPr marL="4014" marR="4014" marT="4014"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ZA" sz="900" u="none" strike="noStrike" dirty="0">
                          <a:effectLst/>
                        </a:rPr>
                        <a:t>58%</a:t>
                      </a:r>
                      <a:endParaRPr lang="en-ZA" sz="900" b="1" i="0" u="none" strike="noStrike" dirty="0">
                        <a:solidFill>
                          <a:srgbClr val="000000"/>
                        </a:solidFill>
                        <a:effectLst/>
                        <a:latin typeface="Arial" panose="020B0604020202020204" pitchFamily="34" charset="0"/>
                      </a:endParaRPr>
                    </a:p>
                  </a:txBody>
                  <a:tcPr marL="4014" marR="4014" marT="4014" marB="0" anchor="b"/>
                </a:tc>
                <a:extLst>
                  <a:ext uri="{0D108BD9-81ED-4DB2-BD59-A6C34878D82A}">
                    <a16:rowId xmlns:a16="http://schemas.microsoft.com/office/drawing/2014/main" xmlns="" val="1795825261"/>
                  </a:ext>
                </a:extLst>
              </a:tr>
            </a:tbl>
          </a:graphicData>
        </a:graphic>
      </p:graphicFrame>
    </p:spTree>
    <p:extLst>
      <p:ext uri="{BB962C8B-B14F-4D97-AF65-F5344CB8AC3E}">
        <p14:creationId xmlns:p14="http://schemas.microsoft.com/office/powerpoint/2010/main" xmlns="" val="42532839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graphicFrame>
        <p:nvGraphicFramePr>
          <p:cNvPr id="2" name="Chart 6"/>
          <p:cNvGraphicFramePr>
            <a:graphicFrameLocks/>
          </p:cNvGraphicFramePr>
          <p:nvPr/>
        </p:nvGraphicFramePr>
        <p:xfrm>
          <a:off x="217486" y="1859323"/>
          <a:ext cx="8697913" cy="4215751"/>
        </p:xfrm>
        <a:graphic>
          <a:graphicData uri="http://schemas.openxmlformats.org/drawingml/2006/chart">
            <c:chart xmlns:c="http://schemas.openxmlformats.org/drawingml/2006/chart" xmlns:r="http://schemas.openxmlformats.org/officeDocument/2006/relationships" r:id="rId3"/>
          </a:graphicData>
        </a:graphic>
      </p:graphicFrame>
      <p:sp>
        <p:nvSpPr>
          <p:cNvPr id="7" name="Title 1"/>
          <p:cNvSpPr>
            <a:spLocks noGrp="1"/>
          </p:cNvSpPr>
          <p:nvPr>
            <p:ph type="title"/>
          </p:nvPr>
        </p:nvSpPr>
        <p:spPr>
          <a:xfrm>
            <a:off x="451642" y="109024"/>
            <a:ext cx="8229600" cy="1103550"/>
          </a:xfrm>
        </p:spPr>
        <p:txBody>
          <a:bodyPr>
            <a:normAutofit/>
          </a:bodyPr>
          <a:lstStyle/>
          <a:p>
            <a:r>
              <a:rPr lang="en-GB" sz="2000" b="1" dirty="0">
                <a:latin typeface="Arial" panose="020B0604020202020204" pitchFamily="34" charset="0"/>
                <a:cs typeface="Arial" panose="020B0604020202020204" pitchFamily="34" charset="0"/>
              </a:rPr>
              <a:t>QUARTER 3 EXPENDITURE FOR 2020/21 AND 2019/20</a:t>
            </a:r>
            <a:endParaRPr lang="en-ZA" sz="2000" b="1" dirty="0">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a:xfrm>
            <a:off x="6086061" y="6331778"/>
            <a:ext cx="21336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9E107A0-7B7C-8743-BC43-85A450895BAC}"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88009486"/>
              </p:ext>
            </p:extLst>
          </p:nvPr>
        </p:nvGraphicFramePr>
        <p:xfrm>
          <a:off x="457200" y="1103246"/>
          <a:ext cx="8229600" cy="4468435"/>
        </p:xfrm>
        <a:graphic>
          <a:graphicData uri="http://schemas.openxmlformats.org/drawingml/2006/table">
            <a:tbl>
              <a:tblPr>
                <a:tableStyleId>{5C22544A-7EE6-4342-B048-85BDC9FD1C3A}</a:tableStyleId>
              </a:tblPr>
              <a:tblGrid>
                <a:gridCol w="1457088">
                  <a:extLst>
                    <a:ext uri="{9D8B030D-6E8A-4147-A177-3AD203B41FA5}">
                      <a16:colId xmlns:a16="http://schemas.microsoft.com/office/drawing/2014/main" xmlns="" val="193100779"/>
                    </a:ext>
                  </a:extLst>
                </a:gridCol>
                <a:gridCol w="1034941">
                  <a:extLst>
                    <a:ext uri="{9D8B030D-6E8A-4147-A177-3AD203B41FA5}">
                      <a16:colId xmlns:a16="http://schemas.microsoft.com/office/drawing/2014/main" xmlns="" val="1080503999"/>
                    </a:ext>
                  </a:extLst>
                </a:gridCol>
                <a:gridCol w="1080334">
                  <a:extLst>
                    <a:ext uri="{9D8B030D-6E8A-4147-A177-3AD203B41FA5}">
                      <a16:colId xmlns:a16="http://schemas.microsoft.com/office/drawing/2014/main" xmlns="" val="1217845768"/>
                    </a:ext>
                  </a:extLst>
                </a:gridCol>
                <a:gridCol w="871530">
                  <a:extLst>
                    <a:ext uri="{9D8B030D-6E8A-4147-A177-3AD203B41FA5}">
                      <a16:colId xmlns:a16="http://schemas.microsoft.com/office/drawing/2014/main" xmlns="" val="4284451286"/>
                    </a:ext>
                  </a:extLst>
                </a:gridCol>
                <a:gridCol w="817059">
                  <a:extLst>
                    <a:ext uri="{9D8B030D-6E8A-4147-A177-3AD203B41FA5}">
                      <a16:colId xmlns:a16="http://schemas.microsoft.com/office/drawing/2014/main" xmlns="" val="3835969494"/>
                    </a:ext>
                  </a:extLst>
                </a:gridCol>
                <a:gridCol w="1171118">
                  <a:extLst>
                    <a:ext uri="{9D8B030D-6E8A-4147-A177-3AD203B41FA5}">
                      <a16:colId xmlns:a16="http://schemas.microsoft.com/office/drawing/2014/main" xmlns="" val="1464264586"/>
                    </a:ext>
                  </a:extLst>
                </a:gridCol>
                <a:gridCol w="1107569">
                  <a:extLst>
                    <a:ext uri="{9D8B030D-6E8A-4147-A177-3AD203B41FA5}">
                      <a16:colId xmlns:a16="http://schemas.microsoft.com/office/drawing/2014/main" xmlns="" val="1114110811"/>
                    </a:ext>
                  </a:extLst>
                </a:gridCol>
                <a:gridCol w="689961">
                  <a:extLst>
                    <a:ext uri="{9D8B030D-6E8A-4147-A177-3AD203B41FA5}">
                      <a16:colId xmlns:a16="http://schemas.microsoft.com/office/drawing/2014/main" xmlns="" val="487069228"/>
                    </a:ext>
                  </a:extLst>
                </a:gridCol>
              </a:tblGrid>
              <a:tr h="224857">
                <a:tc gridSpan="5">
                  <a:txBody>
                    <a:bodyPr/>
                    <a:lstStyle/>
                    <a:p>
                      <a:pPr algn="ctr" fontAlgn="b"/>
                      <a:r>
                        <a:rPr lang="en-ZA" sz="900" b="1" u="none" strike="noStrike" dirty="0">
                          <a:effectLst/>
                        </a:rPr>
                        <a:t>2020/2021</a:t>
                      </a:r>
                      <a:endParaRPr lang="en-ZA" sz="900" b="1" i="0" u="none" strike="noStrike" dirty="0">
                        <a:solidFill>
                          <a:srgbClr val="000000"/>
                        </a:solidFill>
                        <a:effectLst/>
                        <a:latin typeface="Arial" panose="020B0604020202020204" pitchFamily="34" charset="0"/>
                      </a:endParaRPr>
                    </a:p>
                  </a:txBody>
                  <a:tcPr marL="4014" marR="4014" marT="4014" marB="0" anchor="b"/>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gridSpan="3">
                  <a:txBody>
                    <a:bodyPr/>
                    <a:lstStyle/>
                    <a:p>
                      <a:pPr algn="ctr" fontAlgn="b"/>
                      <a:r>
                        <a:rPr lang="en-ZA" sz="900" b="1" u="none" strike="noStrike">
                          <a:effectLst/>
                        </a:rPr>
                        <a:t>2019/2020</a:t>
                      </a:r>
                      <a:endParaRPr lang="en-ZA" sz="900" b="1" i="0" u="none" strike="noStrike">
                        <a:solidFill>
                          <a:srgbClr val="000000"/>
                        </a:solidFill>
                        <a:effectLst/>
                        <a:latin typeface="Arial" panose="020B0604020202020204" pitchFamily="34" charset="0"/>
                      </a:endParaRPr>
                    </a:p>
                  </a:txBody>
                  <a:tcPr marL="4014" marR="4014" marT="4014" marB="0" anchor="b"/>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827253275"/>
                  </a:ext>
                </a:extLst>
              </a:tr>
              <a:tr h="693311">
                <a:tc>
                  <a:txBody>
                    <a:bodyPr/>
                    <a:lstStyle/>
                    <a:p>
                      <a:pPr algn="ctr" rtl="0" fontAlgn="ctr"/>
                      <a:r>
                        <a:rPr lang="en-ZA" sz="900" b="1" u="none" strike="noStrike">
                          <a:effectLst/>
                        </a:rPr>
                        <a:t>Description</a:t>
                      </a:r>
                      <a:endParaRPr lang="en-ZA" sz="900" b="1" i="0" u="none" strike="noStrike">
                        <a:solidFill>
                          <a:srgbClr val="000000"/>
                        </a:solidFill>
                        <a:effectLst/>
                        <a:latin typeface="Arial" panose="020B0604020202020204" pitchFamily="34" charset="0"/>
                      </a:endParaRPr>
                    </a:p>
                  </a:txBody>
                  <a:tcPr marL="4014" marR="4014" marT="4014" marB="0" anchor="ctr"/>
                </a:tc>
                <a:tc>
                  <a:txBody>
                    <a:bodyPr/>
                    <a:lstStyle/>
                    <a:p>
                      <a:pPr algn="ctr" rtl="0" fontAlgn="ctr"/>
                      <a:r>
                        <a:rPr lang="en-ZA" sz="900" b="1" u="none" strike="noStrike">
                          <a:effectLst/>
                        </a:rPr>
                        <a:t>Original Annual Budget R'000</a:t>
                      </a:r>
                      <a:endParaRPr lang="en-ZA" sz="900" b="1" i="0" u="none" strike="noStrike">
                        <a:solidFill>
                          <a:srgbClr val="000000"/>
                        </a:solidFill>
                        <a:effectLst/>
                        <a:latin typeface="Arial" panose="020B0604020202020204" pitchFamily="34" charset="0"/>
                      </a:endParaRPr>
                    </a:p>
                  </a:txBody>
                  <a:tcPr marL="4014" marR="4014" marT="4014" marB="0" anchor="ctr"/>
                </a:tc>
                <a:tc>
                  <a:txBody>
                    <a:bodyPr/>
                    <a:lstStyle/>
                    <a:p>
                      <a:pPr algn="ctr" rtl="0" fontAlgn="ctr"/>
                      <a:r>
                        <a:rPr lang="en-ZA" sz="900" b="1" u="none" strike="noStrike" dirty="0">
                          <a:effectLst/>
                        </a:rPr>
                        <a:t>Revised Annual Budget R'000</a:t>
                      </a:r>
                      <a:endParaRPr lang="en-ZA" sz="900" b="1" i="0" u="none" strike="noStrike" dirty="0">
                        <a:solidFill>
                          <a:srgbClr val="000000"/>
                        </a:solidFill>
                        <a:effectLst/>
                        <a:latin typeface="Arial" panose="020B0604020202020204" pitchFamily="34" charset="0"/>
                      </a:endParaRPr>
                    </a:p>
                  </a:txBody>
                  <a:tcPr marL="4014" marR="4014" marT="4014" marB="0" anchor="ctr"/>
                </a:tc>
                <a:tc>
                  <a:txBody>
                    <a:bodyPr/>
                    <a:lstStyle/>
                    <a:p>
                      <a:pPr algn="ctr" rtl="0" fontAlgn="ctr"/>
                      <a:r>
                        <a:rPr lang="en-ZA" sz="900" b="1" u="none" strike="noStrike" dirty="0">
                          <a:effectLst/>
                        </a:rPr>
                        <a:t>Actual expenditureR'000</a:t>
                      </a:r>
                      <a:endParaRPr lang="en-ZA" sz="900" b="1" i="0" u="none" strike="noStrike" dirty="0">
                        <a:solidFill>
                          <a:srgbClr val="000000"/>
                        </a:solidFill>
                        <a:effectLst/>
                        <a:latin typeface="Arial" panose="020B0604020202020204" pitchFamily="34" charset="0"/>
                      </a:endParaRPr>
                    </a:p>
                  </a:txBody>
                  <a:tcPr marL="4014" marR="4014" marT="4014" marB="0" anchor="ctr"/>
                </a:tc>
                <a:tc>
                  <a:txBody>
                    <a:bodyPr/>
                    <a:lstStyle/>
                    <a:p>
                      <a:pPr algn="ctr" rtl="0" fontAlgn="ctr"/>
                      <a:r>
                        <a:rPr lang="en-ZA" sz="900" b="1" u="none" strike="noStrike" dirty="0">
                          <a:effectLst/>
                        </a:rPr>
                        <a:t>% Spent</a:t>
                      </a:r>
                      <a:endParaRPr lang="en-ZA" sz="900" b="1" i="0" u="none" strike="noStrike" dirty="0">
                        <a:solidFill>
                          <a:srgbClr val="000000"/>
                        </a:solidFill>
                        <a:effectLst/>
                        <a:latin typeface="Arial" panose="020B0604020202020204" pitchFamily="34" charset="0"/>
                      </a:endParaRPr>
                    </a:p>
                  </a:txBody>
                  <a:tcPr marL="4014" marR="4014" marT="4014" marB="0" anchor="ctr"/>
                </a:tc>
                <a:tc>
                  <a:txBody>
                    <a:bodyPr/>
                    <a:lstStyle/>
                    <a:p>
                      <a:pPr algn="ctr" rtl="0" fontAlgn="ctr"/>
                      <a:r>
                        <a:rPr lang="en-ZA" sz="900" b="1" u="none" strike="noStrike" dirty="0">
                          <a:effectLst/>
                        </a:rPr>
                        <a:t>Annual budget R'000</a:t>
                      </a:r>
                      <a:endParaRPr lang="en-ZA" sz="900" b="1" i="0" u="none" strike="noStrike" dirty="0">
                        <a:solidFill>
                          <a:srgbClr val="000000"/>
                        </a:solidFill>
                        <a:effectLst/>
                        <a:latin typeface="Arial" panose="020B0604020202020204" pitchFamily="34" charset="0"/>
                      </a:endParaRPr>
                    </a:p>
                  </a:txBody>
                  <a:tcPr marL="4014" marR="4014" marT="4014" marB="0" anchor="ctr"/>
                </a:tc>
                <a:tc>
                  <a:txBody>
                    <a:bodyPr/>
                    <a:lstStyle/>
                    <a:p>
                      <a:pPr algn="ctr" rtl="0" fontAlgn="ctr"/>
                      <a:r>
                        <a:rPr lang="en-ZA" sz="900" b="1" u="none" strike="noStrike" dirty="0">
                          <a:effectLst/>
                        </a:rPr>
                        <a:t>Actual expenditure R'000</a:t>
                      </a:r>
                      <a:endParaRPr lang="en-ZA" sz="900" b="1" i="0" u="none" strike="noStrike" dirty="0">
                        <a:solidFill>
                          <a:srgbClr val="000000"/>
                        </a:solidFill>
                        <a:effectLst/>
                        <a:latin typeface="Arial" panose="020B0604020202020204" pitchFamily="34" charset="0"/>
                      </a:endParaRPr>
                    </a:p>
                  </a:txBody>
                  <a:tcPr marL="4014" marR="4014" marT="4014" marB="0" anchor="ctr"/>
                </a:tc>
                <a:tc>
                  <a:txBody>
                    <a:bodyPr/>
                    <a:lstStyle/>
                    <a:p>
                      <a:pPr algn="ctr" rtl="0" fontAlgn="ctr"/>
                      <a:r>
                        <a:rPr lang="en-ZA" sz="900" b="1" u="none" strike="noStrike" dirty="0">
                          <a:effectLst/>
                        </a:rPr>
                        <a:t>% Spent</a:t>
                      </a:r>
                      <a:endParaRPr lang="en-ZA" sz="900" b="1" i="0" u="none" strike="noStrike" dirty="0">
                        <a:solidFill>
                          <a:srgbClr val="000000"/>
                        </a:solidFill>
                        <a:effectLst/>
                        <a:latin typeface="Arial" panose="020B0604020202020204" pitchFamily="34" charset="0"/>
                      </a:endParaRPr>
                    </a:p>
                  </a:txBody>
                  <a:tcPr marL="4014" marR="4014" marT="4014" marB="0" anchor="ctr"/>
                </a:tc>
                <a:extLst>
                  <a:ext uri="{0D108BD9-81ED-4DB2-BD59-A6C34878D82A}">
                    <a16:rowId xmlns:a16="http://schemas.microsoft.com/office/drawing/2014/main" xmlns="" val="740366701"/>
                  </a:ext>
                </a:extLst>
              </a:tr>
              <a:tr h="231103">
                <a:tc>
                  <a:txBody>
                    <a:bodyPr/>
                    <a:lstStyle/>
                    <a:p>
                      <a:pPr algn="l" rtl="0" fontAlgn="b"/>
                      <a:r>
                        <a:rPr lang="en-ZA" sz="900" b="1" u="none" strike="noStrike" dirty="0">
                          <a:effectLst/>
                        </a:rPr>
                        <a:t>Expenditure</a:t>
                      </a:r>
                      <a:endParaRPr lang="en-ZA" sz="900" b="1" i="0" u="none" strike="noStrike" dirty="0">
                        <a:solidFill>
                          <a:srgbClr val="000000"/>
                        </a:solidFill>
                        <a:effectLst/>
                        <a:latin typeface="Arial" panose="020B0604020202020204" pitchFamily="34" charset="0"/>
                      </a:endParaRPr>
                    </a:p>
                  </a:txBody>
                  <a:tcPr marL="4014" marR="4014" marT="4014" marB="0" anchor="b"/>
                </a:tc>
                <a:tc>
                  <a:txBody>
                    <a:bodyPr/>
                    <a:lstStyle/>
                    <a:p>
                      <a:pPr algn="ctr" rtl="0" fontAlgn="ctr"/>
                      <a:r>
                        <a:rPr lang="en-ZA" sz="900" u="none" strike="noStrike">
                          <a:effectLst/>
                        </a:rPr>
                        <a:t> </a:t>
                      </a:r>
                      <a:endParaRPr lang="en-ZA" sz="900" b="1" i="0" u="none" strike="noStrike">
                        <a:solidFill>
                          <a:srgbClr val="000000"/>
                        </a:solidFill>
                        <a:effectLst/>
                        <a:latin typeface="Arial" panose="020B0604020202020204" pitchFamily="34" charset="0"/>
                      </a:endParaRPr>
                    </a:p>
                  </a:txBody>
                  <a:tcPr marL="4014" marR="4014" marT="4014" marB="0" anchor="ctr"/>
                </a:tc>
                <a:tc>
                  <a:txBody>
                    <a:bodyPr/>
                    <a:lstStyle/>
                    <a:p>
                      <a:pPr algn="ctr" rtl="0" fontAlgn="ctr"/>
                      <a:r>
                        <a:rPr lang="en-ZA" sz="900" u="none" strike="noStrike">
                          <a:effectLst/>
                        </a:rPr>
                        <a:t> </a:t>
                      </a:r>
                      <a:endParaRPr lang="en-ZA" sz="900" b="1" i="0" u="none" strike="noStrike">
                        <a:solidFill>
                          <a:srgbClr val="000000"/>
                        </a:solidFill>
                        <a:effectLst/>
                        <a:latin typeface="Arial" panose="020B0604020202020204" pitchFamily="34" charset="0"/>
                      </a:endParaRPr>
                    </a:p>
                  </a:txBody>
                  <a:tcPr marL="4014" marR="4014" marT="4014" marB="0" anchor="ctr"/>
                </a:tc>
                <a:tc>
                  <a:txBody>
                    <a:bodyPr/>
                    <a:lstStyle/>
                    <a:p>
                      <a:pPr algn="ctr" rtl="0" fontAlgn="ctr"/>
                      <a:r>
                        <a:rPr lang="en-ZA" sz="900" u="none" strike="noStrike">
                          <a:effectLst/>
                        </a:rPr>
                        <a:t> </a:t>
                      </a:r>
                      <a:endParaRPr lang="en-ZA" sz="900" b="1" i="0" u="none" strike="noStrike">
                        <a:solidFill>
                          <a:srgbClr val="000000"/>
                        </a:solidFill>
                        <a:effectLst/>
                        <a:latin typeface="Arial" panose="020B0604020202020204" pitchFamily="34" charset="0"/>
                      </a:endParaRPr>
                    </a:p>
                  </a:txBody>
                  <a:tcPr marL="4014" marR="4014" marT="4014" marB="0" anchor="ctr"/>
                </a:tc>
                <a:tc>
                  <a:txBody>
                    <a:bodyPr/>
                    <a:lstStyle/>
                    <a:p>
                      <a:pPr algn="ctr" rtl="0" fontAlgn="ctr"/>
                      <a:r>
                        <a:rPr lang="en-ZA" sz="900" u="none" strike="noStrike">
                          <a:effectLst/>
                        </a:rPr>
                        <a:t> </a:t>
                      </a:r>
                      <a:endParaRPr lang="en-ZA" sz="900" b="1" i="0" u="none" strike="noStrike">
                        <a:solidFill>
                          <a:srgbClr val="000000"/>
                        </a:solidFill>
                        <a:effectLst/>
                        <a:latin typeface="Arial" panose="020B0604020202020204" pitchFamily="34" charset="0"/>
                      </a:endParaRPr>
                    </a:p>
                  </a:txBody>
                  <a:tcPr marL="4014" marR="4014" marT="4014" marB="0" anchor="ctr"/>
                </a:tc>
                <a:tc>
                  <a:txBody>
                    <a:bodyPr/>
                    <a:lstStyle/>
                    <a:p>
                      <a:pPr algn="ctr" rtl="0" fontAlgn="ctr"/>
                      <a:r>
                        <a:rPr lang="en-ZA" sz="900" u="none" strike="noStrike">
                          <a:effectLst/>
                        </a:rPr>
                        <a:t> </a:t>
                      </a:r>
                      <a:endParaRPr lang="en-ZA" sz="900" b="1" i="0" u="none" strike="noStrike">
                        <a:solidFill>
                          <a:srgbClr val="000000"/>
                        </a:solidFill>
                        <a:effectLst/>
                        <a:latin typeface="Arial" panose="020B0604020202020204" pitchFamily="34" charset="0"/>
                      </a:endParaRPr>
                    </a:p>
                  </a:txBody>
                  <a:tcPr marL="4014" marR="4014" marT="4014" marB="0" anchor="ctr"/>
                </a:tc>
                <a:tc>
                  <a:txBody>
                    <a:bodyPr/>
                    <a:lstStyle/>
                    <a:p>
                      <a:pPr algn="ctr" rtl="0" fontAlgn="ctr"/>
                      <a:r>
                        <a:rPr lang="en-ZA" sz="900" u="none" strike="noStrike">
                          <a:effectLst/>
                        </a:rPr>
                        <a:t> </a:t>
                      </a:r>
                      <a:endParaRPr lang="en-ZA" sz="900" b="1" i="0" u="none" strike="noStrike">
                        <a:solidFill>
                          <a:srgbClr val="000000"/>
                        </a:solidFill>
                        <a:effectLst/>
                        <a:latin typeface="Arial" panose="020B0604020202020204" pitchFamily="34" charset="0"/>
                      </a:endParaRPr>
                    </a:p>
                  </a:txBody>
                  <a:tcPr marL="4014" marR="4014" marT="4014" marB="0" anchor="ctr"/>
                </a:tc>
                <a:tc>
                  <a:txBody>
                    <a:bodyPr/>
                    <a:lstStyle/>
                    <a:p>
                      <a:pPr algn="ctr" rtl="0" fontAlgn="ctr"/>
                      <a:r>
                        <a:rPr lang="en-ZA" sz="900" u="none" strike="noStrike">
                          <a:effectLst/>
                        </a:rPr>
                        <a:t> </a:t>
                      </a:r>
                      <a:endParaRPr lang="en-ZA" sz="900" b="1" i="0" u="none" strike="noStrike">
                        <a:solidFill>
                          <a:srgbClr val="000000"/>
                        </a:solidFill>
                        <a:effectLst/>
                        <a:latin typeface="Arial" panose="020B0604020202020204" pitchFamily="34" charset="0"/>
                      </a:endParaRPr>
                    </a:p>
                  </a:txBody>
                  <a:tcPr marL="4014" marR="4014" marT="4014" marB="0" anchor="ctr"/>
                </a:tc>
                <a:extLst>
                  <a:ext uri="{0D108BD9-81ED-4DB2-BD59-A6C34878D82A}">
                    <a16:rowId xmlns:a16="http://schemas.microsoft.com/office/drawing/2014/main" xmlns="" val="767939817"/>
                  </a:ext>
                </a:extLst>
              </a:tr>
              <a:tr h="295448">
                <a:tc>
                  <a:txBody>
                    <a:bodyPr/>
                    <a:lstStyle/>
                    <a:p>
                      <a:pPr algn="l" fontAlgn="b"/>
                      <a:r>
                        <a:rPr lang="en-ZA" sz="900" u="none" strike="noStrike">
                          <a:effectLst/>
                        </a:rPr>
                        <a:t>Advertsing costs</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r" fontAlgn="b"/>
                      <a:r>
                        <a:rPr lang="en-ZA" sz="900" u="none" strike="noStrike" dirty="0">
                          <a:effectLst/>
                        </a:rPr>
                        <a:t>                 5 669 </a:t>
                      </a:r>
                      <a:endParaRPr lang="en-ZA" sz="900" b="0" i="0" u="none" strike="noStrike" dirty="0">
                        <a:solidFill>
                          <a:srgbClr val="000000"/>
                        </a:solidFill>
                        <a:effectLst/>
                        <a:latin typeface="Arial" panose="020B0604020202020204" pitchFamily="34" charset="0"/>
                      </a:endParaRPr>
                    </a:p>
                  </a:txBody>
                  <a:tcPr marL="4014" marR="4014" marT="4014" marB="0" anchor="b"/>
                </a:tc>
                <a:tc>
                  <a:txBody>
                    <a:bodyPr/>
                    <a:lstStyle/>
                    <a:p>
                      <a:pPr algn="r" fontAlgn="b"/>
                      <a:r>
                        <a:rPr lang="en-ZA" sz="900" u="none" strike="noStrike" dirty="0">
                          <a:effectLst/>
                        </a:rPr>
                        <a:t>                  5 669 </a:t>
                      </a:r>
                      <a:endParaRPr lang="en-ZA" sz="900" b="0" i="0" u="none" strike="noStrike" dirty="0">
                        <a:solidFill>
                          <a:srgbClr val="000000"/>
                        </a:solidFill>
                        <a:effectLst/>
                        <a:latin typeface="Arial" panose="020B0604020202020204" pitchFamily="34" charset="0"/>
                      </a:endParaRPr>
                    </a:p>
                  </a:txBody>
                  <a:tcPr marL="4014" marR="4014" marT="4014" marB="0" anchor="b"/>
                </a:tc>
                <a:tc>
                  <a:txBody>
                    <a:bodyPr/>
                    <a:lstStyle/>
                    <a:p>
                      <a:pPr algn="r" fontAlgn="b"/>
                      <a:r>
                        <a:rPr lang="en-ZA" sz="900" u="none" strike="noStrike">
                          <a:effectLst/>
                        </a:rPr>
                        <a:t>               108 </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r" fontAlgn="b"/>
                      <a:r>
                        <a:rPr lang="en-ZA" sz="900" u="none" strike="noStrike">
                          <a:effectLst/>
                        </a:rPr>
                        <a:t>2%</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r" fontAlgn="b"/>
                      <a:r>
                        <a:rPr lang="en-ZA" sz="900" u="none" strike="noStrike">
                          <a:effectLst/>
                        </a:rPr>
                        <a:t>                     2 598 </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r" fontAlgn="b"/>
                      <a:r>
                        <a:rPr lang="en-ZA" sz="900" u="none" strike="noStrike">
                          <a:effectLst/>
                        </a:rPr>
                        <a:t>                      159 </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r" fontAlgn="b"/>
                      <a:r>
                        <a:rPr lang="en-ZA" sz="900" u="none" strike="noStrike">
                          <a:effectLst/>
                        </a:rPr>
                        <a:t>6%</a:t>
                      </a:r>
                      <a:endParaRPr lang="en-ZA" sz="900" b="0" i="0" u="none" strike="noStrike">
                        <a:solidFill>
                          <a:srgbClr val="000000"/>
                        </a:solidFill>
                        <a:effectLst/>
                        <a:latin typeface="Arial" panose="020B0604020202020204" pitchFamily="34" charset="0"/>
                      </a:endParaRPr>
                    </a:p>
                  </a:txBody>
                  <a:tcPr marL="4014" marR="4014" marT="4014" marB="0" anchor="b"/>
                </a:tc>
                <a:extLst>
                  <a:ext uri="{0D108BD9-81ED-4DB2-BD59-A6C34878D82A}">
                    <a16:rowId xmlns:a16="http://schemas.microsoft.com/office/drawing/2014/main" xmlns="" val="329825120"/>
                  </a:ext>
                </a:extLst>
              </a:tr>
              <a:tr h="219652">
                <a:tc>
                  <a:txBody>
                    <a:bodyPr/>
                    <a:lstStyle/>
                    <a:p>
                      <a:pPr algn="l" rtl="0" fontAlgn="b"/>
                      <a:r>
                        <a:rPr lang="en-ZA" sz="900" u="none" strike="noStrike">
                          <a:effectLst/>
                        </a:rPr>
                        <a:t>Financial contributions</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r" fontAlgn="b"/>
                      <a:r>
                        <a:rPr lang="en-ZA" sz="900" u="none" strike="noStrike">
                          <a:effectLst/>
                        </a:rPr>
                        <a:t>             314 225 </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r" fontAlgn="b"/>
                      <a:r>
                        <a:rPr lang="en-ZA" sz="900" u="none" strike="noStrike" dirty="0">
                          <a:effectLst/>
                        </a:rPr>
                        <a:t>              120 533 </a:t>
                      </a:r>
                      <a:endParaRPr lang="en-ZA" sz="900" b="0" i="0" u="none" strike="noStrike" dirty="0">
                        <a:solidFill>
                          <a:srgbClr val="000000"/>
                        </a:solidFill>
                        <a:effectLst/>
                        <a:latin typeface="Arial" panose="020B0604020202020204" pitchFamily="34" charset="0"/>
                      </a:endParaRPr>
                    </a:p>
                  </a:txBody>
                  <a:tcPr marL="4014" marR="4014" marT="4014" marB="0" anchor="b"/>
                </a:tc>
                <a:tc>
                  <a:txBody>
                    <a:bodyPr/>
                    <a:lstStyle/>
                    <a:p>
                      <a:pPr algn="r" fontAlgn="b"/>
                      <a:r>
                        <a:rPr lang="en-ZA" sz="900" u="none" strike="noStrike">
                          <a:effectLst/>
                        </a:rPr>
                        <a:t>               500 </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r" fontAlgn="b"/>
                      <a:r>
                        <a:rPr lang="en-ZA" sz="900" u="none" strike="noStrike">
                          <a:effectLst/>
                        </a:rPr>
                        <a:t>0%</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r" fontAlgn="b"/>
                      <a:r>
                        <a:rPr lang="en-ZA" sz="900" u="none" strike="noStrike">
                          <a:effectLst/>
                        </a:rPr>
                        <a:t>                 227 282 </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r" fontAlgn="b"/>
                      <a:r>
                        <a:rPr lang="en-ZA" sz="900" u="none" strike="noStrike">
                          <a:effectLst/>
                        </a:rPr>
                        <a:t>                   9 069 </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r" fontAlgn="b"/>
                      <a:r>
                        <a:rPr lang="en-ZA" sz="900" u="none" strike="noStrike">
                          <a:effectLst/>
                        </a:rPr>
                        <a:t>4%</a:t>
                      </a:r>
                      <a:endParaRPr lang="en-ZA" sz="900" b="0" i="0" u="none" strike="noStrike">
                        <a:solidFill>
                          <a:srgbClr val="000000"/>
                        </a:solidFill>
                        <a:effectLst/>
                        <a:latin typeface="Arial" panose="020B0604020202020204" pitchFamily="34" charset="0"/>
                      </a:endParaRPr>
                    </a:p>
                  </a:txBody>
                  <a:tcPr marL="4014" marR="4014" marT="4014" marB="0" anchor="b"/>
                </a:tc>
                <a:extLst>
                  <a:ext uri="{0D108BD9-81ED-4DB2-BD59-A6C34878D82A}">
                    <a16:rowId xmlns:a16="http://schemas.microsoft.com/office/drawing/2014/main" xmlns="" val="1455858941"/>
                  </a:ext>
                </a:extLst>
              </a:tr>
              <a:tr h="219652">
                <a:tc>
                  <a:txBody>
                    <a:bodyPr/>
                    <a:lstStyle/>
                    <a:p>
                      <a:pPr algn="l" rtl="0" fontAlgn="b"/>
                      <a:r>
                        <a:rPr lang="en-ZA" sz="900" u="none" strike="noStrike">
                          <a:effectLst/>
                        </a:rPr>
                        <a:t>Leases and rentals</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r" rtl="0" fontAlgn="b"/>
                      <a:r>
                        <a:rPr lang="en-ZA" sz="900" u="none" strike="noStrike">
                          <a:effectLst/>
                        </a:rPr>
                        <a:t> 2 047 </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r" fontAlgn="b"/>
                      <a:r>
                        <a:rPr lang="en-ZA" sz="900" u="none" strike="noStrike" dirty="0">
                          <a:effectLst/>
                        </a:rPr>
                        <a:t>                  2 047 </a:t>
                      </a:r>
                      <a:endParaRPr lang="en-ZA" sz="900" b="0" i="0" u="none" strike="noStrike" dirty="0">
                        <a:solidFill>
                          <a:srgbClr val="000000"/>
                        </a:solidFill>
                        <a:effectLst/>
                        <a:latin typeface="Arial" panose="020B0604020202020204" pitchFamily="34" charset="0"/>
                      </a:endParaRPr>
                    </a:p>
                  </a:txBody>
                  <a:tcPr marL="4014" marR="4014" marT="4014" marB="0" anchor="b"/>
                </a:tc>
                <a:tc>
                  <a:txBody>
                    <a:bodyPr/>
                    <a:lstStyle/>
                    <a:p>
                      <a:pPr algn="r" rtl="0" fontAlgn="b"/>
                      <a:r>
                        <a:rPr lang="en-ZA" sz="900" u="none" strike="noStrike">
                          <a:effectLst/>
                        </a:rPr>
                        <a:t> 786 </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r" fontAlgn="b"/>
                      <a:r>
                        <a:rPr lang="en-ZA" sz="900" u="none" strike="noStrike">
                          <a:effectLst/>
                        </a:rPr>
                        <a:t>38%</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r" rtl="0" fontAlgn="b"/>
                      <a:r>
                        <a:rPr lang="en-ZA" sz="900" u="none" strike="noStrike">
                          <a:effectLst/>
                        </a:rPr>
                        <a:t> 2 511 </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r" rtl="0" fontAlgn="b"/>
                      <a:r>
                        <a:rPr lang="en-ZA" sz="900" u="none" strike="noStrike">
                          <a:effectLst/>
                        </a:rPr>
                        <a:t> 2 057 </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r" fontAlgn="b"/>
                      <a:r>
                        <a:rPr lang="en-ZA" sz="900" u="none" strike="noStrike">
                          <a:effectLst/>
                        </a:rPr>
                        <a:t>82%</a:t>
                      </a:r>
                      <a:endParaRPr lang="en-ZA" sz="900" b="0" i="0" u="none" strike="noStrike">
                        <a:solidFill>
                          <a:srgbClr val="000000"/>
                        </a:solidFill>
                        <a:effectLst/>
                        <a:latin typeface="Arial" panose="020B0604020202020204" pitchFamily="34" charset="0"/>
                      </a:endParaRPr>
                    </a:p>
                  </a:txBody>
                  <a:tcPr marL="4014" marR="4014" marT="4014" marB="0" anchor="b"/>
                </a:tc>
                <a:extLst>
                  <a:ext uri="{0D108BD9-81ED-4DB2-BD59-A6C34878D82A}">
                    <a16:rowId xmlns:a16="http://schemas.microsoft.com/office/drawing/2014/main" xmlns="" val="708038493"/>
                  </a:ext>
                </a:extLst>
              </a:tr>
              <a:tr h="219652">
                <a:tc>
                  <a:txBody>
                    <a:bodyPr/>
                    <a:lstStyle/>
                    <a:p>
                      <a:pPr algn="l" rtl="0" fontAlgn="b"/>
                      <a:r>
                        <a:rPr lang="en-ZA" sz="900" u="none" strike="noStrike">
                          <a:effectLst/>
                        </a:rPr>
                        <a:t>Transportation costs</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r" rtl="0" fontAlgn="b"/>
                      <a:r>
                        <a:rPr lang="en-ZA" sz="900" u="none" strike="noStrike">
                          <a:effectLst/>
                        </a:rPr>
                        <a:t> 25 574 </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r" fontAlgn="b"/>
                      <a:r>
                        <a:rPr lang="en-ZA" sz="900" u="none" strike="noStrike">
                          <a:effectLst/>
                        </a:rPr>
                        <a:t>                25 574 </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r" rtl="0" fontAlgn="b"/>
                      <a:r>
                        <a:rPr lang="en-ZA" sz="900" u="none" strike="noStrike" dirty="0">
                          <a:effectLst/>
                        </a:rPr>
                        <a:t> 15 497 </a:t>
                      </a:r>
                      <a:endParaRPr lang="en-ZA" sz="900" b="0" i="0" u="none" strike="noStrike" dirty="0">
                        <a:solidFill>
                          <a:srgbClr val="000000"/>
                        </a:solidFill>
                        <a:effectLst/>
                        <a:latin typeface="Arial" panose="020B0604020202020204" pitchFamily="34" charset="0"/>
                      </a:endParaRPr>
                    </a:p>
                  </a:txBody>
                  <a:tcPr marL="4014" marR="4014" marT="4014" marB="0" anchor="b"/>
                </a:tc>
                <a:tc>
                  <a:txBody>
                    <a:bodyPr/>
                    <a:lstStyle/>
                    <a:p>
                      <a:pPr algn="r" fontAlgn="b"/>
                      <a:r>
                        <a:rPr lang="en-ZA" sz="900" u="none" strike="noStrike">
                          <a:effectLst/>
                        </a:rPr>
                        <a:t>61%</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r" rtl="0" fontAlgn="b"/>
                      <a:r>
                        <a:rPr lang="en-ZA" sz="900" u="none" strike="noStrike">
                          <a:effectLst/>
                        </a:rPr>
                        <a:t> 24 006 </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r" rtl="0" fontAlgn="b"/>
                      <a:r>
                        <a:rPr lang="en-ZA" sz="900" u="none" strike="noStrike">
                          <a:effectLst/>
                        </a:rPr>
                        <a:t> 37 082 </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r" fontAlgn="b"/>
                      <a:r>
                        <a:rPr lang="en-ZA" sz="900" u="none" strike="noStrike">
                          <a:effectLst/>
                        </a:rPr>
                        <a:t>154%</a:t>
                      </a:r>
                      <a:endParaRPr lang="en-ZA" sz="900" b="0" i="0" u="none" strike="noStrike">
                        <a:solidFill>
                          <a:srgbClr val="000000"/>
                        </a:solidFill>
                        <a:effectLst/>
                        <a:latin typeface="Arial" panose="020B0604020202020204" pitchFamily="34" charset="0"/>
                      </a:endParaRPr>
                    </a:p>
                  </a:txBody>
                  <a:tcPr marL="4014" marR="4014" marT="4014" marB="0" anchor="b"/>
                </a:tc>
                <a:extLst>
                  <a:ext uri="{0D108BD9-81ED-4DB2-BD59-A6C34878D82A}">
                    <a16:rowId xmlns:a16="http://schemas.microsoft.com/office/drawing/2014/main" xmlns="" val="4293872716"/>
                  </a:ext>
                </a:extLst>
              </a:tr>
              <a:tr h="219652">
                <a:tc>
                  <a:txBody>
                    <a:bodyPr/>
                    <a:lstStyle/>
                    <a:p>
                      <a:pPr algn="l" rtl="0" fontAlgn="b"/>
                      <a:r>
                        <a:rPr lang="en-ZA" sz="900" u="none" strike="noStrike">
                          <a:effectLst/>
                        </a:rPr>
                        <a:t>Vessel operting costs </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r" rtl="0" fontAlgn="b"/>
                      <a:r>
                        <a:rPr lang="en-ZA" sz="900" u="none" strike="noStrike">
                          <a:effectLst/>
                        </a:rPr>
                        <a:t> 187 142 </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r" fontAlgn="b"/>
                      <a:r>
                        <a:rPr lang="en-ZA" sz="900" u="none" strike="noStrike">
                          <a:effectLst/>
                        </a:rPr>
                        <a:t>              187 142 </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r" rtl="0" fontAlgn="b"/>
                      <a:r>
                        <a:rPr lang="en-ZA" sz="900" u="none" strike="noStrike" dirty="0">
                          <a:effectLst/>
                        </a:rPr>
                        <a:t> 139 547 </a:t>
                      </a:r>
                      <a:endParaRPr lang="en-ZA" sz="900" b="0" i="0" u="none" strike="noStrike" dirty="0">
                        <a:solidFill>
                          <a:srgbClr val="000000"/>
                        </a:solidFill>
                        <a:effectLst/>
                        <a:latin typeface="Arial" panose="020B0604020202020204" pitchFamily="34" charset="0"/>
                      </a:endParaRPr>
                    </a:p>
                  </a:txBody>
                  <a:tcPr marL="4014" marR="4014" marT="4014" marB="0" anchor="b"/>
                </a:tc>
                <a:tc>
                  <a:txBody>
                    <a:bodyPr/>
                    <a:lstStyle/>
                    <a:p>
                      <a:pPr algn="r" fontAlgn="b"/>
                      <a:r>
                        <a:rPr lang="en-ZA" sz="900" u="none" strike="noStrike">
                          <a:effectLst/>
                        </a:rPr>
                        <a:t>75%</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r" rtl="0" fontAlgn="b"/>
                      <a:r>
                        <a:rPr lang="en-ZA" sz="900" u="none" strike="noStrike">
                          <a:effectLst/>
                        </a:rPr>
                        <a:t> 181 737 </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r" rtl="0" fontAlgn="b"/>
                      <a:r>
                        <a:rPr lang="en-ZA" sz="900" u="none" strike="noStrike">
                          <a:effectLst/>
                        </a:rPr>
                        <a:t> 212 112 </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r" fontAlgn="b"/>
                      <a:r>
                        <a:rPr lang="en-ZA" sz="900" u="none" strike="noStrike">
                          <a:effectLst/>
                        </a:rPr>
                        <a:t>117%</a:t>
                      </a:r>
                      <a:endParaRPr lang="en-ZA" sz="900" b="0" i="0" u="none" strike="noStrike">
                        <a:solidFill>
                          <a:srgbClr val="000000"/>
                        </a:solidFill>
                        <a:effectLst/>
                        <a:latin typeface="Arial" panose="020B0604020202020204" pitchFamily="34" charset="0"/>
                      </a:endParaRPr>
                    </a:p>
                  </a:txBody>
                  <a:tcPr marL="4014" marR="4014" marT="4014" marB="0" anchor="b"/>
                </a:tc>
                <a:extLst>
                  <a:ext uri="{0D108BD9-81ED-4DB2-BD59-A6C34878D82A}">
                    <a16:rowId xmlns:a16="http://schemas.microsoft.com/office/drawing/2014/main" xmlns="" val="2653141032"/>
                  </a:ext>
                </a:extLst>
              </a:tr>
              <a:tr h="219652">
                <a:tc>
                  <a:txBody>
                    <a:bodyPr/>
                    <a:lstStyle/>
                    <a:p>
                      <a:pPr algn="l" rtl="0" fontAlgn="b"/>
                      <a:r>
                        <a:rPr lang="en-ZA" sz="900" u="none" strike="noStrike">
                          <a:effectLst/>
                        </a:rPr>
                        <a:t>Operating expenditure</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r" fontAlgn="b"/>
                      <a:r>
                        <a:rPr lang="en-ZA" sz="900" u="none" strike="noStrike">
                          <a:effectLst/>
                        </a:rPr>
                        <a:t>             136 901 </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r" fontAlgn="b"/>
                      <a:r>
                        <a:rPr lang="en-ZA" sz="900" u="none" strike="noStrike">
                          <a:effectLst/>
                        </a:rPr>
                        <a:t>              136 901 </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r" fontAlgn="b"/>
                      <a:r>
                        <a:rPr lang="en-ZA" sz="900" u="none" strike="noStrike" dirty="0">
                          <a:effectLst/>
                        </a:rPr>
                        <a:t>          52 779 </a:t>
                      </a:r>
                      <a:endParaRPr lang="en-ZA" sz="900" b="0" i="0" u="none" strike="noStrike" dirty="0">
                        <a:solidFill>
                          <a:srgbClr val="000000"/>
                        </a:solidFill>
                        <a:effectLst/>
                        <a:latin typeface="Arial" panose="020B0604020202020204" pitchFamily="34" charset="0"/>
                      </a:endParaRPr>
                    </a:p>
                  </a:txBody>
                  <a:tcPr marL="4014" marR="4014" marT="4014" marB="0" anchor="b"/>
                </a:tc>
                <a:tc>
                  <a:txBody>
                    <a:bodyPr/>
                    <a:lstStyle/>
                    <a:p>
                      <a:pPr algn="r" fontAlgn="b"/>
                      <a:r>
                        <a:rPr lang="en-ZA" sz="900" u="none" strike="noStrike">
                          <a:effectLst/>
                        </a:rPr>
                        <a:t>39%</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r" fontAlgn="b"/>
                      <a:r>
                        <a:rPr lang="en-ZA" sz="900" u="none" strike="noStrike">
                          <a:effectLst/>
                        </a:rPr>
                        <a:t>                 130 200 </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r" fontAlgn="b"/>
                      <a:r>
                        <a:rPr lang="en-ZA" sz="900" u="none" strike="noStrike">
                          <a:effectLst/>
                        </a:rPr>
                        <a:t>                 75 585 </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r" fontAlgn="b"/>
                      <a:r>
                        <a:rPr lang="en-ZA" sz="900" u="none" strike="noStrike">
                          <a:effectLst/>
                        </a:rPr>
                        <a:t>58%</a:t>
                      </a:r>
                      <a:endParaRPr lang="en-ZA" sz="900" b="0" i="0" u="none" strike="noStrike">
                        <a:solidFill>
                          <a:srgbClr val="000000"/>
                        </a:solidFill>
                        <a:effectLst/>
                        <a:latin typeface="Arial" panose="020B0604020202020204" pitchFamily="34" charset="0"/>
                      </a:endParaRPr>
                    </a:p>
                  </a:txBody>
                  <a:tcPr marL="4014" marR="4014" marT="4014" marB="0" anchor="b"/>
                </a:tc>
                <a:extLst>
                  <a:ext uri="{0D108BD9-81ED-4DB2-BD59-A6C34878D82A}">
                    <a16:rowId xmlns:a16="http://schemas.microsoft.com/office/drawing/2014/main" xmlns="" val="2823169666"/>
                  </a:ext>
                </a:extLst>
              </a:tr>
              <a:tr h="219652">
                <a:tc>
                  <a:txBody>
                    <a:bodyPr/>
                    <a:lstStyle/>
                    <a:p>
                      <a:pPr algn="l" rtl="0" fontAlgn="b"/>
                      <a:r>
                        <a:rPr lang="en-ZA" sz="900" u="none" strike="noStrike">
                          <a:effectLst/>
                        </a:rPr>
                        <a:t>Depreciation</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r" fontAlgn="b"/>
                      <a:r>
                        <a:rPr lang="en-ZA" sz="900" u="none" strike="noStrike">
                          <a:effectLst/>
                        </a:rPr>
                        <a:t>                       -   </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r" fontAlgn="b"/>
                      <a:r>
                        <a:rPr lang="en-ZA" sz="900" u="none" strike="noStrike">
                          <a:effectLst/>
                        </a:rPr>
                        <a:t>                        -   </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r" fontAlgn="b"/>
                      <a:r>
                        <a:rPr lang="en-ZA" sz="900" u="none" strike="noStrike" dirty="0">
                          <a:effectLst/>
                        </a:rPr>
                        <a:t>          19 010 </a:t>
                      </a:r>
                      <a:endParaRPr lang="en-ZA" sz="900" b="0" i="0" u="none" strike="noStrike" dirty="0">
                        <a:solidFill>
                          <a:srgbClr val="000000"/>
                        </a:solidFill>
                        <a:effectLst/>
                        <a:latin typeface="Arial" panose="020B0604020202020204" pitchFamily="34" charset="0"/>
                      </a:endParaRPr>
                    </a:p>
                  </a:txBody>
                  <a:tcPr marL="4014" marR="4014" marT="4014" marB="0" anchor="b"/>
                </a:tc>
                <a:tc>
                  <a:txBody>
                    <a:bodyPr/>
                    <a:lstStyle/>
                    <a:p>
                      <a:pPr algn="r" fontAlgn="b"/>
                      <a:r>
                        <a:rPr lang="en-ZA" sz="900" u="none" strike="noStrike">
                          <a:effectLst/>
                        </a:rPr>
                        <a:t>                 -   </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r" fontAlgn="b"/>
                      <a:r>
                        <a:rPr lang="en-ZA" sz="900" u="none" strike="noStrike">
                          <a:effectLst/>
                        </a:rPr>
                        <a:t>                           -   </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r" fontAlgn="b"/>
                      <a:r>
                        <a:rPr lang="en-ZA" sz="900" u="none" strike="noStrike">
                          <a:effectLst/>
                        </a:rPr>
                        <a:t>                 25 710 </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r" fontAlgn="b"/>
                      <a:r>
                        <a:rPr lang="en-ZA" sz="900" u="none" strike="noStrike">
                          <a:effectLst/>
                        </a:rPr>
                        <a:t>0%</a:t>
                      </a:r>
                      <a:endParaRPr lang="en-ZA" sz="900" b="0" i="0" u="none" strike="noStrike">
                        <a:solidFill>
                          <a:srgbClr val="000000"/>
                        </a:solidFill>
                        <a:effectLst/>
                        <a:latin typeface="Arial" panose="020B0604020202020204" pitchFamily="34" charset="0"/>
                      </a:endParaRPr>
                    </a:p>
                  </a:txBody>
                  <a:tcPr marL="4014" marR="4014" marT="4014" marB="0" anchor="b"/>
                </a:tc>
                <a:extLst>
                  <a:ext uri="{0D108BD9-81ED-4DB2-BD59-A6C34878D82A}">
                    <a16:rowId xmlns:a16="http://schemas.microsoft.com/office/drawing/2014/main" xmlns="" val="447844359"/>
                  </a:ext>
                </a:extLst>
              </a:tr>
              <a:tr h="219652">
                <a:tc>
                  <a:txBody>
                    <a:bodyPr/>
                    <a:lstStyle/>
                    <a:p>
                      <a:pPr algn="l" rtl="0" fontAlgn="b"/>
                      <a:r>
                        <a:rPr lang="en-ZA" sz="900" u="none" strike="noStrike">
                          <a:effectLst/>
                        </a:rPr>
                        <a:t>Impairment loss</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r" fontAlgn="b"/>
                      <a:r>
                        <a:rPr lang="en-ZA" sz="900" u="none" strike="noStrike">
                          <a:effectLst/>
                        </a:rPr>
                        <a:t>                       -   </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r" fontAlgn="b"/>
                      <a:r>
                        <a:rPr lang="en-ZA" sz="900" u="none" strike="noStrike">
                          <a:effectLst/>
                        </a:rPr>
                        <a:t>                        -   </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r" fontAlgn="b"/>
                      <a:r>
                        <a:rPr lang="en-ZA" sz="900" u="none" strike="noStrike" dirty="0">
                          <a:effectLst/>
                        </a:rPr>
                        <a:t>           -1 090 </a:t>
                      </a:r>
                      <a:endParaRPr lang="en-ZA" sz="900" b="0" i="0" u="none" strike="noStrike" dirty="0">
                        <a:solidFill>
                          <a:srgbClr val="000000"/>
                        </a:solidFill>
                        <a:effectLst/>
                        <a:latin typeface="Arial" panose="020B0604020202020204" pitchFamily="34" charset="0"/>
                      </a:endParaRPr>
                    </a:p>
                  </a:txBody>
                  <a:tcPr marL="4014" marR="4014" marT="4014" marB="0" anchor="b"/>
                </a:tc>
                <a:tc>
                  <a:txBody>
                    <a:bodyPr/>
                    <a:lstStyle/>
                    <a:p>
                      <a:pPr algn="r" fontAlgn="b"/>
                      <a:r>
                        <a:rPr lang="en-ZA" sz="900" u="none" strike="noStrike">
                          <a:effectLst/>
                        </a:rPr>
                        <a:t>                 -   </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r" fontAlgn="b"/>
                      <a:r>
                        <a:rPr lang="en-ZA" sz="900" u="none" strike="noStrike">
                          <a:effectLst/>
                        </a:rPr>
                        <a:t>                           -   </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r" fontAlgn="b"/>
                      <a:r>
                        <a:rPr lang="en-ZA" sz="900" u="none" strike="noStrike">
                          <a:effectLst/>
                        </a:rPr>
                        <a:t>                     -129 </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r" fontAlgn="b"/>
                      <a:r>
                        <a:rPr lang="en-ZA" sz="900" u="none" strike="noStrike">
                          <a:effectLst/>
                        </a:rPr>
                        <a:t>0%</a:t>
                      </a:r>
                      <a:endParaRPr lang="en-ZA" sz="900" b="0" i="0" u="none" strike="noStrike">
                        <a:solidFill>
                          <a:srgbClr val="000000"/>
                        </a:solidFill>
                        <a:effectLst/>
                        <a:latin typeface="Arial" panose="020B0604020202020204" pitchFamily="34" charset="0"/>
                      </a:endParaRPr>
                    </a:p>
                  </a:txBody>
                  <a:tcPr marL="4014" marR="4014" marT="4014" marB="0" anchor="b"/>
                </a:tc>
                <a:extLst>
                  <a:ext uri="{0D108BD9-81ED-4DB2-BD59-A6C34878D82A}">
                    <a16:rowId xmlns:a16="http://schemas.microsoft.com/office/drawing/2014/main" xmlns="" val="3252029932"/>
                  </a:ext>
                </a:extLst>
              </a:tr>
              <a:tr h="219652">
                <a:tc>
                  <a:txBody>
                    <a:bodyPr/>
                    <a:lstStyle/>
                    <a:p>
                      <a:pPr algn="l" rtl="0" fontAlgn="b"/>
                      <a:r>
                        <a:rPr lang="en-ZA" sz="900" u="none" strike="noStrike">
                          <a:effectLst/>
                        </a:rPr>
                        <a:t>Bad debts written off</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r" fontAlgn="b"/>
                      <a:r>
                        <a:rPr lang="en-ZA" sz="900" u="none" strike="noStrike">
                          <a:effectLst/>
                        </a:rPr>
                        <a:t>                       -   </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r" fontAlgn="b"/>
                      <a:r>
                        <a:rPr lang="en-ZA" sz="900" u="none" strike="noStrike">
                          <a:effectLst/>
                        </a:rPr>
                        <a:t>                        -   </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r" fontAlgn="b"/>
                      <a:r>
                        <a:rPr lang="en-ZA" sz="900" u="none" strike="noStrike" dirty="0">
                          <a:effectLst/>
                        </a:rPr>
                        <a:t>                  -   </a:t>
                      </a:r>
                      <a:endParaRPr lang="en-ZA" sz="900" b="0" i="0" u="none" strike="noStrike" dirty="0">
                        <a:solidFill>
                          <a:srgbClr val="000000"/>
                        </a:solidFill>
                        <a:effectLst/>
                        <a:latin typeface="Arial" panose="020B0604020202020204" pitchFamily="34" charset="0"/>
                      </a:endParaRPr>
                    </a:p>
                  </a:txBody>
                  <a:tcPr marL="4014" marR="4014" marT="4014" marB="0" anchor="b"/>
                </a:tc>
                <a:tc>
                  <a:txBody>
                    <a:bodyPr/>
                    <a:lstStyle/>
                    <a:p>
                      <a:pPr algn="r" fontAlgn="b"/>
                      <a:r>
                        <a:rPr lang="en-ZA" sz="900" u="none" strike="noStrike">
                          <a:effectLst/>
                        </a:rPr>
                        <a:t>                 -   </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r" fontAlgn="b"/>
                      <a:r>
                        <a:rPr lang="en-ZA" sz="900" u="none" strike="noStrike">
                          <a:effectLst/>
                        </a:rPr>
                        <a:t>                           -   </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r" fontAlgn="b"/>
                      <a:r>
                        <a:rPr lang="en-ZA" sz="900" u="none" strike="noStrike">
                          <a:effectLst/>
                        </a:rPr>
                        <a:t>                      920 </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r" fontAlgn="b"/>
                      <a:r>
                        <a:rPr lang="en-ZA" sz="900" u="none" strike="noStrike">
                          <a:effectLst/>
                        </a:rPr>
                        <a:t>0%</a:t>
                      </a:r>
                      <a:endParaRPr lang="en-ZA" sz="900" b="0" i="0" u="none" strike="noStrike">
                        <a:solidFill>
                          <a:srgbClr val="000000"/>
                        </a:solidFill>
                        <a:effectLst/>
                        <a:latin typeface="Arial" panose="020B0604020202020204" pitchFamily="34" charset="0"/>
                      </a:endParaRPr>
                    </a:p>
                  </a:txBody>
                  <a:tcPr marL="4014" marR="4014" marT="4014" marB="0" anchor="b"/>
                </a:tc>
                <a:extLst>
                  <a:ext uri="{0D108BD9-81ED-4DB2-BD59-A6C34878D82A}">
                    <a16:rowId xmlns:a16="http://schemas.microsoft.com/office/drawing/2014/main" xmlns="" val="3638640619"/>
                  </a:ext>
                </a:extLst>
              </a:tr>
              <a:tr h="219652">
                <a:tc>
                  <a:txBody>
                    <a:bodyPr/>
                    <a:lstStyle/>
                    <a:p>
                      <a:pPr algn="l" rtl="0" fontAlgn="b"/>
                      <a:r>
                        <a:rPr lang="en-ZA" sz="900" u="none" strike="noStrike">
                          <a:effectLst/>
                        </a:rPr>
                        <a:t>Loss on foreign exchange</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r" fontAlgn="b"/>
                      <a:r>
                        <a:rPr lang="en-ZA" sz="900" u="none" strike="noStrike" dirty="0">
                          <a:effectLst/>
                        </a:rPr>
                        <a:t>                       -   </a:t>
                      </a:r>
                      <a:endParaRPr lang="en-ZA" sz="900" b="0" i="0" u="none" strike="noStrike" dirty="0">
                        <a:solidFill>
                          <a:srgbClr val="000000"/>
                        </a:solidFill>
                        <a:effectLst/>
                        <a:latin typeface="Arial" panose="020B0604020202020204" pitchFamily="34" charset="0"/>
                      </a:endParaRPr>
                    </a:p>
                  </a:txBody>
                  <a:tcPr marL="4014" marR="4014" marT="4014" marB="0" anchor="b"/>
                </a:tc>
                <a:tc>
                  <a:txBody>
                    <a:bodyPr/>
                    <a:lstStyle/>
                    <a:p>
                      <a:pPr algn="r" fontAlgn="b"/>
                      <a:r>
                        <a:rPr lang="en-ZA" sz="900" u="none" strike="noStrike">
                          <a:effectLst/>
                        </a:rPr>
                        <a:t>                        -   </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r" fontAlgn="b"/>
                      <a:r>
                        <a:rPr lang="en-ZA" sz="900" u="none" strike="noStrike" dirty="0">
                          <a:effectLst/>
                        </a:rPr>
                        <a:t>               471 </a:t>
                      </a:r>
                      <a:endParaRPr lang="en-ZA" sz="900" b="0" i="0" u="none" strike="noStrike" dirty="0">
                        <a:solidFill>
                          <a:srgbClr val="000000"/>
                        </a:solidFill>
                        <a:effectLst/>
                        <a:latin typeface="Arial" panose="020B0604020202020204" pitchFamily="34" charset="0"/>
                      </a:endParaRPr>
                    </a:p>
                  </a:txBody>
                  <a:tcPr marL="4014" marR="4014" marT="4014" marB="0" anchor="b"/>
                </a:tc>
                <a:tc>
                  <a:txBody>
                    <a:bodyPr/>
                    <a:lstStyle/>
                    <a:p>
                      <a:pPr algn="r" fontAlgn="b"/>
                      <a:r>
                        <a:rPr lang="en-ZA" sz="900" u="none" strike="noStrike">
                          <a:effectLst/>
                        </a:rPr>
                        <a:t>                 -   </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r" fontAlgn="b"/>
                      <a:r>
                        <a:rPr lang="en-ZA" sz="900" u="none" strike="noStrike">
                          <a:effectLst/>
                        </a:rPr>
                        <a:t>                           -   </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r" fontAlgn="b"/>
                      <a:r>
                        <a:rPr lang="en-ZA" sz="900" u="none" strike="noStrike">
                          <a:effectLst/>
                        </a:rPr>
                        <a:t>                         -   </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r" fontAlgn="b"/>
                      <a:r>
                        <a:rPr lang="en-ZA" sz="900" u="none" strike="noStrike">
                          <a:effectLst/>
                        </a:rPr>
                        <a:t>0%</a:t>
                      </a:r>
                      <a:endParaRPr lang="en-ZA" sz="900" b="0" i="0" u="none" strike="noStrike">
                        <a:solidFill>
                          <a:srgbClr val="000000"/>
                        </a:solidFill>
                        <a:effectLst/>
                        <a:latin typeface="Arial" panose="020B0604020202020204" pitchFamily="34" charset="0"/>
                      </a:endParaRPr>
                    </a:p>
                  </a:txBody>
                  <a:tcPr marL="4014" marR="4014" marT="4014" marB="0" anchor="b"/>
                </a:tc>
                <a:extLst>
                  <a:ext uri="{0D108BD9-81ED-4DB2-BD59-A6C34878D82A}">
                    <a16:rowId xmlns:a16="http://schemas.microsoft.com/office/drawing/2014/main" xmlns="" val="2895139211"/>
                  </a:ext>
                </a:extLst>
              </a:tr>
              <a:tr h="86924">
                <a:tc>
                  <a:txBody>
                    <a:bodyPr/>
                    <a:lstStyle/>
                    <a:p>
                      <a:pPr algn="l" rtl="0" fontAlgn="b"/>
                      <a:r>
                        <a:rPr lang="en-ZA" sz="900" u="none" strike="noStrike">
                          <a:effectLst/>
                        </a:rPr>
                        <a:t>Inventory loss/write off</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r" fontAlgn="b"/>
                      <a:r>
                        <a:rPr lang="en-ZA" sz="900" u="none" strike="noStrike" dirty="0">
                          <a:effectLst/>
                        </a:rPr>
                        <a:t>                       -   </a:t>
                      </a:r>
                      <a:endParaRPr lang="en-ZA" sz="900" b="0" i="0" u="none" strike="noStrike" dirty="0">
                        <a:solidFill>
                          <a:srgbClr val="000000"/>
                        </a:solidFill>
                        <a:effectLst/>
                        <a:latin typeface="Arial" panose="020B0604020202020204" pitchFamily="34" charset="0"/>
                      </a:endParaRPr>
                    </a:p>
                  </a:txBody>
                  <a:tcPr marL="4014" marR="4014" marT="4014" marB="0" anchor="b">
                    <a:lnB w="12700" cap="flat" cmpd="sng" algn="ctr">
                      <a:solidFill>
                        <a:schemeClr val="tx1"/>
                      </a:solidFill>
                      <a:prstDash val="solid"/>
                      <a:round/>
                      <a:headEnd type="none" w="med" len="med"/>
                      <a:tailEnd type="none" w="med" len="med"/>
                    </a:lnB>
                  </a:tcPr>
                </a:tc>
                <a:tc>
                  <a:txBody>
                    <a:bodyPr/>
                    <a:lstStyle/>
                    <a:p>
                      <a:pPr algn="r" fontAlgn="b"/>
                      <a:r>
                        <a:rPr lang="en-ZA" sz="900" u="none" strike="noStrike" dirty="0">
                          <a:effectLst/>
                        </a:rPr>
                        <a:t>                        -   </a:t>
                      </a:r>
                      <a:endParaRPr lang="en-ZA" sz="900" b="0" i="0" u="none" strike="noStrike" dirty="0">
                        <a:solidFill>
                          <a:srgbClr val="000000"/>
                        </a:solidFill>
                        <a:effectLst/>
                        <a:latin typeface="Arial" panose="020B0604020202020204" pitchFamily="34" charset="0"/>
                      </a:endParaRPr>
                    </a:p>
                  </a:txBody>
                  <a:tcPr marL="4014" marR="4014" marT="4014" marB="0" anchor="b">
                    <a:lnB w="12700" cap="flat" cmpd="sng" algn="ctr">
                      <a:solidFill>
                        <a:schemeClr val="tx1"/>
                      </a:solidFill>
                      <a:prstDash val="solid"/>
                      <a:round/>
                      <a:headEnd type="none" w="med" len="med"/>
                      <a:tailEnd type="none" w="med" len="med"/>
                    </a:lnB>
                  </a:tcPr>
                </a:tc>
                <a:tc>
                  <a:txBody>
                    <a:bodyPr/>
                    <a:lstStyle/>
                    <a:p>
                      <a:pPr algn="r" fontAlgn="b"/>
                      <a:r>
                        <a:rPr lang="en-ZA" sz="900" u="none" strike="noStrike" dirty="0">
                          <a:effectLst/>
                        </a:rPr>
                        <a:t>                  -   </a:t>
                      </a:r>
                      <a:endParaRPr lang="en-ZA" sz="900" b="0" i="0" u="none" strike="noStrike" dirty="0">
                        <a:solidFill>
                          <a:srgbClr val="000000"/>
                        </a:solidFill>
                        <a:effectLst/>
                        <a:latin typeface="Arial" panose="020B0604020202020204" pitchFamily="34" charset="0"/>
                      </a:endParaRPr>
                    </a:p>
                  </a:txBody>
                  <a:tcPr marL="4014" marR="4014" marT="4014" marB="0" anchor="b">
                    <a:lnB w="12700" cap="flat" cmpd="sng" algn="ctr">
                      <a:solidFill>
                        <a:schemeClr val="tx1"/>
                      </a:solidFill>
                      <a:prstDash val="solid"/>
                      <a:round/>
                      <a:headEnd type="none" w="med" len="med"/>
                      <a:tailEnd type="none" w="med" len="med"/>
                    </a:lnB>
                  </a:tcPr>
                </a:tc>
                <a:tc>
                  <a:txBody>
                    <a:bodyPr/>
                    <a:lstStyle/>
                    <a:p>
                      <a:pPr algn="r" fontAlgn="b"/>
                      <a:r>
                        <a:rPr lang="en-ZA" sz="900" u="none" strike="noStrike" dirty="0">
                          <a:effectLst/>
                        </a:rPr>
                        <a:t>                 -   </a:t>
                      </a:r>
                      <a:endParaRPr lang="en-ZA" sz="900" b="0" i="0" u="none" strike="noStrike" dirty="0">
                        <a:solidFill>
                          <a:srgbClr val="000000"/>
                        </a:solidFill>
                        <a:effectLst/>
                        <a:latin typeface="Arial" panose="020B0604020202020204" pitchFamily="34" charset="0"/>
                      </a:endParaRPr>
                    </a:p>
                  </a:txBody>
                  <a:tcPr marL="4014" marR="4014" marT="4014" marB="0" anchor="b">
                    <a:lnB w="12700" cap="flat" cmpd="sng" algn="ctr">
                      <a:solidFill>
                        <a:schemeClr val="tx1"/>
                      </a:solidFill>
                      <a:prstDash val="solid"/>
                      <a:round/>
                      <a:headEnd type="none" w="med" len="med"/>
                      <a:tailEnd type="none" w="med" len="med"/>
                    </a:lnB>
                  </a:tcPr>
                </a:tc>
                <a:tc>
                  <a:txBody>
                    <a:bodyPr/>
                    <a:lstStyle/>
                    <a:p>
                      <a:pPr algn="r" fontAlgn="b"/>
                      <a:r>
                        <a:rPr lang="en-ZA" sz="900" u="none" strike="noStrike">
                          <a:effectLst/>
                        </a:rPr>
                        <a:t>                           -   </a:t>
                      </a:r>
                      <a:endParaRPr lang="en-ZA" sz="900" b="0" i="0" u="none" strike="noStrike">
                        <a:solidFill>
                          <a:srgbClr val="000000"/>
                        </a:solidFill>
                        <a:effectLst/>
                        <a:latin typeface="Arial" panose="020B0604020202020204" pitchFamily="34" charset="0"/>
                      </a:endParaRPr>
                    </a:p>
                  </a:txBody>
                  <a:tcPr marL="4014" marR="4014" marT="4014" marB="0" anchor="b">
                    <a:lnB w="12700" cap="flat" cmpd="sng" algn="ctr">
                      <a:solidFill>
                        <a:schemeClr val="tx1"/>
                      </a:solidFill>
                      <a:prstDash val="solid"/>
                      <a:round/>
                      <a:headEnd type="none" w="med" len="med"/>
                      <a:tailEnd type="none" w="med" len="med"/>
                    </a:lnB>
                  </a:tcPr>
                </a:tc>
                <a:tc>
                  <a:txBody>
                    <a:bodyPr/>
                    <a:lstStyle/>
                    <a:p>
                      <a:pPr algn="r" fontAlgn="b"/>
                      <a:r>
                        <a:rPr lang="en-ZA" sz="900" u="none" strike="noStrike">
                          <a:effectLst/>
                        </a:rPr>
                        <a:t>                 52 841 </a:t>
                      </a:r>
                      <a:endParaRPr lang="en-ZA" sz="900" b="0" i="0" u="none" strike="noStrike">
                        <a:solidFill>
                          <a:srgbClr val="000000"/>
                        </a:solidFill>
                        <a:effectLst/>
                        <a:latin typeface="Arial" panose="020B0604020202020204" pitchFamily="34" charset="0"/>
                      </a:endParaRPr>
                    </a:p>
                  </a:txBody>
                  <a:tcPr marL="4014" marR="4014" marT="4014" marB="0" anchor="b">
                    <a:lnB w="12700" cap="flat" cmpd="sng" algn="ctr">
                      <a:solidFill>
                        <a:schemeClr val="tx1"/>
                      </a:solidFill>
                      <a:prstDash val="solid"/>
                      <a:round/>
                      <a:headEnd type="none" w="med" len="med"/>
                      <a:tailEnd type="none" w="med" len="med"/>
                    </a:lnB>
                  </a:tcPr>
                </a:tc>
                <a:tc>
                  <a:txBody>
                    <a:bodyPr/>
                    <a:lstStyle/>
                    <a:p>
                      <a:pPr algn="r" fontAlgn="b"/>
                      <a:r>
                        <a:rPr lang="en-ZA" sz="900" u="none" strike="noStrike">
                          <a:effectLst/>
                        </a:rPr>
                        <a:t>0%</a:t>
                      </a:r>
                      <a:endParaRPr lang="en-ZA" sz="900" b="0" i="0" u="none" strike="noStrike">
                        <a:solidFill>
                          <a:srgbClr val="000000"/>
                        </a:solidFill>
                        <a:effectLst/>
                        <a:latin typeface="Arial" panose="020B0604020202020204" pitchFamily="34" charset="0"/>
                      </a:endParaRPr>
                    </a:p>
                  </a:txBody>
                  <a:tcPr marL="4014" marR="4014" marT="4014" marB="0"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47582079"/>
                  </a:ext>
                </a:extLst>
              </a:tr>
              <a:tr h="224857">
                <a:tc>
                  <a:txBody>
                    <a:bodyPr/>
                    <a:lstStyle/>
                    <a:p>
                      <a:pPr algn="l" rtl="0" fontAlgn="b"/>
                      <a:r>
                        <a:rPr lang="en-ZA" sz="900" u="none" strike="noStrike">
                          <a:effectLst/>
                        </a:rPr>
                        <a:t>Operating expenditure</a:t>
                      </a:r>
                      <a:endParaRPr lang="en-ZA" sz="900" b="1" i="0" u="none" strike="noStrike">
                        <a:solidFill>
                          <a:srgbClr val="000000"/>
                        </a:solidFill>
                        <a:effectLst/>
                        <a:latin typeface="Arial" panose="020B0604020202020204" pitchFamily="34" charset="0"/>
                      </a:endParaRPr>
                    </a:p>
                  </a:txBody>
                  <a:tcPr marL="4014" marR="4014" marT="4014" marB="0" anchor="b"/>
                </a:tc>
                <a:tc>
                  <a:txBody>
                    <a:bodyPr/>
                    <a:lstStyle/>
                    <a:p>
                      <a:pPr algn="r" fontAlgn="b"/>
                      <a:r>
                        <a:rPr lang="en-ZA" sz="900" u="none" strike="noStrike" dirty="0">
                          <a:effectLst/>
                        </a:rPr>
                        <a:t>             671 558 </a:t>
                      </a:r>
                      <a:endParaRPr lang="en-ZA" sz="900" b="1" i="0" u="none" strike="noStrike" dirty="0">
                        <a:solidFill>
                          <a:srgbClr val="000000"/>
                        </a:solidFill>
                        <a:effectLst/>
                        <a:latin typeface="Arial" panose="020B0604020202020204" pitchFamily="34" charset="0"/>
                      </a:endParaRPr>
                    </a:p>
                  </a:txBody>
                  <a:tcPr marL="4014" marR="4014" marT="4014" marB="0" anchor="b">
                    <a:lnT w="12700" cap="flat" cmpd="sng" algn="ctr">
                      <a:solidFill>
                        <a:schemeClr val="tx1"/>
                      </a:solidFill>
                      <a:prstDash val="solid"/>
                      <a:round/>
                      <a:headEnd type="none" w="med" len="med"/>
                      <a:tailEnd type="none" w="med" len="med"/>
                    </a:lnT>
                  </a:tcPr>
                </a:tc>
                <a:tc>
                  <a:txBody>
                    <a:bodyPr/>
                    <a:lstStyle/>
                    <a:p>
                      <a:pPr algn="r" fontAlgn="b"/>
                      <a:r>
                        <a:rPr lang="en-ZA" sz="900" u="none" strike="noStrike" dirty="0">
                          <a:effectLst/>
                        </a:rPr>
                        <a:t>              477 866 </a:t>
                      </a:r>
                      <a:endParaRPr lang="en-ZA" sz="900" b="1" i="0" u="none" strike="noStrike" dirty="0">
                        <a:solidFill>
                          <a:srgbClr val="000000"/>
                        </a:solidFill>
                        <a:effectLst/>
                        <a:latin typeface="Arial" panose="020B0604020202020204" pitchFamily="34" charset="0"/>
                      </a:endParaRPr>
                    </a:p>
                  </a:txBody>
                  <a:tcPr marL="4014" marR="4014" marT="4014" marB="0" anchor="b">
                    <a:lnT w="12700" cap="flat" cmpd="sng" algn="ctr">
                      <a:solidFill>
                        <a:schemeClr val="tx1"/>
                      </a:solidFill>
                      <a:prstDash val="solid"/>
                      <a:round/>
                      <a:headEnd type="none" w="med" len="med"/>
                      <a:tailEnd type="none" w="med" len="med"/>
                    </a:lnT>
                  </a:tcPr>
                </a:tc>
                <a:tc>
                  <a:txBody>
                    <a:bodyPr/>
                    <a:lstStyle/>
                    <a:p>
                      <a:pPr algn="r" fontAlgn="b"/>
                      <a:r>
                        <a:rPr lang="en-ZA" sz="900" u="none" strike="noStrike" dirty="0">
                          <a:effectLst/>
                        </a:rPr>
                        <a:t>        227 608 </a:t>
                      </a:r>
                      <a:endParaRPr lang="en-ZA" sz="900" b="1" i="0" u="none" strike="noStrike" dirty="0">
                        <a:solidFill>
                          <a:srgbClr val="000000"/>
                        </a:solidFill>
                        <a:effectLst/>
                        <a:latin typeface="Arial" panose="020B0604020202020204" pitchFamily="34" charset="0"/>
                      </a:endParaRPr>
                    </a:p>
                  </a:txBody>
                  <a:tcPr marL="4014" marR="4014" marT="4014" marB="0" anchor="b">
                    <a:lnT w="12700" cap="flat" cmpd="sng" algn="ctr">
                      <a:solidFill>
                        <a:schemeClr val="tx1"/>
                      </a:solidFill>
                      <a:prstDash val="solid"/>
                      <a:round/>
                      <a:headEnd type="none" w="med" len="med"/>
                      <a:tailEnd type="none" w="med" len="med"/>
                    </a:lnT>
                  </a:tcPr>
                </a:tc>
                <a:tc>
                  <a:txBody>
                    <a:bodyPr/>
                    <a:lstStyle/>
                    <a:p>
                      <a:pPr algn="r" fontAlgn="b"/>
                      <a:r>
                        <a:rPr lang="en-ZA" sz="900" u="none" strike="noStrike" dirty="0">
                          <a:effectLst/>
                        </a:rPr>
                        <a:t>48%</a:t>
                      </a:r>
                      <a:endParaRPr lang="en-ZA" sz="900" b="0" i="0" u="none" strike="noStrike" dirty="0">
                        <a:solidFill>
                          <a:srgbClr val="000000"/>
                        </a:solidFill>
                        <a:effectLst/>
                        <a:latin typeface="Arial" panose="020B0604020202020204" pitchFamily="34" charset="0"/>
                      </a:endParaRPr>
                    </a:p>
                  </a:txBody>
                  <a:tcPr marL="4014" marR="4014" marT="4014" marB="0" anchor="b">
                    <a:lnT w="12700" cap="flat" cmpd="sng" algn="ctr">
                      <a:solidFill>
                        <a:schemeClr val="tx1"/>
                      </a:solidFill>
                      <a:prstDash val="solid"/>
                      <a:round/>
                      <a:headEnd type="none" w="med" len="med"/>
                      <a:tailEnd type="none" w="med" len="med"/>
                    </a:lnT>
                  </a:tcPr>
                </a:tc>
                <a:tc>
                  <a:txBody>
                    <a:bodyPr/>
                    <a:lstStyle/>
                    <a:p>
                      <a:pPr algn="r" fontAlgn="b"/>
                      <a:r>
                        <a:rPr lang="en-ZA" sz="900" u="none" strike="noStrike" dirty="0">
                          <a:effectLst/>
                        </a:rPr>
                        <a:t>                 568 334 </a:t>
                      </a:r>
                      <a:endParaRPr lang="en-ZA" sz="900" b="1" i="0" u="none" strike="noStrike" dirty="0">
                        <a:solidFill>
                          <a:srgbClr val="000000"/>
                        </a:solidFill>
                        <a:effectLst/>
                        <a:latin typeface="Arial" panose="020B0604020202020204" pitchFamily="34" charset="0"/>
                      </a:endParaRPr>
                    </a:p>
                  </a:txBody>
                  <a:tcPr marL="4014" marR="4014" marT="4014" marB="0" anchor="b">
                    <a:lnT w="12700" cap="flat" cmpd="sng" algn="ctr">
                      <a:solidFill>
                        <a:schemeClr val="tx1"/>
                      </a:solidFill>
                      <a:prstDash val="solid"/>
                      <a:round/>
                      <a:headEnd type="none" w="med" len="med"/>
                      <a:tailEnd type="none" w="med" len="med"/>
                    </a:lnT>
                  </a:tcPr>
                </a:tc>
                <a:tc>
                  <a:txBody>
                    <a:bodyPr/>
                    <a:lstStyle/>
                    <a:p>
                      <a:pPr algn="r" fontAlgn="b"/>
                      <a:r>
                        <a:rPr lang="en-ZA" sz="900" u="none" strike="noStrike" dirty="0">
                          <a:effectLst/>
                        </a:rPr>
                        <a:t>               415 406 </a:t>
                      </a:r>
                      <a:endParaRPr lang="en-ZA" sz="900" b="1" i="0" u="none" strike="noStrike" dirty="0">
                        <a:solidFill>
                          <a:srgbClr val="000000"/>
                        </a:solidFill>
                        <a:effectLst/>
                        <a:latin typeface="Arial" panose="020B0604020202020204" pitchFamily="34" charset="0"/>
                      </a:endParaRPr>
                    </a:p>
                  </a:txBody>
                  <a:tcPr marL="4014" marR="4014" marT="4014" marB="0" anchor="b">
                    <a:lnT w="12700" cap="flat" cmpd="sng" algn="ctr">
                      <a:solidFill>
                        <a:schemeClr val="tx1"/>
                      </a:solidFill>
                      <a:prstDash val="solid"/>
                      <a:round/>
                      <a:headEnd type="none" w="med" len="med"/>
                      <a:tailEnd type="none" w="med" len="med"/>
                    </a:lnT>
                  </a:tcPr>
                </a:tc>
                <a:tc>
                  <a:txBody>
                    <a:bodyPr/>
                    <a:lstStyle/>
                    <a:p>
                      <a:pPr algn="r" fontAlgn="b"/>
                      <a:r>
                        <a:rPr lang="en-ZA" sz="900" u="none" strike="noStrike" dirty="0">
                          <a:effectLst/>
                        </a:rPr>
                        <a:t>73%</a:t>
                      </a:r>
                      <a:endParaRPr lang="en-ZA" sz="900" b="1" i="0" u="none" strike="noStrike" dirty="0">
                        <a:solidFill>
                          <a:srgbClr val="000000"/>
                        </a:solidFill>
                        <a:effectLst/>
                        <a:latin typeface="Arial" panose="020B0604020202020204" pitchFamily="34" charset="0"/>
                      </a:endParaRPr>
                    </a:p>
                  </a:txBody>
                  <a:tcPr marL="4014" marR="4014" marT="4014" marB="0" anchor="b">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318467080"/>
                  </a:ext>
                </a:extLst>
              </a:tr>
              <a:tr h="231103">
                <a:tc>
                  <a:txBody>
                    <a:bodyPr/>
                    <a:lstStyle/>
                    <a:p>
                      <a:pPr algn="l" rtl="0" fontAlgn="b"/>
                      <a:r>
                        <a:rPr lang="en-ZA" sz="900" u="none" strike="noStrike">
                          <a:effectLst/>
                        </a:rPr>
                        <a:t>Capital expenditire</a:t>
                      </a:r>
                      <a:endParaRPr lang="en-ZA" sz="900" b="1" i="0" u="none" strike="noStrike">
                        <a:solidFill>
                          <a:srgbClr val="000000"/>
                        </a:solidFill>
                        <a:effectLst/>
                        <a:latin typeface="Arial" panose="020B0604020202020204" pitchFamily="34" charset="0"/>
                      </a:endParaRPr>
                    </a:p>
                  </a:txBody>
                  <a:tcPr marL="4014" marR="4014" marT="4014" marB="0" anchor="b"/>
                </a:tc>
                <a:tc>
                  <a:txBody>
                    <a:bodyPr/>
                    <a:lstStyle/>
                    <a:p>
                      <a:pPr algn="r" fontAlgn="b"/>
                      <a:r>
                        <a:rPr lang="en-ZA" sz="900" u="none" strike="noStrike" dirty="0">
                          <a:effectLst/>
                        </a:rPr>
                        <a:t>                 6 215 </a:t>
                      </a:r>
                      <a:endParaRPr lang="en-ZA" sz="900" b="1" i="0" u="none" strike="noStrike" dirty="0">
                        <a:solidFill>
                          <a:srgbClr val="000000"/>
                        </a:solidFill>
                        <a:effectLst/>
                        <a:latin typeface="Arial" panose="020B0604020202020204" pitchFamily="34" charset="0"/>
                      </a:endParaRPr>
                    </a:p>
                  </a:txBody>
                  <a:tcPr marL="4014" marR="4014" marT="4014" marB="0" anchor="b">
                    <a:lnB w="12700" cap="flat" cmpd="sng" algn="ctr">
                      <a:solidFill>
                        <a:schemeClr val="tx1"/>
                      </a:solidFill>
                      <a:prstDash val="solid"/>
                      <a:round/>
                      <a:headEnd type="none" w="med" len="med"/>
                      <a:tailEnd type="none" w="med" len="med"/>
                    </a:lnB>
                  </a:tcPr>
                </a:tc>
                <a:tc>
                  <a:txBody>
                    <a:bodyPr/>
                    <a:lstStyle/>
                    <a:p>
                      <a:pPr algn="r" fontAlgn="b"/>
                      <a:r>
                        <a:rPr lang="en-ZA" sz="900" u="none" strike="noStrike" dirty="0">
                          <a:effectLst/>
                        </a:rPr>
                        <a:t>                  6 881 </a:t>
                      </a:r>
                      <a:endParaRPr lang="en-ZA" sz="900" b="1" i="0" u="none" strike="noStrike" dirty="0">
                        <a:solidFill>
                          <a:srgbClr val="000000"/>
                        </a:solidFill>
                        <a:effectLst/>
                        <a:latin typeface="Arial" panose="020B0604020202020204" pitchFamily="34" charset="0"/>
                      </a:endParaRPr>
                    </a:p>
                  </a:txBody>
                  <a:tcPr marL="4014" marR="4014" marT="4014" marB="0" anchor="b">
                    <a:lnB w="12700" cap="flat" cmpd="sng" algn="ctr">
                      <a:solidFill>
                        <a:schemeClr val="tx1"/>
                      </a:solidFill>
                      <a:prstDash val="solid"/>
                      <a:round/>
                      <a:headEnd type="none" w="med" len="med"/>
                      <a:tailEnd type="none" w="med" len="med"/>
                    </a:lnB>
                  </a:tcPr>
                </a:tc>
                <a:tc>
                  <a:txBody>
                    <a:bodyPr/>
                    <a:lstStyle/>
                    <a:p>
                      <a:pPr algn="r" fontAlgn="b"/>
                      <a:r>
                        <a:rPr lang="en-ZA" sz="900" u="none" strike="noStrike" dirty="0">
                          <a:effectLst/>
                        </a:rPr>
                        <a:t>            1 935 </a:t>
                      </a:r>
                      <a:endParaRPr lang="en-ZA" sz="900" b="1" i="0" u="none" strike="noStrike" dirty="0">
                        <a:solidFill>
                          <a:srgbClr val="000000"/>
                        </a:solidFill>
                        <a:effectLst/>
                        <a:latin typeface="Arial" panose="020B0604020202020204" pitchFamily="34" charset="0"/>
                      </a:endParaRPr>
                    </a:p>
                  </a:txBody>
                  <a:tcPr marL="4014" marR="4014" marT="4014" marB="0" anchor="b">
                    <a:lnB w="12700" cap="flat" cmpd="sng" algn="ctr">
                      <a:solidFill>
                        <a:schemeClr val="tx1"/>
                      </a:solidFill>
                      <a:prstDash val="solid"/>
                      <a:round/>
                      <a:headEnd type="none" w="med" len="med"/>
                      <a:tailEnd type="none" w="med" len="med"/>
                    </a:lnB>
                  </a:tcPr>
                </a:tc>
                <a:tc>
                  <a:txBody>
                    <a:bodyPr/>
                    <a:lstStyle/>
                    <a:p>
                      <a:pPr algn="r" fontAlgn="b"/>
                      <a:r>
                        <a:rPr lang="en-ZA" sz="900" u="none" strike="noStrike" dirty="0">
                          <a:effectLst/>
                        </a:rPr>
                        <a:t>28%</a:t>
                      </a:r>
                      <a:endParaRPr lang="en-ZA" sz="900" b="0" i="0" u="none" strike="noStrike" dirty="0">
                        <a:solidFill>
                          <a:srgbClr val="000000"/>
                        </a:solidFill>
                        <a:effectLst/>
                        <a:latin typeface="Arial" panose="020B0604020202020204" pitchFamily="34" charset="0"/>
                      </a:endParaRPr>
                    </a:p>
                  </a:txBody>
                  <a:tcPr marL="4014" marR="4014" marT="4014" marB="0" anchor="b">
                    <a:lnB w="12700" cap="flat" cmpd="sng" algn="ctr">
                      <a:solidFill>
                        <a:schemeClr val="tx1"/>
                      </a:solidFill>
                      <a:prstDash val="solid"/>
                      <a:round/>
                      <a:headEnd type="none" w="med" len="med"/>
                      <a:tailEnd type="none" w="med" len="med"/>
                    </a:lnB>
                  </a:tcPr>
                </a:tc>
                <a:tc>
                  <a:txBody>
                    <a:bodyPr/>
                    <a:lstStyle/>
                    <a:p>
                      <a:pPr algn="r" fontAlgn="b"/>
                      <a:r>
                        <a:rPr lang="en-ZA" sz="900" u="none" strike="noStrike" dirty="0">
                          <a:effectLst/>
                        </a:rPr>
                        <a:t>                     7 056 </a:t>
                      </a:r>
                      <a:endParaRPr lang="en-ZA" sz="900" b="1" i="0" u="none" strike="noStrike" dirty="0">
                        <a:solidFill>
                          <a:srgbClr val="000000"/>
                        </a:solidFill>
                        <a:effectLst/>
                        <a:latin typeface="Arial" panose="020B0604020202020204" pitchFamily="34" charset="0"/>
                      </a:endParaRPr>
                    </a:p>
                  </a:txBody>
                  <a:tcPr marL="4014" marR="4014" marT="4014" marB="0" anchor="b">
                    <a:lnB w="12700" cap="flat" cmpd="sng" algn="ctr">
                      <a:solidFill>
                        <a:schemeClr val="tx1"/>
                      </a:solidFill>
                      <a:prstDash val="solid"/>
                      <a:round/>
                      <a:headEnd type="none" w="med" len="med"/>
                      <a:tailEnd type="none" w="med" len="med"/>
                    </a:lnB>
                  </a:tcPr>
                </a:tc>
                <a:tc>
                  <a:txBody>
                    <a:bodyPr/>
                    <a:lstStyle/>
                    <a:p>
                      <a:pPr algn="r" fontAlgn="b"/>
                      <a:r>
                        <a:rPr lang="en-ZA" sz="900" u="none" strike="noStrike" dirty="0">
                          <a:effectLst/>
                        </a:rPr>
                        <a:t>3001</a:t>
                      </a:r>
                      <a:endParaRPr lang="en-ZA" sz="900" b="1" i="0" u="none" strike="noStrike" dirty="0">
                        <a:solidFill>
                          <a:srgbClr val="000000"/>
                        </a:solidFill>
                        <a:effectLst/>
                        <a:latin typeface="Arial" panose="020B0604020202020204" pitchFamily="34" charset="0"/>
                      </a:endParaRPr>
                    </a:p>
                  </a:txBody>
                  <a:tcPr marL="4014" marR="4014" marT="4014" marB="0" anchor="b">
                    <a:lnB w="12700" cap="flat" cmpd="sng" algn="ctr">
                      <a:solidFill>
                        <a:schemeClr val="tx1"/>
                      </a:solidFill>
                      <a:prstDash val="solid"/>
                      <a:round/>
                      <a:headEnd type="none" w="med" len="med"/>
                      <a:tailEnd type="none" w="med" len="med"/>
                    </a:lnB>
                  </a:tcPr>
                </a:tc>
                <a:tc>
                  <a:txBody>
                    <a:bodyPr/>
                    <a:lstStyle/>
                    <a:p>
                      <a:pPr algn="l" fontAlgn="b"/>
                      <a:r>
                        <a:rPr lang="en-ZA" sz="900" u="none" strike="noStrike">
                          <a:effectLst/>
                        </a:rPr>
                        <a:t> </a:t>
                      </a:r>
                      <a:endParaRPr lang="en-ZA" sz="900" b="1" i="0" u="none" strike="noStrike">
                        <a:solidFill>
                          <a:srgbClr val="000000"/>
                        </a:solidFill>
                        <a:effectLst/>
                        <a:latin typeface="Arial" panose="020B0604020202020204" pitchFamily="34" charset="0"/>
                      </a:endParaRPr>
                    </a:p>
                  </a:txBody>
                  <a:tcPr marL="4014" marR="4014" marT="4014" marB="0" anchor="b"/>
                </a:tc>
                <a:extLst>
                  <a:ext uri="{0D108BD9-81ED-4DB2-BD59-A6C34878D82A}">
                    <a16:rowId xmlns:a16="http://schemas.microsoft.com/office/drawing/2014/main" xmlns="" val="2122205833"/>
                  </a:ext>
                </a:extLst>
              </a:tr>
              <a:tr h="224857">
                <a:tc>
                  <a:txBody>
                    <a:bodyPr/>
                    <a:lstStyle/>
                    <a:p>
                      <a:pPr algn="l" fontAlgn="b"/>
                      <a:r>
                        <a:rPr lang="en-ZA" sz="900" b="1" u="none" strike="noStrike" dirty="0">
                          <a:effectLst/>
                        </a:rPr>
                        <a:t>TOTAL</a:t>
                      </a:r>
                      <a:endParaRPr lang="en-ZA" sz="900" b="1" i="0" u="none" strike="noStrike" dirty="0">
                        <a:solidFill>
                          <a:srgbClr val="000000"/>
                        </a:solidFill>
                        <a:effectLst/>
                        <a:latin typeface="Arial" panose="020B0604020202020204" pitchFamily="34" charset="0"/>
                      </a:endParaRPr>
                    </a:p>
                  </a:txBody>
                  <a:tcPr marL="4014" marR="4014" marT="4014" marB="0" anchor="b"/>
                </a:tc>
                <a:tc>
                  <a:txBody>
                    <a:bodyPr/>
                    <a:lstStyle/>
                    <a:p>
                      <a:pPr algn="r" fontAlgn="b"/>
                      <a:r>
                        <a:rPr lang="en-ZA" sz="900" b="1" u="none" strike="noStrike" dirty="0">
                          <a:effectLst/>
                        </a:rPr>
                        <a:t>             677 773 </a:t>
                      </a:r>
                      <a:endParaRPr lang="en-ZA" sz="900" b="1" i="0" u="none" strike="noStrike" dirty="0">
                        <a:solidFill>
                          <a:srgbClr val="000000"/>
                        </a:solidFill>
                        <a:effectLst/>
                        <a:latin typeface="Arial" panose="020B0604020202020204" pitchFamily="34" charset="0"/>
                      </a:endParaRPr>
                    </a:p>
                  </a:txBody>
                  <a:tcPr marL="4014" marR="4014" marT="4014" marB="0" anchor="b">
                    <a:lnT w="12700" cap="flat" cmpd="sng" algn="ctr">
                      <a:solidFill>
                        <a:schemeClr val="tx1"/>
                      </a:solidFill>
                      <a:prstDash val="solid"/>
                      <a:round/>
                      <a:headEnd type="none" w="med" len="med"/>
                      <a:tailEnd type="none" w="med" len="med"/>
                    </a:lnT>
                  </a:tcPr>
                </a:tc>
                <a:tc>
                  <a:txBody>
                    <a:bodyPr/>
                    <a:lstStyle/>
                    <a:p>
                      <a:pPr algn="r" fontAlgn="b"/>
                      <a:r>
                        <a:rPr lang="en-ZA" sz="900" b="1" u="none" strike="noStrike" dirty="0">
                          <a:effectLst/>
                        </a:rPr>
                        <a:t>              484 747 </a:t>
                      </a:r>
                      <a:endParaRPr lang="en-ZA" sz="900" b="1" i="0" u="none" strike="noStrike" dirty="0">
                        <a:solidFill>
                          <a:srgbClr val="000000"/>
                        </a:solidFill>
                        <a:effectLst/>
                        <a:latin typeface="Arial" panose="020B0604020202020204" pitchFamily="34" charset="0"/>
                      </a:endParaRPr>
                    </a:p>
                  </a:txBody>
                  <a:tcPr marL="4014" marR="4014" marT="4014" marB="0" anchor="b">
                    <a:lnT w="12700" cap="flat" cmpd="sng" algn="ctr">
                      <a:solidFill>
                        <a:schemeClr val="tx1"/>
                      </a:solidFill>
                      <a:prstDash val="solid"/>
                      <a:round/>
                      <a:headEnd type="none" w="med" len="med"/>
                      <a:tailEnd type="none" w="med" len="med"/>
                    </a:lnT>
                  </a:tcPr>
                </a:tc>
                <a:tc>
                  <a:txBody>
                    <a:bodyPr/>
                    <a:lstStyle/>
                    <a:p>
                      <a:pPr algn="r" fontAlgn="b"/>
                      <a:r>
                        <a:rPr lang="en-ZA" sz="900" b="1" u="none" strike="noStrike" dirty="0">
                          <a:effectLst/>
                        </a:rPr>
                        <a:t>        229 543 </a:t>
                      </a:r>
                      <a:endParaRPr lang="en-ZA" sz="900" b="1" i="0" u="none" strike="noStrike" dirty="0">
                        <a:solidFill>
                          <a:srgbClr val="000000"/>
                        </a:solidFill>
                        <a:effectLst/>
                        <a:latin typeface="Arial" panose="020B0604020202020204" pitchFamily="34" charset="0"/>
                      </a:endParaRPr>
                    </a:p>
                  </a:txBody>
                  <a:tcPr marL="4014" marR="4014" marT="4014" marB="0" anchor="b">
                    <a:lnT w="12700" cap="flat" cmpd="sng" algn="ctr">
                      <a:solidFill>
                        <a:schemeClr val="tx1"/>
                      </a:solidFill>
                      <a:prstDash val="solid"/>
                      <a:round/>
                      <a:headEnd type="none" w="med" len="med"/>
                      <a:tailEnd type="none" w="med" len="med"/>
                    </a:lnT>
                  </a:tcPr>
                </a:tc>
                <a:tc>
                  <a:txBody>
                    <a:bodyPr/>
                    <a:lstStyle/>
                    <a:p>
                      <a:pPr algn="r" fontAlgn="b"/>
                      <a:r>
                        <a:rPr lang="en-ZA" sz="900" b="1" u="none" strike="noStrike" dirty="0">
                          <a:effectLst/>
                        </a:rPr>
                        <a:t>47%</a:t>
                      </a:r>
                      <a:endParaRPr lang="en-ZA" sz="900" b="1" i="0" u="none" strike="noStrike" dirty="0">
                        <a:solidFill>
                          <a:srgbClr val="000000"/>
                        </a:solidFill>
                        <a:effectLst/>
                        <a:latin typeface="Arial" panose="020B0604020202020204" pitchFamily="34" charset="0"/>
                      </a:endParaRPr>
                    </a:p>
                  </a:txBody>
                  <a:tcPr marL="4014" marR="4014" marT="4014" marB="0" anchor="b">
                    <a:lnT w="12700" cap="flat" cmpd="sng" algn="ctr">
                      <a:solidFill>
                        <a:schemeClr val="tx1"/>
                      </a:solidFill>
                      <a:prstDash val="solid"/>
                      <a:round/>
                      <a:headEnd type="none" w="med" len="med"/>
                      <a:tailEnd type="none" w="med" len="med"/>
                    </a:lnT>
                  </a:tcPr>
                </a:tc>
                <a:tc>
                  <a:txBody>
                    <a:bodyPr/>
                    <a:lstStyle/>
                    <a:p>
                      <a:pPr algn="r" fontAlgn="b"/>
                      <a:r>
                        <a:rPr lang="en-ZA" sz="900" b="1" u="none" strike="noStrike" dirty="0">
                          <a:effectLst/>
                        </a:rPr>
                        <a:t>                 575 390 </a:t>
                      </a:r>
                      <a:endParaRPr lang="en-ZA" sz="900" b="1" i="0" u="none" strike="noStrike" dirty="0">
                        <a:solidFill>
                          <a:srgbClr val="000000"/>
                        </a:solidFill>
                        <a:effectLst/>
                        <a:latin typeface="Arial" panose="020B0604020202020204" pitchFamily="34" charset="0"/>
                      </a:endParaRPr>
                    </a:p>
                  </a:txBody>
                  <a:tcPr marL="4014" marR="4014" marT="4014" marB="0" anchor="b">
                    <a:lnT w="12700" cap="flat" cmpd="sng" algn="ctr">
                      <a:solidFill>
                        <a:schemeClr val="tx1"/>
                      </a:solidFill>
                      <a:prstDash val="solid"/>
                      <a:round/>
                      <a:headEnd type="none" w="med" len="med"/>
                      <a:tailEnd type="none" w="med" len="med"/>
                    </a:lnT>
                  </a:tcPr>
                </a:tc>
                <a:tc>
                  <a:txBody>
                    <a:bodyPr/>
                    <a:lstStyle/>
                    <a:p>
                      <a:pPr algn="r" fontAlgn="b"/>
                      <a:r>
                        <a:rPr lang="en-ZA" sz="900" b="1" u="none" strike="noStrike" dirty="0">
                          <a:effectLst/>
                        </a:rPr>
                        <a:t>               418 407 </a:t>
                      </a:r>
                      <a:endParaRPr lang="en-ZA" sz="900" b="1" i="0" u="none" strike="noStrike" dirty="0">
                        <a:solidFill>
                          <a:srgbClr val="000000"/>
                        </a:solidFill>
                        <a:effectLst/>
                        <a:latin typeface="Arial" panose="020B0604020202020204" pitchFamily="34" charset="0"/>
                      </a:endParaRPr>
                    </a:p>
                  </a:txBody>
                  <a:tcPr marL="4014" marR="4014" marT="4014" marB="0" anchor="b">
                    <a:lnT w="12700" cap="flat" cmpd="sng" algn="ctr">
                      <a:solidFill>
                        <a:schemeClr val="tx1"/>
                      </a:solidFill>
                      <a:prstDash val="solid"/>
                      <a:round/>
                      <a:headEnd type="none" w="med" len="med"/>
                      <a:tailEnd type="none" w="med" len="med"/>
                    </a:lnT>
                  </a:tcPr>
                </a:tc>
                <a:tc>
                  <a:txBody>
                    <a:bodyPr/>
                    <a:lstStyle/>
                    <a:p>
                      <a:pPr algn="l" fontAlgn="b"/>
                      <a:r>
                        <a:rPr lang="en-ZA" sz="900" u="none" strike="noStrike">
                          <a:effectLst/>
                        </a:rPr>
                        <a:t> </a:t>
                      </a:r>
                      <a:endParaRPr lang="en-ZA" sz="900" b="1" i="0" u="none" strike="noStrike">
                        <a:solidFill>
                          <a:srgbClr val="000000"/>
                        </a:solidFill>
                        <a:effectLst/>
                        <a:latin typeface="Arial" panose="020B0604020202020204" pitchFamily="34" charset="0"/>
                      </a:endParaRPr>
                    </a:p>
                  </a:txBody>
                  <a:tcPr marL="4014" marR="4014" marT="4014" marB="0" anchor="b"/>
                </a:tc>
                <a:extLst>
                  <a:ext uri="{0D108BD9-81ED-4DB2-BD59-A6C34878D82A}">
                    <a16:rowId xmlns:a16="http://schemas.microsoft.com/office/drawing/2014/main" xmlns="" val="3410864745"/>
                  </a:ext>
                </a:extLst>
              </a:tr>
              <a:tr h="224857">
                <a:tc>
                  <a:txBody>
                    <a:bodyPr/>
                    <a:lstStyle/>
                    <a:p>
                      <a:pPr algn="l" fontAlgn="b"/>
                      <a:r>
                        <a:rPr lang="en-ZA" sz="900" u="none" strike="noStrike">
                          <a:effectLst/>
                        </a:rPr>
                        <a:t> </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l" fontAlgn="b"/>
                      <a:r>
                        <a:rPr lang="en-ZA" sz="900" u="none" strike="noStrike">
                          <a:effectLst/>
                        </a:rPr>
                        <a:t> </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l" fontAlgn="b"/>
                      <a:r>
                        <a:rPr lang="en-ZA" sz="900" u="none" strike="noStrike">
                          <a:effectLst/>
                        </a:rPr>
                        <a:t> </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l" fontAlgn="b"/>
                      <a:r>
                        <a:rPr lang="en-ZA" sz="900" u="none" strike="noStrike">
                          <a:effectLst/>
                        </a:rPr>
                        <a:t> </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l" fontAlgn="b"/>
                      <a:r>
                        <a:rPr lang="en-ZA" sz="900" u="none" strike="noStrike">
                          <a:effectLst/>
                        </a:rPr>
                        <a:t> </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l" fontAlgn="b"/>
                      <a:r>
                        <a:rPr lang="en-ZA" sz="900" u="none" strike="noStrike" dirty="0">
                          <a:effectLst/>
                        </a:rPr>
                        <a:t> </a:t>
                      </a:r>
                      <a:endParaRPr lang="en-ZA" sz="900" b="0" i="0" u="none" strike="noStrike" dirty="0">
                        <a:solidFill>
                          <a:srgbClr val="000000"/>
                        </a:solidFill>
                        <a:effectLst/>
                        <a:latin typeface="Arial" panose="020B0604020202020204" pitchFamily="34" charset="0"/>
                      </a:endParaRPr>
                    </a:p>
                  </a:txBody>
                  <a:tcPr marL="4014" marR="4014" marT="4014" marB="0" anchor="b"/>
                </a:tc>
                <a:tc>
                  <a:txBody>
                    <a:bodyPr/>
                    <a:lstStyle/>
                    <a:p>
                      <a:pPr algn="l" fontAlgn="b"/>
                      <a:r>
                        <a:rPr lang="en-ZA" sz="900" u="none" strike="noStrike" dirty="0">
                          <a:effectLst/>
                        </a:rPr>
                        <a:t> </a:t>
                      </a:r>
                      <a:endParaRPr lang="en-ZA" sz="900" b="0" i="0" u="none" strike="noStrike" dirty="0">
                        <a:solidFill>
                          <a:srgbClr val="000000"/>
                        </a:solidFill>
                        <a:effectLst/>
                        <a:latin typeface="Arial" panose="020B0604020202020204" pitchFamily="34" charset="0"/>
                      </a:endParaRPr>
                    </a:p>
                  </a:txBody>
                  <a:tcPr marL="4014" marR="4014" marT="4014" marB="0" anchor="b"/>
                </a:tc>
                <a:tc>
                  <a:txBody>
                    <a:bodyPr/>
                    <a:lstStyle/>
                    <a:p>
                      <a:pPr algn="l" fontAlgn="b"/>
                      <a:r>
                        <a:rPr lang="en-ZA" sz="900" u="none" strike="noStrike" dirty="0">
                          <a:effectLst/>
                        </a:rPr>
                        <a:t> </a:t>
                      </a:r>
                      <a:endParaRPr lang="en-ZA" sz="900" b="0" i="0" u="none" strike="noStrike" dirty="0">
                        <a:solidFill>
                          <a:srgbClr val="000000"/>
                        </a:solidFill>
                        <a:effectLst/>
                        <a:latin typeface="Arial" panose="020B0604020202020204" pitchFamily="34" charset="0"/>
                      </a:endParaRPr>
                    </a:p>
                  </a:txBody>
                  <a:tcPr marL="4014" marR="4014" marT="4014" marB="0" anchor="b"/>
                </a:tc>
                <a:extLst>
                  <a:ext uri="{0D108BD9-81ED-4DB2-BD59-A6C34878D82A}">
                    <a16:rowId xmlns:a16="http://schemas.microsoft.com/office/drawing/2014/main" xmlns="" val="1217082253"/>
                  </a:ext>
                </a:extLst>
              </a:tr>
            </a:tbl>
          </a:graphicData>
        </a:graphic>
      </p:graphicFrame>
    </p:spTree>
    <p:extLst>
      <p:ext uri="{BB962C8B-B14F-4D97-AF65-F5344CB8AC3E}">
        <p14:creationId xmlns:p14="http://schemas.microsoft.com/office/powerpoint/2010/main" xmlns="" val="31634112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graphicFrame>
        <p:nvGraphicFramePr>
          <p:cNvPr id="2" name="Chart 6"/>
          <p:cNvGraphicFramePr>
            <a:graphicFrameLocks/>
          </p:cNvGraphicFramePr>
          <p:nvPr/>
        </p:nvGraphicFramePr>
        <p:xfrm>
          <a:off x="217486" y="1859323"/>
          <a:ext cx="8697913" cy="4215751"/>
        </p:xfrm>
        <a:graphic>
          <a:graphicData uri="http://schemas.openxmlformats.org/drawingml/2006/chart">
            <c:chart xmlns:c="http://schemas.openxmlformats.org/drawingml/2006/chart" xmlns:r="http://schemas.openxmlformats.org/officeDocument/2006/relationships" r:id="rId3"/>
          </a:graphicData>
        </a:graphic>
      </p:graphicFrame>
      <p:sp>
        <p:nvSpPr>
          <p:cNvPr id="7" name="Title 1"/>
          <p:cNvSpPr>
            <a:spLocks noGrp="1"/>
          </p:cNvSpPr>
          <p:nvPr>
            <p:ph type="title"/>
          </p:nvPr>
        </p:nvSpPr>
        <p:spPr>
          <a:xfrm>
            <a:off x="451642" y="109024"/>
            <a:ext cx="8229600" cy="812332"/>
          </a:xfrm>
        </p:spPr>
        <p:txBody>
          <a:bodyPr>
            <a:normAutofit/>
          </a:bodyPr>
          <a:lstStyle/>
          <a:p>
            <a:r>
              <a:rPr lang="en-GB" sz="2000" b="1" dirty="0">
                <a:latin typeface="Arial" panose="020B0604020202020204" pitchFamily="34" charset="0"/>
                <a:cs typeface="Arial" panose="020B0604020202020204" pitchFamily="34" charset="0"/>
              </a:rPr>
              <a:t>QUARTER 3 EXPENDITURE PER ECONOMIC CLASSIFACTION F0R 2020/21 AND 2019/20</a:t>
            </a:r>
            <a:endParaRPr lang="en-ZA" sz="200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a:xfrm>
            <a:off x="6036366" y="6356350"/>
            <a:ext cx="21336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9E107A0-7B7C-8743-BC43-85A450895BAC}"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1687429149"/>
              </p:ext>
            </p:extLst>
          </p:nvPr>
        </p:nvGraphicFramePr>
        <p:xfrm>
          <a:off x="457200" y="1202632"/>
          <a:ext cx="8229600" cy="4214198"/>
        </p:xfrm>
        <a:graphic>
          <a:graphicData uri="http://schemas.openxmlformats.org/drawingml/2006/table">
            <a:tbl>
              <a:tblPr>
                <a:tableStyleId>{5C22544A-7EE6-4342-B048-85BDC9FD1C3A}</a:tableStyleId>
              </a:tblPr>
              <a:tblGrid>
                <a:gridCol w="1398466">
                  <a:extLst>
                    <a:ext uri="{9D8B030D-6E8A-4147-A177-3AD203B41FA5}">
                      <a16:colId xmlns:a16="http://schemas.microsoft.com/office/drawing/2014/main" xmlns="" val="3864804407"/>
                    </a:ext>
                  </a:extLst>
                </a:gridCol>
                <a:gridCol w="993302">
                  <a:extLst>
                    <a:ext uri="{9D8B030D-6E8A-4147-A177-3AD203B41FA5}">
                      <a16:colId xmlns:a16="http://schemas.microsoft.com/office/drawing/2014/main" xmlns="" val="4140033860"/>
                    </a:ext>
                  </a:extLst>
                </a:gridCol>
                <a:gridCol w="1036869">
                  <a:extLst>
                    <a:ext uri="{9D8B030D-6E8A-4147-A177-3AD203B41FA5}">
                      <a16:colId xmlns:a16="http://schemas.microsoft.com/office/drawing/2014/main" xmlns="" val="3391797898"/>
                    </a:ext>
                  </a:extLst>
                </a:gridCol>
                <a:gridCol w="836466">
                  <a:extLst>
                    <a:ext uri="{9D8B030D-6E8A-4147-A177-3AD203B41FA5}">
                      <a16:colId xmlns:a16="http://schemas.microsoft.com/office/drawing/2014/main" xmlns="" val="716992341"/>
                    </a:ext>
                  </a:extLst>
                </a:gridCol>
                <a:gridCol w="784186">
                  <a:extLst>
                    <a:ext uri="{9D8B030D-6E8A-4147-A177-3AD203B41FA5}">
                      <a16:colId xmlns:a16="http://schemas.microsoft.com/office/drawing/2014/main" xmlns="" val="1546147330"/>
                    </a:ext>
                  </a:extLst>
                </a:gridCol>
                <a:gridCol w="1124001">
                  <a:extLst>
                    <a:ext uri="{9D8B030D-6E8A-4147-A177-3AD203B41FA5}">
                      <a16:colId xmlns:a16="http://schemas.microsoft.com/office/drawing/2014/main" xmlns="" val="2375948339"/>
                    </a:ext>
                  </a:extLst>
                </a:gridCol>
                <a:gridCol w="1063008">
                  <a:extLst>
                    <a:ext uri="{9D8B030D-6E8A-4147-A177-3AD203B41FA5}">
                      <a16:colId xmlns:a16="http://schemas.microsoft.com/office/drawing/2014/main" xmlns="" val="2558310133"/>
                    </a:ext>
                  </a:extLst>
                </a:gridCol>
                <a:gridCol w="993302">
                  <a:extLst>
                    <a:ext uri="{9D8B030D-6E8A-4147-A177-3AD203B41FA5}">
                      <a16:colId xmlns:a16="http://schemas.microsoft.com/office/drawing/2014/main" xmlns="" val="3068921893"/>
                    </a:ext>
                  </a:extLst>
                </a:gridCol>
              </a:tblGrid>
              <a:tr h="400998">
                <a:tc gridSpan="5">
                  <a:txBody>
                    <a:bodyPr/>
                    <a:lstStyle/>
                    <a:p>
                      <a:pPr algn="ctr" rtl="0" fontAlgn="ctr"/>
                      <a:r>
                        <a:rPr lang="en-ZA" sz="900" b="1" u="none" strike="noStrike" dirty="0">
                          <a:effectLst/>
                        </a:rPr>
                        <a:t>2020/21</a:t>
                      </a:r>
                      <a:endParaRPr lang="en-ZA" sz="900" b="1" i="0" u="none" strike="noStrike" dirty="0">
                        <a:solidFill>
                          <a:srgbClr val="000000"/>
                        </a:solidFill>
                        <a:effectLst/>
                        <a:latin typeface="Arial" panose="020B0604020202020204" pitchFamily="34" charset="0"/>
                      </a:endParaRPr>
                    </a:p>
                  </a:txBody>
                  <a:tcPr marL="4014" marR="4014" marT="4014" marB="0" anchor="ct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gridSpan="3">
                  <a:txBody>
                    <a:bodyPr/>
                    <a:lstStyle/>
                    <a:p>
                      <a:pPr algn="ctr" rtl="0" fontAlgn="ctr"/>
                      <a:r>
                        <a:rPr lang="en-ZA" sz="900" b="1" u="none" strike="noStrike" dirty="0">
                          <a:effectLst/>
                        </a:rPr>
                        <a:t>2019/20</a:t>
                      </a:r>
                      <a:endParaRPr lang="en-ZA" sz="900" b="1" i="0" u="none" strike="noStrike" dirty="0">
                        <a:solidFill>
                          <a:srgbClr val="000000"/>
                        </a:solidFill>
                        <a:effectLst/>
                        <a:latin typeface="Arial" panose="020B0604020202020204" pitchFamily="34" charset="0"/>
                      </a:endParaRPr>
                    </a:p>
                  </a:txBody>
                  <a:tcPr marL="4014" marR="4014" marT="4014" marB="0" anchor="ct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486269383"/>
                  </a:ext>
                </a:extLst>
              </a:tr>
              <a:tr h="847660">
                <a:tc>
                  <a:txBody>
                    <a:bodyPr/>
                    <a:lstStyle/>
                    <a:p>
                      <a:pPr algn="ctr" rtl="0" fontAlgn="ctr"/>
                      <a:r>
                        <a:rPr lang="en-ZA" sz="900" b="1" u="none" strike="noStrike" dirty="0">
                          <a:effectLst/>
                        </a:rPr>
                        <a:t>Description</a:t>
                      </a:r>
                      <a:endParaRPr lang="en-ZA" sz="900" b="1" i="0" u="none" strike="noStrike" dirty="0">
                        <a:solidFill>
                          <a:srgbClr val="000000"/>
                        </a:solidFill>
                        <a:effectLst/>
                        <a:latin typeface="Arial" panose="020B0604020202020204" pitchFamily="34" charset="0"/>
                      </a:endParaRPr>
                    </a:p>
                  </a:txBody>
                  <a:tcPr marL="4014" marR="4014" marT="4014" marB="0" anchor="ctr"/>
                </a:tc>
                <a:tc>
                  <a:txBody>
                    <a:bodyPr/>
                    <a:lstStyle/>
                    <a:p>
                      <a:pPr algn="ctr" rtl="0" fontAlgn="ctr"/>
                      <a:r>
                        <a:rPr lang="en-ZA" sz="900" b="1" u="none" strike="noStrike" dirty="0">
                          <a:effectLst/>
                        </a:rPr>
                        <a:t>Original Annual Budget R'000</a:t>
                      </a:r>
                      <a:endParaRPr lang="en-ZA" sz="900" b="1" i="0" u="none" strike="noStrike" dirty="0">
                        <a:solidFill>
                          <a:srgbClr val="000000"/>
                        </a:solidFill>
                        <a:effectLst/>
                        <a:latin typeface="Arial" panose="020B0604020202020204" pitchFamily="34" charset="0"/>
                      </a:endParaRPr>
                    </a:p>
                  </a:txBody>
                  <a:tcPr marL="4014" marR="4014" marT="4014" marB="0" anchor="ctr"/>
                </a:tc>
                <a:tc>
                  <a:txBody>
                    <a:bodyPr/>
                    <a:lstStyle/>
                    <a:p>
                      <a:pPr algn="ctr" rtl="0" fontAlgn="ctr"/>
                      <a:r>
                        <a:rPr lang="en-ZA" sz="900" b="1" u="none" strike="noStrike">
                          <a:effectLst/>
                        </a:rPr>
                        <a:t>Revised    Annual Budget  R'000</a:t>
                      </a:r>
                      <a:endParaRPr lang="en-ZA" sz="900" b="1" i="0" u="none" strike="noStrike">
                        <a:solidFill>
                          <a:srgbClr val="000000"/>
                        </a:solidFill>
                        <a:effectLst/>
                        <a:latin typeface="Arial" panose="020B0604020202020204" pitchFamily="34" charset="0"/>
                      </a:endParaRPr>
                    </a:p>
                  </a:txBody>
                  <a:tcPr marL="4014" marR="4014" marT="4014" marB="0" anchor="ctr"/>
                </a:tc>
                <a:tc>
                  <a:txBody>
                    <a:bodyPr/>
                    <a:lstStyle/>
                    <a:p>
                      <a:pPr algn="ctr" rtl="0" fontAlgn="ctr"/>
                      <a:r>
                        <a:rPr lang="en-ZA" sz="900" b="1" u="none" strike="noStrike" dirty="0">
                          <a:effectLst/>
                        </a:rPr>
                        <a:t>Actual expenditureR'000</a:t>
                      </a:r>
                      <a:endParaRPr lang="en-ZA" sz="900" b="1" i="0" u="none" strike="noStrike" dirty="0">
                        <a:solidFill>
                          <a:srgbClr val="000000"/>
                        </a:solidFill>
                        <a:effectLst/>
                        <a:latin typeface="Arial" panose="020B0604020202020204" pitchFamily="34" charset="0"/>
                      </a:endParaRPr>
                    </a:p>
                  </a:txBody>
                  <a:tcPr marL="4014" marR="4014" marT="4014" marB="0" anchor="ctr"/>
                </a:tc>
                <a:tc>
                  <a:txBody>
                    <a:bodyPr/>
                    <a:lstStyle/>
                    <a:p>
                      <a:pPr algn="ctr" rtl="0" fontAlgn="ctr"/>
                      <a:r>
                        <a:rPr lang="en-ZA" sz="900" b="1" u="none" strike="noStrike" dirty="0">
                          <a:effectLst/>
                        </a:rPr>
                        <a:t>% Spent</a:t>
                      </a:r>
                      <a:endParaRPr lang="en-ZA" sz="900" b="1" i="0" u="none" strike="noStrike" dirty="0">
                        <a:solidFill>
                          <a:srgbClr val="000000"/>
                        </a:solidFill>
                        <a:effectLst/>
                        <a:latin typeface="Arial" panose="020B0604020202020204" pitchFamily="34" charset="0"/>
                      </a:endParaRPr>
                    </a:p>
                  </a:txBody>
                  <a:tcPr marL="4014" marR="4014" marT="4014" marB="0" anchor="ctr"/>
                </a:tc>
                <a:tc>
                  <a:txBody>
                    <a:bodyPr/>
                    <a:lstStyle/>
                    <a:p>
                      <a:pPr algn="ctr" rtl="0" fontAlgn="ctr"/>
                      <a:r>
                        <a:rPr lang="en-ZA" sz="900" b="1" u="none" strike="noStrike">
                          <a:effectLst/>
                        </a:rPr>
                        <a:t>Annual budget R'000</a:t>
                      </a:r>
                      <a:endParaRPr lang="en-ZA" sz="900" b="1" i="0" u="none" strike="noStrike">
                        <a:solidFill>
                          <a:srgbClr val="000000"/>
                        </a:solidFill>
                        <a:effectLst/>
                        <a:latin typeface="Arial" panose="020B0604020202020204" pitchFamily="34" charset="0"/>
                      </a:endParaRPr>
                    </a:p>
                  </a:txBody>
                  <a:tcPr marL="4014" marR="4014" marT="4014" marB="0" anchor="ctr"/>
                </a:tc>
                <a:tc>
                  <a:txBody>
                    <a:bodyPr/>
                    <a:lstStyle/>
                    <a:p>
                      <a:pPr algn="ctr" rtl="0" fontAlgn="ctr"/>
                      <a:r>
                        <a:rPr lang="en-ZA" sz="900" b="1" u="none" strike="noStrike" dirty="0">
                          <a:effectLst/>
                        </a:rPr>
                        <a:t>Actual expenditure R'000</a:t>
                      </a:r>
                      <a:endParaRPr lang="en-ZA" sz="900" b="1" i="0" u="none" strike="noStrike" dirty="0">
                        <a:solidFill>
                          <a:srgbClr val="000000"/>
                        </a:solidFill>
                        <a:effectLst/>
                        <a:latin typeface="Arial" panose="020B0604020202020204" pitchFamily="34" charset="0"/>
                      </a:endParaRPr>
                    </a:p>
                  </a:txBody>
                  <a:tcPr marL="4014" marR="4014" marT="4014" marB="0" anchor="ctr"/>
                </a:tc>
                <a:tc>
                  <a:txBody>
                    <a:bodyPr/>
                    <a:lstStyle/>
                    <a:p>
                      <a:pPr algn="ctr" rtl="0" fontAlgn="ctr"/>
                      <a:r>
                        <a:rPr lang="en-ZA" sz="900" b="1" u="none" strike="noStrike" dirty="0">
                          <a:effectLst/>
                        </a:rPr>
                        <a:t>% Spent</a:t>
                      </a:r>
                      <a:endParaRPr lang="en-ZA" sz="900" b="1" i="0" u="none" strike="noStrike" dirty="0">
                        <a:solidFill>
                          <a:srgbClr val="000000"/>
                        </a:solidFill>
                        <a:effectLst/>
                        <a:latin typeface="Arial" panose="020B0604020202020204" pitchFamily="34" charset="0"/>
                      </a:endParaRPr>
                    </a:p>
                  </a:txBody>
                  <a:tcPr marL="4014" marR="4014" marT="4014" marB="0" anchor="ctr"/>
                </a:tc>
                <a:extLst>
                  <a:ext uri="{0D108BD9-81ED-4DB2-BD59-A6C34878D82A}">
                    <a16:rowId xmlns:a16="http://schemas.microsoft.com/office/drawing/2014/main" xmlns="" val="3363727838"/>
                  </a:ext>
                </a:extLst>
              </a:tr>
              <a:tr h="268553">
                <a:tc>
                  <a:txBody>
                    <a:bodyPr/>
                    <a:lstStyle/>
                    <a:p>
                      <a:pPr algn="l" fontAlgn="b"/>
                      <a:r>
                        <a:rPr lang="en-ZA" sz="900" u="none" strike="noStrike">
                          <a:effectLst/>
                        </a:rPr>
                        <a:t> </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l" fontAlgn="b"/>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l" fontAlgn="b"/>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l" fontAlgn="b"/>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l" fontAlgn="b"/>
                      <a:r>
                        <a:rPr lang="en-ZA" sz="900" u="none" strike="noStrike" dirty="0">
                          <a:effectLst/>
                        </a:rPr>
                        <a:t> </a:t>
                      </a:r>
                      <a:endParaRPr lang="en-ZA" sz="900" b="0" i="0" u="none" strike="noStrike" dirty="0">
                        <a:solidFill>
                          <a:srgbClr val="000000"/>
                        </a:solidFill>
                        <a:effectLst/>
                        <a:latin typeface="Arial" panose="020B0604020202020204" pitchFamily="34" charset="0"/>
                      </a:endParaRPr>
                    </a:p>
                  </a:txBody>
                  <a:tcPr marL="4014" marR="4014" marT="4014" marB="0" anchor="b"/>
                </a:tc>
                <a:tc>
                  <a:txBody>
                    <a:bodyPr/>
                    <a:lstStyle/>
                    <a:p>
                      <a:pPr algn="l" fontAlgn="b"/>
                      <a:r>
                        <a:rPr lang="en-ZA" sz="900" u="none" strike="noStrike">
                          <a:effectLst/>
                        </a:rPr>
                        <a:t> </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l" fontAlgn="b"/>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l" fontAlgn="b"/>
                      <a:r>
                        <a:rPr lang="en-ZA" sz="900" u="none" strike="noStrike">
                          <a:effectLst/>
                        </a:rPr>
                        <a:t> </a:t>
                      </a:r>
                      <a:endParaRPr lang="en-ZA" sz="900" b="0" i="0" u="none" strike="noStrike">
                        <a:solidFill>
                          <a:srgbClr val="000000"/>
                        </a:solidFill>
                        <a:effectLst/>
                        <a:latin typeface="Arial" panose="020B0604020202020204" pitchFamily="34" charset="0"/>
                      </a:endParaRPr>
                    </a:p>
                  </a:txBody>
                  <a:tcPr marL="4014" marR="4014" marT="4014" marB="0" anchor="b"/>
                </a:tc>
                <a:extLst>
                  <a:ext uri="{0D108BD9-81ED-4DB2-BD59-A6C34878D82A}">
                    <a16:rowId xmlns:a16="http://schemas.microsoft.com/office/drawing/2014/main" xmlns="" val="503538997"/>
                  </a:ext>
                </a:extLst>
              </a:tr>
              <a:tr h="268553">
                <a:tc>
                  <a:txBody>
                    <a:bodyPr/>
                    <a:lstStyle/>
                    <a:p>
                      <a:pPr algn="l" rtl="0" fontAlgn="b"/>
                      <a:r>
                        <a:rPr lang="en-ZA" sz="900" u="none" strike="noStrike">
                          <a:effectLst/>
                        </a:rPr>
                        <a:t>Administration costs</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r" fontAlgn="b"/>
                      <a:r>
                        <a:rPr lang="en-ZA" sz="900" u="none" strike="noStrike" dirty="0">
                          <a:effectLst/>
                        </a:rPr>
                        <a:t>               72 883 </a:t>
                      </a:r>
                      <a:endParaRPr lang="en-ZA" sz="900" b="0" i="0" u="none" strike="noStrike" dirty="0">
                        <a:solidFill>
                          <a:srgbClr val="000000"/>
                        </a:solidFill>
                        <a:effectLst/>
                        <a:latin typeface="Arial" panose="020B0604020202020204" pitchFamily="34" charset="0"/>
                      </a:endParaRPr>
                    </a:p>
                  </a:txBody>
                  <a:tcPr marL="4014" marR="4014" marT="4014" marB="0" anchor="b"/>
                </a:tc>
                <a:tc>
                  <a:txBody>
                    <a:bodyPr/>
                    <a:lstStyle/>
                    <a:p>
                      <a:pPr algn="r" fontAlgn="b"/>
                      <a:r>
                        <a:rPr lang="en-ZA" sz="900" u="none" strike="noStrike" dirty="0">
                          <a:effectLst/>
                        </a:rPr>
                        <a:t>                72 883 </a:t>
                      </a:r>
                      <a:endParaRPr lang="en-ZA" sz="900" b="0" i="0" u="none" strike="noStrike" dirty="0">
                        <a:solidFill>
                          <a:srgbClr val="000000"/>
                        </a:solidFill>
                        <a:effectLst/>
                        <a:latin typeface="Arial" panose="020B0604020202020204" pitchFamily="34" charset="0"/>
                      </a:endParaRPr>
                    </a:p>
                  </a:txBody>
                  <a:tcPr marL="4014" marR="4014" marT="4014" marB="0" anchor="b"/>
                </a:tc>
                <a:tc>
                  <a:txBody>
                    <a:bodyPr/>
                    <a:lstStyle/>
                    <a:p>
                      <a:pPr algn="r" fontAlgn="b"/>
                      <a:r>
                        <a:rPr lang="en-ZA" sz="900" u="none" strike="noStrike" dirty="0">
                          <a:effectLst/>
                        </a:rPr>
                        <a:t>          40 429 </a:t>
                      </a:r>
                      <a:endParaRPr lang="en-ZA" sz="900" b="0" i="0" u="none" strike="noStrike" dirty="0">
                        <a:solidFill>
                          <a:srgbClr val="000000"/>
                        </a:solidFill>
                        <a:effectLst/>
                        <a:latin typeface="Arial" panose="020B0604020202020204" pitchFamily="34" charset="0"/>
                      </a:endParaRPr>
                    </a:p>
                  </a:txBody>
                  <a:tcPr marL="4014" marR="4014" marT="4014" marB="0" anchor="b"/>
                </a:tc>
                <a:tc>
                  <a:txBody>
                    <a:bodyPr/>
                    <a:lstStyle/>
                    <a:p>
                      <a:pPr algn="r" fontAlgn="b"/>
                      <a:r>
                        <a:rPr lang="en-ZA" sz="900" u="none" strike="noStrike">
                          <a:effectLst/>
                        </a:rPr>
                        <a:t>55%</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r" fontAlgn="b"/>
                      <a:r>
                        <a:rPr lang="en-ZA" sz="900" u="none" strike="noStrike" dirty="0">
                          <a:effectLst/>
                        </a:rPr>
                        <a:t>                   64 715 </a:t>
                      </a:r>
                      <a:endParaRPr lang="en-ZA" sz="900" b="0" i="0" u="none" strike="noStrike" dirty="0">
                        <a:solidFill>
                          <a:srgbClr val="000000"/>
                        </a:solidFill>
                        <a:effectLst/>
                        <a:latin typeface="Arial" panose="020B0604020202020204" pitchFamily="34" charset="0"/>
                      </a:endParaRPr>
                    </a:p>
                  </a:txBody>
                  <a:tcPr marL="4014" marR="4014" marT="4014" marB="0" anchor="b"/>
                </a:tc>
                <a:tc>
                  <a:txBody>
                    <a:bodyPr/>
                    <a:lstStyle/>
                    <a:p>
                      <a:pPr algn="r" fontAlgn="b"/>
                      <a:r>
                        <a:rPr lang="en-ZA" sz="900" u="none" strike="noStrike">
                          <a:effectLst/>
                        </a:rPr>
                        <a:t>               125 166 </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r" fontAlgn="b"/>
                      <a:r>
                        <a:rPr lang="en-ZA" sz="900" u="none" strike="noStrike">
                          <a:effectLst/>
                        </a:rPr>
                        <a:t>193%</a:t>
                      </a:r>
                      <a:endParaRPr lang="en-ZA" sz="900" b="0" i="0" u="none" strike="noStrike">
                        <a:solidFill>
                          <a:srgbClr val="000000"/>
                        </a:solidFill>
                        <a:effectLst/>
                        <a:latin typeface="Arial" panose="020B0604020202020204" pitchFamily="34" charset="0"/>
                      </a:endParaRPr>
                    </a:p>
                  </a:txBody>
                  <a:tcPr marL="4014" marR="4014" marT="4014" marB="0" anchor="b"/>
                </a:tc>
                <a:extLst>
                  <a:ext uri="{0D108BD9-81ED-4DB2-BD59-A6C34878D82A}">
                    <a16:rowId xmlns:a16="http://schemas.microsoft.com/office/drawing/2014/main" xmlns="" val="3068897126"/>
                  </a:ext>
                </a:extLst>
              </a:tr>
              <a:tr h="268553">
                <a:tc>
                  <a:txBody>
                    <a:bodyPr/>
                    <a:lstStyle/>
                    <a:p>
                      <a:pPr algn="l" rtl="0" fontAlgn="b"/>
                      <a:r>
                        <a:rPr lang="en-ZA" sz="900" u="none" strike="noStrike">
                          <a:effectLst/>
                        </a:rPr>
                        <a:t>Inventory costs</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r" fontAlgn="b"/>
                      <a:r>
                        <a:rPr lang="en-ZA" sz="900" u="none" strike="noStrike">
                          <a:effectLst/>
                        </a:rPr>
                        <a:t>               15 819 </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r" fontAlgn="b"/>
                      <a:r>
                        <a:rPr lang="en-ZA" sz="900" u="none" strike="noStrike">
                          <a:effectLst/>
                        </a:rPr>
                        <a:t>                15 819 </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r" fontAlgn="b"/>
                      <a:r>
                        <a:rPr lang="en-ZA" sz="900" u="none" strike="noStrike">
                          <a:effectLst/>
                        </a:rPr>
                        <a:t>            3 333 </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r" fontAlgn="b"/>
                      <a:r>
                        <a:rPr lang="en-ZA" sz="900" u="none" strike="noStrike" dirty="0">
                          <a:effectLst/>
                        </a:rPr>
                        <a:t>21%</a:t>
                      </a:r>
                      <a:endParaRPr lang="en-ZA" sz="900" b="0" i="0" u="none" strike="noStrike" dirty="0">
                        <a:solidFill>
                          <a:srgbClr val="000000"/>
                        </a:solidFill>
                        <a:effectLst/>
                        <a:latin typeface="Arial" panose="020B0604020202020204" pitchFamily="34" charset="0"/>
                      </a:endParaRPr>
                    </a:p>
                  </a:txBody>
                  <a:tcPr marL="4014" marR="4014" marT="4014" marB="0" anchor="b"/>
                </a:tc>
                <a:tc>
                  <a:txBody>
                    <a:bodyPr/>
                    <a:lstStyle/>
                    <a:p>
                      <a:pPr algn="r" fontAlgn="b"/>
                      <a:r>
                        <a:rPr lang="en-ZA" sz="900" u="none" strike="noStrike" dirty="0">
                          <a:effectLst/>
                        </a:rPr>
                        <a:t>                   13 034 </a:t>
                      </a:r>
                      <a:endParaRPr lang="en-ZA" sz="900" b="0" i="0" u="none" strike="noStrike" dirty="0">
                        <a:solidFill>
                          <a:srgbClr val="000000"/>
                        </a:solidFill>
                        <a:effectLst/>
                        <a:latin typeface="Arial" panose="020B0604020202020204" pitchFamily="34" charset="0"/>
                      </a:endParaRPr>
                    </a:p>
                  </a:txBody>
                  <a:tcPr marL="4014" marR="4014" marT="4014" marB="0" anchor="b"/>
                </a:tc>
                <a:tc>
                  <a:txBody>
                    <a:bodyPr/>
                    <a:lstStyle/>
                    <a:p>
                      <a:pPr algn="r" fontAlgn="b"/>
                      <a:r>
                        <a:rPr lang="en-ZA" sz="900" u="none" strike="noStrike">
                          <a:effectLst/>
                        </a:rPr>
                        <a:t>                   6 773 </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r" fontAlgn="b"/>
                      <a:r>
                        <a:rPr lang="en-ZA" sz="900" u="none" strike="noStrike">
                          <a:effectLst/>
                        </a:rPr>
                        <a:t>52%</a:t>
                      </a:r>
                      <a:endParaRPr lang="en-ZA" sz="900" b="0" i="0" u="none" strike="noStrike">
                        <a:solidFill>
                          <a:srgbClr val="000000"/>
                        </a:solidFill>
                        <a:effectLst/>
                        <a:latin typeface="Arial" panose="020B0604020202020204" pitchFamily="34" charset="0"/>
                      </a:endParaRPr>
                    </a:p>
                  </a:txBody>
                  <a:tcPr marL="4014" marR="4014" marT="4014" marB="0" anchor="b"/>
                </a:tc>
                <a:extLst>
                  <a:ext uri="{0D108BD9-81ED-4DB2-BD59-A6C34878D82A}">
                    <a16:rowId xmlns:a16="http://schemas.microsoft.com/office/drawing/2014/main" xmlns="" val="1437115028"/>
                  </a:ext>
                </a:extLst>
              </a:tr>
              <a:tr h="529468">
                <a:tc>
                  <a:txBody>
                    <a:bodyPr/>
                    <a:lstStyle/>
                    <a:p>
                      <a:pPr algn="l" rtl="0" fontAlgn="b"/>
                      <a:r>
                        <a:rPr lang="en-ZA" sz="900" u="none" strike="noStrike">
                          <a:effectLst/>
                        </a:rPr>
                        <a:t>Professiona and specialised services</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r" fontAlgn="b"/>
                      <a:r>
                        <a:rPr lang="en-ZA" sz="900" u="none" strike="noStrike">
                          <a:effectLst/>
                        </a:rPr>
                        <a:t>             578 884 </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r" fontAlgn="b"/>
                      <a:r>
                        <a:rPr lang="en-ZA" sz="900" u="none" strike="noStrike">
                          <a:effectLst/>
                        </a:rPr>
                        <a:t>              385 858 </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r" fontAlgn="b"/>
                      <a:r>
                        <a:rPr lang="en-ZA" sz="900" u="none" strike="noStrike">
                          <a:effectLst/>
                        </a:rPr>
                        <a:t>163934</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r" fontAlgn="b"/>
                      <a:r>
                        <a:rPr lang="en-ZA" sz="900" u="none" strike="noStrike" dirty="0">
                          <a:effectLst/>
                        </a:rPr>
                        <a:t>42%</a:t>
                      </a:r>
                      <a:endParaRPr lang="en-ZA" sz="900" b="0" i="0" u="none" strike="noStrike" dirty="0">
                        <a:solidFill>
                          <a:srgbClr val="000000"/>
                        </a:solidFill>
                        <a:effectLst/>
                        <a:latin typeface="Arial" panose="020B0604020202020204" pitchFamily="34" charset="0"/>
                      </a:endParaRPr>
                    </a:p>
                  </a:txBody>
                  <a:tcPr marL="4014" marR="4014" marT="4014" marB="0" anchor="b"/>
                </a:tc>
                <a:tc>
                  <a:txBody>
                    <a:bodyPr/>
                    <a:lstStyle/>
                    <a:p>
                      <a:pPr algn="r" fontAlgn="b"/>
                      <a:r>
                        <a:rPr lang="en-ZA" sz="900" u="none" strike="noStrike" dirty="0">
                          <a:effectLst/>
                        </a:rPr>
                        <a:t>                 487 136 </a:t>
                      </a:r>
                      <a:endParaRPr lang="en-ZA" sz="900" b="0" i="0" u="none" strike="noStrike" dirty="0">
                        <a:solidFill>
                          <a:srgbClr val="000000"/>
                        </a:solidFill>
                        <a:effectLst/>
                        <a:latin typeface="Arial" panose="020B0604020202020204" pitchFamily="34" charset="0"/>
                      </a:endParaRPr>
                    </a:p>
                  </a:txBody>
                  <a:tcPr marL="4014" marR="4014" marT="4014" marB="0" anchor="b"/>
                </a:tc>
                <a:tc>
                  <a:txBody>
                    <a:bodyPr/>
                    <a:lstStyle/>
                    <a:p>
                      <a:pPr algn="r" fontAlgn="b"/>
                      <a:r>
                        <a:rPr lang="en-ZA" sz="900" u="none" strike="noStrike" dirty="0">
                          <a:effectLst/>
                        </a:rPr>
                        <a:t>               255 888 </a:t>
                      </a:r>
                      <a:endParaRPr lang="en-ZA" sz="900" b="0" i="0" u="none" strike="noStrike" dirty="0">
                        <a:solidFill>
                          <a:srgbClr val="000000"/>
                        </a:solidFill>
                        <a:effectLst/>
                        <a:latin typeface="Arial" panose="020B0604020202020204" pitchFamily="34" charset="0"/>
                      </a:endParaRPr>
                    </a:p>
                  </a:txBody>
                  <a:tcPr marL="4014" marR="4014" marT="4014" marB="0" anchor="b"/>
                </a:tc>
                <a:tc>
                  <a:txBody>
                    <a:bodyPr/>
                    <a:lstStyle/>
                    <a:p>
                      <a:pPr algn="r" fontAlgn="b"/>
                      <a:r>
                        <a:rPr lang="en-ZA" sz="900" u="none" strike="noStrike">
                          <a:effectLst/>
                        </a:rPr>
                        <a:t>53%</a:t>
                      </a:r>
                      <a:endParaRPr lang="en-ZA" sz="900" b="0" i="0" u="none" strike="noStrike">
                        <a:solidFill>
                          <a:srgbClr val="000000"/>
                        </a:solidFill>
                        <a:effectLst/>
                        <a:latin typeface="Arial" panose="020B0604020202020204" pitchFamily="34" charset="0"/>
                      </a:endParaRPr>
                    </a:p>
                  </a:txBody>
                  <a:tcPr marL="4014" marR="4014" marT="4014" marB="0" anchor="b"/>
                </a:tc>
                <a:extLst>
                  <a:ext uri="{0D108BD9-81ED-4DB2-BD59-A6C34878D82A}">
                    <a16:rowId xmlns:a16="http://schemas.microsoft.com/office/drawing/2014/main" xmlns="" val="3317164890"/>
                  </a:ext>
                </a:extLst>
              </a:tr>
              <a:tr h="274918">
                <a:tc>
                  <a:txBody>
                    <a:bodyPr/>
                    <a:lstStyle/>
                    <a:p>
                      <a:pPr algn="l" rtl="0" fontAlgn="b"/>
                      <a:r>
                        <a:rPr lang="en-ZA" sz="900" u="none" strike="noStrike">
                          <a:effectLst/>
                        </a:rPr>
                        <a:t>Assets related expenses</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r" fontAlgn="b"/>
                      <a:r>
                        <a:rPr lang="en-ZA" sz="900" u="none" strike="noStrike" dirty="0">
                          <a:effectLst/>
                        </a:rPr>
                        <a:t>                 3 306 </a:t>
                      </a:r>
                      <a:endParaRPr lang="en-ZA" sz="900" b="0" i="0" u="none" strike="noStrike" dirty="0">
                        <a:solidFill>
                          <a:srgbClr val="000000"/>
                        </a:solidFill>
                        <a:effectLst/>
                        <a:latin typeface="Arial" panose="020B0604020202020204" pitchFamily="34" charset="0"/>
                      </a:endParaRPr>
                    </a:p>
                  </a:txBody>
                  <a:tcPr marL="4014" marR="4014" marT="4014" marB="0" anchor="b">
                    <a:lnB w="12700" cap="flat" cmpd="sng" algn="ctr">
                      <a:solidFill>
                        <a:schemeClr val="tx1"/>
                      </a:solidFill>
                      <a:prstDash val="solid"/>
                      <a:round/>
                      <a:headEnd type="none" w="med" len="med"/>
                      <a:tailEnd type="none" w="med" len="med"/>
                    </a:lnB>
                  </a:tcPr>
                </a:tc>
                <a:tc>
                  <a:txBody>
                    <a:bodyPr/>
                    <a:lstStyle/>
                    <a:p>
                      <a:pPr algn="r" fontAlgn="b"/>
                      <a:r>
                        <a:rPr lang="en-ZA" sz="900" u="none" strike="noStrike" dirty="0">
                          <a:effectLst/>
                        </a:rPr>
                        <a:t>                  3 306 </a:t>
                      </a:r>
                      <a:endParaRPr lang="en-ZA" sz="900" b="0" i="0" u="none" strike="noStrike" dirty="0">
                        <a:solidFill>
                          <a:srgbClr val="000000"/>
                        </a:solidFill>
                        <a:effectLst/>
                        <a:latin typeface="Arial" panose="020B0604020202020204" pitchFamily="34" charset="0"/>
                      </a:endParaRPr>
                    </a:p>
                  </a:txBody>
                  <a:tcPr marL="4014" marR="4014" marT="4014" marB="0" anchor="b">
                    <a:lnB w="12700" cap="flat" cmpd="sng" algn="ctr">
                      <a:solidFill>
                        <a:schemeClr val="tx1"/>
                      </a:solidFill>
                      <a:prstDash val="solid"/>
                      <a:round/>
                      <a:headEnd type="none" w="med" len="med"/>
                      <a:tailEnd type="none" w="med" len="med"/>
                    </a:lnB>
                  </a:tcPr>
                </a:tc>
                <a:tc>
                  <a:txBody>
                    <a:bodyPr/>
                    <a:lstStyle/>
                    <a:p>
                      <a:pPr algn="r" fontAlgn="b"/>
                      <a:r>
                        <a:rPr lang="en-ZA" sz="900" u="none" strike="noStrike">
                          <a:effectLst/>
                        </a:rPr>
                        <a:t>               902 </a:t>
                      </a:r>
                      <a:endParaRPr lang="en-ZA" sz="900" b="0" i="0" u="none" strike="noStrike">
                        <a:solidFill>
                          <a:srgbClr val="000000"/>
                        </a:solidFill>
                        <a:effectLst/>
                        <a:latin typeface="Arial" panose="020B0604020202020204" pitchFamily="34" charset="0"/>
                      </a:endParaRPr>
                    </a:p>
                  </a:txBody>
                  <a:tcPr marL="4014" marR="4014" marT="4014" marB="0" anchor="b">
                    <a:lnB w="12700" cap="flat" cmpd="sng" algn="ctr">
                      <a:solidFill>
                        <a:schemeClr val="tx1"/>
                      </a:solidFill>
                      <a:prstDash val="solid"/>
                      <a:round/>
                      <a:headEnd type="none" w="med" len="med"/>
                      <a:tailEnd type="none" w="med" len="med"/>
                    </a:lnB>
                  </a:tcPr>
                </a:tc>
                <a:tc>
                  <a:txBody>
                    <a:bodyPr/>
                    <a:lstStyle/>
                    <a:p>
                      <a:pPr algn="r" fontAlgn="b"/>
                      <a:r>
                        <a:rPr lang="en-ZA" sz="900" u="none" strike="noStrike">
                          <a:effectLst/>
                        </a:rPr>
                        <a:t>27%</a:t>
                      </a:r>
                      <a:endParaRPr lang="en-ZA" sz="900" b="0" i="0" u="none" strike="noStrike">
                        <a:solidFill>
                          <a:srgbClr val="000000"/>
                        </a:solidFill>
                        <a:effectLst/>
                        <a:latin typeface="Arial" panose="020B0604020202020204" pitchFamily="34" charset="0"/>
                      </a:endParaRPr>
                    </a:p>
                  </a:txBody>
                  <a:tcPr marL="4014" marR="4014" marT="4014" marB="0" anchor="b">
                    <a:lnB w="12700" cap="flat" cmpd="sng" algn="ctr">
                      <a:solidFill>
                        <a:schemeClr val="tx1"/>
                      </a:solidFill>
                      <a:prstDash val="solid"/>
                      <a:round/>
                      <a:headEnd type="none" w="med" len="med"/>
                      <a:tailEnd type="none" w="med" len="med"/>
                    </a:lnB>
                  </a:tcPr>
                </a:tc>
                <a:tc>
                  <a:txBody>
                    <a:bodyPr/>
                    <a:lstStyle/>
                    <a:p>
                      <a:pPr algn="r" fontAlgn="b"/>
                      <a:r>
                        <a:rPr lang="en-ZA" sz="900" u="none" strike="noStrike" dirty="0">
                          <a:effectLst/>
                        </a:rPr>
                        <a:t>                     3 450 </a:t>
                      </a:r>
                      <a:endParaRPr lang="en-ZA" sz="900" b="0" i="0" u="none" strike="noStrike" dirty="0">
                        <a:solidFill>
                          <a:srgbClr val="000000"/>
                        </a:solidFill>
                        <a:effectLst/>
                        <a:latin typeface="Arial" panose="020B0604020202020204" pitchFamily="34" charset="0"/>
                      </a:endParaRPr>
                    </a:p>
                  </a:txBody>
                  <a:tcPr marL="4014" marR="4014" marT="4014" marB="0" anchor="b">
                    <a:lnB w="12700" cap="flat" cmpd="sng" algn="ctr">
                      <a:solidFill>
                        <a:schemeClr val="tx1"/>
                      </a:solidFill>
                      <a:prstDash val="solid"/>
                      <a:round/>
                      <a:headEnd type="none" w="med" len="med"/>
                      <a:tailEnd type="none" w="med" len="med"/>
                    </a:lnB>
                  </a:tcPr>
                </a:tc>
                <a:tc>
                  <a:txBody>
                    <a:bodyPr/>
                    <a:lstStyle/>
                    <a:p>
                      <a:pPr algn="r" fontAlgn="b"/>
                      <a:r>
                        <a:rPr lang="en-ZA" sz="900" u="none" strike="noStrike" dirty="0">
                          <a:effectLst/>
                        </a:rPr>
                        <a:t>                   1 869 </a:t>
                      </a:r>
                      <a:endParaRPr lang="en-ZA" sz="900" b="0" i="0" u="none" strike="noStrike" dirty="0">
                        <a:solidFill>
                          <a:srgbClr val="000000"/>
                        </a:solidFill>
                        <a:effectLst/>
                        <a:latin typeface="Arial" panose="020B0604020202020204" pitchFamily="34" charset="0"/>
                      </a:endParaRPr>
                    </a:p>
                  </a:txBody>
                  <a:tcPr marL="4014" marR="4014" marT="4014" marB="0" anchor="b">
                    <a:lnB w="12700" cap="flat" cmpd="sng" algn="ctr">
                      <a:solidFill>
                        <a:schemeClr val="tx1"/>
                      </a:solidFill>
                      <a:prstDash val="solid"/>
                      <a:round/>
                      <a:headEnd type="none" w="med" len="med"/>
                      <a:tailEnd type="none" w="med" len="med"/>
                    </a:lnB>
                  </a:tcPr>
                </a:tc>
                <a:tc>
                  <a:txBody>
                    <a:bodyPr/>
                    <a:lstStyle/>
                    <a:p>
                      <a:pPr algn="r" fontAlgn="b"/>
                      <a:r>
                        <a:rPr lang="en-ZA" sz="900" u="none" strike="noStrike" dirty="0">
                          <a:effectLst/>
                        </a:rPr>
                        <a:t>54%</a:t>
                      </a:r>
                      <a:endParaRPr lang="en-ZA" sz="900" b="0" i="0" u="none" strike="noStrike" dirty="0">
                        <a:solidFill>
                          <a:srgbClr val="000000"/>
                        </a:solidFill>
                        <a:effectLst/>
                        <a:latin typeface="Arial" panose="020B0604020202020204" pitchFamily="34" charset="0"/>
                      </a:endParaRPr>
                    </a:p>
                  </a:txBody>
                  <a:tcPr marL="4014" marR="4014" marT="4014" marB="0" anchor="b"/>
                </a:tc>
                <a:extLst>
                  <a:ext uri="{0D108BD9-81ED-4DB2-BD59-A6C34878D82A}">
                    <a16:rowId xmlns:a16="http://schemas.microsoft.com/office/drawing/2014/main" xmlns="" val="3057237457"/>
                  </a:ext>
                </a:extLst>
              </a:tr>
              <a:tr h="268553">
                <a:tc>
                  <a:txBody>
                    <a:bodyPr/>
                    <a:lstStyle/>
                    <a:p>
                      <a:pPr algn="l" rtl="0" fontAlgn="b"/>
                      <a:r>
                        <a:rPr lang="en-ZA" sz="900" u="none" strike="noStrike">
                          <a:effectLst/>
                        </a:rPr>
                        <a:t> </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r" fontAlgn="b"/>
                      <a:r>
                        <a:rPr lang="en-ZA" sz="900" b="1" u="none" strike="noStrike" dirty="0">
                          <a:effectLst/>
                        </a:rPr>
                        <a:t>             670 892 </a:t>
                      </a:r>
                      <a:endParaRPr lang="en-ZA" sz="900" b="1" i="0" u="none" strike="noStrike" dirty="0">
                        <a:solidFill>
                          <a:srgbClr val="000000"/>
                        </a:solidFill>
                        <a:effectLst/>
                        <a:latin typeface="Arial" panose="020B0604020202020204" pitchFamily="34" charset="0"/>
                      </a:endParaRPr>
                    </a:p>
                  </a:txBody>
                  <a:tcPr marL="4014" marR="4014" marT="4014" marB="0" anchor="b">
                    <a:lnT w="12700" cap="flat" cmpd="sng" algn="ctr">
                      <a:solidFill>
                        <a:schemeClr val="tx1"/>
                      </a:solidFill>
                      <a:prstDash val="solid"/>
                      <a:round/>
                      <a:headEnd type="none" w="med" len="med"/>
                      <a:tailEnd type="none" w="med" len="med"/>
                    </a:lnT>
                  </a:tcPr>
                </a:tc>
                <a:tc>
                  <a:txBody>
                    <a:bodyPr/>
                    <a:lstStyle/>
                    <a:p>
                      <a:pPr algn="r" fontAlgn="b"/>
                      <a:r>
                        <a:rPr lang="en-ZA" sz="900" b="1" u="none" strike="noStrike" dirty="0">
                          <a:effectLst/>
                        </a:rPr>
                        <a:t>              477 866 </a:t>
                      </a:r>
                      <a:endParaRPr lang="en-ZA" sz="900" b="1" i="0" u="none" strike="noStrike" dirty="0">
                        <a:solidFill>
                          <a:srgbClr val="000000"/>
                        </a:solidFill>
                        <a:effectLst/>
                        <a:latin typeface="Arial" panose="020B0604020202020204" pitchFamily="34" charset="0"/>
                      </a:endParaRPr>
                    </a:p>
                  </a:txBody>
                  <a:tcPr marL="4014" marR="4014" marT="4014" marB="0" anchor="b">
                    <a:lnT w="12700" cap="flat" cmpd="sng" algn="ctr">
                      <a:solidFill>
                        <a:schemeClr val="tx1"/>
                      </a:solidFill>
                      <a:prstDash val="solid"/>
                      <a:round/>
                      <a:headEnd type="none" w="med" len="med"/>
                      <a:tailEnd type="none" w="med" len="med"/>
                    </a:lnT>
                  </a:tcPr>
                </a:tc>
                <a:tc>
                  <a:txBody>
                    <a:bodyPr/>
                    <a:lstStyle/>
                    <a:p>
                      <a:pPr algn="r" fontAlgn="b"/>
                      <a:r>
                        <a:rPr lang="en-ZA" sz="900" b="1" u="none" strike="noStrike" dirty="0">
                          <a:effectLst/>
                        </a:rPr>
                        <a:t>        208 598 </a:t>
                      </a:r>
                      <a:endParaRPr lang="en-ZA" sz="900" b="1" i="0" u="none" strike="noStrike" dirty="0">
                        <a:solidFill>
                          <a:srgbClr val="000000"/>
                        </a:solidFill>
                        <a:effectLst/>
                        <a:latin typeface="Arial" panose="020B0604020202020204" pitchFamily="34" charset="0"/>
                      </a:endParaRPr>
                    </a:p>
                  </a:txBody>
                  <a:tcPr marL="4014" marR="4014" marT="4014" marB="0" anchor="b">
                    <a:lnT w="12700" cap="flat" cmpd="sng" algn="ctr">
                      <a:solidFill>
                        <a:schemeClr val="tx1"/>
                      </a:solidFill>
                      <a:prstDash val="solid"/>
                      <a:round/>
                      <a:headEnd type="none" w="med" len="med"/>
                      <a:tailEnd type="none" w="med" len="med"/>
                    </a:lnT>
                  </a:tcPr>
                </a:tc>
                <a:tc>
                  <a:txBody>
                    <a:bodyPr/>
                    <a:lstStyle/>
                    <a:p>
                      <a:pPr algn="r" fontAlgn="b"/>
                      <a:r>
                        <a:rPr lang="en-ZA" sz="900" b="1" u="none" strike="noStrike" dirty="0">
                          <a:effectLst/>
                        </a:rPr>
                        <a:t>44%</a:t>
                      </a:r>
                      <a:endParaRPr lang="en-ZA" sz="900" b="1" i="0" u="none" strike="noStrike" dirty="0">
                        <a:solidFill>
                          <a:srgbClr val="000000"/>
                        </a:solidFill>
                        <a:effectLst/>
                        <a:latin typeface="Arial" panose="020B0604020202020204" pitchFamily="34" charset="0"/>
                      </a:endParaRPr>
                    </a:p>
                  </a:txBody>
                  <a:tcPr marL="4014" marR="4014" marT="4014" marB="0" anchor="b">
                    <a:lnT w="12700" cap="flat" cmpd="sng" algn="ctr">
                      <a:solidFill>
                        <a:schemeClr val="tx1"/>
                      </a:solidFill>
                      <a:prstDash val="solid"/>
                      <a:round/>
                      <a:headEnd type="none" w="med" len="med"/>
                      <a:tailEnd type="none" w="med" len="med"/>
                    </a:lnT>
                  </a:tcPr>
                </a:tc>
                <a:tc>
                  <a:txBody>
                    <a:bodyPr/>
                    <a:lstStyle/>
                    <a:p>
                      <a:pPr algn="r" fontAlgn="b"/>
                      <a:r>
                        <a:rPr lang="en-ZA" sz="900" b="1" u="none" strike="noStrike" dirty="0">
                          <a:effectLst/>
                        </a:rPr>
                        <a:t>                 568 335 </a:t>
                      </a:r>
                      <a:endParaRPr lang="en-ZA" sz="900" b="1" i="0" u="none" strike="noStrike" dirty="0">
                        <a:solidFill>
                          <a:srgbClr val="000000"/>
                        </a:solidFill>
                        <a:effectLst/>
                        <a:latin typeface="Arial" panose="020B0604020202020204" pitchFamily="34" charset="0"/>
                      </a:endParaRPr>
                    </a:p>
                  </a:txBody>
                  <a:tcPr marL="4014" marR="4014" marT="4014" marB="0" anchor="b">
                    <a:lnT w="12700" cap="flat" cmpd="sng" algn="ctr">
                      <a:solidFill>
                        <a:schemeClr val="tx1"/>
                      </a:solidFill>
                      <a:prstDash val="solid"/>
                      <a:round/>
                      <a:headEnd type="none" w="med" len="med"/>
                      <a:tailEnd type="none" w="med" len="med"/>
                    </a:lnT>
                  </a:tcPr>
                </a:tc>
                <a:tc>
                  <a:txBody>
                    <a:bodyPr/>
                    <a:lstStyle/>
                    <a:p>
                      <a:pPr algn="r" fontAlgn="b"/>
                      <a:r>
                        <a:rPr lang="en-ZA" sz="900" b="1" u="none" strike="noStrike" dirty="0">
                          <a:effectLst/>
                        </a:rPr>
                        <a:t>               389 696 </a:t>
                      </a:r>
                      <a:endParaRPr lang="en-ZA" sz="900" b="1" i="0" u="none" strike="noStrike" dirty="0">
                        <a:solidFill>
                          <a:srgbClr val="000000"/>
                        </a:solidFill>
                        <a:effectLst/>
                        <a:latin typeface="Arial" panose="020B0604020202020204" pitchFamily="34" charset="0"/>
                      </a:endParaRPr>
                    </a:p>
                  </a:txBody>
                  <a:tcPr marL="4014" marR="4014" marT="4014" marB="0" anchor="b">
                    <a:lnT w="12700" cap="flat" cmpd="sng" algn="ctr">
                      <a:solidFill>
                        <a:schemeClr val="tx1"/>
                      </a:solidFill>
                      <a:prstDash val="solid"/>
                      <a:round/>
                      <a:headEnd type="none" w="med" len="med"/>
                      <a:tailEnd type="none" w="med" len="med"/>
                    </a:lnT>
                  </a:tcPr>
                </a:tc>
                <a:tc>
                  <a:txBody>
                    <a:bodyPr/>
                    <a:lstStyle/>
                    <a:p>
                      <a:pPr algn="r" fontAlgn="b"/>
                      <a:r>
                        <a:rPr lang="en-ZA" sz="900" u="none" strike="noStrike">
                          <a:effectLst/>
                        </a:rPr>
                        <a:t>69%</a:t>
                      </a:r>
                      <a:endParaRPr lang="en-ZA" sz="900" b="0" i="0" u="none" strike="noStrike">
                        <a:solidFill>
                          <a:srgbClr val="000000"/>
                        </a:solidFill>
                        <a:effectLst/>
                        <a:latin typeface="Arial" panose="020B0604020202020204" pitchFamily="34" charset="0"/>
                      </a:endParaRPr>
                    </a:p>
                  </a:txBody>
                  <a:tcPr marL="4014" marR="4014" marT="4014" marB="0" anchor="b"/>
                </a:tc>
                <a:extLst>
                  <a:ext uri="{0D108BD9-81ED-4DB2-BD59-A6C34878D82A}">
                    <a16:rowId xmlns:a16="http://schemas.microsoft.com/office/drawing/2014/main" xmlns="" val="2827323536"/>
                  </a:ext>
                </a:extLst>
              </a:tr>
              <a:tr h="268553">
                <a:tc>
                  <a:txBody>
                    <a:bodyPr/>
                    <a:lstStyle/>
                    <a:p>
                      <a:pPr algn="l" rtl="0" fontAlgn="b"/>
                      <a:r>
                        <a:rPr lang="en-ZA" sz="900" u="none" strike="noStrike">
                          <a:effectLst/>
                        </a:rPr>
                        <a:t>Capital expenditure</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r" fontAlgn="b"/>
                      <a:r>
                        <a:rPr lang="en-ZA" sz="900" u="none" strike="noStrike">
                          <a:effectLst/>
                        </a:rPr>
                        <a:t>                 6 881 </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r" fontAlgn="b"/>
                      <a:r>
                        <a:rPr lang="en-ZA" sz="900" u="none" strike="noStrike">
                          <a:effectLst/>
                        </a:rPr>
                        <a:t>                  6 881 </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r" fontAlgn="b"/>
                      <a:r>
                        <a:rPr lang="en-ZA" sz="900" u="none" strike="noStrike" dirty="0">
                          <a:effectLst/>
                        </a:rPr>
                        <a:t>            1 935 </a:t>
                      </a:r>
                      <a:endParaRPr lang="en-ZA" sz="900" b="0" i="0" u="none" strike="noStrike" dirty="0">
                        <a:solidFill>
                          <a:srgbClr val="000000"/>
                        </a:solidFill>
                        <a:effectLst/>
                        <a:latin typeface="Arial" panose="020B0604020202020204" pitchFamily="34" charset="0"/>
                      </a:endParaRPr>
                    </a:p>
                  </a:txBody>
                  <a:tcPr marL="4014" marR="4014" marT="4014" marB="0" anchor="b"/>
                </a:tc>
                <a:tc>
                  <a:txBody>
                    <a:bodyPr/>
                    <a:lstStyle/>
                    <a:p>
                      <a:pPr algn="r" fontAlgn="b"/>
                      <a:r>
                        <a:rPr lang="en-ZA" sz="900" u="none" strike="noStrike" dirty="0">
                          <a:effectLst/>
                        </a:rPr>
                        <a:t>28%</a:t>
                      </a:r>
                      <a:endParaRPr lang="en-ZA" sz="900" b="0" i="0" u="none" strike="noStrike" dirty="0">
                        <a:solidFill>
                          <a:srgbClr val="000000"/>
                        </a:solidFill>
                        <a:effectLst/>
                        <a:latin typeface="Arial" panose="020B0604020202020204" pitchFamily="34" charset="0"/>
                      </a:endParaRPr>
                    </a:p>
                  </a:txBody>
                  <a:tcPr marL="4014" marR="4014" marT="4014" marB="0" anchor="b"/>
                </a:tc>
                <a:tc>
                  <a:txBody>
                    <a:bodyPr/>
                    <a:lstStyle/>
                    <a:p>
                      <a:pPr algn="r" fontAlgn="b"/>
                      <a:r>
                        <a:rPr lang="en-ZA" sz="900" u="none" strike="noStrike" dirty="0">
                          <a:effectLst/>
                        </a:rPr>
                        <a:t>                     7 055 </a:t>
                      </a:r>
                      <a:endParaRPr lang="en-ZA" sz="900" b="0" i="0" u="none" strike="noStrike" dirty="0">
                        <a:solidFill>
                          <a:srgbClr val="000000"/>
                        </a:solidFill>
                        <a:effectLst/>
                        <a:latin typeface="Arial" panose="020B0604020202020204" pitchFamily="34" charset="0"/>
                      </a:endParaRPr>
                    </a:p>
                  </a:txBody>
                  <a:tcPr marL="4014" marR="4014" marT="4014" marB="0" anchor="b"/>
                </a:tc>
                <a:tc>
                  <a:txBody>
                    <a:bodyPr/>
                    <a:lstStyle/>
                    <a:p>
                      <a:pPr algn="r" fontAlgn="b"/>
                      <a:r>
                        <a:rPr lang="en-ZA" sz="900" u="none" strike="noStrike" dirty="0">
                          <a:effectLst/>
                        </a:rPr>
                        <a:t>                   3 001 </a:t>
                      </a:r>
                      <a:endParaRPr lang="en-ZA" sz="900" b="0" i="0" u="none" strike="noStrike" dirty="0">
                        <a:solidFill>
                          <a:srgbClr val="000000"/>
                        </a:solidFill>
                        <a:effectLst/>
                        <a:latin typeface="Arial" panose="020B0604020202020204" pitchFamily="34" charset="0"/>
                      </a:endParaRPr>
                    </a:p>
                  </a:txBody>
                  <a:tcPr marL="4014" marR="4014" marT="4014" marB="0" anchor="b"/>
                </a:tc>
                <a:tc>
                  <a:txBody>
                    <a:bodyPr/>
                    <a:lstStyle/>
                    <a:p>
                      <a:pPr algn="r" fontAlgn="b"/>
                      <a:r>
                        <a:rPr lang="en-ZA" sz="900" u="none" strike="noStrike">
                          <a:effectLst/>
                        </a:rPr>
                        <a:t>43%</a:t>
                      </a:r>
                      <a:endParaRPr lang="en-ZA" sz="900" b="0" i="0" u="none" strike="noStrike">
                        <a:solidFill>
                          <a:srgbClr val="000000"/>
                        </a:solidFill>
                        <a:effectLst/>
                        <a:latin typeface="Arial" panose="020B0604020202020204" pitchFamily="34" charset="0"/>
                      </a:endParaRPr>
                    </a:p>
                  </a:txBody>
                  <a:tcPr marL="4014" marR="4014" marT="4014" marB="0" anchor="b"/>
                </a:tc>
                <a:extLst>
                  <a:ext uri="{0D108BD9-81ED-4DB2-BD59-A6C34878D82A}">
                    <a16:rowId xmlns:a16="http://schemas.microsoft.com/office/drawing/2014/main" xmlns="" val="3813349301"/>
                  </a:ext>
                </a:extLst>
              </a:tr>
              <a:tr h="274918">
                <a:tc>
                  <a:txBody>
                    <a:bodyPr/>
                    <a:lstStyle/>
                    <a:p>
                      <a:pPr algn="l" rtl="0" fontAlgn="b"/>
                      <a:r>
                        <a:rPr lang="en-ZA" sz="900" u="none" strike="noStrike">
                          <a:effectLst/>
                        </a:rPr>
                        <a:t>Depreciation </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r" fontAlgn="b"/>
                      <a:r>
                        <a:rPr lang="en-ZA" sz="900" u="none" strike="noStrike" dirty="0">
                          <a:effectLst/>
                        </a:rPr>
                        <a:t>                       -   </a:t>
                      </a:r>
                      <a:endParaRPr lang="en-ZA" sz="900" b="0" i="0" u="none" strike="noStrike" dirty="0">
                        <a:solidFill>
                          <a:srgbClr val="000000"/>
                        </a:solidFill>
                        <a:effectLst/>
                        <a:latin typeface="Arial" panose="020B0604020202020204" pitchFamily="34" charset="0"/>
                      </a:endParaRPr>
                    </a:p>
                  </a:txBody>
                  <a:tcPr marL="4014" marR="4014" marT="4014" marB="0" anchor="b">
                    <a:lnB w="12700" cap="flat" cmpd="sng" algn="ctr">
                      <a:solidFill>
                        <a:schemeClr val="tx1"/>
                      </a:solidFill>
                      <a:prstDash val="solid"/>
                      <a:round/>
                      <a:headEnd type="none" w="med" len="med"/>
                      <a:tailEnd type="none" w="med" len="med"/>
                    </a:lnB>
                  </a:tcPr>
                </a:tc>
                <a:tc>
                  <a:txBody>
                    <a:bodyPr/>
                    <a:lstStyle/>
                    <a:p>
                      <a:pPr algn="r" fontAlgn="b"/>
                      <a:r>
                        <a:rPr lang="en-ZA" sz="900" u="none" strike="noStrike">
                          <a:effectLst/>
                        </a:rPr>
                        <a:t>                        -   </a:t>
                      </a:r>
                      <a:endParaRPr lang="en-ZA" sz="900" b="0" i="0" u="none" strike="noStrike">
                        <a:solidFill>
                          <a:srgbClr val="000000"/>
                        </a:solidFill>
                        <a:effectLst/>
                        <a:latin typeface="Arial" panose="020B0604020202020204" pitchFamily="34" charset="0"/>
                      </a:endParaRPr>
                    </a:p>
                  </a:txBody>
                  <a:tcPr marL="4014" marR="4014" marT="4014" marB="0" anchor="b">
                    <a:lnB w="12700" cap="flat" cmpd="sng" algn="ctr">
                      <a:solidFill>
                        <a:schemeClr val="tx1"/>
                      </a:solidFill>
                      <a:prstDash val="solid"/>
                      <a:round/>
                      <a:headEnd type="none" w="med" len="med"/>
                      <a:tailEnd type="none" w="med" len="med"/>
                    </a:lnB>
                  </a:tcPr>
                </a:tc>
                <a:tc>
                  <a:txBody>
                    <a:bodyPr/>
                    <a:lstStyle/>
                    <a:p>
                      <a:pPr algn="r" fontAlgn="b"/>
                      <a:r>
                        <a:rPr lang="en-ZA" sz="900" u="none" strike="noStrike">
                          <a:effectLst/>
                        </a:rPr>
                        <a:t>          19 010 </a:t>
                      </a:r>
                      <a:endParaRPr lang="en-ZA" sz="900" b="0" i="0" u="none" strike="noStrike">
                        <a:solidFill>
                          <a:srgbClr val="000000"/>
                        </a:solidFill>
                        <a:effectLst/>
                        <a:latin typeface="Arial" panose="020B0604020202020204" pitchFamily="34" charset="0"/>
                      </a:endParaRPr>
                    </a:p>
                  </a:txBody>
                  <a:tcPr marL="4014" marR="4014" marT="4014" marB="0" anchor="b">
                    <a:lnB w="12700" cap="flat" cmpd="sng" algn="ctr">
                      <a:solidFill>
                        <a:schemeClr val="tx1"/>
                      </a:solidFill>
                      <a:prstDash val="solid"/>
                      <a:round/>
                      <a:headEnd type="none" w="med" len="med"/>
                      <a:tailEnd type="none" w="med" len="med"/>
                    </a:lnB>
                  </a:tcPr>
                </a:tc>
                <a:tc>
                  <a:txBody>
                    <a:bodyPr/>
                    <a:lstStyle/>
                    <a:p>
                      <a:pPr algn="r" fontAlgn="b"/>
                      <a:r>
                        <a:rPr lang="en-ZA" sz="900" u="none" strike="noStrike" dirty="0">
                          <a:effectLst/>
                        </a:rPr>
                        <a:t> </a:t>
                      </a:r>
                      <a:endParaRPr lang="en-ZA" sz="900" b="0" i="0" u="none" strike="noStrike" dirty="0">
                        <a:solidFill>
                          <a:srgbClr val="000000"/>
                        </a:solidFill>
                        <a:effectLst/>
                        <a:latin typeface="Arial" panose="020B0604020202020204" pitchFamily="34" charset="0"/>
                      </a:endParaRPr>
                    </a:p>
                  </a:txBody>
                  <a:tcPr marL="4014" marR="4014" marT="4014" marB="0" anchor="b">
                    <a:lnB w="12700" cap="flat" cmpd="sng" algn="ctr">
                      <a:solidFill>
                        <a:schemeClr val="tx1"/>
                      </a:solidFill>
                      <a:prstDash val="solid"/>
                      <a:round/>
                      <a:headEnd type="none" w="med" len="med"/>
                      <a:tailEnd type="none" w="med" len="med"/>
                    </a:lnB>
                  </a:tcPr>
                </a:tc>
                <a:tc>
                  <a:txBody>
                    <a:bodyPr/>
                    <a:lstStyle/>
                    <a:p>
                      <a:pPr algn="r" fontAlgn="b"/>
                      <a:r>
                        <a:rPr lang="en-ZA" sz="900" u="none" strike="noStrike" dirty="0">
                          <a:effectLst/>
                        </a:rPr>
                        <a:t> </a:t>
                      </a:r>
                      <a:endParaRPr lang="en-ZA" sz="900" b="0" i="0" u="none" strike="noStrike" dirty="0">
                        <a:solidFill>
                          <a:srgbClr val="000000"/>
                        </a:solidFill>
                        <a:effectLst/>
                        <a:latin typeface="Arial" panose="020B0604020202020204" pitchFamily="34" charset="0"/>
                      </a:endParaRPr>
                    </a:p>
                  </a:txBody>
                  <a:tcPr marL="4014" marR="4014" marT="4014" marB="0" anchor="b">
                    <a:lnB w="12700" cap="flat" cmpd="sng" algn="ctr">
                      <a:solidFill>
                        <a:schemeClr val="tx1"/>
                      </a:solidFill>
                      <a:prstDash val="solid"/>
                      <a:round/>
                      <a:headEnd type="none" w="med" len="med"/>
                      <a:tailEnd type="none" w="med" len="med"/>
                    </a:lnB>
                  </a:tcPr>
                </a:tc>
                <a:tc>
                  <a:txBody>
                    <a:bodyPr/>
                    <a:lstStyle/>
                    <a:p>
                      <a:pPr algn="r" fontAlgn="b"/>
                      <a:r>
                        <a:rPr lang="en-ZA" sz="900" u="none" strike="noStrike" dirty="0">
                          <a:effectLst/>
                        </a:rPr>
                        <a:t>                 25 710 </a:t>
                      </a:r>
                      <a:endParaRPr lang="en-ZA" sz="900" b="0" i="0" u="none" strike="noStrike" dirty="0">
                        <a:solidFill>
                          <a:srgbClr val="000000"/>
                        </a:solidFill>
                        <a:effectLst/>
                        <a:latin typeface="Arial" panose="020B0604020202020204" pitchFamily="34" charset="0"/>
                      </a:endParaRPr>
                    </a:p>
                  </a:txBody>
                  <a:tcPr marL="4014" marR="4014" marT="4014" marB="0" anchor="b">
                    <a:lnB w="12700" cap="flat" cmpd="sng" algn="ctr">
                      <a:solidFill>
                        <a:schemeClr val="tx1"/>
                      </a:solidFill>
                      <a:prstDash val="solid"/>
                      <a:round/>
                      <a:headEnd type="none" w="med" len="med"/>
                      <a:tailEnd type="none" w="med" len="med"/>
                    </a:lnB>
                  </a:tcPr>
                </a:tc>
                <a:tc>
                  <a:txBody>
                    <a:bodyPr/>
                    <a:lstStyle/>
                    <a:p>
                      <a:pPr algn="r" fontAlgn="b"/>
                      <a:r>
                        <a:rPr lang="en-ZA" sz="900" u="none" strike="noStrike" dirty="0">
                          <a:effectLst/>
                        </a:rPr>
                        <a:t> </a:t>
                      </a:r>
                      <a:endParaRPr lang="en-ZA" sz="900" b="0" i="0" u="none" strike="noStrike" dirty="0">
                        <a:solidFill>
                          <a:srgbClr val="000000"/>
                        </a:solidFill>
                        <a:effectLst/>
                        <a:latin typeface="Arial" panose="020B0604020202020204" pitchFamily="34" charset="0"/>
                      </a:endParaRPr>
                    </a:p>
                  </a:txBody>
                  <a:tcPr marL="4014" marR="4014" marT="4014" marB="0" anchor="b"/>
                </a:tc>
                <a:extLst>
                  <a:ext uri="{0D108BD9-81ED-4DB2-BD59-A6C34878D82A}">
                    <a16:rowId xmlns:a16="http://schemas.microsoft.com/office/drawing/2014/main" xmlns="" val="922533539"/>
                  </a:ext>
                </a:extLst>
              </a:tr>
              <a:tr h="268553">
                <a:tc>
                  <a:txBody>
                    <a:bodyPr/>
                    <a:lstStyle/>
                    <a:p>
                      <a:pPr algn="l" fontAlgn="b"/>
                      <a:r>
                        <a:rPr lang="en-ZA" sz="900" u="none" strike="noStrike">
                          <a:effectLst/>
                        </a:rPr>
                        <a:t> </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r" fontAlgn="b"/>
                      <a:r>
                        <a:rPr lang="en-ZA" sz="900" b="1" u="none" strike="noStrike" dirty="0">
                          <a:effectLst/>
                        </a:rPr>
                        <a:t>             677 773 </a:t>
                      </a:r>
                      <a:endParaRPr lang="en-ZA" sz="900" b="1" i="0" u="none" strike="noStrike" dirty="0">
                        <a:solidFill>
                          <a:srgbClr val="000000"/>
                        </a:solidFill>
                        <a:effectLst/>
                        <a:latin typeface="Arial" panose="020B0604020202020204" pitchFamily="34" charset="0"/>
                      </a:endParaRPr>
                    </a:p>
                  </a:txBody>
                  <a:tcPr marL="4014" marR="4014" marT="4014"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900" b="1" u="none" strike="noStrike" dirty="0">
                          <a:effectLst/>
                        </a:rPr>
                        <a:t>              484 747 </a:t>
                      </a:r>
                      <a:endParaRPr lang="en-ZA" sz="900" b="1" i="0" u="none" strike="noStrike" dirty="0">
                        <a:solidFill>
                          <a:srgbClr val="000000"/>
                        </a:solidFill>
                        <a:effectLst/>
                        <a:latin typeface="Arial" panose="020B0604020202020204" pitchFamily="34" charset="0"/>
                      </a:endParaRPr>
                    </a:p>
                  </a:txBody>
                  <a:tcPr marL="4014" marR="4014" marT="4014"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900" b="1" u="none" strike="noStrike" dirty="0">
                          <a:effectLst/>
                        </a:rPr>
                        <a:t>        229 543 </a:t>
                      </a:r>
                      <a:endParaRPr lang="en-ZA" sz="900" b="1" i="0" u="none" strike="noStrike" dirty="0">
                        <a:solidFill>
                          <a:srgbClr val="000000"/>
                        </a:solidFill>
                        <a:effectLst/>
                        <a:latin typeface="Arial" panose="020B0604020202020204" pitchFamily="34" charset="0"/>
                      </a:endParaRPr>
                    </a:p>
                  </a:txBody>
                  <a:tcPr marL="4014" marR="4014" marT="4014"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900" b="1" u="none" strike="noStrike" dirty="0">
                          <a:effectLst/>
                        </a:rPr>
                        <a:t>47%</a:t>
                      </a:r>
                      <a:endParaRPr lang="en-ZA" sz="900" b="1" i="0" u="none" strike="noStrike" dirty="0">
                        <a:solidFill>
                          <a:srgbClr val="000000"/>
                        </a:solidFill>
                        <a:effectLst/>
                        <a:latin typeface="Arial" panose="020B0604020202020204" pitchFamily="34" charset="0"/>
                      </a:endParaRPr>
                    </a:p>
                  </a:txBody>
                  <a:tcPr marL="4014" marR="4014" marT="4014"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900" b="1" u="none" strike="noStrike" dirty="0">
                          <a:effectLst/>
                        </a:rPr>
                        <a:t>                 575 390 </a:t>
                      </a:r>
                      <a:endParaRPr lang="en-ZA" sz="900" b="1" i="0" u="none" strike="noStrike" dirty="0">
                        <a:solidFill>
                          <a:srgbClr val="000000"/>
                        </a:solidFill>
                        <a:effectLst/>
                        <a:latin typeface="Arial" panose="020B0604020202020204" pitchFamily="34" charset="0"/>
                      </a:endParaRPr>
                    </a:p>
                  </a:txBody>
                  <a:tcPr marL="4014" marR="4014" marT="4014"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900" b="1" u="none" strike="noStrike" dirty="0">
                          <a:effectLst/>
                        </a:rPr>
                        <a:t>               418 407 </a:t>
                      </a:r>
                      <a:endParaRPr lang="en-ZA" sz="900" b="1" i="0" u="none" strike="noStrike" dirty="0">
                        <a:solidFill>
                          <a:srgbClr val="000000"/>
                        </a:solidFill>
                        <a:effectLst/>
                        <a:latin typeface="Arial" panose="020B0604020202020204" pitchFamily="34" charset="0"/>
                      </a:endParaRPr>
                    </a:p>
                  </a:txBody>
                  <a:tcPr marL="4014" marR="4014" marT="4014"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900" u="none" strike="noStrike" dirty="0">
                          <a:effectLst/>
                        </a:rPr>
                        <a:t>73%</a:t>
                      </a:r>
                      <a:endParaRPr lang="en-ZA" sz="900" b="0" i="0" u="none" strike="noStrike" dirty="0">
                        <a:solidFill>
                          <a:srgbClr val="000000"/>
                        </a:solidFill>
                        <a:effectLst/>
                        <a:latin typeface="Arial" panose="020B0604020202020204" pitchFamily="34" charset="0"/>
                      </a:endParaRPr>
                    </a:p>
                  </a:txBody>
                  <a:tcPr marL="4014" marR="4014" marT="4014" marB="0" anchor="b"/>
                </a:tc>
                <a:extLst>
                  <a:ext uri="{0D108BD9-81ED-4DB2-BD59-A6C34878D82A}">
                    <a16:rowId xmlns:a16="http://schemas.microsoft.com/office/drawing/2014/main" xmlns="" val="2965850610"/>
                  </a:ext>
                </a:extLst>
              </a:tr>
              <a:tr h="274918">
                <a:tc>
                  <a:txBody>
                    <a:bodyPr/>
                    <a:lstStyle/>
                    <a:p>
                      <a:pPr algn="l" rtl="0" fontAlgn="b"/>
                      <a:r>
                        <a:rPr lang="en-ZA" sz="900" u="none" strike="noStrike">
                          <a:effectLst/>
                        </a:rPr>
                        <a:t> </a:t>
                      </a:r>
                      <a:endParaRPr lang="en-ZA" sz="900" b="0" i="0" u="none" strike="noStrike">
                        <a:solidFill>
                          <a:srgbClr val="000000"/>
                        </a:solidFill>
                        <a:effectLst/>
                        <a:latin typeface="Arial" panose="020B0604020202020204" pitchFamily="34" charset="0"/>
                      </a:endParaRPr>
                    </a:p>
                  </a:txBody>
                  <a:tcPr marL="4014" marR="4014" marT="4014" marB="0" anchor="b"/>
                </a:tc>
                <a:tc>
                  <a:txBody>
                    <a:bodyPr/>
                    <a:lstStyle/>
                    <a:p>
                      <a:pPr algn="r" fontAlgn="b"/>
                      <a:r>
                        <a:rPr lang="en-ZA" sz="900" u="none" strike="noStrike">
                          <a:effectLst/>
                        </a:rPr>
                        <a:t> </a:t>
                      </a:r>
                      <a:endParaRPr lang="en-ZA" sz="900" b="0" i="0" u="none" strike="noStrike">
                        <a:solidFill>
                          <a:srgbClr val="000000"/>
                        </a:solidFill>
                        <a:effectLst/>
                        <a:latin typeface="Arial" panose="020B0604020202020204" pitchFamily="34" charset="0"/>
                      </a:endParaRPr>
                    </a:p>
                  </a:txBody>
                  <a:tcPr marL="4014" marR="4014" marT="4014" marB="0" anchor="b">
                    <a:lnT w="12700" cap="flat" cmpd="sng" algn="ctr">
                      <a:solidFill>
                        <a:schemeClr val="tx1"/>
                      </a:solidFill>
                      <a:prstDash val="solid"/>
                      <a:round/>
                      <a:headEnd type="none" w="med" len="med"/>
                      <a:tailEnd type="none" w="med" len="med"/>
                    </a:lnT>
                  </a:tcPr>
                </a:tc>
                <a:tc>
                  <a:txBody>
                    <a:bodyPr/>
                    <a:lstStyle/>
                    <a:p>
                      <a:pPr algn="r" fontAlgn="b"/>
                      <a:r>
                        <a:rPr lang="en-ZA" sz="900" u="none" strike="noStrike">
                          <a:effectLst/>
                        </a:rPr>
                        <a:t> </a:t>
                      </a:r>
                      <a:endParaRPr lang="en-ZA" sz="900" b="0" i="0" u="none" strike="noStrike">
                        <a:solidFill>
                          <a:srgbClr val="000000"/>
                        </a:solidFill>
                        <a:effectLst/>
                        <a:latin typeface="Arial" panose="020B0604020202020204" pitchFamily="34" charset="0"/>
                      </a:endParaRPr>
                    </a:p>
                  </a:txBody>
                  <a:tcPr marL="4014" marR="4014" marT="4014" marB="0" anchor="b">
                    <a:lnT w="12700" cap="flat" cmpd="sng" algn="ctr">
                      <a:solidFill>
                        <a:schemeClr val="tx1"/>
                      </a:solidFill>
                      <a:prstDash val="solid"/>
                      <a:round/>
                      <a:headEnd type="none" w="med" len="med"/>
                      <a:tailEnd type="none" w="med" len="med"/>
                    </a:lnT>
                  </a:tcPr>
                </a:tc>
                <a:tc>
                  <a:txBody>
                    <a:bodyPr/>
                    <a:lstStyle/>
                    <a:p>
                      <a:pPr algn="r" fontAlgn="b"/>
                      <a:r>
                        <a:rPr lang="en-ZA" sz="900" u="none" strike="noStrike">
                          <a:effectLst/>
                        </a:rPr>
                        <a:t> </a:t>
                      </a:r>
                      <a:endParaRPr lang="en-ZA" sz="900" b="0" i="0" u="none" strike="noStrike">
                        <a:solidFill>
                          <a:srgbClr val="000000"/>
                        </a:solidFill>
                        <a:effectLst/>
                        <a:latin typeface="Arial" panose="020B0604020202020204" pitchFamily="34" charset="0"/>
                      </a:endParaRPr>
                    </a:p>
                  </a:txBody>
                  <a:tcPr marL="4014" marR="4014" marT="4014" marB="0" anchor="b">
                    <a:lnT w="12700" cap="flat" cmpd="sng" algn="ctr">
                      <a:solidFill>
                        <a:schemeClr val="tx1"/>
                      </a:solidFill>
                      <a:prstDash val="solid"/>
                      <a:round/>
                      <a:headEnd type="none" w="med" len="med"/>
                      <a:tailEnd type="none" w="med" len="med"/>
                    </a:lnT>
                  </a:tcPr>
                </a:tc>
                <a:tc>
                  <a:txBody>
                    <a:bodyPr/>
                    <a:lstStyle/>
                    <a:p>
                      <a:pPr algn="r" fontAlgn="b"/>
                      <a:r>
                        <a:rPr lang="en-ZA" sz="900" u="none" strike="noStrike">
                          <a:effectLst/>
                        </a:rPr>
                        <a:t> </a:t>
                      </a:r>
                      <a:endParaRPr lang="en-ZA" sz="900" b="0" i="0" u="none" strike="noStrike">
                        <a:solidFill>
                          <a:srgbClr val="000000"/>
                        </a:solidFill>
                        <a:effectLst/>
                        <a:latin typeface="Arial" panose="020B0604020202020204" pitchFamily="34" charset="0"/>
                      </a:endParaRPr>
                    </a:p>
                  </a:txBody>
                  <a:tcPr marL="4014" marR="4014" marT="4014" marB="0" anchor="b">
                    <a:lnT w="12700" cap="flat" cmpd="sng" algn="ctr">
                      <a:solidFill>
                        <a:schemeClr val="tx1"/>
                      </a:solidFill>
                      <a:prstDash val="solid"/>
                      <a:round/>
                      <a:headEnd type="none" w="med" len="med"/>
                      <a:tailEnd type="none" w="med" len="med"/>
                    </a:lnT>
                  </a:tcPr>
                </a:tc>
                <a:tc>
                  <a:txBody>
                    <a:bodyPr/>
                    <a:lstStyle/>
                    <a:p>
                      <a:pPr algn="r" fontAlgn="b"/>
                      <a:r>
                        <a:rPr lang="en-ZA" sz="900" u="none" strike="noStrike">
                          <a:effectLst/>
                        </a:rPr>
                        <a:t> </a:t>
                      </a:r>
                      <a:endParaRPr lang="en-ZA" sz="900" b="0" i="0" u="none" strike="noStrike">
                        <a:solidFill>
                          <a:srgbClr val="000000"/>
                        </a:solidFill>
                        <a:effectLst/>
                        <a:latin typeface="Arial" panose="020B0604020202020204" pitchFamily="34" charset="0"/>
                      </a:endParaRPr>
                    </a:p>
                  </a:txBody>
                  <a:tcPr marL="4014" marR="4014" marT="4014" marB="0" anchor="b">
                    <a:lnT w="12700" cap="flat" cmpd="sng" algn="ctr">
                      <a:solidFill>
                        <a:schemeClr val="tx1"/>
                      </a:solidFill>
                      <a:prstDash val="solid"/>
                      <a:round/>
                      <a:headEnd type="none" w="med" len="med"/>
                      <a:tailEnd type="none" w="med" len="med"/>
                    </a:lnT>
                  </a:tcPr>
                </a:tc>
                <a:tc>
                  <a:txBody>
                    <a:bodyPr/>
                    <a:lstStyle/>
                    <a:p>
                      <a:pPr algn="r" fontAlgn="b"/>
                      <a:r>
                        <a:rPr lang="en-ZA" sz="900" u="none" strike="noStrike">
                          <a:effectLst/>
                        </a:rPr>
                        <a:t> </a:t>
                      </a:r>
                      <a:endParaRPr lang="en-ZA" sz="900" b="0" i="0" u="none" strike="noStrike">
                        <a:solidFill>
                          <a:srgbClr val="000000"/>
                        </a:solidFill>
                        <a:effectLst/>
                        <a:latin typeface="Arial" panose="020B0604020202020204" pitchFamily="34" charset="0"/>
                      </a:endParaRPr>
                    </a:p>
                  </a:txBody>
                  <a:tcPr marL="4014" marR="4014" marT="4014" marB="0" anchor="b">
                    <a:lnT w="12700" cap="flat" cmpd="sng" algn="ctr">
                      <a:solidFill>
                        <a:schemeClr val="tx1"/>
                      </a:solidFill>
                      <a:prstDash val="solid"/>
                      <a:round/>
                      <a:headEnd type="none" w="med" len="med"/>
                      <a:tailEnd type="none" w="med" len="med"/>
                    </a:lnT>
                  </a:tcPr>
                </a:tc>
                <a:tc>
                  <a:txBody>
                    <a:bodyPr/>
                    <a:lstStyle/>
                    <a:p>
                      <a:pPr algn="r" fontAlgn="b"/>
                      <a:r>
                        <a:rPr lang="en-ZA" sz="900" u="none" strike="noStrike" dirty="0">
                          <a:effectLst/>
                        </a:rPr>
                        <a:t> </a:t>
                      </a:r>
                      <a:endParaRPr lang="en-ZA" sz="900" b="0" i="0" u="none" strike="noStrike" dirty="0">
                        <a:solidFill>
                          <a:srgbClr val="000000"/>
                        </a:solidFill>
                        <a:effectLst/>
                        <a:latin typeface="Arial" panose="020B0604020202020204" pitchFamily="34" charset="0"/>
                      </a:endParaRPr>
                    </a:p>
                  </a:txBody>
                  <a:tcPr marL="4014" marR="4014" marT="4014" marB="0" anchor="b"/>
                </a:tc>
                <a:extLst>
                  <a:ext uri="{0D108BD9-81ED-4DB2-BD59-A6C34878D82A}">
                    <a16:rowId xmlns:a16="http://schemas.microsoft.com/office/drawing/2014/main" xmlns="" val="989369405"/>
                  </a:ext>
                </a:extLst>
              </a:tr>
            </a:tbl>
          </a:graphicData>
        </a:graphic>
      </p:graphicFrame>
    </p:spTree>
    <p:extLst>
      <p:ext uri="{BB962C8B-B14F-4D97-AF65-F5344CB8AC3E}">
        <p14:creationId xmlns:p14="http://schemas.microsoft.com/office/powerpoint/2010/main" xmlns="" val="13982331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41742" y="357113"/>
            <a:ext cx="8229600" cy="1143000"/>
          </a:xfrm>
        </p:spPr>
        <p:txBody>
          <a:bodyPr>
            <a:normAutofit/>
          </a:bodyPr>
          <a:lstStyle/>
          <a:p>
            <a:r>
              <a:rPr lang="en-US" sz="6500" b="1" dirty="0">
                <a:solidFill>
                  <a:srgbClr val="003500"/>
                </a:solidFill>
              </a:rPr>
              <a:t>THANK YOU!</a:t>
            </a:r>
          </a:p>
        </p:txBody>
      </p:sp>
      <p:cxnSp>
        <p:nvCxnSpPr>
          <p:cNvPr id="6" name="Straight Connector 5"/>
          <p:cNvCxnSpPr/>
          <p:nvPr/>
        </p:nvCxnSpPr>
        <p:spPr>
          <a:xfrm>
            <a:off x="478333" y="2672269"/>
            <a:ext cx="0" cy="2573297"/>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3" name="Slide Number Placeholder 2"/>
          <p:cNvSpPr>
            <a:spLocks noGrp="1"/>
          </p:cNvSpPr>
          <p:nvPr>
            <p:ph type="sldNum" sz="quarter" idx="12"/>
          </p:nvPr>
        </p:nvSpPr>
        <p:spPr>
          <a:xfrm>
            <a:off x="5728252" y="6256959"/>
            <a:ext cx="2133600" cy="365125"/>
          </a:xfrm>
        </p:spPr>
        <p:txBody>
          <a:bodyPr/>
          <a:lstStyle/>
          <a:p>
            <a:fld id="{49E107A0-7B7C-8743-BC43-85A450895BAC}" type="slidenum">
              <a:rPr lang="en-US" smtClean="0"/>
              <a:pPr/>
              <a:t>15</a:t>
            </a:fld>
            <a:endParaRPr lang="en-US" dirty="0"/>
          </a:p>
        </p:txBody>
      </p:sp>
    </p:spTree>
    <p:extLst>
      <p:ext uri="{BB962C8B-B14F-4D97-AF65-F5344CB8AC3E}">
        <p14:creationId xmlns:p14="http://schemas.microsoft.com/office/powerpoint/2010/main" xmlns="" val="9807648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6"/>
          <p:cNvGraphicFramePr>
            <a:graphicFrameLocks/>
          </p:cNvGraphicFramePr>
          <p:nvPr>
            <p:extLst>
              <p:ext uri="{D42A27DB-BD31-4B8C-83A1-F6EECF244321}">
                <p14:modId xmlns:p14="http://schemas.microsoft.com/office/powerpoint/2010/main" xmlns="" val="4167608428"/>
              </p:ext>
            </p:extLst>
          </p:nvPr>
        </p:nvGraphicFramePr>
        <p:xfrm>
          <a:off x="217486" y="1859323"/>
          <a:ext cx="8813801" cy="421575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Group 121"/>
          <p:cNvGraphicFramePr>
            <a:graphicFrameLocks noGrp="1"/>
          </p:cNvGraphicFramePr>
          <p:nvPr>
            <p:ph idx="1"/>
            <p:extLst>
              <p:ext uri="{D42A27DB-BD31-4B8C-83A1-F6EECF244321}">
                <p14:modId xmlns:p14="http://schemas.microsoft.com/office/powerpoint/2010/main" xmlns="" val="3132719179"/>
              </p:ext>
            </p:extLst>
          </p:nvPr>
        </p:nvGraphicFramePr>
        <p:xfrm>
          <a:off x="166687" y="759185"/>
          <a:ext cx="8846684" cy="1049338"/>
        </p:xfrm>
        <a:graphic>
          <a:graphicData uri="http://schemas.openxmlformats.org/drawingml/2006/table">
            <a:tbl>
              <a:tblPr/>
              <a:tblGrid>
                <a:gridCol w="2639074">
                  <a:extLst>
                    <a:ext uri="{9D8B030D-6E8A-4147-A177-3AD203B41FA5}">
                      <a16:colId xmlns:a16="http://schemas.microsoft.com/office/drawing/2014/main" xmlns="" val="20000"/>
                    </a:ext>
                  </a:extLst>
                </a:gridCol>
                <a:gridCol w="2266264">
                  <a:extLst>
                    <a:ext uri="{9D8B030D-6E8A-4147-A177-3AD203B41FA5}">
                      <a16:colId xmlns:a16="http://schemas.microsoft.com/office/drawing/2014/main" xmlns="" val="20001"/>
                    </a:ext>
                  </a:extLst>
                </a:gridCol>
                <a:gridCol w="2122096">
                  <a:extLst>
                    <a:ext uri="{9D8B030D-6E8A-4147-A177-3AD203B41FA5}">
                      <a16:colId xmlns:a16="http://schemas.microsoft.com/office/drawing/2014/main" xmlns="" val="20002"/>
                    </a:ext>
                  </a:extLst>
                </a:gridCol>
                <a:gridCol w="1819250">
                  <a:extLst>
                    <a:ext uri="{9D8B030D-6E8A-4147-A177-3AD203B41FA5}">
                      <a16:colId xmlns:a16="http://schemas.microsoft.com/office/drawing/2014/main" xmlns="" val="20003"/>
                    </a:ext>
                  </a:extLst>
                </a:gridCol>
              </a:tblGrid>
              <a:tr h="408471">
                <a:tc>
                  <a:txBody>
                    <a:bodyPr/>
                    <a:lstStyle>
                      <a:lvl1pPr marL="0" algn="l" defTabSz="457200" rtl="0" eaLnBrk="1" latinLnBrk="0" hangingPunct="1">
                        <a:defRPr sz="1800" kern="1200">
                          <a:solidFill>
                            <a:schemeClr val="tx1"/>
                          </a:solidFill>
                          <a:latin typeface="Calibri"/>
                          <a:ea typeface=""/>
                          <a:cs typeface=""/>
                        </a:defRPr>
                      </a:lvl1pPr>
                      <a:lvl2pPr marL="457200" algn="l" defTabSz="457200" rtl="0" eaLnBrk="1" latinLnBrk="0" hangingPunct="1">
                        <a:defRPr sz="1800" kern="1200">
                          <a:solidFill>
                            <a:schemeClr val="tx1"/>
                          </a:solidFill>
                          <a:latin typeface="Calibri"/>
                          <a:ea typeface=""/>
                          <a:cs typeface=""/>
                        </a:defRPr>
                      </a:lvl2pPr>
                      <a:lvl3pPr marL="914400" algn="l" defTabSz="457200" rtl="0" eaLnBrk="1" latinLnBrk="0" hangingPunct="1">
                        <a:defRPr sz="1800" kern="1200">
                          <a:solidFill>
                            <a:schemeClr val="tx1"/>
                          </a:solidFill>
                          <a:latin typeface="Calibri"/>
                          <a:ea typeface=""/>
                          <a:cs typeface=""/>
                        </a:defRPr>
                      </a:lvl3pPr>
                      <a:lvl4pPr marL="1371600" algn="l" defTabSz="457200" rtl="0" eaLnBrk="1" latinLnBrk="0" hangingPunct="1">
                        <a:defRPr sz="1800" kern="1200">
                          <a:solidFill>
                            <a:schemeClr val="tx1"/>
                          </a:solidFill>
                          <a:latin typeface="Calibri"/>
                          <a:ea typeface=""/>
                          <a:cs typeface=""/>
                        </a:defRPr>
                      </a:lvl4pPr>
                      <a:lvl5pPr marL="1828800" algn="l" defTabSz="457200" rtl="0" eaLnBrk="1" latinLnBrk="0" hangingPunct="1">
                        <a:defRPr sz="1800" kern="1200">
                          <a:solidFill>
                            <a:schemeClr val="tx1"/>
                          </a:solidFill>
                          <a:latin typeface="Calibri"/>
                          <a:ea typeface=""/>
                          <a:cs typeface=""/>
                        </a:defRPr>
                      </a:lvl5pPr>
                      <a:lvl6pPr marL="2286000" algn="l" defTabSz="457200" rtl="0" eaLnBrk="1" latinLnBrk="0" hangingPunct="1">
                        <a:defRPr sz="1800" kern="1200">
                          <a:solidFill>
                            <a:schemeClr val="tx1"/>
                          </a:solidFill>
                          <a:latin typeface="Calibri"/>
                          <a:ea typeface=""/>
                          <a:cs typeface=""/>
                        </a:defRPr>
                      </a:lvl6pPr>
                      <a:lvl7pPr marL="2743200" algn="l" defTabSz="457200" rtl="0" eaLnBrk="1" latinLnBrk="0" hangingPunct="1">
                        <a:defRPr sz="1800" kern="1200">
                          <a:solidFill>
                            <a:schemeClr val="tx1"/>
                          </a:solidFill>
                          <a:latin typeface="Calibri"/>
                          <a:ea typeface=""/>
                          <a:cs typeface=""/>
                        </a:defRPr>
                      </a:lvl7pPr>
                      <a:lvl8pPr marL="3200400" algn="l" defTabSz="457200" rtl="0" eaLnBrk="1" latinLnBrk="0" hangingPunct="1">
                        <a:defRPr sz="1800" kern="1200">
                          <a:solidFill>
                            <a:schemeClr val="tx1"/>
                          </a:solidFill>
                          <a:latin typeface="Calibri"/>
                          <a:ea typeface=""/>
                          <a:cs typeface=""/>
                        </a:defRPr>
                      </a:lvl8pPr>
                      <a:lvl9pPr marL="3657600" algn="l" defTabSz="457200" rtl="0" eaLnBrk="1" latinLnBrk="0" hangingPunct="1">
                        <a:defRPr sz="1800" kern="1200">
                          <a:solidFill>
                            <a:schemeClr val="tx1"/>
                          </a:solidFill>
                          <a:latin typeface="Calibri"/>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normalizeH="0" baseline="0" dirty="0">
                          <a:ln>
                            <a:noFill/>
                          </a:ln>
                          <a:solidFill>
                            <a:schemeClr val="tx1"/>
                          </a:solidFill>
                          <a:effectLst/>
                          <a:latin typeface="Arial Narrow" pitchFamily="34" charset="0"/>
                          <a:ea typeface="+mn-ea"/>
                          <a:cs typeface="+mn-cs"/>
                        </a:rPr>
                        <a:t>% On target</a:t>
                      </a:r>
                      <a:endParaRPr kumimoji="0" lang="en-ZA" sz="1400" b="1" i="0" u="none" strike="noStrike" kern="1200" cap="none" normalizeH="0" baseline="0" dirty="0">
                        <a:ln>
                          <a:noFill/>
                        </a:ln>
                        <a:solidFill>
                          <a:schemeClr val="tx1"/>
                        </a:solidFill>
                        <a:effectLst/>
                        <a:latin typeface="Arial Narrow" pitchFamily="34" charset="0"/>
                        <a:ea typeface="+mn-ea"/>
                        <a:cs typeface="+mn-cs"/>
                      </a:endParaRPr>
                    </a:p>
                  </a:txBody>
                  <a:tcPr marL="68590" marR="68590" marT="0" marB="0">
                    <a:lnL w="12700" cap="flat" cmpd="sng" algn="ctr">
                      <a:solidFill>
                        <a:sysClr val="windowText" lastClr="000000"/>
                      </a:solidFill>
                      <a:prstDash val="solid"/>
                      <a:round/>
                      <a:headEnd type="none" w="sm" len="sm"/>
                      <a:tailEnd type="none" w="sm" len="sm"/>
                    </a:lnL>
                    <a:lnR w="12700" cap="flat" cmpd="sng" algn="ctr">
                      <a:solidFill>
                        <a:sysClr val="windowText" lastClr="000000"/>
                      </a:solidFill>
                      <a:prstDash val="solid"/>
                      <a:round/>
                      <a:headEnd type="none" w="sm" len="sm"/>
                      <a:tailEnd type="none" w="sm" len="sm"/>
                    </a:lnR>
                    <a:lnT w="3175" cap="flat" cmpd="sng" algn="ctr">
                      <a:solidFill>
                        <a:srgbClr val="800080"/>
                      </a:solidFill>
                      <a:prstDash val="solid"/>
                      <a:round/>
                      <a:headEnd type="none" w="sm" len="sm"/>
                      <a:tailEnd type="none" w="sm" len="sm"/>
                    </a:lnT>
                    <a:lnB w="3175" cap="flat" cmpd="sng" algn="ctr">
                      <a:solidFill>
                        <a:srgbClr val="800080"/>
                      </a:solidFill>
                      <a:prstDash val="solid"/>
                      <a:round/>
                      <a:headEnd type="none" w="sm" len="sm"/>
                      <a:tailEnd type="none" w="sm" len="sm"/>
                    </a:lnB>
                    <a:lnTlToBr>
                      <a:noFill/>
                    </a:lnTlToBr>
                    <a:lnBlToTr>
                      <a:noFill/>
                    </a:lnBlToTr>
                    <a:solidFill>
                      <a:srgbClr val="00FF00"/>
                    </a:solidFill>
                  </a:tcPr>
                </a:tc>
                <a:tc>
                  <a:txBody>
                    <a:bodyPr/>
                    <a:lstStyle>
                      <a:lvl1pPr marL="0" algn="l" defTabSz="457200" rtl="0" eaLnBrk="1" latinLnBrk="0" hangingPunct="1">
                        <a:defRPr sz="1800" kern="1200">
                          <a:solidFill>
                            <a:schemeClr val="tx1"/>
                          </a:solidFill>
                          <a:latin typeface="Calibri"/>
                          <a:ea typeface=""/>
                          <a:cs typeface=""/>
                        </a:defRPr>
                      </a:lvl1pPr>
                      <a:lvl2pPr marL="457200" algn="l" defTabSz="457200" rtl="0" eaLnBrk="1" latinLnBrk="0" hangingPunct="1">
                        <a:defRPr sz="1800" kern="1200">
                          <a:solidFill>
                            <a:schemeClr val="tx1"/>
                          </a:solidFill>
                          <a:latin typeface="Calibri"/>
                          <a:ea typeface=""/>
                          <a:cs typeface=""/>
                        </a:defRPr>
                      </a:lvl2pPr>
                      <a:lvl3pPr marL="914400" algn="l" defTabSz="457200" rtl="0" eaLnBrk="1" latinLnBrk="0" hangingPunct="1">
                        <a:defRPr sz="1800" kern="1200">
                          <a:solidFill>
                            <a:schemeClr val="tx1"/>
                          </a:solidFill>
                          <a:latin typeface="Calibri"/>
                          <a:ea typeface=""/>
                          <a:cs typeface=""/>
                        </a:defRPr>
                      </a:lvl3pPr>
                      <a:lvl4pPr marL="1371600" algn="l" defTabSz="457200" rtl="0" eaLnBrk="1" latinLnBrk="0" hangingPunct="1">
                        <a:defRPr sz="1800" kern="1200">
                          <a:solidFill>
                            <a:schemeClr val="tx1"/>
                          </a:solidFill>
                          <a:latin typeface="Calibri"/>
                          <a:ea typeface=""/>
                          <a:cs typeface=""/>
                        </a:defRPr>
                      </a:lvl4pPr>
                      <a:lvl5pPr marL="1828800" algn="l" defTabSz="457200" rtl="0" eaLnBrk="1" latinLnBrk="0" hangingPunct="1">
                        <a:defRPr sz="1800" kern="1200">
                          <a:solidFill>
                            <a:schemeClr val="tx1"/>
                          </a:solidFill>
                          <a:latin typeface="Calibri"/>
                          <a:ea typeface=""/>
                          <a:cs typeface=""/>
                        </a:defRPr>
                      </a:lvl5pPr>
                      <a:lvl6pPr marL="2286000" algn="l" defTabSz="457200" rtl="0" eaLnBrk="1" latinLnBrk="0" hangingPunct="1">
                        <a:defRPr sz="1800" kern="1200">
                          <a:solidFill>
                            <a:schemeClr val="tx1"/>
                          </a:solidFill>
                          <a:latin typeface="Calibri"/>
                          <a:ea typeface=""/>
                          <a:cs typeface=""/>
                        </a:defRPr>
                      </a:lvl6pPr>
                      <a:lvl7pPr marL="2743200" algn="l" defTabSz="457200" rtl="0" eaLnBrk="1" latinLnBrk="0" hangingPunct="1">
                        <a:defRPr sz="1800" kern="1200">
                          <a:solidFill>
                            <a:schemeClr val="tx1"/>
                          </a:solidFill>
                          <a:latin typeface="Calibri"/>
                          <a:ea typeface=""/>
                          <a:cs typeface=""/>
                        </a:defRPr>
                      </a:lvl7pPr>
                      <a:lvl8pPr marL="3200400" algn="l" defTabSz="457200" rtl="0" eaLnBrk="1" latinLnBrk="0" hangingPunct="1">
                        <a:defRPr sz="1800" kern="1200">
                          <a:solidFill>
                            <a:schemeClr val="tx1"/>
                          </a:solidFill>
                          <a:latin typeface="Calibri"/>
                          <a:ea typeface=""/>
                          <a:cs typeface=""/>
                        </a:defRPr>
                      </a:lvl8pPr>
                      <a:lvl9pPr marL="3657600" algn="l" defTabSz="457200" rtl="0" eaLnBrk="1" latinLnBrk="0" hangingPunct="1">
                        <a:defRPr sz="1800" kern="1200">
                          <a:solidFill>
                            <a:schemeClr val="tx1"/>
                          </a:solidFill>
                          <a:latin typeface="Calibri"/>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normalizeH="0" baseline="0" dirty="0">
                          <a:ln>
                            <a:noFill/>
                          </a:ln>
                          <a:solidFill>
                            <a:schemeClr val="tx1"/>
                          </a:solidFill>
                          <a:effectLst/>
                          <a:latin typeface="Arial Narrow" pitchFamily="34" charset="0"/>
                          <a:ea typeface="+mn-ea"/>
                          <a:cs typeface="+mn-cs"/>
                        </a:rPr>
                        <a:t>% Work in progress</a:t>
                      </a:r>
                      <a:endParaRPr kumimoji="0" lang="en-ZA" sz="1400" b="1" i="0" u="none" strike="noStrike" kern="1200" cap="none" normalizeH="0" baseline="0" dirty="0">
                        <a:ln>
                          <a:noFill/>
                        </a:ln>
                        <a:solidFill>
                          <a:schemeClr val="tx1"/>
                        </a:solidFill>
                        <a:effectLst/>
                        <a:latin typeface="Arial Narrow" pitchFamily="34" charset="0"/>
                        <a:ea typeface="+mn-ea"/>
                        <a:cs typeface="+mn-cs"/>
                      </a:endParaRPr>
                    </a:p>
                  </a:txBody>
                  <a:tcPr marL="68590" marR="68590" marT="0" marB="0">
                    <a:lnL w="12700" cap="flat" cmpd="sng" algn="ctr">
                      <a:solidFill>
                        <a:sysClr val="windowText" lastClr="000000"/>
                      </a:solidFill>
                      <a:prstDash val="solid"/>
                      <a:round/>
                      <a:headEnd type="none" w="sm" len="sm"/>
                      <a:tailEnd type="none" w="sm" len="sm"/>
                    </a:lnL>
                    <a:lnR w="12700" cap="flat" cmpd="sng" algn="ctr">
                      <a:solidFill>
                        <a:sysClr val="windowText" lastClr="000000"/>
                      </a:solidFill>
                      <a:prstDash val="solid"/>
                      <a:round/>
                      <a:headEnd type="none" w="sm" len="sm"/>
                      <a:tailEnd type="none" w="sm" len="sm"/>
                    </a:lnR>
                    <a:lnT w="3175" cap="flat" cmpd="sng" algn="ctr">
                      <a:solidFill>
                        <a:srgbClr val="800080"/>
                      </a:solidFill>
                      <a:prstDash val="solid"/>
                      <a:round/>
                      <a:headEnd type="none" w="sm" len="sm"/>
                      <a:tailEnd type="none" w="sm" len="sm"/>
                    </a:lnT>
                    <a:lnB w="3175" cap="flat" cmpd="sng" algn="ctr">
                      <a:solidFill>
                        <a:srgbClr val="800080"/>
                      </a:solidFill>
                      <a:prstDash val="solid"/>
                      <a:round/>
                      <a:headEnd type="none" w="sm" len="sm"/>
                      <a:tailEnd type="none" w="sm" len="sm"/>
                    </a:lnB>
                    <a:lnTlToBr>
                      <a:noFill/>
                    </a:lnTlToBr>
                    <a:lnBlToTr>
                      <a:noFill/>
                    </a:lnBlToTr>
                    <a:solidFill>
                      <a:srgbClr val="FFFF00"/>
                    </a:solidFill>
                  </a:tcPr>
                </a:tc>
                <a:tc>
                  <a:txBody>
                    <a:bodyPr/>
                    <a:lstStyle>
                      <a:lvl1pPr marL="0" algn="l" defTabSz="457200" rtl="0" eaLnBrk="1" latinLnBrk="0" hangingPunct="1">
                        <a:defRPr sz="1800" kern="1200">
                          <a:solidFill>
                            <a:schemeClr val="tx1"/>
                          </a:solidFill>
                          <a:latin typeface="Calibri"/>
                          <a:ea typeface=""/>
                          <a:cs typeface=""/>
                        </a:defRPr>
                      </a:lvl1pPr>
                      <a:lvl2pPr marL="457200" algn="l" defTabSz="457200" rtl="0" eaLnBrk="1" latinLnBrk="0" hangingPunct="1">
                        <a:defRPr sz="1800" kern="1200">
                          <a:solidFill>
                            <a:schemeClr val="tx1"/>
                          </a:solidFill>
                          <a:latin typeface="Calibri"/>
                          <a:ea typeface=""/>
                          <a:cs typeface=""/>
                        </a:defRPr>
                      </a:lvl2pPr>
                      <a:lvl3pPr marL="914400" algn="l" defTabSz="457200" rtl="0" eaLnBrk="1" latinLnBrk="0" hangingPunct="1">
                        <a:defRPr sz="1800" kern="1200">
                          <a:solidFill>
                            <a:schemeClr val="tx1"/>
                          </a:solidFill>
                          <a:latin typeface="Calibri"/>
                          <a:ea typeface=""/>
                          <a:cs typeface=""/>
                        </a:defRPr>
                      </a:lvl3pPr>
                      <a:lvl4pPr marL="1371600" algn="l" defTabSz="457200" rtl="0" eaLnBrk="1" latinLnBrk="0" hangingPunct="1">
                        <a:defRPr sz="1800" kern="1200">
                          <a:solidFill>
                            <a:schemeClr val="tx1"/>
                          </a:solidFill>
                          <a:latin typeface="Calibri"/>
                          <a:ea typeface=""/>
                          <a:cs typeface=""/>
                        </a:defRPr>
                      </a:lvl4pPr>
                      <a:lvl5pPr marL="1828800" algn="l" defTabSz="457200" rtl="0" eaLnBrk="1" latinLnBrk="0" hangingPunct="1">
                        <a:defRPr sz="1800" kern="1200">
                          <a:solidFill>
                            <a:schemeClr val="tx1"/>
                          </a:solidFill>
                          <a:latin typeface="Calibri"/>
                          <a:ea typeface=""/>
                          <a:cs typeface=""/>
                        </a:defRPr>
                      </a:lvl5pPr>
                      <a:lvl6pPr marL="2286000" algn="l" defTabSz="457200" rtl="0" eaLnBrk="1" latinLnBrk="0" hangingPunct="1">
                        <a:defRPr sz="1800" kern="1200">
                          <a:solidFill>
                            <a:schemeClr val="tx1"/>
                          </a:solidFill>
                          <a:latin typeface="Calibri"/>
                          <a:ea typeface=""/>
                          <a:cs typeface=""/>
                        </a:defRPr>
                      </a:lvl6pPr>
                      <a:lvl7pPr marL="2743200" algn="l" defTabSz="457200" rtl="0" eaLnBrk="1" latinLnBrk="0" hangingPunct="1">
                        <a:defRPr sz="1800" kern="1200">
                          <a:solidFill>
                            <a:schemeClr val="tx1"/>
                          </a:solidFill>
                          <a:latin typeface="Calibri"/>
                          <a:ea typeface=""/>
                          <a:cs typeface=""/>
                        </a:defRPr>
                      </a:lvl7pPr>
                      <a:lvl8pPr marL="3200400" algn="l" defTabSz="457200" rtl="0" eaLnBrk="1" latinLnBrk="0" hangingPunct="1">
                        <a:defRPr sz="1800" kern="1200">
                          <a:solidFill>
                            <a:schemeClr val="tx1"/>
                          </a:solidFill>
                          <a:latin typeface="Calibri"/>
                          <a:ea typeface=""/>
                          <a:cs typeface=""/>
                        </a:defRPr>
                      </a:lvl8pPr>
                      <a:lvl9pPr marL="3657600" algn="l" defTabSz="457200" rtl="0" eaLnBrk="1" latinLnBrk="0" hangingPunct="1">
                        <a:defRPr sz="1800" kern="1200">
                          <a:solidFill>
                            <a:schemeClr val="tx1"/>
                          </a:solidFill>
                          <a:latin typeface="Calibri"/>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normalizeH="0" baseline="0" dirty="0">
                          <a:ln>
                            <a:noFill/>
                          </a:ln>
                          <a:solidFill>
                            <a:schemeClr val="tx1"/>
                          </a:solidFill>
                          <a:effectLst/>
                          <a:latin typeface="Arial Narrow" pitchFamily="34" charset="0"/>
                          <a:ea typeface="+mn-ea"/>
                          <a:cs typeface="+mn-cs"/>
                        </a:rPr>
                        <a:t>% Off Target</a:t>
                      </a:r>
                      <a:endParaRPr kumimoji="0" lang="en-ZA" sz="1400" b="1" i="0" u="none" strike="noStrike" kern="1200" cap="none" normalizeH="0" baseline="0" dirty="0">
                        <a:ln>
                          <a:noFill/>
                        </a:ln>
                        <a:solidFill>
                          <a:schemeClr val="tx1"/>
                        </a:solidFill>
                        <a:effectLst/>
                        <a:latin typeface="Arial Narrow" pitchFamily="34" charset="0"/>
                        <a:ea typeface="+mn-ea"/>
                        <a:cs typeface="+mn-cs"/>
                      </a:endParaRPr>
                    </a:p>
                  </a:txBody>
                  <a:tcPr marL="68590" marR="68590" marT="0" marB="0">
                    <a:lnL w="12700" cap="flat" cmpd="sng" algn="ctr">
                      <a:solidFill>
                        <a:sysClr val="windowText" lastClr="000000"/>
                      </a:solidFill>
                      <a:prstDash val="solid"/>
                      <a:round/>
                      <a:headEnd type="none" w="sm" len="sm"/>
                      <a:tailEnd type="none" w="sm" len="sm"/>
                    </a:lnL>
                    <a:lnR w="12700" cap="flat" cmpd="sng" algn="ctr">
                      <a:solidFill>
                        <a:sysClr val="windowText" lastClr="000000"/>
                      </a:solidFill>
                      <a:prstDash val="solid"/>
                      <a:round/>
                      <a:headEnd type="none" w="sm" len="sm"/>
                      <a:tailEnd type="none" w="sm" len="sm"/>
                    </a:lnR>
                    <a:lnT w="3175" cap="flat" cmpd="sng" algn="ctr">
                      <a:solidFill>
                        <a:srgbClr val="800080"/>
                      </a:solidFill>
                      <a:prstDash val="solid"/>
                      <a:round/>
                      <a:headEnd type="none" w="sm" len="sm"/>
                      <a:tailEnd type="none" w="sm" len="sm"/>
                    </a:lnT>
                    <a:lnB w="3175" cap="flat" cmpd="sng" algn="ctr">
                      <a:solidFill>
                        <a:srgbClr val="800080"/>
                      </a:solidFill>
                      <a:prstDash val="solid"/>
                      <a:round/>
                      <a:headEnd type="none" w="sm" len="sm"/>
                      <a:tailEnd type="none" w="sm" len="sm"/>
                    </a:lnB>
                    <a:lnTlToBr>
                      <a:noFill/>
                    </a:lnTlToBr>
                    <a:lnBlToTr>
                      <a:noFill/>
                    </a:lnBlToTr>
                    <a:solidFill>
                      <a:srgbClr val="FF0000"/>
                    </a:solidFill>
                  </a:tcPr>
                </a:tc>
                <a:tc>
                  <a:txBody>
                    <a:bodyPr/>
                    <a:lstStyle>
                      <a:lvl1pPr marL="0" algn="l" defTabSz="457200" rtl="0" eaLnBrk="1" latinLnBrk="0" hangingPunct="1">
                        <a:defRPr sz="1800" kern="1200">
                          <a:solidFill>
                            <a:schemeClr val="tx1"/>
                          </a:solidFill>
                          <a:latin typeface="Calibri"/>
                          <a:ea typeface=""/>
                          <a:cs typeface=""/>
                        </a:defRPr>
                      </a:lvl1pPr>
                      <a:lvl2pPr marL="457200" algn="l" defTabSz="457200" rtl="0" eaLnBrk="1" latinLnBrk="0" hangingPunct="1">
                        <a:defRPr sz="1800" kern="1200">
                          <a:solidFill>
                            <a:schemeClr val="tx1"/>
                          </a:solidFill>
                          <a:latin typeface="Calibri"/>
                          <a:ea typeface=""/>
                          <a:cs typeface=""/>
                        </a:defRPr>
                      </a:lvl2pPr>
                      <a:lvl3pPr marL="914400" algn="l" defTabSz="457200" rtl="0" eaLnBrk="1" latinLnBrk="0" hangingPunct="1">
                        <a:defRPr sz="1800" kern="1200">
                          <a:solidFill>
                            <a:schemeClr val="tx1"/>
                          </a:solidFill>
                          <a:latin typeface="Calibri"/>
                          <a:ea typeface=""/>
                          <a:cs typeface=""/>
                        </a:defRPr>
                      </a:lvl3pPr>
                      <a:lvl4pPr marL="1371600" algn="l" defTabSz="457200" rtl="0" eaLnBrk="1" latinLnBrk="0" hangingPunct="1">
                        <a:defRPr sz="1800" kern="1200">
                          <a:solidFill>
                            <a:schemeClr val="tx1"/>
                          </a:solidFill>
                          <a:latin typeface="Calibri"/>
                          <a:ea typeface=""/>
                          <a:cs typeface=""/>
                        </a:defRPr>
                      </a:lvl4pPr>
                      <a:lvl5pPr marL="1828800" algn="l" defTabSz="457200" rtl="0" eaLnBrk="1" latinLnBrk="0" hangingPunct="1">
                        <a:defRPr sz="1800" kern="1200">
                          <a:solidFill>
                            <a:schemeClr val="tx1"/>
                          </a:solidFill>
                          <a:latin typeface="Calibri"/>
                          <a:ea typeface=""/>
                          <a:cs typeface=""/>
                        </a:defRPr>
                      </a:lvl5pPr>
                      <a:lvl6pPr marL="2286000" algn="l" defTabSz="457200" rtl="0" eaLnBrk="1" latinLnBrk="0" hangingPunct="1">
                        <a:defRPr sz="1800" kern="1200">
                          <a:solidFill>
                            <a:schemeClr val="tx1"/>
                          </a:solidFill>
                          <a:latin typeface="Calibri"/>
                          <a:ea typeface=""/>
                          <a:cs typeface=""/>
                        </a:defRPr>
                      </a:lvl6pPr>
                      <a:lvl7pPr marL="2743200" algn="l" defTabSz="457200" rtl="0" eaLnBrk="1" latinLnBrk="0" hangingPunct="1">
                        <a:defRPr sz="1800" kern="1200">
                          <a:solidFill>
                            <a:schemeClr val="tx1"/>
                          </a:solidFill>
                          <a:latin typeface="Calibri"/>
                          <a:ea typeface=""/>
                          <a:cs typeface=""/>
                        </a:defRPr>
                      </a:lvl7pPr>
                      <a:lvl8pPr marL="3200400" algn="l" defTabSz="457200" rtl="0" eaLnBrk="1" latinLnBrk="0" hangingPunct="1">
                        <a:defRPr sz="1800" kern="1200">
                          <a:solidFill>
                            <a:schemeClr val="tx1"/>
                          </a:solidFill>
                          <a:latin typeface="Calibri"/>
                          <a:ea typeface=""/>
                          <a:cs typeface=""/>
                        </a:defRPr>
                      </a:lvl8pPr>
                      <a:lvl9pPr marL="3657600" algn="l" defTabSz="457200" rtl="0" eaLnBrk="1" latinLnBrk="0" hangingPunct="1">
                        <a:defRPr sz="1800" kern="1200">
                          <a:solidFill>
                            <a:schemeClr val="tx1"/>
                          </a:solidFill>
                          <a:latin typeface="Calibri"/>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normalizeH="0" baseline="0" dirty="0">
                          <a:ln>
                            <a:noFill/>
                          </a:ln>
                          <a:solidFill>
                            <a:schemeClr val="tx1"/>
                          </a:solidFill>
                          <a:effectLst/>
                          <a:latin typeface="Arial Narrow" pitchFamily="34" charset="0"/>
                          <a:ea typeface="+mn-ea"/>
                          <a:cs typeface="+mn-cs"/>
                        </a:rPr>
                        <a:t>% No milestone</a:t>
                      </a:r>
                      <a:endParaRPr kumimoji="0" lang="en-ZA" sz="1400" b="1" i="0" u="none" strike="noStrike" kern="1200" cap="none" normalizeH="0" baseline="0" dirty="0">
                        <a:ln>
                          <a:noFill/>
                        </a:ln>
                        <a:solidFill>
                          <a:schemeClr val="tx1"/>
                        </a:solidFill>
                        <a:effectLst/>
                        <a:latin typeface="Arial Narrow" pitchFamily="34" charset="0"/>
                        <a:ea typeface="+mn-ea"/>
                        <a:cs typeface="+mn-cs"/>
                      </a:endParaRPr>
                    </a:p>
                  </a:txBody>
                  <a:tcPr marL="68590" marR="68590" marT="0" marB="0">
                    <a:lnL w="12700" cap="flat" cmpd="sng" algn="ctr">
                      <a:solidFill>
                        <a:sysClr val="windowText" lastClr="000000"/>
                      </a:solidFill>
                      <a:prstDash val="solid"/>
                      <a:round/>
                      <a:headEnd type="none" w="sm" len="sm"/>
                      <a:tailEnd type="none" w="sm" len="sm"/>
                    </a:lnL>
                    <a:lnR w="12700" cap="flat" cmpd="sng" algn="ctr">
                      <a:solidFill>
                        <a:sysClr val="windowText" lastClr="000000"/>
                      </a:solidFill>
                      <a:prstDash val="solid"/>
                      <a:round/>
                      <a:headEnd type="none" w="sm" len="sm"/>
                      <a:tailEnd type="none" w="sm" len="sm"/>
                    </a:lnR>
                    <a:lnT w="3175" cap="flat" cmpd="sng" algn="ctr">
                      <a:solidFill>
                        <a:srgbClr val="800080"/>
                      </a:solidFill>
                      <a:prstDash val="solid"/>
                      <a:round/>
                      <a:headEnd type="none" w="sm" len="sm"/>
                      <a:tailEnd type="none" w="sm" len="sm"/>
                    </a:lnT>
                    <a:lnB w="3175" cap="flat" cmpd="sng" algn="ctr">
                      <a:solidFill>
                        <a:srgbClr val="800080"/>
                      </a:solidFill>
                      <a:prstDash val="solid"/>
                      <a:round/>
                      <a:headEnd type="none" w="sm" len="sm"/>
                      <a:tailEnd type="none" w="sm" len="sm"/>
                    </a:lnB>
                    <a:lnTlToBr>
                      <a:noFill/>
                    </a:lnTlToBr>
                    <a:lnBlToTr>
                      <a:noFill/>
                    </a:lnBlToTr>
                    <a:solidFill>
                      <a:srgbClr val="00B0F0"/>
                    </a:solidFill>
                  </a:tcPr>
                </a:tc>
                <a:extLst>
                  <a:ext uri="{0D108BD9-81ED-4DB2-BD59-A6C34878D82A}">
                    <a16:rowId xmlns:a16="http://schemas.microsoft.com/office/drawing/2014/main" xmlns="" val="10000"/>
                  </a:ext>
                </a:extLst>
              </a:tr>
              <a:tr h="640867">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ctr" defTabSz="4572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normalizeH="0" baseline="0" dirty="0">
                          <a:ln>
                            <a:noFill/>
                          </a:ln>
                          <a:solidFill>
                            <a:schemeClr val="tx1"/>
                          </a:solidFill>
                          <a:effectLst/>
                          <a:latin typeface="Arial Narrow" pitchFamily="34" charset="0"/>
                          <a:ea typeface="+mn-ea"/>
                          <a:cs typeface="+mn-cs"/>
                        </a:rPr>
                        <a:t>59% (10/17)</a:t>
                      </a:r>
                    </a:p>
                  </a:txBody>
                  <a:tcPr marL="68594" marR="68594" marT="0" marB="0" anchor="ctr">
                    <a:lnL w="12700" cap="flat" cmpd="sng" algn="ctr">
                      <a:solidFill>
                        <a:sysClr val="windowText" lastClr="000000"/>
                      </a:solidFill>
                      <a:prstDash val="solid"/>
                      <a:round/>
                      <a:headEnd type="none" w="sm" len="sm"/>
                      <a:tailEnd type="none" w="sm" len="sm"/>
                    </a:lnL>
                    <a:lnR w="12700" cap="flat" cmpd="sng" algn="ctr">
                      <a:solidFill>
                        <a:sysClr val="windowText" lastClr="000000"/>
                      </a:solidFill>
                      <a:prstDash val="solid"/>
                      <a:round/>
                      <a:headEnd type="none" w="sm" len="sm"/>
                      <a:tailEnd type="none" w="sm" len="sm"/>
                    </a:lnR>
                    <a:lnT w="3175" cap="flat" cmpd="sng" algn="ctr">
                      <a:solidFill>
                        <a:srgbClr val="800080"/>
                      </a:solidFill>
                      <a:prstDash val="solid"/>
                      <a:round/>
                      <a:headEnd type="none" w="sm" len="sm"/>
                      <a:tailEnd type="none" w="sm" len="sm"/>
                    </a:lnT>
                    <a:lnB w="3175" cap="flat" cmpd="sng" algn="ctr">
                      <a:solidFill>
                        <a:srgbClr val="800080"/>
                      </a:solidFill>
                      <a:prstDash val="solid"/>
                      <a:round/>
                      <a:headEnd type="none" w="sm" len="sm"/>
                      <a:tailEnd type="none" w="sm" len="sm"/>
                    </a:lnB>
                    <a:lnTlToBr>
                      <a:noFill/>
                    </a:lnTlToBr>
                    <a:lnBlToTr>
                      <a:noFill/>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ctr" defTabSz="4572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normalizeH="0" baseline="0" dirty="0">
                          <a:ln>
                            <a:noFill/>
                          </a:ln>
                          <a:solidFill>
                            <a:schemeClr val="tx1"/>
                          </a:solidFill>
                          <a:effectLst/>
                          <a:latin typeface="Arial Narrow" pitchFamily="34" charset="0"/>
                          <a:ea typeface="+mn-ea"/>
                          <a:cs typeface="+mn-cs"/>
                        </a:rPr>
                        <a:t>18% (3/17)</a:t>
                      </a:r>
                    </a:p>
                  </a:txBody>
                  <a:tcPr marL="68594" marR="68594" marT="0" marB="0" anchor="ctr">
                    <a:lnL w="12700" cap="flat" cmpd="sng" algn="ctr">
                      <a:solidFill>
                        <a:sysClr val="windowText" lastClr="000000"/>
                      </a:solidFill>
                      <a:prstDash val="solid"/>
                      <a:round/>
                      <a:headEnd type="none" w="sm" len="sm"/>
                      <a:tailEnd type="none" w="sm" len="sm"/>
                    </a:lnL>
                    <a:lnR w="12700" cap="flat" cmpd="sng" algn="ctr">
                      <a:solidFill>
                        <a:sysClr val="windowText" lastClr="000000"/>
                      </a:solidFill>
                      <a:prstDash val="solid"/>
                      <a:round/>
                      <a:headEnd type="none" w="sm" len="sm"/>
                      <a:tailEnd type="none" w="sm" len="sm"/>
                    </a:lnR>
                    <a:lnT w="3175" cap="flat" cmpd="sng" algn="ctr">
                      <a:solidFill>
                        <a:srgbClr val="800080"/>
                      </a:solidFill>
                      <a:prstDash val="solid"/>
                      <a:round/>
                      <a:headEnd type="none" w="sm" len="sm"/>
                      <a:tailEnd type="none" w="sm" len="sm"/>
                    </a:lnT>
                    <a:lnB w="3175" cap="flat" cmpd="sng" algn="ctr">
                      <a:solidFill>
                        <a:srgbClr val="800080"/>
                      </a:solidFill>
                      <a:prstDash val="solid"/>
                      <a:round/>
                      <a:headEnd type="none" w="sm" len="sm"/>
                      <a:tailEnd type="none" w="sm" len="sm"/>
                    </a:lnB>
                    <a:lnTlToBr>
                      <a:noFill/>
                    </a:lnTlToBr>
                    <a:lnBlToTr>
                      <a:noFill/>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ctr" defTabSz="4572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normalizeH="0" baseline="0" dirty="0">
                          <a:ln>
                            <a:noFill/>
                          </a:ln>
                          <a:solidFill>
                            <a:schemeClr val="tx1"/>
                          </a:solidFill>
                          <a:effectLst/>
                          <a:latin typeface="Arial Narrow" pitchFamily="34" charset="0"/>
                          <a:ea typeface="+mn-ea"/>
                          <a:cs typeface="+mn-cs"/>
                        </a:rPr>
                        <a:t>23% (4/17)</a:t>
                      </a:r>
                    </a:p>
                  </a:txBody>
                  <a:tcPr marL="68594" marR="68594" marT="0" marB="0" anchor="ctr">
                    <a:lnL w="12700" cap="flat" cmpd="sng" algn="ctr">
                      <a:solidFill>
                        <a:sysClr val="windowText" lastClr="000000"/>
                      </a:solidFill>
                      <a:prstDash val="solid"/>
                      <a:round/>
                      <a:headEnd type="none" w="sm" len="sm"/>
                      <a:tailEnd type="none" w="sm" len="sm"/>
                    </a:lnL>
                    <a:lnR w="12700" cap="flat" cmpd="sng" algn="ctr">
                      <a:solidFill>
                        <a:sysClr val="windowText" lastClr="000000"/>
                      </a:solidFill>
                      <a:prstDash val="solid"/>
                      <a:round/>
                      <a:headEnd type="none" w="sm" len="sm"/>
                      <a:tailEnd type="none" w="sm" len="sm"/>
                    </a:lnR>
                    <a:lnT w="3175" cap="flat" cmpd="sng" algn="ctr">
                      <a:solidFill>
                        <a:srgbClr val="800080"/>
                      </a:solidFill>
                      <a:prstDash val="solid"/>
                      <a:round/>
                      <a:headEnd type="none" w="sm" len="sm"/>
                      <a:tailEnd type="none" w="sm" len="sm"/>
                    </a:lnT>
                    <a:lnB w="3175" cap="flat" cmpd="sng" algn="ctr">
                      <a:solidFill>
                        <a:srgbClr val="800080"/>
                      </a:solidFill>
                      <a:prstDash val="solid"/>
                      <a:round/>
                      <a:headEnd type="none" w="sm" len="sm"/>
                      <a:tailEnd type="none" w="sm" len="sm"/>
                    </a:lnB>
                    <a:lnTlToBr>
                      <a:noFill/>
                    </a:lnTlToBr>
                    <a:lnBlToTr>
                      <a:noFill/>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normalizeH="0" baseline="0" dirty="0">
                          <a:ln>
                            <a:noFill/>
                          </a:ln>
                          <a:solidFill>
                            <a:schemeClr val="tx1"/>
                          </a:solidFill>
                          <a:effectLst/>
                          <a:latin typeface="Arial Narrow" pitchFamily="34" charset="0"/>
                          <a:ea typeface="+mn-ea"/>
                          <a:cs typeface="+mn-cs"/>
                        </a:rPr>
                        <a:t>-</a:t>
                      </a:r>
                    </a:p>
                  </a:txBody>
                  <a:tcPr marL="68594" marR="68594" marT="0" marB="0" anchor="ctr">
                    <a:lnL w="12700" cap="flat" cmpd="sng" algn="ctr">
                      <a:solidFill>
                        <a:sysClr val="windowText" lastClr="000000"/>
                      </a:solidFill>
                      <a:prstDash val="solid"/>
                      <a:round/>
                      <a:headEnd type="none" w="sm" len="sm"/>
                      <a:tailEnd type="none" w="sm" len="sm"/>
                    </a:lnL>
                    <a:lnR w="12700" cap="flat" cmpd="sng" algn="ctr">
                      <a:solidFill>
                        <a:sysClr val="windowText" lastClr="000000"/>
                      </a:solidFill>
                      <a:prstDash val="solid"/>
                      <a:round/>
                      <a:headEnd type="none" w="sm" len="sm"/>
                      <a:tailEnd type="none" w="sm" len="sm"/>
                    </a:lnR>
                    <a:lnT w="3175" cap="flat" cmpd="sng" algn="ctr">
                      <a:solidFill>
                        <a:srgbClr val="800080"/>
                      </a:solidFill>
                      <a:prstDash val="solid"/>
                      <a:round/>
                      <a:headEnd type="none" w="sm" len="sm"/>
                      <a:tailEnd type="none" w="sm" len="sm"/>
                    </a:lnT>
                    <a:lnB w="3175" cap="flat" cmpd="sng" algn="ctr">
                      <a:solidFill>
                        <a:srgbClr val="80008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1"/>
                  </a:ext>
                </a:extLst>
              </a:tr>
            </a:tbl>
          </a:graphicData>
        </a:graphic>
      </p:graphicFrame>
      <p:sp>
        <p:nvSpPr>
          <p:cNvPr id="8" name="Title 1"/>
          <p:cNvSpPr>
            <a:spLocks noGrp="1"/>
          </p:cNvSpPr>
          <p:nvPr>
            <p:ph type="title"/>
          </p:nvPr>
        </p:nvSpPr>
        <p:spPr>
          <a:xfrm>
            <a:off x="457200" y="145112"/>
            <a:ext cx="8229600" cy="584200"/>
          </a:xfrm>
        </p:spPr>
        <p:txBody>
          <a:bodyPr>
            <a:normAutofit/>
          </a:bodyPr>
          <a:lstStyle/>
          <a:p>
            <a:r>
              <a:rPr lang="en-ZA" altLang="en-US" sz="2000" b="1" dirty="0">
                <a:solidFill>
                  <a:srgbClr val="00B050"/>
                </a:solidFill>
                <a:latin typeface="Arial" panose="020B0604020202020204" pitchFamily="34" charset="0"/>
              </a:rPr>
              <a:t>OVERALL SUMMARY OF THIRD QUARTER PERFORMANCE </a:t>
            </a:r>
            <a:endParaRPr lang="en-US" altLang="en-US" sz="2000" b="1" dirty="0">
              <a:solidFill>
                <a:srgbClr val="00B050"/>
              </a:solidFill>
              <a:latin typeface="Arial" panose="020B0604020202020204" pitchFamily="34" charset="0"/>
            </a:endParaRPr>
          </a:p>
        </p:txBody>
      </p:sp>
      <p:sp>
        <p:nvSpPr>
          <p:cNvPr id="3" name="Slide Number Placeholder 2"/>
          <p:cNvSpPr>
            <a:spLocks noGrp="1"/>
          </p:cNvSpPr>
          <p:nvPr>
            <p:ph type="sldNum" sz="quarter" idx="12"/>
          </p:nvPr>
        </p:nvSpPr>
        <p:spPr/>
        <p:txBody>
          <a:bodyPr/>
          <a:lstStyle/>
          <a:p>
            <a:fld id="{49E107A0-7B7C-8743-BC43-85A450895BAC}" type="slidenum">
              <a:rPr lang="en-US" smtClean="0"/>
              <a:pPr/>
              <a:t>2</a:t>
            </a:fld>
            <a:endParaRPr lang="en-US"/>
          </a:p>
        </p:txBody>
      </p:sp>
    </p:spTree>
    <p:extLst>
      <p:ext uri="{BB962C8B-B14F-4D97-AF65-F5344CB8AC3E}">
        <p14:creationId xmlns:p14="http://schemas.microsoft.com/office/powerpoint/2010/main" xmlns="" val="22201689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8991600" cy="533400"/>
          </a:xfrm>
        </p:spPr>
        <p:txBody>
          <a:bodyPr>
            <a:normAutofit fontScale="90000"/>
          </a:bodyPr>
          <a:lstStyle/>
          <a:p>
            <a:pPr>
              <a:defRPr/>
            </a:pPr>
            <a:r>
              <a:rPr lang="en-US" sz="2000" b="1" dirty="0">
                <a:solidFill>
                  <a:srgbClr val="00B050"/>
                </a:solidFill>
                <a:latin typeface="Arial" panose="020B0604020202020204" pitchFamily="34" charset="0"/>
              </a:rPr>
              <a:t>PROGRAMME 9: FISHERIES MANAGEMENT</a:t>
            </a:r>
            <a:r>
              <a:rPr lang="en-ZA" sz="2000" dirty="0">
                <a:solidFill>
                  <a:prstClr val="black"/>
                </a:solidFill>
              </a:rPr>
              <a:t/>
            </a:r>
            <a:br>
              <a:rPr lang="en-ZA" sz="2000" dirty="0">
                <a:solidFill>
                  <a:prstClr val="black"/>
                </a:solidFill>
              </a:rPr>
            </a:br>
            <a:endParaRPr lang="en-US" sz="2000" b="1" dirty="0">
              <a:solidFill>
                <a:srgbClr val="00B050"/>
              </a:solidFill>
              <a:latin typeface="Arial" panose="020B0604020202020204" pitchFamily="34" charset="0"/>
              <a:ea typeface="+mn-ea"/>
              <a:cs typeface="+mn-cs"/>
            </a:endParaRPr>
          </a:p>
        </p:txBody>
      </p:sp>
      <p:sp>
        <p:nvSpPr>
          <p:cNvPr id="202755" name="Line 4"/>
          <p:cNvSpPr>
            <a:spLocks noChangeShapeType="1"/>
          </p:cNvSpPr>
          <p:nvPr/>
        </p:nvSpPr>
        <p:spPr bwMode="auto">
          <a:xfrm>
            <a:off x="0" y="609600"/>
            <a:ext cx="9144000" cy="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ZA">
              <a:solidFill>
                <a:prstClr val="black"/>
              </a:solidFill>
            </a:endParaRPr>
          </a:p>
        </p:txBody>
      </p:sp>
      <p:grpSp>
        <p:nvGrpSpPr>
          <p:cNvPr id="202788" name="Group 6"/>
          <p:cNvGrpSpPr>
            <a:grpSpLocks/>
          </p:cNvGrpSpPr>
          <p:nvPr/>
        </p:nvGrpSpPr>
        <p:grpSpPr bwMode="auto">
          <a:xfrm>
            <a:off x="1066800" y="6477000"/>
            <a:ext cx="5778500" cy="215900"/>
            <a:chOff x="685800" y="6400800"/>
            <a:chExt cx="5778500" cy="215900"/>
          </a:xfrm>
        </p:grpSpPr>
        <p:sp>
          <p:nvSpPr>
            <p:cNvPr id="202790" name="Rectangle 463"/>
            <p:cNvSpPr>
              <a:spLocks noChangeArrowheads="1"/>
            </p:cNvSpPr>
            <p:nvPr/>
          </p:nvSpPr>
          <p:spPr bwMode="auto">
            <a:xfrm>
              <a:off x="685800" y="6400800"/>
              <a:ext cx="215900" cy="215900"/>
            </a:xfrm>
            <a:prstGeom prst="rect">
              <a:avLst/>
            </a:prstGeom>
            <a:solidFill>
              <a:srgbClr val="66FF33"/>
            </a:solidFill>
            <a:ln w="12700">
              <a:solidFill>
                <a:srgbClr val="000000"/>
              </a:solidFill>
              <a:miter lim="800000"/>
              <a:headEnd/>
              <a:tailEnd/>
            </a:ln>
          </p:spPr>
          <p:txBody>
            <a:bodyPr wrap="none" lIns="136525" tIns="46037" rIns="136525" bIns="46037" anchor="b"/>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2">
                <a:lnSpc>
                  <a:spcPct val="60000"/>
                </a:lnSpc>
                <a:spcBef>
                  <a:spcPct val="0"/>
                </a:spcBef>
                <a:buClr>
                  <a:srgbClr val="000000"/>
                </a:buClr>
                <a:buFontTx/>
                <a:buNone/>
              </a:pPr>
              <a:r>
                <a:rPr lang="en-US" altLang="en-US" sz="1200">
                  <a:solidFill>
                    <a:srgbClr val="333399"/>
                  </a:solidFill>
                  <a:latin typeface="Arial" panose="020B0604020202020204" pitchFamily="34" charset="0"/>
                </a:rPr>
                <a:t>= On target</a:t>
              </a:r>
            </a:p>
          </p:txBody>
        </p:sp>
        <p:sp>
          <p:nvSpPr>
            <p:cNvPr id="202791" name="Rectangle 464"/>
            <p:cNvSpPr>
              <a:spLocks noChangeArrowheads="1"/>
            </p:cNvSpPr>
            <p:nvPr/>
          </p:nvSpPr>
          <p:spPr bwMode="auto">
            <a:xfrm>
              <a:off x="2590800" y="6400800"/>
              <a:ext cx="215900" cy="215900"/>
            </a:xfrm>
            <a:prstGeom prst="rect">
              <a:avLst/>
            </a:prstGeom>
            <a:solidFill>
              <a:srgbClr val="FFFF00"/>
            </a:solidFill>
            <a:ln w="12700">
              <a:solidFill>
                <a:srgbClr val="000000"/>
              </a:solidFill>
              <a:miter lim="800000"/>
              <a:headEnd/>
              <a:tailEnd/>
            </a:ln>
          </p:spPr>
          <p:txBody>
            <a:bodyPr wrap="none" lIns="136525" tIns="46037" rIns="136525" bIns="46037" anchor="b"/>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2">
                <a:lnSpc>
                  <a:spcPct val="60000"/>
                </a:lnSpc>
                <a:spcBef>
                  <a:spcPct val="0"/>
                </a:spcBef>
                <a:buClr>
                  <a:srgbClr val="000000"/>
                </a:buClr>
                <a:buFontTx/>
                <a:buNone/>
              </a:pPr>
              <a:r>
                <a:rPr lang="en-US" altLang="en-US" sz="1200">
                  <a:solidFill>
                    <a:srgbClr val="333399"/>
                  </a:solidFill>
                  <a:latin typeface="Arial" panose="020B0604020202020204" pitchFamily="34" charset="0"/>
                </a:rPr>
                <a:t>= work in progress</a:t>
              </a:r>
            </a:p>
          </p:txBody>
        </p:sp>
        <p:sp>
          <p:nvSpPr>
            <p:cNvPr id="202792" name="Rectangle 465"/>
            <p:cNvSpPr>
              <a:spLocks noChangeArrowheads="1"/>
            </p:cNvSpPr>
            <p:nvPr/>
          </p:nvSpPr>
          <p:spPr bwMode="auto">
            <a:xfrm>
              <a:off x="4724400" y="6400800"/>
              <a:ext cx="215900" cy="215900"/>
            </a:xfrm>
            <a:prstGeom prst="rect">
              <a:avLst/>
            </a:prstGeom>
            <a:solidFill>
              <a:srgbClr val="FF0000"/>
            </a:solidFill>
            <a:ln w="12700">
              <a:solidFill>
                <a:srgbClr val="000000"/>
              </a:solidFill>
              <a:miter lim="800000"/>
              <a:headEnd/>
              <a:tailEnd/>
            </a:ln>
          </p:spPr>
          <p:txBody>
            <a:bodyPr wrap="none" lIns="136525" tIns="46037" rIns="136525" bIns="46037" anchor="b"/>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2">
                <a:lnSpc>
                  <a:spcPct val="60000"/>
                </a:lnSpc>
                <a:spcBef>
                  <a:spcPct val="0"/>
                </a:spcBef>
                <a:buClr>
                  <a:srgbClr val="000000"/>
                </a:buClr>
                <a:buFontTx/>
                <a:buNone/>
              </a:pPr>
              <a:r>
                <a:rPr lang="en-US" altLang="en-US" sz="1200">
                  <a:solidFill>
                    <a:srgbClr val="333399"/>
                  </a:solidFill>
                  <a:latin typeface="Arial" panose="020B0604020202020204" pitchFamily="34" charset="0"/>
                </a:rPr>
                <a:t>= Off target</a:t>
              </a:r>
            </a:p>
          </p:txBody>
        </p:sp>
        <p:sp>
          <p:nvSpPr>
            <p:cNvPr id="202793" name="Rectangle 465"/>
            <p:cNvSpPr>
              <a:spLocks noChangeArrowheads="1"/>
            </p:cNvSpPr>
            <p:nvPr/>
          </p:nvSpPr>
          <p:spPr bwMode="auto">
            <a:xfrm>
              <a:off x="6248400" y="6400800"/>
              <a:ext cx="215900" cy="215900"/>
            </a:xfrm>
            <a:prstGeom prst="rect">
              <a:avLst/>
            </a:prstGeom>
            <a:solidFill>
              <a:srgbClr val="00B0F0"/>
            </a:solidFill>
            <a:ln w="12700">
              <a:solidFill>
                <a:srgbClr val="000000"/>
              </a:solidFill>
              <a:miter lim="800000"/>
              <a:headEnd/>
              <a:tailEnd/>
            </a:ln>
          </p:spPr>
          <p:txBody>
            <a:bodyPr wrap="none" lIns="136525" tIns="46037" rIns="136525" bIns="46037" anchor="b"/>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2">
                <a:lnSpc>
                  <a:spcPct val="60000"/>
                </a:lnSpc>
                <a:spcBef>
                  <a:spcPct val="0"/>
                </a:spcBef>
                <a:buClr>
                  <a:srgbClr val="000000"/>
                </a:buClr>
                <a:buFontTx/>
                <a:buNone/>
              </a:pPr>
              <a:endParaRPr lang="en-US" altLang="en-US" sz="1200" dirty="0">
                <a:solidFill>
                  <a:srgbClr val="333399"/>
                </a:solidFill>
                <a:latin typeface="Arial" panose="020B0604020202020204" pitchFamily="34" charset="0"/>
              </a:endParaRPr>
            </a:p>
            <a:p>
              <a:pPr lvl="2">
                <a:lnSpc>
                  <a:spcPct val="60000"/>
                </a:lnSpc>
                <a:spcBef>
                  <a:spcPct val="0"/>
                </a:spcBef>
                <a:buClr>
                  <a:srgbClr val="000000"/>
                </a:buClr>
                <a:buFontTx/>
                <a:buNone/>
              </a:pPr>
              <a:endParaRPr lang="en-US" altLang="en-US" sz="1200" dirty="0">
                <a:solidFill>
                  <a:srgbClr val="333399"/>
                </a:solidFill>
                <a:latin typeface="Arial" panose="020B0604020202020204" pitchFamily="34" charset="0"/>
              </a:endParaRPr>
            </a:p>
            <a:p>
              <a:pPr lvl="2">
                <a:lnSpc>
                  <a:spcPct val="60000"/>
                </a:lnSpc>
                <a:spcBef>
                  <a:spcPct val="0"/>
                </a:spcBef>
                <a:buClr>
                  <a:srgbClr val="000000"/>
                </a:buClr>
                <a:buFontTx/>
                <a:buNone/>
              </a:pPr>
              <a:r>
                <a:rPr lang="en-US" altLang="en-US" sz="1200" dirty="0">
                  <a:solidFill>
                    <a:srgbClr val="333399"/>
                  </a:solidFill>
                  <a:latin typeface="Arial" panose="020B0604020202020204" pitchFamily="34" charset="0"/>
                </a:rPr>
                <a:t>= No</a:t>
              </a:r>
            </a:p>
            <a:p>
              <a:pPr lvl="2">
                <a:lnSpc>
                  <a:spcPct val="60000"/>
                </a:lnSpc>
                <a:spcBef>
                  <a:spcPct val="0"/>
                </a:spcBef>
                <a:buClr>
                  <a:srgbClr val="000000"/>
                </a:buClr>
                <a:buFontTx/>
                <a:buNone/>
              </a:pPr>
              <a:r>
                <a:rPr lang="en-US" altLang="en-US" sz="1200" dirty="0">
                  <a:solidFill>
                    <a:srgbClr val="333399"/>
                  </a:solidFill>
                  <a:latin typeface="Arial" panose="020B0604020202020204" pitchFamily="34" charset="0"/>
                </a:rPr>
                <a:t>milestone</a:t>
              </a:r>
            </a:p>
          </p:txBody>
        </p:sp>
      </p:grpSp>
      <p:sp>
        <p:nvSpPr>
          <p:cNvPr id="202789" name="Slide Number Placeholder 2"/>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EE60E9BC-28EC-4CED-A907-CF02202A2E54}" type="slidenum">
              <a:rPr lang="en-US" altLang="en-US" sz="1200" smtClean="0">
                <a:solidFill>
                  <a:srgbClr val="898989"/>
                </a:solidFill>
              </a:rPr>
              <a:pPr>
                <a:spcBef>
                  <a:spcPct val="0"/>
                </a:spcBef>
                <a:buFontTx/>
                <a:buNone/>
              </a:pPr>
              <a:t>3</a:t>
            </a:fld>
            <a:endParaRPr lang="en-US" altLang="en-US" sz="1200">
              <a:solidFill>
                <a:srgbClr val="898989"/>
              </a:solidFill>
            </a:endParaRPr>
          </a:p>
        </p:txBody>
      </p:sp>
      <p:graphicFrame>
        <p:nvGraphicFramePr>
          <p:cNvPr id="11" name="Table 10"/>
          <p:cNvGraphicFramePr>
            <a:graphicFrameLocks noGrp="1"/>
          </p:cNvGraphicFramePr>
          <p:nvPr/>
        </p:nvGraphicFramePr>
        <p:xfrm>
          <a:off x="152399" y="754479"/>
          <a:ext cx="8839201" cy="4907280"/>
        </p:xfrm>
        <a:graphic>
          <a:graphicData uri="http://schemas.openxmlformats.org/drawingml/2006/table">
            <a:tbl>
              <a:tblPr/>
              <a:tblGrid>
                <a:gridCol w="1481801">
                  <a:extLst>
                    <a:ext uri="{9D8B030D-6E8A-4147-A177-3AD203B41FA5}">
                      <a16:colId xmlns:a16="http://schemas.microsoft.com/office/drawing/2014/main" xmlns="" val="20000"/>
                    </a:ext>
                  </a:extLst>
                </a:gridCol>
                <a:gridCol w="1244713">
                  <a:extLst>
                    <a:ext uri="{9D8B030D-6E8A-4147-A177-3AD203B41FA5}">
                      <a16:colId xmlns:a16="http://schemas.microsoft.com/office/drawing/2014/main" xmlns="" val="20001"/>
                    </a:ext>
                  </a:extLst>
                </a:gridCol>
                <a:gridCol w="1244713">
                  <a:extLst>
                    <a:ext uri="{9D8B030D-6E8A-4147-A177-3AD203B41FA5}">
                      <a16:colId xmlns:a16="http://schemas.microsoft.com/office/drawing/2014/main" xmlns="" val="20002"/>
                    </a:ext>
                  </a:extLst>
                </a:gridCol>
                <a:gridCol w="718929">
                  <a:extLst>
                    <a:ext uri="{9D8B030D-6E8A-4147-A177-3AD203B41FA5}">
                      <a16:colId xmlns:a16="http://schemas.microsoft.com/office/drawing/2014/main" xmlns="" val="20003"/>
                    </a:ext>
                  </a:extLst>
                </a:gridCol>
                <a:gridCol w="718929">
                  <a:extLst>
                    <a:ext uri="{9D8B030D-6E8A-4147-A177-3AD203B41FA5}">
                      <a16:colId xmlns:a16="http://schemas.microsoft.com/office/drawing/2014/main" xmlns="" val="20005"/>
                    </a:ext>
                  </a:extLst>
                </a:gridCol>
                <a:gridCol w="3430116">
                  <a:extLst>
                    <a:ext uri="{9D8B030D-6E8A-4147-A177-3AD203B41FA5}">
                      <a16:colId xmlns:a16="http://schemas.microsoft.com/office/drawing/2014/main" xmlns="" val="20004"/>
                    </a:ext>
                  </a:extLst>
                </a:gridCol>
              </a:tblGrid>
              <a:tr h="0">
                <a:tc gridSpan="6">
                  <a:txBody>
                    <a:bodyPr/>
                    <a:lstStyle/>
                    <a:p>
                      <a:pPr marL="0" marR="0" lvl="0" indent="12700" algn="just" defTabSz="4572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spc="0" normalizeH="0" baseline="0" noProof="0" dirty="0">
                          <a:ln>
                            <a:noFill/>
                          </a:ln>
                          <a:solidFill>
                            <a:prstClr val="white"/>
                          </a:solidFill>
                          <a:effectLst/>
                          <a:uLnTx/>
                          <a:uFillTx/>
                          <a:latin typeface="+mn-lt"/>
                          <a:ea typeface="+mn-ea"/>
                          <a:cs typeface="Arial" panose="020B0604020202020204" pitchFamily="34" charset="0"/>
                        </a:rPr>
                        <a:t>Outcome: Effective and enabling regulatory framework for the management and development of marine and freshwater living resources (oceans, coasts, rivers, and dams.)</a:t>
                      </a:r>
                      <a:endParaRPr kumimoji="0" lang="en-ZA"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US" sz="1300" dirty="0">
                        <a:solidFill>
                          <a:schemeClr val="tx1"/>
                        </a:solidFill>
                        <a:latin typeface="Arial" panose="020B0604020202020204" pitchFamily="34" charset="0"/>
                        <a:cs typeface="Arial" panose="020B0604020202020204" pitchFamily="34" charset="0"/>
                      </a:endParaRPr>
                    </a:p>
                  </a:txBody>
                  <a:tcPr marL="65917" marR="65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xmlns="" val="10000"/>
                  </a:ext>
                </a:extLst>
              </a:tr>
              <a:tr h="396240">
                <a:tc>
                  <a:txBody>
                    <a:bodyPr/>
                    <a:lstStyle/>
                    <a:p>
                      <a:pPr algn="ctr">
                        <a:lnSpc>
                          <a:spcPct val="100000"/>
                        </a:lnSpc>
                        <a:spcAft>
                          <a:spcPts val="0"/>
                        </a:spcAft>
                      </a:pPr>
                      <a:r>
                        <a:rPr lang="en-ZA" sz="1400" b="1" kern="1200" dirty="0">
                          <a:solidFill>
                            <a:schemeClr val="bg1"/>
                          </a:solidFill>
                          <a:effectLst/>
                          <a:latin typeface="+mn-lt"/>
                          <a:ea typeface="+mn-ea"/>
                          <a:cs typeface="Arial" panose="020B0604020202020204" pitchFamily="34" charset="0"/>
                        </a:rPr>
                        <a:t>Output Indicator</a:t>
                      </a: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indent="52705" algn="ctr" defTabSz="457200" rtl="0" eaLnBrk="1" fontAlgn="auto" latinLnBrk="0" hangingPunct="1">
                        <a:lnSpc>
                          <a:spcPct val="100000"/>
                        </a:lnSpc>
                        <a:spcBef>
                          <a:spcPts val="0"/>
                        </a:spcBef>
                        <a:spcAft>
                          <a:spcPts val="0"/>
                        </a:spcAft>
                        <a:buClrTx/>
                        <a:buSzTx/>
                        <a:buFontTx/>
                        <a:buNone/>
                        <a:tabLst/>
                        <a:defRPr/>
                      </a:pPr>
                      <a:r>
                        <a:rPr lang="en-ZA" sz="1400" b="1" kern="1200" dirty="0">
                          <a:solidFill>
                            <a:schemeClr val="bg1"/>
                          </a:solidFill>
                          <a:effectLst/>
                          <a:latin typeface="+mn-lt"/>
                          <a:ea typeface="+mn-ea"/>
                          <a:cs typeface="Arial" panose="020B0604020202020204" pitchFamily="34" charset="0"/>
                        </a:rPr>
                        <a:t>Annual Target 2020/21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indent="52705" algn="ctr" defTabSz="457200" rtl="0" eaLnBrk="1" fontAlgn="auto" latinLnBrk="0" hangingPunct="1">
                        <a:lnSpc>
                          <a:spcPct val="100000"/>
                        </a:lnSpc>
                        <a:spcBef>
                          <a:spcPts val="0"/>
                        </a:spcBef>
                        <a:spcAft>
                          <a:spcPts val="0"/>
                        </a:spcAft>
                        <a:buClrTx/>
                        <a:buSzTx/>
                        <a:buFontTx/>
                        <a:buNone/>
                        <a:tabLst/>
                        <a:defRPr/>
                      </a:pPr>
                      <a:r>
                        <a:rPr lang="en-ZA" sz="1400" b="1" kern="1200" dirty="0">
                          <a:solidFill>
                            <a:schemeClr val="bg1"/>
                          </a:solidFill>
                          <a:effectLst/>
                          <a:latin typeface="+mn-lt"/>
                          <a:ea typeface="+mn-ea"/>
                          <a:cs typeface="Arial" panose="020B0604020202020204" pitchFamily="34" charset="0"/>
                        </a:rPr>
                        <a:t>3</a:t>
                      </a:r>
                      <a:r>
                        <a:rPr lang="en-ZA" sz="1400" b="1" kern="1200" baseline="30000" dirty="0">
                          <a:solidFill>
                            <a:schemeClr val="bg1"/>
                          </a:solidFill>
                          <a:effectLst/>
                          <a:latin typeface="+mn-lt"/>
                          <a:ea typeface="+mn-ea"/>
                          <a:cs typeface="Arial" panose="020B0604020202020204" pitchFamily="34" charset="0"/>
                        </a:rPr>
                        <a:t>rd</a:t>
                      </a:r>
                      <a:r>
                        <a:rPr lang="en-ZA" sz="1400" b="1" kern="1200" baseline="0" dirty="0">
                          <a:solidFill>
                            <a:schemeClr val="bg1"/>
                          </a:solidFill>
                          <a:effectLst/>
                          <a:latin typeface="+mn-lt"/>
                          <a:ea typeface="+mn-ea"/>
                          <a:cs typeface="Arial" panose="020B0604020202020204" pitchFamily="34" charset="0"/>
                        </a:rPr>
                        <a:t> </a:t>
                      </a:r>
                      <a:r>
                        <a:rPr lang="en-ZA" sz="1400" b="1" kern="1200" dirty="0">
                          <a:solidFill>
                            <a:schemeClr val="bg1"/>
                          </a:solidFill>
                          <a:effectLst/>
                          <a:latin typeface="+mn-lt"/>
                          <a:ea typeface="+mn-ea"/>
                          <a:cs typeface="Arial" panose="020B0604020202020204" pitchFamily="34" charset="0"/>
                        </a:rPr>
                        <a:t>Quarter target 2020/21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indent="52705" algn="ctr" defTabSz="457200" rtl="0" eaLnBrk="1" fontAlgn="auto" latinLnBrk="0" hangingPunct="1">
                        <a:lnSpc>
                          <a:spcPct val="100000"/>
                        </a:lnSpc>
                        <a:spcBef>
                          <a:spcPts val="0"/>
                        </a:spcBef>
                        <a:spcAft>
                          <a:spcPts val="0"/>
                        </a:spcAft>
                        <a:buClrTx/>
                        <a:buSzTx/>
                        <a:buFontTx/>
                        <a:buNone/>
                        <a:tabLst/>
                        <a:defRPr/>
                      </a:pPr>
                      <a:r>
                        <a:rPr lang="en-ZA" sz="1400" b="1" kern="1200" dirty="0">
                          <a:solidFill>
                            <a:schemeClr val="bg1"/>
                          </a:solidFill>
                          <a:effectLst/>
                          <a:latin typeface="+mn-lt"/>
                          <a:ea typeface="+mn-ea"/>
                          <a:cs typeface="Arial" panose="020B0604020202020204" pitchFamily="34" charset="0"/>
                        </a:rPr>
                        <a:t>1</a:t>
                      </a:r>
                      <a:r>
                        <a:rPr lang="en-ZA" sz="1400" b="1" kern="1200" baseline="30000" dirty="0">
                          <a:solidFill>
                            <a:schemeClr val="bg1"/>
                          </a:solidFill>
                          <a:effectLst/>
                          <a:latin typeface="+mn-lt"/>
                          <a:ea typeface="+mn-ea"/>
                          <a:cs typeface="Arial" panose="020B0604020202020204" pitchFamily="34" charset="0"/>
                        </a:rPr>
                        <a:t>st</a:t>
                      </a:r>
                      <a:r>
                        <a:rPr lang="en-ZA" sz="1400" b="1" kern="1200" dirty="0">
                          <a:solidFill>
                            <a:schemeClr val="bg1"/>
                          </a:solidFill>
                          <a:effectLst/>
                          <a:latin typeface="+mn-lt"/>
                          <a:ea typeface="+mn-ea"/>
                          <a:cs typeface="Arial" panose="020B0604020202020204" pitchFamily="34" charset="0"/>
                        </a:rPr>
                        <a:t> Quarter Status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indent="52705" algn="ctr" defTabSz="457200" rtl="0" eaLnBrk="1" fontAlgn="auto" latinLnBrk="0" hangingPunct="1">
                        <a:lnSpc>
                          <a:spcPct val="100000"/>
                        </a:lnSpc>
                        <a:spcBef>
                          <a:spcPts val="0"/>
                        </a:spcBef>
                        <a:spcAft>
                          <a:spcPts val="0"/>
                        </a:spcAft>
                        <a:buClrTx/>
                        <a:buSzTx/>
                        <a:buFontTx/>
                        <a:buNone/>
                        <a:tabLst/>
                        <a:defRPr/>
                      </a:pPr>
                      <a:r>
                        <a:rPr lang="en-ZA" sz="1400" b="1" kern="1200" dirty="0">
                          <a:solidFill>
                            <a:schemeClr val="bg1"/>
                          </a:solidFill>
                          <a:effectLst/>
                          <a:latin typeface="+mn-lt"/>
                          <a:ea typeface="+mn-ea"/>
                          <a:cs typeface="Arial" panose="020B0604020202020204" pitchFamily="34" charset="0"/>
                        </a:rPr>
                        <a:t>2</a:t>
                      </a:r>
                      <a:r>
                        <a:rPr lang="en-ZA" sz="1400" b="1" kern="1200" baseline="30000" dirty="0">
                          <a:solidFill>
                            <a:schemeClr val="bg1"/>
                          </a:solidFill>
                          <a:effectLst/>
                          <a:latin typeface="+mn-lt"/>
                          <a:ea typeface="+mn-ea"/>
                          <a:cs typeface="Arial" panose="020B0604020202020204" pitchFamily="34" charset="0"/>
                        </a:rPr>
                        <a:t>ND</a:t>
                      </a:r>
                      <a:r>
                        <a:rPr lang="en-ZA" sz="1400" b="1" kern="1200" dirty="0">
                          <a:solidFill>
                            <a:schemeClr val="bg1"/>
                          </a:solidFill>
                          <a:effectLst/>
                          <a:latin typeface="+mn-lt"/>
                          <a:ea typeface="+mn-ea"/>
                          <a:cs typeface="Arial" panose="020B0604020202020204" pitchFamily="34" charset="0"/>
                        </a:rPr>
                        <a:t> Quarter</a:t>
                      </a:r>
                      <a:r>
                        <a:rPr lang="en-ZA" sz="1400" b="1" kern="1200" baseline="0" dirty="0">
                          <a:solidFill>
                            <a:schemeClr val="bg1"/>
                          </a:solidFill>
                          <a:effectLst/>
                          <a:latin typeface="+mn-lt"/>
                          <a:ea typeface="+mn-ea"/>
                          <a:cs typeface="Arial" panose="020B0604020202020204" pitchFamily="34" charset="0"/>
                        </a:rPr>
                        <a:t> Status</a:t>
                      </a:r>
                      <a:endParaRPr lang="en-ZA" sz="1400" b="1" kern="1200" dirty="0">
                        <a:solidFill>
                          <a:schemeClr val="bg1"/>
                        </a:solidFill>
                        <a:effectLst/>
                        <a:latin typeface="+mn-lt"/>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00000"/>
                        </a:lnSpc>
                        <a:spcAft>
                          <a:spcPts val="0"/>
                        </a:spcAft>
                      </a:pPr>
                      <a:r>
                        <a:rPr lang="en-GB" sz="1400" b="1" kern="1200" dirty="0">
                          <a:solidFill>
                            <a:schemeClr val="bg1"/>
                          </a:solidFill>
                          <a:effectLst/>
                          <a:latin typeface="+mn-lt"/>
                          <a:ea typeface="+mn-ea"/>
                          <a:cs typeface="Arial" panose="020B0604020202020204" pitchFamily="34" charset="0"/>
                        </a:rPr>
                        <a:t>Programme 3</a:t>
                      </a:r>
                      <a:r>
                        <a:rPr lang="en-GB" sz="1400" b="1" kern="1200" baseline="30000" dirty="0">
                          <a:solidFill>
                            <a:schemeClr val="bg1"/>
                          </a:solidFill>
                          <a:effectLst/>
                          <a:latin typeface="+mn-lt"/>
                          <a:ea typeface="+mn-ea"/>
                          <a:cs typeface="Arial" panose="020B0604020202020204" pitchFamily="34" charset="0"/>
                        </a:rPr>
                        <a:t>rd</a:t>
                      </a:r>
                      <a:r>
                        <a:rPr lang="en-GB" sz="1400" b="1" kern="1200" baseline="0" dirty="0">
                          <a:solidFill>
                            <a:schemeClr val="bg1"/>
                          </a:solidFill>
                          <a:effectLst/>
                          <a:latin typeface="+mn-lt"/>
                          <a:ea typeface="+mn-ea"/>
                          <a:cs typeface="Arial" panose="020B0604020202020204" pitchFamily="34" charset="0"/>
                        </a:rPr>
                        <a:t> </a:t>
                      </a:r>
                      <a:r>
                        <a:rPr lang="en-GB" sz="1400" b="1" kern="1200" dirty="0">
                          <a:solidFill>
                            <a:schemeClr val="bg1"/>
                          </a:solidFill>
                          <a:effectLst/>
                          <a:latin typeface="+mn-lt"/>
                          <a:ea typeface="+mn-ea"/>
                          <a:cs typeface="Arial" panose="020B0604020202020204" pitchFamily="34" charset="0"/>
                        </a:rPr>
                        <a:t>Quarter Progress and Analysis</a:t>
                      </a:r>
                      <a:endParaRPr lang="en-ZA" sz="1400" b="1" kern="1200" dirty="0">
                        <a:solidFill>
                          <a:schemeClr val="bg1"/>
                        </a:solidFill>
                        <a:effectLst/>
                        <a:latin typeface="+mn-lt"/>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xmlns="" val="10001"/>
                  </a:ext>
                </a:extLst>
              </a:tr>
              <a:tr h="267342">
                <a:tc>
                  <a:txBody>
                    <a:bodyPr/>
                    <a:lstStyle/>
                    <a:p>
                      <a:pPr>
                        <a:lnSpc>
                          <a:spcPct val="100000"/>
                        </a:lnSpc>
                      </a:pPr>
                      <a:r>
                        <a:rPr lang="en-ZA" sz="1200" kern="1200" dirty="0">
                          <a:solidFill>
                            <a:schemeClr val="tx1"/>
                          </a:solidFill>
                          <a:effectLst/>
                          <a:latin typeface="Arial" panose="020B0604020202020204" pitchFamily="34" charset="0"/>
                          <a:ea typeface="+mn-ea"/>
                          <a:cs typeface="Arial" panose="020B0604020202020204" pitchFamily="34" charset="0"/>
                        </a:rPr>
                        <a:t>Aquaculture</a:t>
                      </a:r>
                    </a:p>
                    <a:p>
                      <a:pPr>
                        <a:lnSpc>
                          <a:spcPct val="100000"/>
                        </a:lnSpc>
                      </a:pPr>
                      <a:r>
                        <a:rPr lang="en-ZA" sz="1200" kern="1200" dirty="0">
                          <a:solidFill>
                            <a:schemeClr val="tx1"/>
                          </a:solidFill>
                          <a:effectLst/>
                          <a:latin typeface="Arial" panose="020B0604020202020204" pitchFamily="34" charset="0"/>
                          <a:ea typeface="+mn-ea"/>
                          <a:cs typeface="Arial" panose="020B0604020202020204" pitchFamily="34" charset="0"/>
                        </a:rPr>
                        <a:t>regulatory framework</a:t>
                      </a:r>
                    </a:p>
                    <a:p>
                      <a:pPr>
                        <a:lnSpc>
                          <a:spcPct val="100000"/>
                        </a:lnSpc>
                      </a:pPr>
                      <a:r>
                        <a:rPr lang="en-ZA" sz="1200" kern="1200" dirty="0">
                          <a:solidFill>
                            <a:schemeClr val="tx1"/>
                          </a:solidFill>
                          <a:effectLst/>
                          <a:latin typeface="Arial" panose="020B0604020202020204" pitchFamily="34" charset="0"/>
                          <a:ea typeface="+mn-ea"/>
                          <a:cs typeface="Arial" panose="020B0604020202020204" pitchFamily="34" charset="0"/>
                        </a:rPr>
                        <a:t>developed and</a:t>
                      </a:r>
                    </a:p>
                    <a:p>
                      <a:pPr>
                        <a:lnSpc>
                          <a:spcPct val="100000"/>
                        </a:lnSpc>
                      </a:pPr>
                      <a:r>
                        <a:rPr lang="en-ZA" sz="1200" kern="1200" dirty="0">
                          <a:solidFill>
                            <a:schemeClr val="tx1"/>
                          </a:solidFill>
                          <a:effectLst/>
                          <a:latin typeface="Arial" panose="020B0604020202020204" pitchFamily="34" charset="0"/>
                          <a:ea typeface="+mn-ea"/>
                          <a:cs typeface="Arial" panose="020B0604020202020204" pitchFamily="34" charset="0"/>
                        </a:rPr>
                        <a:t>finalised</a:t>
                      </a: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en-ZA" sz="1200" kern="1200" baseline="0" dirty="0">
                          <a:solidFill>
                            <a:schemeClr val="tx1"/>
                          </a:solidFill>
                          <a:effectLst/>
                          <a:latin typeface="Arial" panose="020B0604020202020204" pitchFamily="34" charset="0"/>
                          <a:ea typeface="+mn-ea"/>
                          <a:cs typeface="Arial" panose="020B0604020202020204" pitchFamily="34" charset="0"/>
                        </a:rPr>
                        <a:t>Aquaculture</a:t>
                      </a:r>
                    </a:p>
                    <a:p>
                      <a:pPr algn="just">
                        <a:lnSpc>
                          <a:spcPct val="100000"/>
                        </a:lnSpc>
                        <a:spcAft>
                          <a:spcPts val="0"/>
                        </a:spcAft>
                      </a:pPr>
                      <a:r>
                        <a:rPr lang="en-ZA" sz="1200" kern="1200" baseline="0" dirty="0">
                          <a:solidFill>
                            <a:schemeClr val="tx1"/>
                          </a:solidFill>
                          <a:effectLst/>
                          <a:latin typeface="Arial" panose="020B0604020202020204" pitchFamily="34" charset="0"/>
                          <a:ea typeface="+mn-ea"/>
                          <a:cs typeface="Arial" panose="020B0604020202020204" pitchFamily="34" charset="0"/>
                        </a:rPr>
                        <a:t>Development Bill / Act revived</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0" indent="12700" algn="just" defTabSz="457200" rtl="0" eaLnBrk="1" fontAlgn="auto" latinLnBrk="0" hangingPunct="1">
                        <a:lnSpc>
                          <a:spcPct val="100000"/>
                        </a:lnSpc>
                        <a:spcBef>
                          <a:spcPts val="0"/>
                        </a:spcBef>
                        <a:spcAft>
                          <a:spcPts val="0"/>
                        </a:spcAft>
                        <a:buClrTx/>
                        <a:buSzTx/>
                        <a:buFontTx/>
                        <a:buNone/>
                        <a:tabLst/>
                        <a:defRPr/>
                      </a:pPr>
                      <a:r>
                        <a:rPr lang="en-ZA" sz="1200" b="0" kern="1200" baseline="0" dirty="0">
                          <a:solidFill>
                            <a:schemeClr val="tx1"/>
                          </a:solidFill>
                          <a:effectLst/>
                          <a:latin typeface="Arial" panose="020B0604020202020204" pitchFamily="34" charset="0"/>
                          <a:ea typeface="+mn-ea"/>
                          <a:cs typeface="Arial" panose="020B0604020202020204" pitchFamily="34" charset="0"/>
                        </a:rPr>
                        <a:t>Q3: Aquaculture Bill submitted to Parliament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algn="just">
                        <a:lnSpc>
                          <a:spcPct val="100000"/>
                        </a:lnSpc>
                        <a:spcAft>
                          <a:spcPts val="0"/>
                        </a:spcAft>
                      </a:pPr>
                      <a:endParaRPr lang="en-ZA" sz="120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just">
                        <a:lnSpc>
                          <a:spcPct val="100000"/>
                        </a:lnSpc>
                        <a:spcAft>
                          <a:spcPts val="0"/>
                        </a:spcAft>
                      </a:pPr>
                      <a:endParaRPr lang="en-ZA" sz="120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c>
                  <a:txBody>
                    <a:bodyPr/>
                    <a:lstStyle/>
                    <a:p>
                      <a:pPr marL="0" marR="0" indent="0" algn="just"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sz="1200" b="1" kern="1200" baseline="0" dirty="0">
                          <a:solidFill>
                            <a:schemeClr val="tx1"/>
                          </a:solidFill>
                          <a:effectLst/>
                          <a:latin typeface="Arial" panose="020B0604020202020204" pitchFamily="34" charset="0"/>
                          <a:ea typeface="+mn-ea"/>
                          <a:cs typeface="Arial" panose="020B0604020202020204" pitchFamily="34" charset="0"/>
                        </a:rPr>
                        <a:t>Aquaculture Bill not yet submitted to Parliament.</a:t>
                      </a:r>
                    </a:p>
                    <a:p>
                      <a:pPr marL="0" indent="0" algn="just">
                        <a:buFont typeface="Arial" panose="020B0604020202020204" pitchFamily="34" charset="0"/>
                        <a:buNone/>
                      </a:pPr>
                      <a:endParaRPr lang="en-ZA" sz="1200" kern="1200" dirty="0">
                        <a:solidFill>
                          <a:schemeClr val="tx1"/>
                        </a:solidFill>
                        <a:effectLst/>
                        <a:latin typeface="Arial" panose="020B0604020202020204" pitchFamily="34" charset="0"/>
                        <a:ea typeface="+mn-ea"/>
                        <a:cs typeface="Arial" panose="020B0604020202020204" pitchFamily="34" charset="0"/>
                      </a:endParaRPr>
                    </a:p>
                    <a:p>
                      <a:pPr marL="0" indent="0" algn="just">
                        <a:buFont typeface="Arial" panose="020B0604020202020204" pitchFamily="34" charset="0"/>
                        <a:buNone/>
                      </a:pPr>
                      <a:r>
                        <a:rPr lang="en-ZA" sz="1200" b="1" kern="1200" dirty="0">
                          <a:solidFill>
                            <a:schemeClr val="tx1"/>
                          </a:solidFill>
                          <a:effectLst/>
                          <a:latin typeface="Arial" panose="020B0604020202020204" pitchFamily="34" charset="0"/>
                          <a:ea typeface="+mn-ea"/>
                          <a:cs typeface="Arial" panose="020B0604020202020204" pitchFamily="34" charset="0"/>
                        </a:rPr>
                        <a:t>Challenges:</a:t>
                      </a:r>
                      <a:r>
                        <a:rPr lang="en-ZA" sz="1200" b="1" kern="1200" baseline="0" dirty="0">
                          <a:solidFill>
                            <a:schemeClr val="tx1"/>
                          </a:solidFill>
                          <a:effectLst/>
                          <a:latin typeface="Arial" panose="020B0604020202020204" pitchFamily="34" charset="0"/>
                          <a:ea typeface="+mn-ea"/>
                          <a:cs typeface="Arial" panose="020B0604020202020204" pitchFamily="34" charset="0"/>
                        </a:rPr>
                        <a:t> </a:t>
                      </a:r>
                      <a:r>
                        <a:rPr lang="en-ZA" sz="1200" b="0" kern="1200" baseline="0" dirty="0">
                          <a:solidFill>
                            <a:schemeClr val="tx1"/>
                          </a:solidFill>
                          <a:effectLst/>
                          <a:latin typeface="Arial" panose="020B0604020202020204" pitchFamily="34" charset="0"/>
                          <a:ea typeface="+mn-ea"/>
                          <a:cs typeface="Arial" panose="020B0604020202020204" pitchFamily="34" charset="0"/>
                        </a:rPr>
                        <a:t>Industry stakeholders requested additional time to consult with their members and also request further workshop with the Department. </a:t>
                      </a:r>
                      <a:endParaRPr lang="en-ZA" sz="1200" kern="1200" baseline="0" dirty="0">
                        <a:solidFill>
                          <a:schemeClr val="tx1"/>
                        </a:solidFill>
                        <a:effectLst/>
                        <a:latin typeface="Arial" panose="020B0604020202020204" pitchFamily="34" charset="0"/>
                        <a:ea typeface="+mn-ea"/>
                        <a:cs typeface="Arial" panose="020B0604020202020204" pitchFamily="34" charset="0"/>
                      </a:endParaRPr>
                    </a:p>
                    <a:p>
                      <a:pPr marL="0" indent="0" algn="just">
                        <a:buFont typeface="Arial" panose="020B0604020202020204" pitchFamily="34" charset="0"/>
                        <a:buNone/>
                      </a:pPr>
                      <a:r>
                        <a:rPr lang="en-ZA" sz="1200" b="1" kern="1200" baseline="0" dirty="0">
                          <a:solidFill>
                            <a:schemeClr val="tx1"/>
                          </a:solidFill>
                          <a:effectLst/>
                          <a:latin typeface="Arial" panose="020B0604020202020204" pitchFamily="34" charset="0"/>
                          <a:ea typeface="+mn-ea"/>
                          <a:cs typeface="Arial" panose="020B0604020202020204" pitchFamily="34" charset="0"/>
                        </a:rPr>
                        <a:t>Corrective measures: </a:t>
                      </a:r>
                      <a:r>
                        <a:rPr lang="en-ZA" sz="1200" b="0" kern="1200" baseline="0" dirty="0">
                          <a:solidFill>
                            <a:schemeClr val="tx1"/>
                          </a:solidFill>
                          <a:effectLst/>
                          <a:latin typeface="Arial" panose="020B0604020202020204" pitchFamily="34" charset="0"/>
                          <a:ea typeface="+mn-ea"/>
                          <a:cs typeface="Arial" panose="020B0604020202020204" pitchFamily="34" charset="0"/>
                        </a:rPr>
                        <a:t>Use </a:t>
                      </a:r>
                      <a:r>
                        <a:rPr lang="en-ZA" sz="1200" kern="1200" baseline="0" dirty="0">
                          <a:solidFill>
                            <a:schemeClr val="tx1"/>
                          </a:solidFill>
                          <a:effectLst/>
                          <a:latin typeface="Arial" panose="020B0604020202020204" pitchFamily="34" charset="0"/>
                          <a:ea typeface="+mn-ea"/>
                          <a:cs typeface="Arial" panose="020B0604020202020204" pitchFamily="34" charset="0"/>
                        </a:rPr>
                        <a:t>of virtual platforms to facilitate stakeholder consultations.</a:t>
                      </a:r>
                      <a:endParaRPr lang="en-ZA" sz="120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xmlns="" val="10002"/>
                  </a:ext>
                </a:extLst>
              </a:tr>
              <a:tr h="267342">
                <a:tc>
                  <a:txBody>
                    <a:bodyPr/>
                    <a:lstStyle/>
                    <a:p>
                      <a:pPr>
                        <a:lnSpc>
                          <a:spcPct val="100000"/>
                        </a:lnSpc>
                      </a:pPr>
                      <a:r>
                        <a:rPr lang="en-ZA" sz="1200" kern="1200" dirty="0">
                          <a:solidFill>
                            <a:schemeClr val="tx1"/>
                          </a:solidFill>
                          <a:effectLst/>
                          <a:latin typeface="Arial" panose="020B0604020202020204" pitchFamily="34" charset="0"/>
                          <a:ea typeface="+mn-ea"/>
                          <a:cs typeface="Arial" panose="020B0604020202020204" pitchFamily="34" charset="0"/>
                        </a:rPr>
                        <a:t>Fisheries</a:t>
                      </a:r>
                    </a:p>
                    <a:p>
                      <a:pPr>
                        <a:lnSpc>
                          <a:spcPct val="100000"/>
                        </a:lnSpc>
                      </a:pPr>
                      <a:r>
                        <a:rPr lang="en-ZA" sz="1200" kern="1200" dirty="0">
                          <a:solidFill>
                            <a:schemeClr val="tx1"/>
                          </a:solidFill>
                          <a:effectLst/>
                          <a:latin typeface="Arial" panose="020B0604020202020204" pitchFamily="34" charset="0"/>
                          <a:ea typeface="+mn-ea"/>
                          <a:cs typeface="Arial" panose="020B0604020202020204" pitchFamily="34" charset="0"/>
                        </a:rPr>
                        <a:t>Management policies developed and approved</a:t>
                      </a: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en-ZA" sz="1200" kern="1200" baseline="0" dirty="0">
                          <a:solidFill>
                            <a:schemeClr val="tx1"/>
                          </a:solidFill>
                          <a:effectLst/>
                          <a:latin typeface="Arial" panose="020B0604020202020204" pitchFamily="34" charset="0"/>
                          <a:ea typeface="+mn-ea"/>
                          <a:cs typeface="Arial" panose="020B0604020202020204" pitchFamily="34" charset="0"/>
                        </a:rPr>
                        <a:t>Revised General Policy on the Allocation of Fishing Rights</a:t>
                      </a:r>
                    </a:p>
                    <a:p>
                      <a:pPr algn="just">
                        <a:lnSpc>
                          <a:spcPct val="100000"/>
                        </a:lnSpc>
                        <a:spcAft>
                          <a:spcPts val="0"/>
                        </a:spcAft>
                      </a:pPr>
                      <a:r>
                        <a:rPr lang="en-ZA" sz="1200" kern="1200" baseline="0" dirty="0">
                          <a:solidFill>
                            <a:schemeClr val="tx1"/>
                          </a:solidFill>
                          <a:effectLst/>
                          <a:latin typeface="Arial" panose="020B0604020202020204" pitchFamily="34" charset="0"/>
                          <a:ea typeface="+mn-ea"/>
                          <a:cs typeface="Arial" panose="020B0604020202020204" pitchFamily="34" charset="0"/>
                        </a:rPr>
                        <a:t>approved</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0" indent="12700" algn="just" defTabSz="457200" rtl="0" eaLnBrk="1" fontAlgn="auto" latinLnBrk="0" hangingPunct="1">
                        <a:lnSpc>
                          <a:spcPct val="100000"/>
                        </a:lnSpc>
                        <a:spcBef>
                          <a:spcPts val="0"/>
                        </a:spcBef>
                        <a:spcAft>
                          <a:spcPts val="0"/>
                        </a:spcAft>
                        <a:buClrTx/>
                        <a:buSzTx/>
                        <a:buFontTx/>
                        <a:buNone/>
                        <a:tabLst/>
                        <a:defRPr/>
                      </a:pPr>
                      <a:r>
                        <a:rPr lang="en-ZA" sz="1200" b="0" kern="1200" baseline="0" dirty="0">
                          <a:solidFill>
                            <a:schemeClr val="tx1"/>
                          </a:solidFill>
                          <a:effectLst/>
                          <a:latin typeface="Arial" panose="020B0604020202020204" pitchFamily="34" charset="0"/>
                          <a:ea typeface="+mn-ea"/>
                          <a:cs typeface="Arial" panose="020B0604020202020204" pitchFamily="34" charset="0"/>
                        </a:rPr>
                        <a:t>Q3: Phase 2 of Socio- Economic Impact Assessment conducted (for 12 fishing sectors due for allocations.)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algn="just">
                        <a:lnSpc>
                          <a:spcPct val="100000"/>
                        </a:lnSpc>
                        <a:spcAft>
                          <a:spcPts val="0"/>
                        </a:spcAft>
                      </a:pPr>
                      <a:endParaRPr lang="en-ZA" sz="120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just">
                        <a:lnSpc>
                          <a:spcPct val="100000"/>
                        </a:lnSpc>
                        <a:spcAft>
                          <a:spcPts val="0"/>
                        </a:spcAft>
                      </a:pPr>
                      <a:endParaRPr lang="en-ZA" sz="120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indent="0" algn="just">
                        <a:buFont typeface="Arial" panose="020B0604020202020204" pitchFamily="34" charset="0"/>
                        <a:buNone/>
                      </a:pPr>
                      <a:r>
                        <a:rPr lang="en-ZA" sz="1200" b="1" kern="1200" dirty="0">
                          <a:solidFill>
                            <a:schemeClr val="tx1"/>
                          </a:solidFill>
                          <a:effectLst/>
                          <a:latin typeface="Arial" panose="020B0604020202020204" pitchFamily="34" charset="0"/>
                          <a:ea typeface="+mn-ea"/>
                          <a:cs typeface="Arial" panose="020B0604020202020204" pitchFamily="34" charset="0"/>
                        </a:rPr>
                        <a:t>Bid Specifications for the appointment of Service Providers advertised on 30 October 2020.</a:t>
                      </a:r>
                    </a:p>
                    <a:p>
                      <a:pPr marL="0" indent="0" algn="just">
                        <a:buFont typeface="Arial" panose="020B0604020202020204" pitchFamily="34" charset="0"/>
                        <a:buNone/>
                      </a:pPr>
                      <a:endParaRPr lang="en-ZA" sz="1200" b="1" kern="1200" dirty="0">
                        <a:solidFill>
                          <a:schemeClr val="tx1"/>
                        </a:solidFill>
                        <a:effectLst/>
                        <a:latin typeface="Arial" panose="020B0604020202020204" pitchFamily="34" charset="0"/>
                        <a:ea typeface="+mn-ea"/>
                        <a:cs typeface="Arial" panose="020B0604020202020204" pitchFamily="34" charset="0"/>
                      </a:endParaRPr>
                    </a:p>
                    <a:p>
                      <a:pPr marL="0" indent="0" algn="just">
                        <a:buFont typeface="Arial" panose="020B0604020202020204" pitchFamily="34" charset="0"/>
                        <a:buNone/>
                      </a:pPr>
                      <a:r>
                        <a:rPr lang="en-ZA" sz="1200" b="1" kern="1200" dirty="0">
                          <a:solidFill>
                            <a:schemeClr val="tx1"/>
                          </a:solidFill>
                          <a:effectLst/>
                          <a:latin typeface="Arial" panose="020B0604020202020204" pitchFamily="34" charset="0"/>
                          <a:ea typeface="+mn-ea"/>
                          <a:cs typeface="Arial" panose="020B0604020202020204" pitchFamily="34" charset="0"/>
                        </a:rPr>
                        <a:t>Challenges:</a:t>
                      </a:r>
                      <a:r>
                        <a:rPr lang="en-ZA" sz="1200" b="1" kern="1200" baseline="0" dirty="0">
                          <a:solidFill>
                            <a:schemeClr val="tx1"/>
                          </a:solidFill>
                          <a:effectLst/>
                          <a:latin typeface="Arial" panose="020B0604020202020204" pitchFamily="34" charset="0"/>
                          <a:ea typeface="+mn-ea"/>
                          <a:cs typeface="Arial" panose="020B0604020202020204" pitchFamily="34" charset="0"/>
                        </a:rPr>
                        <a:t> </a:t>
                      </a:r>
                      <a:r>
                        <a:rPr lang="en-ZA" sz="1200" kern="1200" baseline="0" dirty="0">
                          <a:solidFill>
                            <a:schemeClr val="tx1"/>
                          </a:solidFill>
                          <a:effectLst/>
                          <a:latin typeface="Arial" panose="020B0604020202020204" pitchFamily="34" charset="0"/>
                          <a:ea typeface="+mn-ea"/>
                          <a:cs typeface="Arial" panose="020B0604020202020204" pitchFamily="34" charset="0"/>
                        </a:rPr>
                        <a:t>Delays in Supply Chain Management processes due to isolation of Officials exposed to Covid-19 and others underlying conditions resulted</a:t>
                      </a:r>
                    </a:p>
                    <a:p>
                      <a:pPr marL="0" indent="0" algn="just">
                        <a:buFont typeface="Arial" panose="020B0604020202020204" pitchFamily="34" charset="0"/>
                        <a:buNone/>
                      </a:pPr>
                      <a:endParaRPr lang="en-ZA" sz="1200" kern="1200" baseline="0" dirty="0">
                        <a:solidFill>
                          <a:schemeClr val="tx1"/>
                        </a:solidFill>
                        <a:effectLst/>
                        <a:latin typeface="Arial" panose="020B0604020202020204" pitchFamily="34" charset="0"/>
                        <a:ea typeface="+mn-ea"/>
                        <a:cs typeface="Arial" panose="020B0604020202020204" pitchFamily="34" charset="0"/>
                      </a:endParaRPr>
                    </a:p>
                    <a:p>
                      <a:pPr marL="0" indent="0" algn="just">
                        <a:buFont typeface="Arial" panose="020B0604020202020204" pitchFamily="34" charset="0"/>
                        <a:buNone/>
                      </a:pPr>
                      <a:r>
                        <a:rPr lang="en-ZA" sz="1200" b="1" kern="1200" baseline="0" dirty="0">
                          <a:solidFill>
                            <a:schemeClr val="tx1"/>
                          </a:solidFill>
                          <a:effectLst/>
                          <a:latin typeface="Arial" panose="020B0604020202020204" pitchFamily="34" charset="0"/>
                          <a:ea typeface="+mn-ea"/>
                          <a:cs typeface="Arial" panose="020B0604020202020204" pitchFamily="34" charset="0"/>
                        </a:rPr>
                        <a:t>Corrective measures: </a:t>
                      </a:r>
                      <a:r>
                        <a:rPr lang="en-ZA" sz="1200" kern="1200" baseline="0" dirty="0">
                          <a:solidFill>
                            <a:schemeClr val="tx1"/>
                          </a:solidFill>
                          <a:effectLst/>
                          <a:latin typeface="Arial" panose="020B0604020202020204" pitchFamily="34" charset="0"/>
                          <a:ea typeface="+mn-ea"/>
                          <a:cs typeface="Arial" panose="020B0604020202020204" pitchFamily="34" charset="0"/>
                        </a:rPr>
                        <a:t>Bid Adjudication Committee (BAC) scheduled for early in Jan 2021.</a:t>
                      </a:r>
                      <a:endParaRPr lang="en-ZA" sz="120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xmlns="" val="7440022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8991600" cy="533400"/>
          </a:xfrm>
        </p:spPr>
        <p:txBody>
          <a:bodyPr>
            <a:normAutofit fontScale="90000"/>
          </a:bodyPr>
          <a:lstStyle/>
          <a:p>
            <a:pPr>
              <a:defRPr/>
            </a:pPr>
            <a:r>
              <a:rPr lang="en-US" sz="2000" b="1" dirty="0">
                <a:solidFill>
                  <a:srgbClr val="00B050"/>
                </a:solidFill>
                <a:latin typeface="Arial" panose="020B0604020202020204" pitchFamily="34" charset="0"/>
              </a:rPr>
              <a:t>PROGRAMME 9: FISHERIES MANAGEMENT</a:t>
            </a:r>
            <a:r>
              <a:rPr lang="en-ZA" sz="2000" dirty="0">
                <a:solidFill>
                  <a:prstClr val="black"/>
                </a:solidFill>
              </a:rPr>
              <a:t/>
            </a:r>
            <a:br>
              <a:rPr lang="en-ZA" sz="2000" dirty="0">
                <a:solidFill>
                  <a:prstClr val="black"/>
                </a:solidFill>
              </a:rPr>
            </a:br>
            <a:endParaRPr lang="en-US" sz="2000" b="1" dirty="0">
              <a:solidFill>
                <a:srgbClr val="00B050"/>
              </a:solidFill>
              <a:latin typeface="Arial" panose="020B0604020202020204" pitchFamily="34" charset="0"/>
              <a:ea typeface="+mn-ea"/>
              <a:cs typeface="+mn-cs"/>
            </a:endParaRPr>
          </a:p>
        </p:txBody>
      </p:sp>
      <p:sp>
        <p:nvSpPr>
          <p:cNvPr id="202755" name="Line 4"/>
          <p:cNvSpPr>
            <a:spLocks noChangeShapeType="1"/>
          </p:cNvSpPr>
          <p:nvPr/>
        </p:nvSpPr>
        <p:spPr bwMode="auto">
          <a:xfrm>
            <a:off x="0" y="609600"/>
            <a:ext cx="9144000" cy="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ZA">
              <a:solidFill>
                <a:prstClr val="black"/>
              </a:solidFill>
            </a:endParaRPr>
          </a:p>
        </p:txBody>
      </p:sp>
      <p:grpSp>
        <p:nvGrpSpPr>
          <p:cNvPr id="202788" name="Group 6"/>
          <p:cNvGrpSpPr>
            <a:grpSpLocks/>
          </p:cNvGrpSpPr>
          <p:nvPr/>
        </p:nvGrpSpPr>
        <p:grpSpPr bwMode="auto">
          <a:xfrm>
            <a:off x="1066800" y="6477000"/>
            <a:ext cx="5778500" cy="215900"/>
            <a:chOff x="685800" y="6400800"/>
            <a:chExt cx="5778500" cy="215900"/>
          </a:xfrm>
        </p:grpSpPr>
        <p:sp>
          <p:nvSpPr>
            <p:cNvPr id="202790" name="Rectangle 463"/>
            <p:cNvSpPr>
              <a:spLocks noChangeArrowheads="1"/>
            </p:cNvSpPr>
            <p:nvPr/>
          </p:nvSpPr>
          <p:spPr bwMode="auto">
            <a:xfrm>
              <a:off x="685800" y="6400800"/>
              <a:ext cx="215900" cy="215900"/>
            </a:xfrm>
            <a:prstGeom prst="rect">
              <a:avLst/>
            </a:prstGeom>
            <a:solidFill>
              <a:srgbClr val="66FF33"/>
            </a:solidFill>
            <a:ln w="12700">
              <a:solidFill>
                <a:srgbClr val="000000"/>
              </a:solidFill>
              <a:miter lim="800000"/>
              <a:headEnd/>
              <a:tailEnd/>
            </a:ln>
          </p:spPr>
          <p:txBody>
            <a:bodyPr wrap="none" lIns="136525" tIns="46037" rIns="136525" bIns="46037" anchor="b"/>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2">
                <a:lnSpc>
                  <a:spcPct val="60000"/>
                </a:lnSpc>
                <a:spcBef>
                  <a:spcPct val="0"/>
                </a:spcBef>
                <a:buClr>
                  <a:srgbClr val="000000"/>
                </a:buClr>
                <a:buFontTx/>
                <a:buNone/>
              </a:pPr>
              <a:r>
                <a:rPr lang="en-US" altLang="en-US" sz="1200">
                  <a:solidFill>
                    <a:srgbClr val="333399"/>
                  </a:solidFill>
                  <a:latin typeface="Arial" panose="020B0604020202020204" pitchFamily="34" charset="0"/>
                </a:rPr>
                <a:t>= On target</a:t>
              </a:r>
            </a:p>
          </p:txBody>
        </p:sp>
        <p:sp>
          <p:nvSpPr>
            <p:cNvPr id="202791" name="Rectangle 464"/>
            <p:cNvSpPr>
              <a:spLocks noChangeArrowheads="1"/>
            </p:cNvSpPr>
            <p:nvPr/>
          </p:nvSpPr>
          <p:spPr bwMode="auto">
            <a:xfrm>
              <a:off x="2590800" y="6400800"/>
              <a:ext cx="215900" cy="215900"/>
            </a:xfrm>
            <a:prstGeom prst="rect">
              <a:avLst/>
            </a:prstGeom>
            <a:solidFill>
              <a:srgbClr val="FFFF00"/>
            </a:solidFill>
            <a:ln w="12700">
              <a:solidFill>
                <a:srgbClr val="000000"/>
              </a:solidFill>
              <a:miter lim="800000"/>
              <a:headEnd/>
              <a:tailEnd/>
            </a:ln>
          </p:spPr>
          <p:txBody>
            <a:bodyPr wrap="none" lIns="136525" tIns="46037" rIns="136525" bIns="46037" anchor="b"/>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2">
                <a:lnSpc>
                  <a:spcPct val="60000"/>
                </a:lnSpc>
                <a:spcBef>
                  <a:spcPct val="0"/>
                </a:spcBef>
                <a:buClr>
                  <a:srgbClr val="000000"/>
                </a:buClr>
                <a:buFontTx/>
                <a:buNone/>
              </a:pPr>
              <a:r>
                <a:rPr lang="en-US" altLang="en-US" sz="1200">
                  <a:solidFill>
                    <a:srgbClr val="333399"/>
                  </a:solidFill>
                  <a:latin typeface="Arial" panose="020B0604020202020204" pitchFamily="34" charset="0"/>
                </a:rPr>
                <a:t>= work in progress</a:t>
              </a:r>
            </a:p>
          </p:txBody>
        </p:sp>
        <p:sp>
          <p:nvSpPr>
            <p:cNvPr id="202792" name="Rectangle 465"/>
            <p:cNvSpPr>
              <a:spLocks noChangeArrowheads="1"/>
            </p:cNvSpPr>
            <p:nvPr/>
          </p:nvSpPr>
          <p:spPr bwMode="auto">
            <a:xfrm>
              <a:off x="4724400" y="6400800"/>
              <a:ext cx="215900" cy="215900"/>
            </a:xfrm>
            <a:prstGeom prst="rect">
              <a:avLst/>
            </a:prstGeom>
            <a:solidFill>
              <a:srgbClr val="FF0000"/>
            </a:solidFill>
            <a:ln w="12700">
              <a:solidFill>
                <a:srgbClr val="000000"/>
              </a:solidFill>
              <a:miter lim="800000"/>
              <a:headEnd/>
              <a:tailEnd/>
            </a:ln>
          </p:spPr>
          <p:txBody>
            <a:bodyPr wrap="none" lIns="136525" tIns="46037" rIns="136525" bIns="46037" anchor="b"/>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2">
                <a:lnSpc>
                  <a:spcPct val="60000"/>
                </a:lnSpc>
                <a:spcBef>
                  <a:spcPct val="0"/>
                </a:spcBef>
                <a:buClr>
                  <a:srgbClr val="000000"/>
                </a:buClr>
                <a:buFontTx/>
                <a:buNone/>
              </a:pPr>
              <a:r>
                <a:rPr lang="en-US" altLang="en-US" sz="1200">
                  <a:solidFill>
                    <a:srgbClr val="333399"/>
                  </a:solidFill>
                  <a:latin typeface="Arial" panose="020B0604020202020204" pitchFamily="34" charset="0"/>
                </a:rPr>
                <a:t>= Off target</a:t>
              </a:r>
            </a:p>
          </p:txBody>
        </p:sp>
        <p:sp>
          <p:nvSpPr>
            <p:cNvPr id="202793" name="Rectangle 465"/>
            <p:cNvSpPr>
              <a:spLocks noChangeArrowheads="1"/>
            </p:cNvSpPr>
            <p:nvPr/>
          </p:nvSpPr>
          <p:spPr bwMode="auto">
            <a:xfrm>
              <a:off x="6248400" y="6400800"/>
              <a:ext cx="215900" cy="215900"/>
            </a:xfrm>
            <a:prstGeom prst="rect">
              <a:avLst/>
            </a:prstGeom>
            <a:solidFill>
              <a:srgbClr val="00B0F0"/>
            </a:solidFill>
            <a:ln w="12700">
              <a:solidFill>
                <a:srgbClr val="000000"/>
              </a:solidFill>
              <a:miter lim="800000"/>
              <a:headEnd/>
              <a:tailEnd/>
            </a:ln>
          </p:spPr>
          <p:txBody>
            <a:bodyPr wrap="none" lIns="136525" tIns="46037" rIns="136525" bIns="46037" anchor="b"/>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2">
                <a:lnSpc>
                  <a:spcPct val="60000"/>
                </a:lnSpc>
                <a:spcBef>
                  <a:spcPct val="0"/>
                </a:spcBef>
                <a:buClr>
                  <a:srgbClr val="000000"/>
                </a:buClr>
                <a:buFontTx/>
                <a:buNone/>
              </a:pPr>
              <a:endParaRPr lang="en-US" altLang="en-US" sz="1200" dirty="0">
                <a:solidFill>
                  <a:srgbClr val="333399"/>
                </a:solidFill>
                <a:latin typeface="Arial" panose="020B0604020202020204" pitchFamily="34" charset="0"/>
              </a:endParaRPr>
            </a:p>
            <a:p>
              <a:pPr lvl="2">
                <a:lnSpc>
                  <a:spcPct val="60000"/>
                </a:lnSpc>
                <a:spcBef>
                  <a:spcPct val="0"/>
                </a:spcBef>
                <a:buClr>
                  <a:srgbClr val="000000"/>
                </a:buClr>
                <a:buFontTx/>
                <a:buNone/>
              </a:pPr>
              <a:endParaRPr lang="en-US" altLang="en-US" sz="1200" dirty="0">
                <a:solidFill>
                  <a:srgbClr val="333399"/>
                </a:solidFill>
                <a:latin typeface="Arial" panose="020B0604020202020204" pitchFamily="34" charset="0"/>
              </a:endParaRPr>
            </a:p>
            <a:p>
              <a:pPr lvl="2">
                <a:lnSpc>
                  <a:spcPct val="60000"/>
                </a:lnSpc>
                <a:spcBef>
                  <a:spcPct val="0"/>
                </a:spcBef>
                <a:buClr>
                  <a:srgbClr val="000000"/>
                </a:buClr>
                <a:buFontTx/>
                <a:buNone/>
              </a:pPr>
              <a:r>
                <a:rPr lang="en-US" altLang="en-US" sz="1200" dirty="0">
                  <a:solidFill>
                    <a:srgbClr val="333399"/>
                  </a:solidFill>
                  <a:latin typeface="Arial" panose="020B0604020202020204" pitchFamily="34" charset="0"/>
                </a:rPr>
                <a:t>= No</a:t>
              </a:r>
            </a:p>
            <a:p>
              <a:pPr lvl="2">
                <a:lnSpc>
                  <a:spcPct val="60000"/>
                </a:lnSpc>
                <a:spcBef>
                  <a:spcPct val="0"/>
                </a:spcBef>
                <a:buClr>
                  <a:srgbClr val="000000"/>
                </a:buClr>
                <a:buFontTx/>
                <a:buNone/>
              </a:pPr>
              <a:r>
                <a:rPr lang="en-US" altLang="en-US" sz="1200" dirty="0">
                  <a:solidFill>
                    <a:srgbClr val="333399"/>
                  </a:solidFill>
                  <a:latin typeface="Arial" panose="020B0604020202020204" pitchFamily="34" charset="0"/>
                </a:rPr>
                <a:t>milestone</a:t>
              </a:r>
            </a:p>
          </p:txBody>
        </p:sp>
      </p:grpSp>
      <p:sp>
        <p:nvSpPr>
          <p:cNvPr id="202789" name="Slide Number Placeholder 2"/>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EE60E9BC-28EC-4CED-A907-CF02202A2E54}" type="slidenum">
              <a:rPr lang="en-US" altLang="en-US" sz="1200" smtClean="0">
                <a:solidFill>
                  <a:srgbClr val="898989"/>
                </a:solidFill>
              </a:rPr>
              <a:pPr>
                <a:spcBef>
                  <a:spcPct val="0"/>
                </a:spcBef>
                <a:buFontTx/>
                <a:buNone/>
              </a:pPr>
              <a:t>4</a:t>
            </a:fld>
            <a:endParaRPr lang="en-US" altLang="en-US" sz="1200">
              <a:solidFill>
                <a:srgbClr val="898989"/>
              </a:solidFill>
            </a:endParaRPr>
          </a:p>
        </p:txBody>
      </p:sp>
      <p:graphicFrame>
        <p:nvGraphicFramePr>
          <p:cNvPr id="11" name="Table 10"/>
          <p:cNvGraphicFramePr>
            <a:graphicFrameLocks noGrp="1"/>
          </p:cNvGraphicFramePr>
          <p:nvPr>
            <p:extLst>
              <p:ext uri="{D42A27DB-BD31-4B8C-83A1-F6EECF244321}">
                <p14:modId xmlns:p14="http://schemas.microsoft.com/office/powerpoint/2010/main" xmlns="" val="3632393523"/>
              </p:ext>
            </p:extLst>
          </p:nvPr>
        </p:nvGraphicFramePr>
        <p:xfrm>
          <a:off x="152401" y="762000"/>
          <a:ext cx="8839201" cy="5638800"/>
        </p:xfrm>
        <a:graphic>
          <a:graphicData uri="http://schemas.openxmlformats.org/drawingml/2006/table">
            <a:tbl>
              <a:tblPr/>
              <a:tblGrid>
                <a:gridCol w="1481801">
                  <a:extLst>
                    <a:ext uri="{9D8B030D-6E8A-4147-A177-3AD203B41FA5}">
                      <a16:colId xmlns:a16="http://schemas.microsoft.com/office/drawing/2014/main" xmlns="" val="20000"/>
                    </a:ext>
                  </a:extLst>
                </a:gridCol>
                <a:gridCol w="979789">
                  <a:extLst>
                    <a:ext uri="{9D8B030D-6E8A-4147-A177-3AD203B41FA5}">
                      <a16:colId xmlns:a16="http://schemas.microsoft.com/office/drawing/2014/main" xmlns="" val="20001"/>
                    </a:ext>
                  </a:extLst>
                </a:gridCol>
                <a:gridCol w="1509637">
                  <a:extLst>
                    <a:ext uri="{9D8B030D-6E8A-4147-A177-3AD203B41FA5}">
                      <a16:colId xmlns:a16="http://schemas.microsoft.com/office/drawing/2014/main" xmlns="" val="20002"/>
                    </a:ext>
                  </a:extLst>
                </a:gridCol>
                <a:gridCol w="718929">
                  <a:extLst>
                    <a:ext uri="{9D8B030D-6E8A-4147-A177-3AD203B41FA5}">
                      <a16:colId xmlns:a16="http://schemas.microsoft.com/office/drawing/2014/main" xmlns="" val="20003"/>
                    </a:ext>
                  </a:extLst>
                </a:gridCol>
                <a:gridCol w="718929">
                  <a:extLst>
                    <a:ext uri="{9D8B030D-6E8A-4147-A177-3AD203B41FA5}">
                      <a16:colId xmlns:a16="http://schemas.microsoft.com/office/drawing/2014/main" xmlns="" val="20005"/>
                    </a:ext>
                  </a:extLst>
                </a:gridCol>
                <a:gridCol w="3430116">
                  <a:extLst>
                    <a:ext uri="{9D8B030D-6E8A-4147-A177-3AD203B41FA5}">
                      <a16:colId xmlns:a16="http://schemas.microsoft.com/office/drawing/2014/main" xmlns="" val="20004"/>
                    </a:ext>
                  </a:extLst>
                </a:gridCol>
              </a:tblGrid>
              <a:tr h="0">
                <a:tc gridSpan="6">
                  <a:txBody>
                    <a:bodyPr/>
                    <a:lstStyle/>
                    <a:p>
                      <a:pPr marL="0" marR="0" lvl="0" indent="12700" algn="just" defTabSz="4572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spc="0" normalizeH="0" baseline="0" noProof="0" dirty="0">
                          <a:ln>
                            <a:noFill/>
                          </a:ln>
                          <a:solidFill>
                            <a:prstClr val="white"/>
                          </a:solidFill>
                          <a:effectLst/>
                          <a:uLnTx/>
                          <a:uFillTx/>
                          <a:latin typeface="+mn-lt"/>
                          <a:ea typeface="+mn-ea"/>
                          <a:cs typeface="Arial" panose="020B0604020202020204" pitchFamily="34" charset="0"/>
                        </a:rPr>
                        <a:t>Outcome: Effective and enabling regulatory framework for the management and development of marine and freshwater living resources (oceans, coasts, rivers, and dams.)</a:t>
                      </a:r>
                      <a:endParaRPr kumimoji="0" lang="en-ZA"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US" sz="1300" dirty="0">
                        <a:solidFill>
                          <a:schemeClr val="tx1"/>
                        </a:solidFill>
                        <a:latin typeface="Arial" panose="020B0604020202020204" pitchFamily="34" charset="0"/>
                        <a:cs typeface="Arial" panose="020B0604020202020204" pitchFamily="34" charset="0"/>
                      </a:endParaRPr>
                    </a:p>
                  </a:txBody>
                  <a:tcPr marL="65917" marR="65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xmlns="" val="10000"/>
                  </a:ext>
                </a:extLst>
              </a:tr>
              <a:tr h="396240">
                <a:tc>
                  <a:txBody>
                    <a:bodyPr/>
                    <a:lstStyle/>
                    <a:p>
                      <a:pPr algn="ctr">
                        <a:lnSpc>
                          <a:spcPct val="100000"/>
                        </a:lnSpc>
                        <a:spcAft>
                          <a:spcPts val="0"/>
                        </a:spcAft>
                      </a:pPr>
                      <a:r>
                        <a:rPr lang="en-ZA" sz="1400" b="1" kern="1200" dirty="0">
                          <a:solidFill>
                            <a:schemeClr val="bg1"/>
                          </a:solidFill>
                          <a:effectLst/>
                          <a:latin typeface="+mn-lt"/>
                          <a:ea typeface="+mn-ea"/>
                          <a:cs typeface="Arial" panose="020B0604020202020204" pitchFamily="34" charset="0"/>
                        </a:rPr>
                        <a:t>Output Indicator</a:t>
                      </a: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indent="52705" algn="ctr" defTabSz="457200" rtl="0" eaLnBrk="1" fontAlgn="auto" latinLnBrk="0" hangingPunct="1">
                        <a:lnSpc>
                          <a:spcPct val="100000"/>
                        </a:lnSpc>
                        <a:spcBef>
                          <a:spcPts val="0"/>
                        </a:spcBef>
                        <a:spcAft>
                          <a:spcPts val="0"/>
                        </a:spcAft>
                        <a:buClrTx/>
                        <a:buSzTx/>
                        <a:buFontTx/>
                        <a:buNone/>
                        <a:tabLst/>
                        <a:defRPr/>
                      </a:pPr>
                      <a:r>
                        <a:rPr lang="en-ZA" sz="1400" b="1" kern="1200" dirty="0">
                          <a:solidFill>
                            <a:schemeClr val="bg1"/>
                          </a:solidFill>
                          <a:effectLst/>
                          <a:latin typeface="+mn-lt"/>
                          <a:ea typeface="+mn-ea"/>
                          <a:cs typeface="Arial" panose="020B0604020202020204" pitchFamily="34" charset="0"/>
                        </a:rPr>
                        <a:t>Annual Target 2020/21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indent="52705" algn="ctr" defTabSz="457200" rtl="0" eaLnBrk="1" fontAlgn="auto" latinLnBrk="0" hangingPunct="1">
                        <a:lnSpc>
                          <a:spcPct val="100000"/>
                        </a:lnSpc>
                        <a:spcBef>
                          <a:spcPts val="0"/>
                        </a:spcBef>
                        <a:spcAft>
                          <a:spcPts val="0"/>
                        </a:spcAft>
                        <a:buClrTx/>
                        <a:buSzTx/>
                        <a:buFontTx/>
                        <a:buNone/>
                        <a:tabLst/>
                        <a:defRPr/>
                      </a:pPr>
                      <a:r>
                        <a:rPr lang="en-ZA" sz="1400" b="1" kern="1200" dirty="0">
                          <a:solidFill>
                            <a:schemeClr val="bg1"/>
                          </a:solidFill>
                          <a:effectLst/>
                          <a:latin typeface="+mn-lt"/>
                          <a:ea typeface="+mn-ea"/>
                          <a:cs typeface="Arial" panose="020B0604020202020204" pitchFamily="34" charset="0"/>
                        </a:rPr>
                        <a:t>3</a:t>
                      </a:r>
                      <a:r>
                        <a:rPr lang="en-ZA" sz="1400" b="1" kern="1200" baseline="30000" dirty="0">
                          <a:solidFill>
                            <a:schemeClr val="bg1"/>
                          </a:solidFill>
                          <a:effectLst/>
                          <a:latin typeface="+mn-lt"/>
                          <a:ea typeface="+mn-ea"/>
                          <a:cs typeface="Arial" panose="020B0604020202020204" pitchFamily="34" charset="0"/>
                        </a:rPr>
                        <a:t>rd</a:t>
                      </a:r>
                      <a:r>
                        <a:rPr lang="en-ZA" sz="1400" b="1" kern="1200" baseline="0" dirty="0">
                          <a:solidFill>
                            <a:schemeClr val="bg1"/>
                          </a:solidFill>
                          <a:effectLst/>
                          <a:latin typeface="+mn-lt"/>
                          <a:ea typeface="+mn-ea"/>
                          <a:cs typeface="Arial" panose="020B0604020202020204" pitchFamily="34" charset="0"/>
                        </a:rPr>
                        <a:t> </a:t>
                      </a:r>
                      <a:r>
                        <a:rPr lang="en-ZA" sz="1400" b="1" kern="1200" dirty="0">
                          <a:solidFill>
                            <a:schemeClr val="bg1"/>
                          </a:solidFill>
                          <a:effectLst/>
                          <a:latin typeface="+mn-lt"/>
                          <a:ea typeface="+mn-ea"/>
                          <a:cs typeface="Arial" panose="020B0604020202020204" pitchFamily="34" charset="0"/>
                        </a:rPr>
                        <a:t>Quarter target 2020/21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indent="52705" algn="ctr" defTabSz="457200" rtl="0" eaLnBrk="1" fontAlgn="auto" latinLnBrk="0" hangingPunct="1">
                        <a:lnSpc>
                          <a:spcPct val="100000"/>
                        </a:lnSpc>
                        <a:spcBef>
                          <a:spcPts val="0"/>
                        </a:spcBef>
                        <a:spcAft>
                          <a:spcPts val="0"/>
                        </a:spcAft>
                        <a:buClrTx/>
                        <a:buSzTx/>
                        <a:buFontTx/>
                        <a:buNone/>
                        <a:tabLst/>
                        <a:defRPr/>
                      </a:pPr>
                      <a:r>
                        <a:rPr lang="en-ZA" sz="1400" b="1" kern="1200" dirty="0">
                          <a:solidFill>
                            <a:schemeClr val="bg1"/>
                          </a:solidFill>
                          <a:effectLst/>
                          <a:latin typeface="+mn-lt"/>
                          <a:ea typeface="+mn-ea"/>
                          <a:cs typeface="Arial" panose="020B0604020202020204" pitchFamily="34" charset="0"/>
                        </a:rPr>
                        <a:t>1</a:t>
                      </a:r>
                      <a:r>
                        <a:rPr lang="en-ZA" sz="1400" b="1" kern="1200" baseline="30000" dirty="0">
                          <a:solidFill>
                            <a:schemeClr val="bg1"/>
                          </a:solidFill>
                          <a:effectLst/>
                          <a:latin typeface="+mn-lt"/>
                          <a:ea typeface="+mn-ea"/>
                          <a:cs typeface="Arial" panose="020B0604020202020204" pitchFamily="34" charset="0"/>
                        </a:rPr>
                        <a:t>st</a:t>
                      </a:r>
                      <a:r>
                        <a:rPr lang="en-ZA" sz="1400" b="1" kern="1200" dirty="0">
                          <a:solidFill>
                            <a:schemeClr val="bg1"/>
                          </a:solidFill>
                          <a:effectLst/>
                          <a:latin typeface="+mn-lt"/>
                          <a:ea typeface="+mn-ea"/>
                          <a:cs typeface="Arial" panose="020B0604020202020204" pitchFamily="34" charset="0"/>
                        </a:rPr>
                        <a:t> Quarter Status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indent="52705" algn="ctr" defTabSz="457200" rtl="0" eaLnBrk="1" fontAlgn="auto" latinLnBrk="0" hangingPunct="1">
                        <a:lnSpc>
                          <a:spcPct val="100000"/>
                        </a:lnSpc>
                        <a:spcBef>
                          <a:spcPts val="0"/>
                        </a:spcBef>
                        <a:spcAft>
                          <a:spcPts val="0"/>
                        </a:spcAft>
                        <a:buClrTx/>
                        <a:buSzTx/>
                        <a:buFontTx/>
                        <a:buNone/>
                        <a:tabLst/>
                        <a:defRPr/>
                      </a:pPr>
                      <a:r>
                        <a:rPr lang="en-ZA" sz="1400" b="1" kern="1200" dirty="0">
                          <a:solidFill>
                            <a:schemeClr val="bg1"/>
                          </a:solidFill>
                          <a:effectLst/>
                          <a:latin typeface="+mn-lt"/>
                          <a:ea typeface="+mn-ea"/>
                          <a:cs typeface="Arial" panose="020B0604020202020204" pitchFamily="34" charset="0"/>
                        </a:rPr>
                        <a:t>2</a:t>
                      </a:r>
                      <a:r>
                        <a:rPr lang="en-ZA" sz="1400" b="1" kern="1200" baseline="30000" dirty="0">
                          <a:solidFill>
                            <a:schemeClr val="bg1"/>
                          </a:solidFill>
                          <a:effectLst/>
                          <a:latin typeface="+mn-lt"/>
                          <a:ea typeface="+mn-ea"/>
                          <a:cs typeface="Arial" panose="020B0604020202020204" pitchFamily="34" charset="0"/>
                        </a:rPr>
                        <a:t>ND</a:t>
                      </a:r>
                      <a:r>
                        <a:rPr lang="en-ZA" sz="1400" b="1" kern="1200" dirty="0">
                          <a:solidFill>
                            <a:schemeClr val="bg1"/>
                          </a:solidFill>
                          <a:effectLst/>
                          <a:latin typeface="+mn-lt"/>
                          <a:ea typeface="+mn-ea"/>
                          <a:cs typeface="Arial" panose="020B0604020202020204" pitchFamily="34" charset="0"/>
                        </a:rPr>
                        <a:t> Quarter</a:t>
                      </a:r>
                      <a:r>
                        <a:rPr lang="en-ZA" sz="1400" b="1" kern="1200" baseline="0" dirty="0">
                          <a:solidFill>
                            <a:schemeClr val="bg1"/>
                          </a:solidFill>
                          <a:effectLst/>
                          <a:latin typeface="+mn-lt"/>
                          <a:ea typeface="+mn-ea"/>
                          <a:cs typeface="Arial" panose="020B0604020202020204" pitchFamily="34" charset="0"/>
                        </a:rPr>
                        <a:t> Status</a:t>
                      </a:r>
                      <a:endParaRPr lang="en-ZA" sz="1400" b="1" kern="1200" dirty="0">
                        <a:solidFill>
                          <a:schemeClr val="bg1"/>
                        </a:solidFill>
                        <a:effectLst/>
                        <a:latin typeface="+mn-lt"/>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00000"/>
                        </a:lnSpc>
                        <a:spcAft>
                          <a:spcPts val="0"/>
                        </a:spcAft>
                      </a:pPr>
                      <a:r>
                        <a:rPr lang="en-GB" sz="1400" b="1" kern="1200" dirty="0">
                          <a:solidFill>
                            <a:schemeClr val="bg1"/>
                          </a:solidFill>
                          <a:effectLst/>
                          <a:latin typeface="+mn-lt"/>
                          <a:ea typeface="+mn-ea"/>
                          <a:cs typeface="Arial" panose="020B0604020202020204" pitchFamily="34" charset="0"/>
                        </a:rPr>
                        <a:t>Programme 3</a:t>
                      </a:r>
                      <a:r>
                        <a:rPr lang="en-GB" sz="1400" b="1" kern="1200" baseline="30000" dirty="0">
                          <a:solidFill>
                            <a:schemeClr val="bg1"/>
                          </a:solidFill>
                          <a:effectLst/>
                          <a:latin typeface="+mn-lt"/>
                          <a:ea typeface="+mn-ea"/>
                          <a:cs typeface="Arial" panose="020B0604020202020204" pitchFamily="34" charset="0"/>
                        </a:rPr>
                        <a:t>rd</a:t>
                      </a:r>
                      <a:r>
                        <a:rPr lang="en-GB" sz="1400" b="1" kern="1200" baseline="0" dirty="0">
                          <a:solidFill>
                            <a:schemeClr val="bg1"/>
                          </a:solidFill>
                          <a:effectLst/>
                          <a:latin typeface="+mn-lt"/>
                          <a:ea typeface="+mn-ea"/>
                          <a:cs typeface="Arial" panose="020B0604020202020204" pitchFamily="34" charset="0"/>
                        </a:rPr>
                        <a:t> </a:t>
                      </a:r>
                      <a:r>
                        <a:rPr lang="en-GB" sz="1400" b="1" kern="1200" dirty="0">
                          <a:solidFill>
                            <a:schemeClr val="bg1"/>
                          </a:solidFill>
                          <a:effectLst/>
                          <a:latin typeface="+mn-lt"/>
                          <a:ea typeface="+mn-ea"/>
                          <a:cs typeface="Arial" panose="020B0604020202020204" pitchFamily="34" charset="0"/>
                        </a:rPr>
                        <a:t>Quarter Progress and Analysis</a:t>
                      </a:r>
                      <a:endParaRPr lang="en-ZA" sz="1400" b="1" kern="1200" dirty="0">
                        <a:solidFill>
                          <a:schemeClr val="bg1"/>
                        </a:solidFill>
                        <a:effectLst/>
                        <a:latin typeface="+mn-lt"/>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xmlns="" val="10001"/>
                  </a:ext>
                </a:extLst>
              </a:tr>
              <a:tr h="548640">
                <a:tc>
                  <a:txBody>
                    <a:bodyPr/>
                    <a:lstStyle/>
                    <a:p>
                      <a:pPr>
                        <a:lnSpc>
                          <a:spcPct val="100000"/>
                        </a:lnSpc>
                      </a:pPr>
                      <a:r>
                        <a:rPr lang="en-ZA" sz="1200" kern="1200" dirty="0">
                          <a:solidFill>
                            <a:schemeClr val="tx1"/>
                          </a:solidFill>
                          <a:effectLst/>
                          <a:latin typeface="Arial" panose="020B0604020202020204" pitchFamily="34" charset="0"/>
                          <a:ea typeface="+mn-ea"/>
                          <a:cs typeface="Arial" panose="020B0604020202020204" pitchFamily="34" charset="0"/>
                        </a:rPr>
                        <a:t>National Freshwater</a:t>
                      </a:r>
                    </a:p>
                    <a:p>
                      <a:pPr>
                        <a:lnSpc>
                          <a:spcPct val="100000"/>
                        </a:lnSpc>
                      </a:pPr>
                      <a:r>
                        <a:rPr lang="en-ZA" sz="1200" kern="1200" dirty="0">
                          <a:solidFill>
                            <a:schemeClr val="tx1"/>
                          </a:solidFill>
                          <a:effectLst/>
                          <a:latin typeface="Arial" panose="020B0604020202020204" pitchFamily="34" charset="0"/>
                          <a:ea typeface="+mn-ea"/>
                          <a:cs typeface="Arial" panose="020B0604020202020204" pitchFamily="34" charset="0"/>
                        </a:rPr>
                        <a:t>(inland) Wild Capture</a:t>
                      </a:r>
                    </a:p>
                    <a:p>
                      <a:pPr>
                        <a:lnSpc>
                          <a:spcPct val="100000"/>
                        </a:lnSpc>
                      </a:pPr>
                      <a:r>
                        <a:rPr lang="en-ZA" sz="1200" kern="1200" dirty="0">
                          <a:solidFill>
                            <a:schemeClr val="tx1"/>
                          </a:solidFill>
                          <a:effectLst/>
                          <a:latin typeface="Arial" panose="020B0604020202020204" pitchFamily="34" charset="0"/>
                          <a:ea typeface="+mn-ea"/>
                          <a:cs typeface="Arial" panose="020B0604020202020204" pitchFamily="34" charset="0"/>
                        </a:rPr>
                        <a:t>Fisheries Policy</a:t>
                      </a:r>
                    </a:p>
                    <a:p>
                      <a:pPr>
                        <a:lnSpc>
                          <a:spcPct val="100000"/>
                        </a:lnSpc>
                      </a:pPr>
                      <a:r>
                        <a:rPr lang="en-ZA" sz="1200" kern="1200" dirty="0">
                          <a:solidFill>
                            <a:schemeClr val="tx1"/>
                          </a:solidFill>
                          <a:effectLst/>
                          <a:latin typeface="Arial" panose="020B0604020202020204" pitchFamily="34" charset="0"/>
                          <a:ea typeface="+mn-ea"/>
                          <a:cs typeface="Arial" panose="020B0604020202020204" pitchFamily="34" charset="0"/>
                        </a:rPr>
                        <a:t>developed and</a:t>
                      </a:r>
                    </a:p>
                    <a:p>
                      <a:pPr>
                        <a:lnSpc>
                          <a:spcPct val="100000"/>
                        </a:lnSpc>
                      </a:pPr>
                      <a:r>
                        <a:rPr lang="en-ZA" sz="1200" kern="1200" dirty="0">
                          <a:solidFill>
                            <a:schemeClr val="tx1"/>
                          </a:solidFill>
                          <a:effectLst/>
                          <a:latin typeface="Arial" panose="020B0604020202020204" pitchFamily="34" charset="0"/>
                          <a:ea typeface="+mn-ea"/>
                          <a:cs typeface="Arial" panose="020B0604020202020204" pitchFamily="34" charset="0"/>
                        </a:rPr>
                        <a:t>approved</a:t>
                      </a: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just" defTabSz="457200" rtl="0" eaLnBrk="1" latinLnBrk="0" hangingPunct="1">
                        <a:buFont typeface="Arial" panose="020B0604020202020204" pitchFamily="34" charset="0"/>
                        <a:buNone/>
                      </a:pPr>
                      <a:r>
                        <a:rPr lang="en-ZA" sz="1200" kern="1200" dirty="0">
                          <a:solidFill>
                            <a:schemeClr val="tx1"/>
                          </a:solidFill>
                          <a:effectLst/>
                          <a:latin typeface="Arial" panose="020B0604020202020204" pitchFamily="34" charset="0"/>
                          <a:ea typeface="+mn-ea"/>
                          <a:cs typeface="Arial" panose="020B0604020202020204" pitchFamily="34" charset="0"/>
                        </a:rPr>
                        <a:t>NEDLAC consultation on National Freshwater (inland) Wild Capture Fisheries Policy finalised</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0" indent="0" algn="just"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sz="1200" kern="1200" dirty="0">
                          <a:solidFill>
                            <a:schemeClr val="tx1"/>
                          </a:solidFill>
                          <a:effectLst/>
                          <a:latin typeface="Arial" panose="020B0604020202020204" pitchFamily="34" charset="0"/>
                          <a:ea typeface="+mn-ea"/>
                          <a:cs typeface="Arial" panose="020B0604020202020204" pitchFamily="34" charset="0"/>
                        </a:rPr>
                        <a:t>Q3: NEDLAC engagements finalised</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endParaRPr lang="en-ZA"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endParaRPr lang="en-ZA"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just"/>
                      <a:r>
                        <a:rPr lang="en-ZA" sz="1200" kern="1200" dirty="0">
                          <a:solidFill>
                            <a:schemeClr val="tx1"/>
                          </a:solidFill>
                          <a:effectLst/>
                          <a:latin typeface="Arial" panose="020B0604020202020204" pitchFamily="34" charset="0"/>
                          <a:ea typeface="+mn-ea"/>
                          <a:cs typeface="Arial" panose="020B0604020202020204" pitchFamily="34" charset="0"/>
                        </a:rPr>
                        <a:t>National Economic Development and Labour Council (NEDLAC) engagements</a:t>
                      </a:r>
                      <a:r>
                        <a:rPr lang="en-ZA" sz="1200" kern="1200" baseline="0" dirty="0">
                          <a:solidFill>
                            <a:schemeClr val="tx1"/>
                          </a:solidFill>
                          <a:effectLst/>
                          <a:latin typeface="Arial" panose="020B0604020202020204" pitchFamily="34" charset="0"/>
                          <a:ea typeface="+mn-ea"/>
                          <a:cs typeface="Arial" panose="020B0604020202020204" pitchFamily="34" charset="0"/>
                        </a:rPr>
                        <a:t> have been finalised and draft report prepared.</a:t>
                      </a: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extLst>
                  <a:ext uri="{0D108BD9-81ED-4DB2-BD59-A6C34878D82A}">
                    <a16:rowId xmlns:a16="http://schemas.microsoft.com/office/drawing/2014/main" xmlns="" val="2309785415"/>
                  </a:ext>
                </a:extLst>
              </a:tr>
              <a:tr h="548640">
                <a:tc>
                  <a:txBody>
                    <a:bodyPr/>
                    <a:lstStyle/>
                    <a:p>
                      <a:pPr>
                        <a:lnSpc>
                          <a:spcPct val="100000"/>
                        </a:lnSpc>
                      </a:pPr>
                      <a:r>
                        <a:rPr lang="en-ZA" sz="1200" kern="1200" dirty="0">
                          <a:solidFill>
                            <a:schemeClr val="tx1"/>
                          </a:solidFill>
                          <a:effectLst/>
                          <a:latin typeface="Arial" panose="020B0604020202020204" pitchFamily="34" charset="0"/>
                          <a:ea typeface="+mn-ea"/>
                          <a:cs typeface="Arial" panose="020B0604020202020204" pitchFamily="34" charset="0"/>
                        </a:rPr>
                        <a:t>Marine Living</a:t>
                      </a:r>
                    </a:p>
                    <a:p>
                      <a:pPr>
                        <a:lnSpc>
                          <a:spcPct val="100000"/>
                        </a:lnSpc>
                      </a:pPr>
                      <a:r>
                        <a:rPr lang="en-ZA" sz="1200" kern="1200" dirty="0">
                          <a:solidFill>
                            <a:schemeClr val="tx1"/>
                          </a:solidFill>
                          <a:effectLst/>
                          <a:latin typeface="Arial" panose="020B0604020202020204" pitchFamily="34" charset="0"/>
                          <a:ea typeface="+mn-ea"/>
                          <a:cs typeface="Arial" panose="020B0604020202020204" pitchFamily="34" charset="0"/>
                        </a:rPr>
                        <a:t>Resources Fund</a:t>
                      </a:r>
                    </a:p>
                    <a:p>
                      <a:pPr>
                        <a:lnSpc>
                          <a:spcPct val="100000"/>
                        </a:lnSpc>
                      </a:pPr>
                      <a:r>
                        <a:rPr lang="en-ZA" sz="1200" kern="1200" dirty="0">
                          <a:solidFill>
                            <a:schemeClr val="tx1"/>
                          </a:solidFill>
                          <a:effectLst/>
                          <a:latin typeface="Arial" panose="020B0604020202020204" pitchFamily="34" charset="0"/>
                          <a:ea typeface="+mn-ea"/>
                          <a:cs typeface="Arial" panose="020B0604020202020204" pitchFamily="34" charset="0"/>
                        </a:rPr>
                        <a:t>(MLRF) revenue</a:t>
                      </a:r>
                    </a:p>
                    <a:p>
                      <a:pPr>
                        <a:lnSpc>
                          <a:spcPct val="100000"/>
                        </a:lnSpc>
                      </a:pPr>
                      <a:r>
                        <a:rPr lang="en-ZA" sz="1200" kern="1200" dirty="0">
                          <a:solidFill>
                            <a:schemeClr val="tx1"/>
                          </a:solidFill>
                          <a:effectLst/>
                          <a:latin typeface="Arial" panose="020B0604020202020204" pitchFamily="34" charset="0"/>
                          <a:ea typeface="+mn-ea"/>
                          <a:cs typeface="Arial" panose="020B0604020202020204" pitchFamily="34" charset="0"/>
                        </a:rPr>
                        <a:t>model developed</a:t>
                      </a:r>
                    </a:p>
                    <a:p>
                      <a:pPr>
                        <a:lnSpc>
                          <a:spcPct val="100000"/>
                        </a:lnSpc>
                      </a:pPr>
                      <a:r>
                        <a:rPr lang="en-ZA" sz="1200" kern="1200" dirty="0">
                          <a:solidFill>
                            <a:schemeClr val="tx1"/>
                          </a:solidFill>
                          <a:effectLst/>
                          <a:latin typeface="Arial" panose="020B0604020202020204" pitchFamily="34" charset="0"/>
                          <a:ea typeface="+mn-ea"/>
                          <a:cs typeface="Arial" panose="020B0604020202020204" pitchFamily="34" charset="0"/>
                        </a:rPr>
                        <a:t>and approved</a:t>
                      </a: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just" defTabSz="457200" rtl="0" eaLnBrk="1" latinLnBrk="0" hangingPunct="1">
                        <a:buFont typeface="Arial" panose="020B0604020202020204" pitchFamily="34" charset="0"/>
                        <a:buNone/>
                      </a:pPr>
                      <a:r>
                        <a:rPr lang="en-ZA" sz="1200" kern="1200" dirty="0">
                          <a:solidFill>
                            <a:schemeClr val="tx1"/>
                          </a:solidFill>
                          <a:effectLst/>
                          <a:latin typeface="Arial" panose="020B0604020202020204" pitchFamily="34" charset="0"/>
                          <a:ea typeface="+mn-ea"/>
                          <a:cs typeface="Arial" panose="020B0604020202020204" pitchFamily="34" charset="0"/>
                        </a:rPr>
                        <a:t>New MLRF revenue</a:t>
                      </a:r>
                    </a:p>
                    <a:p>
                      <a:pPr marL="0" indent="0" algn="just" defTabSz="457200" rtl="0" eaLnBrk="1" latinLnBrk="0" hangingPunct="1">
                        <a:buFont typeface="Arial" panose="020B0604020202020204" pitchFamily="34" charset="0"/>
                        <a:buNone/>
                      </a:pPr>
                      <a:r>
                        <a:rPr lang="en-ZA" sz="1200" kern="1200" dirty="0">
                          <a:solidFill>
                            <a:schemeClr val="tx1"/>
                          </a:solidFill>
                          <a:effectLst/>
                          <a:latin typeface="Arial" panose="020B0604020202020204" pitchFamily="34" charset="0"/>
                          <a:ea typeface="+mn-ea"/>
                          <a:cs typeface="Arial" panose="020B0604020202020204" pitchFamily="34" charset="0"/>
                        </a:rPr>
                        <a:t>streams/fees gazetted</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0" indent="0" algn="just"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sz="1200" kern="1200" dirty="0">
                          <a:solidFill>
                            <a:schemeClr val="tx1"/>
                          </a:solidFill>
                          <a:effectLst/>
                          <a:latin typeface="Arial" panose="020B0604020202020204" pitchFamily="34" charset="0"/>
                          <a:ea typeface="+mn-ea"/>
                          <a:cs typeface="Arial" panose="020B0604020202020204" pitchFamily="34" charset="0"/>
                        </a:rPr>
                        <a:t>Q3:</a:t>
                      </a:r>
                    </a:p>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sz="1200" kern="1200" dirty="0">
                          <a:solidFill>
                            <a:schemeClr val="tx1"/>
                          </a:solidFill>
                          <a:effectLst/>
                          <a:latin typeface="Arial" panose="020B0604020202020204" pitchFamily="34" charset="0"/>
                          <a:ea typeface="+mn-ea"/>
                          <a:cs typeface="Arial" panose="020B0604020202020204" pitchFamily="34" charset="0"/>
                        </a:rPr>
                        <a:t>• TOR for a revenue governance structure established and governance structure members appointed</a:t>
                      </a:r>
                    </a:p>
                    <a:p>
                      <a:pPr marL="0" marR="0" indent="0" algn="just"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sz="1200" kern="1200" dirty="0">
                          <a:solidFill>
                            <a:schemeClr val="tx1"/>
                          </a:solidFill>
                          <a:effectLst/>
                          <a:latin typeface="Arial" panose="020B0604020202020204" pitchFamily="34" charset="0"/>
                          <a:ea typeface="+mn-ea"/>
                          <a:cs typeface="Arial" panose="020B0604020202020204" pitchFamily="34" charset="0"/>
                        </a:rPr>
                        <a:t>• Draft of revised fees gazetted as proposed by Fee committee</a:t>
                      </a:r>
                    </a:p>
                    <a:p>
                      <a:pPr marL="0" marR="0" indent="0" algn="just"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sz="1200" kern="1200" dirty="0">
                          <a:solidFill>
                            <a:schemeClr val="tx1"/>
                          </a:solidFill>
                          <a:effectLst/>
                          <a:latin typeface="Arial" panose="020B0604020202020204" pitchFamily="34" charset="0"/>
                          <a:ea typeface="+mn-ea"/>
                          <a:cs typeface="Arial" panose="020B0604020202020204" pitchFamily="34" charset="0"/>
                        </a:rPr>
                        <a:t>• Submit revenue target for approval to the DG</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algn="just">
                        <a:lnSpc>
                          <a:spcPct val="100000"/>
                        </a:lnSpc>
                        <a:spcAft>
                          <a:spcPts val="0"/>
                        </a:spcAft>
                      </a:pPr>
                      <a:endParaRPr lang="en-ZA" sz="120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just">
                        <a:lnSpc>
                          <a:spcPct val="100000"/>
                        </a:lnSpc>
                        <a:spcAft>
                          <a:spcPts val="0"/>
                        </a:spcAft>
                      </a:pPr>
                      <a:endParaRPr lang="en-ZA" sz="120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171450" indent="-171450" algn="just">
                        <a:buFont typeface="Arial" panose="020B0604020202020204" pitchFamily="34" charset="0"/>
                        <a:buChar char="•"/>
                      </a:pPr>
                      <a:r>
                        <a:rPr lang="en-ZA" sz="1200" kern="1200" dirty="0">
                          <a:solidFill>
                            <a:schemeClr val="tx1"/>
                          </a:solidFill>
                          <a:effectLst/>
                          <a:latin typeface="Arial" panose="020B0604020202020204" pitchFamily="34" charset="0"/>
                          <a:ea typeface="+mn-ea"/>
                          <a:cs typeface="Arial" panose="020B0604020202020204" pitchFamily="34" charset="0"/>
                        </a:rPr>
                        <a:t>The TOR’s </a:t>
                      </a:r>
                      <a:r>
                        <a:rPr lang="en-ZA" sz="1200" kern="1200" dirty="0" smtClean="0">
                          <a:solidFill>
                            <a:schemeClr val="tx1"/>
                          </a:solidFill>
                          <a:effectLst/>
                          <a:latin typeface="Arial" panose="020B0604020202020204" pitchFamily="34" charset="0"/>
                          <a:ea typeface="+mn-ea"/>
                          <a:cs typeface="Arial" panose="020B0604020202020204" pitchFamily="34" charset="0"/>
                        </a:rPr>
                        <a:t>have </a:t>
                      </a:r>
                      <a:r>
                        <a:rPr lang="en-ZA" sz="1200" kern="1200" dirty="0">
                          <a:solidFill>
                            <a:schemeClr val="tx1"/>
                          </a:solidFill>
                          <a:effectLst/>
                          <a:latin typeface="Arial" panose="020B0604020202020204" pitchFamily="34" charset="0"/>
                          <a:ea typeface="+mn-ea"/>
                          <a:cs typeface="Arial" panose="020B0604020202020204" pitchFamily="34" charset="0"/>
                        </a:rPr>
                        <a:t>not been established</a:t>
                      </a:r>
                    </a:p>
                    <a:p>
                      <a:pPr marL="171450" indent="-171450" algn="just">
                        <a:buFont typeface="Arial" panose="020B0604020202020204" pitchFamily="34" charset="0"/>
                        <a:buChar char="•"/>
                      </a:pPr>
                      <a:r>
                        <a:rPr lang="en-ZA" sz="1200" kern="1200" dirty="0">
                          <a:solidFill>
                            <a:schemeClr val="tx1"/>
                          </a:solidFill>
                          <a:effectLst/>
                          <a:latin typeface="Arial" panose="020B0604020202020204" pitchFamily="34" charset="0"/>
                          <a:ea typeface="+mn-ea"/>
                          <a:cs typeface="Arial" panose="020B0604020202020204" pitchFamily="34" charset="0"/>
                        </a:rPr>
                        <a:t>Draft gazette has been submitted for legal vetting</a:t>
                      </a:r>
                    </a:p>
                    <a:p>
                      <a:pPr marL="171450" indent="-171450" algn="just">
                        <a:buFont typeface="Arial" panose="020B0604020202020204" pitchFamily="34" charset="0"/>
                        <a:buChar char="•"/>
                      </a:pPr>
                      <a:r>
                        <a:rPr lang="en-ZA" sz="1200" kern="1200" dirty="0">
                          <a:solidFill>
                            <a:schemeClr val="tx1"/>
                          </a:solidFill>
                          <a:effectLst/>
                          <a:latin typeface="Arial" panose="020B0604020202020204" pitchFamily="34" charset="0"/>
                          <a:ea typeface="+mn-ea"/>
                          <a:cs typeface="Arial" panose="020B0604020202020204" pitchFamily="34" charset="0"/>
                        </a:rPr>
                        <a:t>The revenue budget was approved.</a:t>
                      </a:r>
                    </a:p>
                    <a:p>
                      <a:pPr marL="0" indent="0" algn="just">
                        <a:buFont typeface="Arial" panose="020B0604020202020204" pitchFamily="34" charset="0"/>
                        <a:buNone/>
                      </a:pPr>
                      <a:r>
                        <a:rPr lang="en-ZA" sz="1200" b="1" kern="1200" dirty="0">
                          <a:solidFill>
                            <a:schemeClr val="tx1"/>
                          </a:solidFill>
                          <a:effectLst/>
                          <a:latin typeface="Arial" panose="020B0604020202020204" pitchFamily="34" charset="0"/>
                          <a:ea typeface="+mn-ea"/>
                          <a:cs typeface="Arial" panose="020B0604020202020204" pitchFamily="34" charset="0"/>
                        </a:rPr>
                        <a:t>Challenges:</a:t>
                      </a:r>
                      <a:r>
                        <a:rPr lang="en-ZA" sz="1200" b="1" kern="1200" baseline="0" dirty="0">
                          <a:solidFill>
                            <a:schemeClr val="tx1"/>
                          </a:solidFill>
                          <a:effectLst/>
                          <a:latin typeface="Arial" panose="020B0604020202020204" pitchFamily="34" charset="0"/>
                          <a:ea typeface="+mn-ea"/>
                          <a:cs typeface="Arial" panose="020B0604020202020204" pitchFamily="34" charset="0"/>
                        </a:rPr>
                        <a:t> </a:t>
                      </a:r>
                      <a:r>
                        <a:rPr lang="en-ZA" sz="1200" kern="1200" baseline="0" dirty="0">
                          <a:solidFill>
                            <a:schemeClr val="tx1"/>
                          </a:solidFill>
                          <a:effectLst/>
                          <a:latin typeface="Arial" panose="020B0604020202020204" pitchFamily="34" charset="0"/>
                          <a:ea typeface="+mn-ea"/>
                          <a:cs typeface="Arial" panose="020B0604020202020204" pitchFamily="34" charset="0"/>
                        </a:rPr>
                        <a:t>The branch has capacity constraints and it impacted on the establishment of a governance structure and development of TOR’s.</a:t>
                      </a:r>
                    </a:p>
                    <a:p>
                      <a:pPr marL="0" indent="0" algn="just">
                        <a:buFont typeface="Arial" panose="020B0604020202020204" pitchFamily="34" charset="0"/>
                        <a:buNone/>
                      </a:pPr>
                      <a:endParaRPr lang="en-ZA" sz="1200" kern="1200" baseline="0" dirty="0">
                        <a:solidFill>
                          <a:schemeClr val="tx1"/>
                        </a:solidFill>
                        <a:effectLst/>
                        <a:latin typeface="Arial" panose="020B0604020202020204" pitchFamily="34" charset="0"/>
                        <a:ea typeface="+mn-ea"/>
                        <a:cs typeface="Arial" panose="020B0604020202020204" pitchFamily="34" charset="0"/>
                      </a:endParaRPr>
                    </a:p>
                    <a:p>
                      <a:pPr marL="0" indent="0" algn="just">
                        <a:buFont typeface="Arial" panose="020B0604020202020204" pitchFamily="34" charset="0"/>
                        <a:buNone/>
                      </a:pPr>
                      <a:r>
                        <a:rPr lang="en-ZA" sz="1200" b="1" kern="1200" baseline="0" dirty="0">
                          <a:solidFill>
                            <a:schemeClr val="tx1"/>
                          </a:solidFill>
                          <a:effectLst/>
                          <a:latin typeface="Arial" panose="020B0604020202020204" pitchFamily="34" charset="0"/>
                          <a:ea typeface="+mn-ea"/>
                          <a:cs typeface="Arial" panose="020B0604020202020204" pitchFamily="34" charset="0"/>
                        </a:rPr>
                        <a:t>Corrective measures: </a:t>
                      </a:r>
                      <a:r>
                        <a:rPr lang="en-ZA" sz="1200" kern="1200" baseline="0" dirty="0">
                          <a:solidFill>
                            <a:schemeClr val="tx1"/>
                          </a:solidFill>
                          <a:effectLst/>
                          <a:latin typeface="Arial" panose="020B0604020202020204" pitchFamily="34" charset="0"/>
                          <a:ea typeface="+mn-ea"/>
                          <a:cs typeface="Arial" panose="020B0604020202020204" pitchFamily="34" charset="0"/>
                        </a:rPr>
                        <a:t>In the interim the revenue management will perform the work of the governance structure.</a:t>
                      </a:r>
                      <a:endParaRPr lang="en-ZA" sz="120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xmlns="" val="34839535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8991600" cy="533400"/>
          </a:xfrm>
        </p:spPr>
        <p:txBody>
          <a:bodyPr>
            <a:normAutofit fontScale="90000"/>
          </a:bodyPr>
          <a:lstStyle/>
          <a:p>
            <a:pPr>
              <a:defRPr/>
            </a:pPr>
            <a:r>
              <a:rPr lang="en-US" sz="2000" b="1" dirty="0">
                <a:solidFill>
                  <a:srgbClr val="00B050"/>
                </a:solidFill>
                <a:latin typeface="Arial" panose="020B0604020202020204" pitchFamily="34" charset="0"/>
              </a:rPr>
              <a:t>PROGRAMME 9: FISHERIES MANAGEMENT</a:t>
            </a:r>
            <a:r>
              <a:rPr lang="en-ZA" sz="2000" dirty="0">
                <a:solidFill>
                  <a:prstClr val="black"/>
                </a:solidFill>
              </a:rPr>
              <a:t/>
            </a:r>
            <a:br>
              <a:rPr lang="en-ZA" sz="2000" dirty="0">
                <a:solidFill>
                  <a:prstClr val="black"/>
                </a:solidFill>
              </a:rPr>
            </a:br>
            <a:endParaRPr lang="en-US" sz="2000" b="1" dirty="0">
              <a:solidFill>
                <a:srgbClr val="00B050"/>
              </a:solidFill>
              <a:latin typeface="Arial" panose="020B0604020202020204" pitchFamily="34" charset="0"/>
              <a:ea typeface="+mn-ea"/>
              <a:cs typeface="+mn-cs"/>
            </a:endParaRPr>
          </a:p>
        </p:txBody>
      </p:sp>
      <p:sp>
        <p:nvSpPr>
          <p:cNvPr id="202755" name="Line 4"/>
          <p:cNvSpPr>
            <a:spLocks noChangeShapeType="1"/>
          </p:cNvSpPr>
          <p:nvPr/>
        </p:nvSpPr>
        <p:spPr bwMode="auto">
          <a:xfrm>
            <a:off x="0" y="609600"/>
            <a:ext cx="9144000" cy="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ZA">
              <a:solidFill>
                <a:prstClr val="black"/>
              </a:solidFill>
            </a:endParaRPr>
          </a:p>
        </p:txBody>
      </p:sp>
      <p:grpSp>
        <p:nvGrpSpPr>
          <p:cNvPr id="202788" name="Group 6"/>
          <p:cNvGrpSpPr>
            <a:grpSpLocks/>
          </p:cNvGrpSpPr>
          <p:nvPr/>
        </p:nvGrpSpPr>
        <p:grpSpPr bwMode="auto">
          <a:xfrm>
            <a:off x="1066800" y="6477000"/>
            <a:ext cx="5778500" cy="215900"/>
            <a:chOff x="685800" y="6400800"/>
            <a:chExt cx="5778500" cy="215900"/>
          </a:xfrm>
        </p:grpSpPr>
        <p:sp>
          <p:nvSpPr>
            <p:cNvPr id="202790" name="Rectangle 463"/>
            <p:cNvSpPr>
              <a:spLocks noChangeArrowheads="1"/>
            </p:cNvSpPr>
            <p:nvPr/>
          </p:nvSpPr>
          <p:spPr bwMode="auto">
            <a:xfrm>
              <a:off x="685800" y="6400800"/>
              <a:ext cx="215900" cy="215900"/>
            </a:xfrm>
            <a:prstGeom prst="rect">
              <a:avLst/>
            </a:prstGeom>
            <a:solidFill>
              <a:srgbClr val="66FF33"/>
            </a:solidFill>
            <a:ln w="12700">
              <a:solidFill>
                <a:srgbClr val="000000"/>
              </a:solidFill>
              <a:miter lim="800000"/>
              <a:headEnd/>
              <a:tailEnd/>
            </a:ln>
          </p:spPr>
          <p:txBody>
            <a:bodyPr wrap="none" lIns="136525" tIns="46037" rIns="136525" bIns="46037" anchor="b"/>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2">
                <a:lnSpc>
                  <a:spcPct val="60000"/>
                </a:lnSpc>
                <a:spcBef>
                  <a:spcPct val="0"/>
                </a:spcBef>
                <a:buClr>
                  <a:srgbClr val="000000"/>
                </a:buClr>
                <a:buFontTx/>
                <a:buNone/>
              </a:pPr>
              <a:r>
                <a:rPr lang="en-US" altLang="en-US" sz="1200">
                  <a:solidFill>
                    <a:srgbClr val="333399"/>
                  </a:solidFill>
                  <a:latin typeface="Arial" panose="020B0604020202020204" pitchFamily="34" charset="0"/>
                </a:rPr>
                <a:t>= On target</a:t>
              </a:r>
            </a:p>
          </p:txBody>
        </p:sp>
        <p:sp>
          <p:nvSpPr>
            <p:cNvPr id="202791" name="Rectangle 464"/>
            <p:cNvSpPr>
              <a:spLocks noChangeArrowheads="1"/>
            </p:cNvSpPr>
            <p:nvPr/>
          </p:nvSpPr>
          <p:spPr bwMode="auto">
            <a:xfrm>
              <a:off x="2590800" y="6400800"/>
              <a:ext cx="215900" cy="215900"/>
            </a:xfrm>
            <a:prstGeom prst="rect">
              <a:avLst/>
            </a:prstGeom>
            <a:solidFill>
              <a:srgbClr val="FFFF00"/>
            </a:solidFill>
            <a:ln w="12700">
              <a:solidFill>
                <a:srgbClr val="000000"/>
              </a:solidFill>
              <a:miter lim="800000"/>
              <a:headEnd/>
              <a:tailEnd/>
            </a:ln>
          </p:spPr>
          <p:txBody>
            <a:bodyPr wrap="none" lIns="136525" tIns="46037" rIns="136525" bIns="46037" anchor="b"/>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2">
                <a:lnSpc>
                  <a:spcPct val="60000"/>
                </a:lnSpc>
                <a:spcBef>
                  <a:spcPct val="0"/>
                </a:spcBef>
                <a:buClr>
                  <a:srgbClr val="000000"/>
                </a:buClr>
                <a:buFontTx/>
                <a:buNone/>
              </a:pPr>
              <a:r>
                <a:rPr lang="en-US" altLang="en-US" sz="1200">
                  <a:solidFill>
                    <a:srgbClr val="333399"/>
                  </a:solidFill>
                  <a:latin typeface="Arial" panose="020B0604020202020204" pitchFamily="34" charset="0"/>
                </a:rPr>
                <a:t>= work in progress</a:t>
              </a:r>
            </a:p>
          </p:txBody>
        </p:sp>
        <p:sp>
          <p:nvSpPr>
            <p:cNvPr id="202792" name="Rectangle 465"/>
            <p:cNvSpPr>
              <a:spLocks noChangeArrowheads="1"/>
            </p:cNvSpPr>
            <p:nvPr/>
          </p:nvSpPr>
          <p:spPr bwMode="auto">
            <a:xfrm>
              <a:off x="4724400" y="6400800"/>
              <a:ext cx="215900" cy="215900"/>
            </a:xfrm>
            <a:prstGeom prst="rect">
              <a:avLst/>
            </a:prstGeom>
            <a:solidFill>
              <a:srgbClr val="FF0000"/>
            </a:solidFill>
            <a:ln w="12700">
              <a:solidFill>
                <a:srgbClr val="000000"/>
              </a:solidFill>
              <a:miter lim="800000"/>
              <a:headEnd/>
              <a:tailEnd/>
            </a:ln>
          </p:spPr>
          <p:txBody>
            <a:bodyPr wrap="none" lIns="136525" tIns="46037" rIns="136525" bIns="46037" anchor="b"/>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2">
                <a:lnSpc>
                  <a:spcPct val="60000"/>
                </a:lnSpc>
                <a:spcBef>
                  <a:spcPct val="0"/>
                </a:spcBef>
                <a:buClr>
                  <a:srgbClr val="000000"/>
                </a:buClr>
                <a:buFontTx/>
                <a:buNone/>
              </a:pPr>
              <a:r>
                <a:rPr lang="en-US" altLang="en-US" sz="1200">
                  <a:solidFill>
                    <a:srgbClr val="333399"/>
                  </a:solidFill>
                  <a:latin typeface="Arial" panose="020B0604020202020204" pitchFamily="34" charset="0"/>
                </a:rPr>
                <a:t>= Off target</a:t>
              </a:r>
            </a:p>
          </p:txBody>
        </p:sp>
        <p:sp>
          <p:nvSpPr>
            <p:cNvPr id="202793" name="Rectangle 465"/>
            <p:cNvSpPr>
              <a:spLocks noChangeArrowheads="1"/>
            </p:cNvSpPr>
            <p:nvPr/>
          </p:nvSpPr>
          <p:spPr bwMode="auto">
            <a:xfrm>
              <a:off x="6248400" y="6400800"/>
              <a:ext cx="215900" cy="215900"/>
            </a:xfrm>
            <a:prstGeom prst="rect">
              <a:avLst/>
            </a:prstGeom>
            <a:solidFill>
              <a:srgbClr val="00B0F0"/>
            </a:solidFill>
            <a:ln w="12700">
              <a:solidFill>
                <a:srgbClr val="000000"/>
              </a:solidFill>
              <a:miter lim="800000"/>
              <a:headEnd/>
              <a:tailEnd/>
            </a:ln>
          </p:spPr>
          <p:txBody>
            <a:bodyPr wrap="none" lIns="136525" tIns="46037" rIns="136525" bIns="46037" anchor="b"/>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2">
                <a:lnSpc>
                  <a:spcPct val="60000"/>
                </a:lnSpc>
                <a:spcBef>
                  <a:spcPct val="0"/>
                </a:spcBef>
                <a:buClr>
                  <a:srgbClr val="000000"/>
                </a:buClr>
                <a:buFontTx/>
                <a:buNone/>
              </a:pPr>
              <a:endParaRPr lang="en-US" altLang="en-US" sz="1200" dirty="0">
                <a:solidFill>
                  <a:srgbClr val="333399"/>
                </a:solidFill>
                <a:latin typeface="Arial" panose="020B0604020202020204" pitchFamily="34" charset="0"/>
              </a:endParaRPr>
            </a:p>
            <a:p>
              <a:pPr lvl="2">
                <a:lnSpc>
                  <a:spcPct val="60000"/>
                </a:lnSpc>
                <a:spcBef>
                  <a:spcPct val="0"/>
                </a:spcBef>
                <a:buClr>
                  <a:srgbClr val="000000"/>
                </a:buClr>
                <a:buFontTx/>
                <a:buNone/>
              </a:pPr>
              <a:endParaRPr lang="en-US" altLang="en-US" sz="1200" dirty="0">
                <a:solidFill>
                  <a:srgbClr val="333399"/>
                </a:solidFill>
                <a:latin typeface="Arial" panose="020B0604020202020204" pitchFamily="34" charset="0"/>
              </a:endParaRPr>
            </a:p>
            <a:p>
              <a:pPr lvl="2">
                <a:lnSpc>
                  <a:spcPct val="60000"/>
                </a:lnSpc>
                <a:spcBef>
                  <a:spcPct val="0"/>
                </a:spcBef>
                <a:buClr>
                  <a:srgbClr val="000000"/>
                </a:buClr>
                <a:buFontTx/>
                <a:buNone/>
              </a:pPr>
              <a:r>
                <a:rPr lang="en-US" altLang="en-US" sz="1200" dirty="0">
                  <a:solidFill>
                    <a:srgbClr val="333399"/>
                  </a:solidFill>
                  <a:latin typeface="Arial" panose="020B0604020202020204" pitchFamily="34" charset="0"/>
                </a:rPr>
                <a:t>= No</a:t>
              </a:r>
            </a:p>
            <a:p>
              <a:pPr lvl="2">
                <a:lnSpc>
                  <a:spcPct val="60000"/>
                </a:lnSpc>
                <a:spcBef>
                  <a:spcPct val="0"/>
                </a:spcBef>
                <a:buClr>
                  <a:srgbClr val="000000"/>
                </a:buClr>
                <a:buFontTx/>
                <a:buNone/>
              </a:pPr>
              <a:r>
                <a:rPr lang="en-US" altLang="en-US" sz="1200" dirty="0">
                  <a:solidFill>
                    <a:srgbClr val="333399"/>
                  </a:solidFill>
                  <a:latin typeface="Arial" panose="020B0604020202020204" pitchFamily="34" charset="0"/>
                </a:rPr>
                <a:t>milestone</a:t>
              </a:r>
            </a:p>
          </p:txBody>
        </p:sp>
      </p:grpSp>
      <p:sp>
        <p:nvSpPr>
          <p:cNvPr id="202789" name="Slide Number Placeholder 2"/>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EE60E9BC-28EC-4CED-A907-CF02202A2E54}" type="slidenum">
              <a:rPr lang="en-US" altLang="en-US" sz="1200" smtClean="0">
                <a:solidFill>
                  <a:srgbClr val="898989"/>
                </a:solidFill>
              </a:rPr>
              <a:pPr>
                <a:spcBef>
                  <a:spcPct val="0"/>
                </a:spcBef>
                <a:buFontTx/>
                <a:buNone/>
              </a:pPr>
              <a:t>5</a:t>
            </a:fld>
            <a:endParaRPr lang="en-US" altLang="en-US" sz="1200">
              <a:solidFill>
                <a:srgbClr val="898989"/>
              </a:solidFill>
            </a:endParaRPr>
          </a:p>
        </p:txBody>
      </p:sp>
      <p:graphicFrame>
        <p:nvGraphicFramePr>
          <p:cNvPr id="11" name="Table 10"/>
          <p:cNvGraphicFramePr>
            <a:graphicFrameLocks noGrp="1"/>
          </p:cNvGraphicFramePr>
          <p:nvPr/>
        </p:nvGraphicFramePr>
        <p:xfrm>
          <a:off x="152401" y="762000"/>
          <a:ext cx="8839201" cy="3627120"/>
        </p:xfrm>
        <a:graphic>
          <a:graphicData uri="http://schemas.openxmlformats.org/drawingml/2006/table">
            <a:tbl>
              <a:tblPr/>
              <a:tblGrid>
                <a:gridCol w="1481801">
                  <a:extLst>
                    <a:ext uri="{9D8B030D-6E8A-4147-A177-3AD203B41FA5}">
                      <a16:colId xmlns:a16="http://schemas.microsoft.com/office/drawing/2014/main" xmlns="" val="20000"/>
                    </a:ext>
                  </a:extLst>
                </a:gridCol>
                <a:gridCol w="1244713">
                  <a:extLst>
                    <a:ext uri="{9D8B030D-6E8A-4147-A177-3AD203B41FA5}">
                      <a16:colId xmlns:a16="http://schemas.microsoft.com/office/drawing/2014/main" xmlns="" val="20001"/>
                    </a:ext>
                  </a:extLst>
                </a:gridCol>
                <a:gridCol w="1244713">
                  <a:extLst>
                    <a:ext uri="{9D8B030D-6E8A-4147-A177-3AD203B41FA5}">
                      <a16:colId xmlns:a16="http://schemas.microsoft.com/office/drawing/2014/main" xmlns="" val="20002"/>
                    </a:ext>
                  </a:extLst>
                </a:gridCol>
                <a:gridCol w="718929">
                  <a:extLst>
                    <a:ext uri="{9D8B030D-6E8A-4147-A177-3AD203B41FA5}">
                      <a16:colId xmlns:a16="http://schemas.microsoft.com/office/drawing/2014/main" xmlns="" val="20003"/>
                    </a:ext>
                  </a:extLst>
                </a:gridCol>
                <a:gridCol w="718929">
                  <a:extLst>
                    <a:ext uri="{9D8B030D-6E8A-4147-A177-3AD203B41FA5}">
                      <a16:colId xmlns:a16="http://schemas.microsoft.com/office/drawing/2014/main" xmlns="" val="20005"/>
                    </a:ext>
                  </a:extLst>
                </a:gridCol>
                <a:gridCol w="3430116">
                  <a:extLst>
                    <a:ext uri="{9D8B030D-6E8A-4147-A177-3AD203B41FA5}">
                      <a16:colId xmlns:a16="http://schemas.microsoft.com/office/drawing/2014/main" xmlns="" val="20004"/>
                    </a:ext>
                  </a:extLst>
                </a:gridCol>
              </a:tblGrid>
              <a:tr h="0">
                <a:tc gridSpan="6">
                  <a:txBody>
                    <a:bodyPr/>
                    <a:lstStyle/>
                    <a:p>
                      <a:pPr marL="0" marR="0" lvl="0" indent="12700" algn="just" defTabSz="4572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spc="0" normalizeH="0" baseline="0" noProof="0" dirty="0">
                          <a:ln>
                            <a:noFill/>
                          </a:ln>
                          <a:solidFill>
                            <a:prstClr val="white"/>
                          </a:solidFill>
                          <a:effectLst/>
                          <a:uLnTx/>
                          <a:uFillTx/>
                          <a:latin typeface="+mn-lt"/>
                          <a:ea typeface="+mn-ea"/>
                          <a:cs typeface="Arial" panose="020B0604020202020204" pitchFamily="34" charset="0"/>
                        </a:rPr>
                        <a:t>Outcome: A well-managed fisheries and aquaculture sector that sustains and improves economic growth and development</a:t>
                      </a:r>
                      <a:endParaRPr kumimoji="0" lang="en-ZA"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US" sz="1300" dirty="0">
                        <a:solidFill>
                          <a:schemeClr val="tx1"/>
                        </a:solidFill>
                        <a:latin typeface="Arial" panose="020B0604020202020204" pitchFamily="34" charset="0"/>
                        <a:cs typeface="Arial" panose="020B0604020202020204" pitchFamily="34" charset="0"/>
                      </a:endParaRPr>
                    </a:p>
                  </a:txBody>
                  <a:tcPr marL="65917" marR="65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xmlns="" val="10000"/>
                  </a:ext>
                </a:extLst>
              </a:tr>
              <a:tr h="396240">
                <a:tc>
                  <a:txBody>
                    <a:bodyPr/>
                    <a:lstStyle/>
                    <a:p>
                      <a:pPr algn="ctr">
                        <a:lnSpc>
                          <a:spcPct val="100000"/>
                        </a:lnSpc>
                        <a:spcAft>
                          <a:spcPts val="0"/>
                        </a:spcAft>
                      </a:pPr>
                      <a:r>
                        <a:rPr lang="en-ZA" sz="1400" b="1" kern="1200" dirty="0">
                          <a:solidFill>
                            <a:schemeClr val="bg1"/>
                          </a:solidFill>
                          <a:effectLst/>
                          <a:latin typeface="+mn-lt"/>
                          <a:ea typeface="+mn-ea"/>
                          <a:cs typeface="Arial" panose="020B0604020202020204" pitchFamily="34" charset="0"/>
                        </a:rPr>
                        <a:t>Output Indicator</a:t>
                      </a: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indent="52705" algn="ctr" defTabSz="457200" rtl="0" eaLnBrk="1" fontAlgn="auto" latinLnBrk="0" hangingPunct="1">
                        <a:lnSpc>
                          <a:spcPct val="100000"/>
                        </a:lnSpc>
                        <a:spcBef>
                          <a:spcPts val="0"/>
                        </a:spcBef>
                        <a:spcAft>
                          <a:spcPts val="0"/>
                        </a:spcAft>
                        <a:buClrTx/>
                        <a:buSzTx/>
                        <a:buFontTx/>
                        <a:buNone/>
                        <a:tabLst/>
                        <a:defRPr/>
                      </a:pPr>
                      <a:r>
                        <a:rPr lang="en-ZA" sz="1400" b="1" kern="1200" dirty="0">
                          <a:solidFill>
                            <a:schemeClr val="bg1"/>
                          </a:solidFill>
                          <a:effectLst/>
                          <a:latin typeface="+mn-lt"/>
                          <a:ea typeface="+mn-ea"/>
                          <a:cs typeface="Arial" panose="020B0604020202020204" pitchFamily="34" charset="0"/>
                        </a:rPr>
                        <a:t>Annual Target 2020/21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indent="52705" algn="ctr" defTabSz="457200" rtl="0" eaLnBrk="1" fontAlgn="auto" latinLnBrk="0" hangingPunct="1">
                        <a:lnSpc>
                          <a:spcPct val="100000"/>
                        </a:lnSpc>
                        <a:spcBef>
                          <a:spcPts val="0"/>
                        </a:spcBef>
                        <a:spcAft>
                          <a:spcPts val="0"/>
                        </a:spcAft>
                        <a:buClrTx/>
                        <a:buSzTx/>
                        <a:buFontTx/>
                        <a:buNone/>
                        <a:tabLst/>
                        <a:defRPr/>
                      </a:pPr>
                      <a:r>
                        <a:rPr lang="en-ZA" sz="1400" b="1" kern="1200" dirty="0">
                          <a:solidFill>
                            <a:schemeClr val="bg1"/>
                          </a:solidFill>
                          <a:effectLst/>
                          <a:latin typeface="+mn-lt"/>
                          <a:ea typeface="+mn-ea"/>
                          <a:cs typeface="Arial" panose="020B0604020202020204" pitchFamily="34" charset="0"/>
                        </a:rPr>
                        <a:t>3</a:t>
                      </a:r>
                      <a:r>
                        <a:rPr lang="en-ZA" sz="1400" b="1" kern="1200" baseline="30000" dirty="0">
                          <a:solidFill>
                            <a:schemeClr val="bg1"/>
                          </a:solidFill>
                          <a:effectLst/>
                          <a:latin typeface="+mn-lt"/>
                          <a:ea typeface="+mn-ea"/>
                          <a:cs typeface="Arial" panose="020B0604020202020204" pitchFamily="34" charset="0"/>
                        </a:rPr>
                        <a:t>rd</a:t>
                      </a:r>
                      <a:r>
                        <a:rPr lang="en-ZA" sz="1400" b="1" kern="1200" baseline="0" dirty="0">
                          <a:solidFill>
                            <a:schemeClr val="bg1"/>
                          </a:solidFill>
                          <a:effectLst/>
                          <a:latin typeface="+mn-lt"/>
                          <a:ea typeface="+mn-ea"/>
                          <a:cs typeface="Arial" panose="020B0604020202020204" pitchFamily="34" charset="0"/>
                        </a:rPr>
                        <a:t> </a:t>
                      </a:r>
                      <a:r>
                        <a:rPr lang="en-ZA" sz="1400" b="1" kern="1200" dirty="0">
                          <a:solidFill>
                            <a:schemeClr val="bg1"/>
                          </a:solidFill>
                          <a:effectLst/>
                          <a:latin typeface="+mn-lt"/>
                          <a:ea typeface="+mn-ea"/>
                          <a:cs typeface="Arial" panose="020B0604020202020204" pitchFamily="34" charset="0"/>
                        </a:rPr>
                        <a:t>Quarter target 2020/21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indent="52705" algn="ctr" defTabSz="457200" rtl="0" eaLnBrk="1" fontAlgn="auto" latinLnBrk="0" hangingPunct="1">
                        <a:lnSpc>
                          <a:spcPct val="100000"/>
                        </a:lnSpc>
                        <a:spcBef>
                          <a:spcPts val="0"/>
                        </a:spcBef>
                        <a:spcAft>
                          <a:spcPts val="0"/>
                        </a:spcAft>
                        <a:buClrTx/>
                        <a:buSzTx/>
                        <a:buFontTx/>
                        <a:buNone/>
                        <a:tabLst/>
                        <a:defRPr/>
                      </a:pPr>
                      <a:r>
                        <a:rPr lang="en-ZA" sz="1400" b="1" kern="1200" dirty="0">
                          <a:solidFill>
                            <a:schemeClr val="bg1"/>
                          </a:solidFill>
                          <a:effectLst/>
                          <a:latin typeface="+mn-lt"/>
                          <a:ea typeface="+mn-ea"/>
                          <a:cs typeface="Arial" panose="020B0604020202020204" pitchFamily="34" charset="0"/>
                        </a:rPr>
                        <a:t>1</a:t>
                      </a:r>
                      <a:r>
                        <a:rPr lang="en-ZA" sz="1400" b="1" kern="1200" baseline="30000" dirty="0">
                          <a:solidFill>
                            <a:schemeClr val="bg1"/>
                          </a:solidFill>
                          <a:effectLst/>
                          <a:latin typeface="+mn-lt"/>
                          <a:ea typeface="+mn-ea"/>
                          <a:cs typeface="Arial" panose="020B0604020202020204" pitchFamily="34" charset="0"/>
                        </a:rPr>
                        <a:t>st</a:t>
                      </a:r>
                      <a:r>
                        <a:rPr lang="en-ZA" sz="1400" b="1" kern="1200" dirty="0">
                          <a:solidFill>
                            <a:schemeClr val="bg1"/>
                          </a:solidFill>
                          <a:effectLst/>
                          <a:latin typeface="+mn-lt"/>
                          <a:ea typeface="+mn-ea"/>
                          <a:cs typeface="Arial" panose="020B0604020202020204" pitchFamily="34" charset="0"/>
                        </a:rPr>
                        <a:t> Quarter Status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indent="52705" algn="ctr" defTabSz="457200" rtl="0" eaLnBrk="1" fontAlgn="auto" latinLnBrk="0" hangingPunct="1">
                        <a:lnSpc>
                          <a:spcPct val="100000"/>
                        </a:lnSpc>
                        <a:spcBef>
                          <a:spcPts val="0"/>
                        </a:spcBef>
                        <a:spcAft>
                          <a:spcPts val="0"/>
                        </a:spcAft>
                        <a:buClrTx/>
                        <a:buSzTx/>
                        <a:buFontTx/>
                        <a:buNone/>
                        <a:tabLst/>
                        <a:defRPr/>
                      </a:pPr>
                      <a:r>
                        <a:rPr lang="en-ZA" sz="1400" b="1" kern="1200" dirty="0">
                          <a:solidFill>
                            <a:schemeClr val="bg1"/>
                          </a:solidFill>
                          <a:effectLst/>
                          <a:latin typeface="+mn-lt"/>
                          <a:ea typeface="+mn-ea"/>
                          <a:cs typeface="Arial" panose="020B0604020202020204" pitchFamily="34" charset="0"/>
                        </a:rPr>
                        <a:t>2</a:t>
                      </a:r>
                      <a:r>
                        <a:rPr lang="en-ZA" sz="1400" b="1" kern="1200" baseline="30000" dirty="0">
                          <a:solidFill>
                            <a:schemeClr val="bg1"/>
                          </a:solidFill>
                          <a:effectLst/>
                          <a:latin typeface="+mn-lt"/>
                          <a:ea typeface="+mn-ea"/>
                          <a:cs typeface="Arial" panose="020B0604020202020204" pitchFamily="34" charset="0"/>
                        </a:rPr>
                        <a:t>ND</a:t>
                      </a:r>
                      <a:r>
                        <a:rPr lang="en-ZA" sz="1400" b="1" kern="1200" dirty="0">
                          <a:solidFill>
                            <a:schemeClr val="bg1"/>
                          </a:solidFill>
                          <a:effectLst/>
                          <a:latin typeface="+mn-lt"/>
                          <a:ea typeface="+mn-ea"/>
                          <a:cs typeface="Arial" panose="020B0604020202020204" pitchFamily="34" charset="0"/>
                        </a:rPr>
                        <a:t> Quarter</a:t>
                      </a:r>
                      <a:r>
                        <a:rPr lang="en-ZA" sz="1400" b="1" kern="1200" baseline="0" dirty="0">
                          <a:solidFill>
                            <a:schemeClr val="bg1"/>
                          </a:solidFill>
                          <a:effectLst/>
                          <a:latin typeface="+mn-lt"/>
                          <a:ea typeface="+mn-ea"/>
                          <a:cs typeface="Arial" panose="020B0604020202020204" pitchFamily="34" charset="0"/>
                        </a:rPr>
                        <a:t> Status</a:t>
                      </a:r>
                      <a:endParaRPr lang="en-ZA" sz="1400" b="1" kern="1200" dirty="0">
                        <a:solidFill>
                          <a:schemeClr val="bg1"/>
                        </a:solidFill>
                        <a:effectLst/>
                        <a:latin typeface="+mn-lt"/>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00000"/>
                        </a:lnSpc>
                        <a:spcAft>
                          <a:spcPts val="0"/>
                        </a:spcAft>
                      </a:pPr>
                      <a:r>
                        <a:rPr lang="en-GB" sz="1400" b="1" kern="1200" dirty="0">
                          <a:solidFill>
                            <a:schemeClr val="bg1"/>
                          </a:solidFill>
                          <a:effectLst/>
                          <a:latin typeface="+mn-lt"/>
                          <a:ea typeface="+mn-ea"/>
                          <a:cs typeface="Arial" panose="020B0604020202020204" pitchFamily="34" charset="0"/>
                        </a:rPr>
                        <a:t>Programme 3</a:t>
                      </a:r>
                      <a:r>
                        <a:rPr lang="en-GB" sz="1400" b="1" kern="1200" baseline="30000" dirty="0">
                          <a:solidFill>
                            <a:schemeClr val="bg1"/>
                          </a:solidFill>
                          <a:effectLst/>
                          <a:latin typeface="+mn-lt"/>
                          <a:ea typeface="+mn-ea"/>
                          <a:cs typeface="Arial" panose="020B0604020202020204" pitchFamily="34" charset="0"/>
                        </a:rPr>
                        <a:t>rd</a:t>
                      </a:r>
                      <a:r>
                        <a:rPr lang="en-GB" sz="1400" b="1" kern="1200" baseline="0" dirty="0">
                          <a:solidFill>
                            <a:schemeClr val="bg1"/>
                          </a:solidFill>
                          <a:effectLst/>
                          <a:latin typeface="+mn-lt"/>
                          <a:ea typeface="+mn-ea"/>
                          <a:cs typeface="Arial" panose="020B0604020202020204" pitchFamily="34" charset="0"/>
                        </a:rPr>
                        <a:t> </a:t>
                      </a:r>
                      <a:r>
                        <a:rPr lang="en-GB" sz="1400" b="1" kern="1200" dirty="0">
                          <a:solidFill>
                            <a:schemeClr val="bg1"/>
                          </a:solidFill>
                          <a:effectLst/>
                          <a:latin typeface="+mn-lt"/>
                          <a:ea typeface="+mn-ea"/>
                          <a:cs typeface="Arial" panose="020B0604020202020204" pitchFamily="34" charset="0"/>
                        </a:rPr>
                        <a:t>Quarter Progress and Analysis</a:t>
                      </a:r>
                      <a:endParaRPr lang="en-ZA" sz="1400" b="1" kern="1200" dirty="0">
                        <a:solidFill>
                          <a:schemeClr val="bg1"/>
                        </a:solidFill>
                        <a:effectLst/>
                        <a:latin typeface="+mn-lt"/>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xmlns="" val="10001"/>
                  </a:ext>
                </a:extLst>
              </a:tr>
              <a:tr h="548640">
                <a:tc>
                  <a:txBody>
                    <a:bodyPr/>
                    <a:lstStyle/>
                    <a:p>
                      <a:pPr>
                        <a:lnSpc>
                          <a:spcPct val="100000"/>
                        </a:lnSpc>
                      </a:pPr>
                      <a:r>
                        <a:rPr lang="en-ZA" sz="1200" kern="1200" dirty="0">
                          <a:solidFill>
                            <a:schemeClr val="tx1"/>
                          </a:solidFill>
                          <a:effectLst/>
                          <a:latin typeface="Arial" panose="020B0604020202020204" pitchFamily="34" charset="0"/>
                          <a:ea typeface="+mn-ea"/>
                          <a:cs typeface="Arial" panose="020B0604020202020204" pitchFamily="34" charset="0"/>
                        </a:rPr>
                        <a:t>Number of</a:t>
                      </a:r>
                    </a:p>
                    <a:p>
                      <a:pPr>
                        <a:lnSpc>
                          <a:spcPct val="100000"/>
                        </a:lnSpc>
                      </a:pPr>
                      <a:r>
                        <a:rPr lang="en-ZA" sz="1200" kern="1200" dirty="0">
                          <a:solidFill>
                            <a:schemeClr val="tx1"/>
                          </a:solidFill>
                          <a:effectLst/>
                          <a:latin typeface="Arial" panose="020B0604020202020204" pitchFamily="34" charset="0"/>
                          <a:ea typeface="+mn-ea"/>
                          <a:cs typeface="Arial" panose="020B0604020202020204" pitchFamily="34" charset="0"/>
                        </a:rPr>
                        <a:t>aquaculture research</a:t>
                      </a:r>
                    </a:p>
                    <a:p>
                      <a:pPr>
                        <a:lnSpc>
                          <a:spcPct val="100000"/>
                        </a:lnSpc>
                      </a:pPr>
                      <a:r>
                        <a:rPr lang="en-ZA" sz="1200" kern="1200" dirty="0">
                          <a:solidFill>
                            <a:schemeClr val="tx1"/>
                          </a:solidFill>
                          <a:effectLst/>
                          <a:latin typeface="Arial" panose="020B0604020202020204" pitchFamily="34" charset="0"/>
                          <a:ea typeface="+mn-ea"/>
                          <a:cs typeface="Arial" panose="020B0604020202020204" pitchFamily="34" charset="0"/>
                        </a:rPr>
                        <a:t>studies conducted to improve</a:t>
                      </a:r>
                    </a:p>
                    <a:p>
                      <a:pPr>
                        <a:lnSpc>
                          <a:spcPct val="100000"/>
                        </a:lnSpc>
                      </a:pPr>
                      <a:r>
                        <a:rPr lang="en-ZA" sz="1200" kern="1200" dirty="0">
                          <a:solidFill>
                            <a:schemeClr val="tx1"/>
                          </a:solidFill>
                          <a:effectLst/>
                          <a:latin typeface="Arial" panose="020B0604020202020204" pitchFamily="34" charset="0"/>
                          <a:ea typeface="+mn-ea"/>
                          <a:cs typeface="Arial" panose="020B0604020202020204" pitchFamily="34" charset="0"/>
                        </a:rPr>
                        <a:t>competiveness and</a:t>
                      </a:r>
                    </a:p>
                    <a:p>
                      <a:pPr>
                        <a:lnSpc>
                          <a:spcPct val="100000"/>
                        </a:lnSpc>
                      </a:pPr>
                      <a:r>
                        <a:rPr lang="en-ZA" sz="1200" kern="1200" dirty="0">
                          <a:solidFill>
                            <a:schemeClr val="tx1"/>
                          </a:solidFill>
                          <a:effectLst/>
                          <a:latin typeface="Arial" panose="020B0604020202020204" pitchFamily="34" charset="0"/>
                          <a:ea typeface="+mn-ea"/>
                          <a:cs typeface="Arial" panose="020B0604020202020204" pitchFamily="34" charset="0"/>
                        </a:rPr>
                        <a:t>sustainability of the</a:t>
                      </a:r>
                    </a:p>
                    <a:p>
                      <a:pPr>
                        <a:lnSpc>
                          <a:spcPct val="100000"/>
                        </a:lnSpc>
                      </a:pPr>
                      <a:r>
                        <a:rPr lang="en-ZA" sz="1200" kern="1200" dirty="0">
                          <a:solidFill>
                            <a:schemeClr val="tx1"/>
                          </a:solidFill>
                          <a:effectLst/>
                          <a:latin typeface="Arial" panose="020B0604020202020204" pitchFamily="34" charset="0"/>
                          <a:ea typeface="+mn-ea"/>
                          <a:cs typeface="Arial" panose="020B0604020202020204" pitchFamily="34" charset="0"/>
                        </a:rPr>
                        <a:t>aquaculture sector</a:t>
                      </a: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just" defTabSz="457200" rtl="0" eaLnBrk="1" latinLnBrk="0" hangingPunct="1">
                        <a:buFont typeface="Arial" panose="020B0604020202020204" pitchFamily="34" charset="0"/>
                        <a:buNone/>
                      </a:pPr>
                      <a:r>
                        <a:rPr lang="en-ZA" sz="1200" kern="1200" dirty="0">
                          <a:solidFill>
                            <a:schemeClr val="tx1"/>
                          </a:solidFill>
                          <a:effectLst/>
                          <a:latin typeface="Arial" panose="020B0604020202020204" pitchFamily="34" charset="0"/>
                          <a:ea typeface="+mn-ea"/>
                          <a:cs typeface="Arial" panose="020B0604020202020204" pitchFamily="34" charset="0"/>
                        </a:rPr>
                        <a:t>5 research studies conducted</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0" indent="0" algn="just"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sz="1200" kern="1200" dirty="0">
                          <a:solidFill>
                            <a:schemeClr val="tx1"/>
                          </a:solidFill>
                          <a:effectLst/>
                          <a:latin typeface="Arial" panose="020B0604020202020204" pitchFamily="34" charset="0"/>
                          <a:ea typeface="+mn-ea"/>
                          <a:cs typeface="Arial" panose="020B0604020202020204" pitchFamily="34" charset="0"/>
                        </a:rPr>
                        <a:t>Q3: Progress reports for 5 research studies compiled</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endParaRPr lang="en-ZA"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c>
                  <a:txBody>
                    <a:bodyPr/>
                    <a:lstStyle/>
                    <a:p>
                      <a:endParaRPr lang="en-ZA"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c>
                  <a:txBody>
                    <a:bodyPr/>
                    <a:lstStyle/>
                    <a:p>
                      <a:pPr marL="0" indent="0">
                        <a:buFont typeface="Arial" panose="020B0604020202020204" pitchFamily="34" charset="0"/>
                        <a:buNone/>
                      </a:pPr>
                      <a:r>
                        <a:rPr lang="en-ZA" sz="1200" kern="1200" dirty="0">
                          <a:solidFill>
                            <a:schemeClr val="tx1"/>
                          </a:solidFill>
                          <a:effectLst/>
                          <a:latin typeface="Arial" panose="020B0604020202020204" pitchFamily="34" charset="0"/>
                          <a:ea typeface="+mn-ea"/>
                          <a:cs typeface="Arial" panose="020B0604020202020204" pitchFamily="34" charset="0"/>
                        </a:rPr>
                        <a:t>Progress report for all 5 studies compiled.</a:t>
                      </a: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extLst>
                  <a:ext uri="{0D108BD9-81ED-4DB2-BD59-A6C34878D82A}">
                    <a16:rowId xmlns:a16="http://schemas.microsoft.com/office/drawing/2014/main" xmlns="" val="10003"/>
                  </a:ext>
                </a:extLst>
              </a:tr>
              <a:tr h="548640">
                <a:tc>
                  <a:txBody>
                    <a:bodyPr/>
                    <a:lstStyle/>
                    <a:p>
                      <a:pPr marL="0" indent="0" algn="just" defTabSz="457200" rtl="0" eaLnBrk="1" latinLnBrk="0" hangingPunct="1">
                        <a:buFont typeface="Arial" panose="020B0604020202020204" pitchFamily="34" charset="0"/>
                        <a:buNone/>
                      </a:pPr>
                      <a:r>
                        <a:rPr lang="en-ZA" sz="1200" kern="1200" dirty="0">
                          <a:solidFill>
                            <a:schemeClr val="tx1"/>
                          </a:solidFill>
                          <a:effectLst/>
                          <a:latin typeface="Arial" panose="020B0604020202020204" pitchFamily="34" charset="0"/>
                          <a:ea typeface="+mn-ea"/>
                          <a:cs typeface="Arial" panose="020B0604020202020204" pitchFamily="34" charset="0"/>
                        </a:rPr>
                        <a:t>Number of Operation</a:t>
                      </a:r>
                    </a:p>
                    <a:p>
                      <a:pPr marL="0" indent="0" algn="just" defTabSz="457200" rtl="0" eaLnBrk="1" latinLnBrk="0" hangingPunct="1">
                        <a:buFont typeface="Arial" panose="020B0604020202020204" pitchFamily="34" charset="0"/>
                        <a:buNone/>
                      </a:pPr>
                      <a:r>
                        <a:rPr lang="en-ZA" sz="1200" kern="1200" dirty="0">
                          <a:solidFill>
                            <a:schemeClr val="tx1"/>
                          </a:solidFill>
                          <a:effectLst/>
                          <a:latin typeface="Arial" panose="020B0604020202020204" pitchFamily="34" charset="0"/>
                          <a:ea typeface="+mn-ea"/>
                          <a:cs typeface="Arial" panose="020B0604020202020204" pitchFamily="34" charset="0"/>
                        </a:rPr>
                        <a:t>Phakisa registered</a:t>
                      </a:r>
                    </a:p>
                    <a:p>
                      <a:pPr marL="0" indent="0" algn="just" defTabSz="457200" rtl="0" eaLnBrk="1" latinLnBrk="0" hangingPunct="1">
                        <a:buFont typeface="Arial" panose="020B0604020202020204" pitchFamily="34" charset="0"/>
                        <a:buNone/>
                      </a:pPr>
                      <a:r>
                        <a:rPr lang="en-ZA" sz="1200" kern="1200" dirty="0">
                          <a:solidFill>
                            <a:schemeClr val="tx1"/>
                          </a:solidFill>
                          <a:effectLst/>
                          <a:latin typeface="Arial" panose="020B0604020202020204" pitchFamily="34" charset="0"/>
                          <a:ea typeface="+mn-ea"/>
                          <a:cs typeface="Arial" panose="020B0604020202020204" pitchFamily="34" charset="0"/>
                        </a:rPr>
                        <a:t>aquaculture projects in production phase</a:t>
                      </a: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just" defTabSz="457200" rtl="0" eaLnBrk="1" latinLnBrk="0" hangingPunct="1">
                        <a:buFont typeface="Arial" panose="020B0604020202020204" pitchFamily="34" charset="0"/>
                        <a:buNone/>
                      </a:pPr>
                      <a:r>
                        <a:rPr lang="en-ZA" sz="1200" kern="1200" dirty="0">
                          <a:solidFill>
                            <a:schemeClr val="tx1"/>
                          </a:solidFill>
                          <a:effectLst/>
                          <a:latin typeface="Arial" panose="020B0604020202020204" pitchFamily="34" charset="0"/>
                          <a:ea typeface="+mn-ea"/>
                          <a:cs typeface="Arial" panose="020B0604020202020204" pitchFamily="34" charset="0"/>
                        </a:rPr>
                        <a:t>4</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0" indent="0" algn="just"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sz="1200" kern="1200" dirty="0">
                          <a:solidFill>
                            <a:schemeClr val="tx1"/>
                          </a:solidFill>
                          <a:effectLst/>
                          <a:latin typeface="Arial" panose="020B0604020202020204" pitchFamily="34" charset="0"/>
                          <a:ea typeface="+mn-ea"/>
                          <a:cs typeface="Arial" panose="020B0604020202020204" pitchFamily="34" charset="0"/>
                        </a:rPr>
                        <a:t>Q3: 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indent="0" algn="just" defTabSz="457200" rtl="0" eaLnBrk="1" latinLnBrk="0" hangingPunct="1">
                        <a:buFont typeface="Arial" panose="020B0604020202020204" pitchFamily="34" charset="0"/>
                        <a:buNone/>
                      </a:pPr>
                      <a:endParaRPr lang="en-ZA" sz="120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c>
                  <a:txBody>
                    <a:bodyPr/>
                    <a:lstStyle/>
                    <a:p>
                      <a:pPr marL="0" indent="0" algn="just" defTabSz="457200" rtl="0" eaLnBrk="1" latinLnBrk="0" hangingPunct="1">
                        <a:buFont typeface="Arial" panose="020B0604020202020204" pitchFamily="34" charset="0"/>
                        <a:buNone/>
                      </a:pPr>
                      <a:endParaRPr lang="en-ZA" sz="120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c>
                  <a:txBody>
                    <a:bodyPr/>
                    <a:lstStyle/>
                    <a:p>
                      <a:pPr algn="just"/>
                      <a:r>
                        <a:rPr lang="en-ZA" sz="1200" kern="1200" dirty="0">
                          <a:solidFill>
                            <a:schemeClr val="tx1"/>
                          </a:solidFill>
                          <a:effectLst/>
                          <a:latin typeface="Arial" panose="020B0604020202020204" pitchFamily="34" charset="0"/>
                          <a:ea typeface="+mn-ea"/>
                          <a:cs typeface="Arial" panose="020B0604020202020204" pitchFamily="34" charset="0"/>
                        </a:rPr>
                        <a:t>3 Operation Phakisa registered aquaculture projects in production in Quarter 3.</a:t>
                      </a:r>
                      <a:r>
                        <a:rPr lang="en-ZA" sz="1200" kern="1200" baseline="0" dirty="0">
                          <a:solidFill>
                            <a:schemeClr val="tx1"/>
                          </a:solidFill>
                          <a:effectLst/>
                          <a:latin typeface="Arial" panose="020B0604020202020204" pitchFamily="34" charset="0"/>
                          <a:ea typeface="+mn-ea"/>
                          <a:cs typeface="Arial" panose="020B0604020202020204" pitchFamily="34" charset="0"/>
                        </a:rPr>
                        <a:t> </a:t>
                      </a:r>
                    </a:p>
                    <a:p>
                      <a:pPr algn="just"/>
                      <a:endParaRPr lang="en-ZA" sz="1200" kern="1200" baseline="0" dirty="0">
                        <a:solidFill>
                          <a:schemeClr val="tx1"/>
                        </a:solidFill>
                        <a:effectLst/>
                        <a:latin typeface="Arial" panose="020B0604020202020204" pitchFamily="34" charset="0"/>
                        <a:ea typeface="+mn-ea"/>
                        <a:cs typeface="Arial" panose="020B0604020202020204" pitchFamily="34" charset="0"/>
                      </a:endParaRPr>
                    </a:p>
                    <a:p>
                      <a:pPr marL="171450" indent="-171450">
                        <a:buFont typeface="Arial" panose="020B0604020202020204" pitchFamily="34" charset="0"/>
                        <a:buChar char="•"/>
                      </a:pPr>
                      <a:r>
                        <a:rPr lang="en-ZA" sz="1200" kern="1200" dirty="0">
                          <a:solidFill>
                            <a:schemeClr val="tx1"/>
                          </a:solidFill>
                          <a:effectLst/>
                          <a:latin typeface="Arial" panose="020B0604020202020204" pitchFamily="34" charset="0"/>
                          <a:ea typeface="+mn-ea"/>
                          <a:cs typeface="Arial" panose="020B0604020202020204" pitchFamily="34" charset="0"/>
                        </a:rPr>
                        <a:t>Mika Growers (Pty) Ltd</a:t>
                      </a:r>
                    </a:p>
                    <a:p>
                      <a:pPr marL="171450" indent="-171450">
                        <a:buFont typeface="Arial" panose="020B0604020202020204" pitchFamily="34" charset="0"/>
                        <a:buChar char="•"/>
                      </a:pPr>
                      <a:r>
                        <a:rPr lang="en-ZA" sz="1200" kern="1200" dirty="0">
                          <a:solidFill>
                            <a:schemeClr val="tx1"/>
                          </a:solidFill>
                          <a:effectLst/>
                          <a:latin typeface="Arial" panose="020B0604020202020204" pitchFamily="34" charset="0"/>
                          <a:ea typeface="+mn-ea"/>
                          <a:cs typeface="Arial" panose="020B0604020202020204" pitchFamily="34" charset="0"/>
                        </a:rPr>
                        <a:t>MMM Agriconsult (Pty) Ltd</a:t>
                      </a:r>
                    </a:p>
                    <a:p>
                      <a:pPr marL="171450" indent="-171450">
                        <a:buFont typeface="Arial" panose="020B0604020202020204" pitchFamily="34" charset="0"/>
                        <a:buChar char="•"/>
                      </a:pPr>
                      <a:r>
                        <a:rPr lang="en-ZA" sz="1200" kern="1200" dirty="0" err="1">
                          <a:solidFill>
                            <a:schemeClr val="tx1"/>
                          </a:solidFill>
                          <a:effectLst/>
                          <a:latin typeface="Arial" panose="020B0604020202020204" pitchFamily="34" charset="0"/>
                          <a:ea typeface="+mn-ea"/>
                          <a:cs typeface="Arial" panose="020B0604020202020204" pitchFamily="34" charset="0"/>
                        </a:rPr>
                        <a:t>Xesibe</a:t>
                      </a:r>
                      <a:r>
                        <a:rPr lang="en-ZA" sz="1200" kern="1200" dirty="0">
                          <a:solidFill>
                            <a:schemeClr val="tx1"/>
                          </a:solidFill>
                          <a:effectLst/>
                          <a:latin typeface="Arial" panose="020B0604020202020204" pitchFamily="34" charset="0"/>
                          <a:ea typeface="+mn-ea"/>
                          <a:cs typeface="Arial" panose="020B0604020202020204" pitchFamily="34" charset="0"/>
                        </a:rPr>
                        <a:t> Aquaculture (Pty) Ltd</a:t>
                      </a: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xmlns="" val="37606043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8991600" cy="533400"/>
          </a:xfrm>
        </p:spPr>
        <p:txBody>
          <a:bodyPr>
            <a:normAutofit fontScale="90000"/>
          </a:bodyPr>
          <a:lstStyle/>
          <a:p>
            <a:pPr>
              <a:defRPr/>
            </a:pPr>
            <a:r>
              <a:rPr lang="en-US" sz="2000" b="1" dirty="0">
                <a:solidFill>
                  <a:srgbClr val="00B050"/>
                </a:solidFill>
                <a:latin typeface="Arial" panose="020B0604020202020204" pitchFamily="34" charset="0"/>
              </a:rPr>
              <a:t>PROGRAMME 9: FISHERIES MANAGEMENT</a:t>
            </a:r>
            <a:r>
              <a:rPr lang="en-ZA" sz="2000" dirty="0">
                <a:solidFill>
                  <a:prstClr val="black"/>
                </a:solidFill>
              </a:rPr>
              <a:t/>
            </a:r>
            <a:br>
              <a:rPr lang="en-ZA" sz="2000" dirty="0">
                <a:solidFill>
                  <a:prstClr val="black"/>
                </a:solidFill>
              </a:rPr>
            </a:br>
            <a:endParaRPr lang="en-US" sz="2000" b="1" dirty="0">
              <a:solidFill>
                <a:srgbClr val="00B050"/>
              </a:solidFill>
              <a:latin typeface="Arial" panose="020B0604020202020204" pitchFamily="34" charset="0"/>
              <a:ea typeface="+mn-ea"/>
              <a:cs typeface="+mn-cs"/>
            </a:endParaRPr>
          </a:p>
        </p:txBody>
      </p:sp>
      <p:sp>
        <p:nvSpPr>
          <p:cNvPr id="202755" name="Line 4"/>
          <p:cNvSpPr>
            <a:spLocks noChangeShapeType="1"/>
          </p:cNvSpPr>
          <p:nvPr/>
        </p:nvSpPr>
        <p:spPr bwMode="auto">
          <a:xfrm>
            <a:off x="0" y="609600"/>
            <a:ext cx="9144000" cy="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ZA">
              <a:solidFill>
                <a:prstClr val="black"/>
              </a:solidFill>
            </a:endParaRPr>
          </a:p>
        </p:txBody>
      </p:sp>
      <p:grpSp>
        <p:nvGrpSpPr>
          <p:cNvPr id="202788" name="Group 6"/>
          <p:cNvGrpSpPr>
            <a:grpSpLocks/>
          </p:cNvGrpSpPr>
          <p:nvPr/>
        </p:nvGrpSpPr>
        <p:grpSpPr bwMode="auto">
          <a:xfrm>
            <a:off x="1066800" y="6477000"/>
            <a:ext cx="5778500" cy="215900"/>
            <a:chOff x="685800" y="6400800"/>
            <a:chExt cx="5778500" cy="215900"/>
          </a:xfrm>
        </p:grpSpPr>
        <p:sp>
          <p:nvSpPr>
            <p:cNvPr id="202790" name="Rectangle 463"/>
            <p:cNvSpPr>
              <a:spLocks noChangeArrowheads="1"/>
            </p:cNvSpPr>
            <p:nvPr/>
          </p:nvSpPr>
          <p:spPr bwMode="auto">
            <a:xfrm>
              <a:off x="685800" y="6400800"/>
              <a:ext cx="215900" cy="215900"/>
            </a:xfrm>
            <a:prstGeom prst="rect">
              <a:avLst/>
            </a:prstGeom>
            <a:solidFill>
              <a:srgbClr val="66FF33"/>
            </a:solidFill>
            <a:ln w="12700">
              <a:solidFill>
                <a:srgbClr val="000000"/>
              </a:solidFill>
              <a:miter lim="800000"/>
              <a:headEnd/>
              <a:tailEnd/>
            </a:ln>
          </p:spPr>
          <p:txBody>
            <a:bodyPr wrap="none" lIns="136525" tIns="46037" rIns="136525" bIns="46037" anchor="b"/>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2">
                <a:lnSpc>
                  <a:spcPct val="60000"/>
                </a:lnSpc>
                <a:spcBef>
                  <a:spcPct val="0"/>
                </a:spcBef>
                <a:buClr>
                  <a:srgbClr val="000000"/>
                </a:buClr>
                <a:buFontTx/>
                <a:buNone/>
              </a:pPr>
              <a:r>
                <a:rPr lang="en-US" altLang="en-US" sz="1200">
                  <a:solidFill>
                    <a:srgbClr val="333399"/>
                  </a:solidFill>
                  <a:latin typeface="Arial" panose="020B0604020202020204" pitchFamily="34" charset="0"/>
                </a:rPr>
                <a:t>= On target</a:t>
              </a:r>
            </a:p>
          </p:txBody>
        </p:sp>
        <p:sp>
          <p:nvSpPr>
            <p:cNvPr id="202791" name="Rectangle 464"/>
            <p:cNvSpPr>
              <a:spLocks noChangeArrowheads="1"/>
            </p:cNvSpPr>
            <p:nvPr/>
          </p:nvSpPr>
          <p:spPr bwMode="auto">
            <a:xfrm>
              <a:off x="2590800" y="6400800"/>
              <a:ext cx="215900" cy="215900"/>
            </a:xfrm>
            <a:prstGeom prst="rect">
              <a:avLst/>
            </a:prstGeom>
            <a:solidFill>
              <a:srgbClr val="FFFF00"/>
            </a:solidFill>
            <a:ln w="12700">
              <a:solidFill>
                <a:srgbClr val="000000"/>
              </a:solidFill>
              <a:miter lim="800000"/>
              <a:headEnd/>
              <a:tailEnd/>
            </a:ln>
          </p:spPr>
          <p:txBody>
            <a:bodyPr wrap="none" lIns="136525" tIns="46037" rIns="136525" bIns="46037" anchor="b"/>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2">
                <a:lnSpc>
                  <a:spcPct val="60000"/>
                </a:lnSpc>
                <a:spcBef>
                  <a:spcPct val="0"/>
                </a:spcBef>
                <a:buClr>
                  <a:srgbClr val="000000"/>
                </a:buClr>
                <a:buFontTx/>
                <a:buNone/>
              </a:pPr>
              <a:r>
                <a:rPr lang="en-US" altLang="en-US" sz="1200">
                  <a:solidFill>
                    <a:srgbClr val="333399"/>
                  </a:solidFill>
                  <a:latin typeface="Arial" panose="020B0604020202020204" pitchFamily="34" charset="0"/>
                </a:rPr>
                <a:t>= work in progress</a:t>
              </a:r>
            </a:p>
          </p:txBody>
        </p:sp>
        <p:sp>
          <p:nvSpPr>
            <p:cNvPr id="202792" name="Rectangle 465"/>
            <p:cNvSpPr>
              <a:spLocks noChangeArrowheads="1"/>
            </p:cNvSpPr>
            <p:nvPr/>
          </p:nvSpPr>
          <p:spPr bwMode="auto">
            <a:xfrm>
              <a:off x="4724400" y="6400800"/>
              <a:ext cx="215900" cy="215900"/>
            </a:xfrm>
            <a:prstGeom prst="rect">
              <a:avLst/>
            </a:prstGeom>
            <a:solidFill>
              <a:srgbClr val="FF0000"/>
            </a:solidFill>
            <a:ln w="12700">
              <a:solidFill>
                <a:srgbClr val="000000"/>
              </a:solidFill>
              <a:miter lim="800000"/>
              <a:headEnd/>
              <a:tailEnd/>
            </a:ln>
          </p:spPr>
          <p:txBody>
            <a:bodyPr wrap="none" lIns="136525" tIns="46037" rIns="136525" bIns="46037" anchor="b"/>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2">
                <a:lnSpc>
                  <a:spcPct val="60000"/>
                </a:lnSpc>
                <a:spcBef>
                  <a:spcPct val="0"/>
                </a:spcBef>
                <a:buClr>
                  <a:srgbClr val="000000"/>
                </a:buClr>
                <a:buFontTx/>
                <a:buNone/>
              </a:pPr>
              <a:r>
                <a:rPr lang="en-US" altLang="en-US" sz="1200">
                  <a:solidFill>
                    <a:srgbClr val="333399"/>
                  </a:solidFill>
                  <a:latin typeface="Arial" panose="020B0604020202020204" pitchFamily="34" charset="0"/>
                </a:rPr>
                <a:t>= Off target</a:t>
              </a:r>
            </a:p>
          </p:txBody>
        </p:sp>
        <p:sp>
          <p:nvSpPr>
            <p:cNvPr id="202793" name="Rectangle 465"/>
            <p:cNvSpPr>
              <a:spLocks noChangeArrowheads="1"/>
            </p:cNvSpPr>
            <p:nvPr/>
          </p:nvSpPr>
          <p:spPr bwMode="auto">
            <a:xfrm>
              <a:off x="6248400" y="6400800"/>
              <a:ext cx="215900" cy="215900"/>
            </a:xfrm>
            <a:prstGeom prst="rect">
              <a:avLst/>
            </a:prstGeom>
            <a:solidFill>
              <a:srgbClr val="00B0F0"/>
            </a:solidFill>
            <a:ln w="12700">
              <a:solidFill>
                <a:srgbClr val="000000"/>
              </a:solidFill>
              <a:miter lim="800000"/>
              <a:headEnd/>
              <a:tailEnd/>
            </a:ln>
          </p:spPr>
          <p:txBody>
            <a:bodyPr wrap="none" lIns="136525" tIns="46037" rIns="136525" bIns="46037" anchor="b"/>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2">
                <a:lnSpc>
                  <a:spcPct val="60000"/>
                </a:lnSpc>
                <a:spcBef>
                  <a:spcPct val="0"/>
                </a:spcBef>
                <a:buClr>
                  <a:srgbClr val="000000"/>
                </a:buClr>
                <a:buFontTx/>
                <a:buNone/>
              </a:pPr>
              <a:endParaRPr lang="en-US" altLang="en-US" sz="1200" dirty="0">
                <a:solidFill>
                  <a:srgbClr val="333399"/>
                </a:solidFill>
                <a:latin typeface="Arial" panose="020B0604020202020204" pitchFamily="34" charset="0"/>
              </a:endParaRPr>
            </a:p>
            <a:p>
              <a:pPr lvl="2">
                <a:lnSpc>
                  <a:spcPct val="60000"/>
                </a:lnSpc>
                <a:spcBef>
                  <a:spcPct val="0"/>
                </a:spcBef>
                <a:buClr>
                  <a:srgbClr val="000000"/>
                </a:buClr>
                <a:buFontTx/>
                <a:buNone/>
              </a:pPr>
              <a:endParaRPr lang="en-US" altLang="en-US" sz="1200" dirty="0">
                <a:solidFill>
                  <a:srgbClr val="333399"/>
                </a:solidFill>
                <a:latin typeface="Arial" panose="020B0604020202020204" pitchFamily="34" charset="0"/>
              </a:endParaRPr>
            </a:p>
            <a:p>
              <a:pPr lvl="2">
                <a:lnSpc>
                  <a:spcPct val="60000"/>
                </a:lnSpc>
                <a:spcBef>
                  <a:spcPct val="0"/>
                </a:spcBef>
                <a:buClr>
                  <a:srgbClr val="000000"/>
                </a:buClr>
                <a:buFontTx/>
                <a:buNone/>
              </a:pPr>
              <a:r>
                <a:rPr lang="en-US" altLang="en-US" sz="1200" dirty="0">
                  <a:solidFill>
                    <a:srgbClr val="333399"/>
                  </a:solidFill>
                  <a:latin typeface="Arial" panose="020B0604020202020204" pitchFamily="34" charset="0"/>
                </a:rPr>
                <a:t>= No</a:t>
              </a:r>
            </a:p>
            <a:p>
              <a:pPr lvl="2">
                <a:lnSpc>
                  <a:spcPct val="60000"/>
                </a:lnSpc>
                <a:spcBef>
                  <a:spcPct val="0"/>
                </a:spcBef>
                <a:buClr>
                  <a:srgbClr val="000000"/>
                </a:buClr>
                <a:buFontTx/>
                <a:buNone/>
              </a:pPr>
              <a:r>
                <a:rPr lang="en-US" altLang="en-US" sz="1200" dirty="0">
                  <a:solidFill>
                    <a:srgbClr val="333399"/>
                  </a:solidFill>
                  <a:latin typeface="Arial" panose="020B0604020202020204" pitchFamily="34" charset="0"/>
                </a:rPr>
                <a:t>milestone</a:t>
              </a:r>
            </a:p>
          </p:txBody>
        </p:sp>
      </p:grpSp>
      <p:sp>
        <p:nvSpPr>
          <p:cNvPr id="202789" name="Slide Number Placeholder 2"/>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EE60E9BC-28EC-4CED-A907-CF02202A2E54}" type="slidenum">
              <a:rPr lang="en-US" altLang="en-US" sz="1200" smtClean="0">
                <a:solidFill>
                  <a:srgbClr val="898989"/>
                </a:solidFill>
              </a:rPr>
              <a:pPr>
                <a:spcBef>
                  <a:spcPct val="0"/>
                </a:spcBef>
                <a:buFontTx/>
                <a:buNone/>
              </a:pPr>
              <a:t>6</a:t>
            </a:fld>
            <a:endParaRPr lang="en-US" altLang="en-US" sz="1200">
              <a:solidFill>
                <a:srgbClr val="898989"/>
              </a:solidFill>
            </a:endParaRPr>
          </a:p>
        </p:txBody>
      </p:sp>
      <p:graphicFrame>
        <p:nvGraphicFramePr>
          <p:cNvPr id="11" name="Table 10"/>
          <p:cNvGraphicFramePr>
            <a:graphicFrameLocks noGrp="1"/>
          </p:cNvGraphicFramePr>
          <p:nvPr>
            <p:extLst>
              <p:ext uri="{D42A27DB-BD31-4B8C-83A1-F6EECF244321}">
                <p14:modId xmlns:p14="http://schemas.microsoft.com/office/powerpoint/2010/main" xmlns="" val="2926559025"/>
              </p:ext>
            </p:extLst>
          </p:nvPr>
        </p:nvGraphicFramePr>
        <p:xfrm>
          <a:off x="152402" y="626745"/>
          <a:ext cx="8839198" cy="5821680"/>
        </p:xfrm>
        <a:graphic>
          <a:graphicData uri="http://schemas.openxmlformats.org/drawingml/2006/table">
            <a:tbl>
              <a:tblPr/>
              <a:tblGrid>
                <a:gridCol w="1456228">
                  <a:extLst>
                    <a:ext uri="{9D8B030D-6E8A-4147-A177-3AD203B41FA5}">
                      <a16:colId xmlns:a16="http://schemas.microsoft.com/office/drawing/2014/main" xmlns="" val="20000"/>
                    </a:ext>
                  </a:extLst>
                </a:gridCol>
                <a:gridCol w="1223232">
                  <a:extLst>
                    <a:ext uri="{9D8B030D-6E8A-4147-A177-3AD203B41FA5}">
                      <a16:colId xmlns:a16="http://schemas.microsoft.com/office/drawing/2014/main" xmlns="" val="20001"/>
                    </a:ext>
                  </a:extLst>
                </a:gridCol>
                <a:gridCol w="1223232">
                  <a:extLst>
                    <a:ext uri="{9D8B030D-6E8A-4147-A177-3AD203B41FA5}">
                      <a16:colId xmlns:a16="http://schemas.microsoft.com/office/drawing/2014/main" xmlns="" val="20002"/>
                    </a:ext>
                  </a:extLst>
                </a:gridCol>
                <a:gridCol w="859065">
                  <a:extLst>
                    <a:ext uri="{9D8B030D-6E8A-4147-A177-3AD203B41FA5}">
                      <a16:colId xmlns:a16="http://schemas.microsoft.com/office/drawing/2014/main" xmlns="" val="20003"/>
                    </a:ext>
                  </a:extLst>
                </a:gridCol>
                <a:gridCol w="859065">
                  <a:extLst>
                    <a:ext uri="{9D8B030D-6E8A-4147-A177-3AD203B41FA5}">
                      <a16:colId xmlns:a16="http://schemas.microsoft.com/office/drawing/2014/main" xmlns="" val="20005"/>
                    </a:ext>
                  </a:extLst>
                </a:gridCol>
                <a:gridCol w="3218376">
                  <a:extLst>
                    <a:ext uri="{9D8B030D-6E8A-4147-A177-3AD203B41FA5}">
                      <a16:colId xmlns:a16="http://schemas.microsoft.com/office/drawing/2014/main" xmlns="" val="20004"/>
                    </a:ext>
                  </a:extLst>
                </a:gridCol>
              </a:tblGrid>
              <a:tr h="0">
                <a:tc gridSpan="6">
                  <a:txBody>
                    <a:bodyPr/>
                    <a:lstStyle/>
                    <a:p>
                      <a:pPr marL="0" marR="0" lvl="0" indent="12700" algn="just" defTabSz="4572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spc="0" normalizeH="0" baseline="0" noProof="0" dirty="0">
                          <a:ln>
                            <a:noFill/>
                          </a:ln>
                          <a:solidFill>
                            <a:prstClr val="white"/>
                          </a:solidFill>
                          <a:effectLst/>
                          <a:uLnTx/>
                          <a:uFillTx/>
                          <a:latin typeface="+mn-lt"/>
                          <a:ea typeface="+mn-ea"/>
                          <a:cs typeface="Arial" panose="020B0604020202020204" pitchFamily="34" charset="0"/>
                        </a:rPr>
                        <a:t>Outcome: A well-managed fisheries and aquaculture sector that sustains and improves economic growth and development</a:t>
                      </a:r>
                      <a:endParaRPr kumimoji="0" lang="en-ZA"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US" sz="1300" dirty="0">
                        <a:solidFill>
                          <a:schemeClr val="tx1"/>
                        </a:solidFill>
                        <a:latin typeface="Arial" panose="020B0604020202020204" pitchFamily="34" charset="0"/>
                        <a:cs typeface="Arial" panose="020B0604020202020204" pitchFamily="34" charset="0"/>
                      </a:endParaRPr>
                    </a:p>
                  </a:txBody>
                  <a:tcPr marL="65917" marR="65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xmlns="" val="10000"/>
                  </a:ext>
                </a:extLst>
              </a:tr>
              <a:tr h="396240">
                <a:tc>
                  <a:txBody>
                    <a:bodyPr/>
                    <a:lstStyle/>
                    <a:p>
                      <a:pPr algn="ctr">
                        <a:lnSpc>
                          <a:spcPct val="100000"/>
                        </a:lnSpc>
                        <a:spcAft>
                          <a:spcPts val="0"/>
                        </a:spcAft>
                      </a:pPr>
                      <a:r>
                        <a:rPr lang="en-ZA" sz="1400" b="1" kern="1200" dirty="0">
                          <a:solidFill>
                            <a:schemeClr val="bg1"/>
                          </a:solidFill>
                          <a:effectLst/>
                          <a:latin typeface="+mn-lt"/>
                          <a:ea typeface="+mn-ea"/>
                          <a:cs typeface="Arial" panose="020B0604020202020204" pitchFamily="34" charset="0"/>
                        </a:rPr>
                        <a:t>Output Indicator</a:t>
                      </a: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indent="52705" algn="ctr" defTabSz="457200" rtl="0" eaLnBrk="1" fontAlgn="auto" latinLnBrk="0" hangingPunct="1">
                        <a:lnSpc>
                          <a:spcPct val="100000"/>
                        </a:lnSpc>
                        <a:spcBef>
                          <a:spcPts val="0"/>
                        </a:spcBef>
                        <a:spcAft>
                          <a:spcPts val="0"/>
                        </a:spcAft>
                        <a:buClrTx/>
                        <a:buSzTx/>
                        <a:buFontTx/>
                        <a:buNone/>
                        <a:tabLst/>
                        <a:defRPr/>
                      </a:pPr>
                      <a:r>
                        <a:rPr lang="en-ZA" sz="1400" b="1" kern="1200" dirty="0">
                          <a:solidFill>
                            <a:schemeClr val="bg1"/>
                          </a:solidFill>
                          <a:effectLst/>
                          <a:latin typeface="+mn-lt"/>
                          <a:ea typeface="+mn-ea"/>
                          <a:cs typeface="Arial" panose="020B0604020202020204" pitchFamily="34" charset="0"/>
                        </a:rPr>
                        <a:t>Annual Target 2020/21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indent="52705" algn="ctr" defTabSz="457200" rtl="0" eaLnBrk="1" fontAlgn="auto" latinLnBrk="0" hangingPunct="1">
                        <a:lnSpc>
                          <a:spcPct val="100000"/>
                        </a:lnSpc>
                        <a:spcBef>
                          <a:spcPts val="0"/>
                        </a:spcBef>
                        <a:spcAft>
                          <a:spcPts val="0"/>
                        </a:spcAft>
                        <a:buClrTx/>
                        <a:buSzTx/>
                        <a:buFontTx/>
                        <a:buNone/>
                        <a:tabLst/>
                        <a:defRPr/>
                      </a:pPr>
                      <a:r>
                        <a:rPr lang="en-ZA" sz="1400" b="1" kern="1200" dirty="0">
                          <a:solidFill>
                            <a:schemeClr val="bg1"/>
                          </a:solidFill>
                          <a:effectLst/>
                          <a:latin typeface="+mn-lt"/>
                          <a:ea typeface="+mn-ea"/>
                          <a:cs typeface="Arial" panose="020B0604020202020204" pitchFamily="34" charset="0"/>
                        </a:rPr>
                        <a:t>3</a:t>
                      </a:r>
                      <a:r>
                        <a:rPr lang="en-ZA" sz="1400" b="1" kern="1200" baseline="30000" dirty="0">
                          <a:solidFill>
                            <a:schemeClr val="bg1"/>
                          </a:solidFill>
                          <a:effectLst/>
                          <a:latin typeface="+mn-lt"/>
                          <a:ea typeface="+mn-ea"/>
                          <a:cs typeface="Arial" panose="020B0604020202020204" pitchFamily="34" charset="0"/>
                        </a:rPr>
                        <a:t>rd</a:t>
                      </a:r>
                      <a:r>
                        <a:rPr lang="en-ZA" sz="1400" b="1" kern="1200" baseline="0" dirty="0">
                          <a:solidFill>
                            <a:schemeClr val="bg1"/>
                          </a:solidFill>
                          <a:effectLst/>
                          <a:latin typeface="+mn-lt"/>
                          <a:ea typeface="+mn-ea"/>
                          <a:cs typeface="Arial" panose="020B0604020202020204" pitchFamily="34" charset="0"/>
                        </a:rPr>
                        <a:t> </a:t>
                      </a:r>
                      <a:r>
                        <a:rPr lang="en-ZA" sz="1400" b="1" kern="1200" dirty="0">
                          <a:solidFill>
                            <a:schemeClr val="bg1"/>
                          </a:solidFill>
                          <a:effectLst/>
                          <a:latin typeface="+mn-lt"/>
                          <a:ea typeface="+mn-ea"/>
                          <a:cs typeface="Arial" panose="020B0604020202020204" pitchFamily="34" charset="0"/>
                        </a:rPr>
                        <a:t>Quarter target 2020/21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indent="52705" algn="ctr" defTabSz="457200" rtl="0" eaLnBrk="1" fontAlgn="auto" latinLnBrk="0" hangingPunct="1">
                        <a:lnSpc>
                          <a:spcPct val="100000"/>
                        </a:lnSpc>
                        <a:spcBef>
                          <a:spcPts val="0"/>
                        </a:spcBef>
                        <a:spcAft>
                          <a:spcPts val="0"/>
                        </a:spcAft>
                        <a:buClrTx/>
                        <a:buSzTx/>
                        <a:buFontTx/>
                        <a:buNone/>
                        <a:tabLst/>
                        <a:defRPr/>
                      </a:pPr>
                      <a:r>
                        <a:rPr lang="en-ZA" sz="1400" b="1" kern="1200" dirty="0">
                          <a:solidFill>
                            <a:schemeClr val="bg1"/>
                          </a:solidFill>
                          <a:effectLst/>
                          <a:latin typeface="+mn-lt"/>
                          <a:ea typeface="+mn-ea"/>
                          <a:cs typeface="Arial" panose="020B0604020202020204" pitchFamily="34" charset="0"/>
                        </a:rPr>
                        <a:t>1</a:t>
                      </a:r>
                      <a:r>
                        <a:rPr lang="en-ZA" sz="1400" b="1" kern="1200" baseline="30000" dirty="0">
                          <a:solidFill>
                            <a:schemeClr val="bg1"/>
                          </a:solidFill>
                          <a:effectLst/>
                          <a:latin typeface="+mn-lt"/>
                          <a:ea typeface="+mn-ea"/>
                          <a:cs typeface="Arial" panose="020B0604020202020204" pitchFamily="34" charset="0"/>
                        </a:rPr>
                        <a:t>st</a:t>
                      </a:r>
                      <a:r>
                        <a:rPr lang="en-ZA" sz="1400" b="1" kern="1200" dirty="0">
                          <a:solidFill>
                            <a:schemeClr val="bg1"/>
                          </a:solidFill>
                          <a:effectLst/>
                          <a:latin typeface="+mn-lt"/>
                          <a:ea typeface="+mn-ea"/>
                          <a:cs typeface="Arial" panose="020B0604020202020204" pitchFamily="34" charset="0"/>
                        </a:rPr>
                        <a:t> Quarter Status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indent="52705" algn="ctr" defTabSz="457200" rtl="0" eaLnBrk="1" fontAlgn="auto" latinLnBrk="0" hangingPunct="1">
                        <a:lnSpc>
                          <a:spcPct val="100000"/>
                        </a:lnSpc>
                        <a:spcBef>
                          <a:spcPts val="0"/>
                        </a:spcBef>
                        <a:spcAft>
                          <a:spcPts val="0"/>
                        </a:spcAft>
                        <a:buClrTx/>
                        <a:buSzTx/>
                        <a:buFontTx/>
                        <a:buNone/>
                        <a:tabLst/>
                        <a:defRPr/>
                      </a:pPr>
                      <a:r>
                        <a:rPr lang="en-ZA" sz="1400" b="1" kern="1200" dirty="0">
                          <a:solidFill>
                            <a:schemeClr val="bg1"/>
                          </a:solidFill>
                          <a:effectLst/>
                          <a:latin typeface="+mn-lt"/>
                          <a:ea typeface="+mn-ea"/>
                          <a:cs typeface="Arial" panose="020B0604020202020204" pitchFamily="34" charset="0"/>
                        </a:rPr>
                        <a:t>2</a:t>
                      </a:r>
                      <a:r>
                        <a:rPr lang="en-ZA" sz="1400" b="1" kern="1200" baseline="30000" dirty="0">
                          <a:solidFill>
                            <a:schemeClr val="bg1"/>
                          </a:solidFill>
                          <a:effectLst/>
                          <a:latin typeface="+mn-lt"/>
                          <a:ea typeface="+mn-ea"/>
                          <a:cs typeface="Arial" panose="020B0604020202020204" pitchFamily="34" charset="0"/>
                        </a:rPr>
                        <a:t>ND</a:t>
                      </a:r>
                      <a:r>
                        <a:rPr lang="en-ZA" sz="1400" b="1" kern="1200" dirty="0">
                          <a:solidFill>
                            <a:schemeClr val="bg1"/>
                          </a:solidFill>
                          <a:effectLst/>
                          <a:latin typeface="+mn-lt"/>
                          <a:ea typeface="+mn-ea"/>
                          <a:cs typeface="Arial" panose="020B0604020202020204" pitchFamily="34" charset="0"/>
                        </a:rPr>
                        <a:t> Quarter</a:t>
                      </a:r>
                      <a:r>
                        <a:rPr lang="en-ZA" sz="1400" b="1" kern="1200" baseline="0" dirty="0">
                          <a:solidFill>
                            <a:schemeClr val="bg1"/>
                          </a:solidFill>
                          <a:effectLst/>
                          <a:latin typeface="+mn-lt"/>
                          <a:ea typeface="+mn-ea"/>
                          <a:cs typeface="Arial" panose="020B0604020202020204" pitchFamily="34" charset="0"/>
                        </a:rPr>
                        <a:t> Status</a:t>
                      </a:r>
                      <a:endParaRPr lang="en-ZA" sz="1400" b="1" kern="1200" dirty="0">
                        <a:solidFill>
                          <a:schemeClr val="bg1"/>
                        </a:solidFill>
                        <a:effectLst/>
                        <a:latin typeface="+mn-lt"/>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00000"/>
                        </a:lnSpc>
                        <a:spcAft>
                          <a:spcPts val="0"/>
                        </a:spcAft>
                      </a:pPr>
                      <a:r>
                        <a:rPr lang="en-GB" sz="1400" b="1" kern="1200" dirty="0">
                          <a:solidFill>
                            <a:schemeClr val="bg1"/>
                          </a:solidFill>
                          <a:effectLst/>
                          <a:latin typeface="+mn-lt"/>
                          <a:ea typeface="+mn-ea"/>
                          <a:cs typeface="Arial" panose="020B0604020202020204" pitchFamily="34" charset="0"/>
                        </a:rPr>
                        <a:t>Programme 3</a:t>
                      </a:r>
                      <a:r>
                        <a:rPr lang="en-GB" sz="1400" b="1" kern="1200" baseline="30000" dirty="0">
                          <a:solidFill>
                            <a:schemeClr val="bg1"/>
                          </a:solidFill>
                          <a:effectLst/>
                          <a:latin typeface="+mn-lt"/>
                          <a:ea typeface="+mn-ea"/>
                          <a:cs typeface="Arial" panose="020B0604020202020204" pitchFamily="34" charset="0"/>
                        </a:rPr>
                        <a:t>rd</a:t>
                      </a:r>
                      <a:r>
                        <a:rPr lang="en-GB" sz="1400" b="1" kern="1200" baseline="0" dirty="0">
                          <a:solidFill>
                            <a:schemeClr val="bg1"/>
                          </a:solidFill>
                          <a:effectLst/>
                          <a:latin typeface="+mn-lt"/>
                          <a:ea typeface="+mn-ea"/>
                          <a:cs typeface="Arial" panose="020B0604020202020204" pitchFamily="34" charset="0"/>
                        </a:rPr>
                        <a:t> </a:t>
                      </a:r>
                      <a:r>
                        <a:rPr lang="en-GB" sz="1400" b="1" kern="1200" dirty="0">
                          <a:solidFill>
                            <a:schemeClr val="bg1"/>
                          </a:solidFill>
                          <a:effectLst/>
                          <a:latin typeface="+mn-lt"/>
                          <a:ea typeface="+mn-ea"/>
                          <a:cs typeface="Arial" panose="020B0604020202020204" pitchFamily="34" charset="0"/>
                        </a:rPr>
                        <a:t>Quarter Progress and Analysis</a:t>
                      </a:r>
                      <a:endParaRPr lang="en-ZA" sz="1400" b="1" kern="1200" dirty="0">
                        <a:solidFill>
                          <a:schemeClr val="bg1"/>
                        </a:solidFill>
                        <a:effectLst/>
                        <a:latin typeface="+mn-lt"/>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xmlns="" val="10001"/>
                  </a:ext>
                </a:extLst>
              </a:tr>
              <a:tr h="548640">
                <a:tc>
                  <a:txBody>
                    <a:bodyPr/>
                    <a:lstStyle/>
                    <a:p>
                      <a:pPr>
                        <a:lnSpc>
                          <a:spcPct val="100000"/>
                        </a:lnSpc>
                      </a:pPr>
                      <a:r>
                        <a:rPr lang="en-ZA" sz="1200" kern="1200" dirty="0">
                          <a:solidFill>
                            <a:schemeClr val="tx1"/>
                          </a:solidFill>
                          <a:effectLst/>
                          <a:latin typeface="Arial" panose="020B0604020202020204" pitchFamily="34" charset="0"/>
                          <a:ea typeface="+mn-ea"/>
                          <a:cs typeface="Arial" panose="020B0604020202020204" pitchFamily="34" charset="0"/>
                        </a:rPr>
                        <a:t>Number of</a:t>
                      </a:r>
                    </a:p>
                    <a:p>
                      <a:pPr>
                        <a:lnSpc>
                          <a:spcPct val="100000"/>
                        </a:lnSpc>
                      </a:pPr>
                      <a:r>
                        <a:rPr lang="en-ZA" sz="1200" kern="1200" dirty="0">
                          <a:solidFill>
                            <a:schemeClr val="tx1"/>
                          </a:solidFill>
                          <a:effectLst/>
                          <a:latin typeface="Arial" panose="020B0604020202020204" pitchFamily="34" charset="0"/>
                          <a:ea typeface="+mn-ea"/>
                          <a:cs typeface="Arial" panose="020B0604020202020204" pitchFamily="34" charset="0"/>
                        </a:rPr>
                        <a:t>proclaimed fishing</a:t>
                      </a:r>
                    </a:p>
                    <a:p>
                      <a:pPr>
                        <a:lnSpc>
                          <a:spcPct val="100000"/>
                        </a:lnSpc>
                      </a:pPr>
                      <a:r>
                        <a:rPr lang="en-ZA" sz="1200" kern="1200" dirty="0">
                          <a:solidFill>
                            <a:schemeClr val="tx1"/>
                          </a:solidFill>
                          <a:effectLst/>
                          <a:latin typeface="Arial" panose="020B0604020202020204" pitchFamily="34" charset="0"/>
                          <a:ea typeface="+mn-ea"/>
                          <a:cs typeface="Arial" panose="020B0604020202020204" pitchFamily="34" charset="0"/>
                        </a:rPr>
                        <a:t>harbours which are</a:t>
                      </a:r>
                    </a:p>
                    <a:p>
                      <a:pPr>
                        <a:lnSpc>
                          <a:spcPct val="100000"/>
                        </a:lnSpc>
                      </a:pPr>
                      <a:r>
                        <a:rPr lang="en-ZA" sz="1200" kern="1200" dirty="0">
                          <a:solidFill>
                            <a:schemeClr val="tx1"/>
                          </a:solidFill>
                          <a:effectLst/>
                          <a:latin typeface="Arial" panose="020B0604020202020204" pitchFamily="34" charset="0"/>
                          <a:ea typeface="+mn-ea"/>
                          <a:cs typeface="Arial" panose="020B0604020202020204" pitchFamily="34" charset="0"/>
                        </a:rPr>
                        <a:t>functional</a:t>
                      </a: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just" defTabSz="457200" rtl="0" eaLnBrk="1" latinLnBrk="0" hangingPunct="1">
                        <a:buFont typeface="Arial" panose="020B0604020202020204" pitchFamily="34" charset="0"/>
                        <a:buNone/>
                      </a:pPr>
                      <a:r>
                        <a:rPr lang="en-ZA" sz="1200" kern="1200" dirty="0">
                          <a:solidFill>
                            <a:schemeClr val="tx1"/>
                          </a:solidFill>
                          <a:effectLst/>
                          <a:latin typeface="Arial" panose="020B0604020202020204" pitchFamily="34" charset="0"/>
                          <a:ea typeface="+mn-ea"/>
                          <a:cs typeface="Arial" panose="020B0604020202020204" pitchFamily="34" charset="0"/>
                        </a:rPr>
                        <a:t>12 proclaimed fishing harbours operational</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0" indent="0" algn="just"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sz="1200" kern="1200" dirty="0">
                          <a:solidFill>
                            <a:schemeClr val="tx1"/>
                          </a:solidFill>
                          <a:effectLst/>
                          <a:latin typeface="Arial" panose="020B0604020202020204" pitchFamily="34" charset="0"/>
                          <a:ea typeface="+mn-ea"/>
                          <a:cs typeface="Arial" panose="020B0604020202020204" pitchFamily="34" charset="0"/>
                        </a:rPr>
                        <a:t>Q3: 12 proclaimed fishing harbours Functional</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endParaRPr lang="en-ZA"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c>
                  <a:txBody>
                    <a:bodyPr/>
                    <a:lstStyle/>
                    <a:p>
                      <a:endParaRPr lang="en-ZA" sz="1400"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just"/>
                      <a:r>
                        <a:rPr lang="en-ZA" sz="1200" kern="1200" dirty="0">
                          <a:solidFill>
                            <a:schemeClr val="tx1"/>
                          </a:solidFill>
                          <a:effectLst/>
                          <a:latin typeface="Arial" panose="020B0604020202020204" pitchFamily="34" charset="0"/>
                          <a:ea typeface="+mn-ea"/>
                          <a:cs typeface="Arial" panose="020B0604020202020204" pitchFamily="34" charset="0"/>
                        </a:rPr>
                        <a:t>12</a:t>
                      </a:r>
                      <a:r>
                        <a:rPr lang="en-ZA" sz="1200" kern="1200" baseline="0" dirty="0">
                          <a:solidFill>
                            <a:schemeClr val="tx1"/>
                          </a:solidFill>
                          <a:effectLst/>
                          <a:latin typeface="Arial" panose="020B0604020202020204" pitchFamily="34" charset="0"/>
                          <a:ea typeface="+mn-ea"/>
                          <a:cs typeface="Arial" panose="020B0604020202020204" pitchFamily="34" charset="0"/>
                        </a:rPr>
                        <a:t> proclaimed fishing harbours are functional. </a:t>
                      </a:r>
                    </a:p>
                    <a:p>
                      <a:pPr algn="just"/>
                      <a:r>
                        <a:rPr lang="en-ZA" sz="1200" b="1" kern="1200" dirty="0">
                          <a:solidFill>
                            <a:schemeClr val="tx1"/>
                          </a:solidFill>
                          <a:effectLst/>
                          <a:latin typeface="Arial" panose="020B0604020202020204" pitchFamily="34" charset="0"/>
                          <a:ea typeface="+mn-ea"/>
                          <a:cs typeface="Arial" panose="020B0604020202020204" pitchFamily="34" charset="0"/>
                        </a:rPr>
                        <a:t>Challenges:</a:t>
                      </a:r>
                      <a:r>
                        <a:rPr lang="en-ZA" sz="1200" b="1" kern="1200" baseline="0" dirty="0">
                          <a:solidFill>
                            <a:schemeClr val="tx1"/>
                          </a:solidFill>
                          <a:effectLst/>
                          <a:latin typeface="Arial" panose="020B0604020202020204" pitchFamily="34" charset="0"/>
                          <a:ea typeface="+mn-ea"/>
                          <a:cs typeface="Arial" panose="020B0604020202020204" pitchFamily="34" charset="0"/>
                        </a:rPr>
                        <a:t> </a:t>
                      </a:r>
                      <a:r>
                        <a:rPr lang="en-ZA" sz="1200" b="0" kern="1200" baseline="0" dirty="0">
                          <a:solidFill>
                            <a:schemeClr val="tx1"/>
                          </a:solidFill>
                          <a:effectLst/>
                          <a:latin typeface="Arial" panose="020B0604020202020204" pitchFamily="34" charset="0"/>
                          <a:ea typeface="+mn-ea"/>
                          <a:cs typeface="Arial" panose="020B0604020202020204" pitchFamily="34" charset="0"/>
                        </a:rPr>
                        <a:t>Many of the harbours are experiencing human resources capacity constraints which impact on </a:t>
                      </a:r>
                      <a:r>
                        <a:rPr lang="en-ZA" sz="1200" b="0" kern="1200" baseline="0" dirty="0" smtClean="0">
                          <a:solidFill>
                            <a:schemeClr val="tx1"/>
                          </a:solidFill>
                          <a:effectLst/>
                          <a:latin typeface="Arial" panose="020B0604020202020204" pitchFamily="34" charset="0"/>
                          <a:ea typeface="+mn-ea"/>
                          <a:cs typeface="Arial" panose="020B0604020202020204" pitchFamily="34" charset="0"/>
                        </a:rPr>
                        <a:t>their effective operation</a:t>
                      </a:r>
                      <a:endParaRPr lang="en-ZA" sz="1200" b="0" kern="1200" baseline="0" dirty="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3B"/>
                    </a:solidFill>
                  </a:tcPr>
                </a:tc>
                <a:extLst>
                  <a:ext uri="{0D108BD9-81ED-4DB2-BD59-A6C34878D82A}">
                    <a16:rowId xmlns:a16="http://schemas.microsoft.com/office/drawing/2014/main" xmlns="" val="10004"/>
                  </a:ext>
                </a:extLst>
              </a:tr>
              <a:tr h="548640">
                <a:tc>
                  <a:txBody>
                    <a:bodyPr/>
                    <a:lstStyle/>
                    <a:p>
                      <a:pPr>
                        <a:lnSpc>
                          <a:spcPct val="100000"/>
                        </a:lnSpc>
                      </a:pPr>
                      <a:r>
                        <a:rPr lang="en-ZA" sz="1200" kern="1200" dirty="0">
                          <a:solidFill>
                            <a:schemeClr val="tx1"/>
                          </a:solidFill>
                          <a:effectLst/>
                          <a:latin typeface="Arial" panose="020B0604020202020204" pitchFamily="34" charset="0"/>
                          <a:ea typeface="+mn-ea"/>
                          <a:cs typeface="Arial" panose="020B0604020202020204" pitchFamily="34" charset="0"/>
                        </a:rPr>
                        <a:t>Number of</a:t>
                      </a:r>
                    </a:p>
                    <a:p>
                      <a:pPr>
                        <a:lnSpc>
                          <a:spcPct val="100000"/>
                        </a:lnSpc>
                      </a:pPr>
                      <a:r>
                        <a:rPr lang="en-ZA" sz="1200" kern="1200" dirty="0">
                          <a:solidFill>
                            <a:schemeClr val="tx1"/>
                          </a:solidFill>
                          <a:effectLst/>
                          <a:latin typeface="Arial" panose="020B0604020202020204" pitchFamily="34" charset="0"/>
                          <a:ea typeface="+mn-ea"/>
                          <a:cs typeface="Arial" panose="020B0604020202020204" pitchFamily="34" charset="0"/>
                        </a:rPr>
                        <a:t>Inspections conducted in the 6 priority fisheries</a:t>
                      </a:r>
                    </a:p>
                    <a:p>
                      <a:pPr>
                        <a:lnSpc>
                          <a:spcPct val="100000"/>
                        </a:lnSpc>
                      </a:pPr>
                      <a:r>
                        <a:rPr lang="en-ZA" sz="1200" kern="1200" dirty="0">
                          <a:solidFill>
                            <a:schemeClr val="tx1"/>
                          </a:solidFill>
                          <a:effectLst/>
                          <a:latin typeface="Arial" panose="020B0604020202020204" pitchFamily="34" charset="0"/>
                          <a:ea typeface="+mn-ea"/>
                          <a:cs typeface="Arial" panose="020B0604020202020204" pitchFamily="34" charset="0"/>
                        </a:rPr>
                        <a:t>(hake; abalone; rock lobster; line fish, squid and pelagic)</a:t>
                      </a: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just" defTabSz="457200" rtl="0" eaLnBrk="1" latinLnBrk="0" hangingPunct="1">
                        <a:buFont typeface="Arial" panose="020B0604020202020204" pitchFamily="34" charset="0"/>
                        <a:buNone/>
                      </a:pPr>
                      <a:r>
                        <a:rPr lang="en-ZA" sz="1200" kern="1200" dirty="0">
                          <a:solidFill>
                            <a:schemeClr val="tx1"/>
                          </a:solidFill>
                          <a:effectLst/>
                          <a:latin typeface="Arial" panose="020B0604020202020204" pitchFamily="34" charset="0"/>
                          <a:ea typeface="+mn-ea"/>
                          <a:cs typeface="Arial" panose="020B0604020202020204" pitchFamily="34" charset="0"/>
                        </a:rPr>
                        <a:t>5500 inspections</a:t>
                      </a:r>
                    </a:p>
                    <a:p>
                      <a:pPr marL="0" indent="0" algn="just" defTabSz="457200" rtl="0" eaLnBrk="1" latinLnBrk="0" hangingPunct="1">
                        <a:buFont typeface="Arial" panose="020B0604020202020204" pitchFamily="34" charset="0"/>
                        <a:buNone/>
                      </a:pPr>
                      <a:r>
                        <a:rPr lang="en-ZA" sz="1200" kern="1200" dirty="0">
                          <a:solidFill>
                            <a:schemeClr val="tx1"/>
                          </a:solidFill>
                          <a:effectLst/>
                          <a:latin typeface="Arial" panose="020B0604020202020204" pitchFamily="34" charset="0"/>
                          <a:ea typeface="+mn-ea"/>
                          <a:cs typeface="Arial" panose="020B0604020202020204" pitchFamily="34" charset="0"/>
                        </a:rPr>
                        <a:t>conducted per annum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0" indent="0" algn="just"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sz="1200" kern="1200" dirty="0">
                          <a:solidFill>
                            <a:schemeClr val="tx1"/>
                          </a:solidFill>
                          <a:effectLst/>
                          <a:latin typeface="Arial" panose="020B0604020202020204" pitchFamily="34" charset="0"/>
                          <a:ea typeface="+mn-ea"/>
                          <a:cs typeface="Arial" panose="020B0604020202020204" pitchFamily="34" charset="0"/>
                        </a:rPr>
                        <a:t>Q3: 1 400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endParaRPr lang="en-ZA"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c>
                  <a:txBody>
                    <a:bodyPr/>
                    <a:lstStyle/>
                    <a:p>
                      <a:endParaRPr lang="en-ZA"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c>
                  <a:txBody>
                    <a:bodyPr/>
                    <a:lstStyle/>
                    <a:p>
                      <a:r>
                        <a:rPr lang="en-ZA" sz="1200" b="0" kern="1200" dirty="0">
                          <a:solidFill>
                            <a:schemeClr val="tx1"/>
                          </a:solidFill>
                          <a:effectLst/>
                          <a:latin typeface="Arial" panose="020B0604020202020204" pitchFamily="34" charset="0"/>
                          <a:ea typeface="+mn-ea"/>
                          <a:cs typeface="Arial" panose="020B0604020202020204" pitchFamily="34" charset="0"/>
                        </a:rPr>
                        <a:t>1 335 inspections conducted.</a:t>
                      </a:r>
                    </a:p>
                    <a:p>
                      <a:r>
                        <a:rPr lang="en-ZA" sz="1200" b="1" kern="1200">
                          <a:solidFill>
                            <a:schemeClr val="tx1"/>
                          </a:solidFill>
                          <a:effectLst/>
                          <a:latin typeface="Arial" panose="020B0604020202020204" pitchFamily="34" charset="0"/>
                          <a:ea typeface="+mn-ea"/>
                          <a:cs typeface="Arial" panose="020B0604020202020204" pitchFamily="34" charset="0"/>
                        </a:rPr>
                        <a:t>Cumulatively </a:t>
                      </a:r>
                      <a:r>
                        <a:rPr lang="en-ZA" sz="1200" b="1" kern="1200" dirty="0">
                          <a:solidFill>
                            <a:schemeClr val="tx1"/>
                          </a:solidFill>
                          <a:effectLst/>
                          <a:latin typeface="Arial" panose="020B0604020202020204" pitchFamily="34" charset="0"/>
                          <a:ea typeface="+mn-ea"/>
                          <a:cs typeface="Arial" panose="020B0604020202020204" pitchFamily="34" charset="0"/>
                        </a:rPr>
                        <a:t>4 249 inspections</a:t>
                      </a:r>
                      <a:r>
                        <a:rPr lang="en-ZA" sz="1200" b="1" kern="1200" baseline="0" dirty="0">
                          <a:solidFill>
                            <a:schemeClr val="tx1"/>
                          </a:solidFill>
                          <a:effectLst/>
                          <a:latin typeface="Arial" panose="020B0604020202020204" pitchFamily="34" charset="0"/>
                          <a:ea typeface="+mn-ea"/>
                          <a:cs typeface="Arial" panose="020B0604020202020204" pitchFamily="34" charset="0"/>
                        </a:rPr>
                        <a:t> conducted</a:t>
                      </a:r>
                      <a:endParaRPr lang="en-ZA" sz="1200" b="1" kern="1200" dirty="0">
                        <a:solidFill>
                          <a:schemeClr val="tx1"/>
                        </a:solidFill>
                        <a:effectLst/>
                        <a:latin typeface="Arial" panose="020B0604020202020204" pitchFamily="34" charset="0"/>
                        <a:ea typeface="+mn-ea"/>
                        <a:cs typeface="Arial" panose="020B0604020202020204" pitchFamily="34" charset="0"/>
                      </a:endParaRPr>
                    </a:p>
                    <a:p>
                      <a:pPr algn="just"/>
                      <a:r>
                        <a:rPr lang="en-ZA" sz="1200" b="1" kern="1200">
                          <a:solidFill>
                            <a:schemeClr val="tx1"/>
                          </a:solidFill>
                          <a:effectLst/>
                          <a:latin typeface="Arial" panose="020B0604020202020204" pitchFamily="34" charset="0"/>
                          <a:ea typeface="+mn-ea"/>
                          <a:cs typeface="Arial" panose="020B0604020202020204" pitchFamily="34" charset="0"/>
                        </a:rPr>
                        <a:t>Challenges</a:t>
                      </a:r>
                      <a:r>
                        <a:rPr lang="en-ZA" sz="1200" b="1" kern="1200" dirty="0">
                          <a:solidFill>
                            <a:schemeClr val="tx1"/>
                          </a:solidFill>
                          <a:effectLst/>
                          <a:latin typeface="Arial" panose="020B0604020202020204" pitchFamily="34" charset="0"/>
                          <a:ea typeface="+mn-ea"/>
                          <a:cs typeface="Arial" panose="020B0604020202020204" pitchFamily="34" charset="0"/>
                        </a:rPr>
                        <a:t>:</a:t>
                      </a:r>
                      <a:r>
                        <a:rPr lang="en-ZA" sz="1200" b="1" kern="1200" baseline="0" dirty="0">
                          <a:solidFill>
                            <a:schemeClr val="tx1"/>
                          </a:solidFill>
                          <a:effectLst/>
                          <a:latin typeface="Arial" panose="020B0604020202020204" pitchFamily="34" charset="0"/>
                          <a:ea typeface="+mn-ea"/>
                          <a:cs typeface="Arial" panose="020B0604020202020204" pitchFamily="34" charset="0"/>
                        </a:rPr>
                        <a:t> </a:t>
                      </a:r>
                      <a:r>
                        <a:rPr lang="en-ZA" sz="1200" b="0" kern="1200" baseline="0" dirty="0">
                          <a:solidFill>
                            <a:schemeClr val="tx1"/>
                          </a:solidFill>
                          <a:effectLst/>
                          <a:latin typeface="Arial" panose="020B0604020202020204" pitchFamily="34" charset="0"/>
                          <a:ea typeface="+mn-ea"/>
                          <a:cs typeface="Arial" panose="020B0604020202020204" pitchFamily="34" charset="0"/>
                        </a:rPr>
                        <a:t>Resource constraints Insufficiency compounded </a:t>
                      </a:r>
                      <a:r>
                        <a:rPr lang="en-ZA" sz="1200" kern="1200" baseline="0" dirty="0">
                          <a:solidFill>
                            <a:schemeClr val="tx1"/>
                          </a:solidFill>
                          <a:effectLst/>
                          <a:latin typeface="Arial" panose="020B0604020202020204" pitchFamily="34" charset="0"/>
                          <a:ea typeface="+mn-ea"/>
                          <a:cs typeface="Arial" panose="020B0604020202020204" pitchFamily="34" charset="0"/>
                        </a:rPr>
                        <a:t>by Covid-19 pandemic.</a:t>
                      </a:r>
                    </a:p>
                    <a:p>
                      <a:pPr algn="just"/>
                      <a:r>
                        <a:rPr lang="en-ZA" sz="1200" b="1" kern="1200" baseline="0" dirty="0">
                          <a:solidFill>
                            <a:schemeClr val="tx1"/>
                          </a:solidFill>
                          <a:effectLst/>
                          <a:latin typeface="Arial" panose="020B0604020202020204" pitchFamily="34" charset="0"/>
                          <a:ea typeface="+mn-ea"/>
                          <a:cs typeface="Arial" panose="020B0604020202020204" pitchFamily="34" charset="0"/>
                        </a:rPr>
                        <a:t>Correctives measures: </a:t>
                      </a:r>
                      <a:r>
                        <a:rPr lang="en-ZA" sz="1200" kern="1200" baseline="0" dirty="0">
                          <a:solidFill>
                            <a:schemeClr val="tx1"/>
                          </a:solidFill>
                          <a:effectLst/>
                          <a:latin typeface="Arial" panose="020B0604020202020204" pitchFamily="34" charset="0"/>
                          <a:ea typeface="+mn-ea"/>
                          <a:cs typeface="Arial" panose="020B0604020202020204" pitchFamily="34" charset="0"/>
                        </a:rPr>
                        <a:t>Liaise with the other Stake holders including Law enforcement Agencies, Wellness of the Department, MLRF Vessel Managers (SAMSA).</a:t>
                      </a: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extLst>
                  <a:ext uri="{0D108BD9-81ED-4DB2-BD59-A6C34878D82A}">
                    <a16:rowId xmlns:a16="http://schemas.microsoft.com/office/drawing/2014/main" xmlns="" val="10003"/>
                  </a:ext>
                </a:extLst>
              </a:tr>
              <a:tr h="548640">
                <a:tc>
                  <a:txBody>
                    <a:bodyPr/>
                    <a:lstStyle/>
                    <a:p>
                      <a:pPr marL="0" indent="0" algn="just" defTabSz="457200" rtl="0" eaLnBrk="1" latinLnBrk="0" hangingPunct="1">
                        <a:buFont typeface="Arial" panose="020B0604020202020204" pitchFamily="34" charset="0"/>
                        <a:buNone/>
                      </a:pPr>
                      <a:r>
                        <a:rPr lang="en-ZA" sz="1200" kern="1200" dirty="0">
                          <a:solidFill>
                            <a:schemeClr val="tx1"/>
                          </a:solidFill>
                          <a:effectLst/>
                          <a:latin typeface="Arial" panose="020B0604020202020204" pitchFamily="34" charset="0"/>
                          <a:ea typeface="+mn-ea"/>
                          <a:cs typeface="Arial" panose="020B0604020202020204" pitchFamily="34" charset="0"/>
                        </a:rPr>
                        <a:t>Number of</a:t>
                      </a:r>
                    </a:p>
                    <a:p>
                      <a:pPr marL="0" indent="0" algn="just" defTabSz="457200" rtl="0" eaLnBrk="1" latinLnBrk="0" hangingPunct="1">
                        <a:buFont typeface="Arial" panose="020B0604020202020204" pitchFamily="34" charset="0"/>
                        <a:buNone/>
                      </a:pPr>
                      <a:r>
                        <a:rPr lang="en-ZA" sz="1200" kern="1200" dirty="0">
                          <a:solidFill>
                            <a:schemeClr val="tx1"/>
                          </a:solidFill>
                          <a:effectLst/>
                          <a:latin typeface="Arial" panose="020B0604020202020204" pitchFamily="34" charset="0"/>
                          <a:ea typeface="+mn-ea"/>
                          <a:cs typeface="Arial" panose="020B0604020202020204" pitchFamily="34" charset="0"/>
                        </a:rPr>
                        <a:t>verifications of right</a:t>
                      </a:r>
                    </a:p>
                    <a:p>
                      <a:pPr marL="0" indent="0" algn="just" defTabSz="457200" rtl="0" eaLnBrk="1" latinLnBrk="0" hangingPunct="1">
                        <a:buFont typeface="Arial" panose="020B0604020202020204" pitchFamily="34" charset="0"/>
                        <a:buNone/>
                      </a:pPr>
                      <a:r>
                        <a:rPr lang="en-ZA" sz="1200" kern="1200" dirty="0">
                          <a:solidFill>
                            <a:schemeClr val="tx1"/>
                          </a:solidFill>
                          <a:effectLst/>
                          <a:latin typeface="Arial" panose="020B0604020202020204" pitchFamily="34" charset="0"/>
                          <a:ea typeface="+mn-ea"/>
                          <a:cs typeface="Arial" panose="020B0604020202020204" pitchFamily="34" charset="0"/>
                        </a:rPr>
                        <a:t>holders conducted</a:t>
                      </a: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just" defTabSz="457200" rtl="0" eaLnBrk="1" latinLnBrk="0" hangingPunct="1">
                        <a:buFont typeface="Arial" panose="020B0604020202020204" pitchFamily="34" charset="0"/>
                        <a:buNone/>
                      </a:pPr>
                      <a:r>
                        <a:rPr lang="en-ZA" sz="1200" kern="1200" dirty="0">
                          <a:solidFill>
                            <a:schemeClr val="tx1"/>
                          </a:solidFill>
                          <a:effectLst/>
                          <a:latin typeface="Arial" panose="020B0604020202020204" pitchFamily="34" charset="0"/>
                          <a:ea typeface="+mn-ea"/>
                          <a:cs typeface="Arial" panose="020B0604020202020204" pitchFamily="34" charset="0"/>
                        </a:rPr>
                        <a:t>280 verifications.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indent="0" algn="just" defTabSz="457200" rtl="0" eaLnBrk="1" latinLnBrk="0" hangingPunct="1">
                        <a:buFont typeface="Arial" panose="020B0604020202020204" pitchFamily="34" charset="0"/>
                        <a:buNone/>
                      </a:pPr>
                      <a:r>
                        <a:rPr lang="en-ZA" sz="1200" kern="1200" dirty="0">
                          <a:solidFill>
                            <a:schemeClr val="tx1"/>
                          </a:solidFill>
                          <a:effectLst/>
                          <a:latin typeface="Arial" panose="020B0604020202020204" pitchFamily="34" charset="0"/>
                          <a:ea typeface="+mn-ea"/>
                          <a:cs typeface="Arial" panose="020B0604020202020204" pitchFamily="34" charset="0"/>
                        </a:rPr>
                        <a:t>Q3: 70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indent="0" algn="just" defTabSz="457200" rtl="0" eaLnBrk="1" latinLnBrk="0" hangingPunct="1">
                        <a:buFont typeface="Arial" panose="020B0604020202020204" pitchFamily="34" charset="0"/>
                        <a:buNone/>
                      </a:pPr>
                      <a:endParaRPr lang="en-ZA" sz="120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c>
                  <a:txBody>
                    <a:bodyPr/>
                    <a:lstStyle/>
                    <a:p>
                      <a:pPr marL="0" indent="0" algn="just" defTabSz="457200" rtl="0" eaLnBrk="1" latinLnBrk="0" hangingPunct="1">
                        <a:buFont typeface="Arial" panose="020B0604020202020204" pitchFamily="34" charset="0"/>
                        <a:buNone/>
                      </a:pPr>
                      <a:endParaRPr lang="en-ZA" sz="120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r>
                        <a:rPr lang="en-ZA" sz="1200" kern="1200" dirty="0">
                          <a:solidFill>
                            <a:schemeClr val="tx1"/>
                          </a:solidFill>
                          <a:effectLst/>
                          <a:latin typeface="Arial" panose="020B0604020202020204" pitchFamily="34" charset="0"/>
                          <a:ea typeface="+mn-ea"/>
                          <a:cs typeface="Arial" panose="020B0604020202020204" pitchFamily="34" charset="0"/>
                        </a:rPr>
                        <a:t>22 Right holders were verified.</a:t>
                      </a:r>
                    </a:p>
                    <a:p>
                      <a:r>
                        <a:rPr lang="en-ZA" sz="1200" b="1" kern="1200" dirty="0">
                          <a:solidFill>
                            <a:schemeClr val="tx1"/>
                          </a:solidFill>
                          <a:effectLst/>
                          <a:latin typeface="Arial" panose="020B0604020202020204" pitchFamily="34" charset="0"/>
                          <a:ea typeface="+mn-ea"/>
                          <a:cs typeface="Arial" panose="020B0604020202020204" pitchFamily="34" charset="0"/>
                        </a:rPr>
                        <a:t>Cumulatively 93 verifications of were conducted (i.e. Q1=28; Q2=43 and Q3=22)</a:t>
                      </a:r>
                    </a:p>
                    <a:p>
                      <a:r>
                        <a:rPr lang="en-ZA" sz="1200" kern="1200" dirty="0">
                          <a:solidFill>
                            <a:schemeClr val="tx1"/>
                          </a:solidFill>
                          <a:effectLst/>
                          <a:latin typeface="Arial" panose="020B0604020202020204" pitchFamily="34" charset="0"/>
                          <a:ea typeface="+mn-ea"/>
                          <a:cs typeface="Arial" panose="020B0604020202020204" pitchFamily="34" charset="0"/>
                        </a:rPr>
                        <a:t>141 Dockets were processed i.e. Q1=45; Q2=43; Q3=53</a:t>
                      </a:r>
                    </a:p>
                    <a:p>
                      <a:pPr algn="just"/>
                      <a:r>
                        <a:rPr lang="en-ZA" sz="1200" b="1" kern="1200" dirty="0">
                          <a:solidFill>
                            <a:schemeClr val="tx1"/>
                          </a:solidFill>
                          <a:effectLst/>
                          <a:latin typeface="Arial" panose="020B0604020202020204" pitchFamily="34" charset="0"/>
                          <a:ea typeface="+mn-ea"/>
                          <a:cs typeface="Arial" panose="020B0604020202020204" pitchFamily="34" charset="0"/>
                        </a:rPr>
                        <a:t>Challenges:</a:t>
                      </a:r>
                      <a:r>
                        <a:rPr lang="en-ZA" sz="1200" b="1" kern="1200" baseline="0" dirty="0">
                          <a:solidFill>
                            <a:schemeClr val="tx1"/>
                          </a:solidFill>
                          <a:effectLst/>
                          <a:latin typeface="Arial" panose="020B0604020202020204" pitchFamily="34" charset="0"/>
                          <a:ea typeface="+mn-ea"/>
                          <a:cs typeface="Arial" panose="020B0604020202020204" pitchFamily="34" charset="0"/>
                        </a:rPr>
                        <a:t> </a:t>
                      </a:r>
                      <a:r>
                        <a:rPr lang="en-ZA" sz="1200" kern="1200" baseline="0" dirty="0">
                          <a:solidFill>
                            <a:schemeClr val="tx1"/>
                          </a:solidFill>
                          <a:effectLst/>
                          <a:latin typeface="Arial" panose="020B0604020202020204" pitchFamily="34" charset="0"/>
                          <a:ea typeface="+mn-ea"/>
                          <a:cs typeface="Arial" panose="020B0604020202020204" pitchFamily="34" charset="0"/>
                        </a:rPr>
                        <a:t>More time and effort was allocated to investigation of criminal matters which </a:t>
                      </a:r>
                      <a:r>
                        <a:rPr lang="en-ZA" sz="1200" kern="1200" baseline="0" dirty="0" smtClean="0">
                          <a:solidFill>
                            <a:schemeClr val="tx1"/>
                          </a:solidFill>
                          <a:effectLst/>
                          <a:latin typeface="Arial" panose="020B0604020202020204" pitchFamily="34" charset="0"/>
                          <a:ea typeface="+mn-ea"/>
                          <a:cs typeface="Arial" panose="020B0604020202020204" pitchFamily="34" charset="0"/>
                        </a:rPr>
                        <a:t>arose </a:t>
                      </a:r>
                      <a:r>
                        <a:rPr lang="en-ZA" sz="1200" kern="1200" baseline="0" dirty="0">
                          <a:solidFill>
                            <a:schemeClr val="tx1"/>
                          </a:solidFill>
                          <a:effectLst/>
                          <a:latin typeface="Arial" panose="020B0604020202020204" pitchFamily="34" charset="0"/>
                          <a:ea typeface="+mn-ea"/>
                          <a:cs typeface="Arial" panose="020B0604020202020204" pitchFamily="34" charset="0"/>
                        </a:rPr>
                        <a:t>from the transgressions</a:t>
                      </a:r>
                    </a:p>
                    <a:p>
                      <a:pPr algn="just"/>
                      <a:r>
                        <a:rPr lang="en-ZA" sz="1200" kern="1200" baseline="0" dirty="0">
                          <a:solidFill>
                            <a:schemeClr val="tx1"/>
                          </a:solidFill>
                          <a:effectLst/>
                          <a:latin typeface="Arial" panose="020B0604020202020204" pitchFamily="34" charset="0"/>
                          <a:ea typeface="+mn-ea"/>
                          <a:cs typeface="Arial" panose="020B0604020202020204" pitchFamily="34" charset="0"/>
                        </a:rPr>
                        <a:t>which were discovered during </a:t>
                      </a:r>
                      <a:r>
                        <a:rPr lang="en-ZA" sz="1200" kern="1200" baseline="0" dirty="0" smtClean="0">
                          <a:solidFill>
                            <a:schemeClr val="tx1"/>
                          </a:solidFill>
                          <a:effectLst/>
                          <a:latin typeface="Arial" panose="020B0604020202020204" pitchFamily="34" charset="0"/>
                          <a:ea typeface="+mn-ea"/>
                          <a:cs typeface="Arial" panose="020B0604020202020204" pitchFamily="34" charset="0"/>
                        </a:rPr>
                        <a:t>verification </a:t>
                      </a:r>
                      <a:r>
                        <a:rPr lang="en-ZA" sz="1200" kern="1200" baseline="0" dirty="0">
                          <a:solidFill>
                            <a:schemeClr val="tx1"/>
                          </a:solidFill>
                          <a:effectLst/>
                          <a:latin typeface="Arial" panose="020B0604020202020204" pitchFamily="34" charset="0"/>
                          <a:ea typeface="+mn-ea"/>
                          <a:cs typeface="Arial" panose="020B0604020202020204" pitchFamily="34" charset="0"/>
                        </a:rPr>
                        <a:t>of rights.</a:t>
                      </a:r>
                    </a:p>
                    <a:p>
                      <a:pPr algn="just"/>
                      <a:r>
                        <a:rPr lang="en-ZA" sz="1200" b="1" kern="1200" baseline="0" dirty="0">
                          <a:solidFill>
                            <a:schemeClr val="tx1"/>
                          </a:solidFill>
                          <a:effectLst/>
                          <a:latin typeface="Arial" panose="020B0604020202020204" pitchFamily="34" charset="0"/>
                          <a:ea typeface="+mn-ea"/>
                          <a:cs typeface="Arial" panose="020B0604020202020204" pitchFamily="34" charset="0"/>
                        </a:rPr>
                        <a:t>Corrective measures: </a:t>
                      </a:r>
                      <a:r>
                        <a:rPr lang="en-ZA" sz="1200" kern="1200" baseline="0" dirty="0">
                          <a:solidFill>
                            <a:schemeClr val="tx1"/>
                          </a:solidFill>
                          <a:effectLst/>
                          <a:latin typeface="Arial" panose="020B0604020202020204" pitchFamily="34" charset="0"/>
                          <a:ea typeface="+mn-ea"/>
                          <a:cs typeface="Arial" panose="020B0604020202020204" pitchFamily="34" charset="0"/>
                        </a:rPr>
                        <a:t>Continue to fast track</a:t>
                      </a:r>
                    </a:p>
                    <a:p>
                      <a:pPr algn="just"/>
                      <a:r>
                        <a:rPr lang="en-ZA" sz="1200" kern="1200" baseline="0" dirty="0">
                          <a:solidFill>
                            <a:schemeClr val="tx1"/>
                          </a:solidFill>
                          <a:effectLst/>
                          <a:latin typeface="Arial" panose="020B0604020202020204" pitchFamily="34" charset="0"/>
                          <a:ea typeface="+mn-ea"/>
                          <a:cs typeface="Arial" panose="020B0604020202020204" pitchFamily="34" charset="0"/>
                        </a:rPr>
                        <a:t>work on verifying rights holders.</a:t>
                      </a: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xmlns="" val="28711854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8991600" cy="533400"/>
          </a:xfrm>
        </p:spPr>
        <p:txBody>
          <a:bodyPr>
            <a:normAutofit fontScale="90000"/>
          </a:bodyPr>
          <a:lstStyle/>
          <a:p>
            <a:pPr>
              <a:defRPr/>
            </a:pPr>
            <a:r>
              <a:rPr lang="en-US" sz="2000" b="1" dirty="0">
                <a:solidFill>
                  <a:srgbClr val="00B050"/>
                </a:solidFill>
                <a:latin typeface="Arial" panose="020B0604020202020204" pitchFamily="34" charset="0"/>
              </a:rPr>
              <a:t>PROGRAMME 9: FISHERIES MANAGEMENT</a:t>
            </a:r>
            <a:r>
              <a:rPr lang="en-ZA" sz="2000" dirty="0">
                <a:solidFill>
                  <a:prstClr val="black"/>
                </a:solidFill>
              </a:rPr>
              <a:t/>
            </a:r>
            <a:br>
              <a:rPr lang="en-ZA" sz="2000" dirty="0">
                <a:solidFill>
                  <a:prstClr val="black"/>
                </a:solidFill>
              </a:rPr>
            </a:br>
            <a:endParaRPr lang="en-US" sz="2000" b="1" dirty="0">
              <a:solidFill>
                <a:srgbClr val="00B050"/>
              </a:solidFill>
              <a:latin typeface="Arial" panose="020B0604020202020204" pitchFamily="34" charset="0"/>
              <a:ea typeface="+mn-ea"/>
              <a:cs typeface="+mn-cs"/>
            </a:endParaRPr>
          </a:p>
        </p:txBody>
      </p:sp>
      <p:sp>
        <p:nvSpPr>
          <p:cNvPr id="202755" name="Line 4"/>
          <p:cNvSpPr>
            <a:spLocks noChangeShapeType="1"/>
          </p:cNvSpPr>
          <p:nvPr/>
        </p:nvSpPr>
        <p:spPr bwMode="auto">
          <a:xfrm>
            <a:off x="0" y="609600"/>
            <a:ext cx="9144000" cy="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ZA">
              <a:solidFill>
                <a:prstClr val="black"/>
              </a:solidFill>
            </a:endParaRPr>
          </a:p>
        </p:txBody>
      </p:sp>
      <p:grpSp>
        <p:nvGrpSpPr>
          <p:cNvPr id="202788" name="Group 6"/>
          <p:cNvGrpSpPr>
            <a:grpSpLocks/>
          </p:cNvGrpSpPr>
          <p:nvPr/>
        </p:nvGrpSpPr>
        <p:grpSpPr bwMode="auto">
          <a:xfrm>
            <a:off x="1066800" y="6477000"/>
            <a:ext cx="5778500" cy="215900"/>
            <a:chOff x="685800" y="6400800"/>
            <a:chExt cx="5778500" cy="215900"/>
          </a:xfrm>
        </p:grpSpPr>
        <p:sp>
          <p:nvSpPr>
            <p:cNvPr id="202790" name="Rectangle 463"/>
            <p:cNvSpPr>
              <a:spLocks noChangeArrowheads="1"/>
            </p:cNvSpPr>
            <p:nvPr/>
          </p:nvSpPr>
          <p:spPr bwMode="auto">
            <a:xfrm>
              <a:off x="685800" y="6400800"/>
              <a:ext cx="215900" cy="215900"/>
            </a:xfrm>
            <a:prstGeom prst="rect">
              <a:avLst/>
            </a:prstGeom>
            <a:solidFill>
              <a:srgbClr val="66FF33"/>
            </a:solidFill>
            <a:ln w="12700">
              <a:solidFill>
                <a:srgbClr val="000000"/>
              </a:solidFill>
              <a:miter lim="800000"/>
              <a:headEnd/>
              <a:tailEnd/>
            </a:ln>
          </p:spPr>
          <p:txBody>
            <a:bodyPr wrap="none" lIns="136525" tIns="46037" rIns="136525" bIns="46037" anchor="b"/>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2">
                <a:lnSpc>
                  <a:spcPct val="60000"/>
                </a:lnSpc>
                <a:spcBef>
                  <a:spcPct val="0"/>
                </a:spcBef>
                <a:buClr>
                  <a:srgbClr val="000000"/>
                </a:buClr>
                <a:buFontTx/>
                <a:buNone/>
              </a:pPr>
              <a:r>
                <a:rPr lang="en-US" altLang="en-US" sz="1200">
                  <a:solidFill>
                    <a:srgbClr val="333399"/>
                  </a:solidFill>
                  <a:latin typeface="Arial" panose="020B0604020202020204" pitchFamily="34" charset="0"/>
                </a:rPr>
                <a:t>= On target</a:t>
              </a:r>
            </a:p>
          </p:txBody>
        </p:sp>
        <p:sp>
          <p:nvSpPr>
            <p:cNvPr id="202791" name="Rectangle 464"/>
            <p:cNvSpPr>
              <a:spLocks noChangeArrowheads="1"/>
            </p:cNvSpPr>
            <p:nvPr/>
          </p:nvSpPr>
          <p:spPr bwMode="auto">
            <a:xfrm>
              <a:off x="2590800" y="6400800"/>
              <a:ext cx="215900" cy="215900"/>
            </a:xfrm>
            <a:prstGeom prst="rect">
              <a:avLst/>
            </a:prstGeom>
            <a:solidFill>
              <a:srgbClr val="FFFF00"/>
            </a:solidFill>
            <a:ln w="12700">
              <a:solidFill>
                <a:srgbClr val="000000"/>
              </a:solidFill>
              <a:miter lim="800000"/>
              <a:headEnd/>
              <a:tailEnd/>
            </a:ln>
          </p:spPr>
          <p:txBody>
            <a:bodyPr wrap="none" lIns="136525" tIns="46037" rIns="136525" bIns="46037" anchor="b"/>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2">
                <a:lnSpc>
                  <a:spcPct val="60000"/>
                </a:lnSpc>
                <a:spcBef>
                  <a:spcPct val="0"/>
                </a:spcBef>
                <a:buClr>
                  <a:srgbClr val="000000"/>
                </a:buClr>
                <a:buFontTx/>
                <a:buNone/>
              </a:pPr>
              <a:r>
                <a:rPr lang="en-US" altLang="en-US" sz="1200">
                  <a:solidFill>
                    <a:srgbClr val="333399"/>
                  </a:solidFill>
                  <a:latin typeface="Arial" panose="020B0604020202020204" pitchFamily="34" charset="0"/>
                </a:rPr>
                <a:t>= work in progress</a:t>
              </a:r>
            </a:p>
          </p:txBody>
        </p:sp>
        <p:sp>
          <p:nvSpPr>
            <p:cNvPr id="202792" name="Rectangle 465"/>
            <p:cNvSpPr>
              <a:spLocks noChangeArrowheads="1"/>
            </p:cNvSpPr>
            <p:nvPr/>
          </p:nvSpPr>
          <p:spPr bwMode="auto">
            <a:xfrm>
              <a:off x="4724400" y="6400800"/>
              <a:ext cx="215900" cy="215900"/>
            </a:xfrm>
            <a:prstGeom prst="rect">
              <a:avLst/>
            </a:prstGeom>
            <a:solidFill>
              <a:srgbClr val="FF0000"/>
            </a:solidFill>
            <a:ln w="12700">
              <a:solidFill>
                <a:srgbClr val="000000"/>
              </a:solidFill>
              <a:miter lim="800000"/>
              <a:headEnd/>
              <a:tailEnd/>
            </a:ln>
          </p:spPr>
          <p:txBody>
            <a:bodyPr wrap="none" lIns="136525" tIns="46037" rIns="136525" bIns="46037" anchor="b"/>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2">
                <a:lnSpc>
                  <a:spcPct val="60000"/>
                </a:lnSpc>
                <a:spcBef>
                  <a:spcPct val="0"/>
                </a:spcBef>
                <a:buClr>
                  <a:srgbClr val="000000"/>
                </a:buClr>
                <a:buFontTx/>
                <a:buNone/>
              </a:pPr>
              <a:r>
                <a:rPr lang="en-US" altLang="en-US" sz="1200">
                  <a:solidFill>
                    <a:srgbClr val="333399"/>
                  </a:solidFill>
                  <a:latin typeface="Arial" panose="020B0604020202020204" pitchFamily="34" charset="0"/>
                </a:rPr>
                <a:t>= Off target</a:t>
              </a:r>
            </a:p>
          </p:txBody>
        </p:sp>
        <p:sp>
          <p:nvSpPr>
            <p:cNvPr id="202793" name="Rectangle 465"/>
            <p:cNvSpPr>
              <a:spLocks noChangeArrowheads="1"/>
            </p:cNvSpPr>
            <p:nvPr/>
          </p:nvSpPr>
          <p:spPr bwMode="auto">
            <a:xfrm>
              <a:off x="6248400" y="6400800"/>
              <a:ext cx="215900" cy="215900"/>
            </a:xfrm>
            <a:prstGeom prst="rect">
              <a:avLst/>
            </a:prstGeom>
            <a:solidFill>
              <a:srgbClr val="00B0F0"/>
            </a:solidFill>
            <a:ln w="12700">
              <a:solidFill>
                <a:srgbClr val="000000"/>
              </a:solidFill>
              <a:miter lim="800000"/>
              <a:headEnd/>
              <a:tailEnd/>
            </a:ln>
          </p:spPr>
          <p:txBody>
            <a:bodyPr wrap="none" lIns="136525" tIns="46037" rIns="136525" bIns="46037" anchor="b"/>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2">
                <a:lnSpc>
                  <a:spcPct val="60000"/>
                </a:lnSpc>
                <a:spcBef>
                  <a:spcPct val="0"/>
                </a:spcBef>
                <a:buClr>
                  <a:srgbClr val="000000"/>
                </a:buClr>
                <a:buFontTx/>
                <a:buNone/>
              </a:pPr>
              <a:endParaRPr lang="en-US" altLang="en-US" sz="1200" dirty="0">
                <a:solidFill>
                  <a:srgbClr val="333399"/>
                </a:solidFill>
                <a:latin typeface="Arial" panose="020B0604020202020204" pitchFamily="34" charset="0"/>
              </a:endParaRPr>
            </a:p>
            <a:p>
              <a:pPr lvl="2">
                <a:lnSpc>
                  <a:spcPct val="60000"/>
                </a:lnSpc>
                <a:spcBef>
                  <a:spcPct val="0"/>
                </a:spcBef>
                <a:buClr>
                  <a:srgbClr val="000000"/>
                </a:buClr>
                <a:buFontTx/>
                <a:buNone/>
              </a:pPr>
              <a:endParaRPr lang="en-US" altLang="en-US" sz="1200" dirty="0">
                <a:solidFill>
                  <a:srgbClr val="333399"/>
                </a:solidFill>
                <a:latin typeface="Arial" panose="020B0604020202020204" pitchFamily="34" charset="0"/>
              </a:endParaRPr>
            </a:p>
            <a:p>
              <a:pPr lvl="2">
                <a:lnSpc>
                  <a:spcPct val="60000"/>
                </a:lnSpc>
                <a:spcBef>
                  <a:spcPct val="0"/>
                </a:spcBef>
                <a:buClr>
                  <a:srgbClr val="000000"/>
                </a:buClr>
                <a:buFontTx/>
                <a:buNone/>
              </a:pPr>
              <a:r>
                <a:rPr lang="en-US" altLang="en-US" sz="1200" dirty="0">
                  <a:solidFill>
                    <a:srgbClr val="333399"/>
                  </a:solidFill>
                  <a:latin typeface="Arial" panose="020B0604020202020204" pitchFamily="34" charset="0"/>
                </a:rPr>
                <a:t>= No</a:t>
              </a:r>
            </a:p>
            <a:p>
              <a:pPr lvl="2">
                <a:lnSpc>
                  <a:spcPct val="60000"/>
                </a:lnSpc>
                <a:spcBef>
                  <a:spcPct val="0"/>
                </a:spcBef>
                <a:buClr>
                  <a:srgbClr val="000000"/>
                </a:buClr>
                <a:buFontTx/>
                <a:buNone/>
              </a:pPr>
              <a:r>
                <a:rPr lang="en-US" altLang="en-US" sz="1200" dirty="0">
                  <a:solidFill>
                    <a:srgbClr val="333399"/>
                  </a:solidFill>
                  <a:latin typeface="Arial" panose="020B0604020202020204" pitchFamily="34" charset="0"/>
                </a:rPr>
                <a:t>milestone</a:t>
              </a:r>
            </a:p>
          </p:txBody>
        </p:sp>
      </p:grpSp>
      <p:sp>
        <p:nvSpPr>
          <p:cNvPr id="202789" name="Slide Number Placeholder 2"/>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EE60E9BC-28EC-4CED-A907-CF02202A2E54}" type="slidenum">
              <a:rPr lang="en-US" altLang="en-US" sz="1200" smtClean="0">
                <a:solidFill>
                  <a:srgbClr val="898989"/>
                </a:solidFill>
              </a:rPr>
              <a:pPr>
                <a:spcBef>
                  <a:spcPct val="0"/>
                </a:spcBef>
                <a:buFontTx/>
                <a:buNone/>
              </a:pPr>
              <a:t>7</a:t>
            </a:fld>
            <a:endParaRPr lang="en-US" altLang="en-US" sz="1200">
              <a:solidFill>
                <a:srgbClr val="898989"/>
              </a:solidFill>
            </a:endParaRPr>
          </a:p>
        </p:txBody>
      </p:sp>
      <p:graphicFrame>
        <p:nvGraphicFramePr>
          <p:cNvPr id="11" name="Table 10"/>
          <p:cNvGraphicFramePr>
            <a:graphicFrameLocks noGrp="1"/>
          </p:cNvGraphicFramePr>
          <p:nvPr>
            <p:extLst>
              <p:ext uri="{D42A27DB-BD31-4B8C-83A1-F6EECF244321}">
                <p14:modId xmlns:p14="http://schemas.microsoft.com/office/powerpoint/2010/main" xmlns="" val="3961980974"/>
              </p:ext>
            </p:extLst>
          </p:nvPr>
        </p:nvGraphicFramePr>
        <p:xfrm>
          <a:off x="152401" y="762000"/>
          <a:ext cx="8839201" cy="4602480"/>
        </p:xfrm>
        <a:graphic>
          <a:graphicData uri="http://schemas.openxmlformats.org/drawingml/2006/table">
            <a:tbl>
              <a:tblPr/>
              <a:tblGrid>
                <a:gridCol w="1481801">
                  <a:extLst>
                    <a:ext uri="{9D8B030D-6E8A-4147-A177-3AD203B41FA5}">
                      <a16:colId xmlns:a16="http://schemas.microsoft.com/office/drawing/2014/main" xmlns="" val="20000"/>
                    </a:ext>
                  </a:extLst>
                </a:gridCol>
                <a:gridCol w="1244713">
                  <a:extLst>
                    <a:ext uri="{9D8B030D-6E8A-4147-A177-3AD203B41FA5}">
                      <a16:colId xmlns:a16="http://schemas.microsoft.com/office/drawing/2014/main" xmlns="" val="20001"/>
                    </a:ext>
                  </a:extLst>
                </a:gridCol>
                <a:gridCol w="1244713">
                  <a:extLst>
                    <a:ext uri="{9D8B030D-6E8A-4147-A177-3AD203B41FA5}">
                      <a16:colId xmlns:a16="http://schemas.microsoft.com/office/drawing/2014/main" xmlns="" val="20002"/>
                    </a:ext>
                  </a:extLst>
                </a:gridCol>
                <a:gridCol w="718929">
                  <a:extLst>
                    <a:ext uri="{9D8B030D-6E8A-4147-A177-3AD203B41FA5}">
                      <a16:colId xmlns:a16="http://schemas.microsoft.com/office/drawing/2014/main" xmlns="" val="20003"/>
                    </a:ext>
                  </a:extLst>
                </a:gridCol>
                <a:gridCol w="718929">
                  <a:extLst>
                    <a:ext uri="{9D8B030D-6E8A-4147-A177-3AD203B41FA5}">
                      <a16:colId xmlns:a16="http://schemas.microsoft.com/office/drawing/2014/main" xmlns="" val="20005"/>
                    </a:ext>
                  </a:extLst>
                </a:gridCol>
                <a:gridCol w="3430116">
                  <a:extLst>
                    <a:ext uri="{9D8B030D-6E8A-4147-A177-3AD203B41FA5}">
                      <a16:colId xmlns:a16="http://schemas.microsoft.com/office/drawing/2014/main" xmlns="" val="20004"/>
                    </a:ext>
                  </a:extLst>
                </a:gridCol>
              </a:tblGrid>
              <a:tr h="0">
                <a:tc gridSpan="6">
                  <a:txBody>
                    <a:bodyPr/>
                    <a:lstStyle/>
                    <a:p>
                      <a:pPr marL="0" marR="0" lvl="0" indent="12700" algn="just" defTabSz="4572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spc="0" normalizeH="0" baseline="0" noProof="0" dirty="0">
                          <a:ln>
                            <a:noFill/>
                          </a:ln>
                          <a:solidFill>
                            <a:prstClr val="white"/>
                          </a:solidFill>
                          <a:effectLst/>
                          <a:uLnTx/>
                          <a:uFillTx/>
                          <a:latin typeface="+mn-lt"/>
                          <a:ea typeface="+mn-ea"/>
                          <a:cs typeface="Arial" panose="020B0604020202020204" pitchFamily="34" charset="0"/>
                        </a:rPr>
                        <a:t>Outcome: Socio-economic conditions for fishing communities Improved</a:t>
                      </a:r>
                      <a:endParaRPr kumimoji="0" lang="en-ZA"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US" sz="1300" dirty="0">
                        <a:solidFill>
                          <a:schemeClr val="tx1"/>
                        </a:solidFill>
                        <a:latin typeface="Arial" panose="020B0604020202020204" pitchFamily="34" charset="0"/>
                        <a:cs typeface="Arial" panose="020B0604020202020204" pitchFamily="34" charset="0"/>
                      </a:endParaRPr>
                    </a:p>
                  </a:txBody>
                  <a:tcPr marL="65917" marR="65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xmlns="" val="10000"/>
                  </a:ext>
                </a:extLst>
              </a:tr>
              <a:tr h="396240">
                <a:tc>
                  <a:txBody>
                    <a:bodyPr/>
                    <a:lstStyle/>
                    <a:p>
                      <a:pPr algn="ctr">
                        <a:lnSpc>
                          <a:spcPct val="100000"/>
                        </a:lnSpc>
                        <a:spcAft>
                          <a:spcPts val="0"/>
                        </a:spcAft>
                      </a:pPr>
                      <a:r>
                        <a:rPr lang="en-ZA" sz="1400" b="1" kern="1200" dirty="0">
                          <a:solidFill>
                            <a:schemeClr val="bg1"/>
                          </a:solidFill>
                          <a:effectLst/>
                          <a:latin typeface="+mn-lt"/>
                          <a:ea typeface="+mn-ea"/>
                          <a:cs typeface="Arial" panose="020B0604020202020204" pitchFamily="34" charset="0"/>
                        </a:rPr>
                        <a:t>Output Indicator</a:t>
                      </a: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indent="52705" algn="ctr" defTabSz="457200" rtl="0" eaLnBrk="1" fontAlgn="auto" latinLnBrk="0" hangingPunct="1">
                        <a:lnSpc>
                          <a:spcPct val="100000"/>
                        </a:lnSpc>
                        <a:spcBef>
                          <a:spcPts val="0"/>
                        </a:spcBef>
                        <a:spcAft>
                          <a:spcPts val="0"/>
                        </a:spcAft>
                        <a:buClrTx/>
                        <a:buSzTx/>
                        <a:buFontTx/>
                        <a:buNone/>
                        <a:tabLst/>
                        <a:defRPr/>
                      </a:pPr>
                      <a:r>
                        <a:rPr lang="en-ZA" sz="1400" b="1" kern="1200" dirty="0">
                          <a:solidFill>
                            <a:schemeClr val="bg1"/>
                          </a:solidFill>
                          <a:effectLst/>
                          <a:latin typeface="+mn-lt"/>
                          <a:ea typeface="+mn-ea"/>
                          <a:cs typeface="Arial" panose="020B0604020202020204" pitchFamily="34" charset="0"/>
                        </a:rPr>
                        <a:t>Annual Target 2020/21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indent="52705" algn="ctr" defTabSz="457200" rtl="0" eaLnBrk="1" fontAlgn="auto" latinLnBrk="0" hangingPunct="1">
                        <a:lnSpc>
                          <a:spcPct val="100000"/>
                        </a:lnSpc>
                        <a:spcBef>
                          <a:spcPts val="0"/>
                        </a:spcBef>
                        <a:spcAft>
                          <a:spcPts val="0"/>
                        </a:spcAft>
                        <a:buClrTx/>
                        <a:buSzTx/>
                        <a:buFontTx/>
                        <a:buNone/>
                        <a:tabLst/>
                        <a:defRPr/>
                      </a:pPr>
                      <a:r>
                        <a:rPr lang="en-ZA" sz="1400" b="1" kern="1200" dirty="0">
                          <a:solidFill>
                            <a:schemeClr val="bg1"/>
                          </a:solidFill>
                          <a:effectLst/>
                          <a:latin typeface="+mn-lt"/>
                          <a:ea typeface="+mn-ea"/>
                          <a:cs typeface="Arial" panose="020B0604020202020204" pitchFamily="34" charset="0"/>
                        </a:rPr>
                        <a:t>3</a:t>
                      </a:r>
                      <a:r>
                        <a:rPr lang="en-ZA" sz="1400" b="1" kern="1200" baseline="30000" dirty="0">
                          <a:solidFill>
                            <a:schemeClr val="bg1"/>
                          </a:solidFill>
                          <a:effectLst/>
                          <a:latin typeface="+mn-lt"/>
                          <a:ea typeface="+mn-ea"/>
                          <a:cs typeface="Arial" panose="020B0604020202020204" pitchFamily="34" charset="0"/>
                        </a:rPr>
                        <a:t>rd</a:t>
                      </a:r>
                      <a:r>
                        <a:rPr lang="en-ZA" sz="1400" b="1" kern="1200" baseline="0" dirty="0">
                          <a:solidFill>
                            <a:schemeClr val="bg1"/>
                          </a:solidFill>
                          <a:effectLst/>
                          <a:latin typeface="+mn-lt"/>
                          <a:ea typeface="+mn-ea"/>
                          <a:cs typeface="Arial" panose="020B0604020202020204" pitchFamily="34" charset="0"/>
                        </a:rPr>
                        <a:t> </a:t>
                      </a:r>
                      <a:r>
                        <a:rPr lang="en-ZA" sz="1400" b="1" kern="1200" dirty="0">
                          <a:solidFill>
                            <a:schemeClr val="bg1"/>
                          </a:solidFill>
                          <a:effectLst/>
                          <a:latin typeface="+mn-lt"/>
                          <a:ea typeface="+mn-ea"/>
                          <a:cs typeface="Arial" panose="020B0604020202020204" pitchFamily="34" charset="0"/>
                        </a:rPr>
                        <a:t>Quarter target 2020/21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indent="52705" algn="ctr" defTabSz="457200" rtl="0" eaLnBrk="1" fontAlgn="auto" latinLnBrk="0" hangingPunct="1">
                        <a:lnSpc>
                          <a:spcPct val="100000"/>
                        </a:lnSpc>
                        <a:spcBef>
                          <a:spcPts val="0"/>
                        </a:spcBef>
                        <a:spcAft>
                          <a:spcPts val="0"/>
                        </a:spcAft>
                        <a:buClrTx/>
                        <a:buSzTx/>
                        <a:buFontTx/>
                        <a:buNone/>
                        <a:tabLst/>
                        <a:defRPr/>
                      </a:pPr>
                      <a:r>
                        <a:rPr lang="en-ZA" sz="1400" b="1" kern="1200" dirty="0">
                          <a:solidFill>
                            <a:schemeClr val="bg1"/>
                          </a:solidFill>
                          <a:effectLst/>
                          <a:latin typeface="+mn-lt"/>
                          <a:ea typeface="+mn-ea"/>
                          <a:cs typeface="Arial" panose="020B0604020202020204" pitchFamily="34" charset="0"/>
                        </a:rPr>
                        <a:t>1</a:t>
                      </a:r>
                      <a:r>
                        <a:rPr lang="en-ZA" sz="1400" b="1" kern="1200" baseline="30000" dirty="0">
                          <a:solidFill>
                            <a:schemeClr val="bg1"/>
                          </a:solidFill>
                          <a:effectLst/>
                          <a:latin typeface="+mn-lt"/>
                          <a:ea typeface="+mn-ea"/>
                          <a:cs typeface="Arial" panose="020B0604020202020204" pitchFamily="34" charset="0"/>
                        </a:rPr>
                        <a:t>st</a:t>
                      </a:r>
                      <a:r>
                        <a:rPr lang="en-ZA" sz="1400" b="1" kern="1200" dirty="0">
                          <a:solidFill>
                            <a:schemeClr val="bg1"/>
                          </a:solidFill>
                          <a:effectLst/>
                          <a:latin typeface="+mn-lt"/>
                          <a:ea typeface="+mn-ea"/>
                          <a:cs typeface="Arial" panose="020B0604020202020204" pitchFamily="34" charset="0"/>
                        </a:rPr>
                        <a:t> Quarter Status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indent="52705" algn="ctr" defTabSz="457200" rtl="0" eaLnBrk="1" fontAlgn="auto" latinLnBrk="0" hangingPunct="1">
                        <a:lnSpc>
                          <a:spcPct val="100000"/>
                        </a:lnSpc>
                        <a:spcBef>
                          <a:spcPts val="0"/>
                        </a:spcBef>
                        <a:spcAft>
                          <a:spcPts val="0"/>
                        </a:spcAft>
                        <a:buClrTx/>
                        <a:buSzTx/>
                        <a:buFontTx/>
                        <a:buNone/>
                        <a:tabLst/>
                        <a:defRPr/>
                      </a:pPr>
                      <a:r>
                        <a:rPr lang="en-ZA" sz="1400" b="1" kern="1200" dirty="0">
                          <a:solidFill>
                            <a:schemeClr val="bg1"/>
                          </a:solidFill>
                          <a:effectLst/>
                          <a:latin typeface="+mn-lt"/>
                          <a:ea typeface="+mn-ea"/>
                          <a:cs typeface="Arial" panose="020B0604020202020204" pitchFamily="34" charset="0"/>
                        </a:rPr>
                        <a:t>2</a:t>
                      </a:r>
                      <a:r>
                        <a:rPr lang="en-ZA" sz="1400" b="1" kern="1200" baseline="30000" dirty="0">
                          <a:solidFill>
                            <a:schemeClr val="bg1"/>
                          </a:solidFill>
                          <a:effectLst/>
                          <a:latin typeface="+mn-lt"/>
                          <a:ea typeface="+mn-ea"/>
                          <a:cs typeface="Arial" panose="020B0604020202020204" pitchFamily="34" charset="0"/>
                        </a:rPr>
                        <a:t>ND</a:t>
                      </a:r>
                      <a:r>
                        <a:rPr lang="en-ZA" sz="1400" b="1" kern="1200" dirty="0">
                          <a:solidFill>
                            <a:schemeClr val="bg1"/>
                          </a:solidFill>
                          <a:effectLst/>
                          <a:latin typeface="+mn-lt"/>
                          <a:ea typeface="+mn-ea"/>
                          <a:cs typeface="Arial" panose="020B0604020202020204" pitchFamily="34" charset="0"/>
                        </a:rPr>
                        <a:t> Quarter</a:t>
                      </a:r>
                      <a:r>
                        <a:rPr lang="en-ZA" sz="1400" b="1" kern="1200" baseline="0" dirty="0">
                          <a:solidFill>
                            <a:schemeClr val="bg1"/>
                          </a:solidFill>
                          <a:effectLst/>
                          <a:latin typeface="+mn-lt"/>
                          <a:ea typeface="+mn-ea"/>
                          <a:cs typeface="Arial" panose="020B0604020202020204" pitchFamily="34" charset="0"/>
                        </a:rPr>
                        <a:t> Status</a:t>
                      </a:r>
                      <a:endParaRPr lang="en-ZA" sz="1400" b="1" kern="1200" dirty="0">
                        <a:solidFill>
                          <a:schemeClr val="bg1"/>
                        </a:solidFill>
                        <a:effectLst/>
                        <a:latin typeface="+mn-lt"/>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00000"/>
                        </a:lnSpc>
                        <a:spcAft>
                          <a:spcPts val="0"/>
                        </a:spcAft>
                      </a:pPr>
                      <a:r>
                        <a:rPr lang="en-GB" sz="1400" b="1" kern="1200" dirty="0">
                          <a:solidFill>
                            <a:schemeClr val="bg1"/>
                          </a:solidFill>
                          <a:effectLst/>
                          <a:latin typeface="+mn-lt"/>
                          <a:ea typeface="+mn-ea"/>
                          <a:cs typeface="Arial" panose="020B0604020202020204" pitchFamily="34" charset="0"/>
                        </a:rPr>
                        <a:t>Programme 3</a:t>
                      </a:r>
                      <a:r>
                        <a:rPr lang="en-GB" sz="1400" b="1" kern="1200" baseline="30000" dirty="0">
                          <a:solidFill>
                            <a:schemeClr val="bg1"/>
                          </a:solidFill>
                          <a:effectLst/>
                          <a:latin typeface="+mn-lt"/>
                          <a:ea typeface="+mn-ea"/>
                          <a:cs typeface="Arial" panose="020B0604020202020204" pitchFamily="34" charset="0"/>
                        </a:rPr>
                        <a:t>rd</a:t>
                      </a:r>
                      <a:r>
                        <a:rPr lang="en-GB" sz="1400" b="1" kern="1200" baseline="0" dirty="0">
                          <a:solidFill>
                            <a:schemeClr val="bg1"/>
                          </a:solidFill>
                          <a:effectLst/>
                          <a:latin typeface="+mn-lt"/>
                          <a:ea typeface="+mn-ea"/>
                          <a:cs typeface="Arial" panose="020B0604020202020204" pitchFamily="34" charset="0"/>
                        </a:rPr>
                        <a:t> </a:t>
                      </a:r>
                      <a:r>
                        <a:rPr lang="en-GB" sz="1400" b="1" kern="1200" dirty="0">
                          <a:solidFill>
                            <a:schemeClr val="bg1"/>
                          </a:solidFill>
                          <a:effectLst/>
                          <a:latin typeface="+mn-lt"/>
                          <a:ea typeface="+mn-ea"/>
                          <a:cs typeface="Arial" panose="020B0604020202020204" pitchFamily="34" charset="0"/>
                        </a:rPr>
                        <a:t>Quarter Progress and Analysis</a:t>
                      </a:r>
                      <a:endParaRPr lang="en-ZA" sz="1400" b="1" kern="1200" dirty="0">
                        <a:solidFill>
                          <a:schemeClr val="bg1"/>
                        </a:solidFill>
                        <a:effectLst/>
                        <a:latin typeface="+mn-lt"/>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xmlns="" val="10001"/>
                  </a:ext>
                </a:extLst>
              </a:tr>
              <a:tr h="1734047">
                <a:tc>
                  <a:txBody>
                    <a:bodyPr/>
                    <a:lstStyle/>
                    <a:p>
                      <a:pPr>
                        <a:lnSpc>
                          <a:spcPct val="100000"/>
                        </a:lnSpc>
                      </a:pPr>
                      <a:r>
                        <a:rPr lang="en-ZA" sz="1200" kern="1200" dirty="0">
                          <a:solidFill>
                            <a:schemeClr val="tx1"/>
                          </a:solidFill>
                          <a:effectLst/>
                          <a:latin typeface="Arial" panose="020B0604020202020204" pitchFamily="34" charset="0"/>
                          <a:ea typeface="+mn-ea"/>
                          <a:cs typeface="Arial" panose="020B0604020202020204" pitchFamily="34" charset="0"/>
                        </a:rPr>
                        <a:t>Small-scale</a:t>
                      </a:r>
                    </a:p>
                    <a:p>
                      <a:pPr>
                        <a:lnSpc>
                          <a:spcPct val="100000"/>
                        </a:lnSpc>
                      </a:pPr>
                      <a:r>
                        <a:rPr lang="en-ZA" sz="1200" kern="1200" dirty="0">
                          <a:solidFill>
                            <a:schemeClr val="tx1"/>
                          </a:solidFill>
                          <a:effectLst/>
                          <a:latin typeface="Arial" panose="020B0604020202020204" pitchFamily="34" charset="0"/>
                          <a:ea typeface="+mn-ea"/>
                          <a:cs typeface="Arial" panose="020B0604020202020204" pitchFamily="34" charset="0"/>
                        </a:rPr>
                        <a:t>aquaculture</a:t>
                      </a:r>
                    </a:p>
                    <a:p>
                      <a:pPr>
                        <a:lnSpc>
                          <a:spcPct val="100000"/>
                        </a:lnSpc>
                      </a:pPr>
                      <a:r>
                        <a:rPr lang="en-ZA" sz="1200" kern="1200" dirty="0">
                          <a:solidFill>
                            <a:schemeClr val="tx1"/>
                          </a:solidFill>
                          <a:effectLst/>
                          <a:latin typeface="Arial" panose="020B0604020202020204" pitchFamily="34" charset="0"/>
                          <a:ea typeface="+mn-ea"/>
                          <a:cs typeface="Arial" panose="020B0604020202020204" pitchFamily="34" charset="0"/>
                        </a:rPr>
                        <a:t>support programme</a:t>
                      </a:r>
                    </a:p>
                    <a:p>
                      <a:pPr>
                        <a:lnSpc>
                          <a:spcPct val="100000"/>
                        </a:lnSpc>
                      </a:pPr>
                      <a:r>
                        <a:rPr lang="en-ZA" sz="1200" kern="1200" dirty="0">
                          <a:solidFill>
                            <a:schemeClr val="tx1"/>
                          </a:solidFill>
                          <a:effectLst/>
                          <a:latin typeface="Arial" panose="020B0604020202020204" pitchFamily="34" charset="0"/>
                          <a:ea typeface="+mn-ea"/>
                          <a:cs typeface="Arial" panose="020B0604020202020204" pitchFamily="34" charset="0"/>
                        </a:rPr>
                        <a:t>developed and</a:t>
                      </a:r>
                    </a:p>
                    <a:p>
                      <a:pPr>
                        <a:lnSpc>
                          <a:spcPct val="100000"/>
                        </a:lnSpc>
                      </a:pPr>
                      <a:r>
                        <a:rPr lang="en-ZA" sz="1200" kern="1200" dirty="0">
                          <a:solidFill>
                            <a:schemeClr val="tx1"/>
                          </a:solidFill>
                          <a:effectLst/>
                          <a:latin typeface="Arial" panose="020B0604020202020204" pitchFamily="34" charset="0"/>
                          <a:ea typeface="+mn-ea"/>
                          <a:cs typeface="Arial" panose="020B0604020202020204" pitchFamily="34" charset="0"/>
                        </a:rPr>
                        <a:t>implemented</a:t>
                      </a: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just" defTabSz="457200" rtl="0" eaLnBrk="1" latinLnBrk="0" hangingPunct="1">
                        <a:buFont typeface="Arial" panose="020B0604020202020204" pitchFamily="34" charset="0"/>
                        <a:buNone/>
                      </a:pPr>
                      <a:r>
                        <a:rPr lang="en-ZA" sz="1200" kern="1200" dirty="0">
                          <a:solidFill>
                            <a:schemeClr val="tx1"/>
                          </a:solidFill>
                          <a:effectLst/>
                          <a:latin typeface="Arial" panose="020B0604020202020204" pitchFamily="34" charset="0"/>
                          <a:ea typeface="+mn-ea"/>
                          <a:cs typeface="Arial" panose="020B0604020202020204" pitchFamily="34" charset="0"/>
                        </a:rPr>
                        <a:t>Small-scale</a:t>
                      </a:r>
                    </a:p>
                    <a:p>
                      <a:pPr marL="0" indent="0" algn="just" defTabSz="457200" rtl="0" eaLnBrk="1" latinLnBrk="0" hangingPunct="1">
                        <a:buFont typeface="Arial" panose="020B0604020202020204" pitchFamily="34" charset="0"/>
                        <a:buNone/>
                      </a:pPr>
                      <a:r>
                        <a:rPr lang="en-ZA" sz="1200" kern="1200" dirty="0">
                          <a:solidFill>
                            <a:schemeClr val="tx1"/>
                          </a:solidFill>
                          <a:effectLst/>
                          <a:latin typeface="Arial" panose="020B0604020202020204" pitchFamily="34" charset="0"/>
                          <a:ea typeface="+mn-ea"/>
                          <a:cs typeface="Arial" panose="020B0604020202020204" pitchFamily="34" charset="0"/>
                        </a:rPr>
                        <a:t>Aquaculture</a:t>
                      </a:r>
                    </a:p>
                    <a:p>
                      <a:pPr marL="0" indent="0" algn="just" defTabSz="457200" rtl="0" eaLnBrk="1" latinLnBrk="0" hangingPunct="1">
                        <a:buFont typeface="Arial" panose="020B0604020202020204" pitchFamily="34" charset="0"/>
                        <a:buNone/>
                      </a:pPr>
                      <a:r>
                        <a:rPr lang="en-ZA" sz="1200" kern="1200" dirty="0">
                          <a:solidFill>
                            <a:schemeClr val="tx1"/>
                          </a:solidFill>
                          <a:effectLst/>
                          <a:latin typeface="Arial" panose="020B0604020202020204" pitchFamily="34" charset="0"/>
                          <a:ea typeface="+mn-ea"/>
                          <a:cs typeface="Arial" panose="020B0604020202020204" pitchFamily="34" charset="0"/>
                        </a:rPr>
                        <a:t>Support Programme</a:t>
                      </a:r>
                    </a:p>
                    <a:p>
                      <a:pPr marL="0" indent="0" algn="just" defTabSz="457200" rtl="0" eaLnBrk="1" latinLnBrk="0" hangingPunct="1">
                        <a:buFont typeface="Arial" panose="020B0604020202020204" pitchFamily="34" charset="0"/>
                        <a:buNone/>
                      </a:pPr>
                      <a:r>
                        <a:rPr lang="en-ZA" sz="1200" kern="1200" dirty="0">
                          <a:solidFill>
                            <a:schemeClr val="tx1"/>
                          </a:solidFill>
                          <a:effectLst/>
                          <a:latin typeface="Arial" panose="020B0604020202020204" pitchFamily="34" charset="0"/>
                          <a:ea typeface="+mn-ea"/>
                          <a:cs typeface="Arial" panose="020B0604020202020204" pitchFamily="34" charset="0"/>
                        </a:rPr>
                        <a:t>Implementation</a:t>
                      </a:r>
                    </a:p>
                    <a:p>
                      <a:pPr marL="0" indent="0" algn="just" defTabSz="457200" rtl="0" eaLnBrk="1" latinLnBrk="0" hangingPunct="1">
                        <a:buFont typeface="Arial" panose="020B0604020202020204" pitchFamily="34" charset="0"/>
                        <a:buNone/>
                      </a:pPr>
                      <a:r>
                        <a:rPr lang="en-ZA" sz="1200" kern="1200" dirty="0">
                          <a:solidFill>
                            <a:schemeClr val="tx1"/>
                          </a:solidFill>
                          <a:effectLst/>
                          <a:latin typeface="Arial" panose="020B0604020202020204" pitchFamily="34" charset="0"/>
                          <a:ea typeface="+mn-ea"/>
                          <a:cs typeface="Arial" panose="020B0604020202020204" pitchFamily="34" charset="0"/>
                        </a:rPr>
                        <a:t>Plan developed and approved</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0" indent="0" algn="just"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sz="1200" kern="1200" dirty="0">
                          <a:solidFill>
                            <a:schemeClr val="tx1"/>
                          </a:solidFill>
                          <a:effectLst/>
                          <a:latin typeface="Arial" panose="020B0604020202020204" pitchFamily="34" charset="0"/>
                          <a:ea typeface="+mn-ea"/>
                          <a:cs typeface="Arial" panose="020B0604020202020204" pitchFamily="34" charset="0"/>
                        </a:rPr>
                        <a:t>Q3: Resource mobilisation for the Small-scale Aquaculture Support Programme Implementation Plan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algn="just">
                        <a:lnSpc>
                          <a:spcPct val="100000"/>
                        </a:lnSpc>
                        <a:spcAft>
                          <a:spcPts val="0"/>
                        </a:spcAft>
                      </a:pPr>
                      <a:endParaRPr lang="en-ZA" sz="120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c>
                  <a:txBody>
                    <a:bodyPr/>
                    <a:lstStyle/>
                    <a:p>
                      <a:pPr algn="just">
                        <a:lnSpc>
                          <a:spcPct val="100000"/>
                        </a:lnSpc>
                        <a:spcAft>
                          <a:spcPts val="0"/>
                        </a:spcAft>
                      </a:pPr>
                      <a:endParaRPr lang="en-ZA" sz="120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c>
                  <a:txBody>
                    <a:bodyPr/>
                    <a:lstStyle/>
                    <a:p>
                      <a:pPr marL="0" indent="0" algn="just">
                        <a:buFont typeface="Arial" panose="020B0604020202020204" pitchFamily="34" charset="0"/>
                        <a:buNone/>
                      </a:pPr>
                      <a:r>
                        <a:rPr lang="en-ZA" sz="1200" kern="1200" dirty="0">
                          <a:solidFill>
                            <a:schemeClr val="tx1"/>
                          </a:solidFill>
                          <a:effectLst/>
                          <a:latin typeface="Arial" panose="020B0604020202020204" pitchFamily="34" charset="0"/>
                          <a:ea typeface="+mn-ea"/>
                          <a:cs typeface="Arial" panose="020B0604020202020204" pitchFamily="34" charset="0"/>
                        </a:rPr>
                        <a:t>Two meetings held in quarter 3 with the aquaculture development</a:t>
                      </a:r>
                      <a:r>
                        <a:rPr lang="en-ZA" sz="1200" kern="1200" baseline="0" dirty="0">
                          <a:solidFill>
                            <a:schemeClr val="tx1"/>
                          </a:solidFill>
                          <a:effectLst/>
                          <a:latin typeface="Arial" panose="020B0604020202020204" pitchFamily="34" charset="0"/>
                          <a:ea typeface="+mn-ea"/>
                          <a:cs typeface="Arial" panose="020B0604020202020204" pitchFamily="34" charset="0"/>
                        </a:rPr>
                        <a:t> finance working group to mobilize resources.</a:t>
                      </a:r>
                    </a:p>
                    <a:p>
                      <a:pPr marL="0" indent="0" algn="just">
                        <a:buFont typeface="Arial" panose="020B0604020202020204" pitchFamily="34" charset="0"/>
                        <a:buNone/>
                      </a:pPr>
                      <a:endParaRPr lang="en-ZA" sz="1200" kern="1200" dirty="0">
                        <a:solidFill>
                          <a:schemeClr val="tx1"/>
                        </a:solidFill>
                        <a:effectLst/>
                        <a:latin typeface="Arial" panose="020B0604020202020204" pitchFamily="34" charset="0"/>
                        <a:ea typeface="+mn-ea"/>
                        <a:cs typeface="Arial" panose="020B0604020202020204" pitchFamily="34" charset="0"/>
                      </a:endParaRPr>
                    </a:p>
                    <a:p>
                      <a:pPr marL="0" indent="0" algn="just">
                        <a:buFont typeface="Arial" panose="020B0604020202020204" pitchFamily="34" charset="0"/>
                        <a:buNone/>
                      </a:pPr>
                      <a:r>
                        <a:rPr lang="en-ZA" sz="1200" b="1" kern="1200" dirty="0">
                          <a:solidFill>
                            <a:schemeClr val="tx1"/>
                          </a:solidFill>
                          <a:effectLst/>
                          <a:latin typeface="Arial" panose="020B0604020202020204" pitchFamily="34" charset="0"/>
                          <a:ea typeface="+mn-ea"/>
                          <a:cs typeface="Arial" panose="020B0604020202020204" pitchFamily="34" charset="0"/>
                        </a:rPr>
                        <a:t>Challenges: </a:t>
                      </a:r>
                      <a:r>
                        <a:rPr lang="en-ZA" sz="1200" kern="1200" dirty="0">
                          <a:solidFill>
                            <a:schemeClr val="tx1"/>
                          </a:solidFill>
                          <a:effectLst/>
                          <a:latin typeface="Arial" panose="020B0604020202020204" pitchFamily="34" charset="0"/>
                          <a:ea typeface="+mn-ea"/>
                          <a:cs typeface="Arial" panose="020B0604020202020204" pitchFamily="34" charset="0"/>
                        </a:rPr>
                        <a:t>Unavailability of most funding and development agencies due to </a:t>
                      </a:r>
                      <a:r>
                        <a:rPr lang="en-ZA" sz="1200" kern="1200" dirty="0" smtClean="0">
                          <a:solidFill>
                            <a:schemeClr val="tx1"/>
                          </a:solidFill>
                          <a:effectLst/>
                          <a:latin typeface="Arial" panose="020B0604020202020204" pitchFamily="34" charset="0"/>
                          <a:ea typeface="+mn-ea"/>
                          <a:cs typeface="Arial" panose="020B0604020202020204" pitchFamily="34" charset="0"/>
                        </a:rPr>
                        <a:t>COVID-19</a:t>
                      </a:r>
                      <a:r>
                        <a:rPr lang="en-ZA" sz="1800" kern="1200" dirty="0">
                          <a:solidFill>
                            <a:schemeClr val="tx1"/>
                          </a:solidFill>
                          <a:effectLst/>
                          <a:latin typeface="+mn-lt"/>
                          <a:ea typeface="+mn-ea"/>
                          <a:cs typeface="+mn-cs"/>
                        </a:rPr>
                        <a:t>.</a:t>
                      </a:r>
                    </a:p>
                    <a:p>
                      <a:pPr marL="0" indent="0" algn="just">
                        <a:buFont typeface="Arial" panose="020B0604020202020204" pitchFamily="34" charset="0"/>
                        <a:buNone/>
                      </a:pPr>
                      <a:endParaRPr lang="en-ZA" sz="1200" kern="1200" dirty="0">
                        <a:solidFill>
                          <a:schemeClr val="tx1"/>
                        </a:solidFill>
                        <a:effectLst/>
                        <a:latin typeface="Arial" panose="020B0604020202020204" pitchFamily="34" charset="0"/>
                        <a:ea typeface="+mn-ea"/>
                        <a:cs typeface="Arial" panose="020B0604020202020204" pitchFamily="34" charset="0"/>
                      </a:endParaRPr>
                    </a:p>
                    <a:p>
                      <a:pPr marL="0" indent="0" algn="just">
                        <a:buFont typeface="Arial" panose="020B0604020202020204" pitchFamily="34" charset="0"/>
                        <a:buNone/>
                      </a:pPr>
                      <a:r>
                        <a:rPr lang="en-ZA" sz="1200" b="1" kern="1200" dirty="0">
                          <a:solidFill>
                            <a:schemeClr val="tx1"/>
                          </a:solidFill>
                          <a:effectLst/>
                          <a:latin typeface="Arial" panose="020B0604020202020204" pitchFamily="34" charset="0"/>
                          <a:ea typeface="+mn-ea"/>
                          <a:cs typeface="Arial" panose="020B0604020202020204" pitchFamily="34" charset="0"/>
                        </a:rPr>
                        <a:t>Corrective measures: </a:t>
                      </a:r>
                      <a:r>
                        <a:rPr lang="en-ZA" sz="1200" kern="1200" dirty="0">
                          <a:solidFill>
                            <a:schemeClr val="tx1"/>
                          </a:solidFill>
                          <a:effectLst/>
                          <a:latin typeface="Arial" panose="020B0604020202020204" pitchFamily="34" charset="0"/>
                          <a:ea typeface="+mn-ea"/>
                          <a:cs typeface="Arial" panose="020B0604020202020204" pitchFamily="34" charset="0"/>
                        </a:rPr>
                        <a:t>Urgent need to enter into a Memorandum of Understanding with other </a:t>
                      </a:r>
                      <a:r>
                        <a:rPr lang="en-ZA" sz="1200" kern="1200" dirty="0" smtClean="0">
                          <a:solidFill>
                            <a:schemeClr val="tx1"/>
                          </a:solidFill>
                          <a:effectLst/>
                          <a:latin typeface="Arial" panose="020B0604020202020204" pitchFamily="34" charset="0"/>
                          <a:ea typeface="+mn-ea"/>
                          <a:cs typeface="Arial" panose="020B0604020202020204" pitchFamily="34" charset="0"/>
                        </a:rPr>
                        <a:t>departments </a:t>
                      </a:r>
                      <a:r>
                        <a:rPr lang="en-ZA" sz="1200" kern="1200" dirty="0">
                          <a:solidFill>
                            <a:schemeClr val="tx1"/>
                          </a:solidFill>
                          <a:effectLst/>
                          <a:latin typeface="Arial" panose="020B0604020202020204" pitchFamily="34" charset="0"/>
                          <a:ea typeface="+mn-ea"/>
                          <a:cs typeface="Arial" panose="020B0604020202020204" pitchFamily="34" charset="0"/>
                        </a:rPr>
                        <a:t>such as Department of Agriculture, Land Reform and Rural Development (DALRRD.</a:t>
                      </a: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xmlns="" val="10002"/>
                  </a:ext>
                </a:extLst>
              </a:tr>
              <a:tr h="548640">
                <a:tc>
                  <a:txBody>
                    <a:bodyPr/>
                    <a:lstStyle/>
                    <a:p>
                      <a:pPr>
                        <a:lnSpc>
                          <a:spcPct val="100000"/>
                        </a:lnSpc>
                      </a:pPr>
                      <a:r>
                        <a:rPr lang="en-ZA" sz="1200" kern="1200" dirty="0">
                          <a:solidFill>
                            <a:schemeClr val="tx1"/>
                          </a:solidFill>
                          <a:effectLst/>
                          <a:latin typeface="Arial" panose="020B0604020202020204" pitchFamily="34" charset="0"/>
                          <a:ea typeface="+mn-ea"/>
                          <a:cs typeface="Arial" panose="020B0604020202020204" pitchFamily="34" charset="0"/>
                        </a:rPr>
                        <a:t>Number of small</a:t>
                      </a:r>
                    </a:p>
                    <a:p>
                      <a:pPr>
                        <a:lnSpc>
                          <a:spcPct val="100000"/>
                        </a:lnSpc>
                      </a:pPr>
                      <a:r>
                        <a:rPr lang="en-ZA" sz="1200" kern="1200" dirty="0">
                          <a:solidFill>
                            <a:schemeClr val="tx1"/>
                          </a:solidFill>
                          <a:effectLst/>
                          <a:latin typeface="Arial" panose="020B0604020202020204" pitchFamily="34" charset="0"/>
                          <a:ea typeface="+mn-ea"/>
                          <a:cs typeface="Arial" panose="020B0604020202020204" pitchFamily="34" charset="0"/>
                        </a:rPr>
                        <a:t>scale fishing</a:t>
                      </a:r>
                    </a:p>
                    <a:p>
                      <a:pPr>
                        <a:lnSpc>
                          <a:spcPct val="100000"/>
                        </a:lnSpc>
                      </a:pPr>
                      <a:r>
                        <a:rPr lang="en-ZA" sz="1200" kern="1200" dirty="0">
                          <a:solidFill>
                            <a:schemeClr val="tx1"/>
                          </a:solidFill>
                          <a:effectLst/>
                          <a:latin typeface="Arial" panose="020B0604020202020204" pitchFamily="34" charset="0"/>
                          <a:ea typeface="+mn-ea"/>
                          <a:cs typeface="Arial" panose="020B0604020202020204" pitchFamily="34" charset="0"/>
                        </a:rPr>
                        <a:t>Cooperatives allocated fishing rights</a:t>
                      </a: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just" defTabSz="457200" rtl="0" eaLnBrk="1" latinLnBrk="0" hangingPunct="1">
                        <a:buFont typeface="Arial" panose="020B0604020202020204" pitchFamily="34" charset="0"/>
                        <a:buNone/>
                      </a:pPr>
                      <a:r>
                        <a:rPr lang="en-ZA" sz="1200" kern="1200" dirty="0">
                          <a:solidFill>
                            <a:schemeClr val="tx1"/>
                          </a:solidFill>
                          <a:effectLst/>
                          <a:latin typeface="Arial" panose="020B0604020202020204" pitchFamily="34" charset="0"/>
                          <a:ea typeface="+mn-ea"/>
                          <a:cs typeface="Arial" panose="020B0604020202020204" pitchFamily="34" charset="0"/>
                        </a:rPr>
                        <a:t>Small-Scale Fishing rights allocated to cooperatives in Western Cape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0" indent="0" algn="just"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sz="1200" kern="1200" dirty="0">
                          <a:solidFill>
                            <a:schemeClr val="tx1"/>
                          </a:solidFill>
                          <a:effectLst/>
                          <a:latin typeface="Arial" panose="020B0604020202020204" pitchFamily="34" charset="0"/>
                          <a:ea typeface="+mn-ea"/>
                          <a:cs typeface="Arial" panose="020B0604020202020204" pitchFamily="34" charset="0"/>
                        </a:rPr>
                        <a:t>Q3: Application and granting of small-scale fishing rights facilitated</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endParaRPr lang="en-ZA"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endParaRPr lang="en-ZA"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200" kern="1200" dirty="0">
                          <a:solidFill>
                            <a:schemeClr val="tx1"/>
                          </a:solidFill>
                          <a:effectLst/>
                          <a:latin typeface="Arial" panose="020B0604020202020204" pitchFamily="34" charset="0"/>
                          <a:ea typeface="+mn-ea"/>
                          <a:cs typeface="Arial" panose="020B0604020202020204" pitchFamily="34" charset="0"/>
                        </a:rPr>
                        <a:t>Application of small-scale fishing rights facilitated.</a:t>
                      </a:r>
                    </a:p>
                    <a:p>
                      <a:pPr marL="0" marR="0" lvl="0" indent="0" algn="l" defTabSz="914400" rtl="0" eaLnBrk="1" fontAlgn="auto" latinLnBrk="0" hangingPunct="1">
                        <a:lnSpc>
                          <a:spcPct val="100000"/>
                        </a:lnSpc>
                        <a:spcBef>
                          <a:spcPts val="0"/>
                        </a:spcBef>
                        <a:spcAft>
                          <a:spcPts val="0"/>
                        </a:spcAft>
                        <a:buClrTx/>
                        <a:buSzTx/>
                        <a:buFontTx/>
                        <a:buNone/>
                        <a:tabLst/>
                        <a:defRPr/>
                      </a:pPr>
                      <a:r>
                        <a:rPr lang="en-ZA" sz="1200" b="1" kern="1200" dirty="0">
                          <a:solidFill>
                            <a:schemeClr val="tx1"/>
                          </a:solidFill>
                          <a:effectLst/>
                          <a:latin typeface="Arial" panose="020B0604020202020204" pitchFamily="34" charset="0"/>
                          <a:ea typeface="+mn-ea"/>
                          <a:cs typeface="Arial" panose="020B0604020202020204" pitchFamily="34" charset="0"/>
                        </a:rPr>
                        <a:t>Challenges: </a:t>
                      </a:r>
                      <a:r>
                        <a:rPr lang="en-ZA" sz="1200" kern="1200" dirty="0">
                          <a:solidFill>
                            <a:schemeClr val="tx1"/>
                          </a:solidFill>
                          <a:effectLst/>
                          <a:latin typeface="Arial" panose="020B0604020202020204" pitchFamily="34" charset="0"/>
                          <a:ea typeface="+mn-ea"/>
                          <a:cs typeface="Arial" panose="020B0604020202020204" pitchFamily="34" charset="0"/>
                        </a:rPr>
                        <a:t>The audit outcomes recommended that the Western Cape </a:t>
                      </a:r>
                      <a:r>
                        <a:rPr lang="en-ZA" sz="1200" kern="1200" dirty="0" smtClean="0">
                          <a:solidFill>
                            <a:schemeClr val="tx1"/>
                          </a:solidFill>
                          <a:effectLst/>
                          <a:latin typeface="Arial" panose="020B0604020202020204" pitchFamily="34" charset="0"/>
                          <a:ea typeface="+mn-ea"/>
                          <a:cs typeface="Arial" panose="020B0604020202020204" pitchFamily="34" charset="0"/>
                        </a:rPr>
                        <a:t>rights </a:t>
                      </a:r>
                      <a:r>
                        <a:rPr lang="en-ZA" sz="1200" kern="1200" dirty="0">
                          <a:solidFill>
                            <a:schemeClr val="tx1"/>
                          </a:solidFill>
                          <a:effectLst/>
                          <a:latin typeface="Arial" panose="020B0604020202020204" pitchFamily="34" charset="0"/>
                          <a:ea typeface="+mn-ea"/>
                          <a:cs typeface="Arial" panose="020B0604020202020204" pitchFamily="34" charset="0"/>
                        </a:rPr>
                        <a:t>allocation process be redone. Hence, rights were not allocated in the Western Cape.</a:t>
                      </a:r>
                    </a:p>
                    <a:p>
                      <a:pPr marL="0" marR="0" lvl="0" indent="0" algn="l" defTabSz="914400" rtl="0" eaLnBrk="1" fontAlgn="auto" latinLnBrk="0" hangingPunct="1">
                        <a:lnSpc>
                          <a:spcPct val="100000"/>
                        </a:lnSpc>
                        <a:spcBef>
                          <a:spcPts val="0"/>
                        </a:spcBef>
                        <a:spcAft>
                          <a:spcPts val="0"/>
                        </a:spcAft>
                        <a:buClrTx/>
                        <a:buSzTx/>
                        <a:buFontTx/>
                        <a:buNone/>
                        <a:tabLst/>
                        <a:defRPr/>
                      </a:pPr>
                      <a:r>
                        <a:rPr lang="en-ZA" sz="1200" b="1" kern="1200" dirty="0">
                          <a:solidFill>
                            <a:schemeClr val="tx1"/>
                          </a:solidFill>
                          <a:effectLst/>
                          <a:latin typeface="Arial" panose="020B0604020202020204" pitchFamily="34" charset="0"/>
                          <a:ea typeface="+mn-ea"/>
                          <a:cs typeface="Arial" panose="020B0604020202020204" pitchFamily="34" charset="0"/>
                        </a:rPr>
                        <a:t>Corrective measures:</a:t>
                      </a:r>
                      <a:r>
                        <a:rPr lang="en-ZA" sz="1200" b="1" kern="1200" baseline="0" dirty="0">
                          <a:solidFill>
                            <a:schemeClr val="tx1"/>
                          </a:solidFill>
                          <a:effectLst/>
                          <a:latin typeface="Arial" panose="020B0604020202020204" pitchFamily="34" charset="0"/>
                          <a:ea typeface="+mn-ea"/>
                          <a:cs typeface="Arial" panose="020B0604020202020204" pitchFamily="34" charset="0"/>
                        </a:rPr>
                        <a:t> </a:t>
                      </a:r>
                      <a:r>
                        <a:rPr lang="en-ZA" sz="1200" kern="1200" baseline="0" dirty="0">
                          <a:solidFill>
                            <a:schemeClr val="tx1"/>
                          </a:solidFill>
                          <a:effectLst/>
                          <a:latin typeface="Arial" panose="020B0604020202020204" pitchFamily="34" charset="0"/>
                          <a:ea typeface="+mn-ea"/>
                          <a:cs typeface="Arial" panose="020B0604020202020204" pitchFamily="34" charset="0"/>
                        </a:rPr>
                        <a:t>To follow the recommendations of the audit report in allocating fishing rights in the Western Cape.</a:t>
                      </a:r>
                      <a:endParaRPr lang="en-ZA" sz="120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xmlns="" val="16131192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8991600" cy="533400"/>
          </a:xfrm>
        </p:spPr>
        <p:txBody>
          <a:bodyPr>
            <a:normAutofit fontScale="90000"/>
          </a:bodyPr>
          <a:lstStyle/>
          <a:p>
            <a:pPr>
              <a:defRPr/>
            </a:pPr>
            <a:r>
              <a:rPr lang="en-US" sz="2000" b="1" dirty="0">
                <a:solidFill>
                  <a:srgbClr val="00B050"/>
                </a:solidFill>
                <a:latin typeface="Arial" panose="020B0604020202020204" pitchFamily="34" charset="0"/>
              </a:rPr>
              <a:t>PROGRAMME 9: FISHERIES MANAGEMENT</a:t>
            </a:r>
            <a:r>
              <a:rPr lang="en-ZA" sz="2000" dirty="0">
                <a:solidFill>
                  <a:prstClr val="black"/>
                </a:solidFill>
              </a:rPr>
              <a:t/>
            </a:r>
            <a:br>
              <a:rPr lang="en-ZA" sz="2000" dirty="0">
                <a:solidFill>
                  <a:prstClr val="black"/>
                </a:solidFill>
              </a:rPr>
            </a:br>
            <a:endParaRPr lang="en-US" sz="2000" b="1" dirty="0">
              <a:solidFill>
                <a:srgbClr val="00B050"/>
              </a:solidFill>
              <a:latin typeface="Arial" panose="020B0604020202020204" pitchFamily="34" charset="0"/>
              <a:ea typeface="+mn-ea"/>
              <a:cs typeface="+mn-cs"/>
            </a:endParaRPr>
          </a:p>
        </p:txBody>
      </p:sp>
      <p:sp>
        <p:nvSpPr>
          <p:cNvPr id="202755" name="Line 4"/>
          <p:cNvSpPr>
            <a:spLocks noChangeShapeType="1"/>
          </p:cNvSpPr>
          <p:nvPr/>
        </p:nvSpPr>
        <p:spPr bwMode="auto">
          <a:xfrm>
            <a:off x="0" y="609600"/>
            <a:ext cx="9144000" cy="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ZA">
              <a:solidFill>
                <a:prstClr val="black"/>
              </a:solidFill>
            </a:endParaRPr>
          </a:p>
        </p:txBody>
      </p:sp>
      <p:grpSp>
        <p:nvGrpSpPr>
          <p:cNvPr id="202788" name="Group 6"/>
          <p:cNvGrpSpPr>
            <a:grpSpLocks/>
          </p:cNvGrpSpPr>
          <p:nvPr/>
        </p:nvGrpSpPr>
        <p:grpSpPr bwMode="auto">
          <a:xfrm>
            <a:off x="1066800" y="6477000"/>
            <a:ext cx="5778500" cy="215900"/>
            <a:chOff x="685800" y="6400800"/>
            <a:chExt cx="5778500" cy="215900"/>
          </a:xfrm>
        </p:grpSpPr>
        <p:sp>
          <p:nvSpPr>
            <p:cNvPr id="202790" name="Rectangle 463"/>
            <p:cNvSpPr>
              <a:spLocks noChangeArrowheads="1"/>
            </p:cNvSpPr>
            <p:nvPr/>
          </p:nvSpPr>
          <p:spPr bwMode="auto">
            <a:xfrm>
              <a:off x="685800" y="6400800"/>
              <a:ext cx="215900" cy="215900"/>
            </a:xfrm>
            <a:prstGeom prst="rect">
              <a:avLst/>
            </a:prstGeom>
            <a:solidFill>
              <a:srgbClr val="66FF33"/>
            </a:solidFill>
            <a:ln w="12700">
              <a:solidFill>
                <a:srgbClr val="000000"/>
              </a:solidFill>
              <a:miter lim="800000"/>
              <a:headEnd/>
              <a:tailEnd/>
            </a:ln>
          </p:spPr>
          <p:txBody>
            <a:bodyPr wrap="none" lIns="136525" tIns="46037" rIns="136525" bIns="46037" anchor="b"/>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2">
                <a:lnSpc>
                  <a:spcPct val="60000"/>
                </a:lnSpc>
                <a:spcBef>
                  <a:spcPct val="0"/>
                </a:spcBef>
                <a:buClr>
                  <a:srgbClr val="000000"/>
                </a:buClr>
                <a:buFontTx/>
                <a:buNone/>
              </a:pPr>
              <a:r>
                <a:rPr lang="en-US" altLang="en-US" sz="1200">
                  <a:solidFill>
                    <a:srgbClr val="333399"/>
                  </a:solidFill>
                  <a:latin typeface="Arial" panose="020B0604020202020204" pitchFamily="34" charset="0"/>
                </a:rPr>
                <a:t>= On target</a:t>
              </a:r>
            </a:p>
          </p:txBody>
        </p:sp>
        <p:sp>
          <p:nvSpPr>
            <p:cNvPr id="202791" name="Rectangle 464"/>
            <p:cNvSpPr>
              <a:spLocks noChangeArrowheads="1"/>
            </p:cNvSpPr>
            <p:nvPr/>
          </p:nvSpPr>
          <p:spPr bwMode="auto">
            <a:xfrm>
              <a:off x="2590800" y="6400800"/>
              <a:ext cx="215900" cy="215900"/>
            </a:xfrm>
            <a:prstGeom prst="rect">
              <a:avLst/>
            </a:prstGeom>
            <a:solidFill>
              <a:srgbClr val="FFFF00"/>
            </a:solidFill>
            <a:ln w="12700">
              <a:solidFill>
                <a:srgbClr val="000000"/>
              </a:solidFill>
              <a:miter lim="800000"/>
              <a:headEnd/>
              <a:tailEnd/>
            </a:ln>
          </p:spPr>
          <p:txBody>
            <a:bodyPr wrap="none" lIns="136525" tIns="46037" rIns="136525" bIns="46037" anchor="b"/>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2">
                <a:lnSpc>
                  <a:spcPct val="60000"/>
                </a:lnSpc>
                <a:spcBef>
                  <a:spcPct val="0"/>
                </a:spcBef>
                <a:buClr>
                  <a:srgbClr val="000000"/>
                </a:buClr>
                <a:buFontTx/>
                <a:buNone/>
              </a:pPr>
              <a:r>
                <a:rPr lang="en-US" altLang="en-US" sz="1200">
                  <a:solidFill>
                    <a:srgbClr val="333399"/>
                  </a:solidFill>
                  <a:latin typeface="Arial" panose="020B0604020202020204" pitchFamily="34" charset="0"/>
                </a:rPr>
                <a:t>= work in progress</a:t>
              </a:r>
            </a:p>
          </p:txBody>
        </p:sp>
        <p:sp>
          <p:nvSpPr>
            <p:cNvPr id="202792" name="Rectangle 465"/>
            <p:cNvSpPr>
              <a:spLocks noChangeArrowheads="1"/>
            </p:cNvSpPr>
            <p:nvPr/>
          </p:nvSpPr>
          <p:spPr bwMode="auto">
            <a:xfrm>
              <a:off x="4724400" y="6400800"/>
              <a:ext cx="215900" cy="215900"/>
            </a:xfrm>
            <a:prstGeom prst="rect">
              <a:avLst/>
            </a:prstGeom>
            <a:solidFill>
              <a:srgbClr val="FF0000"/>
            </a:solidFill>
            <a:ln w="12700">
              <a:solidFill>
                <a:srgbClr val="000000"/>
              </a:solidFill>
              <a:miter lim="800000"/>
              <a:headEnd/>
              <a:tailEnd/>
            </a:ln>
          </p:spPr>
          <p:txBody>
            <a:bodyPr wrap="none" lIns="136525" tIns="46037" rIns="136525" bIns="46037" anchor="b"/>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2">
                <a:lnSpc>
                  <a:spcPct val="60000"/>
                </a:lnSpc>
                <a:spcBef>
                  <a:spcPct val="0"/>
                </a:spcBef>
                <a:buClr>
                  <a:srgbClr val="000000"/>
                </a:buClr>
                <a:buFontTx/>
                <a:buNone/>
              </a:pPr>
              <a:r>
                <a:rPr lang="en-US" altLang="en-US" sz="1200">
                  <a:solidFill>
                    <a:srgbClr val="333399"/>
                  </a:solidFill>
                  <a:latin typeface="Arial" panose="020B0604020202020204" pitchFamily="34" charset="0"/>
                </a:rPr>
                <a:t>= Off target</a:t>
              </a:r>
            </a:p>
          </p:txBody>
        </p:sp>
        <p:sp>
          <p:nvSpPr>
            <p:cNvPr id="202793" name="Rectangle 465"/>
            <p:cNvSpPr>
              <a:spLocks noChangeArrowheads="1"/>
            </p:cNvSpPr>
            <p:nvPr/>
          </p:nvSpPr>
          <p:spPr bwMode="auto">
            <a:xfrm>
              <a:off x="6248400" y="6400800"/>
              <a:ext cx="215900" cy="215900"/>
            </a:xfrm>
            <a:prstGeom prst="rect">
              <a:avLst/>
            </a:prstGeom>
            <a:solidFill>
              <a:srgbClr val="00B0F0"/>
            </a:solidFill>
            <a:ln w="12700">
              <a:solidFill>
                <a:srgbClr val="000000"/>
              </a:solidFill>
              <a:miter lim="800000"/>
              <a:headEnd/>
              <a:tailEnd/>
            </a:ln>
          </p:spPr>
          <p:txBody>
            <a:bodyPr wrap="none" lIns="136525" tIns="46037" rIns="136525" bIns="46037" anchor="b"/>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2">
                <a:lnSpc>
                  <a:spcPct val="60000"/>
                </a:lnSpc>
                <a:spcBef>
                  <a:spcPct val="0"/>
                </a:spcBef>
                <a:buClr>
                  <a:srgbClr val="000000"/>
                </a:buClr>
                <a:buFontTx/>
                <a:buNone/>
              </a:pPr>
              <a:endParaRPr lang="en-US" altLang="en-US" sz="1200" dirty="0">
                <a:solidFill>
                  <a:srgbClr val="333399"/>
                </a:solidFill>
                <a:latin typeface="Arial" panose="020B0604020202020204" pitchFamily="34" charset="0"/>
              </a:endParaRPr>
            </a:p>
            <a:p>
              <a:pPr lvl="2">
                <a:lnSpc>
                  <a:spcPct val="60000"/>
                </a:lnSpc>
                <a:spcBef>
                  <a:spcPct val="0"/>
                </a:spcBef>
                <a:buClr>
                  <a:srgbClr val="000000"/>
                </a:buClr>
                <a:buFontTx/>
                <a:buNone/>
              </a:pPr>
              <a:endParaRPr lang="en-US" altLang="en-US" sz="1200" dirty="0">
                <a:solidFill>
                  <a:srgbClr val="333399"/>
                </a:solidFill>
                <a:latin typeface="Arial" panose="020B0604020202020204" pitchFamily="34" charset="0"/>
              </a:endParaRPr>
            </a:p>
            <a:p>
              <a:pPr lvl="2">
                <a:lnSpc>
                  <a:spcPct val="60000"/>
                </a:lnSpc>
                <a:spcBef>
                  <a:spcPct val="0"/>
                </a:spcBef>
                <a:buClr>
                  <a:srgbClr val="000000"/>
                </a:buClr>
                <a:buFontTx/>
                <a:buNone/>
              </a:pPr>
              <a:r>
                <a:rPr lang="en-US" altLang="en-US" sz="1200" dirty="0">
                  <a:solidFill>
                    <a:srgbClr val="333399"/>
                  </a:solidFill>
                  <a:latin typeface="Arial" panose="020B0604020202020204" pitchFamily="34" charset="0"/>
                </a:rPr>
                <a:t>= No</a:t>
              </a:r>
            </a:p>
            <a:p>
              <a:pPr lvl="2">
                <a:lnSpc>
                  <a:spcPct val="60000"/>
                </a:lnSpc>
                <a:spcBef>
                  <a:spcPct val="0"/>
                </a:spcBef>
                <a:buClr>
                  <a:srgbClr val="000000"/>
                </a:buClr>
                <a:buFontTx/>
                <a:buNone/>
              </a:pPr>
              <a:r>
                <a:rPr lang="en-US" altLang="en-US" sz="1200" dirty="0">
                  <a:solidFill>
                    <a:srgbClr val="333399"/>
                  </a:solidFill>
                  <a:latin typeface="Arial" panose="020B0604020202020204" pitchFamily="34" charset="0"/>
                </a:rPr>
                <a:t>milestone</a:t>
              </a:r>
            </a:p>
          </p:txBody>
        </p:sp>
      </p:grpSp>
      <p:sp>
        <p:nvSpPr>
          <p:cNvPr id="202789" name="Slide Number Placeholder 2"/>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EE60E9BC-28EC-4CED-A907-CF02202A2E54}" type="slidenum">
              <a:rPr lang="en-US" altLang="en-US" sz="1200" smtClean="0">
                <a:solidFill>
                  <a:srgbClr val="898989"/>
                </a:solidFill>
              </a:rPr>
              <a:pPr>
                <a:spcBef>
                  <a:spcPct val="0"/>
                </a:spcBef>
                <a:buFontTx/>
                <a:buNone/>
              </a:pPr>
              <a:t>8</a:t>
            </a:fld>
            <a:endParaRPr lang="en-US" altLang="en-US" sz="1200">
              <a:solidFill>
                <a:srgbClr val="898989"/>
              </a:solidFill>
            </a:endParaRPr>
          </a:p>
        </p:txBody>
      </p:sp>
      <p:graphicFrame>
        <p:nvGraphicFramePr>
          <p:cNvPr id="11" name="Table 10"/>
          <p:cNvGraphicFramePr>
            <a:graphicFrameLocks noGrp="1"/>
          </p:cNvGraphicFramePr>
          <p:nvPr/>
        </p:nvGraphicFramePr>
        <p:xfrm>
          <a:off x="152401" y="762000"/>
          <a:ext cx="8839201" cy="3596640"/>
        </p:xfrm>
        <a:graphic>
          <a:graphicData uri="http://schemas.openxmlformats.org/drawingml/2006/table">
            <a:tbl>
              <a:tblPr/>
              <a:tblGrid>
                <a:gridCol w="1481801">
                  <a:extLst>
                    <a:ext uri="{9D8B030D-6E8A-4147-A177-3AD203B41FA5}">
                      <a16:colId xmlns:a16="http://schemas.microsoft.com/office/drawing/2014/main" xmlns="" val="20000"/>
                    </a:ext>
                  </a:extLst>
                </a:gridCol>
                <a:gridCol w="1244713">
                  <a:extLst>
                    <a:ext uri="{9D8B030D-6E8A-4147-A177-3AD203B41FA5}">
                      <a16:colId xmlns:a16="http://schemas.microsoft.com/office/drawing/2014/main" xmlns="" val="20001"/>
                    </a:ext>
                  </a:extLst>
                </a:gridCol>
                <a:gridCol w="1244713">
                  <a:extLst>
                    <a:ext uri="{9D8B030D-6E8A-4147-A177-3AD203B41FA5}">
                      <a16:colId xmlns:a16="http://schemas.microsoft.com/office/drawing/2014/main" xmlns="" val="20002"/>
                    </a:ext>
                  </a:extLst>
                </a:gridCol>
                <a:gridCol w="718929">
                  <a:extLst>
                    <a:ext uri="{9D8B030D-6E8A-4147-A177-3AD203B41FA5}">
                      <a16:colId xmlns:a16="http://schemas.microsoft.com/office/drawing/2014/main" xmlns="" val="20003"/>
                    </a:ext>
                  </a:extLst>
                </a:gridCol>
                <a:gridCol w="718929">
                  <a:extLst>
                    <a:ext uri="{9D8B030D-6E8A-4147-A177-3AD203B41FA5}">
                      <a16:colId xmlns:a16="http://schemas.microsoft.com/office/drawing/2014/main" xmlns="" val="20005"/>
                    </a:ext>
                  </a:extLst>
                </a:gridCol>
                <a:gridCol w="3430116">
                  <a:extLst>
                    <a:ext uri="{9D8B030D-6E8A-4147-A177-3AD203B41FA5}">
                      <a16:colId xmlns:a16="http://schemas.microsoft.com/office/drawing/2014/main" xmlns="" val="20004"/>
                    </a:ext>
                  </a:extLst>
                </a:gridCol>
              </a:tblGrid>
              <a:tr h="0">
                <a:tc gridSpan="6">
                  <a:txBody>
                    <a:bodyPr/>
                    <a:lstStyle/>
                    <a:p>
                      <a:pPr marL="0" marR="0" lvl="0" indent="12700" algn="just" defTabSz="4572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spc="0" normalizeH="0" baseline="0" noProof="0" dirty="0">
                          <a:ln>
                            <a:noFill/>
                          </a:ln>
                          <a:solidFill>
                            <a:prstClr val="white"/>
                          </a:solidFill>
                          <a:effectLst/>
                          <a:uLnTx/>
                          <a:uFillTx/>
                          <a:latin typeface="+mn-lt"/>
                          <a:ea typeface="+mn-ea"/>
                          <a:cs typeface="Arial" panose="020B0604020202020204" pitchFamily="34" charset="0"/>
                        </a:rPr>
                        <a:t>Outcome: Socio-economic conditions for fishing communities Improved</a:t>
                      </a:r>
                      <a:endParaRPr kumimoji="0" lang="en-ZA"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US" sz="1300" dirty="0">
                        <a:solidFill>
                          <a:schemeClr val="tx1"/>
                        </a:solidFill>
                        <a:latin typeface="Arial" panose="020B0604020202020204" pitchFamily="34" charset="0"/>
                        <a:cs typeface="Arial" panose="020B0604020202020204" pitchFamily="34" charset="0"/>
                      </a:endParaRPr>
                    </a:p>
                  </a:txBody>
                  <a:tcPr marL="65917" marR="65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xmlns="" val="10000"/>
                  </a:ext>
                </a:extLst>
              </a:tr>
              <a:tr h="396240">
                <a:tc>
                  <a:txBody>
                    <a:bodyPr/>
                    <a:lstStyle/>
                    <a:p>
                      <a:pPr algn="ctr">
                        <a:lnSpc>
                          <a:spcPct val="100000"/>
                        </a:lnSpc>
                        <a:spcAft>
                          <a:spcPts val="0"/>
                        </a:spcAft>
                      </a:pPr>
                      <a:r>
                        <a:rPr lang="en-ZA" sz="1400" b="1" kern="1200" dirty="0">
                          <a:solidFill>
                            <a:schemeClr val="bg1"/>
                          </a:solidFill>
                          <a:effectLst/>
                          <a:latin typeface="+mn-lt"/>
                          <a:ea typeface="+mn-ea"/>
                          <a:cs typeface="Arial" panose="020B0604020202020204" pitchFamily="34" charset="0"/>
                        </a:rPr>
                        <a:t>Output Indicator</a:t>
                      </a: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indent="52705" algn="ctr" defTabSz="457200" rtl="0" eaLnBrk="1" fontAlgn="auto" latinLnBrk="0" hangingPunct="1">
                        <a:lnSpc>
                          <a:spcPct val="100000"/>
                        </a:lnSpc>
                        <a:spcBef>
                          <a:spcPts val="0"/>
                        </a:spcBef>
                        <a:spcAft>
                          <a:spcPts val="0"/>
                        </a:spcAft>
                        <a:buClrTx/>
                        <a:buSzTx/>
                        <a:buFontTx/>
                        <a:buNone/>
                        <a:tabLst/>
                        <a:defRPr/>
                      </a:pPr>
                      <a:r>
                        <a:rPr lang="en-ZA" sz="1400" b="1" kern="1200" dirty="0">
                          <a:solidFill>
                            <a:schemeClr val="bg1"/>
                          </a:solidFill>
                          <a:effectLst/>
                          <a:latin typeface="+mn-lt"/>
                          <a:ea typeface="+mn-ea"/>
                          <a:cs typeface="Arial" panose="020B0604020202020204" pitchFamily="34" charset="0"/>
                        </a:rPr>
                        <a:t>Annual Target 2020/21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indent="52705" algn="ctr" defTabSz="457200" rtl="0" eaLnBrk="1" fontAlgn="auto" latinLnBrk="0" hangingPunct="1">
                        <a:lnSpc>
                          <a:spcPct val="100000"/>
                        </a:lnSpc>
                        <a:spcBef>
                          <a:spcPts val="0"/>
                        </a:spcBef>
                        <a:spcAft>
                          <a:spcPts val="0"/>
                        </a:spcAft>
                        <a:buClrTx/>
                        <a:buSzTx/>
                        <a:buFontTx/>
                        <a:buNone/>
                        <a:tabLst/>
                        <a:defRPr/>
                      </a:pPr>
                      <a:r>
                        <a:rPr lang="en-ZA" sz="1400" b="1" kern="1200" dirty="0">
                          <a:solidFill>
                            <a:schemeClr val="bg1"/>
                          </a:solidFill>
                          <a:effectLst/>
                          <a:latin typeface="+mn-lt"/>
                          <a:ea typeface="+mn-ea"/>
                          <a:cs typeface="Arial" panose="020B0604020202020204" pitchFamily="34" charset="0"/>
                        </a:rPr>
                        <a:t>3</a:t>
                      </a:r>
                      <a:r>
                        <a:rPr lang="en-ZA" sz="1400" b="1" kern="1200" baseline="30000" dirty="0">
                          <a:solidFill>
                            <a:schemeClr val="bg1"/>
                          </a:solidFill>
                          <a:effectLst/>
                          <a:latin typeface="+mn-lt"/>
                          <a:ea typeface="+mn-ea"/>
                          <a:cs typeface="Arial" panose="020B0604020202020204" pitchFamily="34" charset="0"/>
                        </a:rPr>
                        <a:t>rd</a:t>
                      </a:r>
                      <a:r>
                        <a:rPr lang="en-ZA" sz="1400" b="1" kern="1200" baseline="0" dirty="0">
                          <a:solidFill>
                            <a:schemeClr val="bg1"/>
                          </a:solidFill>
                          <a:effectLst/>
                          <a:latin typeface="+mn-lt"/>
                          <a:ea typeface="+mn-ea"/>
                          <a:cs typeface="Arial" panose="020B0604020202020204" pitchFamily="34" charset="0"/>
                        </a:rPr>
                        <a:t> </a:t>
                      </a:r>
                      <a:r>
                        <a:rPr lang="en-ZA" sz="1400" b="1" kern="1200" dirty="0">
                          <a:solidFill>
                            <a:schemeClr val="bg1"/>
                          </a:solidFill>
                          <a:effectLst/>
                          <a:latin typeface="+mn-lt"/>
                          <a:ea typeface="+mn-ea"/>
                          <a:cs typeface="Arial" panose="020B0604020202020204" pitchFamily="34" charset="0"/>
                        </a:rPr>
                        <a:t>Quarter target 2020/21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indent="52705" algn="ctr" defTabSz="457200" rtl="0" eaLnBrk="1" fontAlgn="auto" latinLnBrk="0" hangingPunct="1">
                        <a:lnSpc>
                          <a:spcPct val="100000"/>
                        </a:lnSpc>
                        <a:spcBef>
                          <a:spcPts val="0"/>
                        </a:spcBef>
                        <a:spcAft>
                          <a:spcPts val="0"/>
                        </a:spcAft>
                        <a:buClrTx/>
                        <a:buSzTx/>
                        <a:buFontTx/>
                        <a:buNone/>
                        <a:tabLst/>
                        <a:defRPr/>
                      </a:pPr>
                      <a:r>
                        <a:rPr lang="en-ZA" sz="1400" b="1" kern="1200" dirty="0">
                          <a:solidFill>
                            <a:schemeClr val="bg1"/>
                          </a:solidFill>
                          <a:effectLst/>
                          <a:latin typeface="+mn-lt"/>
                          <a:ea typeface="+mn-ea"/>
                          <a:cs typeface="Arial" panose="020B0604020202020204" pitchFamily="34" charset="0"/>
                        </a:rPr>
                        <a:t>1</a:t>
                      </a:r>
                      <a:r>
                        <a:rPr lang="en-ZA" sz="1400" b="1" kern="1200" baseline="30000" dirty="0">
                          <a:solidFill>
                            <a:schemeClr val="bg1"/>
                          </a:solidFill>
                          <a:effectLst/>
                          <a:latin typeface="+mn-lt"/>
                          <a:ea typeface="+mn-ea"/>
                          <a:cs typeface="Arial" panose="020B0604020202020204" pitchFamily="34" charset="0"/>
                        </a:rPr>
                        <a:t>st</a:t>
                      </a:r>
                      <a:r>
                        <a:rPr lang="en-ZA" sz="1400" b="1" kern="1200" dirty="0">
                          <a:solidFill>
                            <a:schemeClr val="bg1"/>
                          </a:solidFill>
                          <a:effectLst/>
                          <a:latin typeface="+mn-lt"/>
                          <a:ea typeface="+mn-ea"/>
                          <a:cs typeface="Arial" panose="020B0604020202020204" pitchFamily="34" charset="0"/>
                        </a:rPr>
                        <a:t> Quarter Status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indent="52705" algn="ctr" defTabSz="457200" rtl="0" eaLnBrk="1" fontAlgn="auto" latinLnBrk="0" hangingPunct="1">
                        <a:lnSpc>
                          <a:spcPct val="100000"/>
                        </a:lnSpc>
                        <a:spcBef>
                          <a:spcPts val="0"/>
                        </a:spcBef>
                        <a:spcAft>
                          <a:spcPts val="0"/>
                        </a:spcAft>
                        <a:buClrTx/>
                        <a:buSzTx/>
                        <a:buFontTx/>
                        <a:buNone/>
                        <a:tabLst/>
                        <a:defRPr/>
                      </a:pPr>
                      <a:r>
                        <a:rPr lang="en-ZA" sz="1400" b="1" kern="1200" dirty="0">
                          <a:solidFill>
                            <a:schemeClr val="bg1"/>
                          </a:solidFill>
                          <a:effectLst/>
                          <a:latin typeface="+mn-lt"/>
                          <a:ea typeface="+mn-ea"/>
                          <a:cs typeface="Arial" panose="020B0604020202020204" pitchFamily="34" charset="0"/>
                        </a:rPr>
                        <a:t>2</a:t>
                      </a:r>
                      <a:r>
                        <a:rPr lang="en-ZA" sz="1400" b="1" kern="1200" baseline="30000" dirty="0">
                          <a:solidFill>
                            <a:schemeClr val="bg1"/>
                          </a:solidFill>
                          <a:effectLst/>
                          <a:latin typeface="+mn-lt"/>
                          <a:ea typeface="+mn-ea"/>
                          <a:cs typeface="Arial" panose="020B0604020202020204" pitchFamily="34" charset="0"/>
                        </a:rPr>
                        <a:t>ND</a:t>
                      </a:r>
                      <a:r>
                        <a:rPr lang="en-ZA" sz="1400" b="1" kern="1200" dirty="0">
                          <a:solidFill>
                            <a:schemeClr val="bg1"/>
                          </a:solidFill>
                          <a:effectLst/>
                          <a:latin typeface="+mn-lt"/>
                          <a:ea typeface="+mn-ea"/>
                          <a:cs typeface="Arial" panose="020B0604020202020204" pitchFamily="34" charset="0"/>
                        </a:rPr>
                        <a:t> Quarter</a:t>
                      </a:r>
                      <a:r>
                        <a:rPr lang="en-ZA" sz="1400" b="1" kern="1200" baseline="0" dirty="0">
                          <a:solidFill>
                            <a:schemeClr val="bg1"/>
                          </a:solidFill>
                          <a:effectLst/>
                          <a:latin typeface="+mn-lt"/>
                          <a:ea typeface="+mn-ea"/>
                          <a:cs typeface="Arial" panose="020B0604020202020204" pitchFamily="34" charset="0"/>
                        </a:rPr>
                        <a:t> Status</a:t>
                      </a:r>
                      <a:endParaRPr lang="en-ZA" sz="1400" b="1" kern="1200" dirty="0">
                        <a:solidFill>
                          <a:schemeClr val="bg1"/>
                        </a:solidFill>
                        <a:effectLst/>
                        <a:latin typeface="+mn-lt"/>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00000"/>
                        </a:lnSpc>
                        <a:spcAft>
                          <a:spcPts val="0"/>
                        </a:spcAft>
                      </a:pPr>
                      <a:r>
                        <a:rPr lang="en-GB" sz="1400" b="1" kern="1200" dirty="0">
                          <a:solidFill>
                            <a:schemeClr val="bg1"/>
                          </a:solidFill>
                          <a:effectLst/>
                          <a:latin typeface="+mn-lt"/>
                          <a:ea typeface="+mn-ea"/>
                          <a:cs typeface="Arial" panose="020B0604020202020204" pitchFamily="34" charset="0"/>
                        </a:rPr>
                        <a:t>Programme 3</a:t>
                      </a:r>
                      <a:r>
                        <a:rPr lang="en-GB" sz="1400" b="1" kern="1200" baseline="30000" dirty="0">
                          <a:solidFill>
                            <a:schemeClr val="bg1"/>
                          </a:solidFill>
                          <a:effectLst/>
                          <a:latin typeface="+mn-lt"/>
                          <a:ea typeface="+mn-ea"/>
                          <a:cs typeface="Arial" panose="020B0604020202020204" pitchFamily="34" charset="0"/>
                        </a:rPr>
                        <a:t>rd</a:t>
                      </a:r>
                      <a:r>
                        <a:rPr lang="en-GB" sz="1400" b="1" kern="1200" baseline="0" dirty="0">
                          <a:solidFill>
                            <a:schemeClr val="bg1"/>
                          </a:solidFill>
                          <a:effectLst/>
                          <a:latin typeface="+mn-lt"/>
                          <a:ea typeface="+mn-ea"/>
                          <a:cs typeface="Arial" panose="020B0604020202020204" pitchFamily="34" charset="0"/>
                        </a:rPr>
                        <a:t> </a:t>
                      </a:r>
                      <a:r>
                        <a:rPr lang="en-GB" sz="1400" b="1" kern="1200" dirty="0">
                          <a:solidFill>
                            <a:schemeClr val="bg1"/>
                          </a:solidFill>
                          <a:effectLst/>
                          <a:latin typeface="+mn-lt"/>
                          <a:ea typeface="+mn-ea"/>
                          <a:cs typeface="Arial" panose="020B0604020202020204" pitchFamily="34" charset="0"/>
                        </a:rPr>
                        <a:t>Quarter Progress and Analysis</a:t>
                      </a:r>
                      <a:endParaRPr lang="en-ZA" sz="1400" b="1" kern="1200" dirty="0">
                        <a:solidFill>
                          <a:schemeClr val="bg1"/>
                        </a:solidFill>
                        <a:effectLst/>
                        <a:latin typeface="+mn-lt"/>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xmlns="" val="10001"/>
                  </a:ext>
                </a:extLst>
              </a:tr>
              <a:tr h="548640">
                <a:tc>
                  <a:txBody>
                    <a:bodyPr/>
                    <a:lstStyle/>
                    <a:p>
                      <a:pPr marL="0" indent="0" algn="just" defTabSz="457200" rtl="0" eaLnBrk="1" latinLnBrk="0" hangingPunct="1">
                        <a:buFont typeface="Arial" panose="020B0604020202020204" pitchFamily="34" charset="0"/>
                        <a:buNone/>
                      </a:pPr>
                      <a:r>
                        <a:rPr lang="en-ZA" sz="1200" kern="1200" dirty="0">
                          <a:solidFill>
                            <a:schemeClr val="tx1"/>
                          </a:solidFill>
                          <a:effectLst/>
                          <a:latin typeface="Arial" panose="020B0604020202020204" pitchFamily="34" charset="0"/>
                          <a:ea typeface="+mn-ea"/>
                          <a:cs typeface="Arial" panose="020B0604020202020204" pitchFamily="34" charset="0"/>
                        </a:rPr>
                        <a:t>Integrated</a:t>
                      </a:r>
                    </a:p>
                    <a:p>
                      <a:pPr marL="0" indent="0" algn="just" defTabSz="457200" rtl="0" eaLnBrk="1" latinLnBrk="0" hangingPunct="1">
                        <a:buFont typeface="Arial" panose="020B0604020202020204" pitchFamily="34" charset="0"/>
                        <a:buNone/>
                      </a:pPr>
                      <a:r>
                        <a:rPr lang="en-ZA" sz="1200" kern="1200" dirty="0">
                          <a:solidFill>
                            <a:schemeClr val="tx1"/>
                          </a:solidFill>
                          <a:effectLst/>
                          <a:latin typeface="Arial" panose="020B0604020202020204" pitchFamily="34" charset="0"/>
                          <a:ea typeface="+mn-ea"/>
                          <a:cs typeface="Arial" panose="020B0604020202020204" pitchFamily="34" charset="0"/>
                        </a:rPr>
                        <a:t>Development</a:t>
                      </a:r>
                    </a:p>
                    <a:p>
                      <a:pPr marL="0" indent="0" algn="just" defTabSz="457200" rtl="0" eaLnBrk="1" latinLnBrk="0" hangingPunct="1">
                        <a:buFont typeface="Arial" panose="020B0604020202020204" pitchFamily="34" charset="0"/>
                        <a:buNone/>
                      </a:pPr>
                      <a:r>
                        <a:rPr lang="en-ZA" sz="1200" kern="1200" dirty="0">
                          <a:solidFill>
                            <a:schemeClr val="tx1"/>
                          </a:solidFill>
                          <a:effectLst/>
                          <a:latin typeface="Arial" panose="020B0604020202020204" pitchFamily="34" charset="0"/>
                          <a:ea typeface="+mn-ea"/>
                          <a:cs typeface="Arial" panose="020B0604020202020204" pitchFamily="34" charset="0"/>
                        </a:rPr>
                        <a:t>Support programme for small-scale fishers</a:t>
                      </a:r>
                    </a:p>
                    <a:p>
                      <a:pPr marL="0" indent="0" algn="just" defTabSz="457200" rtl="0" eaLnBrk="1" latinLnBrk="0" hangingPunct="1">
                        <a:buFont typeface="Arial" panose="020B0604020202020204" pitchFamily="34" charset="0"/>
                        <a:buNone/>
                      </a:pPr>
                      <a:r>
                        <a:rPr lang="en-ZA" sz="1200" kern="1200" dirty="0">
                          <a:solidFill>
                            <a:schemeClr val="tx1"/>
                          </a:solidFill>
                          <a:effectLst/>
                          <a:latin typeface="Arial" panose="020B0604020202020204" pitchFamily="34" charset="0"/>
                          <a:ea typeface="+mn-ea"/>
                          <a:cs typeface="Arial" panose="020B0604020202020204" pitchFamily="34" charset="0"/>
                        </a:rPr>
                        <a:t>developed and</a:t>
                      </a:r>
                    </a:p>
                    <a:p>
                      <a:pPr marL="0" indent="0" algn="just" defTabSz="457200" rtl="0" eaLnBrk="1" latinLnBrk="0" hangingPunct="1">
                        <a:buFont typeface="Arial" panose="020B0604020202020204" pitchFamily="34" charset="0"/>
                        <a:buNone/>
                      </a:pPr>
                      <a:r>
                        <a:rPr lang="en-ZA" sz="1200" kern="1200" dirty="0">
                          <a:solidFill>
                            <a:schemeClr val="tx1"/>
                          </a:solidFill>
                          <a:effectLst/>
                          <a:latin typeface="Arial" panose="020B0604020202020204" pitchFamily="34" charset="0"/>
                          <a:ea typeface="+mn-ea"/>
                          <a:cs typeface="Arial" panose="020B0604020202020204" pitchFamily="34" charset="0"/>
                        </a:rPr>
                        <a:t>implemented</a:t>
                      </a: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just" defTabSz="457200" rtl="0" eaLnBrk="1" latinLnBrk="0" hangingPunct="1">
                        <a:buFont typeface="Arial" panose="020B0604020202020204" pitchFamily="34" charset="0"/>
                        <a:buNone/>
                      </a:pPr>
                      <a:r>
                        <a:rPr lang="en-ZA" sz="1200" kern="1200" dirty="0">
                          <a:solidFill>
                            <a:schemeClr val="tx1"/>
                          </a:solidFill>
                          <a:effectLst/>
                          <a:latin typeface="Arial" panose="020B0604020202020204" pitchFamily="34" charset="0"/>
                          <a:ea typeface="+mn-ea"/>
                          <a:cs typeface="Arial" panose="020B0604020202020204" pitchFamily="34" charset="0"/>
                        </a:rPr>
                        <a:t>Draft Integrated</a:t>
                      </a:r>
                    </a:p>
                    <a:p>
                      <a:pPr marL="0" indent="0" algn="just" defTabSz="457200" rtl="0" eaLnBrk="1" latinLnBrk="0" hangingPunct="1">
                        <a:buFont typeface="Arial" panose="020B0604020202020204" pitchFamily="34" charset="0"/>
                        <a:buNone/>
                      </a:pPr>
                      <a:r>
                        <a:rPr lang="en-ZA" sz="1200" kern="1200" dirty="0">
                          <a:solidFill>
                            <a:schemeClr val="tx1"/>
                          </a:solidFill>
                          <a:effectLst/>
                          <a:latin typeface="Arial" panose="020B0604020202020204" pitchFamily="34" charset="0"/>
                          <a:ea typeface="+mn-ea"/>
                          <a:cs typeface="Arial" panose="020B0604020202020204" pitchFamily="34" charset="0"/>
                        </a:rPr>
                        <a:t>Development Support</a:t>
                      </a:r>
                    </a:p>
                    <a:p>
                      <a:pPr marL="0" indent="0" algn="just" defTabSz="457200" rtl="0" eaLnBrk="1" latinLnBrk="0" hangingPunct="1">
                        <a:buFont typeface="Arial" panose="020B0604020202020204" pitchFamily="34" charset="0"/>
                        <a:buNone/>
                      </a:pPr>
                      <a:r>
                        <a:rPr lang="en-ZA" sz="1200" kern="1200" dirty="0">
                          <a:solidFill>
                            <a:schemeClr val="tx1"/>
                          </a:solidFill>
                          <a:effectLst/>
                          <a:latin typeface="Arial" panose="020B0604020202020204" pitchFamily="34" charset="0"/>
                          <a:ea typeface="+mn-ea"/>
                          <a:cs typeface="Arial" panose="020B0604020202020204" pitchFamily="34" charset="0"/>
                        </a:rPr>
                        <a:t>Strategy developed</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indent="0" algn="just" defTabSz="457200" rtl="0" eaLnBrk="1" latinLnBrk="0" hangingPunct="1">
                        <a:buFont typeface="Arial" panose="020B0604020202020204" pitchFamily="34" charset="0"/>
                        <a:buNone/>
                      </a:pPr>
                      <a:r>
                        <a:rPr lang="en-ZA" sz="1200" kern="1200" dirty="0">
                          <a:solidFill>
                            <a:schemeClr val="tx1"/>
                          </a:solidFill>
                          <a:effectLst/>
                          <a:latin typeface="Arial" panose="020B0604020202020204" pitchFamily="34" charset="0"/>
                          <a:ea typeface="+mn-ea"/>
                          <a:cs typeface="Arial" panose="020B0604020202020204" pitchFamily="34" charset="0"/>
                        </a:rPr>
                        <a:t>Q3: Consultation on draft strategy conducted</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indent="0" algn="just" defTabSz="457200" rtl="0" eaLnBrk="1" latinLnBrk="0" hangingPunct="1">
                        <a:buFont typeface="Arial" panose="020B0604020202020204" pitchFamily="34" charset="0"/>
                        <a:buNone/>
                      </a:pPr>
                      <a:endParaRPr lang="en-ZA" sz="120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c>
                  <a:txBody>
                    <a:bodyPr/>
                    <a:lstStyle/>
                    <a:p>
                      <a:pPr marL="0" indent="0" algn="just" defTabSz="457200" rtl="0" eaLnBrk="1" latinLnBrk="0" hangingPunct="1">
                        <a:buFont typeface="Arial" panose="020B0604020202020204" pitchFamily="34" charset="0"/>
                        <a:buNone/>
                      </a:pPr>
                      <a:endParaRPr lang="en-ZA" sz="120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just"/>
                      <a:r>
                        <a:rPr lang="en-ZA" sz="1200" kern="1200" dirty="0">
                          <a:solidFill>
                            <a:schemeClr val="tx1"/>
                          </a:solidFill>
                          <a:effectLst/>
                          <a:latin typeface="Arial" panose="020B0604020202020204" pitchFamily="34" charset="0"/>
                          <a:ea typeface="+mn-ea"/>
                          <a:cs typeface="Arial" panose="020B0604020202020204" pitchFamily="34" charset="0"/>
                        </a:rPr>
                        <a:t>Draft strategy</a:t>
                      </a:r>
                      <a:r>
                        <a:rPr lang="en-ZA" sz="1200" kern="1200" baseline="0" dirty="0">
                          <a:solidFill>
                            <a:schemeClr val="tx1"/>
                          </a:solidFill>
                          <a:effectLst/>
                          <a:latin typeface="Arial" panose="020B0604020202020204" pitchFamily="34" charset="0"/>
                          <a:ea typeface="+mn-ea"/>
                          <a:cs typeface="Arial" panose="020B0604020202020204" pitchFamily="34" charset="0"/>
                        </a:rPr>
                        <a:t> developed and </a:t>
                      </a:r>
                      <a:r>
                        <a:rPr lang="en-ZA" sz="1200" kern="1200" dirty="0">
                          <a:solidFill>
                            <a:schemeClr val="tx1"/>
                          </a:solidFill>
                          <a:effectLst/>
                          <a:latin typeface="Arial" panose="020B0604020202020204" pitchFamily="34" charset="0"/>
                          <a:ea typeface="+mn-ea"/>
                          <a:cs typeface="Arial" panose="020B0604020202020204" pitchFamily="34" charset="0"/>
                        </a:rPr>
                        <a:t>circulated to external stakeholders (Universities, NGOs community-based organisations, private sector, municipalities and other government agencies)</a:t>
                      </a:r>
                    </a:p>
                    <a:p>
                      <a:pPr algn="just"/>
                      <a:endParaRPr lang="en-ZA" sz="1200" kern="1200" dirty="0">
                        <a:solidFill>
                          <a:schemeClr val="tx1"/>
                        </a:solidFill>
                        <a:effectLst/>
                        <a:latin typeface="Arial" panose="020B0604020202020204" pitchFamily="34" charset="0"/>
                        <a:ea typeface="+mn-ea"/>
                        <a:cs typeface="Arial" panose="020B0604020202020204" pitchFamily="34" charset="0"/>
                      </a:endParaRPr>
                    </a:p>
                    <a:p>
                      <a:pPr algn="just"/>
                      <a:r>
                        <a:rPr lang="en-ZA" sz="1200" kern="1200" dirty="0">
                          <a:solidFill>
                            <a:schemeClr val="tx1"/>
                          </a:solidFill>
                          <a:effectLst/>
                          <a:latin typeface="Arial" panose="020B0604020202020204" pitchFamily="34" charset="0"/>
                          <a:ea typeface="+mn-ea"/>
                          <a:cs typeface="Arial" panose="020B0604020202020204" pitchFamily="34" charset="0"/>
                        </a:rPr>
                        <a:t>Stakeholders further consulted during a virtual meeting on  17 December 2020.</a:t>
                      </a: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extLst>
                  <a:ext uri="{0D108BD9-81ED-4DB2-BD59-A6C34878D82A}">
                    <a16:rowId xmlns:a16="http://schemas.microsoft.com/office/drawing/2014/main" xmlns="" val="10003"/>
                  </a:ext>
                </a:extLst>
              </a:tr>
              <a:tr h="548640">
                <a:tc>
                  <a:txBody>
                    <a:bodyPr/>
                    <a:lstStyle/>
                    <a:p>
                      <a:pPr marL="0" indent="0" algn="just" defTabSz="457200" rtl="0" eaLnBrk="1" latinLnBrk="0" hangingPunct="1">
                        <a:buFont typeface="Arial" panose="020B0604020202020204" pitchFamily="34" charset="0"/>
                        <a:buNone/>
                      </a:pPr>
                      <a:r>
                        <a:rPr lang="en-ZA" sz="1200" kern="1200" dirty="0">
                          <a:solidFill>
                            <a:schemeClr val="tx1"/>
                          </a:solidFill>
                          <a:effectLst/>
                          <a:latin typeface="Arial" panose="020B0604020202020204" pitchFamily="34" charset="0"/>
                          <a:ea typeface="+mn-ea"/>
                          <a:cs typeface="Arial" panose="020B0604020202020204" pitchFamily="34" charset="0"/>
                        </a:rPr>
                        <a:t>Alternative</a:t>
                      </a:r>
                    </a:p>
                    <a:p>
                      <a:pPr marL="0" indent="0" algn="just" defTabSz="457200" rtl="0" eaLnBrk="1" latinLnBrk="0" hangingPunct="1">
                        <a:buFont typeface="Arial" panose="020B0604020202020204" pitchFamily="34" charset="0"/>
                        <a:buNone/>
                      </a:pPr>
                      <a:r>
                        <a:rPr lang="en-ZA" sz="1200" kern="1200" dirty="0">
                          <a:solidFill>
                            <a:schemeClr val="tx1"/>
                          </a:solidFill>
                          <a:effectLst/>
                          <a:latin typeface="Arial" panose="020B0604020202020204" pitchFamily="34" charset="0"/>
                          <a:ea typeface="+mn-ea"/>
                          <a:cs typeface="Arial" panose="020B0604020202020204" pitchFamily="34" charset="0"/>
                        </a:rPr>
                        <a:t>Livelihood Strategy</a:t>
                      </a:r>
                    </a:p>
                    <a:p>
                      <a:pPr marL="0" indent="0" algn="just" defTabSz="457200" rtl="0" eaLnBrk="1" latinLnBrk="0" hangingPunct="1">
                        <a:buFont typeface="Arial" panose="020B0604020202020204" pitchFamily="34" charset="0"/>
                        <a:buNone/>
                      </a:pPr>
                      <a:r>
                        <a:rPr lang="en-ZA" sz="1200" kern="1200" dirty="0">
                          <a:solidFill>
                            <a:schemeClr val="tx1"/>
                          </a:solidFill>
                          <a:effectLst/>
                          <a:latin typeface="Arial" panose="020B0604020202020204" pitchFamily="34" charset="0"/>
                          <a:ea typeface="+mn-ea"/>
                          <a:cs typeface="Arial" panose="020B0604020202020204" pitchFamily="34" charset="0"/>
                        </a:rPr>
                        <a:t>developed for fishing</a:t>
                      </a:r>
                    </a:p>
                    <a:p>
                      <a:pPr marL="0" indent="0" algn="just" defTabSz="457200" rtl="0" eaLnBrk="1" latinLnBrk="0" hangingPunct="1">
                        <a:buFont typeface="Arial" panose="020B0604020202020204" pitchFamily="34" charset="0"/>
                        <a:buNone/>
                      </a:pPr>
                      <a:r>
                        <a:rPr lang="en-ZA" sz="1200" kern="1200" dirty="0">
                          <a:solidFill>
                            <a:schemeClr val="tx1"/>
                          </a:solidFill>
                          <a:effectLst/>
                          <a:latin typeface="Arial" panose="020B0604020202020204" pitchFamily="34" charset="0"/>
                          <a:ea typeface="+mn-ea"/>
                          <a:cs typeface="Arial" panose="020B0604020202020204" pitchFamily="34" charset="0"/>
                        </a:rPr>
                        <a:t>communities</a:t>
                      </a: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just" defTabSz="457200" rtl="0" eaLnBrk="1" latinLnBrk="0" hangingPunct="1">
                        <a:buFont typeface="Arial" panose="020B0604020202020204" pitchFamily="34" charset="0"/>
                        <a:buNone/>
                      </a:pPr>
                      <a:r>
                        <a:rPr lang="en-ZA" sz="1200" kern="1200" dirty="0">
                          <a:solidFill>
                            <a:schemeClr val="tx1"/>
                          </a:solidFill>
                          <a:effectLst/>
                          <a:latin typeface="Arial" panose="020B0604020202020204" pitchFamily="34" charset="0"/>
                          <a:ea typeface="+mn-ea"/>
                          <a:cs typeface="Arial" panose="020B0604020202020204" pitchFamily="34" charset="0"/>
                        </a:rPr>
                        <a:t>Alternative Livelihoods</a:t>
                      </a:r>
                    </a:p>
                    <a:p>
                      <a:pPr marL="0" indent="0" algn="just" defTabSz="457200" rtl="0" eaLnBrk="1" latinLnBrk="0" hangingPunct="1">
                        <a:buFont typeface="Arial" panose="020B0604020202020204" pitchFamily="34" charset="0"/>
                        <a:buNone/>
                      </a:pPr>
                      <a:r>
                        <a:rPr lang="en-ZA" sz="1200" kern="1200" dirty="0">
                          <a:solidFill>
                            <a:schemeClr val="tx1"/>
                          </a:solidFill>
                          <a:effectLst/>
                          <a:latin typeface="Arial" panose="020B0604020202020204" pitchFamily="34" charset="0"/>
                          <a:ea typeface="+mn-ea"/>
                          <a:cs typeface="Arial" panose="020B0604020202020204" pitchFamily="34" charset="0"/>
                        </a:rPr>
                        <a:t>concept plan</a:t>
                      </a:r>
                    </a:p>
                    <a:p>
                      <a:pPr marL="0" indent="0" algn="just" defTabSz="457200" rtl="0" eaLnBrk="1" latinLnBrk="0" hangingPunct="1">
                        <a:buFont typeface="Arial" panose="020B0604020202020204" pitchFamily="34" charset="0"/>
                        <a:buNone/>
                      </a:pPr>
                      <a:r>
                        <a:rPr lang="en-ZA" sz="1200" kern="1200" dirty="0">
                          <a:solidFill>
                            <a:schemeClr val="tx1"/>
                          </a:solidFill>
                          <a:effectLst/>
                          <a:latin typeface="Arial" panose="020B0604020202020204" pitchFamily="34" charset="0"/>
                          <a:ea typeface="+mn-ea"/>
                          <a:cs typeface="Arial" panose="020B0604020202020204" pitchFamily="34" charset="0"/>
                        </a:rPr>
                        <a:t>approved</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indent="0" algn="just" defTabSz="457200" rtl="0" eaLnBrk="1" latinLnBrk="0" hangingPunct="1">
                        <a:buFont typeface="Arial" panose="020B0604020202020204" pitchFamily="34" charset="0"/>
                        <a:buNone/>
                      </a:pPr>
                      <a:r>
                        <a:rPr lang="en-ZA" sz="1200" kern="1200" dirty="0">
                          <a:solidFill>
                            <a:schemeClr val="tx1"/>
                          </a:solidFill>
                          <a:effectLst/>
                          <a:latin typeface="Arial" panose="020B0604020202020204" pitchFamily="34" charset="0"/>
                          <a:ea typeface="+mn-ea"/>
                          <a:cs typeface="Arial" panose="020B0604020202020204" pitchFamily="34" charset="0"/>
                        </a:rPr>
                        <a:t>Q3: Strategy presented to Management for final comments and inputs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indent="0" algn="just" defTabSz="457200" rtl="0" eaLnBrk="1" latinLnBrk="0" hangingPunct="1">
                        <a:buFont typeface="Arial" panose="020B0604020202020204" pitchFamily="34" charset="0"/>
                        <a:buNone/>
                      </a:pPr>
                      <a:endParaRPr lang="en-ZA" sz="120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c>
                  <a:txBody>
                    <a:bodyPr/>
                    <a:lstStyle/>
                    <a:p>
                      <a:pPr marL="0" indent="0" algn="just" defTabSz="457200" rtl="0" eaLnBrk="1" latinLnBrk="0" hangingPunct="1">
                        <a:buFont typeface="Arial" panose="020B0604020202020204" pitchFamily="34" charset="0"/>
                        <a:buNone/>
                      </a:pPr>
                      <a:endParaRPr lang="en-ZA" sz="120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just"/>
                      <a:r>
                        <a:rPr lang="en-ZA" sz="1200" kern="1200" dirty="0">
                          <a:solidFill>
                            <a:schemeClr val="tx1"/>
                          </a:solidFill>
                          <a:effectLst/>
                          <a:latin typeface="Arial" panose="020B0604020202020204" pitchFamily="34" charset="0"/>
                          <a:ea typeface="+mn-ea"/>
                          <a:cs typeface="Arial" panose="020B0604020202020204" pitchFamily="34" charset="0"/>
                        </a:rPr>
                        <a:t>Strategy  presented  to  Management  for final comments and inputs.</a:t>
                      </a:r>
                    </a:p>
                    <a:p>
                      <a:pPr algn="just"/>
                      <a:endParaRPr lang="en-ZA" sz="1200" kern="1200" dirty="0">
                        <a:solidFill>
                          <a:schemeClr val="tx1"/>
                        </a:solidFill>
                        <a:effectLst/>
                        <a:latin typeface="Arial" panose="020B0604020202020204" pitchFamily="34" charset="0"/>
                        <a:ea typeface="+mn-ea"/>
                        <a:cs typeface="Arial" panose="020B0604020202020204" pitchFamily="34" charset="0"/>
                      </a:endParaRPr>
                    </a:p>
                    <a:p>
                      <a:pPr algn="just"/>
                      <a:r>
                        <a:rPr lang="en-ZA" sz="1200" b="1" kern="1200" dirty="0">
                          <a:solidFill>
                            <a:schemeClr val="tx1"/>
                          </a:solidFill>
                          <a:effectLst/>
                          <a:latin typeface="Arial" panose="020B0604020202020204" pitchFamily="34" charset="0"/>
                          <a:ea typeface="+mn-ea"/>
                          <a:cs typeface="Arial" panose="020B0604020202020204" pitchFamily="34" charset="0"/>
                        </a:rPr>
                        <a:t>Challenges:</a:t>
                      </a:r>
                      <a:r>
                        <a:rPr lang="en-ZA" sz="1200" b="1" kern="1200" baseline="0" dirty="0">
                          <a:solidFill>
                            <a:schemeClr val="tx1"/>
                          </a:solidFill>
                          <a:effectLst/>
                          <a:latin typeface="Arial" panose="020B0604020202020204" pitchFamily="34" charset="0"/>
                          <a:ea typeface="+mn-ea"/>
                          <a:cs typeface="Arial" panose="020B0604020202020204" pitchFamily="34" charset="0"/>
                        </a:rPr>
                        <a:t> </a:t>
                      </a:r>
                      <a:r>
                        <a:rPr lang="en-ZA" sz="1200" kern="1200" baseline="0" dirty="0">
                          <a:solidFill>
                            <a:schemeClr val="tx1"/>
                          </a:solidFill>
                          <a:effectLst/>
                          <a:latin typeface="Arial" panose="020B0604020202020204" pitchFamily="34" charset="0"/>
                          <a:ea typeface="+mn-ea"/>
                          <a:cs typeface="Arial" panose="020B0604020202020204" pitchFamily="34" charset="0"/>
                        </a:rPr>
                        <a:t>Due to Q2 revised targets, the unit continued to consult primarily with Directorates within the Oceans and Coast Branch, as well as the Small scale Fisheries Directorate within the branch Fisheries.</a:t>
                      </a: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xmlns="" val="19890273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8991600" cy="533400"/>
          </a:xfrm>
        </p:spPr>
        <p:txBody>
          <a:bodyPr>
            <a:normAutofit fontScale="90000"/>
          </a:bodyPr>
          <a:lstStyle/>
          <a:p>
            <a:pPr>
              <a:defRPr/>
            </a:pPr>
            <a:r>
              <a:rPr lang="en-US" sz="2000" b="1" dirty="0">
                <a:solidFill>
                  <a:srgbClr val="00B050"/>
                </a:solidFill>
                <a:latin typeface="Arial" panose="020B0604020202020204" pitchFamily="34" charset="0"/>
              </a:rPr>
              <a:t>PROGRAMME 9: FISHERIES MANAGEMENT</a:t>
            </a:r>
            <a:r>
              <a:rPr lang="en-ZA" sz="2000" dirty="0">
                <a:solidFill>
                  <a:prstClr val="black"/>
                </a:solidFill>
              </a:rPr>
              <a:t/>
            </a:r>
            <a:br>
              <a:rPr lang="en-ZA" sz="2000" dirty="0">
                <a:solidFill>
                  <a:prstClr val="black"/>
                </a:solidFill>
              </a:rPr>
            </a:br>
            <a:endParaRPr lang="en-US" sz="2000" b="1" dirty="0">
              <a:solidFill>
                <a:srgbClr val="00B050"/>
              </a:solidFill>
              <a:latin typeface="Arial" panose="020B0604020202020204" pitchFamily="34" charset="0"/>
              <a:ea typeface="+mn-ea"/>
              <a:cs typeface="+mn-cs"/>
            </a:endParaRPr>
          </a:p>
        </p:txBody>
      </p:sp>
      <p:sp>
        <p:nvSpPr>
          <p:cNvPr id="202755" name="Line 4"/>
          <p:cNvSpPr>
            <a:spLocks noChangeShapeType="1"/>
          </p:cNvSpPr>
          <p:nvPr/>
        </p:nvSpPr>
        <p:spPr bwMode="auto">
          <a:xfrm>
            <a:off x="0" y="609600"/>
            <a:ext cx="9144000" cy="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ZA">
              <a:solidFill>
                <a:prstClr val="black"/>
              </a:solidFill>
            </a:endParaRPr>
          </a:p>
        </p:txBody>
      </p:sp>
      <p:grpSp>
        <p:nvGrpSpPr>
          <p:cNvPr id="202788" name="Group 6"/>
          <p:cNvGrpSpPr>
            <a:grpSpLocks/>
          </p:cNvGrpSpPr>
          <p:nvPr/>
        </p:nvGrpSpPr>
        <p:grpSpPr bwMode="auto">
          <a:xfrm>
            <a:off x="1066800" y="6477000"/>
            <a:ext cx="5778500" cy="215900"/>
            <a:chOff x="685800" y="6400800"/>
            <a:chExt cx="5778500" cy="215900"/>
          </a:xfrm>
        </p:grpSpPr>
        <p:sp>
          <p:nvSpPr>
            <p:cNvPr id="202790" name="Rectangle 463"/>
            <p:cNvSpPr>
              <a:spLocks noChangeArrowheads="1"/>
            </p:cNvSpPr>
            <p:nvPr/>
          </p:nvSpPr>
          <p:spPr bwMode="auto">
            <a:xfrm>
              <a:off x="685800" y="6400800"/>
              <a:ext cx="215900" cy="215900"/>
            </a:xfrm>
            <a:prstGeom prst="rect">
              <a:avLst/>
            </a:prstGeom>
            <a:solidFill>
              <a:srgbClr val="66FF33"/>
            </a:solidFill>
            <a:ln w="12700">
              <a:solidFill>
                <a:srgbClr val="000000"/>
              </a:solidFill>
              <a:miter lim="800000"/>
              <a:headEnd/>
              <a:tailEnd/>
            </a:ln>
          </p:spPr>
          <p:txBody>
            <a:bodyPr wrap="none" lIns="136525" tIns="46037" rIns="136525" bIns="46037" anchor="b"/>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2">
                <a:lnSpc>
                  <a:spcPct val="60000"/>
                </a:lnSpc>
                <a:spcBef>
                  <a:spcPct val="0"/>
                </a:spcBef>
                <a:buClr>
                  <a:srgbClr val="000000"/>
                </a:buClr>
                <a:buFontTx/>
                <a:buNone/>
              </a:pPr>
              <a:r>
                <a:rPr lang="en-US" altLang="en-US" sz="1200">
                  <a:solidFill>
                    <a:srgbClr val="333399"/>
                  </a:solidFill>
                  <a:latin typeface="Arial" panose="020B0604020202020204" pitchFamily="34" charset="0"/>
                </a:rPr>
                <a:t>= On target</a:t>
              </a:r>
            </a:p>
          </p:txBody>
        </p:sp>
        <p:sp>
          <p:nvSpPr>
            <p:cNvPr id="202791" name="Rectangle 464"/>
            <p:cNvSpPr>
              <a:spLocks noChangeArrowheads="1"/>
            </p:cNvSpPr>
            <p:nvPr/>
          </p:nvSpPr>
          <p:spPr bwMode="auto">
            <a:xfrm>
              <a:off x="2590800" y="6400800"/>
              <a:ext cx="215900" cy="215900"/>
            </a:xfrm>
            <a:prstGeom prst="rect">
              <a:avLst/>
            </a:prstGeom>
            <a:solidFill>
              <a:srgbClr val="FFFF00"/>
            </a:solidFill>
            <a:ln w="12700">
              <a:solidFill>
                <a:srgbClr val="000000"/>
              </a:solidFill>
              <a:miter lim="800000"/>
              <a:headEnd/>
              <a:tailEnd/>
            </a:ln>
          </p:spPr>
          <p:txBody>
            <a:bodyPr wrap="none" lIns="136525" tIns="46037" rIns="136525" bIns="46037" anchor="b"/>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2">
                <a:lnSpc>
                  <a:spcPct val="60000"/>
                </a:lnSpc>
                <a:spcBef>
                  <a:spcPct val="0"/>
                </a:spcBef>
                <a:buClr>
                  <a:srgbClr val="000000"/>
                </a:buClr>
                <a:buFontTx/>
                <a:buNone/>
              </a:pPr>
              <a:r>
                <a:rPr lang="en-US" altLang="en-US" sz="1200">
                  <a:solidFill>
                    <a:srgbClr val="333399"/>
                  </a:solidFill>
                  <a:latin typeface="Arial" panose="020B0604020202020204" pitchFamily="34" charset="0"/>
                </a:rPr>
                <a:t>= work in progress</a:t>
              </a:r>
            </a:p>
          </p:txBody>
        </p:sp>
        <p:sp>
          <p:nvSpPr>
            <p:cNvPr id="202792" name="Rectangle 465"/>
            <p:cNvSpPr>
              <a:spLocks noChangeArrowheads="1"/>
            </p:cNvSpPr>
            <p:nvPr/>
          </p:nvSpPr>
          <p:spPr bwMode="auto">
            <a:xfrm>
              <a:off x="4724400" y="6400800"/>
              <a:ext cx="215900" cy="215900"/>
            </a:xfrm>
            <a:prstGeom prst="rect">
              <a:avLst/>
            </a:prstGeom>
            <a:solidFill>
              <a:srgbClr val="FF0000"/>
            </a:solidFill>
            <a:ln w="12700">
              <a:solidFill>
                <a:srgbClr val="000000"/>
              </a:solidFill>
              <a:miter lim="800000"/>
              <a:headEnd/>
              <a:tailEnd/>
            </a:ln>
          </p:spPr>
          <p:txBody>
            <a:bodyPr wrap="none" lIns="136525" tIns="46037" rIns="136525" bIns="46037" anchor="b"/>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2">
                <a:lnSpc>
                  <a:spcPct val="60000"/>
                </a:lnSpc>
                <a:spcBef>
                  <a:spcPct val="0"/>
                </a:spcBef>
                <a:buClr>
                  <a:srgbClr val="000000"/>
                </a:buClr>
                <a:buFontTx/>
                <a:buNone/>
              </a:pPr>
              <a:r>
                <a:rPr lang="en-US" altLang="en-US" sz="1200">
                  <a:solidFill>
                    <a:srgbClr val="333399"/>
                  </a:solidFill>
                  <a:latin typeface="Arial" panose="020B0604020202020204" pitchFamily="34" charset="0"/>
                </a:rPr>
                <a:t>= Off target</a:t>
              </a:r>
            </a:p>
          </p:txBody>
        </p:sp>
        <p:sp>
          <p:nvSpPr>
            <p:cNvPr id="202793" name="Rectangle 465"/>
            <p:cNvSpPr>
              <a:spLocks noChangeArrowheads="1"/>
            </p:cNvSpPr>
            <p:nvPr/>
          </p:nvSpPr>
          <p:spPr bwMode="auto">
            <a:xfrm>
              <a:off x="6248400" y="6400800"/>
              <a:ext cx="215900" cy="215900"/>
            </a:xfrm>
            <a:prstGeom prst="rect">
              <a:avLst/>
            </a:prstGeom>
            <a:solidFill>
              <a:srgbClr val="00B0F0"/>
            </a:solidFill>
            <a:ln w="12700">
              <a:solidFill>
                <a:srgbClr val="000000"/>
              </a:solidFill>
              <a:miter lim="800000"/>
              <a:headEnd/>
              <a:tailEnd/>
            </a:ln>
          </p:spPr>
          <p:txBody>
            <a:bodyPr wrap="none" lIns="136525" tIns="46037" rIns="136525" bIns="46037" anchor="b"/>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2">
                <a:lnSpc>
                  <a:spcPct val="60000"/>
                </a:lnSpc>
                <a:spcBef>
                  <a:spcPct val="0"/>
                </a:spcBef>
                <a:buClr>
                  <a:srgbClr val="000000"/>
                </a:buClr>
                <a:buFontTx/>
                <a:buNone/>
              </a:pPr>
              <a:endParaRPr lang="en-US" altLang="en-US" sz="1200" dirty="0">
                <a:solidFill>
                  <a:srgbClr val="333399"/>
                </a:solidFill>
                <a:latin typeface="Arial" panose="020B0604020202020204" pitchFamily="34" charset="0"/>
              </a:endParaRPr>
            </a:p>
            <a:p>
              <a:pPr lvl="2">
                <a:lnSpc>
                  <a:spcPct val="60000"/>
                </a:lnSpc>
                <a:spcBef>
                  <a:spcPct val="0"/>
                </a:spcBef>
                <a:buClr>
                  <a:srgbClr val="000000"/>
                </a:buClr>
                <a:buFontTx/>
                <a:buNone/>
              </a:pPr>
              <a:endParaRPr lang="en-US" altLang="en-US" sz="1200" dirty="0">
                <a:solidFill>
                  <a:srgbClr val="333399"/>
                </a:solidFill>
                <a:latin typeface="Arial" panose="020B0604020202020204" pitchFamily="34" charset="0"/>
              </a:endParaRPr>
            </a:p>
            <a:p>
              <a:pPr lvl="2">
                <a:lnSpc>
                  <a:spcPct val="60000"/>
                </a:lnSpc>
                <a:spcBef>
                  <a:spcPct val="0"/>
                </a:spcBef>
                <a:buClr>
                  <a:srgbClr val="000000"/>
                </a:buClr>
                <a:buFontTx/>
                <a:buNone/>
              </a:pPr>
              <a:r>
                <a:rPr lang="en-US" altLang="en-US" sz="1200" dirty="0">
                  <a:solidFill>
                    <a:srgbClr val="333399"/>
                  </a:solidFill>
                  <a:latin typeface="Arial" panose="020B0604020202020204" pitchFamily="34" charset="0"/>
                </a:rPr>
                <a:t>= No</a:t>
              </a:r>
            </a:p>
            <a:p>
              <a:pPr lvl="2">
                <a:lnSpc>
                  <a:spcPct val="60000"/>
                </a:lnSpc>
                <a:spcBef>
                  <a:spcPct val="0"/>
                </a:spcBef>
                <a:buClr>
                  <a:srgbClr val="000000"/>
                </a:buClr>
                <a:buFontTx/>
                <a:buNone/>
              </a:pPr>
              <a:r>
                <a:rPr lang="en-US" altLang="en-US" sz="1200" dirty="0">
                  <a:solidFill>
                    <a:srgbClr val="333399"/>
                  </a:solidFill>
                  <a:latin typeface="Arial" panose="020B0604020202020204" pitchFamily="34" charset="0"/>
                </a:rPr>
                <a:t>milestone</a:t>
              </a:r>
            </a:p>
          </p:txBody>
        </p:sp>
      </p:grpSp>
      <p:sp>
        <p:nvSpPr>
          <p:cNvPr id="202789" name="Slide Number Placeholder 2"/>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EE60E9BC-28EC-4CED-A907-CF02202A2E54}" type="slidenum">
              <a:rPr lang="en-US" altLang="en-US" sz="1200" smtClean="0">
                <a:solidFill>
                  <a:srgbClr val="898989"/>
                </a:solidFill>
              </a:rPr>
              <a:pPr>
                <a:spcBef>
                  <a:spcPct val="0"/>
                </a:spcBef>
                <a:buFontTx/>
                <a:buNone/>
              </a:pPr>
              <a:t>9</a:t>
            </a:fld>
            <a:endParaRPr lang="en-US" altLang="en-US" sz="1200">
              <a:solidFill>
                <a:srgbClr val="898989"/>
              </a:solidFill>
            </a:endParaRPr>
          </a:p>
        </p:txBody>
      </p:sp>
      <p:graphicFrame>
        <p:nvGraphicFramePr>
          <p:cNvPr id="11" name="Table 10"/>
          <p:cNvGraphicFramePr>
            <a:graphicFrameLocks noGrp="1"/>
          </p:cNvGraphicFramePr>
          <p:nvPr/>
        </p:nvGraphicFramePr>
        <p:xfrm>
          <a:off x="152401" y="762000"/>
          <a:ext cx="8839201" cy="3596640"/>
        </p:xfrm>
        <a:graphic>
          <a:graphicData uri="http://schemas.openxmlformats.org/drawingml/2006/table">
            <a:tbl>
              <a:tblPr/>
              <a:tblGrid>
                <a:gridCol w="1481801">
                  <a:extLst>
                    <a:ext uri="{9D8B030D-6E8A-4147-A177-3AD203B41FA5}">
                      <a16:colId xmlns:a16="http://schemas.microsoft.com/office/drawing/2014/main" xmlns="" val="20000"/>
                    </a:ext>
                  </a:extLst>
                </a:gridCol>
                <a:gridCol w="1244713">
                  <a:extLst>
                    <a:ext uri="{9D8B030D-6E8A-4147-A177-3AD203B41FA5}">
                      <a16:colId xmlns:a16="http://schemas.microsoft.com/office/drawing/2014/main" xmlns="" val="20001"/>
                    </a:ext>
                  </a:extLst>
                </a:gridCol>
                <a:gridCol w="1244713">
                  <a:extLst>
                    <a:ext uri="{9D8B030D-6E8A-4147-A177-3AD203B41FA5}">
                      <a16:colId xmlns:a16="http://schemas.microsoft.com/office/drawing/2014/main" xmlns="" val="20002"/>
                    </a:ext>
                  </a:extLst>
                </a:gridCol>
                <a:gridCol w="718929">
                  <a:extLst>
                    <a:ext uri="{9D8B030D-6E8A-4147-A177-3AD203B41FA5}">
                      <a16:colId xmlns:a16="http://schemas.microsoft.com/office/drawing/2014/main" xmlns="" val="20003"/>
                    </a:ext>
                  </a:extLst>
                </a:gridCol>
                <a:gridCol w="718929">
                  <a:extLst>
                    <a:ext uri="{9D8B030D-6E8A-4147-A177-3AD203B41FA5}">
                      <a16:colId xmlns:a16="http://schemas.microsoft.com/office/drawing/2014/main" xmlns="" val="20005"/>
                    </a:ext>
                  </a:extLst>
                </a:gridCol>
                <a:gridCol w="3430116">
                  <a:extLst>
                    <a:ext uri="{9D8B030D-6E8A-4147-A177-3AD203B41FA5}">
                      <a16:colId xmlns:a16="http://schemas.microsoft.com/office/drawing/2014/main" xmlns="" val="20004"/>
                    </a:ext>
                  </a:extLst>
                </a:gridCol>
              </a:tblGrid>
              <a:tr h="0">
                <a:tc gridSpan="6">
                  <a:txBody>
                    <a:bodyPr/>
                    <a:lstStyle/>
                    <a:p>
                      <a:pPr marL="0" marR="0" lvl="0" indent="12700" algn="just" defTabSz="4572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spc="0" normalizeH="0" baseline="0" noProof="0" dirty="0">
                          <a:ln>
                            <a:noFill/>
                          </a:ln>
                          <a:solidFill>
                            <a:prstClr val="white"/>
                          </a:solidFill>
                          <a:effectLst/>
                          <a:uLnTx/>
                          <a:uFillTx/>
                          <a:latin typeface="+mn-lt"/>
                          <a:ea typeface="+mn-ea"/>
                          <a:cs typeface="Arial" panose="020B0604020202020204" pitchFamily="34" charset="0"/>
                        </a:rPr>
                        <a:t>Outcome: Socio-economic conditions for fishing communities Improved</a:t>
                      </a:r>
                      <a:endParaRPr kumimoji="0" lang="en-ZA"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US" sz="1300" dirty="0">
                        <a:solidFill>
                          <a:schemeClr val="tx1"/>
                        </a:solidFill>
                        <a:latin typeface="Arial" panose="020B0604020202020204" pitchFamily="34" charset="0"/>
                        <a:cs typeface="Arial" panose="020B0604020202020204" pitchFamily="34" charset="0"/>
                      </a:endParaRPr>
                    </a:p>
                  </a:txBody>
                  <a:tcPr marL="65917" marR="65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xmlns="" val="10000"/>
                  </a:ext>
                </a:extLst>
              </a:tr>
              <a:tr h="396240">
                <a:tc>
                  <a:txBody>
                    <a:bodyPr/>
                    <a:lstStyle/>
                    <a:p>
                      <a:pPr algn="ctr">
                        <a:lnSpc>
                          <a:spcPct val="100000"/>
                        </a:lnSpc>
                        <a:spcAft>
                          <a:spcPts val="0"/>
                        </a:spcAft>
                      </a:pPr>
                      <a:r>
                        <a:rPr lang="en-ZA" sz="1400" b="1" kern="1200" dirty="0">
                          <a:solidFill>
                            <a:schemeClr val="bg1"/>
                          </a:solidFill>
                          <a:effectLst/>
                          <a:latin typeface="+mn-lt"/>
                          <a:ea typeface="+mn-ea"/>
                          <a:cs typeface="Arial" panose="020B0604020202020204" pitchFamily="34" charset="0"/>
                        </a:rPr>
                        <a:t>Output Indicator</a:t>
                      </a: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indent="52705" algn="ctr" defTabSz="457200" rtl="0" eaLnBrk="1" fontAlgn="auto" latinLnBrk="0" hangingPunct="1">
                        <a:lnSpc>
                          <a:spcPct val="100000"/>
                        </a:lnSpc>
                        <a:spcBef>
                          <a:spcPts val="0"/>
                        </a:spcBef>
                        <a:spcAft>
                          <a:spcPts val="0"/>
                        </a:spcAft>
                        <a:buClrTx/>
                        <a:buSzTx/>
                        <a:buFontTx/>
                        <a:buNone/>
                        <a:tabLst/>
                        <a:defRPr/>
                      </a:pPr>
                      <a:r>
                        <a:rPr lang="en-ZA" sz="1400" b="1" kern="1200" dirty="0">
                          <a:solidFill>
                            <a:schemeClr val="bg1"/>
                          </a:solidFill>
                          <a:effectLst/>
                          <a:latin typeface="+mn-lt"/>
                          <a:ea typeface="+mn-ea"/>
                          <a:cs typeface="Arial" panose="020B0604020202020204" pitchFamily="34" charset="0"/>
                        </a:rPr>
                        <a:t>Annual Target 2020/21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indent="52705" algn="ctr" defTabSz="457200" rtl="0" eaLnBrk="1" fontAlgn="auto" latinLnBrk="0" hangingPunct="1">
                        <a:lnSpc>
                          <a:spcPct val="100000"/>
                        </a:lnSpc>
                        <a:spcBef>
                          <a:spcPts val="0"/>
                        </a:spcBef>
                        <a:spcAft>
                          <a:spcPts val="0"/>
                        </a:spcAft>
                        <a:buClrTx/>
                        <a:buSzTx/>
                        <a:buFontTx/>
                        <a:buNone/>
                        <a:tabLst/>
                        <a:defRPr/>
                      </a:pPr>
                      <a:r>
                        <a:rPr lang="en-ZA" sz="1400" b="1" kern="1200" dirty="0">
                          <a:solidFill>
                            <a:schemeClr val="bg1"/>
                          </a:solidFill>
                          <a:effectLst/>
                          <a:latin typeface="+mn-lt"/>
                          <a:ea typeface="+mn-ea"/>
                          <a:cs typeface="Arial" panose="020B0604020202020204" pitchFamily="34" charset="0"/>
                        </a:rPr>
                        <a:t>3</a:t>
                      </a:r>
                      <a:r>
                        <a:rPr lang="en-ZA" sz="1400" b="1" kern="1200" baseline="30000" dirty="0">
                          <a:solidFill>
                            <a:schemeClr val="bg1"/>
                          </a:solidFill>
                          <a:effectLst/>
                          <a:latin typeface="+mn-lt"/>
                          <a:ea typeface="+mn-ea"/>
                          <a:cs typeface="Arial" panose="020B0604020202020204" pitchFamily="34" charset="0"/>
                        </a:rPr>
                        <a:t>rd</a:t>
                      </a:r>
                      <a:r>
                        <a:rPr lang="en-ZA" sz="1400" b="1" kern="1200" baseline="0" dirty="0">
                          <a:solidFill>
                            <a:schemeClr val="bg1"/>
                          </a:solidFill>
                          <a:effectLst/>
                          <a:latin typeface="+mn-lt"/>
                          <a:ea typeface="+mn-ea"/>
                          <a:cs typeface="Arial" panose="020B0604020202020204" pitchFamily="34" charset="0"/>
                        </a:rPr>
                        <a:t> </a:t>
                      </a:r>
                      <a:r>
                        <a:rPr lang="en-ZA" sz="1400" b="1" kern="1200" dirty="0">
                          <a:solidFill>
                            <a:schemeClr val="bg1"/>
                          </a:solidFill>
                          <a:effectLst/>
                          <a:latin typeface="+mn-lt"/>
                          <a:ea typeface="+mn-ea"/>
                          <a:cs typeface="Arial" panose="020B0604020202020204" pitchFamily="34" charset="0"/>
                        </a:rPr>
                        <a:t>Quarter target 2020/21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indent="52705" algn="ctr" defTabSz="457200" rtl="0" eaLnBrk="1" fontAlgn="auto" latinLnBrk="0" hangingPunct="1">
                        <a:lnSpc>
                          <a:spcPct val="100000"/>
                        </a:lnSpc>
                        <a:spcBef>
                          <a:spcPts val="0"/>
                        </a:spcBef>
                        <a:spcAft>
                          <a:spcPts val="0"/>
                        </a:spcAft>
                        <a:buClrTx/>
                        <a:buSzTx/>
                        <a:buFontTx/>
                        <a:buNone/>
                        <a:tabLst/>
                        <a:defRPr/>
                      </a:pPr>
                      <a:r>
                        <a:rPr lang="en-ZA" sz="1400" b="1" kern="1200" dirty="0">
                          <a:solidFill>
                            <a:schemeClr val="bg1"/>
                          </a:solidFill>
                          <a:effectLst/>
                          <a:latin typeface="+mn-lt"/>
                          <a:ea typeface="+mn-ea"/>
                          <a:cs typeface="Arial" panose="020B0604020202020204" pitchFamily="34" charset="0"/>
                        </a:rPr>
                        <a:t>1</a:t>
                      </a:r>
                      <a:r>
                        <a:rPr lang="en-ZA" sz="1400" b="1" kern="1200" baseline="30000" dirty="0">
                          <a:solidFill>
                            <a:schemeClr val="bg1"/>
                          </a:solidFill>
                          <a:effectLst/>
                          <a:latin typeface="+mn-lt"/>
                          <a:ea typeface="+mn-ea"/>
                          <a:cs typeface="Arial" panose="020B0604020202020204" pitchFamily="34" charset="0"/>
                        </a:rPr>
                        <a:t>st</a:t>
                      </a:r>
                      <a:r>
                        <a:rPr lang="en-ZA" sz="1400" b="1" kern="1200" dirty="0">
                          <a:solidFill>
                            <a:schemeClr val="bg1"/>
                          </a:solidFill>
                          <a:effectLst/>
                          <a:latin typeface="+mn-lt"/>
                          <a:ea typeface="+mn-ea"/>
                          <a:cs typeface="Arial" panose="020B0604020202020204" pitchFamily="34" charset="0"/>
                        </a:rPr>
                        <a:t> Quarter Status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indent="52705" algn="ctr" defTabSz="457200" rtl="0" eaLnBrk="1" fontAlgn="auto" latinLnBrk="0" hangingPunct="1">
                        <a:lnSpc>
                          <a:spcPct val="100000"/>
                        </a:lnSpc>
                        <a:spcBef>
                          <a:spcPts val="0"/>
                        </a:spcBef>
                        <a:spcAft>
                          <a:spcPts val="0"/>
                        </a:spcAft>
                        <a:buClrTx/>
                        <a:buSzTx/>
                        <a:buFontTx/>
                        <a:buNone/>
                        <a:tabLst/>
                        <a:defRPr/>
                      </a:pPr>
                      <a:r>
                        <a:rPr lang="en-ZA" sz="1400" b="1" kern="1200" dirty="0">
                          <a:solidFill>
                            <a:schemeClr val="bg1"/>
                          </a:solidFill>
                          <a:effectLst/>
                          <a:latin typeface="+mn-lt"/>
                          <a:ea typeface="+mn-ea"/>
                          <a:cs typeface="Arial" panose="020B0604020202020204" pitchFamily="34" charset="0"/>
                        </a:rPr>
                        <a:t>2</a:t>
                      </a:r>
                      <a:r>
                        <a:rPr lang="en-ZA" sz="1400" b="1" kern="1200" baseline="30000" dirty="0">
                          <a:solidFill>
                            <a:schemeClr val="bg1"/>
                          </a:solidFill>
                          <a:effectLst/>
                          <a:latin typeface="+mn-lt"/>
                          <a:ea typeface="+mn-ea"/>
                          <a:cs typeface="Arial" panose="020B0604020202020204" pitchFamily="34" charset="0"/>
                        </a:rPr>
                        <a:t>ND</a:t>
                      </a:r>
                      <a:r>
                        <a:rPr lang="en-ZA" sz="1400" b="1" kern="1200" dirty="0">
                          <a:solidFill>
                            <a:schemeClr val="bg1"/>
                          </a:solidFill>
                          <a:effectLst/>
                          <a:latin typeface="+mn-lt"/>
                          <a:ea typeface="+mn-ea"/>
                          <a:cs typeface="Arial" panose="020B0604020202020204" pitchFamily="34" charset="0"/>
                        </a:rPr>
                        <a:t> Quarter</a:t>
                      </a:r>
                      <a:r>
                        <a:rPr lang="en-ZA" sz="1400" b="1" kern="1200" baseline="0" dirty="0">
                          <a:solidFill>
                            <a:schemeClr val="bg1"/>
                          </a:solidFill>
                          <a:effectLst/>
                          <a:latin typeface="+mn-lt"/>
                          <a:ea typeface="+mn-ea"/>
                          <a:cs typeface="Arial" panose="020B0604020202020204" pitchFamily="34" charset="0"/>
                        </a:rPr>
                        <a:t> Status</a:t>
                      </a:r>
                      <a:endParaRPr lang="en-ZA" sz="1400" b="1" kern="1200" dirty="0">
                        <a:solidFill>
                          <a:schemeClr val="bg1"/>
                        </a:solidFill>
                        <a:effectLst/>
                        <a:latin typeface="+mn-lt"/>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00000"/>
                        </a:lnSpc>
                        <a:spcAft>
                          <a:spcPts val="0"/>
                        </a:spcAft>
                      </a:pPr>
                      <a:r>
                        <a:rPr lang="en-GB" sz="1400" b="1" kern="1200" dirty="0">
                          <a:solidFill>
                            <a:schemeClr val="bg1"/>
                          </a:solidFill>
                          <a:effectLst/>
                          <a:latin typeface="+mn-lt"/>
                          <a:ea typeface="+mn-ea"/>
                          <a:cs typeface="Arial" panose="020B0604020202020204" pitchFamily="34" charset="0"/>
                        </a:rPr>
                        <a:t>Programme 3</a:t>
                      </a:r>
                      <a:r>
                        <a:rPr lang="en-GB" sz="1400" b="1" kern="1200" baseline="30000" dirty="0">
                          <a:solidFill>
                            <a:schemeClr val="bg1"/>
                          </a:solidFill>
                          <a:effectLst/>
                          <a:latin typeface="+mn-lt"/>
                          <a:ea typeface="+mn-ea"/>
                          <a:cs typeface="Arial" panose="020B0604020202020204" pitchFamily="34" charset="0"/>
                        </a:rPr>
                        <a:t>rd</a:t>
                      </a:r>
                      <a:r>
                        <a:rPr lang="en-GB" sz="1400" b="1" kern="1200" baseline="0" dirty="0">
                          <a:solidFill>
                            <a:schemeClr val="bg1"/>
                          </a:solidFill>
                          <a:effectLst/>
                          <a:latin typeface="+mn-lt"/>
                          <a:ea typeface="+mn-ea"/>
                          <a:cs typeface="Arial" panose="020B0604020202020204" pitchFamily="34" charset="0"/>
                        </a:rPr>
                        <a:t> </a:t>
                      </a:r>
                      <a:r>
                        <a:rPr lang="en-GB" sz="1400" b="1" kern="1200" dirty="0">
                          <a:solidFill>
                            <a:schemeClr val="bg1"/>
                          </a:solidFill>
                          <a:effectLst/>
                          <a:latin typeface="+mn-lt"/>
                          <a:ea typeface="+mn-ea"/>
                          <a:cs typeface="Arial" panose="020B0604020202020204" pitchFamily="34" charset="0"/>
                        </a:rPr>
                        <a:t>Quarter Progress and Analysis</a:t>
                      </a:r>
                      <a:endParaRPr lang="en-ZA" sz="1400" b="1" kern="1200" dirty="0">
                        <a:solidFill>
                          <a:schemeClr val="bg1"/>
                        </a:solidFill>
                        <a:effectLst/>
                        <a:latin typeface="+mn-lt"/>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xmlns="" val="10001"/>
                  </a:ext>
                </a:extLst>
              </a:tr>
              <a:tr h="548640">
                <a:tc>
                  <a:txBody>
                    <a:bodyPr/>
                    <a:lstStyle/>
                    <a:p>
                      <a:pPr marL="0" indent="0" algn="just" defTabSz="457200" rtl="0" eaLnBrk="1" latinLnBrk="0" hangingPunct="1">
                        <a:buFont typeface="Arial" panose="020B0604020202020204" pitchFamily="34" charset="0"/>
                        <a:buNone/>
                      </a:pPr>
                      <a:r>
                        <a:rPr lang="en-ZA" sz="1200" kern="1200" dirty="0">
                          <a:solidFill>
                            <a:schemeClr val="tx1"/>
                          </a:solidFill>
                          <a:effectLst/>
                          <a:latin typeface="Arial" panose="020B0604020202020204" pitchFamily="34" charset="0"/>
                          <a:ea typeface="+mn-ea"/>
                          <a:cs typeface="Arial" panose="020B0604020202020204" pitchFamily="34" charset="0"/>
                        </a:rPr>
                        <a:t>Integrated</a:t>
                      </a:r>
                    </a:p>
                    <a:p>
                      <a:pPr marL="0" indent="0" algn="just" defTabSz="457200" rtl="0" eaLnBrk="1" latinLnBrk="0" hangingPunct="1">
                        <a:buFont typeface="Arial" panose="020B0604020202020204" pitchFamily="34" charset="0"/>
                        <a:buNone/>
                      </a:pPr>
                      <a:r>
                        <a:rPr lang="en-ZA" sz="1200" kern="1200" dirty="0">
                          <a:solidFill>
                            <a:schemeClr val="tx1"/>
                          </a:solidFill>
                          <a:effectLst/>
                          <a:latin typeface="Arial" panose="020B0604020202020204" pitchFamily="34" charset="0"/>
                          <a:ea typeface="+mn-ea"/>
                          <a:cs typeface="Arial" panose="020B0604020202020204" pitchFamily="34" charset="0"/>
                        </a:rPr>
                        <a:t>Development</a:t>
                      </a:r>
                    </a:p>
                    <a:p>
                      <a:pPr marL="0" indent="0" algn="just" defTabSz="457200" rtl="0" eaLnBrk="1" latinLnBrk="0" hangingPunct="1">
                        <a:buFont typeface="Arial" panose="020B0604020202020204" pitchFamily="34" charset="0"/>
                        <a:buNone/>
                      </a:pPr>
                      <a:r>
                        <a:rPr lang="en-ZA" sz="1200" kern="1200" dirty="0">
                          <a:solidFill>
                            <a:schemeClr val="tx1"/>
                          </a:solidFill>
                          <a:effectLst/>
                          <a:latin typeface="Arial" panose="020B0604020202020204" pitchFamily="34" charset="0"/>
                          <a:ea typeface="+mn-ea"/>
                          <a:cs typeface="Arial" panose="020B0604020202020204" pitchFamily="34" charset="0"/>
                        </a:rPr>
                        <a:t>Support programme for small-scale fishers</a:t>
                      </a:r>
                    </a:p>
                    <a:p>
                      <a:pPr marL="0" indent="0" algn="just" defTabSz="457200" rtl="0" eaLnBrk="1" latinLnBrk="0" hangingPunct="1">
                        <a:buFont typeface="Arial" panose="020B0604020202020204" pitchFamily="34" charset="0"/>
                        <a:buNone/>
                      </a:pPr>
                      <a:r>
                        <a:rPr lang="en-ZA" sz="1200" kern="1200" dirty="0">
                          <a:solidFill>
                            <a:schemeClr val="tx1"/>
                          </a:solidFill>
                          <a:effectLst/>
                          <a:latin typeface="Arial" panose="020B0604020202020204" pitchFamily="34" charset="0"/>
                          <a:ea typeface="+mn-ea"/>
                          <a:cs typeface="Arial" panose="020B0604020202020204" pitchFamily="34" charset="0"/>
                        </a:rPr>
                        <a:t>developed and</a:t>
                      </a:r>
                    </a:p>
                    <a:p>
                      <a:pPr marL="0" indent="0" algn="just" defTabSz="457200" rtl="0" eaLnBrk="1" latinLnBrk="0" hangingPunct="1">
                        <a:buFont typeface="Arial" panose="020B0604020202020204" pitchFamily="34" charset="0"/>
                        <a:buNone/>
                      </a:pPr>
                      <a:r>
                        <a:rPr lang="en-ZA" sz="1200" kern="1200" dirty="0">
                          <a:solidFill>
                            <a:schemeClr val="tx1"/>
                          </a:solidFill>
                          <a:effectLst/>
                          <a:latin typeface="Arial" panose="020B0604020202020204" pitchFamily="34" charset="0"/>
                          <a:ea typeface="+mn-ea"/>
                          <a:cs typeface="Arial" panose="020B0604020202020204" pitchFamily="34" charset="0"/>
                        </a:rPr>
                        <a:t>implemented</a:t>
                      </a: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just" defTabSz="457200" rtl="0" eaLnBrk="1" latinLnBrk="0" hangingPunct="1">
                        <a:buFont typeface="Arial" panose="020B0604020202020204" pitchFamily="34" charset="0"/>
                        <a:buNone/>
                      </a:pPr>
                      <a:r>
                        <a:rPr lang="en-ZA" sz="1200" kern="1200" dirty="0">
                          <a:solidFill>
                            <a:schemeClr val="tx1"/>
                          </a:solidFill>
                          <a:effectLst/>
                          <a:latin typeface="Arial" panose="020B0604020202020204" pitchFamily="34" charset="0"/>
                          <a:ea typeface="+mn-ea"/>
                          <a:cs typeface="Arial" panose="020B0604020202020204" pitchFamily="34" charset="0"/>
                        </a:rPr>
                        <a:t>Draft Integrated</a:t>
                      </a:r>
                    </a:p>
                    <a:p>
                      <a:pPr marL="0" indent="0" algn="just" defTabSz="457200" rtl="0" eaLnBrk="1" latinLnBrk="0" hangingPunct="1">
                        <a:buFont typeface="Arial" panose="020B0604020202020204" pitchFamily="34" charset="0"/>
                        <a:buNone/>
                      </a:pPr>
                      <a:r>
                        <a:rPr lang="en-ZA" sz="1200" kern="1200" dirty="0">
                          <a:solidFill>
                            <a:schemeClr val="tx1"/>
                          </a:solidFill>
                          <a:effectLst/>
                          <a:latin typeface="Arial" panose="020B0604020202020204" pitchFamily="34" charset="0"/>
                          <a:ea typeface="+mn-ea"/>
                          <a:cs typeface="Arial" panose="020B0604020202020204" pitchFamily="34" charset="0"/>
                        </a:rPr>
                        <a:t>Development Support</a:t>
                      </a:r>
                    </a:p>
                    <a:p>
                      <a:pPr marL="0" indent="0" algn="just" defTabSz="457200" rtl="0" eaLnBrk="1" latinLnBrk="0" hangingPunct="1">
                        <a:buFont typeface="Arial" panose="020B0604020202020204" pitchFamily="34" charset="0"/>
                        <a:buNone/>
                      </a:pPr>
                      <a:r>
                        <a:rPr lang="en-ZA" sz="1200" kern="1200" dirty="0">
                          <a:solidFill>
                            <a:schemeClr val="tx1"/>
                          </a:solidFill>
                          <a:effectLst/>
                          <a:latin typeface="Arial" panose="020B0604020202020204" pitchFamily="34" charset="0"/>
                          <a:ea typeface="+mn-ea"/>
                          <a:cs typeface="Arial" panose="020B0604020202020204" pitchFamily="34" charset="0"/>
                        </a:rPr>
                        <a:t>Strategy developed</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indent="0" algn="just" defTabSz="457200" rtl="0" eaLnBrk="1" latinLnBrk="0" hangingPunct="1">
                        <a:buFont typeface="Arial" panose="020B0604020202020204" pitchFamily="34" charset="0"/>
                        <a:buNone/>
                      </a:pPr>
                      <a:r>
                        <a:rPr lang="en-ZA" sz="1200" kern="1200" dirty="0">
                          <a:solidFill>
                            <a:schemeClr val="tx1"/>
                          </a:solidFill>
                          <a:effectLst/>
                          <a:latin typeface="Arial" panose="020B0604020202020204" pitchFamily="34" charset="0"/>
                          <a:ea typeface="+mn-ea"/>
                          <a:cs typeface="Arial" panose="020B0604020202020204" pitchFamily="34" charset="0"/>
                        </a:rPr>
                        <a:t>Q3: Consultation on draft strategy conducted</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indent="0" algn="just" defTabSz="457200" rtl="0" eaLnBrk="1" latinLnBrk="0" hangingPunct="1">
                        <a:buFont typeface="Arial" panose="020B0604020202020204" pitchFamily="34" charset="0"/>
                        <a:buNone/>
                      </a:pPr>
                      <a:endParaRPr lang="en-ZA" sz="120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c>
                  <a:txBody>
                    <a:bodyPr/>
                    <a:lstStyle/>
                    <a:p>
                      <a:pPr marL="0" indent="0" algn="just" defTabSz="457200" rtl="0" eaLnBrk="1" latinLnBrk="0" hangingPunct="1">
                        <a:buFont typeface="Arial" panose="020B0604020202020204" pitchFamily="34" charset="0"/>
                        <a:buNone/>
                      </a:pPr>
                      <a:endParaRPr lang="en-ZA" sz="120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just"/>
                      <a:r>
                        <a:rPr lang="en-ZA" sz="1200" kern="1200" dirty="0">
                          <a:solidFill>
                            <a:schemeClr val="tx1"/>
                          </a:solidFill>
                          <a:effectLst/>
                          <a:latin typeface="Arial" panose="020B0604020202020204" pitchFamily="34" charset="0"/>
                          <a:ea typeface="+mn-ea"/>
                          <a:cs typeface="Arial" panose="020B0604020202020204" pitchFamily="34" charset="0"/>
                        </a:rPr>
                        <a:t>Draft strategy</a:t>
                      </a:r>
                      <a:r>
                        <a:rPr lang="en-ZA" sz="1200" kern="1200" baseline="0" dirty="0">
                          <a:solidFill>
                            <a:schemeClr val="tx1"/>
                          </a:solidFill>
                          <a:effectLst/>
                          <a:latin typeface="Arial" panose="020B0604020202020204" pitchFamily="34" charset="0"/>
                          <a:ea typeface="+mn-ea"/>
                          <a:cs typeface="Arial" panose="020B0604020202020204" pitchFamily="34" charset="0"/>
                        </a:rPr>
                        <a:t> developed and </a:t>
                      </a:r>
                      <a:r>
                        <a:rPr lang="en-ZA" sz="1200" kern="1200" dirty="0">
                          <a:solidFill>
                            <a:schemeClr val="tx1"/>
                          </a:solidFill>
                          <a:effectLst/>
                          <a:latin typeface="Arial" panose="020B0604020202020204" pitchFamily="34" charset="0"/>
                          <a:ea typeface="+mn-ea"/>
                          <a:cs typeface="Arial" panose="020B0604020202020204" pitchFamily="34" charset="0"/>
                        </a:rPr>
                        <a:t>circulated to external stakeholders (Universities, NGOs community-based organisations, private sector, municipalities and other government agencies)</a:t>
                      </a:r>
                    </a:p>
                    <a:p>
                      <a:pPr algn="just"/>
                      <a:endParaRPr lang="en-ZA" sz="1200" kern="1200" dirty="0">
                        <a:solidFill>
                          <a:schemeClr val="tx1"/>
                        </a:solidFill>
                        <a:effectLst/>
                        <a:latin typeface="Arial" panose="020B0604020202020204" pitchFamily="34" charset="0"/>
                        <a:ea typeface="+mn-ea"/>
                        <a:cs typeface="Arial" panose="020B0604020202020204" pitchFamily="34" charset="0"/>
                      </a:endParaRPr>
                    </a:p>
                    <a:p>
                      <a:pPr algn="just"/>
                      <a:r>
                        <a:rPr lang="en-ZA" sz="1200" kern="1200" dirty="0">
                          <a:solidFill>
                            <a:schemeClr val="tx1"/>
                          </a:solidFill>
                          <a:effectLst/>
                          <a:latin typeface="Arial" panose="020B0604020202020204" pitchFamily="34" charset="0"/>
                          <a:ea typeface="+mn-ea"/>
                          <a:cs typeface="Arial" panose="020B0604020202020204" pitchFamily="34" charset="0"/>
                        </a:rPr>
                        <a:t>Stakeholders further consulted during a virtual meeting on  17 December 2020.</a:t>
                      </a: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extLst>
                  <a:ext uri="{0D108BD9-81ED-4DB2-BD59-A6C34878D82A}">
                    <a16:rowId xmlns:a16="http://schemas.microsoft.com/office/drawing/2014/main" xmlns="" val="10003"/>
                  </a:ext>
                </a:extLst>
              </a:tr>
              <a:tr h="548640">
                <a:tc>
                  <a:txBody>
                    <a:bodyPr/>
                    <a:lstStyle/>
                    <a:p>
                      <a:pPr marL="0" indent="0" algn="just" defTabSz="457200" rtl="0" eaLnBrk="1" latinLnBrk="0" hangingPunct="1">
                        <a:buFont typeface="Arial" panose="020B0604020202020204" pitchFamily="34" charset="0"/>
                        <a:buNone/>
                      </a:pPr>
                      <a:r>
                        <a:rPr lang="en-ZA" sz="1200" kern="1200" dirty="0">
                          <a:solidFill>
                            <a:schemeClr val="tx1"/>
                          </a:solidFill>
                          <a:effectLst/>
                          <a:latin typeface="Arial" panose="020B0604020202020204" pitchFamily="34" charset="0"/>
                          <a:ea typeface="+mn-ea"/>
                          <a:cs typeface="Arial" panose="020B0604020202020204" pitchFamily="34" charset="0"/>
                        </a:rPr>
                        <a:t>Alternative</a:t>
                      </a:r>
                    </a:p>
                    <a:p>
                      <a:pPr marL="0" indent="0" algn="just" defTabSz="457200" rtl="0" eaLnBrk="1" latinLnBrk="0" hangingPunct="1">
                        <a:buFont typeface="Arial" panose="020B0604020202020204" pitchFamily="34" charset="0"/>
                        <a:buNone/>
                      </a:pPr>
                      <a:r>
                        <a:rPr lang="en-ZA" sz="1200" kern="1200" dirty="0">
                          <a:solidFill>
                            <a:schemeClr val="tx1"/>
                          </a:solidFill>
                          <a:effectLst/>
                          <a:latin typeface="Arial" panose="020B0604020202020204" pitchFamily="34" charset="0"/>
                          <a:ea typeface="+mn-ea"/>
                          <a:cs typeface="Arial" panose="020B0604020202020204" pitchFamily="34" charset="0"/>
                        </a:rPr>
                        <a:t>Livelihood Strategy</a:t>
                      </a:r>
                    </a:p>
                    <a:p>
                      <a:pPr marL="0" indent="0" algn="just" defTabSz="457200" rtl="0" eaLnBrk="1" latinLnBrk="0" hangingPunct="1">
                        <a:buFont typeface="Arial" panose="020B0604020202020204" pitchFamily="34" charset="0"/>
                        <a:buNone/>
                      </a:pPr>
                      <a:r>
                        <a:rPr lang="en-ZA" sz="1200" kern="1200" dirty="0">
                          <a:solidFill>
                            <a:schemeClr val="tx1"/>
                          </a:solidFill>
                          <a:effectLst/>
                          <a:latin typeface="Arial" panose="020B0604020202020204" pitchFamily="34" charset="0"/>
                          <a:ea typeface="+mn-ea"/>
                          <a:cs typeface="Arial" panose="020B0604020202020204" pitchFamily="34" charset="0"/>
                        </a:rPr>
                        <a:t>developed for fishing</a:t>
                      </a:r>
                    </a:p>
                    <a:p>
                      <a:pPr marL="0" indent="0" algn="just" defTabSz="457200" rtl="0" eaLnBrk="1" latinLnBrk="0" hangingPunct="1">
                        <a:buFont typeface="Arial" panose="020B0604020202020204" pitchFamily="34" charset="0"/>
                        <a:buNone/>
                      </a:pPr>
                      <a:r>
                        <a:rPr lang="en-ZA" sz="1200" kern="1200" dirty="0">
                          <a:solidFill>
                            <a:schemeClr val="tx1"/>
                          </a:solidFill>
                          <a:effectLst/>
                          <a:latin typeface="Arial" panose="020B0604020202020204" pitchFamily="34" charset="0"/>
                          <a:ea typeface="+mn-ea"/>
                          <a:cs typeface="Arial" panose="020B0604020202020204" pitchFamily="34" charset="0"/>
                        </a:rPr>
                        <a:t>communities</a:t>
                      </a: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just" defTabSz="457200" rtl="0" eaLnBrk="1" latinLnBrk="0" hangingPunct="1">
                        <a:buFont typeface="Arial" panose="020B0604020202020204" pitchFamily="34" charset="0"/>
                        <a:buNone/>
                      </a:pPr>
                      <a:r>
                        <a:rPr lang="en-ZA" sz="1200" kern="1200" dirty="0">
                          <a:solidFill>
                            <a:schemeClr val="tx1"/>
                          </a:solidFill>
                          <a:effectLst/>
                          <a:latin typeface="Arial" panose="020B0604020202020204" pitchFamily="34" charset="0"/>
                          <a:ea typeface="+mn-ea"/>
                          <a:cs typeface="Arial" panose="020B0604020202020204" pitchFamily="34" charset="0"/>
                        </a:rPr>
                        <a:t>Alternative Livelihoods</a:t>
                      </a:r>
                    </a:p>
                    <a:p>
                      <a:pPr marL="0" indent="0" algn="just" defTabSz="457200" rtl="0" eaLnBrk="1" latinLnBrk="0" hangingPunct="1">
                        <a:buFont typeface="Arial" panose="020B0604020202020204" pitchFamily="34" charset="0"/>
                        <a:buNone/>
                      </a:pPr>
                      <a:r>
                        <a:rPr lang="en-ZA" sz="1200" kern="1200" dirty="0">
                          <a:solidFill>
                            <a:schemeClr val="tx1"/>
                          </a:solidFill>
                          <a:effectLst/>
                          <a:latin typeface="Arial" panose="020B0604020202020204" pitchFamily="34" charset="0"/>
                          <a:ea typeface="+mn-ea"/>
                          <a:cs typeface="Arial" panose="020B0604020202020204" pitchFamily="34" charset="0"/>
                        </a:rPr>
                        <a:t>concept plan</a:t>
                      </a:r>
                    </a:p>
                    <a:p>
                      <a:pPr marL="0" indent="0" algn="just" defTabSz="457200" rtl="0" eaLnBrk="1" latinLnBrk="0" hangingPunct="1">
                        <a:buFont typeface="Arial" panose="020B0604020202020204" pitchFamily="34" charset="0"/>
                        <a:buNone/>
                      </a:pPr>
                      <a:r>
                        <a:rPr lang="en-ZA" sz="1200" kern="1200" dirty="0">
                          <a:solidFill>
                            <a:schemeClr val="tx1"/>
                          </a:solidFill>
                          <a:effectLst/>
                          <a:latin typeface="Arial" panose="020B0604020202020204" pitchFamily="34" charset="0"/>
                          <a:ea typeface="+mn-ea"/>
                          <a:cs typeface="Arial" panose="020B0604020202020204" pitchFamily="34" charset="0"/>
                        </a:rPr>
                        <a:t>approved</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indent="0" algn="just" defTabSz="457200" rtl="0" eaLnBrk="1" latinLnBrk="0" hangingPunct="1">
                        <a:buFont typeface="Arial" panose="020B0604020202020204" pitchFamily="34" charset="0"/>
                        <a:buNone/>
                      </a:pPr>
                      <a:r>
                        <a:rPr lang="en-ZA" sz="1200" kern="1200" dirty="0">
                          <a:solidFill>
                            <a:schemeClr val="tx1"/>
                          </a:solidFill>
                          <a:effectLst/>
                          <a:latin typeface="Arial" panose="020B0604020202020204" pitchFamily="34" charset="0"/>
                          <a:ea typeface="+mn-ea"/>
                          <a:cs typeface="Arial" panose="020B0604020202020204" pitchFamily="34" charset="0"/>
                        </a:rPr>
                        <a:t>Q3: Strategy presented to Management for final comments and inputs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indent="0" algn="just" defTabSz="457200" rtl="0" eaLnBrk="1" latinLnBrk="0" hangingPunct="1">
                        <a:buFont typeface="Arial" panose="020B0604020202020204" pitchFamily="34" charset="0"/>
                        <a:buNone/>
                      </a:pPr>
                      <a:endParaRPr lang="en-ZA" sz="120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c>
                  <a:txBody>
                    <a:bodyPr/>
                    <a:lstStyle/>
                    <a:p>
                      <a:pPr marL="0" indent="0" algn="just" defTabSz="457200" rtl="0" eaLnBrk="1" latinLnBrk="0" hangingPunct="1">
                        <a:buFont typeface="Arial" panose="020B0604020202020204" pitchFamily="34" charset="0"/>
                        <a:buNone/>
                      </a:pPr>
                      <a:endParaRPr lang="en-ZA" sz="120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just"/>
                      <a:r>
                        <a:rPr lang="en-ZA" sz="1200" kern="1200" dirty="0">
                          <a:solidFill>
                            <a:schemeClr val="tx1"/>
                          </a:solidFill>
                          <a:effectLst/>
                          <a:latin typeface="Arial" panose="020B0604020202020204" pitchFamily="34" charset="0"/>
                          <a:ea typeface="+mn-ea"/>
                          <a:cs typeface="Arial" panose="020B0604020202020204" pitchFamily="34" charset="0"/>
                        </a:rPr>
                        <a:t>Strategy  presented  to  Management  for final comments and inputs.</a:t>
                      </a:r>
                    </a:p>
                    <a:p>
                      <a:pPr algn="just"/>
                      <a:endParaRPr lang="en-ZA" sz="1200" kern="1200" dirty="0">
                        <a:solidFill>
                          <a:schemeClr val="tx1"/>
                        </a:solidFill>
                        <a:effectLst/>
                        <a:latin typeface="Arial" panose="020B0604020202020204" pitchFamily="34" charset="0"/>
                        <a:ea typeface="+mn-ea"/>
                        <a:cs typeface="Arial" panose="020B0604020202020204" pitchFamily="34" charset="0"/>
                      </a:endParaRPr>
                    </a:p>
                    <a:p>
                      <a:pPr algn="just"/>
                      <a:r>
                        <a:rPr lang="en-ZA" sz="1200" b="1" kern="1200" dirty="0">
                          <a:solidFill>
                            <a:schemeClr val="tx1"/>
                          </a:solidFill>
                          <a:effectLst/>
                          <a:latin typeface="Arial" panose="020B0604020202020204" pitchFamily="34" charset="0"/>
                          <a:ea typeface="+mn-ea"/>
                          <a:cs typeface="Arial" panose="020B0604020202020204" pitchFamily="34" charset="0"/>
                        </a:rPr>
                        <a:t>Challenges:</a:t>
                      </a:r>
                      <a:r>
                        <a:rPr lang="en-ZA" sz="1200" b="1" kern="1200" baseline="0" dirty="0">
                          <a:solidFill>
                            <a:schemeClr val="tx1"/>
                          </a:solidFill>
                          <a:effectLst/>
                          <a:latin typeface="Arial" panose="020B0604020202020204" pitchFamily="34" charset="0"/>
                          <a:ea typeface="+mn-ea"/>
                          <a:cs typeface="Arial" panose="020B0604020202020204" pitchFamily="34" charset="0"/>
                        </a:rPr>
                        <a:t> </a:t>
                      </a:r>
                      <a:r>
                        <a:rPr lang="en-ZA" sz="1200" kern="1200" baseline="0" dirty="0">
                          <a:solidFill>
                            <a:schemeClr val="tx1"/>
                          </a:solidFill>
                          <a:effectLst/>
                          <a:latin typeface="Arial" panose="020B0604020202020204" pitchFamily="34" charset="0"/>
                          <a:ea typeface="+mn-ea"/>
                          <a:cs typeface="Arial" panose="020B0604020202020204" pitchFamily="34" charset="0"/>
                        </a:rPr>
                        <a:t>Due to Q2 revised targets, the unit continued to consult primarily with Directorates within the Oceans and Coast Branch, as well as the Small scale Fisheries Directorate within the branch Fisheries.</a:t>
                      </a: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xmlns="" val="2122730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5449</TotalTime>
  <Words>2428</Words>
  <Application>Microsoft Office PowerPoint</Application>
  <PresentationFormat>On-screen Show (4:3)</PresentationFormat>
  <Paragraphs>677</Paragraphs>
  <Slides>15</Slides>
  <Notes>9</Notes>
  <HiddenSlides>0</HiddenSlides>
  <MMClips>0</MMClips>
  <ScaleCrop>false</ScaleCrop>
  <HeadingPairs>
    <vt:vector size="4" baseType="variant">
      <vt:variant>
        <vt:lpstr>Theme</vt:lpstr>
      </vt:variant>
      <vt:variant>
        <vt:i4>2</vt:i4>
      </vt:variant>
      <vt:variant>
        <vt:lpstr>Slide Titles</vt:lpstr>
      </vt:variant>
      <vt:variant>
        <vt:i4>15</vt:i4>
      </vt:variant>
    </vt:vector>
  </HeadingPairs>
  <TitlesOfParts>
    <vt:vector size="17" baseType="lpstr">
      <vt:lpstr>Office Theme</vt:lpstr>
      <vt:lpstr>1_Office Theme</vt:lpstr>
      <vt:lpstr>  MARINE LIVING RESOURCES FUND  2020/21 Second &amp; Third Quarter Performance Report     </vt:lpstr>
      <vt:lpstr>OVERALL SUMMARY OF THIRD QUARTER PERFORMANCE </vt:lpstr>
      <vt:lpstr>PROGRAMME 9: FISHERIES MANAGEMENT </vt:lpstr>
      <vt:lpstr>PROGRAMME 9: FISHERIES MANAGEMENT </vt:lpstr>
      <vt:lpstr>PROGRAMME 9: FISHERIES MANAGEMENT </vt:lpstr>
      <vt:lpstr>PROGRAMME 9: FISHERIES MANAGEMENT </vt:lpstr>
      <vt:lpstr>PROGRAMME 9: FISHERIES MANAGEMENT </vt:lpstr>
      <vt:lpstr>PROGRAMME 9: FISHERIES MANAGEMENT </vt:lpstr>
      <vt:lpstr>PROGRAMME 9: FISHERIES MANAGEMENT </vt:lpstr>
      <vt:lpstr>MARINE LIVING RESOURCE FUND </vt:lpstr>
      <vt:lpstr>   FINANCIAL REPORTS</vt:lpstr>
      <vt:lpstr>  QUARTER 3 REVENUE FOR 2020/21 AND 2019/20</vt:lpstr>
      <vt:lpstr>QUARTER 3 EXPENDITURE FOR 2020/21 AND 2019/20</vt:lpstr>
      <vt:lpstr>QUARTER 3 EXPENDITURE PER ECONOMIC CLASSIFACTION F0R 2020/21 AND 2019/20</vt:lpstr>
      <vt:lpstr>THANK YOU!</vt:lpstr>
    </vt:vector>
  </TitlesOfParts>
  <Company>Environmental Affairs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dc:title>
  <dc:creator>Admin1</dc:creator>
  <cp:lastModifiedBy>USER</cp:lastModifiedBy>
  <cp:revision>527</cp:revision>
  <cp:lastPrinted>2021-02-16T08:26:26Z</cp:lastPrinted>
  <dcterms:created xsi:type="dcterms:W3CDTF">2020-04-21T11:07:00Z</dcterms:created>
  <dcterms:modified xsi:type="dcterms:W3CDTF">2021-03-16T08:32:20Z</dcterms:modified>
</cp:coreProperties>
</file>