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72" r:id="rId4"/>
    <p:sldId id="275" r:id="rId5"/>
    <p:sldId id="312" r:id="rId6"/>
    <p:sldId id="319" r:id="rId7"/>
    <p:sldId id="320" r:id="rId8"/>
    <p:sldId id="321" r:id="rId9"/>
    <p:sldId id="322" r:id="rId10"/>
    <p:sldId id="316" r:id="rId11"/>
    <p:sldId id="313" r:id="rId12"/>
    <p:sldId id="314" r:id="rId13"/>
    <p:sldId id="315" r:id="rId14"/>
    <p:sldId id="273" r:id="rId15"/>
    <p:sldId id="309" r:id="rId16"/>
    <p:sldId id="317" r:id="rId17"/>
    <p:sldId id="310" r:id="rId18"/>
    <p:sldId id="311" r:id="rId19"/>
    <p:sldId id="27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3800" autoAdjust="0"/>
  </p:normalViewPr>
  <p:slideViewPr>
    <p:cSldViewPr>
      <p:cViewPr varScale="1">
        <p:scale>
          <a:sx n="69" d="100"/>
          <a:sy n="69" d="100"/>
        </p:scale>
        <p:origin x="774" y="66"/>
      </p:cViewPr>
      <p:guideLst>
        <p:guide orient="horz" pos="2160"/>
        <p:guide pos="2880"/>
      </p:guideLst>
    </p:cSldViewPr>
  </p:slideViewPr>
  <p:outlineViewPr>
    <p:cViewPr>
      <p:scale>
        <a:sx n="33" d="100"/>
        <a:sy n="33" d="100"/>
      </p:scale>
      <p:origin x="36" y="180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F75552-0588-4E86-A910-74D81CD18B13}" type="datetimeFigureOut">
              <a:rPr lang="en-ZA" smtClean="0"/>
              <a:t>2021/03/14</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712073-C5D5-4019-BC35-BEBD75CFEAD1}" type="slidenum">
              <a:rPr lang="en-ZA" smtClean="0"/>
              <a:t>‹#›</a:t>
            </a:fld>
            <a:endParaRPr lang="en-ZA"/>
          </a:p>
        </p:txBody>
      </p:sp>
    </p:spTree>
    <p:extLst>
      <p:ext uri="{BB962C8B-B14F-4D97-AF65-F5344CB8AC3E}">
        <p14:creationId xmlns:p14="http://schemas.microsoft.com/office/powerpoint/2010/main" val="2086564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2018/19 MTREF DRAFT BUDGET PRESENTATION</a:t>
            </a:r>
          </a:p>
        </p:txBody>
      </p:sp>
      <p:sp>
        <p:nvSpPr>
          <p:cNvPr id="5" name="Footer Placeholder 4"/>
          <p:cNvSpPr>
            <a:spLocks noGrp="1"/>
          </p:cNvSpPr>
          <p:nvPr>
            <p:ph type="ftr" sz="quarter" idx="11"/>
          </p:nvPr>
        </p:nvSpPr>
        <p:spPr/>
        <p:txBody>
          <a:bodyPr/>
          <a:lstStyle/>
          <a:p>
            <a:r>
              <a:rPr lang="en-US"/>
              <a:t>BUDGET OFFICE</a:t>
            </a:r>
          </a:p>
        </p:txBody>
      </p:sp>
      <p:sp>
        <p:nvSpPr>
          <p:cNvPr id="6" name="Slide Number Placeholder 5"/>
          <p:cNvSpPr>
            <a:spLocks noGrp="1"/>
          </p:cNvSpPr>
          <p:nvPr>
            <p:ph type="sldNum" sz="quarter" idx="12"/>
          </p:nvPr>
        </p:nvSpPr>
        <p:spPr/>
        <p:txBody>
          <a:bodyPr/>
          <a:lstStyle/>
          <a:p>
            <a:fld id="{7ADD5687-C3DF-4A9F-A7C6-B735834DE47D}" type="slidenum">
              <a:rPr lang="en-US" smtClean="0"/>
              <a:pPr/>
              <a:t>6</a:t>
            </a:fld>
            <a:endParaRPr lang="en-US"/>
          </a:p>
        </p:txBody>
      </p:sp>
    </p:spTree>
    <p:extLst>
      <p:ext uri="{BB962C8B-B14F-4D97-AF65-F5344CB8AC3E}">
        <p14:creationId xmlns:p14="http://schemas.microsoft.com/office/powerpoint/2010/main" val="1594935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2018/19 MTREF DRAFT BUDGET PRESENTATION</a:t>
            </a:r>
          </a:p>
        </p:txBody>
      </p:sp>
      <p:sp>
        <p:nvSpPr>
          <p:cNvPr id="5" name="Footer Placeholder 4"/>
          <p:cNvSpPr>
            <a:spLocks noGrp="1"/>
          </p:cNvSpPr>
          <p:nvPr>
            <p:ph type="ftr" sz="quarter" idx="11"/>
          </p:nvPr>
        </p:nvSpPr>
        <p:spPr/>
        <p:txBody>
          <a:bodyPr/>
          <a:lstStyle/>
          <a:p>
            <a:r>
              <a:rPr lang="en-US"/>
              <a:t>BUDGET OFFICE</a:t>
            </a:r>
          </a:p>
        </p:txBody>
      </p:sp>
      <p:sp>
        <p:nvSpPr>
          <p:cNvPr id="6" name="Slide Number Placeholder 5"/>
          <p:cNvSpPr>
            <a:spLocks noGrp="1"/>
          </p:cNvSpPr>
          <p:nvPr>
            <p:ph type="sldNum" sz="quarter" idx="12"/>
          </p:nvPr>
        </p:nvSpPr>
        <p:spPr/>
        <p:txBody>
          <a:bodyPr/>
          <a:lstStyle/>
          <a:p>
            <a:fld id="{7ADD5687-C3DF-4A9F-A7C6-B735834DE47D}" type="slidenum">
              <a:rPr lang="en-US" smtClean="0"/>
              <a:pPr/>
              <a:t>8</a:t>
            </a:fld>
            <a:endParaRPr lang="en-US"/>
          </a:p>
        </p:txBody>
      </p:sp>
    </p:spTree>
    <p:extLst>
      <p:ext uri="{BB962C8B-B14F-4D97-AF65-F5344CB8AC3E}">
        <p14:creationId xmlns:p14="http://schemas.microsoft.com/office/powerpoint/2010/main" val="2799853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2018/19 MTREF DRAFT BUDGET PRESENTATION</a:t>
            </a:r>
          </a:p>
        </p:txBody>
      </p:sp>
      <p:sp>
        <p:nvSpPr>
          <p:cNvPr id="5" name="Footer Placeholder 4"/>
          <p:cNvSpPr>
            <a:spLocks noGrp="1"/>
          </p:cNvSpPr>
          <p:nvPr>
            <p:ph type="ftr" sz="quarter" idx="11"/>
          </p:nvPr>
        </p:nvSpPr>
        <p:spPr/>
        <p:txBody>
          <a:bodyPr/>
          <a:lstStyle/>
          <a:p>
            <a:r>
              <a:rPr lang="en-US"/>
              <a:t>BUDGET OFFICE</a:t>
            </a:r>
          </a:p>
        </p:txBody>
      </p:sp>
      <p:sp>
        <p:nvSpPr>
          <p:cNvPr id="6" name="Slide Number Placeholder 5"/>
          <p:cNvSpPr>
            <a:spLocks noGrp="1"/>
          </p:cNvSpPr>
          <p:nvPr>
            <p:ph type="sldNum" sz="quarter" idx="12"/>
          </p:nvPr>
        </p:nvSpPr>
        <p:spPr/>
        <p:txBody>
          <a:bodyPr/>
          <a:lstStyle/>
          <a:p>
            <a:fld id="{7ADD5687-C3DF-4A9F-A7C6-B735834DE47D}" type="slidenum">
              <a:rPr lang="en-US" smtClean="0"/>
              <a:pPr/>
              <a:t>9</a:t>
            </a:fld>
            <a:endParaRPr lang="en-US"/>
          </a:p>
        </p:txBody>
      </p:sp>
    </p:spTree>
    <p:extLst>
      <p:ext uri="{BB962C8B-B14F-4D97-AF65-F5344CB8AC3E}">
        <p14:creationId xmlns:p14="http://schemas.microsoft.com/office/powerpoint/2010/main" val="3223800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483F204E-04E4-40A6-B789-7463B901E809}" type="datetimeFigureOut">
              <a:rPr lang="en-ZA" smtClean="0"/>
              <a:pPr/>
              <a:t>2021/03/14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1E62110-22CE-4A64-8992-4B807257FBB5}" type="slidenum">
              <a:rPr lang="en-ZA" smtClean="0"/>
              <a:pPr/>
              <a:t>‹#›</a:t>
            </a:fld>
            <a:endParaRPr lang="en-ZA"/>
          </a:p>
        </p:txBody>
      </p:sp>
    </p:spTree>
    <p:extLst>
      <p:ext uri="{BB962C8B-B14F-4D97-AF65-F5344CB8AC3E}">
        <p14:creationId xmlns:p14="http://schemas.microsoft.com/office/powerpoint/2010/main" val="1002116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483F204E-04E4-40A6-B789-7463B901E809}" type="datetimeFigureOut">
              <a:rPr lang="en-ZA" smtClean="0"/>
              <a:pPr/>
              <a:t>2021/03/14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1E62110-22CE-4A64-8992-4B807257FBB5}" type="slidenum">
              <a:rPr lang="en-ZA" smtClean="0"/>
              <a:pPr/>
              <a:t>‹#›</a:t>
            </a:fld>
            <a:endParaRPr lang="en-ZA"/>
          </a:p>
        </p:txBody>
      </p:sp>
    </p:spTree>
    <p:extLst>
      <p:ext uri="{BB962C8B-B14F-4D97-AF65-F5344CB8AC3E}">
        <p14:creationId xmlns:p14="http://schemas.microsoft.com/office/powerpoint/2010/main" val="2579013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483F204E-04E4-40A6-B789-7463B901E809}" type="datetimeFigureOut">
              <a:rPr lang="en-ZA" smtClean="0"/>
              <a:pPr/>
              <a:t>2021/03/14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1E62110-22CE-4A64-8992-4B807257FBB5}" type="slidenum">
              <a:rPr lang="en-ZA" smtClean="0"/>
              <a:pPr/>
              <a:t>‹#›</a:t>
            </a:fld>
            <a:endParaRPr lang="en-ZA"/>
          </a:p>
        </p:txBody>
      </p:sp>
    </p:spTree>
    <p:extLst>
      <p:ext uri="{BB962C8B-B14F-4D97-AF65-F5344CB8AC3E}">
        <p14:creationId xmlns:p14="http://schemas.microsoft.com/office/powerpoint/2010/main" val="1224954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483F204E-04E4-40A6-B789-7463B901E809}" type="datetimeFigureOut">
              <a:rPr lang="en-ZA" smtClean="0"/>
              <a:pPr/>
              <a:t>2021/03/14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1E62110-22CE-4A64-8992-4B807257FBB5}" type="slidenum">
              <a:rPr lang="en-ZA" smtClean="0"/>
              <a:pPr/>
              <a:t>‹#›</a:t>
            </a:fld>
            <a:endParaRPr lang="en-ZA"/>
          </a:p>
        </p:txBody>
      </p:sp>
    </p:spTree>
    <p:extLst>
      <p:ext uri="{BB962C8B-B14F-4D97-AF65-F5344CB8AC3E}">
        <p14:creationId xmlns:p14="http://schemas.microsoft.com/office/powerpoint/2010/main" val="870929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3F204E-04E4-40A6-B789-7463B901E809}" type="datetimeFigureOut">
              <a:rPr lang="en-ZA" smtClean="0"/>
              <a:pPr/>
              <a:t>2021/03/14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1E62110-22CE-4A64-8992-4B807257FBB5}" type="slidenum">
              <a:rPr lang="en-ZA" smtClean="0"/>
              <a:pPr/>
              <a:t>‹#›</a:t>
            </a:fld>
            <a:endParaRPr lang="en-ZA"/>
          </a:p>
        </p:txBody>
      </p:sp>
    </p:spTree>
    <p:extLst>
      <p:ext uri="{BB962C8B-B14F-4D97-AF65-F5344CB8AC3E}">
        <p14:creationId xmlns:p14="http://schemas.microsoft.com/office/powerpoint/2010/main" val="547669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483F204E-04E4-40A6-B789-7463B901E809}" type="datetimeFigureOut">
              <a:rPr lang="en-ZA" smtClean="0"/>
              <a:pPr/>
              <a:t>2021/03/14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1E62110-22CE-4A64-8992-4B807257FBB5}" type="slidenum">
              <a:rPr lang="en-ZA" smtClean="0"/>
              <a:pPr/>
              <a:t>‹#›</a:t>
            </a:fld>
            <a:endParaRPr lang="en-ZA"/>
          </a:p>
        </p:txBody>
      </p:sp>
    </p:spTree>
    <p:extLst>
      <p:ext uri="{BB962C8B-B14F-4D97-AF65-F5344CB8AC3E}">
        <p14:creationId xmlns:p14="http://schemas.microsoft.com/office/powerpoint/2010/main" val="2459134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483F204E-04E4-40A6-B789-7463B901E809}" type="datetimeFigureOut">
              <a:rPr lang="en-ZA" smtClean="0"/>
              <a:pPr/>
              <a:t>2021/03/14</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E1E62110-22CE-4A64-8992-4B807257FBB5}" type="slidenum">
              <a:rPr lang="en-ZA" smtClean="0"/>
              <a:pPr/>
              <a:t>‹#›</a:t>
            </a:fld>
            <a:endParaRPr lang="en-ZA"/>
          </a:p>
        </p:txBody>
      </p:sp>
    </p:spTree>
    <p:extLst>
      <p:ext uri="{BB962C8B-B14F-4D97-AF65-F5344CB8AC3E}">
        <p14:creationId xmlns:p14="http://schemas.microsoft.com/office/powerpoint/2010/main" val="1791581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483F204E-04E4-40A6-B789-7463B901E809}" type="datetimeFigureOut">
              <a:rPr lang="en-ZA" smtClean="0"/>
              <a:pPr/>
              <a:t>2021/03/14</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E1E62110-22CE-4A64-8992-4B807257FBB5}" type="slidenum">
              <a:rPr lang="en-ZA" smtClean="0"/>
              <a:pPr/>
              <a:t>‹#›</a:t>
            </a:fld>
            <a:endParaRPr lang="en-ZA"/>
          </a:p>
        </p:txBody>
      </p:sp>
    </p:spTree>
    <p:extLst>
      <p:ext uri="{BB962C8B-B14F-4D97-AF65-F5344CB8AC3E}">
        <p14:creationId xmlns:p14="http://schemas.microsoft.com/office/powerpoint/2010/main" val="158072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3F204E-04E4-40A6-B789-7463B901E809}" type="datetimeFigureOut">
              <a:rPr lang="en-ZA" smtClean="0"/>
              <a:pPr/>
              <a:t>2021/03/14</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E1E62110-22CE-4A64-8992-4B807257FBB5}" type="slidenum">
              <a:rPr lang="en-ZA" smtClean="0"/>
              <a:pPr/>
              <a:t>‹#›</a:t>
            </a:fld>
            <a:endParaRPr lang="en-ZA"/>
          </a:p>
        </p:txBody>
      </p:sp>
    </p:spTree>
    <p:extLst>
      <p:ext uri="{BB962C8B-B14F-4D97-AF65-F5344CB8AC3E}">
        <p14:creationId xmlns:p14="http://schemas.microsoft.com/office/powerpoint/2010/main" val="3058370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3F204E-04E4-40A6-B789-7463B901E809}" type="datetimeFigureOut">
              <a:rPr lang="en-ZA" smtClean="0"/>
              <a:pPr/>
              <a:t>2021/03/14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1E62110-22CE-4A64-8992-4B807257FBB5}" type="slidenum">
              <a:rPr lang="en-ZA" smtClean="0"/>
              <a:pPr/>
              <a:t>‹#›</a:t>
            </a:fld>
            <a:endParaRPr lang="en-ZA"/>
          </a:p>
        </p:txBody>
      </p:sp>
    </p:spTree>
    <p:extLst>
      <p:ext uri="{BB962C8B-B14F-4D97-AF65-F5344CB8AC3E}">
        <p14:creationId xmlns:p14="http://schemas.microsoft.com/office/powerpoint/2010/main" val="2777084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3F204E-04E4-40A6-B789-7463B901E809}" type="datetimeFigureOut">
              <a:rPr lang="en-ZA" smtClean="0"/>
              <a:pPr/>
              <a:t>2021/03/14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1E62110-22CE-4A64-8992-4B807257FBB5}" type="slidenum">
              <a:rPr lang="en-ZA" smtClean="0"/>
              <a:pPr/>
              <a:t>‹#›</a:t>
            </a:fld>
            <a:endParaRPr lang="en-ZA"/>
          </a:p>
        </p:txBody>
      </p:sp>
    </p:spTree>
    <p:extLst>
      <p:ext uri="{BB962C8B-B14F-4D97-AF65-F5344CB8AC3E}">
        <p14:creationId xmlns:p14="http://schemas.microsoft.com/office/powerpoint/2010/main" val="2240094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F204E-04E4-40A6-B789-7463B901E809}" type="datetimeFigureOut">
              <a:rPr lang="en-ZA" smtClean="0"/>
              <a:pPr/>
              <a:t>2021/03/14</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E62110-22CE-4A64-8992-4B807257FBB5}" type="slidenum">
              <a:rPr lang="en-ZA" smtClean="0"/>
              <a:pPr/>
              <a:t>‹#›</a:t>
            </a:fld>
            <a:endParaRPr lang="en-ZA"/>
          </a:p>
        </p:txBody>
      </p:sp>
    </p:spTree>
    <p:extLst>
      <p:ext uri="{BB962C8B-B14F-4D97-AF65-F5344CB8AC3E}">
        <p14:creationId xmlns:p14="http://schemas.microsoft.com/office/powerpoint/2010/main" val="2946319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97" y="2282"/>
            <a:ext cx="9144000" cy="6855718"/>
          </a:xfrm>
          <a:prstGeom prst="rect">
            <a:avLst/>
          </a:prstGeom>
        </p:spPr>
      </p:pic>
      <p:sp>
        <p:nvSpPr>
          <p:cNvPr id="2" name="Title 1"/>
          <p:cNvSpPr>
            <a:spLocks noGrp="1"/>
          </p:cNvSpPr>
          <p:nvPr>
            <p:ph type="ctrTitle"/>
          </p:nvPr>
        </p:nvSpPr>
        <p:spPr>
          <a:xfrm>
            <a:off x="3347864" y="2924944"/>
            <a:ext cx="5400600" cy="1470025"/>
          </a:xfrm>
        </p:spPr>
        <p:txBody>
          <a:bodyPr>
            <a:normAutofit fontScale="90000"/>
          </a:bodyPr>
          <a:lstStyle/>
          <a:p>
            <a:r>
              <a:rPr lang="en-ZA" dirty="0" smtClean="0"/>
              <a:t>PRESENTATION TO THE PORTFOLIO COMMITTEE ON COGTA </a:t>
            </a:r>
            <a:endParaRPr lang="en-ZA" dirty="0"/>
          </a:p>
        </p:txBody>
      </p:sp>
      <p:sp>
        <p:nvSpPr>
          <p:cNvPr id="5" name="Subtitle 4"/>
          <p:cNvSpPr>
            <a:spLocks noGrp="1"/>
          </p:cNvSpPr>
          <p:nvPr>
            <p:ph type="subTitle" idx="1"/>
          </p:nvPr>
        </p:nvSpPr>
        <p:spPr>
          <a:xfrm>
            <a:off x="3491880" y="4653136"/>
            <a:ext cx="4968552" cy="1224136"/>
          </a:xfrm>
        </p:spPr>
        <p:txBody>
          <a:bodyPr>
            <a:normAutofit fontScale="85000" lnSpcReduction="20000"/>
          </a:bodyPr>
          <a:lstStyle/>
          <a:p>
            <a:pPr algn="r"/>
            <a:r>
              <a:rPr lang="en-ZA" sz="2400" b="1" dirty="0">
                <a:solidFill>
                  <a:schemeClr val="tx1">
                    <a:lumMod val="85000"/>
                    <a:lumOff val="15000"/>
                  </a:schemeClr>
                </a:solidFill>
              </a:rPr>
              <a:t>16 March 2021</a:t>
            </a:r>
          </a:p>
          <a:p>
            <a:pPr algn="r"/>
            <a:endParaRPr lang="en-US" sz="2400" dirty="0">
              <a:solidFill>
                <a:schemeClr val="tx1">
                  <a:lumMod val="85000"/>
                  <a:lumOff val="15000"/>
                </a:schemeClr>
              </a:solidFill>
            </a:endParaRPr>
          </a:p>
          <a:p>
            <a:pPr algn="r"/>
            <a:r>
              <a:rPr lang="en-US" sz="2400" b="1" dirty="0">
                <a:solidFill>
                  <a:schemeClr val="tx1">
                    <a:lumMod val="85000"/>
                    <a:lumOff val="15000"/>
                  </a:schemeClr>
                </a:solidFill>
              </a:rPr>
              <a:t>The state of the municipality and the support to local municipalities</a:t>
            </a:r>
            <a:endParaRPr lang="en-ZA" sz="2400" b="1" dirty="0">
              <a:solidFill>
                <a:schemeClr val="tx1">
                  <a:lumMod val="85000"/>
                  <a:lumOff val="15000"/>
                </a:schemeClr>
              </a:solidFill>
            </a:endParaRPr>
          </a:p>
        </p:txBody>
      </p:sp>
    </p:spTree>
    <p:extLst>
      <p:ext uri="{BB962C8B-B14F-4D97-AF65-F5344CB8AC3E}">
        <p14:creationId xmlns:p14="http://schemas.microsoft.com/office/powerpoint/2010/main" val="3709888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E92BADA-BFAE-42F5-A788-9053732FB16E}"/>
              </a:ext>
            </a:extLst>
          </p:cNvPr>
          <p:cNvPicPr>
            <a:picLocks noChangeAspect="1"/>
          </p:cNvPicPr>
          <p:nvPr/>
        </p:nvPicPr>
        <p:blipFill rotWithShape="1">
          <a:blip r:embed="rId2">
            <a:extLst>
              <a:ext uri="{28A0092B-C50C-407E-A947-70E740481C1C}">
                <a14:useLocalDpi xmlns:a14="http://schemas.microsoft.com/office/drawing/2010/main" val="0"/>
              </a:ext>
            </a:extLst>
          </a:blip>
          <a:srcRect r="15323"/>
          <a:stretch/>
        </p:blipFill>
        <p:spPr>
          <a:xfrm rot="16200000">
            <a:off x="913284" y="-1165820"/>
            <a:ext cx="7173416" cy="9505056"/>
          </a:xfrm>
          <a:prstGeom prst="rect">
            <a:avLst/>
          </a:prstGeom>
        </p:spPr>
      </p:pic>
      <p:sp>
        <p:nvSpPr>
          <p:cNvPr id="2" name="Title 1">
            <a:extLst>
              <a:ext uri="{FF2B5EF4-FFF2-40B4-BE49-F238E27FC236}">
                <a16:creationId xmlns:a16="http://schemas.microsoft.com/office/drawing/2014/main" id="{15D2EFA4-F20B-4277-9A67-DFF5BE19B59C}"/>
              </a:ext>
            </a:extLst>
          </p:cNvPr>
          <p:cNvSpPr>
            <a:spLocks noGrp="1"/>
          </p:cNvSpPr>
          <p:nvPr>
            <p:ph type="title"/>
          </p:nvPr>
        </p:nvSpPr>
        <p:spPr>
          <a:xfrm>
            <a:off x="457200" y="1009525"/>
            <a:ext cx="8229600" cy="508918"/>
          </a:xfrm>
        </p:spPr>
        <p:txBody>
          <a:bodyPr>
            <a:noAutofit/>
          </a:bodyPr>
          <a:lstStyle/>
          <a:p>
            <a:r>
              <a:rPr lang="en-ZA" sz="3200" b="1" dirty="0" smtClean="0"/>
              <a:t>Financial management and viability(</a:t>
            </a:r>
            <a:r>
              <a:rPr lang="en-ZA" sz="2400" b="1" dirty="0" smtClean="0"/>
              <a:t>audit history)</a:t>
            </a:r>
            <a:endParaRPr lang="en-ZA" sz="2400" b="1" dirty="0"/>
          </a:p>
        </p:txBody>
      </p:sp>
      <p:graphicFrame>
        <p:nvGraphicFramePr>
          <p:cNvPr id="5" name="Table 5">
            <a:extLst>
              <a:ext uri="{FF2B5EF4-FFF2-40B4-BE49-F238E27FC236}">
                <a16:creationId xmlns:a16="http://schemas.microsoft.com/office/drawing/2014/main" id="{593F7AC7-D665-411C-AAC3-86B7F89BCAC5}"/>
              </a:ext>
            </a:extLst>
          </p:cNvPr>
          <p:cNvGraphicFramePr>
            <a:graphicFrameLocks noGrp="1"/>
          </p:cNvGraphicFramePr>
          <p:nvPr>
            <p:ph idx="1"/>
            <p:extLst>
              <p:ext uri="{D42A27DB-BD31-4B8C-83A1-F6EECF244321}">
                <p14:modId xmlns:p14="http://schemas.microsoft.com/office/powerpoint/2010/main" val="2661843370"/>
              </p:ext>
            </p:extLst>
          </p:nvPr>
        </p:nvGraphicFramePr>
        <p:xfrm>
          <a:off x="457200" y="1772816"/>
          <a:ext cx="8229600" cy="2743200"/>
        </p:xfrm>
        <a:graphic>
          <a:graphicData uri="http://schemas.openxmlformats.org/drawingml/2006/table">
            <a:tbl>
              <a:tblPr firstRow="1" bandRow="1">
                <a:tableStyleId>{D7AC3CCA-C797-4891-BE02-D94E43425B78}</a:tableStyleId>
              </a:tblPr>
              <a:tblGrid>
                <a:gridCol w="2818656">
                  <a:extLst>
                    <a:ext uri="{9D8B030D-6E8A-4147-A177-3AD203B41FA5}">
                      <a16:colId xmlns:a16="http://schemas.microsoft.com/office/drawing/2014/main" val="2271534593"/>
                    </a:ext>
                  </a:extLst>
                </a:gridCol>
                <a:gridCol w="5410944">
                  <a:extLst>
                    <a:ext uri="{9D8B030D-6E8A-4147-A177-3AD203B41FA5}">
                      <a16:colId xmlns:a16="http://schemas.microsoft.com/office/drawing/2014/main" val="3679961152"/>
                    </a:ext>
                  </a:extLst>
                </a:gridCol>
              </a:tblGrid>
              <a:tr h="370840">
                <a:tc>
                  <a:txBody>
                    <a:bodyPr/>
                    <a:lstStyle/>
                    <a:p>
                      <a:r>
                        <a:rPr lang="en-ZA" sz="2400" dirty="0"/>
                        <a:t>Audit year</a:t>
                      </a:r>
                    </a:p>
                  </a:txBody>
                  <a:tcPr/>
                </a:tc>
                <a:tc>
                  <a:txBody>
                    <a:bodyPr/>
                    <a:lstStyle/>
                    <a:p>
                      <a:r>
                        <a:rPr lang="en-ZA" sz="2400" dirty="0"/>
                        <a:t>Outcome</a:t>
                      </a:r>
                    </a:p>
                  </a:txBody>
                  <a:tcPr/>
                </a:tc>
                <a:extLst>
                  <a:ext uri="{0D108BD9-81ED-4DB2-BD59-A6C34878D82A}">
                    <a16:rowId xmlns:a16="http://schemas.microsoft.com/office/drawing/2014/main" val="3238016304"/>
                  </a:ext>
                </a:extLst>
              </a:tr>
              <a:tr h="370840">
                <a:tc>
                  <a:txBody>
                    <a:bodyPr/>
                    <a:lstStyle/>
                    <a:p>
                      <a:r>
                        <a:rPr lang="en-ZA" sz="2400" dirty="0"/>
                        <a:t>2015/16</a:t>
                      </a:r>
                    </a:p>
                  </a:txBody>
                  <a:tcPr/>
                </a:tc>
                <a:tc>
                  <a:txBody>
                    <a:bodyPr/>
                    <a:lstStyle/>
                    <a:p>
                      <a:r>
                        <a:rPr lang="en-US" sz="2400" dirty="0"/>
                        <a:t>Unqualified audit opinion with no matters</a:t>
                      </a:r>
                      <a:endParaRPr lang="en-ZA" sz="2400" dirty="0"/>
                    </a:p>
                  </a:txBody>
                  <a:tcPr/>
                </a:tc>
                <a:extLst>
                  <a:ext uri="{0D108BD9-81ED-4DB2-BD59-A6C34878D82A}">
                    <a16:rowId xmlns:a16="http://schemas.microsoft.com/office/drawing/2014/main" val="267733057"/>
                  </a:ext>
                </a:extLst>
              </a:tr>
              <a:tr h="370840">
                <a:tc>
                  <a:txBody>
                    <a:bodyPr/>
                    <a:lstStyle/>
                    <a:p>
                      <a:r>
                        <a:rPr lang="en-ZA" sz="2400" dirty="0"/>
                        <a:t>2016/17</a:t>
                      </a:r>
                    </a:p>
                  </a:txBody>
                  <a:tcPr/>
                </a:tc>
                <a:tc>
                  <a:txBody>
                    <a:bodyPr/>
                    <a:lstStyle/>
                    <a:p>
                      <a:r>
                        <a:rPr lang="en-US" sz="2400" dirty="0"/>
                        <a:t>Unqualified audit opinion with matters</a:t>
                      </a:r>
                      <a:endParaRPr lang="en-ZA" sz="2400" dirty="0"/>
                    </a:p>
                  </a:txBody>
                  <a:tcPr/>
                </a:tc>
                <a:extLst>
                  <a:ext uri="{0D108BD9-81ED-4DB2-BD59-A6C34878D82A}">
                    <a16:rowId xmlns:a16="http://schemas.microsoft.com/office/drawing/2014/main" val="3998321208"/>
                  </a:ext>
                </a:extLst>
              </a:tr>
              <a:tr h="370840">
                <a:tc>
                  <a:txBody>
                    <a:bodyPr/>
                    <a:lstStyle/>
                    <a:p>
                      <a:r>
                        <a:rPr lang="en-ZA" sz="2400" dirty="0"/>
                        <a:t>2017/18</a:t>
                      </a:r>
                    </a:p>
                  </a:txBody>
                  <a:tcPr/>
                </a:tc>
                <a:tc>
                  <a:txBody>
                    <a:bodyPr/>
                    <a:lstStyle/>
                    <a:p>
                      <a:r>
                        <a:rPr lang="en-US" sz="2400" dirty="0"/>
                        <a:t>Unqualified audit opinion with matters</a:t>
                      </a:r>
                      <a:endParaRPr lang="en-ZA" sz="2400" dirty="0"/>
                    </a:p>
                  </a:txBody>
                  <a:tcPr/>
                </a:tc>
                <a:extLst>
                  <a:ext uri="{0D108BD9-81ED-4DB2-BD59-A6C34878D82A}">
                    <a16:rowId xmlns:a16="http://schemas.microsoft.com/office/drawing/2014/main" val="2035830113"/>
                  </a:ext>
                </a:extLst>
              </a:tr>
              <a:tr h="370840">
                <a:tc>
                  <a:txBody>
                    <a:bodyPr/>
                    <a:lstStyle/>
                    <a:p>
                      <a:r>
                        <a:rPr lang="en-ZA" sz="2400" dirty="0"/>
                        <a:t>2018/19</a:t>
                      </a:r>
                    </a:p>
                  </a:txBody>
                  <a:tcPr/>
                </a:tc>
                <a:tc>
                  <a:txBody>
                    <a:bodyPr/>
                    <a:lstStyle/>
                    <a:p>
                      <a:r>
                        <a:rPr lang="en-US" sz="2400" dirty="0"/>
                        <a:t>Unqualified audit opinion with matters</a:t>
                      </a:r>
                      <a:endParaRPr lang="en-ZA" sz="2400" dirty="0"/>
                    </a:p>
                  </a:txBody>
                  <a:tcPr/>
                </a:tc>
                <a:extLst>
                  <a:ext uri="{0D108BD9-81ED-4DB2-BD59-A6C34878D82A}">
                    <a16:rowId xmlns:a16="http://schemas.microsoft.com/office/drawing/2014/main" val="2090659873"/>
                  </a:ext>
                </a:extLst>
              </a:tr>
              <a:tr h="370840">
                <a:tc>
                  <a:txBody>
                    <a:bodyPr/>
                    <a:lstStyle/>
                    <a:p>
                      <a:r>
                        <a:rPr lang="en-ZA" sz="2400" dirty="0"/>
                        <a:t>2019/20</a:t>
                      </a:r>
                    </a:p>
                  </a:txBody>
                  <a:tcPr/>
                </a:tc>
                <a:tc>
                  <a:txBody>
                    <a:bodyPr/>
                    <a:lstStyle/>
                    <a:p>
                      <a:r>
                        <a:rPr lang="en-US" sz="2400" dirty="0"/>
                        <a:t>Unqualified audit opinion with no matters</a:t>
                      </a:r>
                    </a:p>
                  </a:txBody>
                  <a:tcPr/>
                </a:tc>
                <a:extLst>
                  <a:ext uri="{0D108BD9-81ED-4DB2-BD59-A6C34878D82A}">
                    <a16:rowId xmlns:a16="http://schemas.microsoft.com/office/drawing/2014/main" val="2068868940"/>
                  </a:ext>
                </a:extLst>
              </a:tr>
            </a:tbl>
          </a:graphicData>
        </a:graphic>
      </p:graphicFrame>
      <p:sp>
        <p:nvSpPr>
          <p:cNvPr id="6" name="Title 1">
            <a:extLst>
              <a:ext uri="{FF2B5EF4-FFF2-40B4-BE49-F238E27FC236}">
                <a16:creationId xmlns:a16="http://schemas.microsoft.com/office/drawing/2014/main" id="{1A0488FF-962D-40FB-BC72-11F4ABB7F818}"/>
              </a:ext>
            </a:extLst>
          </p:cNvPr>
          <p:cNvSpPr txBox="1">
            <a:spLocks/>
          </p:cNvSpPr>
          <p:nvPr/>
        </p:nvSpPr>
        <p:spPr>
          <a:xfrm>
            <a:off x="827584" y="279697"/>
            <a:ext cx="7772400" cy="6480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3600" b="1" dirty="0"/>
              <a:t>State of the municipality</a:t>
            </a:r>
          </a:p>
        </p:txBody>
      </p:sp>
    </p:spTree>
    <p:extLst>
      <p:ext uri="{BB962C8B-B14F-4D97-AF65-F5344CB8AC3E}">
        <p14:creationId xmlns:p14="http://schemas.microsoft.com/office/powerpoint/2010/main" val="516468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15323"/>
          <a:stretch/>
        </p:blipFill>
        <p:spPr>
          <a:xfrm rot="16200000">
            <a:off x="913284" y="-1165820"/>
            <a:ext cx="7173416" cy="9505056"/>
          </a:xfrm>
          <a:prstGeom prst="rect">
            <a:avLst/>
          </a:prstGeom>
        </p:spPr>
      </p:pic>
      <p:sp>
        <p:nvSpPr>
          <p:cNvPr id="2" name="Title 1"/>
          <p:cNvSpPr>
            <a:spLocks noGrp="1"/>
          </p:cNvSpPr>
          <p:nvPr>
            <p:ph type="ctrTitle"/>
          </p:nvPr>
        </p:nvSpPr>
        <p:spPr>
          <a:xfrm>
            <a:off x="827584" y="0"/>
            <a:ext cx="7772400" cy="648072"/>
          </a:xfrm>
        </p:spPr>
        <p:txBody>
          <a:bodyPr>
            <a:normAutofit/>
          </a:bodyPr>
          <a:lstStyle/>
          <a:p>
            <a:r>
              <a:rPr lang="en-ZA" sz="3600" b="1" dirty="0"/>
              <a:t>State of the municipality</a:t>
            </a:r>
          </a:p>
        </p:txBody>
      </p:sp>
      <p:sp>
        <p:nvSpPr>
          <p:cNvPr id="3" name="Subtitle 2"/>
          <p:cNvSpPr>
            <a:spLocks noGrp="1"/>
          </p:cNvSpPr>
          <p:nvPr>
            <p:ph type="subTitle" idx="1"/>
          </p:nvPr>
        </p:nvSpPr>
        <p:spPr>
          <a:xfrm>
            <a:off x="179512" y="648072"/>
            <a:ext cx="8640960" cy="548680"/>
          </a:xfrm>
        </p:spPr>
        <p:txBody>
          <a:bodyPr>
            <a:normAutofit lnSpcReduction="10000"/>
          </a:bodyPr>
          <a:lstStyle/>
          <a:p>
            <a:pPr algn="just"/>
            <a:r>
              <a:rPr lang="en-ZA" sz="3100" b="1" dirty="0">
                <a:solidFill>
                  <a:schemeClr val="tx1"/>
                </a:solidFill>
              </a:rPr>
              <a:t>Financial </a:t>
            </a:r>
            <a:r>
              <a:rPr lang="en-ZA" sz="3100" b="1" dirty="0" smtClean="0">
                <a:solidFill>
                  <a:schemeClr val="tx1"/>
                </a:solidFill>
              </a:rPr>
              <a:t>management and viability</a:t>
            </a:r>
            <a:endParaRPr lang="en-ZA" sz="3100" b="1" dirty="0">
              <a:solidFill>
                <a:schemeClr val="tx1"/>
              </a:solidFill>
            </a:endParaRPr>
          </a:p>
          <a:p>
            <a:pPr algn="just"/>
            <a:endParaRPr lang="en-ZA" sz="1300" b="1" dirty="0">
              <a:solidFill>
                <a:schemeClr val="tx1"/>
              </a:solidFill>
            </a:endParaRPr>
          </a:p>
          <a:p>
            <a:pPr algn="l"/>
            <a:endParaRPr lang="en-ZA" sz="2800" dirty="0">
              <a:solidFill>
                <a:schemeClr val="tx1"/>
              </a:solidFill>
            </a:endParaRPr>
          </a:p>
          <a:p>
            <a:pPr algn="l"/>
            <a:endParaRPr lang="en-ZA" sz="2800" dirty="0">
              <a:solidFill>
                <a:schemeClr val="tx1"/>
              </a:solidFill>
            </a:endParaRPr>
          </a:p>
        </p:txBody>
      </p:sp>
      <p:graphicFrame>
        <p:nvGraphicFramePr>
          <p:cNvPr id="7" name="Content Placeholder 2">
            <a:extLst>
              <a:ext uri="{FF2B5EF4-FFF2-40B4-BE49-F238E27FC236}">
                <a16:creationId xmlns:a16="http://schemas.microsoft.com/office/drawing/2014/main" id="{EF88CAD0-72A6-4883-B51E-BA2D49DE9CE7}"/>
              </a:ext>
            </a:extLst>
          </p:cNvPr>
          <p:cNvGraphicFramePr>
            <a:graphicFrameLocks/>
          </p:cNvGraphicFramePr>
          <p:nvPr>
            <p:extLst>
              <p:ext uri="{D42A27DB-BD31-4B8C-83A1-F6EECF244321}">
                <p14:modId xmlns:p14="http://schemas.microsoft.com/office/powerpoint/2010/main" val="1195965102"/>
              </p:ext>
            </p:extLst>
          </p:nvPr>
        </p:nvGraphicFramePr>
        <p:xfrm>
          <a:off x="179512" y="1296144"/>
          <a:ext cx="8640960" cy="4116832"/>
        </p:xfrm>
        <a:graphic>
          <a:graphicData uri="http://schemas.openxmlformats.org/drawingml/2006/table">
            <a:tbl>
              <a:tblPr firstRow="1" firstCol="1" bandRow="1">
                <a:tableStyleId>{D7AC3CCA-C797-4891-BE02-D94E43425B78}</a:tableStyleId>
              </a:tblPr>
              <a:tblGrid>
                <a:gridCol w="2441052">
                  <a:extLst>
                    <a:ext uri="{9D8B030D-6E8A-4147-A177-3AD203B41FA5}">
                      <a16:colId xmlns:a16="http://schemas.microsoft.com/office/drawing/2014/main" val="1556712293"/>
                    </a:ext>
                  </a:extLst>
                </a:gridCol>
                <a:gridCol w="6199908">
                  <a:extLst>
                    <a:ext uri="{9D8B030D-6E8A-4147-A177-3AD203B41FA5}">
                      <a16:colId xmlns:a16="http://schemas.microsoft.com/office/drawing/2014/main" val="963723479"/>
                    </a:ext>
                  </a:extLst>
                </a:gridCol>
              </a:tblGrid>
              <a:tr h="221373">
                <a:tc>
                  <a:txBody>
                    <a:bodyPr/>
                    <a:lstStyle/>
                    <a:p>
                      <a:pPr>
                        <a:lnSpc>
                          <a:spcPct val="107000"/>
                        </a:lnSpc>
                        <a:spcAft>
                          <a:spcPts val="800"/>
                        </a:spcAft>
                      </a:pPr>
                      <a:r>
                        <a:rPr lang="en-ZA" sz="2000" dirty="0">
                          <a:effectLst/>
                        </a:rPr>
                        <a:t>Focus area</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2000">
                          <a:effectLst/>
                        </a:rPr>
                        <a:t>Response</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66067257"/>
                  </a:ext>
                </a:extLst>
              </a:tr>
              <a:tr h="2799964">
                <a:tc>
                  <a:txBody>
                    <a:bodyPr/>
                    <a:lstStyle/>
                    <a:p>
                      <a:pPr>
                        <a:lnSpc>
                          <a:spcPct val="107000"/>
                        </a:lnSpc>
                        <a:spcAft>
                          <a:spcPts val="800"/>
                        </a:spcAft>
                      </a:pPr>
                      <a:r>
                        <a:rPr lang="en-ZA" sz="2000" dirty="0">
                          <a:effectLst/>
                        </a:rPr>
                        <a:t>Financial management</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ZA" sz="2000" dirty="0">
                          <a:effectLst/>
                        </a:rPr>
                        <a:t>The AG assessed the municipality in the past three (3) financial years to be financially viable and sound.</a:t>
                      </a:r>
                    </a:p>
                    <a:p>
                      <a:pPr algn="just">
                        <a:lnSpc>
                          <a:spcPct val="107000"/>
                        </a:lnSpc>
                        <a:spcAft>
                          <a:spcPts val="800"/>
                        </a:spcAft>
                      </a:pPr>
                      <a:r>
                        <a:rPr lang="en-ZA" sz="2000" dirty="0">
                          <a:effectLst/>
                        </a:rPr>
                        <a:t>The liquidity ratio which is used to measure the municipality’s ability to pay its bills is calculated by dividing the current assets by the current liabilities. The increase in the liquidity ratio from 3.4 (2018/19) to 3.5 (2019/20) is due to an increase in cash levels at year-end. </a:t>
                      </a:r>
                    </a:p>
                    <a:p>
                      <a:pPr algn="just">
                        <a:lnSpc>
                          <a:spcPct val="107000"/>
                        </a:lnSpc>
                        <a:spcAft>
                          <a:spcPts val="800"/>
                        </a:spcAft>
                      </a:pPr>
                      <a:r>
                        <a:rPr lang="en-ZA" sz="2000" dirty="0">
                          <a:effectLst/>
                        </a:rPr>
                        <a:t>The municipality is therefore in a position to pay its current liabilities with the cash available at year end and is an indication that the municipality will be able to meet its short to medium term commitments.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8374232"/>
                  </a:ext>
                </a:extLst>
              </a:tr>
            </a:tbl>
          </a:graphicData>
        </a:graphic>
      </p:graphicFrame>
    </p:spTree>
    <p:extLst>
      <p:ext uri="{BB962C8B-B14F-4D97-AF65-F5344CB8AC3E}">
        <p14:creationId xmlns:p14="http://schemas.microsoft.com/office/powerpoint/2010/main" val="965070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15323"/>
          <a:stretch/>
        </p:blipFill>
        <p:spPr>
          <a:xfrm rot="16200000">
            <a:off x="913284" y="-1165821"/>
            <a:ext cx="7173416" cy="9505056"/>
          </a:xfrm>
          <a:prstGeom prst="rect">
            <a:avLst/>
          </a:prstGeom>
        </p:spPr>
      </p:pic>
      <p:sp>
        <p:nvSpPr>
          <p:cNvPr id="2" name="Title 1"/>
          <p:cNvSpPr>
            <a:spLocks noGrp="1"/>
          </p:cNvSpPr>
          <p:nvPr>
            <p:ph type="ctrTitle"/>
          </p:nvPr>
        </p:nvSpPr>
        <p:spPr>
          <a:xfrm>
            <a:off x="827584" y="0"/>
            <a:ext cx="7772400" cy="648072"/>
          </a:xfrm>
        </p:spPr>
        <p:txBody>
          <a:bodyPr>
            <a:normAutofit/>
          </a:bodyPr>
          <a:lstStyle/>
          <a:p>
            <a:r>
              <a:rPr lang="en-ZA" sz="3600" b="1" dirty="0"/>
              <a:t>State of the municipality</a:t>
            </a:r>
          </a:p>
        </p:txBody>
      </p:sp>
      <p:sp>
        <p:nvSpPr>
          <p:cNvPr id="3" name="Subtitle 2"/>
          <p:cNvSpPr>
            <a:spLocks noGrp="1"/>
          </p:cNvSpPr>
          <p:nvPr>
            <p:ph type="subTitle" idx="1"/>
          </p:nvPr>
        </p:nvSpPr>
        <p:spPr>
          <a:xfrm>
            <a:off x="179512" y="648072"/>
            <a:ext cx="8640960" cy="548680"/>
          </a:xfrm>
        </p:spPr>
        <p:txBody>
          <a:bodyPr>
            <a:normAutofit lnSpcReduction="10000"/>
          </a:bodyPr>
          <a:lstStyle/>
          <a:p>
            <a:pPr algn="just"/>
            <a:r>
              <a:rPr lang="en-ZA" sz="3100" b="1" dirty="0">
                <a:solidFill>
                  <a:schemeClr val="tx1"/>
                </a:solidFill>
              </a:rPr>
              <a:t>Financial </a:t>
            </a:r>
            <a:r>
              <a:rPr lang="en-ZA" sz="3100" b="1" dirty="0" smtClean="0">
                <a:solidFill>
                  <a:schemeClr val="tx1"/>
                </a:solidFill>
              </a:rPr>
              <a:t>management and viability:</a:t>
            </a:r>
            <a:endParaRPr lang="en-ZA" sz="3100" b="1" dirty="0">
              <a:solidFill>
                <a:schemeClr val="tx1"/>
              </a:solidFill>
            </a:endParaRPr>
          </a:p>
          <a:p>
            <a:pPr algn="just"/>
            <a:endParaRPr lang="en-ZA" sz="1300" b="1" dirty="0">
              <a:solidFill>
                <a:schemeClr val="tx1"/>
              </a:solidFill>
            </a:endParaRPr>
          </a:p>
          <a:p>
            <a:pPr algn="l"/>
            <a:endParaRPr lang="en-ZA" sz="2800" dirty="0">
              <a:solidFill>
                <a:schemeClr val="tx1"/>
              </a:solidFill>
            </a:endParaRPr>
          </a:p>
          <a:p>
            <a:pPr algn="l"/>
            <a:endParaRPr lang="en-ZA" sz="2800" dirty="0">
              <a:solidFill>
                <a:schemeClr val="tx1"/>
              </a:solidFill>
            </a:endParaRPr>
          </a:p>
        </p:txBody>
      </p:sp>
      <p:graphicFrame>
        <p:nvGraphicFramePr>
          <p:cNvPr id="6" name="Content Placeholder 7">
            <a:extLst>
              <a:ext uri="{FF2B5EF4-FFF2-40B4-BE49-F238E27FC236}">
                <a16:creationId xmlns:a16="http://schemas.microsoft.com/office/drawing/2014/main" id="{814DF56D-D741-4FBE-807B-B141D57483DA}"/>
              </a:ext>
            </a:extLst>
          </p:cNvPr>
          <p:cNvGraphicFramePr>
            <a:graphicFrameLocks/>
          </p:cNvGraphicFramePr>
          <p:nvPr>
            <p:extLst>
              <p:ext uri="{D42A27DB-BD31-4B8C-83A1-F6EECF244321}">
                <p14:modId xmlns:p14="http://schemas.microsoft.com/office/powerpoint/2010/main" val="4118396205"/>
              </p:ext>
            </p:extLst>
          </p:nvPr>
        </p:nvGraphicFramePr>
        <p:xfrm>
          <a:off x="215515" y="1196752"/>
          <a:ext cx="8568952" cy="1428376"/>
        </p:xfrm>
        <a:graphic>
          <a:graphicData uri="http://schemas.openxmlformats.org/drawingml/2006/table">
            <a:tbl>
              <a:tblPr firstRow="1" firstCol="1" bandRow="1">
                <a:tableStyleId>{D7AC3CCA-C797-4891-BE02-D94E43425B78}</a:tableStyleId>
              </a:tblPr>
              <a:tblGrid>
                <a:gridCol w="2420710">
                  <a:extLst>
                    <a:ext uri="{9D8B030D-6E8A-4147-A177-3AD203B41FA5}">
                      <a16:colId xmlns:a16="http://schemas.microsoft.com/office/drawing/2014/main" val="919196977"/>
                    </a:ext>
                  </a:extLst>
                </a:gridCol>
                <a:gridCol w="6148242">
                  <a:extLst>
                    <a:ext uri="{9D8B030D-6E8A-4147-A177-3AD203B41FA5}">
                      <a16:colId xmlns:a16="http://schemas.microsoft.com/office/drawing/2014/main" val="174117061"/>
                    </a:ext>
                  </a:extLst>
                </a:gridCol>
              </a:tblGrid>
              <a:tr h="1428376">
                <a:tc>
                  <a:txBody>
                    <a:bodyPr/>
                    <a:lstStyle/>
                    <a:p>
                      <a:pPr>
                        <a:lnSpc>
                          <a:spcPct val="107000"/>
                        </a:lnSpc>
                        <a:spcAft>
                          <a:spcPts val="800"/>
                        </a:spcAft>
                      </a:pPr>
                      <a:r>
                        <a:rPr lang="en-ZA" sz="1600" dirty="0">
                          <a:effectLst/>
                        </a:rPr>
                        <a:t>Financial controls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ZA" sz="1600" dirty="0">
                          <a:effectLst/>
                        </a:rPr>
                        <a:t>The municipality has internal controls in place which enable us to be consistent and ensure that all the financial protocols are adhered to.</a:t>
                      </a:r>
                    </a:p>
                    <a:p>
                      <a:pPr algn="just">
                        <a:lnSpc>
                          <a:spcPct val="107000"/>
                        </a:lnSpc>
                        <a:spcAft>
                          <a:spcPts val="800"/>
                        </a:spcAft>
                      </a:pPr>
                      <a:r>
                        <a:rPr lang="en-ZA" sz="1600" dirty="0">
                          <a:effectLst/>
                        </a:rPr>
                        <a:t>In addition, the systems used by the municipality are in line with the </a:t>
                      </a:r>
                      <a:r>
                        <a:rPr lang="en-ZA" sz="1600" dirty="0" err="1">
                          <a:effectLst/>
                        </a:rPr>
                        <a:t>mSCOA</a:t>
                      </a:r>
                      <a:r>
                        <a:rPr lang="en-ZA" sz="1600" dirty="0">
                          <a:effectLst/>
                        </a:rPr>
                        <a:t> reporting.</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40861581"/>
                  </a:ext>
                </a:extLst>
              </a:tr>
            </a:tbl>
          </a:graphicData>
        </a:graphic>
      </p:graphicFrame>
    </p:spTree>
    <p:extLst>
      <p:ext uri="{BB962C8B-B14F-4D97-AF65-F5344CB8AC3E}">
        <p14:creationId xmlns:p14="http://schemas.microsoft.com/office/powerpoint/2010/main" val="933303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15323"/>
          <a:stretch/>
        </p:blipFill>
        <p:spPr>
          <a:xfrm rot="16200000">
            <a:off x="913284" y="-1165820"/>
            <a:ext cx="7173416" cy="9505056"/>
          </a:xfrm>
          <a:prstGeom prst="rect">
            <a:avLst/>
          </a:prstGeom>
        </p:spPr>
      </p:pic>
      <p:sp>
        <p:nvSpPr>
          <p:cNvPr id="2" name="Title 1"/>
          <p:cNvSpPr>
            <a:spLocks noGrp="1"/>
          </p:cNvSpPr>
          <p:nvPr>
            <p:ph type="ctrTitle"/>
          </p:nvPr>
        </p:nvSpPr>
        <p:spPr>
          <a:xfrm>
            <a:off x="827584" y="0"/>
            <a:ext cx="7772400" cy="648072"/>
          </a:xfrm>
        </p:spPr>
        <p:txBody>
          <a:bodyPr>
            <a:normAutofit/>
          </a:bodyPr>
          <a:lstStyle/>
          <a:p>
            <a:r>
              <a:rPr lang="en-ZA" sz="3600" b="1" dirty="0"/>
              <a:t>State of the municipality</a:t>
            </a:r>
          </a:p>
        </p:txBody>
      </p:sp>
      <p:sp>
        <p:nvSpPr>
          <p:cNvPr id="3" name="Subtitle 2"/>
          <p:cNvSpPr>
            <a:spLocks noGrp="1"/>
          </p:cNvSpPr>
          <p:nvPr>
            <p:ph type="subTitle" idx="1"/>
          </p:nvPr>
        </p:nvSpPr>
        <p:spPr>
          <a:xfrm>
            <a:off x="179512" y="648072"/>
            <a:ext cx="8640960" cy="548680"/>
          </a:xfrm>
        </p:spPr>
        <p:txBody>
          <a:bodyPr>
            <a:normAutofit fontScale="85000" lnSpcReduction="10000"/>
          </a:bodyPr>
          <a:lstStyle/>
          <a:p>
            <a:pPr algn="just"/>
            <a:r>
              <a:rPr lang="en-ZA" sz="2800" b="1" dirty="0">
                <a:solidFill>
                  <a:schemeClr val="tx1"/>
                </a:solidFill>
              </a:rPr>
              <a:t>Financial </a:t>
            </a:r>
            <a:r>
              <a:rPr lang="en-ZA" sz="2800" b="1" dirty="0" smtClean="0">
                <a:solidFill>
                  <a:schemeClr val="tx1"/>
                </a:solidFill>
              </a:rPr>
              <a:t> management and viability(conditional </a:t>
            </a:r>
            <a:r>
              <a:rPr lang="en-ZA" sz="2800" b="1" dirty="0">
                <a:solidFill>
                  <a:schemeClr val="tx1"/>
                </a:solidFill>
              </a:rPr>
              <a:t>grant spending):</a:t>
            </a:r>
          </a:p>
          <a:p>
            <a:pPr algn="just"/>
            <a:endParaRPr lang="en-ZA" sz="1300" b="1" dirty="0">
              <a:solidFill>
                <a:schemeClr val="tx1"/>
              </a:solidFill>
            </a:endParaRPr>
          </a:p>
          <a:p>
            <a:pPr algn="l"/>
            <a:endParaRPr lang="en-ZA" sz="2800" dirty="0">
              <a:solidFill>
                <a:schemeClr val="tx1"/>
              </a:solidFill>
            </a:endParaRPr>
          </a:p>
          <a:p>
            <a:pPr algn="l"/>
            <a:endParaRPr lang="en-ZA" sz="2800" dirty="0">
              <a:solidFill>
                <a:schemeClr val="tx1"/>
              </a:solidFill>
            </a:endParaRPr>
          </a:p>
        </p:txBody>
      </p:sp>
      <p:graphicFrame>
        <p:nvGraphicFramePr>
          <p:cNvPr id="7" name="Table 3">
            <a:extLst>
              <a:ext uri="{FF2B5EF4-FFF2-40B4-BE49-F238E27FC236}">
                <a16:creationId xmlns:a16="http://schemas.microsoft.com/office/drawing/2014/main" id="{27CC0D8A-9591-40E8-AFB2-E48165AD4970}"/>
              </a:ext>
            </a:extLst>
          </p:cNvPr>
          <p:cNvGraphicFramePr>
            <a:graphicFrameLocks/>
          </p:cNvGraphicFramePr>
          <p:nvPr>
            <p:extLst>
              <p:ext uri="{D42A27DB-BD31-4B8C-83A1-F6EECF244321}">
                <p14:modId xmlns:p14="http://schemas.microsoft.com/office/powerpoint/2010/main" val="2048316764"/>
              </p:ext>
            </p:extLst>
          </p:nvPr>
        </p:nvGraphicFramePr>
        <p:xfrm>
          <a:off x="251520" y="1296144"/>
          <a:ext cx="8568952" cy="3820172"/>
        </p:xfrm>
        <a:graphic>
          <a:graphicData uri="http://schemas.openxmlformats.org/drawingml/2006/table">
            <a:tbl>
              <a:tblPr firstRow="1" bandRow="1">
                <a:tableStyleId>{D7AC3CCA-C797-4891-BE02-D94E43425B78}</a:tableStyleId>
              </a:tblPr>
              <a:tblGrid>
                <a:gridCol w="2142238">
                  <a:extLst>
                    <a:ext uri="{9D8B030D-6E8A-4147-A177-3AD203B41FA5}">
                      <a16:colId xmlns:a16="http://schemas.microsoft.com/office/drawing/2014/main" val="845903479"/>
                    </a:ext>
                  </a:extLst>
                </a:gridCol>
                <a:gridCol w="2142238">
                  <a:extLst>
                    <a:ext uri="{9D8B030D-6E8A-4147-A177-3AD203B41FA5}">
                      <a16:colId xmlns:a16="http://schemas.microsoft.com/office/drawing/2014/main" val="803022427"/>
                    </a:ext>
                  </a:extLst>
                </a:gridCol>
                <a:gridCol w="2142238">
                  <a:extLst>
                    <a:ext uri="{9D8B030D-6E8A-4147-A177-3AD203B41FA5}">
                      <a16:colId xmlns:a16="http://schemas.microsoft.com/office/drawing/2014/main" val="1008508427"/>
                    </a:ext>
                  </a:extLst>
                </a:gridCol>
                <a:gridCol w="2142238">
                  <a:extLst>
                    <a:ext uri="{9D8B030D-6E8A-4147-A177-3AD203B41FA5}">
                      <a16:colId xmlns:a16="http://schemas.microsoft.com/office/drawing/2014/main" val="3976364171"/>
                    </a:ext>
                  </a:extLst>
                </a:gridCol>
              </a:tblGrid>
              <a:tr h="476672">
                <a:tc>
                  <a:txBody>
                    <a:bodyPr/>
                    <a:lstStyle/>
                    <a:p>
                      <a:r>
                        <a:rPr lang="en-ZA" dirty="0"/>
                        <a:t>Conditional grant (2019/20)</a:t>
                      </a:r>
                    </a:p>
                  </a:txBody>
                  <a:tcPr/>
                </a:tc>
                <a:tc>
                  <a:txBody>
                    <a:bodyPr/>
                    <a:lstStyle/>
                    <a:p>
                      <a:r>
                        <a:rPr lang="en-ZA" dirty="0"/>
                        <a:t>Amount received</a:t>
                      </a:r>
                    </a:p>
                  </a:txBody>
                  <a:tcPr/>
                </a:tc>
                <a:tc>
                  <a:txBody>
                    <a:bodyPr/>
                    <a:lstStyle/>
                    <a:p>
                      <a:r>
                        <a:rPr lang="en-ZA" dirty="0"/>
                        <a:t>Amount spent</a:t>
                      </a:r>
                    </a:p>
                  </a:txBody>
                  <a:tcPr/>
                </a:tc>
                <a:tc>
                  <a:txBody>
                    <a:bodyPr/>
                    <a:lstStyle/>
                    <a:p>
                      <a:r>
                        <a:rPr lang="en-ZA" dirty="0"/>
                        <a:t>Percentage unspent</a:t>
                      </a:r>
                    </a:p>
                  </a:txBody>
                  <a:tcPr/>
                </a:tc>
                <a:extLst>
                  <a:ext uri="{0D108BD9-81ED-4DB2-BD59-A6C34878D82A}">
                    <a16:rowId xmlns:a16="http://schemas.microsoft.com/office/drawing/2014/main" val="1394795956"/>
                  </a:ext>
                </a:extLst>
              </a:tr>
              <a:tr h="864093">
                <a:tc>
                  <a:txBody>
                    <a:bodyPr/>
                    <a:lstStyle/>
                    <a:p>
                      <a:r>
                        <a:rPr lang="en-ZA" dirty="0"/>
                        <a:t>RRAMS</a:t>
                      </a:r>
                    </a:p>
                  </a:txBody>
                  <a:tcPr/>
                </a:tc>
                <a:tc>
                  <a:txBody>
                    <a:bodyPr/>
                    <a:lstStyle/>
                    <a:p>
                      <a:r>
                        <a:rPr lang="en-ZA" dirty="0"/>
                        <a:t>2,670,000</a:t>
                      </a:r>
                    </a:p>
                  </a:txBody>
                  <a:tcPr/>
                </a:tc>
                <a:tc>
                  <a:txBody>
                    <a:bodyPr/>
                    <a:lstStyle/>
                    <a:p>
                      <a:r>
                        <a:rPr lang="en-ZA" dirty="0"/>
                        <a:t>1,340,660</a:t>
                      </a:r>
                    </a:p>
                  </a:txBody>
                  <a:tcPr/>
                </a:tc>
                <a:tc>
                  <a:txBody>
                    <a:bodyPr/>
                    <a:lstStyle/>
                    <a:p>
                      <a:r>
                        <a:rPr lang="en-ZA" dirty="0"/>
                        <a:t>50% (contractor appointed for a lesser amount)</a:t>
                      </a:r>
                    </a:p>
                  </a:txBody>
                  <a:tcPr/>
                </a:tc>
                <a:extLst>
                  <a:ext uri="{0D108BD9-81ED-4DB2-BD59-A6C34878D82A}">
                    <a16:rowId xmlns:a16="http://schemas.microsoft.com/office/drawing/2014/main" val="979461109"/>
                  </a:ext>
                </a:extLst>
              </a:tr>
              <a:tr h="1386691">
                <a:tc>
                  <a:txBody>
                    <a:bodyPr/>
                    <a:lstStyle/>
                    <a:p>
                      <a:r>
                        <a:rPr lang="en-ZA" dirty="0"/>
                        <a:t>FMG</a:t>
                      </a:r>
                    </a:p>
                  </a:txBody>
                  <a:tcPr/>
                </a:tc>
                <a:tc>
                  <a:txBody>
                    <a:bodyPr/>
                    <a:lstStyle/>
                    <a:p>
                      <a:r>
                        <a:rPr lang="en-ZA" dirty="0"/>
                        <a:t>1,000,000</a:t>
                      </a:r>
                    </a:p>
                  </a:txBody>
                  <a:tcPr/>
                </a:tc>
                <a:tc>
                  <a:txBody>
                    <a:bodyPr/>
                    <a:lstStyle/>
                    <a:p>
                      <a:r>
                        <a:rPr lang="en-ZA" dirty="0"/>
                        <a:t>747,932</a:t>
                      </a:r>
                    </a:p>
                  </a:txBody>
                  <a:tcPr/>
                </a:tc>
                <a:tc>
                  <a:txBody>
                    <a:bodyPr/>
                    <a:lstStyle/>
                    <a:p>
                      <a:r>
                        <a:rPr lang="en-ZA" dirty="0"/>
                        <a:t>25% (amount allocated for training was not used due to lockdown restrictions)</a:t>
                      </a:r>
                    </a:p>
                  </a:txBody>
                  <a:tcPr/>
                </a:tc>
                <a:extLst>
                  <a:ext uri="{0D108BD9-81ED-4DB2-BD59-A6C34878D82A}">
                    <a16:rowId xmlns:a16="http://schemas.microsoft.com/office/drawing/2014/main" val="266812868"/>
                  </a:ext>
                </a:extLst>
              </a:tr>
              <a:tr h="401326">
                <a:tc>
                  <a:txBody>
                    <a:bodyPr/>
                    <a:lstStyle/>
                    <a:p>
                      <a:r>
                        <a:rPr lang="en-ZA" dirty="0"/>
                        <a:t>EPWP</a:t>
                      </a:r>
                    </a:p>
                  </a:txBody>
                  <a:tcPr/>
                </a:tc>
                <a:tc>
                  <a:txBody>
                    <a:bodyPr/>
                    <a:lstStyle/>
                    <a:p>
                      <a:r>
                        <a:rPr lang="en-ZA" dirty="0"/>
                        <a:t>1,270,000</a:t>
                      </a:r>
                    </a:p>
                  </a:txBody>
                  <a:tcPr/>
                </a:tc>
                <a:tc>
                  <a:txBody>
                    <a:bodyPr/>
                    <a:lstStyle/>
                    <a:p>
                      <a:r>
                        <a:rPr lang="en-ZA" dirty="0"/>
                        <a:t>1,270,000</a:t>
                      </a:r>
                    </a:p>
                  </a:txBody>
                  <a:tcPr/>
                </a:tc>
                <a:tc>
                  <a:txBody>
                    <a:bodyPr/>
                    <a:lstStyle/>
                    <a:p>
                      <a:r>
                        <a:rPr lang="en-ZA" dirty="0"/>
                        <a:t>0%</a:t>
                      </a:r>
                    </a:p>
                  </a:txBody>
                  <a:tcPr/>
                </a:tc>
                <a:extLst>
                  <a:ext uri="{0D108BD9-81ED-4DB2-BD59-A6C34878D82A}">
                    <a16:rowId xmlns:a16="http://schemas.microsoft.com/office/drawing/2014/main" val="1734814153"/>
                  </a:ext>
                </a:extLst>
              </a:tr>
              <a:tr h="401326">
                <a:tc>
                  <a:txBody>
                    <a:bodyPr/>
                    <a:lstStyle/>
                    <a:p>
                      <a:r>
                        <a:rPr lang="en-ZA" dirty="0"/>
                        <a:t>Disaster Grant</a:t>
                      </a:r>
                    </a:p>
                  </a:txBody>
                  <a:tcPr/>
                </a:tc>
                <a:tc>
                  <a:txBody>
                    <a:bodyPr/>
                    <a:lstStyle/>
                    <a:p>
                      <a:r>
                        <a:rPr lang="en-ZA" dirty="0"/>
                        <a:t>246,000</a:t>
                      </a:r>
                    </a:p>
                  </a:txBody>
                  <a:tcPr/>
                </a:tc>
                <a:tc>
                  <a:txBody>
                    <a:bodyPr/>
                    <a:lstStyle/>
                    <a:p>
                      <a:endParaRPr lang="en-ZA" dirty="0"/>
                    </a:p>
                  </a:txBody>
                  <a:tcPr/>
                </a:tc>
                <a:tc>
                  <a:txBody>
                    <a:bodyPr/>
                    <a:lstStyle/>
                    <a:p>
                      <a:r>
                        <a:rPr lang="en-ZA" dirty="0"/>
                        <a:t>0%</a:t>
                      </a:r>
                    </a:p>
                  </a:txBody>
                  <a:tcPr/>
                </a:tc>
                <a:extLst>
                  <a:ext uri="{0D108BD9-81ED-4DB2-BD59-A6C34878D82A}">
                    <a16:rowId xmlns:a16="http://schemas.microsoft.com/office/drawing/2014/main" val="1713614936"/>
                  </a:ext>
                </a:extLst>
              </a:tr>
            </a:tbl>
          </a:graphicData>
        </a:graphic>
      </p:graphicFrame>
    </p:spTree>
    <p:extLst>
      <p:ext uri="{BB962C8B-B14F-4D97-AF65-F5344CB8AC3E}">
        <p14:creationId xmlns:p14="http://schemas.microsoft.com/office/powerpoint/2010/main" val="2971665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15323"/>
          <a:stretch/>
        </p:blipFill>
        <p:spPr>
          <a:xfrm rot="16200000">
            <a:off x="985292" y="-1165820"/>
            <a:ext cx="7173416" cy="9505056"/>
          </a:xfrm>
          <a:prstGeom prst="rect">
            <a:avLst/>
          </a:prstGeom>
        </p:spPr>
      </p:pic>
      <p:sp>
        <p:nvSpPr>
          <p:cNvPr id="2" name="Title 1"/>
          <p:cNvSpPr>
            <a:spLocks noGrp="1"/>
          </p:cNvSpPr>
          <p:nvPr>
            <p:ph type="ctrTitle"/>
          </p:nvPr>
        </p:nvSpPr>
        <p:spPr>
          <a:xfrm>
            <a:off x="827584" y="103859"/>
            <a:ext cx="7772400" cy="648072"/>
          </a:xfrm>
        </p:spPr>
        <p:txBody>
          <a:bodyPr>
            <a:normAutofit/>
          </a:bodyPr>
          <a:lstStyle/>
          <a:p>
            <a:r>
              <a:rPr lang="en-ZA" sz="3600" b="1" dirty="0"/>
              <a:t>Support to local municipalities</a:t>
            </a:r>
          </a:p>
        </p:txBody>
      </p:sp>
      <p:sp>
        <p:nvSpPr>
          <p:cNvPr id="3" name="Subtitle 2"/>
          <p:cNvSpPr>
            <a:spLocks noGrp="1"/>
          </p:cNvSpPr>
          <p:nvPr>
            <p:ph type="subTitle" idx="1"/>
          </p:nvPr>
        </p:nvSpPr>
        <p:spPr>
          <a:xfrm>
            <a:off x="179512" y="648072"/>
            <a:ext cx="8640960" cy="6381328"/>
          </a:xfrm>
        </p:spPr>
        <p:txBody>
          <a:bodyPr>
            <a:normAutofit/>
          </a:bodyPr>
          <a:lstStyle/>
          <a:p>
            <a:pPr marL="457200" indent="-457200" algn="just">
              <a:buFont typeface="Arial" panose="020B0604020202020204" pitchFamily="34" charset="0"/>
              <a:buChar char="•"/>
            </a:pPr>
            <a:endParaRPr lang="en-ZA" sz="3800" dirty="0">
              <a:solidFill>
                <a:schemeClr val="tx1"/>
              </a:solidFill>
            </a:endParaRPr>
          </a:p>
          <a:p>
            <a:pPr algn="l"/>
            <a:endParaRPr lang="en-ZA" sz="2800" dirty="0">
              <a:solidFill>
                <a:schemeClr val="tx1"/>
              </a:solidFill>
            </a:endParaRPr>
          </a:p>
          <a:p>
            <a:pPr algn="l"/>
            <a:endParaRPr lang="en-ZA" sz="2800" dirty="0">
              <a:solidFill>
                <a:schemeClr val="tx1"/>
              </a:solidFill>
            </a:endParaRPr>
          </a:p>
          <a:p>
            <a:pPr algn="l"/>
            <a:endParaRPr lang="en-ZA" sz="2800" dirty="0">
              <a:solidFill>
                <a:schemeClr val="tx1"/>
              </a:solidFill>
            </a:endParaRPr>
          </a:p>
          <a:p>
            <a:pPr algn="l"/>
            <a:endParaRPr lang="en-ZA" sz="2800" dirty="0">
              <a:solidFill>
                <a:schemeClr val="tx1"/>
              </a:solidFill>
            </a:endParaRPr>
          </a:p>
        </p:txBody>
      </p:sp>
      <p:graphicFrame>
        <p:nvGraphicFramePr>
          <p:cNvPr id="6" name="Table 6">
            <a:extLst>
              <a:ext uri="{FF2B5EF4-FFF2-40B4-BE49-F238E27FC236}">
                <a16:creationId xmlns:a16="http://schemas.microsoft.com/office/drawing/2014/main" id="{B9A89089-6D32-442C-9CD9-BFDE96CD63AF}"/>
              </a:ext>
            </a:extLst>
          </p:cNvPr>
          <p:cNvGraphicFramePr>
            <a:graphicFrameLocks noGrp="1"/>
          </p:cNvGraphicFramePr>
          <p:nvPr>
            <p:extLst>
              <p:ext uri="{D42A27DB-BD31-4B8C-83A1-F6EECF244321}">
                <p14:modId xmlns:p14="http://schemas.microsoft.com/office/powerpoint/2010/main" val="3628477285"/>
              </p:ext>
            </p:extLst>
          </p:nvPr>
        </p:nvGraphicFramePr>
        <p:xfrm>
          <a:off x="128364" y="1794262"/>
          <a:ext cx="8927983" cy="4968240"/>
        </p:xfrm>
        <a:graphic>
          <a:graphicData uri="http://schemas.openxmlformats.org/drawingml/2006/table">
            <a:tbl>
              <a:tblPr firstRow="1" bandRow="1">
                <a:tableStyleId>{D7AC3CCA-C797-4891-BE02-D94E43425B78}</a:tableStyleId>
              </a:tblPr>
              <a:tblGrid>
                <a:gridCol w="2355404">
                  <a:extLst>
                    <a:ext uri="{9D8B030D-6E8A-4147-A177-3AD203B41FA5}">
                      <a16:colId xmlns:a16="http://schemas.microsoft.com/office/drawing/2014/main" val="2846787029"/>
                    </a:ext>
                  </a:extLst>
                </a:gridCol>
                <a:gridCol w="2181100">
                  <a:extLst>
                    <a:ext uri="{9D8B030D-6E8A-4147-A177-3AD203B41FA5}">
                      <a16:colId xmlns:a16="http://schemas.microsoft.com/office/drawing/2014/main" val="2750397239"/>
                    </a:ext>
                  </a:extLst>
                </a:gridCol>
                <a:gridCol w="4391479">
                  <a:extLst>
                    <a:ext uri="{9D8B030D-6E8A-4147-A177-3AD203B41FA5}">
                      <a16:colId xmlns:a16="http://schemas.microsoft.com/office/drawing/2014/main" val="2147438046"/>
                    </a:ext>
                  </a:extLst>
                </a:gridCol>
              </a:tblGrid>
              <a:tr h="576064">
                <a:tc>
                  <a:txBody>
                    <a:bodyPr/>
                    <a:lstStyle/>
                    <a:p>
                      <a:r>
                        <a:rPr lang="en-US" sz="1800" dirty="0"/>
                        <a:t>Shared services</a:t>
                      </a:r>
                    </a:p>
                  </a:txBody>
                  <a:tcPr/>
                </a:tc>
                <a:tc>
                  <a:txBody>
                    <a:bodyPr/>
                    <a:lstStyle/>
                    <a:p>
                      <a:r>
                        <a:rPr lang="en-US" sz="1800" dirty="0"/>
                        <a:t>District Municipality Competency</a:t>
                      </a:r>
                    </a:p>
                  </a:txBody>
                  <a:tcPr/>
                </a:tc>
                <a:tc>
                  <a:txBody>
                    <a:bodyPr/>
                    <a:lstStyle/>
                    <a:p>
                      <a:r>
                        <a:rPr lang="en-US" sz="1800" dirty="0"/>
                        <a:t>Support Services</a:t>
                      </a:r>
                    </a:p>
                  </a:txBody>
                  <a:tcPr/>
                </a:tc>
                <a:extLst>
                  <a:ext uri="{0D108BD9-81ED-4DB2-BD59-A6C34878D82A}">
                    <a16:rowId xmlns:a16="http://schemas.microsoft.com/office/drawing/2014/main" val="4208717229"/>
                  </a:ext>
                </a:extLst>
              </a:tr>
              <a:tr h="470527">
                <a:tc rowSpan="9">
                  <a:txBody>
                    <a:bodyPr/>
                    <a:lstStyle/>
                    <a:p>
                      <a:pPr marL="285750" indent="-285750" algn="just">
                        <a:buFont typeface="Arial" panose="020B0604020202020204" pitchFamily="34" charset="0"/>
                        <a:buChar char="•"/>
                      </a:pPr>
                      <a:r>
                        <a:rPr lang="en-US" sz="1700" dirty="0"/>
                        <a:t>Internal Audit (</a:t>
                      </a:r>
                      <a:r>
                        <a:rPr lang="en-US" sz="1700" dirty="0" err="1"/>
                        <a:t>Magareng</a:t>
                      </a:r>
                      <a:r>
                        <a:rPr lang="en-US" sz="1700" dirty="0"/>
                        <a:t> &amp; </a:t>
                      </a:r>
                      <a:r>
                        <a:rPr lang="en-US" sz="1700" dirty="0" err="1"/>
                        <a:t>Dikgatlong</a:t>
                      </a:r>
                      <a:r>
                        <a:rPr lang="en-US" sz="1700" dirty="0"/>
                        <a:t> LMs)</a:t>
                      </a:r>
                    </a:p>
                    <a:p>
                      <a:pPr marL="285750" indent="-285750" algn="just">
                        <a:buFont typeface="Arial" panose="020B0604020202020204" pitchFamily="34" charset="0"/>
                        <a:buChar char="•"/>
                      </a:pPr>
                      <a:r>
                        <a:rPr lang="en-US" sz="1700" dirty="0"/>
                        <a:t>Risk Management (</a:t>
                      </a:r>
                      <a:r>
                        <a:rPr lang="en-US" sz="1700" dirty="0" err="1"/>
                        <a:t>Magareng</a:t>
                      </a:r>
                      <a:r>
                        <a:rPr lang="en-US" sz="1700" dirty="0"/>
                        <a:t> &amp; </a:t>
                      </a:r>
                      <a:r>
                        <a:rPr lang="en-US" sz="1700" dirty="0" err="1"/>
                        <a:t>Dikgatlong</a:t>
                      </a:r>
                      <a:r>
                        <a:rPr lang="en-US" sz="1700" dirty="0"/>
                        <a:t>)</a:t>
                      </a:r>
                    </a:p>
                    <a:p>
                      <a:pPr marL="285750" indent="-285750" algn="just">
                        <a:buFont typeface="Arial" panose="020B0604020202020204" pitchFamily="34" charset="0"/>
                        <a:buChar char="•"/>
                      </a:pPr>
                      <a:r>
                        <a:rPr lang="en-US" sz="1700" dirty="0"/>
                        <a:t>GIS (All local </a:t>
                      </a:r>
                      <a:r>
                        <a:rPr lang="en-US" sz="1700" dirty="0" err="1"/>
                        <a:t>municipalitites</a:t>
                      </a:r>
                      <a:r>
                        <a:rPr lang="en-US" sz="1700" dirty="0" smtClean="0"/>
                        <a:t>)</a:t>
                      </a:r>
                    </a:p>
                    <a:p>
                      <a:pPr marL="285750" indent="-285750" algn="just">
                        <a:buFont typeface="Arial" panose="020B0604020202020204" pitchFamily="34" charset="0"/>
                        <a:buChar char="•"/>
                      </a:pPr>
                      <a:r>
                        <a:rPr lang="en-US" sz="1700" dirty="0" smtClean="0"/>
                        <a:t>Audit, performance and risk committee, </a:t>
                      </a:r>
                    </a:p>
                    <a:p>
                      <a:pPr marL="285750" indent="-285750" algn="just">
                        <a:buFont typeface="Arial" panose="020B0604020202020204" pitchFamily="34" charset="0"/>
                        <a:buChar char="•"/>
                      </a:pPr>
                      <a:r>
                        <a:rPr lang="en-US" sz="1700" dirty="0" smtClean="0"/>
                        <a:t>Financial Misconduct</a:t>
                      </a:r>
                      <a:r>
                        <a:rPr lang="en-US" sz="1700" baseline="0" dirty="0" smtClean="0"/>
                        <a:t> Disciplinary Board</a:t>
                      </a:r>
                    </a:p>
                    <a:p>
                      <a:pPr marL="285750" indent="-285750" algn="just">
                        <a:buFont typeface="Arial" panose="020B0604020202020204" pitchFamily="34" charset="0"/>
                        <a:buChar char="•"/>
                      </a:pPr>
                      <a:r>
                        <a:rPr lang="en-US" sz="1700" baseline="0" dirty="0" smtClean="0"/>
                        <a:t>District Municipal Planning Tribunal</a:t>
                      </a:r>
                      <a:endParaRPr lang="en-US" sz="1700" dirty="0"/>
                    </a:p>
                  </a:txBody>
                  <a:tcPr/>
                </a:tc>
                <a:tc rowSpan="9">
                  <a:txBody>
                    <a:bodyPr/>
                    <a:lstStyle/>
                    <a:p>
                      <a:pPr marL="285750" indent="-285750" algn="just">
                        <a:buFont typeface="Arial" panose="020B0604020202020204" pitchFamily="34" charset="0"/>
                        <a:buChar char="•"/>
                      </a:pPr>
                      <a:r>
                        <a:rPr lang="en-US" sz="1700" dirty="0"/>
                        <a:t>Disaster Management</a:t>
                      </a:r>
                    </a:p>
                    <a:p>
                      <a:pPr marL="285750" indent="-285750" algn="just">
                        <a:buFont typeface="Arial" panose="020B0604020202020204" pitchFamily="34" charset="0"/>
                        <a:buChar char="•"/>
                      </a:pPr>
                      <a:r>
                        <a:rPr lang="en-US" sz="1700" dirty="0"/>
                        <a:t>Environmental Health Services</a:t>
                      </a:r>
                    </a:p>
                  </a:txBody>
                  <a:tcPr/>
                </a:tc>
                <a:tc>
                  <a:txBody>
                    <a:bodyPr/>
                    <a:lstStyle/>
                    <a:p>
                      <a:pPr algn="just"/>
                      <a:r>
                        <a:rPr lang="en-US" sz="1700" dirty="0"/>
                        <a:t>Infrastructure (financial- and project Management and advisory support)</a:t>
                      </a:r>
                    </a:p>
                  </a:txBody>
                  <a:tcPr/>
                </a:tc>
                <a:extLst>
                  <a:ext uri="{0D108BD9-81ED-4DB2-BD59-A6C34878D82A}">
                    <a16:rowId xmlns:a16="http://schemas.microsoft.com/office/drawing/2014/main" val="2593095452"/>
                  </a:ext>
                </a:extLst>
              </a:tr>
              <a:tr h="470527">
                <a:tc vMerge="1">
                  <a:txBody>
                    <a:bodyPr/>
                    <a:lstStyle/>
                    <a:p>
                      <a:pPr marL="285750" indent="-285750">
                        <a:buFont typeface="Arial" panose="020B0604020202020204" pitchFamily="34" charset="0"/>
                        <a:buChar char="•"/>
                      </a:pPr>
                      <a:r>
                        <a:rPr lang="en-US" sz="1400" dirty="0"/>
                        <a:t>Risk Management (</a:t>
                      </a:r>
                      <a:r>
                        <a:rPr lang="en-US" sz="1400" dirty="0" err="1"/>
                        <a:t>Magareng</a:t>
                      </a:r>
                      <a:r>
                        <a:rPr lang="en-US" sz="1400" dirty="0"/>
                        <a:t> &amp; </a:t>
                      </a:r>
                      <a:r>
                        <a:rPr lang="en-US" sz="1400" dirty="0" err="1"/>
                        <a:t>Dikgatlong</a:t>
                      </a:r>
                      <a:r>
                        <a:rPr lang="en-US" sz="1400" dirty="0"/>
                        <a:t>)</a:t>
                      </a:r>
                    </a:p>
                  </a:txBody>
                  <a:tcPr/>
                </a:tc>
                <a:tc vMerge="1">
                  <a:txBody>
                    <a:bodyPr/>
                    <a:lstStyle/>
                    <a:p>
                      <a:pPr marL="285750" indent="-285750">
                        <a:buFont typeface="Arial" panose="020B0604020202020204" pitchFamily="34" charset="0"/>
                        <a:buChar char="•"/>
                      </a:pPr>
                      <a:r>
                        <a:rPr lang="en-US" sz="1400" dirty="0"/>
                        <a:t>Environmental Health Services</a:t>
                      </a:r>
                    </a:p>
                  </a:txBody>
                  <a:tcPr/>
                </a:tc>
                <a:tc>
                  <a:txBody>
                    <a:bodyPr/>
                    <a:lstStyle/>
                    <a:p>
                      <a:pPr algn="just"/>
                      <a:r>
                        <a:rPr lang="en-US" sz="1700" dirty="0" smtClean="0"/>
                        <a:t>Spatial</a:t>
                      </a:r>
                      <a:r>
                        <a:rPr lang="en-US" sz="1700" baseline="0" dirty="0" smtClean="0"/>
                        <a:t> </a:t>
                      </a:r>
                      <a:r>
                        <a:rPr lang="en-US" sz="1700" dirty="0" smtClean="0"/>
                        <a:t>planning and Geographic Information System</a:t>
                      </a:r>
                      <a:endParaRPr lang="en-US" sz="1700" dirty="0"/>
                    </a:p>
                  </a:txBody>
                  <a:tcPr/>
                </a:tc>
                <a:extLst>
                  <a:ext uri="{0D108BD9-81ED-4DB2-BD59-A6C34878D82A}">
                    <a16:rowId xmlns:a16="http://schemas.microsoft.com/office/drawing/2014/main" val="1244796609"/>
                  </a:ext>
                </a:extLst>
              </a:tr>
              <a:tr h="276780">
                <a:tc vMerge="1">
                  <a:txBody>
                    <a:bodyPr/>
                    <a:lstStyle/>
                    <a:p>
                      <a:pPr marL="285750" indent="-285750">
                        <a:buFont typeface="Arial" panose="020B0604020202020204" pitchFamily="34" charset="0"/>
                        <a:buChar char="•"/>
                      </a:pPr>
                      <a:r>
                        <a:rPr lang="en-US" sz="1400" dirty="0"/>
                        <a:t>GIS (All local </a:t>
                      </a:r>
                      <a:r>
                        <a:rPr lang="en-US" sz="1400" dirty="0" err="1"/>
                        <a:t>municipalitites</a:t>
                      </a:r>
                      <a:r>
                        <a:rPr lang="en-US" sz="1400" dirty="0"/>
                        <a:t>)</a:t>
                      </a:r>
                    </a:p>
                  </a:txBody>
                  <a:tcPr/>
                </a:tc>
                <a:tc vMerge="1">
                  <a:txBody>
                    <a:bodyPr/>
                    <a:lstStyle/>
                    <a:p>
                      <a:pPr marL="285750" indent="-285750">
                        <a:buFont typeface="Arial" panose="020B0604020202020204" pitchFamily="34" charset="0"/>
                        <a:buChar char="•"/>
                      </a:pPr>
                      <a:endParaRPr lang="en-US" sz="1400" dirty="0"/>
                    </a:p>
                  </a:txBody>
                  <a:tcPr/>
                </a:tc>
                <a:tc>
                  <a:txBody>
                    <a:bodyPr/>
                    <a:lstStyle/>
                    <a:p>
                      <a:pPr algn="just"/>
                      <a:r>
                        <a:rPr lang="en-US" sz="1700" dirty="0" smtClean="0"/>
                        <a:t>LED and Tourism</a:t>
                      </a:r>
                      <a:endParaRPr lang="en-US" sz="1700" dirty="0"/>
                    </a:p>
                  </a:txBody>
                  <a:tcPr/>
                </a:tc>
                <a:extLst>
                  <a:ext uri="{0D108BD9-81ED-4DB2-BD59-A6C34878D82A}">
                    <a16:rowId xmlns:a16="http://schemas.microsoft.com/office/drawing/2014/main" val="2461033684"/>
                  </a:ext>
                </a:extLst>
              </a:tr>
              <a:tr h="276780">
                <a:tc vMerge="1">
                  <a:txBody>
                    <a:bodyPr/>
                    <a:lstStyle/>
                    <a:p>
                      <a:pPr marL="285750" indent="-285750">
                        <a:buFont typeface="Arial" panose="020B0604020202020204" pitchFamily="34" charset="0"/>
                        <a:buChar char="•"/>
                      </a:pPr>
                      <a:endParaRPr lang="en-US" sz="1400" dirty="0"/>
                    </a:p>
                  </a:txBody>
                  <a:tcPr/>
                </a:tc>
                <a:tc vMerge="1">
                  <a:txBody>
                    <a:bodyPr/>
                    <a:lstStyle/>
                    <a:p>
                      <a:pPr marL="285750" indent="-285750">
                        <a:buFont typeface="Arial" panose="020B0604020202020204" pitchFamily="34" charset="0"/>
                        <a:buChar char="•"/>
                      </a:pPr>
                      <a:endParaRPr lang="en-US" sz="1400" dirty="0"/>
                    </a:p>
                  </a:txBody>
                  <a:tcPr/>
                </a:tc>
                <a:tc>
                  <a:txBody>
                    <a:bodyPr/>
                    <a:lstStyle/>
                    <a:p>
                      <a:pPr algn="just"/>
                      <a:r>
                        <a:rPr lang="en-US" sz="1700" dirty="0" smtClean="0"/>
                        <a:t>Legal advisory</a:t>
                      </a:r>
                      <a:r>
                        <a:rPr lang="en-US" sz="1700" baseline="0" dirty="0" smtClean="0"/>
                        <a:t> services</a:t>
                      </a:r>
                      <a:endParaRPr lang="en-US" sz="1700" dirty="0"/>
                    </a:p>
                  </a:txBody>
                  <a:tcPr/>
                </a:tc>
                <a:extLst>
                  <a:ext uri="{0D108BD9-81ED-4DB2-BD59-A6C34878D82A}">
                    <a16:rowId xmlns:a16="http://schemas.microsoft.com/office/drawing/2014/main" val="3666341802"/>
                  </a:ext>
                </a:extLst>
              </a:tr>
              <a:tr h="346990">
                <a:tc vMerge="1">
                  <a:txBody>
                    <a:bodyPr/>
                    <a:lstStyle/>
                    <a:p>
                      <a:endParaRPr lang="en-US" sz="1400" dirty="0"/>
                    </a:p>
                  </a:txBody>
                  <a:tcPr/>
                </a:tc>
                <a:tc vMerge="1">
                  <a:txBody>
                    <a:bodyPr/>
                    <a:lstStyle/>
                    <a:p>
                      <a:endParaRPr lang="en-US" sz="1400" dirty="0"/>
                    </a:p>
                  </a:txBody>
                  <a:tcPr/>
                </a:tc>
                <a:tc>
                  <a:txBody>
                    <a:bodyPr/>
                    <a:lstStyle/>
                    <a:p>
                      <a:pPr algn="just"/>
                      <a:r>
                        <a:rPr lang="en-US" sz="1700" dirty="0"/>
                        <a:t>IDP/PMS</a:t>
                      </a:r>
                    </a:p>
                  </a:txBody>
                  <a:tcPr/>
                </a:tc>
                <a:extLst>
                  <a:ext uri="{0D108BD9-81ED-4DB2-BD59-A6C34878D82A}">
                    <a16:rowId xmlns:a16="http://schemas.microsoft.com/office/drawing/2014/main" val="1888472299"/>
                  </a:ext>
                </a:extLst>
              </a:tr>
              <a:tr h="276780">
                <a:tc vMerge="1">
                  <a:txBody>
                    <a:bodyPr/>
                    <a:lstStyle/>
                    <a:p>
                      <a:endParaRPr lang="en-US" sz="1400" dirty="0"/>
                    </a:p>
                  </a:txBody>
                  <a:tcPr/>
                </a:tc>
                <a:tc vMerge="1">
                  <a:txBody>
                    <a:bodyPr/>
                    <a:lstStyle/>
                    <a:p>
                      <a:endParaRPr lang="en-US" sz="1400" dirty="0"/>
                    </a:p>
                  </a:txBody>
                  <a:tcPr/>
                </a:tc>
                <a:tc>
                  <a:txBody>
                    <a:bodyPr/>
                    <a:lstStyle/>
                    <a:p>
                      <a:pPr algn="just"/>
                      <a:r>
                        <a:rPr lang="en-US" sz="1700" dirty="0"/>
                        <a:t>ICT</a:t>
                      </a:r>
                    </a:p>
                  </a:txBody>
                  <a:tcPr/>
                </a:tc>
                <a:extLst>
                  <a:ext uri="{0D108BD9-81ED-4DB2-BD59-A6C34878D82A}">
                    <a16:rowId xmlns:a16="http://schemas.microsoft.com/office/drawing/2014/main" val="2846701143"/>
                  </a:ext>
                </a:extLst>
              </a:tr>
              <a:tr h="309858">
                <a:tc vMerge="1">
                  <a:txBody>
                    <a:bodyPr/>
                    <a:lstStyle/>
                    <a:p>
                      <a:endParaRPr lang="en-US" sz="1400" dirty="0"/>
                    </a:p>
                  </a:txBody>
                  <a:tcPr/>
                </a:tc>
                <a:tc vMerge="1">
                  <a:txBody>
                    <a:bodyPr/>
                    <a:lstStyle/>
                    <a:p>
                      <a:endParaRPr lang="en-US" sz="1400" dirty="0"/>
                    </a:p>
                  </a:txBody>
                  <a:tcPr/>
                </a:tc>
                <a:tc>
                  <a:txBody>
                    <a:bodyPr/>
                    <a:lstStyle/>
                    <a:p>
                      <a:pPr algn="just"/>
                      <a:r>
                        <a:rPr lang="en-US" sz="1700" dirty="0"/>
                        <a:t>Finance</a:t>
                      </a:r>
                    </a:p>
                  </a:txBody>
                  <a:tcPr/>
                </a:tc>
                <a:extLst>
                  <a:ext uri="{0D108BD9-81ED-4DB2-BD59-A6C34878D82A}">
                    <a16:rowId xmlns:a16="http://schemas.microsoft.com/office/drawing/2014/main" val="3000058806"/>
                  </a:ext>
                </a:extLst>
              </a:tr>
              <a:tr h="324994">
                <a:tc vMerge="1">
                  <a:txBody>
                    <a:bodyPr/>
                    <a:lstStyle/>
                    <a:p>
                      <a:endParaRPr lang="en-US" sz="1400" dirty="0"/>
                    </a:p>
                  </a:txBody>
                  <a:tcPr/>
                </a:tc>
                <a:tc vMerge="1">
                  <a:txBody>
                    <a:bodyPr/>
                    <a:lstStyle/>
                    <a:p>
                      <a:endParaRPr lang="en-US" sz="1400" dirty="0"/>
                    </a:p>
                  </a:txBody>
                  <a:tcPr/>
                </a:tc>
                <a:tc>
                  <a:txBody>
                    <a:bodyPr/>
                    <a:lstStyle/>
                    <a:p>
                      <a:pPr algn="just"/>
                      <a:r>
                        <a:rPr lang="en-US" sz="1700" dirty="0"/>
                        <a:t>HR</a:t>
                      </a:r>
                    </a:p>
                  </a:txBody>
                  <a:tcPr/>
                </a:tc>
                <a:extLst>
                  <a:ext uri="{0D108BD9-81ED-4DB2-BD59-A6C34878D82A}">
                    <a16:rowId xmlns:a16="http://schemas.microsoft.com/office/drawing/2014/main" val="4264482013"/>
                  </a:ext>
                </a:extLst>
              </a:tr>
              <a:tr h="233873">
                <a:tc vMerge="1">
                  <a:txBody>
                    <a:bodyPr/>
                    <a:lstStyle/>
                    <a:p>
                      <a:endParaRPr lang="en-US" sz="1400" dirty="0"/>
                    </a:p>
                  </a:txBody>
                  <a:tcPr/>
                </a:tc>
                <a:tc vMerge="1">
                  <a:txBody>
                    <a:bodyPr/>
                    <a:lstStyle/>
                    <a:p>
                      <a:endParaRPr lang="en-US" sz="1400" dirty="0"/>
                    </a:p>
                  </a:txBody>
                  <a:tcPr/>
                </a:tc>
                <a:tc>
                  <a:txBody>
                    <a:bodyPr/>
                    <a:lstStyle/>
                    <a:p>
                      <a:pPr algn="just"/>
                      <a:r>
                        <a:rPr lang="en-US" sz="1700" dirty="0"/>
                        <a:t>Communications</a:t>
                      </a:r>
                    </a:p>
                  </a:txBody>
                  <a:tcPr/>
                </a:tc>
                <a:extLst>
                  <a:ext uri="{0D108BD9-81ED-4DB2-BD59-A6C34878D82A}">
                    <a16:rowId xmlns:a16="http://schemas.microsoft.com/office/drawing/2014/main" val="2140556754"/>
                  </a:ext>
                </a:extLst>
              </a:tr>
              <a:tr h="233873">
                <a:tc>
                  <a:txBody>
                    <a:bodyPr/>
                    <a:lstStyle/>
                    <a:p>
                      <a:pPr marL="285750" indent="-285750" algn="just">
                        <a:buFont typeface="Arial" panose="020B0604020202020204" pitchFamily="34" charset="0"/>
                        <a:buChar char="•"/>
                      </a:pPr>
                      <a:endParaRPr lang="en-US" sz="1700" dirty="0"/>
                    </a:p>
                  </a:txBody>
                  <a:tcPr/>
                </a:tc>
                <a:tc>
                  <a:txBody>
                    <a:bodyPr/>
                    <a:lstStyle/>
                    <a:p>
                      <a:pPr marL="285750" indent="-285750" algn="just">
                        <a:buFont typeface="Arial" panose="020B0604020202020204" pitchFamily="34" charset="0"/>
                        <a:buChar char="•"/>
                      </a:pPr>
                      <a:endParaRPr lang="en-US" sz="1700" dirty="0"/>
                    </a:p>
                  </a:txBody>
                  <a:tcPr/>
                </a:tc>
                <a:tc>
                  <a:txBody>
                    <a:bodyPr/>
                    <a:lstStyle/>
                    <a:p>
                      <a:pPr algn="just"/>
                      <a:r>
                        <a:rPr lang="en-US" sz="1700" dirty="0"/>
                        <a:t>Housing (project support, quality assurance, housing backlog, etc.)</a:t>
                      </a:r>
                    </a:p>
                  </a:txBody>
                  <a:tcPr/>
                </a:tc>
                <a:extLst>
                  <a:ext uri="{0D108BD9-81ED-4DB2-BD59-A6C34878D82A}">
                    <a16:rowId xmlns:a16="http://schemas.microsoft.com/office/drawing/2014/main" val="4036121068"/>
                  </a:ext>
                </a:extLst>
              </a:tr>
            </a:tbl>
          </a:graphicData>
        </a:graphic>
      </p:graphicFrame>
      <p:sp>
        <p:nvSpPr>
          <p:cNvPr id="7" name="TextBox 6">
            <a:extLst>
              <a:ext uri="{FF2B5EF4-FFF2-40B4-BE49-F238E27FC236}">
                <a16:creationId xmlns:a16="http://schemas.microsoft.com/office/drawing/2014/main" id="{125C0986-4A29-4006-8C60-81A1A9A21536}"/>
              </a:ext>
            </a:extLst>
          </p:cNvPr>
          <p:cNvSpPr txBox="1"/>
          <p:nvPr/>
        </p:nvSpPr>
        <p:spPr>
          <a:xfrm>
            <a:off x="139233" y="842405"/>
            <a:ext cx="9004767" cy="923330"/>
          </a:xfrm>
          <a:prstGeom prst="rect">
            <a:avLst/>
          </a:prstGeom>
          <a:noFill/>
        </p:spPr>
        <p:txBody>
          <a:bodyPr wrap="square" rtlCol="0">
            <a:spAutoFit/>
          </a:bodyPr>
          <a:lstStyle/>
          <a:p>
            <a:r>
              <a:rPr lang="en-US" dirty="0" smtClean="0"/>
              <a:t>The </a:t>
            </a:r>
            <a:r>
              <a:rPr lang="en-US" dirty="0"/>
              <a:t> </a:t>
            </a:r>
            <a:r>
              <a:rPr lang="en-US" dirty="0" smtClean="0"/>
              <a:t>municipality is structure in a way that all </a:t>
            </a:r>
            <a:r>
              <a:rPr lang="en-US" dirty="0"/>
              <a:t>units in the municipality </a:t>
            </a:r>
            <a:r>
              <a:rPr lang="en-US" dirty="0" smtClean="0"/>
              <a:t>dedicated their operations to support </a:t>
            </a:r>
            <a:r>
              <a:rPr lang="en-US" dirty="0"/>
              <a:t>and </a:t>
            </a:r>
            <a:r>
              <a:rPr lang="en-US" dirty="0" smtClean="0"/>
              <a:t>assist the  </a:t>
            </a:r>
            <a:r>
              <a:rPr lang="en-US" dirty="0"/>
              <a:t>local municipalities through annual support plans and as and when local municipalities </a:t>
            </a:r>
            <a:r>
              <a:rPr lang="en-US" dirty="0" smtClean="0"/>
              <a:t>require assistance/ support</a:t>
            </a:r>
            <a:endParaRPr lang="en-US" dirty="0"/>
          </a:p>
        </p:txBody>
      </p:sp>
    </p:spTree>
    <p:extLst>
      <p:ext uri="{BB962C8B-B14F-4D97-AF65-F5344CB8AC3E}">
        <p14:creationId xmlns:p14="http://schemas.microsoft.com/office/powerpoint/2010/main" val="2835007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15323"/>
          <a:stretch/>
        </p:blipFill>
        <p:spPr>
          <a:xfrm rot="16200000">
            <a:off x="913284" y="-1165820"/>
            <a:ext cx="7173416" cy="9505056"/>
          </a:xfrm>
          <a:prstGeom prst="rect">
            <a:avLst/>
          </a:prstGeom>
        </p:spPr>
      </p:pic>
      <p:sp>
        <p:nvSpPr>
          <p:cNvPr id="2" name="Title 1"/>
          <p:cNvSpPr>
            <a:spLocks noGrp="1"/>
          </p:cNvSpPr>
          <p:nvPr>
            <p:ph type="ctrTitle"/>
          </p:nvPr>
        </p:nvSpPr>
        <p:spPr>
          <a:xfrm>
            <a:off x="827584" y="0"/>
            <a:ext cx="7772400" cy="648072"/>
          </a:xfrm>
        </p:spPr>
        <p:txBody>
          <a:bodyPr>
            <a:normAutofit/>
          </a:bodyPr>
          <a:lstStyle/>
          <a:p>
            <a:r>
              <a:rPr lang="en-ZA" sz="3600" b="1" dirty="0"/>
              <a:t>Support to local municipalities </a:t>
            </a:r>
          </a:p>
        </p:txBody>
      </p:sp>
      <p:sp>
        <p:nvSpPr>
          <p:cNvPr id="3" name="Subtitle 2"/>
          <p:cNvSpPr>
            <a:spLocks noGrp="1"/>
          </p:cNvSpPr>
          <p:nvPr>
            <p:ph type="subTitle" idx="1"/>
          </p:nvPr>
        </p:nvSpPr>
        <p:spPr>
          <a:xfrm>
            <a:off x="179511" y="670384"/>
            <a:ext cx="8640960" cy="5832648"/>
          </a:xfrm>
          <a:solidFill>
            <a:schemeClr val="bg1">
              <a:lumMod val="85000"/>
              <a:alpha val="52000"/>
            </a:schemeClr>
          </a:solidFill>
        </p:spPr>
        <p:txBody>
          <a:bodyPr>
            <a:normAutofit fontScale="25000" lnSpcReduction="20000"/>
          </a:bodyPr>
          <a:lstStyle/>
          <a:p>
            <a:pPr algn="just"/>
            <a:r>
              <a:rPr lang="en-ZA" sz="8000" b="1" dirty="0">
                <a:solidFill>
                  <a:schemeClr val="tx1"/>
                </a:solidFill>
              </a:rPr>
              <a:t>Service delivery overview</a:t>
            </a:r>
          </a:p>
          <a:p>
            <a:pPr marL="457200" indent="-457200" algn="just">
              <a:buFont typeface="Arial" panose="020B0604020202020204" pitchFamily="34" charset="0"/>
              <a:buChar char="•"/>
            </a:pPr>
            <a:r>
              <a:rPr lang="en-ZA" sz="8000" b="1" dirty="0">
                <a:solidFill>
                  <a:schemeClr val="tx1"/>
                </a:solidFill>
              </a:rPr>
              <a:t>Operation and Maintenance (O&amp;M): </a:t>
            </a:r>
            <a:r>
              <a:rPr lang="en-ZA" sz="8000" b="1" dirty="0" smtClean="0">
                <a:solidFill>
                  <a:schemeClr val="tx1"/>
                </a:solidFill>
              </a:rPr>
              <a:t>We budget 2,5m for each of the local municipality for O&amp;M.</a:t>
            </a:r>
            <a:endParaRPr lang="en-US" sz="8000" dirty="0">
              <a:solidFill>
                <a:schemeClr val="tx1"/>
              </a:solidFill>
            </a:endParaRPr>
          </a:p>
          <a:p>
            <a:pPr algn="just"/>
            <a:endParaRPr lang="en-ZA" sz="2400" dirty="0">
              <a:solidFill>
                <a:schemeClr val="tx1"/>
              </a:solidFill>
            </a:endParaRPr>
          </a:p>
          <a:p>
            <a:pPr marL="457200" indent="-457200" algn="just">
              <a:buFont typeface="Arial" panose="020B0604020202020204" pitchFamily="34" charset="0"/>
              <a:buChar char="•"/>
            </a:pPr>
            <a:r>
              <a:rPr lang="en-ZA" sz="8000" b="1" dirty="0">
                <a:solidFill>
                  <a:schemeClr val="tx1"/>
                </a:solidFill>
              </a:rPr>
              <a:t>Capital projects: </a:t>
            </a:r>
            <a:r>
              <a:rPr lang="en-ZA" sz="8000" dirty="0">
                <a:solidFill>
                  <a:schemeClr val="tx1"/>
                </a:solidFill>
              </a:rPr>
              <a:t>R8m was allocated to </a:t>
            </a:r>
            <a:r>
              <a:rPr lang="en-US" sz="8000" dirty="0">
                <a:solidFill>
                  <a:schemeClr val="tx1"/>
                </a:solidFill>
              </a:rPr>
              <a:t>capital projects in category B municipalities for the 2019/20 financial year.  The five projects included the following:</a:t>
            </a:r>
          </a:p>
          <a:p>
            <a:pPr marL="914400" lvl="1" indent="-457200" algn="just">
              <a:buFont typeface="Arial" panose="020B0604020202020204" pitchFamily="34" charset="0"/>
              <a:buChar char="•"/>
            </a:pPr>
            <a:r>
              <a:rPr lang="en-US" sz="7200" dirty="0" err="1">
                <a:solidFill>
                  <a:schemeClr val="tx1"/>
                </a:solidFill>
              </a:rPr>
              <a:t>Dikgatlong</a:t>
            </a:r>
            <a:r>
              <a:rPr lang="en-US" sz="7200" dirty="0">
                <a:solidFill>
                  <a:schemeClr val="tx1"/>
                </a:solidFill>
              </a:rPr>
              <a:t>: Co-funding for the construction of roads and stormwater in Stillwater.</a:t>
            </a:r>
          </a:p>
          <a:p>
            <a:pPr marL="914400" lvl="1" indent="-457200" algn="just">
              <a:buFont typeface="Arial" panose="020B0604020202020204" pitchFamily="34" charset="0"/>
              <a:buChar char="•"/>
            </a:pPr>
            <a:r>
              <a:rPr lang="en-US" sz="7200" dirty="0" err="1">
                <a:solidFill>
                  <a:schemeClr val="tx1"/>
                </a:solidFill>
              </a:rPr>
              <a:t>Magareng</a:t>
            </a:r>
            <a:r>
              <a:rPr lang="en-US" sz="7200" dirty="0">
                <a:solidFill>
                  <a:schemeClr val="tx1"/>
                </a:solidFill>
              </a:rPr>
              <a:t>: Construction of vacuum sewer.</a:t>
            </a:r>
          </a:p>
          <a:p>
            <a:pPr marL="914400" lvl="1" indent="-457200" algn="just">
              <a:buFont typeface="Arial" panose="020B0604020202020204" pitchFamily="34" charset="0"/>
              <a:buChar char="•"/>
            </a:pPr>
            <a:r>
              <a:rPr lang="en-US" sz="7200" dirty="0" err="1">
                <a:solidFill>
                  <a:schemeClr val="tx1"/>
                </a:solidFill>
              </a:rPr>
              <a:t>Magareng</a:t>
            </a:r>
            <a:r>
              <a:rPr lang="en-US" sz="7200" dirty="0">
                <a:solidFill>
                  <a:schemeClr val="tx1"/>
                </a:solidFill>
              </a:rPr>
              <a:t>: Landfill Site</a:t>
            </a:r>
          </a:p>
          <a:p>
            <a:pPr marL="914400" lvl="1" indent="-457200" algn="just">
              <a:buFont typeface="Arial" panose="020B0604020202020204" pitchFamily="34" charset="0"/>
              <a:buChar char="•"/>
            </a:pPr>
            <a:r>
              <a:rPr lang="en-US" sz="7200" dirty="0" err="1">
                <a:solidFill>
                  <a:schemeClr val="tx1"/>
                </a:solidFill>
              </a:rPr>
              <a:t>Phokwane</a:t>
            </a:r>
            <a:r>
              <a:rPr lang="en-US" sz="7200" dirty="0">
                <a:solidFill>
                  <a:schemeClr val="tx1"/>
                </a:solidFill>
              </a:rPr>
              <a:t>: Co-funding for </a:t>
            </a:r>
            <a:r>
              <a:rPr lang="en-US" sz="7200" dirty="0" err="1">
                <a:solidFill>
                  <a:schemeClr val="tx1"/>
                </a:solidFill>
              </a:rPr>
              <a:t>Ganspan</a:t>
            </a:r>
            <a:r>
              <a:rPr lang="en-US" sz="7200" dirty="0">
                <a:solidFill>
                  <a:schemeClr val="tx1"/>
                </a:solidFill>
              </a:rPr>
              <a:t> wastewater treatment works and related bulk sewer infrastructure.</a:t>
            </a:r>
          </a:p>
          <a:p>
            <a:pPr marL="914400" lvl="1" indent="-457200" algn="just">
              <a:buFont typeface="Arial" panose="020B0604020202020204" pitchFamily="34" charset="0"/>
              <a:buChar char="•"/>
            </a:pPr>
            <a:r>
              <a:rPr lang="en-US" sz="7200" dirty="0">
                <a:solidFill>
                  <a:schemeClr val="tx1"/>
                </a:solidFill>
              </a:rPr>
              <a:t>Sol Plaatje: Co-funding for reselling of erven (Servicing of erven in South Ridge, Homestead, Moghul Park and </a:t>
            </a:r>
            <a:r>
              <a:rPr lang="en-US" sz="7200" dirty="0" err="1">
                <a:solidFill>
                  <a:schemeClr val="tx1"/>
                </a:solidFill>
              </a:rPr>
              <a:t>Phomolong</a:t>
            </a:r>
            <a:r>
              <a:rPr lang="en-US" sz="7200" dirty="0">
                <a:solidFill>
                  <a:schemeClr val="tx1"/>
                </a:solidFill>
              </a:rPr>
              <a:t>)</a:t>
            </a:r>
          </a:p>
          <a:p>
            <a:pPr algn="just"/>
            <a:endParaRPr lang="en-ZA" sz="2400" dirty="0">
              <a:solidFill>
                <a:schemeClr val="tx1"/>
              </a:solidFill>
            </a:endParaRPr>
          </a:p>
          <a:p>
            <a:pPr marL="457200" indent="-457200" algn="just">
              <a:buFont typeface="Arial" panose="020B0604020202020204" pitchFamily="34" charset="0"/>
              <a:buChar char="•"/>
            </a:pPr>
            <a:r>
              <a:rPr lang="en-US" sz="8000" dirty="0">
                <a:solidFill>
                  <a:schemeClr val="tx1"/>
                </a:solidFill>
              </a:rPr>
              <a:t>The pilot system of the </a:t>
            </a:r>
            <a:r>
              <a:rPr lang="en-US" sz="8000" b="1" dirty="0">
                <a:solidFill>
                  <a:schemeClr val="tx1"/>
                </a:solidFill>
              </a:rPr>
              <a:t>Rural Road Asset Management System </a:t>
            </a:r>
            <a:r>
              <a:rPr lang="en-US" sz="8000" dirty="0">
                <a:solidFill>
                  <a:schemeClr val="tx1"/>
                </a:solidFill>
              </a:rPr>
              <a:t>is operational</a:t>
            </a:r>
          </a:p>
          <a:p>
            <a:pPr marL="457200" indent="-457200" algn="just">
              <a:buFont typeface="Arial" panose="020B0604020202020204" pitchFamily="34" charset="0"/>
              <a:buChar char="•"/>
            </a:pPr>
            <a:endParaRPr lang="en-ZA" sz="2400" dirty="0">
              <a:solidFill>
                <a:schemeClr val="tx1"/>
              </a:solidFill>
            </a:endParaRPr>
          </a:p>
          <a:p>
            <a:pPr marL="457200" indent="-457200" algn="just">
              <a:buFont typeface="Arial" panose="020B0604020202020204" pitchFamily="34" charset="0"/>
              <a:buChar char="•"/>
            </a:pPr>
            <a:r>
              <a:rPr lang="en-ZA" sz="8000" b="1" dirty="0">
                <a:solidFill>
                  <a:schemeClr val="tx1"/>
                </a:solidFill>
              </a:rPr>
              <a:t>EPWP:</a:t>
            </a:r>
            <a:r>
              <a:rPr lang="en-ZA" sz="8000" dirty="0">
                <a:solidFill>
                  <a:schemeClr val="tx1"/>
                </a:solidFill>
              </a:rPr>
              <a:t> The R1,27m incentive grant was used to fund the following projects in 2019/20:</a:t>
            </a:r>
          </a:p>
          <a:p>
            <a:pPr marL="914400" lvl="1" indent="-457200" algn="just">
              <a:buFont typeface="Arial" panose="020B0604020202020204" pitchFamily="34" charset="0"/>
              <a:buChar char="•"/>
            </a:pPr>
            <a:r>
              <a:rPr lang="en-US" sz="7200" dirty="0">
                <a:solidFill>
                  <a:schemeClr val="tx1"/>
                </a:solidFill>
              </a:rPr>
              <a:t>FBDM Maintenance of streets and stormwater in Warrenton (R300,000)</a:t>
            </a:r>
          </a:p>
          <a:p>
            <a:pPr marL="914400" lvl="1" indent="-457200" algn="just">
              <a:buFont typeface="Arial" panose="020B0604020202020204" pitchFamily="34" charset="0"/>
              <a:buChar char="•"/>
            </a:pPr>
            <a:r>
              <a:rPr lang="en-US" sz="7200" dirty="0">
                <a:solidFill>
                  <a:schemeClr val="tx1"/>
                </a:solidFill>
              </a:rPr>
              <a:t>Operation and maintenance of water and wastewater treatment works </a:t>
            </a:r>
            <a:r>
              <a:rPr lang="en-US" sz="7200" dirty="0" err="1">
                <a:solidFill>
                  <a:schemeClr val="tx1"/>
                </a:solidFill>
              </a:rPr>
              <a:t>Dikgatlong</a:t>
            </a:r>
            <a:r>
              <a:rPr lang="en-US" sz="7200" dirty="0">
                <a:solidFill>
                  <a:schemeClr val="tx1"/>
                </a:solidFill>
              </a:rPr>
              <a:t> (R350,000)</a:t>
            </a:r>
          </a:p>
          <a:p>
            <a:pPr marL="914400" lvl="1" indent="-457200" algn="just">
              <a:buFont typeface="Arial" panose="020B0604020202020204" pitchFamily="34" charset="0"/>
              <a:buChar char="•"/>
            </a:pPr>
            <a:r>
              <a:rPr lang="en-US" sz="7200" dirty="0">
                <a:solidFill>
                  <a:schemeClr val="tx1"/>
                </a:solidFill>
              </a:rPr>
              <a:t>Youth Entrepreneurship Development </a:t>
            </a:r>
            <a:r>
              <a:rPr lang="en-US" sz="7200" dirty="0" err="1">
                <a:solidFill>
                  <a:schemeClr val="tx1"/>
                </a:solidFill>
              </a:rPr>
              <a:t>Programme</a:t>
            </a:r>
            <a:r>
              <a:rPr lang="en-US" sz="7200" dirty="0">
                <a:solidFill>
                  <a:schemeClr val="tx1"/>
                </a:solidFill>
              </a:rPr>
              <a:t> (YEDP) (R620,000)</a:t>
            </a:r>
          </a:p>
          <a:p>
            <a:pPr lvl="1" algn="just"/>
            <a:endParaRPr lang="en-ZA" sz="4500" dirty="0">
              <a:solidFill>
                <a:schemeClr val="tx1"/>
              </a:solidFill>
            </a:endParaRPr>
          </a:p>
          <a:p>
            <a:pPr algn="l"/>
            <a:endParaRPr lang="en-ZA" sz="2800" dirty="0">
              <a:solidFill>
                <a:schemeClr val="tx1"/>
              </a:solidFill>
            </a:endParaRPr>
          </a:p>
          <a:p>
            <a:pPr algn="l"/>
            <a:endParaRPr lang="en-ZA" sz="2800" dirty="0">
              <a:solidFill>
                <a:schemeClr val="tx1"/>
              </a:solidFill>
            </a:endParaRPr>
          </a:p>
        </p:txBody>
      </p:sp>
    </p:spTree>
    <p:extLst>
      <p:ext uri="{BB962C8B-B14F-4D97-AF65-F5344CB8AC3E}">
        <p14:creationId xmlns:p14="http://schemas.microsoft.com/office/powerpoint/2010/main" val="1989718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15323"/>
          <a:stretch/>
        </p:blipFill>
        <p:spPr>
          <a:xfrm rot="16200000">
            <a:off x="913284" y="-1165820"/>
            <a:ext cx="7173416" cy="9505056"/>
          </a:xfrm>
          <a:prstGeom prst="rect">
            <a:avLst/>
          </a:prstGeom>
        </p:spPr>
      </p:pic>
      <p:sp>
        <p:nvSpPr>
          <p:cNvPr id="2" name="Title 1"/>
          <p:cNvSpPr>
            <a:spLocks noGrp="1"/>
          </p:cNvSpPr>
          <p:nvPr>
            <p:ph type="ctrTitle"/>
          </p:nvPr>
        </p:nvSpPr>
        <p:spPr>
          <a:xfrm>
            <a:off x="827584" y="0"/>
            <a:ext cx="7772400" cy="648072"/>
          </a:xfrm>
        </p:spPr>
        <p:txBody>
          <a:bodyPr>
            <a:normAutofit/>
          </a:bodyPr>
          <a:lstStyle/>
          <a:p>
            <a:r>
              <a:rPr lang="en-ZA" sz="3600" b="1" dirty="0"/>
              <a:t>Support to local municipalities </a:t>
            </a:r>
          </a:p>
        </p:txBody>
      </p:sp>
      <p:sp>
        <p:nvSpPr>
          <p:cNvPr id="3" name="Subtitle 2"/>
          <p:cNvSpPr>
            <a:spLocks noGrp="1"/>
          </p:cNvSpPr>
          <p:nvPr>
            <p:ph type="subTitle" idx="1"/>
          </p:nvPr>
        </p:nvSpPr>
        <p:spPr>
          <a:xfrm>
            <a:off x="179512" y="764704"/>
            <a:ext cx="8640960" cy="6264696"/>
          </a:xfrm>
        </p:spPr>
        <p:txBody>
          <a:bodyPr>
            <a:normAutofit/>
          </a:bodyPr>
          <a:lstStyle/>
          <a:p>
            <a:pPr algn="just"/>
            <a:r>
              <a:rPr lang="en-ZA" sz="2800" b="1" dirty="0">
                <a:solidFill>
                  <a:schemeClr val="tx1"/>
                </a:solidFill>
              </a:rPr>
              <a:t>Service delivery overview</a:t>
            </a:r>
          </a:p>
          <a:p>
            <a:pPr algn="just"/>
            <a:endParaRPr lang="en-ZA" sz="900" dirty="0">
              <a:solidFill>
                <a:schemeClr val="tx1"/>
              </a:solidFill>
            </a:endParaRPr>
          </a:p>
          <a:p>
            <a:pPr marL="457200" indent="-457200" algn="just">
              <a:buFont typeface="Arial" panose="020B0604020202020204" pitchFamily="34" charset="0"/>
              <a:buChar char="•"/>
            </a:pPr>
            <a:r>
              <a:rPr lang="en-ZA" sz="2400" b="1" dirty="0">
                <a:solidFill>
                  <a:schemeClr val="tx1"/>
                </a:solidFill>
              </a:rPr>
              <a:t>Housing:</a:t>
            </a:r>
            <a:r>
              <a:rPr lang="en-ZA" sz="2400" dirty="0">
                <a:solidFill>
                  <a:schemeClr val="tx1"/>
                </a:solidFill>
              </a:rPr>
              <a:t> The district municipality continues to provide </a:t>
            </a:r>
            <a:r>
              <a:rPr lang="en-ZA" sz="2400" dirty="0" smtClean="0">
                <a:solidFill>
                  <a:schemeClr val="tx1"/>
                </a:solidFill>
              </a:rPr>
              <a:t>administrative </a:t>
            </a:r>
            <a:r>
              <a:rPr lang="en-ZA" sz="2400" dirty="0">
                <a:solidFill>
                  <a:schemeClr val="tx1"/>
                </a:solidFill>
              </a:rPr>
              <a:t>and technical support. Challenges with human settlements remain as </a:t>
            </a:r>
            <a:r>
              <a:rPr lang="en-US" sz="2400" dirty="0">
                <a:solidFill>
                  <a:schemeClr val="tx1"/>
                </a:solidFill>
              </a:rPr>
              <a:t>many of the human settlement functions has been taken over by the project management unit of COGHSTA. The municipality still only has level 2 accreditation, which means that we can only give technical and administrative </a:t>
            </a:r>
            <a:r>
              <a:rPr lang="en-US" sz="2400" dirty="0" smtClean="0">
                <a:solidFill>
                  <a:schemeClr val="tx1"/>
                </a:solidFill>
              </a:rPr>
              <a:t>support and not the construction of houses.</a:t>
            </a:r>
          </a:p>
          <a:p>
            <a:pPr marL="457200" indent="-457200" algn="just">
              <a:buFont typeface="Arial" panose="020B0604020202020204" pitchFamily="34" charset="0"/>
              <a:buChar char="•"/>
            </a:pPr>
            <a:endParaRPr lang="en-US" sz="2400" dirty="0">
              <a:solidFill>
                <a:schemeClr val="tx1"/>
              </a:solidFill>
            </a:endParaRPr>
          </a:p>
          <a:p>
            <a:pPr marL="457200" indent="-457200" algn="just">
              <a:buFont typeface="Arial" panose="020B0604020202020204" pitchFamily="34" charset="0"/>
              <a:buChar char="•"/>
            </a:pPr>
            <a:endParaRPr lang="en-US" sz="900" dirty="0">
              <a:solidFill>
                <a:schemeClr val="tx1"/>
              </a:solidFill>
            </a:endParaRPr>
          </a:p>
          <a:p>
            <a:pPr algn="l"/>
            <a:endParaRPr lang="en-ZA" sz="2800" dirty="0">
              <a:solidFill>
                <a:schemeClr val="tx1"/>
              </a:solidFill>
            </a:endParaRPr>
          </a:p>
          <a:p>
            <a:pPr algn="l"/>
            <a:endParaRPr lang="en-ZA" sz="2800" dirty="0">
              <a:solidFill>
                <a:schemeClr val="tx1"/>
              </a:solidFill>
            </a:endParaRPr>
          </a:p>
        </p:txBody>
      </p:sp>
    </p:spTree>
    <p:extLst>
      <p:ext uri="{BB962C8B-B14F-4D97-AF65-F5344CB8AC3E}">
        <p14:creationId xmlns:p14="http://schemas.microsoft.com/office/powerpoint/2010/main" val="1709164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15323"/>
          <a:stretch/>
        </p:blipFill>
        <p:spPr>
          <a:xfrm rot="16200000">
            <a:off x="913284" y="-1165820"/>
            <a:ext cx="7173416" cy="9505056"/>
          </a:xfrm>
          <a:prstGeom prst="rect">
            <a:avLst/>
          </a:prstGeom>
        </p:spPr>
      </p:pic>
      <p:sp>
        <p:nvSpPr>
          <p:cNvPr id="3" name="Subtitle 2"/>
          <p:cNvSpPr>
            <a:spLocks noGrp="1"/>
          </p:cNvSpPr>
          <p:nvPr>
            <p:ph type="subTitle" idx="1"/>
          </p:nvPr>
        </p:nvSpPr>
        <p:spPr>
          <a:xfrm>
            <a:off x="179511" y="881336"/>
            <a:ext cx="8640960" cy="5427984"/>
          </a:xfrm>
          <a:solidFill>
            <a:schemeClr val="bg1">
              <a:lumMod val="85000"/>
              <a:alpha val="54000"/>
            </a:schemeClr>
          </a:solidFill>
        </p:spPr>
        <p:txBody>
          <a:bodyPr>
            <a:normAutofit/>
          </a:bodyPr>
          <a:lstStyle/>
          <a:p>
            <a:pPr algn="l"/>
            <a:r>
              <a:rPr lang="en-ZA" sz="2800" dirty="0" smtClean="0">
                <a:solidFill>
                  <a:schemeClr val="tx1"/>
                </a:solidFill>
              </a:rPr>
              <a:t>Local economic development and tourism: </a:t>
            </a:r>
          </a:p>
          <a:p>
            <a:pPr marL="457200" indent="-457200" algn="l">
              <a:buFont typeface="Arial" pitchFamily="34" charset="0"/>
              <a:buChar char="•"/>
            </a:pPr>
            <a:r>
              <a:rPr lang="en-ZA" sz="2800" dirty="0" smtClean="0">
                <a:solidFill>
                  <a:schemeClr val="tx1"/>
                </a:solidFill>
              </a:rPr>
              <a:t>Despite limited resources, we are assisting our SMMEs with funding for their businesses or provide business management training to enable them to run their businesses successfully. </a:t>
            </a:r>
          </a:p>
          <a:p>
            <a:pPr marL="457200" indent="-457200" algn="l">
              <a:buFont typeface="Arial" pitchFamily="34" charset="0"/>
              <a:buChar char="•"/>
            </a:pPr>
            <a:r>
              <a:rPr lang="en-ZA" sz="2800" dirty="0" smtClean="0">
                <a:solidFill>
                  <a:schemeClr val="tx1"/>
                </a:solidFill>
              </a:rPr>
              <a:t>We have feasibility studies of some tourism and related projects which require investment as they have the potential to stimulate and grow the economy of our district </a:t>
            </a:r>
            <a:r>
              <a:rPr lang="en-ZA" sz="2800" dirty="0" err="1" smtClean="0">
                <a:solidFill>
                  <a:schemeClr val="tx1"/>
                </a:solidFill>
              </a:rPr>
              <a:t>eg</a:t>
            </a:r>
            <a:r>
              <a:rPr lang="en-ZA" sz="2800" dirty="0" smtClean="0">
                <a:solidFill>
                  <a:schemeClr val="tx1"/>
                </a:solidFill>
              </a:rPr>
              <a:t> </a:t>
            </a:r>
            <a:r>
              <a:rPr lang="en-ZA" sz="2800" dirty="0" err="1" smtClean="0">
                <a:solidFill>
                  <a:schemeClr val="tx1"/>
                </a:solidFill>
              </a:rPr>
              <a:t>Ganspan</a:t>
            </a:r>
            <a:r>
              <a:rPr lang="en-ZA" sz="2800" dirty="0" smtClean="0">
                <a:solidFill>
                  <a:schemeClr val="tx1"/>
                </a:solidFill>
              </a:rPr>
              <a:t> pan is a potential leisure resort which has more than 95 bird species and a dam around it, there is a potential to attract tourists to our area and create permanent jobs</a:t>
            </a:r>
            <a:endParaRPr lang="en-ZA" sz="2800" dirty="0">
              <a:solidFill>
                <a:schemeClr val="tx1"/>
              </a:solidFill>
            </a:endParaRPr>
          </a:p>
        </p:txBody>
      </p:sp>
      <p:sp>
        <p:nvSpPr>
          <p:cNvPr id="6" name="Title 1">
            <a:extLst>
              <a:ext uri="{FF2B5EF4-FFF2-40B4-BE49-F238E27FC236}">
                <a16:creationId xmlns:a16="http://schemas.microsoft.com/office/drawing/2014/main" id="{5E7652D9-E119-4ED7-B956-09C2DC0D175B}"/>
              </a:ext>
            </a:extLst>
          </p:cNvPr>
          <p:cNvSpPr txBox="1">
            <a:spLocks/>
          </p:cNvSpPr>
          <p:nvPr/>
        </p:nvSpPr>
        <p:spPr>
          <a:xfrm>
            <a:off x="539552" y="166328"/>
            <a:ext cx="7772400" cy="6480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3600" b="1" dirty="0"/>
              <a:t>Support to local municipalities </a:t>
            </a:r>
          </a:p>
        </p:txBody>
      </p:sp>
    </p:spTree>
    <p:extLst>
      <p:ext uri="{BB962C8B-B14F-4D97-AF65-F5344CB8AC3E}">
        <p14:creationId xmlns:p14="http://schemas.microsoft.com/office/powerpoint/2010/main" val="3803784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15323"/>
          <a:stretch/>
        </p:blipFill>
        <p:spPr>
          <a:xfrm rot="16200000">
            <a:off x="913284" y="-1165820"/>
            <a:ext cx="7173416" cy="9505056"/>
          </a:xfrm>
          <a:prstGeom prst="rect">
            <a:avLst/>
          </a:prstGeom>
        </p:spPr>
      </p:pic>
      <p:sp>
        <p:nvSpPr>
          <p:cNvPr id="3" name="Subtitle 2"/>
          <p:cNvSpPr>
            <a:spLocks noGrp="1"/>
          </p:cNvSpPr>
          <p:nvPr>
            <p:ph type="subTitle" idx="1"/>
          </p:nvPr>
        </p:nvSpPr>
        <p:spPr>
          <a:xfrm>
            <a:off x="179512" y="1196752"/>
            <a:ext cx="8640960" cy="5832648"/>
          </a:xfrm>
        </p:spPr>
        <p:txBody>
          <a:bodyPr>
            <a:normAutofit/>
          </a:bodyPr>
          <a:lstStyle/>
          <a:p>
            <a:pPr algn="l"/>
            <a:r>
              <a:rPr lang="en-ZA" sz="2800" b="1" dirty="0">
                <a:solidFill>
                  <a:schemeClr val="tx1"/>
                </a:solidFill>
              </a:rPr>
              <a:t>Service delivery overview:</a:t>
            </a:r>
          </a:p>
          <a:p>
            <a:pPr algn="l"/>
            <a:endParaRPr lang="en-ZA" sz="1050" b="1" dirty="0">
              <a:solidFill>
                <a:schemeClr val="tx1"/>
              </a:solidFill>
            </a:endParaRPr>
          </a:p>
          <a:p>
            <a:pPr algn="just"/>
            <a:r>
              <a:rPr lang="en-US" sz="2800" b="1" dirty="0">
                <a:solidFill>
                  <a:schemeClr val="tx1"/>
                </a:solidFill>
              </a:rPr>
              <a:t>Spatial Planning: </a:t>
            </a:r>
            <a:r>
              <a:rPr lang="en-US" sz="2800" dirty="0">
                <a:solidFill>
                  <a:schemeClr val="tx1"/>
                </a:solidFill>
              </a:rPr>
              <a:t>The District Municipal Planning Tribunal is fully operational and are processing land development applications as they are received. The review of the District Spatial Development Framework (SDF) was delayed due to the National Lockdown. Only phase one to phase three could be completed. The draft SDF will be gazette for public comment before the end of March 2021.    </a:t>
            </a:r>
            <a:endParaRPr lang="en-ZA" sz="2800" dirty="0">
              <a:solidFill>
                <a:schemeClr val="tx1"/>
              </a:solidFill>
            </a:endParaRPr>
          </a:p>
          <a:p>
            <a:pPr algn="l"/>
            <a:endParaRPr lang="en-ZA" sz="2800" dirty="0">
              <a:solidFill>
                <a:schemeClr val="tx1"/>
              </a:solidFill>
            </a:endParaRPr>
          </a:p>
        </p:txBody>
      </p:sp>
      <p:sp>
        <p:nvSpPr>
          <p:cNvPr id="6" name="Title 1">
            <a:extLst>
              <a:ext uri="{FF2B5EF4-FFF2-40B4-BE49-F238E27FC236}">
                <a16:creationId xmlns:a16="http://schemas.microsoft.com/office/drawing/2014/main" id="{9507BDD7-4043-4AEC-B5D0-F6676E8BDCF1}"/>
              </a:ext>
            </a:extLst>
          </p:cNvPr>
          <p:cNvSpPr txBox="1">
            <a:spLocks/>
          </p:cNvSpPr>
          <p:nvPr/>
        </p:nvSpPr>
        <p:spPr>
          <a:xfrm>
            <a:off x="539552" y="166328"/>
            <a:ext cx="7772400" cy="6480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3600" b="1" dirty="0"/>
              <a:t>Support to local municipalities </a:t>
            </a:r>
          </a:p>
        </p:txBody>
      </p:sp>
    </p:spTree>
    <p:extLst>
      <p:ext uri="{BB962C8B-B14F-4D97-AF65-F5344CB8AC3E}">
        <p14:creationId xmlns:p14="http://schemas.microsoft.com/office/powerpoint/2010/main" val="2377665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530502C-4529-49D8-A9D5-1112CF3D7C50}"/>
              </a:ext>
            </a:extLst>
          </p:cNvPr>
          <p:cNvPicPr>
            <a:picLocks noChangeAspect="1"/>
          </p:cNvPicPr>
          <p:nvPr/>
        </p:nvPicPr>
        <p:blipFill rotWithShape="1">
          <a:blip r:embed="rId2">
            <a:extLst>
              <a:ext uri="{28A0092B-C50C-407E-A947-70E740481C1C}">
                <a14:useLocalDpi xmlns:a14="http://schemas.microsoft.com/office/drawing/2010/main" val="0"/>
              </a:ext>
            </a:extLst>
          </a:blip>
          <a:srcRect r="15323"/>
          <a:stretch/>
        </p:blipFill>
        <p:spPr>
          <a:xfrm rot="16200000">
            <a:off x="913284" y="-1165820"/>
            <a:ext cx="7173416" cy="9505056"/>
          </a:xfrm>
          <a:prstGeom prst="rect">
            <a:avLst/>
          </a:prstGeom>
        </p:spPr>
      </p:pic>
      <p:sp>
        <p:nvSpPr>
          <p:cNvPr id="2" name="Title 1">
            <a:extLst>
              <a:ext uri="{FF2B5EF4-FFF2-40B4-BE49-F238E27FC236}">
                <a16:creationId xmlns:a16="http://schemas.microsoft.com/office/drawing/2014/main" id="{A96A7A0B-98C1-4BC1-9669-9F3144E8C006}"/>
              </a:ext>
            </a:extLst>
          </p:cNvPr>
          <p:cNvSpPr>
            <a:spLocks noGrp="1"/>
          </p:cNvSpPr>
          <p:nvPr>
            <p:ph type="title"/>
          </p:nvPr>
        </p:nvSpPr>
        <p:spPr>
          <a:xfrm>
            <a:off x="323528" y="2440196"/>
            <a:ext cx="8229600" cy="1143000"/>
          </a:xfrm>
        </p:spPr>
        <p:txBody>
          <a:bodyPr/>
          <a:lstStyle/>
          <a:p>
            <a:r>
              <a:rPr lang="en-ZA" b="1" i="1" dirty="0"/>
              <a:t>THANK YOU</a:t>
            </a:r>
          </a:p>
        </p:txBody>
      </p:sp>
    </p:spTree>
    <p:extLst>
      <p:ext uri="{BB962C8B-B14F-4D97-AF65-F5344CB8AC3E}">
        <p14:creationId xmlns:p14="http://schemas.microsoft.com/office/powerpoint/2010/main" val="1129546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15323"/>
          <a:stretch/>
        </p:blipFill>
        <p:spPr>
          <a:xfrm rot="16200000">
            <a:off x="913284" y="-1165820"/>
            <a:ext cx="7173416" cy="9505056"/>
          </a:xfrm>
          <a:prstGeom prst="rect">
            <a:avLst/>
          </a:prstGeom>
        </p:spPr>
      </p:pic>
      <p:sp>
        <p:nvSpPr>
          <p:cNvPr id="2" name="Title 1"/>
          <p:cNvSpPr>
            <a:spLocks noGrp="1"/>
          </p:cNvSpPr>
          <p:nvPr>
            <p:ph type="ctrTitle"/>
          </p:nvPr>
        </p:nvSpPr>
        <p:spPr>
          <a:xfrm>
            <a:off x="827584" y="0"/>
            <a:ext cx="7772400" cy="648072"/>
          </a:xfrm>
        </p:spPr>
        <p:txBody>
          <a:bodyPr>
            <a:normAutofit/>
          </a:bodyPr>
          <a:lstStyle/>
          <a:p>
            <a:r>
              <a:rPr lang="en-ZA" sz="3600" b="1" dirty="0"/>
              <a:t>Content</a:t>
            </a:r>
          </a:p>
        </p:txBody>
      </p:sp>
      <p:sp>
        <p:nvSpPr>
          <p:cNvPr id="3" name="Subtitle 2"/>
          <p:cNvSpPr>
            <a:spLocks noGrp="1"/>
          </p:cNvSpPr>
          <p:nvPr>
            <p:ph type="subTitle" idx="1"/>
          </p:nvPr>
        </p:nvSpPr>
        <p:spPr>
          <a:xfrm>
            <a:off x="179512" y="648072"/>
            <a:ext cx="8640960" cy="6381328"/>
          </a:xfrm>
        </p:spPr>
        <p:txBody>
          <a:bodyPr>
            <a:normAutofit/>
          </a:bodyPr>
          <a:lstStyle/>
          <a:p>
            <a:pPr marL="457200" indent="-457200" algn="just">
              <a:buFont typeface="Arial" panose="020B0604020202020204" pitchFamily="34" charset="0"/>
              <a:buChar char="•"/>
            </a:pPr>
            <a:endParaRPr lang="en-ZA" sz="3800" dirty="0">
              <a:solidFill>
                <a:schemeClr val="tx1"/>
              </a:solidFill>
            </a:endParaRPr>
          </a:p>
          <a:p>
            <a:pPr algn="l"/>
            <a:endParaRPr lang="en-ZA" sz="2800" dirty="0">
              <a:solidFill>
                <a:schemeClr val="tx1"/>
              </a:solidFill>
            </a:endParaRPr>
          </a:p>
          <a:p>
            <a:pPr algn="l"/>
            <a:endParaRPr lang="en-ZA" sz="2800" dirty="0">
              <a:solidFill>
                <a:schemeClr val="tx1"/>
              </a:solidFill>
            </a:endParaRPr>
          </a:p>
        </p:txBody>
      </p:sp>
      <p:sp>
        <p:nvSpPr>
          <p:cNvPr id="6" name="TextBox 5">
            <a:extLst>
              <a:ext uri="{FF2B5EF4-FFF2-40B4-BE49-F238E27FC236}">
                <a16:creationId xmlns:a16="http://schemas.microsoft.com/office/drawing/2014/main" id="{AB7ABD6E-2C8E-4C4A-9B71-5ED0637EA509}"/>
              </a:ext>
            </a:extLst>
          </p:cNvPr>
          <p:cNvSpPr txBox="1"/>
          <p:nvPr/>
        </p:nvSpPr>
        <p:spPr>
          <a:xfrm>
            <a:off x="541783" y="859065"/>
            <a:ext cx="7916416" cy="4970591"/>
          </a:xfrm>
          <a:prstGeom prst="rect">
            <a:avLst/>
          </a:prstGeom>
          <a:noFill/>
        </p:spPr>
        <p:txBody>
          <a:bodyPr wrap="square" rtlCol="0">
            <a:spAutoFit/>
          </a:bodyPr>
          <a:lstStyle/>
          <a:p>
            <a:pPr marL="285750" indent="-285750">
              <a:buFont typeface="Arial" panose="020B0604020202020204" pitchFamily="34" charset="0"/>
              <a:buChar char="•"/>
            </a:pPr>
            <a:endParaRPr lang="en-ZA" sz="2400" b="1" dirty="0" smtClean="0"/>
          </a:p>
          <a:p>
            <a:pPr marL="285750" indent="-285750">
              <a:buFont typeface="Arial" panose="020B0604020202020204" pitchFamily="34" charset="0"/>
              <a:buChar char="•"/>
            </a:pPr>
            <a:r>
              <a:rPr lang="en-ZA" sz="2400" b="1" dirty="0" smtClean="0"/>
              <a:t>Introduction</a:t>
            </a:r>
            <a:endParaRPr lang="en-ZA" sz="2400" b="1" dirty="0"/>
          </a:p>
          <a:p>
            <a:pPr marL="285750" indent="-285750">
              <a:buFont typeface="Arial" panose="020B0604020202020204" pitchFamily="34" charset="0"/>
              <a:buChar char="•"/>
            </a:pPr>
            <a:r>
              <a:rPr lang="en-ZA" sz="2400" b="1" dirty="0" smtClean="0"/>
              <a:t>State </a:t>
            </a:r>
            <a:r>
              <a:rPr lang="en-ZA" sz="2400" b="1" dirty="0"/>
              <a:t>of municipality</a:t>
            </a:r>
          </a:p>
          <a:p>
            <a:pPr marL="742950" lvl="1" indent="-285750">
              <a:buFont typeface="Arial" panose="020B0604020202020204" pitchFamily="34" charset="0"/>
              <a:buChar char="•"/>
            </a:pPr>
            <a:r>
              <a:rPr lang="en-ZA" sz="2400" dirty="0" smtClean="0"/>
              <a:t>Governance and administration</a:t>
            </a:r>
            <a:endParaRPr lang="en-ZA" sz="2400" dirty="0"/>
          </a:p>
          <a:p>
            <a:pPr marL="742950" lvl="1" indent="-285750">
              <a:buFont typeface="Arial" panose="020B0604020202020204" pitchFamily="34" charset="0"/>
              <a:buChar char="•"/>
            </a:pPr>
            <a:r>
              <a:rPr lang="en-ZA" sz="2400" dirty="0" smtClean="0"/>
              <a:t>Environmental Health Services</a:t>
            </a:r>
          </a:p>
          <a:p>
            <a:pPr marL="742950" lvl="1" indent="-285750">
              <a:buFont typeface="Arial" panose="020B0604020202020204" pitchFamily="34" charset="0"/>
              <a:buChar char="•"/>
            </a:pPr>
            <a:r>
              <a:rPr lang="en-ZA" sz="2400" dirty="0" smtClean="0"/>
              <a:t>Disaster Management</a:t>
            </a:r>
          </a:p>
          <a:p>
            <a:pPr marL="742950" lvl="1" indent="-285750">
              <a:buFont typeface="Arial" panose="020B0604020202020204" pitchFamily="34" charset="0"/>
              <a:buChar char="•"/>
            </a:pPr>
            <a:r>
              <a:rPr lang="en-ZA" sz="2400" dirty="0" smtClean="0"/>
              <a:t>Local economic development and tourism</a:t>
            </a:r>
            <a:endParaRPr lang="en-ZA" sz="2400" dirty="0"/>
          </a:p>
          <a:p>
            <a:pPr marL="742950" lvl="1" indent="-285750">
              <a:buFont typeface="Arial" panose="020B0604020202020204" pitchFamily="34" charset="0"/>
              <a:buChar char="•"/>
            </a:pPr>
            <a:r>
              <a:rPr lang="en-ZA" sz="2400" dirty="0" smtClean="0"/>
              <a:t>Financial management and viability</a:t>
            </a:r>
            <a:endParaRPr lang="en-ZA" sz="2400" dirty="0"/>
          </a:p>
          <a:p>
            <a:pPr marL="266700" lvl="1" indent="-266700">
              <a:buFont typeface="Arial" panose="020B0604020202020204" pitchFamily="34" charset="0"/>
              <a:buChar char="•"/>
            </a:pPr>
            <a:r>
              <a:rPr lang="en-ZA" sz="2400" b="1" dirty="0" smtClean="0"/>
              <a:t>Support </a:t>
            </a:r>
            <a:r>
              <a:rPr lang="en-ZA" sz="2400" b="1" dirty="0"/>
              <a:t>to local municipalities</a:t>
            </a:r>
          </a:p>
          <a:p>
            <a:pPr marL="0" lvl="1"/>
            <a:endParaRPr lang="en-ZA" sz="1100" b="1" dirty="0"/>
          </a:p>
          <a:p>
            <a:pPr marL="742950" lvl="1" indent="-285750">
              <a:buFont typeface="Arial" panose="020B0604020202020204" pitchFamily="34" charset="0"/>
              <a:buChar char="•"/>
            </a:pPr>
            <a:r>
              <a:rPr lang="en-ZA" sz="2400" dirty="0"/>
              <a:t>Shared / support services</a:t>
            </a:r>
          </a:p>
          <a:p>
            <a:pPr marL="742950" lvl="1" indent="-285750">
              <a:buFont typeface="Arial" panose="020B0604020202020204" pitchFamily="34" charset="0"/>
              <a:buChar char="•"/>
            </a:pPr>
            <a:r>
              <a:rPr lang="en-ZA" sz="2400" dirty="0"/>
              <a:t>Service delivery overview</a:t>
            </a:r>
          </a:p>
          <a:p>
            <a:pPr marL="0" lvl="1"/>
            <a:endParaRPr lang="en-ZA" sz="2400" b="1" dirty="0"/>
          </a:p>
          <a:p>
            <a:pPr marL="742950" lvl="1" indent="-285750">
              <a:buFont typeface="Arial" panose="020B0604020202020204" pitchFamily="34" charset="0"/>
              <a:buChar char="•"/>
            </a:pPr>
            <a:endParaRPr lang="en-ZA" dirty="0"/>
          </a:p>
        </p:txBody>
      </p:sp>
    </p:spTree>
    <p:extLst>
      <p:ext uri="{BB962C8B-B14F-4D97-AF65-F5344CB8AC3E}">
        <p14:creationId xmlns:p14="http://schemas.microsoft.com/office/powerpoint/2010/main" val="3383359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15323"/>
          <a:stretch/>
        </p:blipFill>
        <p:spPr>
          <a:xfrm rot="16200000">
            <a:off x="913284" y="-1165820"/>
            <a:ext cx="7173416" cy="9505056"/>
          </a:xfrm>
          <a:prstGeom prst="rect">
            <a:avLst/>
          </a:prstGeom>
        </p:spPr>
      </p:pic>
      <p:sp>
        <p:nvSpPr>
          <p:cNvPr id="2" name="Title 1"/>
          <p:cNvSpPr>
            <a:spLocks noGrp="1"/>
          </p:cNvSpPr>
          <p:nvPr>
            <p:ph type="ctrTitle"/>
          </p:nvPr>
        </p:nvSpPr>
        <p:spPr>
          <a:xfrm>
            <a:off x="827584" y="0"/>
            <a:ext cx="7772400" cy="648072"/>
          </a:xfrm>
        </p:spPr>
        <p:txBody>
          <a:bodyPr>
            <a:normAutofit/>
          </a:bodyPr>
          <a:lstStyle/>
          <a:p>
            <a:r>
              <a:rPr lang="en-ZA" sz="3600" b="1" dirty="0"/>
              <a:t>Introduction</a:t>
            </a:r>
          </a:p>
        </p:txBody>
      </p:sp>
      <p:sp>
        <p:nvSpPr>
          <p:cNvPr id="3" name="Subtitle 2"/>
          <p:cNvSpPr>
            <a:spLocks noGrp="1"/>
          </p:cNvSpPr>
          <p:nvPr>
            <p:ph type="subTitle" idx="1"/>
          </p:nvPr>
        </p:nvSpPr>
        <p:spPr>
          <a:xfrm>
            <a:off x="179512" y="648072"/>
            <a:ext cx="8640960" cy="6381328"/>
          </a:xfrm>
        </p:spPr>
        <p:txBody>
          <a:bodyPr>
            <a:normAutofit/>
          </a:bodyPr>
          <a:lstStyle/>
          <a:p>
            <a:pPr marL="457200" indent="-457200" algn="just">
              <a:buFont typeface="Arial" panose="020B0604020202020204" pitchFamily="34" charset="0"/>
              <a:buChar char="•"/>
            </a:pPr>
            <a:endParaRPr lang="en-ZA" sz="3800" dirty="0">
              <a:solidFill>
                <a:schemeClr val="tx1"/>
              </a:solidFill>
            </a:endParaRPr>
          </a:p>
          <a:p>
            <a:pPr algn="l"/>
            <a:endParaRPr lang="en-ZA" sz="2800" dirty="0">
              <a:solidFill>
                <a:schemeClr val="tx1"/>
              </a:solidFill>
            </a:endParaRPr>
          </a:p>
          <a:p>
            <a:pPr algn="l"/>
            <a:endParaRPr lang="en-ZA" sz="2800" dirty="0">
              <a:solidFill>
                <a:schemeClr val="tx1"/>
              </a:solidFill>
            </a:endParaRPr>
          </a:p>
        </p:txBody>
      </p:sp>
      <p:sp>
        <p:nvSpPr>
          <p:cNvPr id="4" name="TextBox 3">
            <a:extLst>
              <a:ext uri="{FF2B5EF4-FFF2-40B4-BE49-F238E27FC236}">
                <a16:creationId xmlns:a16="http://schemas.microsoft.com/office/drawing/2014/main" id="{C62729C8-EEC9-4D71-BEE1-C8C974653F7B}"/>
              </a:ext>
            </a:extLst>
          </p:cNvPr>
          <p:cNvSpPr txBox="1"/>
          <p:nvPr/>
        </p:nvSpPr>
        <p:spPr>
          <a:xfrm>
            <a:off x="155267" y="836712"/>
            <a:ext cx="8640960" cy="4893647"/>
          </a:xfrm>
          <a:prstGeom prst="rect">
            <a:avLst/>
          </a:prstGeom>
          <a:noFill/>
        </p:spPr>
        <p:txBody>
          <a:bodyPr wrap="square" rtlCol="0">
            <a:spAutoFit/>
          </a:bodyPr>
          <a:lstStyle/>
          <a:p>
            <a:pPr marL="285750" indent="-285750" algn="just">
              <a:buFont typeface="Arial" panose="020B0604020202020204" pitchFamily="34" charset="0"/>
              <a:buChar char="•"/>
            </a:pPr>
            <a:r>
              <a:rPr lang="en-US" sz="2400" dirty="0"/>
              <a:t>The d</a:t>
            </a:r>
            <a:r>
              <a:rPr lang="en-US" sz="2400" dirty="0" smtClean="0"/>
              <a:t>istrict municipality’s seat is Kimberley and comprises of four local municipalities under its jurisdiction: Sol </a:t>
            </a:r>
            <a:r>
              <a:rPr lang="en-US" sz="2400" dirty="0" err="1" smtClean="0"/>
              <a:t>Plaatje</a:t>
            </a:r>
            <a:r>
              <a:rPr lang="en-US" sz="2400" dirty="0" smtClean="0"/>
              <a:t>, </a:t>
            </a:r>
            <a:r>
              <a:rPr lang="en-US" sz="2400" dirty="0" err="1" smtClean="0"/>
              <a:t>Magareng</a:t>
            </a:r>
            <a:r>
              <a:rPr lang="en-US" sz="2400" dirty="0" smtClean="0"/>
              <a:t>, </a:t>
            </a:r>
            <a:r>
              <a:rPr lang="en-US" sz="2400" dirty="0" err="1" smtClean="0"/>
              <a:t>Phokwane</a:t>
            </a:r>
            <a:r>
              <a:rPr lang="en-US" sz="2400" dirty="0" smtClean="0"/>
              <a:t> and </a:t>
            </a:r>
            <a:r>
              <a:rPr lang="en-US" sz="2400" dirty="0" err="1" smtClean="0"/>
              <a:t>Dikgatlong</a:t>
            </a:r>
            <a:r>
              <a:rPr lang="en-US" sz="2400" dirty="0" smtClean="0"/>
              <a:t>  </a:t>
            </a:r>
            <a:endParaRPr lang="en-US" sz="2400" dirty="0"/>
          </a:p>
          <a:p>
            <a:pPr marL="285750" indent="-285750" algn="just">
              <a:buFont typeface="Arial" panose="020B0604020202020204" pitchFamily="34" charset="0"/>
              <a:buChar char="•"/>
            </a:pPr>
            <a:r>
              <a:rPr lang="en-US" sz="2400" dirty="0" smtClean="0"/>
              <a:t>Sol </a:t>
            </a:r>
            <a:r>
              <a:rPr lang="en-US" sz="2400" dirty="0" err="1" smtClean="0"/>
              <a:t>Plaatje</a:t>
            </a:r>
            <a:r>
              <a:rPr lang="en-US" sz="2400" dirty="0" smtClean="0"/>
              <a:t> is a secondary seat and has a biggest budget and challenges more than the district and the other three local municipality.</a:t>
            </a:r>
          </a:p>
          <a:p>
            <a:pPr marL="285750" indent="-285750" algn="just">
              <a:buFont typeface="Arial" panose="020B0604020202020204" pitchFamily="34" charset="0"/>
              <a:buChar char="•"/>
            </a:pPr>
            <a:r>
              <a:rPr lang="en-US" sz="2400" dirty="0" smtClean="0"/>
              <a:t> </a:t>
            </a:r>
            <a:r>
              <a:rPr lang="en-US" sz="2400" dirty="0"/>
              <a:t>T</a:t>
            </a:r>
            <a:r>
              <a:rPr lang="en-US" sz="2400" dirty="0" smtClean="0"/>
              <a:t>he </a:t>
            </a:r>
            <a:r>
              <a:rPr lang="en-US" sz="2400" dirty="0"/>
              <a:t>priorities of </a:t>
            </a:r>
            <a:r>
              <a:rPr lang="en-US" sz="2400" dirty="0" smtClean="0"/>
              <a:t>our </a:t>
            </a:r>
            <a:r>
              <a:rPr lang="en-US" sz="2400" dirty="0"/>
              <a:t>local </a:t>
            </a:r>
            <a:r>
              <a:rPr lang="en-US" sz="2400" dirty="0" smtClean="0"/>
              <a:t>municipalities drives our planning and budgeting as the district only has two core mandate that it must perform in terms of the law </a:t>
            </a:r>
            <a:r>
              <a:rPr lang="en-US" sz="2400" dirty="0" err="1" smtClean="0"/>
              <a:t>ie</a:t>
            </a:r>
            <a:r>
              <a:rPr lang="en-US" sz="2400" dirty="0" smtClean="0"/>
              <a:t> Municipal health services(environmental health) and disaster management.</a:t>
            </a:r>
          </a:p>
          <a:p>
            <a:pPr marL="285750" indent="-285750" algn="just">
              <a:buFont typeface="Arial" panose="020B0604020202020204" pitchFamily="34" charset="0"/>
              <a:buChar char="•"/>
            </a:pPr>
            <a:r>
              <a:rPr lang="en-ZA" sz="2400" dirty="0" smtClean="0"/>
              <a:t>The </a:t>
            </a:r>
            <a:r>
              <a:rPr lang="en-ZA" sz="2400" dirty="0"/>
              <a:t>district municipality </a:t>
            </a:r>
            <a:r>
              <a:rPr lang="en-ZA" sz="2400" dirty="0" smtClean="0"/>
              <a:t>is highly dependant on grant (equitable and conditional) and does not receive any infrastructure related grants from either the national or provincial </a:t>
            </a:r>
            <a:r>
              <a:rPr lang="en-ZA" sz="2400" dirty="0" err="1" smtClean="0"/>
              <a:t>fiscus</a:t>
            </a:r>
            <a:r>
              <a:rPr lang="en-ZA" sz="2400" dirty="0" smtClean="0"/>
              <a:t>. </a:t>
            </a:r>
            <a:endParaRPr lang="en-ZA" dirty="0"/>
          </a:p>
        </p:txBody>
      </p:sp>
    </p:spTree>
    <p:extLst>
      <p:ext uri="{BB962C8B-B14F-4D97-AF65-F5344CB8AC3E}">
        <p14:creationId xmlns:p14="http://schemas.microsoft.com/office/powerpoint/2010/main" val="1131105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15323"/>
          <a:stretch/>
        </p:blipFill>
        <p:spPr>
          <a:xfrm rot="16200000">
            <a:off x="913284" y="-1165820"/>
            <a:ext cx="7173416" cy="9505056"/>
          </a:xfrm>
          <a:prstGeom prst="rect">
            <a:avLst/>
          </a:prstGeom>
        </p:spPr>
      </p:pic>
      <p:sp>
        <p:nvSpPr>
          <p:cNvPr id="2" name="Title 1"/>
          <p:cNvSpPr>
            <a:spLocks noGrp="1"/>
          </p:cNvSpPr>
          <p:nvPr>
            <p:ph type="ctrTitle"/>
          </p:nvPr>
        </p:nvSpPr>
        <p:spPr>
          <a:xfrm>
            <a:off x="827584" y="0"/>
            <a:ext cx="7772400" cy="648072"/>
          </a:xfrm>
        </p:spPr>
        <p:txBody>
          <a:bodyPr>
            <a:normAutofit/>
          </a:bodyPr>
          <a:lstStyle/>
          <a:p>
            <a:r>
              <a:rPr lang="en-ZA" sz="3600" b="1" smtClean="0"/>
              <a:t>State of the municipality</a:t>
            </a:r>
            <a:endParaRPr lang="en-ZA" sz="3600" b="1" dirty="0"/>
          </a:p>
        </p:txBody>
      </p:sp>
      <p:sp>
        <p:nvSpPr>
          <p:cNvPr id="3" name="Subtitle 2"/>
          <p:cNvSpPr>
            <a:spLocks noGrp="1"/>
          </p:cNvSpPr>
          <p:nvPr>
            <p:ph type="subTitle" idx="1"/>
          </p:nvPr>
        </p:nvSpPr>
        <p:spPr>
          <a:xfrm>
            <a:off x="179512" y="648072"/>
            <a:ext cx="8640960" cy="5229200"/>
          </a:xfrm>
        </p:spPr>
        <p:txBody>
          <a:bodyPr>
            <a:normAutofit fontScale="55000" lnSpcReduction="20000"/>
          </a:bodyPr>
          <a:lstStyle/>
          <a:p>
            <a:pPr algn="just"/>
            <a:r>
              <a:rPr lang="en-ZA" sz="4400" b="1" dirty="0" smtClean="0">
                <a:solidFill>
                  <a:schemeClr val="tx1"/>
                </a:solidFill>
              </a:rPr>
              <a:t>Governance and administration</a:t>
            </a:r>
          </a:p>
          <a:p>
            <a:pPr algn="just"/>
            <a:endParaRPr lang="en-ZA" sz="1600" b="1" dirty="0" smtClean="0">
              <a:solidFill>
                <a:schemeClr val="tx1"/>
              </a:solidFill>
            </a:endParaRPr>
          </a:p>
          <a:p>
            <a:pPr marL="571500" indent="-571500" algn="just">
              <a:buFont typeface="Arial" panose="020B0604020202020204" pitchFamily="34" charset="0"/>
              <a:buChar char="•"/>
            </a:pPr>
            <a:r>
              <a:rPr lang="en-US" sz="3800" dirty="0" smtClean="0">
                <a:solidFill>
                  <a:schemeClr val="tx1"/>
                </a:solidFill>
              </a:rPr>
              <a:t>The municipal council consists of 27 </a:t>
            </a:r>
            <a:r>
              <a:rPr lang="en-US" sz="3800" dirty="0" err="1" smtClean="0">
                <a:solidFill>
                  <a:schemeClr val="tx1"/>
                </a:solidFill>
              </a:rPr>
              <a:t>councillors</a:t>
            </a:r>
            <a:r>
              <a:rPr lang="en-US" sz="3800" dirty="0" smtClean="0">
                <a:solidFill>
                  <a:schemeClr val="tx1"/>
                </a:solidFill>
              </a:rPr>
              <a:t>, and the majority party is the African National Congress (16 </a:t>
            </a:r>
            <a:r>
              <a:rPr lang="en-US" sz="3800" dirty="0" err="1" smtClean="0">
                <a:solidFill>
                  <a:schemeClr val="tx1"/>
                </a:solidFill>
              </a:rPr>
              <a:t>councillors</a:t>
            </a:r>
            <a:r>
              <a:rPr lang="en-US" sz="3800" dirty="0" smtClean="0">
                <a:solidFill>
                  <a:schemeClr val="tx1"/>
                </a:solidFill>
              </a:rPr>
              <a:t>). The Democratic Alliance is the main opposition party (6 </a:t>
            </a:r>
            <a:r>
              <a:rPr lang="en-US" sz="3800" dirty="0" err="1" smtClean="0">
                <a:solidFill>
                  <a:schemeClr val="tx1"/>
                </a:solidFill>
              </a:rPr>
              <a:t>councillors</a:t>
            </a:r>
            <a:r>
              <a:rPr lang="en-US" sz="3800" dirty="0" smtClean="0">
                <a:solidFill>
                  <a:schemeClr val="tx1"/>
                </a:solidFill>
              </a:rPr>
              <a:t>) with the Economic Freedom Fighters (5 </a:t>
            </a:r>
            <a:r>
              <a:rPr lang="en-US" sz="3800" dirty="0" err="1" smtClean="0">
                <a:solidFill>
                  <a:schemeClr val="tx1"/>
                </a:solidFill>
              </a:rPr>
              <a:t>councillors</a:t>
            </a:r>
            <a:r>
              <a:rPr lang="en-US" sz="3800" dirty="0" smtClean="0">
                <a:solidFill>
                  <a:schemeClr val="tx1"/>
                </a:solidFill>
              </a:rPr>
              <a:t>).</a:t>
            </a:r>
          </a:p>
          <a:p>
            <a:pPr marL="571500" indent="-571500" algn="just">
              <a:buFont typeface="Arial" panose="020B0604020202020204" pitchFamily="34" charset="0"/>
              <a:buChar char="•"/>
            </a:pPr>
            <a:r>
              <a:rPr lang="en-ZA" sz="3800" dirty="0" smtClean="0">
                <a:solidFill>
                  <a:schemeClr val="tx1"/>
                </a:solidFill>
              </a:rPr>
              <a:t>The municipal council adopted an annual schedule of at least 10 meetings at the end of each calendar year</a:t>
            </a:r>
          </a:p>
          <a:p>
            <a:pPr marL="571500" indent="-571500" algn="just">
              <a:buFont typeface="Arial" panose="020B0604020202020204" pitchFamily="34" charset="0"/>
              <a:buChar char="•"/>
            </a:pPr>
            <a:r>
              <a:rPr lang="en-ZA" sz="3800" dirty="0" smtClean="0">
                <a:solidFill>
                  <a:schemeClr val="tx1"/>
                </a:solidFill>
              </a:rPr>
              <a:t>Council had 11 meetings for the 2019/20 financial of which attendance averaged 76% (includes normal &amp; virtual meetings)</a:t>
            </a:r>
          </a:p>
          <a:p>
            <a:pPr marL="571500" indent="-571500" algn="just">
              <a:buFont typeface="Arial" panose="020B0604020202020204" pitchFamily="34" charset="0"/>
              <a:buChar char="•"/>
            </a:pPr>
            <a:r>
              <a:rPr lang="en-ZA" sz="3800" dirty="0" smtClean="0">
                <a:solidFill>
                  <a:schemeClr val="tx1"/>
                </a:solidFill>
              </a:rPr>
              <a:t>Council has six (6) section 79 committees, which are fully functional and are meeting on a monthly basis</a:t>
            </a:r>
          </a:p>
          <a:p>
            <a:pPr marL="571500" indent="-571500" algn="just">
              <a:buFont typeface="Arial" panose="020B0604020202020204" pitchFamily="34" charset="0"/>
              <a:buChar char="•"/>
            </a:pPr>
            <a:r>
              <a:rPr lang="en-ZA" sz="3800" dirty="0" smtClean="0">
                <a:solidFill>
                  <a:schemeClr val="tx1"/>
                </a:solidFill>
              </a:rPr>
              <a:t>The </a:t>
            </a:r>
            <a:r>
              <a:rPr lang="en-US" sz="3800" dirty="0" smtClean="0">
                <a:solidFill>
                  <a:schemeClr val="tx1"/>
                </a:solidFill>
              </a:rPr>
              <a:t>Municipal Public Accounts Committee (MPAC) consists of a chairperson and 8 </a:t>
            </a:r>
            <a:r>
              <a:rPr lang="en-US" sz="3800" dirty="0" err="1" smtClean="0">
                <a:solidFill>
                  <a:schemeClr val="tx1"/>
                </a:solidFill>
              </a:rPr>
              <a:t>councillors</a:t>
            </a:r>
            <a:r>
              <a:rPr lang="en-US" sz="3800" dirty="0" smtClean="0">
                <a:solidFill>
                  <a:schemeClr val="tx1"/>
                </a:solidFill>
              </a:rPr>
              <a:t>. The position of the chairperson is temporarily vacant due to the death of the </a:t>
            </a:r>
            <a:r>
              <a:rPr lang="en-US" sz="3800" dirty="0" err="1" smtClean="0">
                <a:solidFill>
                  <a:schemeClr val="tx1"/>
                </a:solidFill>
              </a:rPr>
              <a:t>councillor</a:t>
            </a:r>
            <a:r>
              <a:rPr lang="en-US" sz="3800" dirty="0" smtClean="0">
                <a:solidFill>
                  <a:schemeClr val="tx1"/>
                </a:solidFill>
              </a:rPr>
              <a:t>.</a:t>
            </a:r>
          </a:p>
          <a:p>
            <a:pPr marL="571500" indent="-571500" algn="just">
              <a:buFont typeface="Arial" panose="020B0604020202020204" pitchFamily="34" charset="0"/>
              <a:buChar char="•"/>
            </a:pPr>
            <a:r>
              <a:rPr lang="en-US" sz="3800" dirty="0" smtClean="0">
                <a:solidFill>
                  <a:schemeClr val="tx1"/>
                </a:solidFill>
              </a:rPr>
              <a:t>All matters relating fruitless and wasteful expenditures, irregular expenditures and </a:t>
            </a:r>
            <a:r>
              <a:rPr lang="en-US" sz="3800" dirty="0" err="1" smtClean="0">
                <a:solidFill>
                  <a:schemeClr val="tx1"/>
                </a:solidFill>
              </a:rPr>
              <a:t>unauthorised</a:t>
            </a:r>
            <a:r>
              <a:rPr lang="en-US" sz="3800" dirty="0" smtClean="0">
                <a:solidFill>
                  <a:schemeClr val="tx1"/>
                </a:solidFill>
              </a:rPr>
              <a:t> expenditures to The MPAC’s business in the main, is to investigate and sits as </a:t>
            </a:r>
            <a:r>
              <a:rPr lang="en-US" sz="3800" dirty="0" err="1" smtClean="0">
                <a:solidFill>
                  <a:schemeClr val="tx1"/>
                </a:solidFill>
              </a:rPr>
              <a:t>reguired</a:t>
            </a:r>
            <a:r>
              <a:rPr lang="en-US" sz="3800" dirty="0" smtClean="0">
                <a:solidFill>
                  <a:schemeClr val="tx1"/>
                </a:solidFill>
              </a:rPr>
              <a:t>.</a:t>
            </a:r>
            <a:endParaRPr lang="en-ZA" sz="3800" dirty="0" smtClean="0">
              <a:solidFill>
                <a:schemeClr val="tx1"/>
              </a:solidFill>
            </a:endParaRPr>
          </a:p>
          <a:p>
            <a:pPr algn="l"/>
            <a:endParaRPr lang="en-ZA" sz="2800" dirty="0" smtClean="0">
              <a:solidFill>
                <a:schemeClr val="tx1"/>
              </a:solidFill>
            </a:endParaRPr>
          </a:p>
          <a:p>
            <a:pPr algn="l"/>
            <a:endParaRPr lang="en-ZA" sz="2800" dirty="0">
              <a:solidFill>
                <a:schemeClr val="tx1"/>
              </a:solidFill>
            </a:endParaRPr>
          </a:p>
        </p:txBody>
      </p:sp>
    </p:spTree>
    <p:extLst>
      <p:ext uri="{BB962C8B-B14F-4D97-AF65-F5344CB8AC3E}">
        <p14:creationId xmlns:p14="http://schemas.microsoft.com/office/powerpoint/2010/main" val="57631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15323"/>
          <a:stretch/>
        </p:blipFill>
        <p:spPr>
          <a:xfrm rot="16200000">
            <a:off x="913284" y="-1165820"/>
            <a:ext cx="7173416" cy="9505056"/>
          </a:xfrm>
          <a:prstGeom prst="rect">
            <a:avLst/>
          </a:prstGeom>
        </p:spPr>
      </p:pic>
      <p:sp>
        <p:nvSpPr>
          <p:cNvPr id="2" name="Title 1"/>
          <p:cNvSpPr>
            <a:spLocks noGrp="1"/>
          </p:cNvSpPr>
          <p:nvPr>
            <p:ph type="ctrTitle"/>
          </p:nvPr>
        </p:nvSpPr>
        <p:spPr>
          <a:xfrm>
            <a:off x="827584" y="0"/>
            <a:ext cx="7772400" cy="648072"/>
          </a:xfrm>
        </p:spPr>
        <p:txBody>
          <a:bodyPr>
            <a:normAutofit/>
          </a:bodyPr>
          <a:lstStyle/>
          <a:p>
            <a:r>
              <a:rPr lang="en-ZA" sz="3600" b="1" smtClean="0"/>
              <a:t>State of the municipality</a:t>
            </a:r>
            <a:endParaRPr lang="en-ZA" sz="3600" b="1" dirty="0"/>
          </a:p>
        </p:txBody>
      </p:sp>
      <p:sp>
        <p:nvSpPr>
          <p:cNvPr id="3" name="Subtitle 2"/>
          <p:cNvSpPr>
            <a:spLocks noGrp="1"/>
          </p:cNvSpPr>
          <p:nvPr>
            <p:ph type="subTitle" idx="1"/>
          </p:nvPr>
        </p:nvSpPr>
        <p:spPr>
          <a:xfrm>
            <a:off x="179512" y="648072"/>
            <a:ext cx="8640960" cy="5517232"/>
          </a:xfrm>
        </p:spPr>
        <p:txBody>
          <a:bodyPr>
            <a:normAutofit lnSpcReduction="10000"/>
          </a:bodyPr>
          <a:lstStyle/>
          <a:p>
            <a:pPr algn="just"/>
            <a:r>
              <a:rPr lang="en-ZA" sz="2400" b="1" smtClean="0">
                <a:solidFill>
                  <a:schemeClr val="tx1"/>
                </a:solidFill>
              </a:rPr>
              <a:t>Governance and administration</a:t>
            </a:r>
          </a:p>
          <a:p>
            <a:pPr marL="457200" indent="-457200" algn="just">
              <a:buFont typeface="Arial" pitchFamily="34" charset="0"/>
              <a:buChar char="•"/>
            </a:pPr>
            <a:r>
              <a:rPr lang="en-ZA" sz="2400" smtClean="0">
                <a:solidFill>
                  <a:schemeClr val="tx1"/>
                </a:solidFill>
              </a:rPr>
              <a:t>Only the position of the Municipal Manager and the Director: Administration(Corporate Services) are filled</a:t>
            </a:r>
          </a:p>
          <a:p>
            <a:pPr marL="457200" indent="-457200" algn="just">
              <a:buFont typeface="Arial" pitchFamily="34" charset="0"/>
              <a:buChar char="•"/>
            </a:pPr>
            <a:r>
              <a:rPr lang="en-ZA" sz="2400" smtClean="0">
                <a:solidFill>
                  <a:schemeClr val="tx1"/>
                </a:solidFill>
              </a:rPr>
              <a:t>We have a historical vacancies of Directors: Finance(CFO), Infrastructure Services and Planning and Development.</a:t>
            </a:r>
          </a:p>
          <a:p>
            <a:pPr marL="457200" indent="-457200" algn="just">
              <a:buFont typeface="Arial" pitchFamily="34" charset="0"/>
              <a:buChar char="•"/>
            </a:pPr>
            <a:r>
              <a:rPr lang="en-ZA" sz="2400" smtClean="0">
                <a:solidFill>
                  <a:schemeClr val="tx1"/>
                </a:solidFill>
              </a:rPr>
              <a:t> Remuneration of senior managers a contributing factor as most of the skilled and qualified persons did not apply for the positions or if they applied they declined the offer after appointment. Few attempts to recruit have proven to be futile and our middle managers, who are permanent in their positions, earn salaries that are more or less the same as the senior managers.</a:t>
            </a:r>
          </a:p>
          <a:p>
            <a:pPr marL="457200" indent="-457200" algn="just">
              <a:buFont typeface="Arial" pitchFamily="34" charset="0"/>
              <a:buChar char="•"/>
            </a:pPr>
            <a:r>
              <a:rPr lang="en-ZA" sz="2400" smtClean="0">
                <a:solidFill>
                  <a:schemeClr val="tx1"/>
                </a:solidFill>
              </a:rPr>
              <a:t>Council approached the Minister for a waiver on salaries and the response took longer and it was ultimately declined due to our high wage bill</a:t>
            </a:r>
          </a:p>
          <a:p>
            <a:pPr marL="457200" indent="-457200" algn="just">
              <a:buFont typeface="Arial" pitchFamily="34" charset="0"/>
              <a:buChar char="•"/>
            </a:pPr>
            <a:endParaRPr lang="en-ZA" sz="2400" smtClean="0">
              <a:solidFill>
                <a:schemeClr val="tx1"/>
              </a:solidFill>
            </a:endParaRPr>
          </a:p>
          <a:p>
            <a:pPr marL="457200" indent="-457200" algn="just">
              <a:buFont typeface="Arial" pitchFamily="34" charset="0"/>
              <a:buChar char="•"/>
            </a:pPr>
            <a:endParaRPr lang="en-ZA" sz="2400" smtClean="0">
              <a:solidFill>
                <a:schemeClr val="tx1"/>
              </a:solidFill>
            </a:endParaRPr>
          </a:p>
          <a:p>
            <a:pPr algn="just"/>
            <a:endParaRPr lang="en-ZA" sz="1300" b="1" smtClean="0">
              <a:solidFill>
                <a:schemeClr val="tx1"/>
              </a:solidFill>
            </a:endParaRPr>
          </a:p>
          <a:p>
            <a:pPr algn="l"/>
            <a:endParaRPr lang="en-ZA" sz="2800" dirty="0">
              <a:solidFill>
                <a:schemeClr val="tx1"/>
              </a:solidFill>
            </a:endParaRPr>
          </a:p>
        </p:txBody>
      </p:sp>
    </p:spTree>
    <p:extLst>
      <p:ext uri="{BB962C8B-B14F-4D97-AF65-F5344CB8AC3E}">
        <p14:creationId xmlns:p14="http://schemas.microsoft.com/office/powerpoint/2010/main" val="1496619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270522" cy="6858000"/>
          </a:xfrm>
          <a:prstGeom prst="rect">
            <a:avLst/>
          </a:prstGeom>
        </p:spPr>
      </p:pic>
      <p:sp>
        <p:nvSpPr>
          <p:cNvPr id="2" name="Title 1"/>
          <p:cNvSpPr>
            <a:spLocks noGrp="1"/>
          </p:cNvSpPr>
          <p:nvPr>
            <p:ph type="ctrTitle"/>
          </p:nvPr>
        </p:nvSpPr>
        <p:spPr>
          <a:xfrm>
            <a:off x="1657350" y="166328"/>
            <a:ext cx="5829300" cy="504056"/>
          </a:xfrm>
        </p:spPr>
        <p:txBody>
          <a:bodyPr>
            <a:noAutofit/>
          </a:bodyPr>
          <a:lstStyle/>
          <a:p>
            <a:r>
              <a:rPr lang="en-ZA" sz="2800" b="1" dirty="0"/>
              <a:t>Environmental Health Services</a:t>
            </a:r>
          </a:p>
        </p:txBody>
      </p:sp>
      <p:sp>
        <p:nvSpPr>
          <p:cNvPr id="3" name="Subtitle 2"/>
          <p:cNvSpPr>
            <a:spLocks noGrp="1"/>
          </p:cNvSpPr>
          <p:nvPr>
            <p:ph type="subTitle" idx="1"/>
          </p:nvPr>
        </p:nvSpPr>
        <p:spPr>
          <a:xfrm>
            <a:off x="413538" y="1340768"/>
            <a:ext cx="7128792" cy="4608512"/>
          </a:xfrm>
        </p:spPr>
        <p:txBody>
          <a:bodyPr>
            <a:noAutofit/>
          </a:bodyPr>
          <a:lstStyle/>
          <a:p>
            <a:pPr marL="342900" indent="-342900" algn="just">
              <a:buFont typeface="Arial" pitchFamily="34" charset="0"/>
              <a:buChar char="•"/>
            </a:pPr>
            <a:r>
              <a:rPr lang="en-ZA" sz="2400" dirty="0" smtClean="0">
                <a:solidFill>
                  <a:schemeClr val="tx1"/>
                </a:solidFill>
              </a:rPr>
              <a:t>we are performing this function in the three LMs directly: </a:t>
            </a:r>
            <a:r>
              <a:rPr lang="en-ZA" sz="2400" dirty="0" err="1" smtClean="0">
                <a:solidFill>
                  <a:schemeClr val="tx1"/>
                </a:solidFill>
              </a:rPr>
              <a:t>Dikgatlong</a:t>
            </a:r>
            <a:r>
              <a:rPr lang="en-ZA" sz="2400" dirty="0" smtClean="0">
                <a:solidFill>
                  <a:schemeClr val="tx1"/>
                </a:solidFill>
              </a:rPr>
              <a:t>, </a:t>
            </a:r>
            <a:r>
              <a:rPr lang="en-ZA" sz="2400" dirty="0" err="1" smtClean="0">
                <a:solidFill>
                  <a:schemeClr val="tx1"/>
                </a:solidFill>
              </a:rPr>
              <a:t>Magareng</a:t>
            </a:r>
            <a:r>
              <a:rPr lang="en-ZA" sz="2400" dirty="0" smtClean="0">
                <a:solidFill>
                  <a:schemeClr val="tx1"/>
                </a:solidFill>
              </a:rPr>
              <a:t> and </a:t>
            </a:r>
            <a:r>
              <a:rPr lang="en-ZA" sz="2400" dirty="0" err="1" smtClean="0">
                <a:solidFill>
                  <a:schemeClr val="tx1"/>
                </a:solidFill>
              </a:rPr>
              <a:t>Phokwane</a:t>
            </a:r>
            <a:r>
              <a:rPr lang="en-ZA" sz="2400" dirty="0" smtClean="0">
                <a:solidFill>
                  <a:schemeClr val="tx1"/>
                </a:solidFill>
              </a:rPr>
              <a:t> whilst we have entered into a service level agreement with Sol </a:t>
            </a:r>
            <a:r>
              <a:rPr lang="en-ZA" sz="2400" dirty="0" err="1" smtClean="0">
                <a:solidFill>
                  <a:schemeClr val="tx1"/>
                </a:solidFill>
              </a:rPr>
              <a:t>Plaatje</a:t>
            </a:r>
            <a:r>
              <a:rPr lang="en-ZA" sz="2400" dirty="0" smtClean="0">
                <a:solidFill>
                  <a:schemeClr val="tx1"/>
                </a:solidFill>
              </a:rPr>
              <a:t> to render the service on our behalf. Their staff compliment and budget was way higher than the district budget and we are working on the smooth transfer of the function to the district.</a:t>
            </a:r>
          </a:p>
          <a:p>
            <a:pPr marL="342900" indent="-342900" algn="just">
              <a:buFont typeface="Arial" pitchFamily="34" charset="0"/>
              <a:buChar char="•"/>
            </a:pPr>
            <a:r>
              <a:rPr lang="en-ZA" sz="2400" dirty="0" smtClean="0">
                <a:solidFill>
                  <a:schemeClr val="tx1"/>
                </a:solidFill>
              </a:rPr>
              <a:t>Our EHPs have been working around the clock to monitor covid-19 related funerals, training funeral parlours and collaborating with private and public hospitals to managing the pandemic</a:t>
            </a:r>
          </a:p>
          <a:p>
            <a:pPr marL="342900" indent="-342900" algn="just">
              <a:buFont typeface="Arial" pitchFamily="34" charset="0"/>
              <a:buChar char="•"/>
            </a:pPr>
            <a:endParaRPr lang="en-ZA" sz="2400" dirty="0">
              <a:solidFill>
                <a:schemeClr val="tx1"/>
              </a:solidFill>
            </a:endParaRPr>
          </a:p>
          <a:p>
            <a:pPr marL="342900" indent="-342900" algn="just">
              <a:buFont typeface="Arial" pitchFamily="34" charset="0"/>
              <a:buChar char="•"/>
            </a:pPr>
            <a:endParaRPr lang="en-ZA" sz="2400" b="1" dirty="0">
              <a:solidFill>
                <a:schemeClr val="tx1"/>
              </a:solidFill>
            </a:endParaRPr>
          </a:p>
        </p:txBody>
      </p:sp>
    </p:spTree>
    <p:extLst>
      <p:ext uri="{BB962C8B-B14F-4D97-AF65-F5344CB8AC3E}">
        <p14:creationId xmlns:p14="http://schemas.microsoft.com/office/powerpoint/2010/main" val="1264419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15323"/>
          <a:stretch/>
        </p:blipFill>
        <p:spPr>
          <a:xfrm rot="16200000">
            <a:off x="913284" y="-1165820"/>
            <a:ext cx="7173416" cy="9505056"/>
          </a:xfrm>
          <a:prstGeom prst="rect">
            <a:avLst/>
          </a:prstGeom>
        </p:spPr>
      </p:pic>
      <p:sp>
        <p:nvSpPr>
          <p:cNvPr id="3" name="Subtitle 2"/>
          <p:cNvSpPr>
            <a:spLocks noGrp="1"/>
          </p:cNvSpPr>
          <p:nvPr>
            <p:ph type="subTitle" idx="1"/>
          </p:nvPr>
        </p:nvSpPr>
        <p:spPr>
          <a:xfrm>
            <a:off x="179511" y="881336"/>
            <a:ext cx="8640960" cy="5427984"/>
          </a:xfrm>
          <a:solidFill>
            <a:schemeClr val="bg1">
              <a:lumMod val="85000"/>
              <a:alpha val="54000"/>
            </a:schemeClr>
          </a:solidFill>
        </p:spPr>
        <p:txBody>
          <a:bodyPr>
            <a:normAutofit/>
          </a:bodyPr>
          <a:lstStyle/>
          <a:p>
            <a:pPr marL="457200" indent="-457200" algn="l">
              <a:buFont typeface="Arial" pitchFamily="34" charset="0"/>
              <a:buChar char="•"/>
            </a:pPr>
            <a:r>
              <a:rPr lang="en-ZA" sz="2800" dirty="0" smtClean="0">
                <a:solidFill>
                  <a:schemeClr val="tx1"/>
                </a:solidFill>
              </a:rPr>
              <a:t>We continue to perform all our health inspections in food premises and test drinking water for the safety of our communities. </a:t>
            </a:r>
          </a:p>
          <a:p>
            <a:pPr marL="457200" indent="-457200" algn="l">
              <a:buFont typeface="Arial" pitchFamily="34" charset="0"/>
              <a:buChar char="•"/>
            </a:pPr>
            <a:r>
              <a:rPr lang="en-ZA" sz="2800" dirty="0" smtClean="0">
                <a:solidFill>
                  <a:schemeClr val="tx1"/>
                </a:solidFill>
              </a:rPr>
              <a:t>The district has also been working with other sector departments who are members of the District Joint Operation Committee to create awareness on covid-19, its protocols and safety measures.  </a:t>
            </a:r>
            <a:endParaRPr lang="en-ZA" sz="2800" dirty="0">
              <a:solidFill>
                <a:schemeClr val="tx1"/>
              </a:solidFill>
            </a:endParaRPr>
          </a:p>
        </p:txBody>
      </p:sp>
      <p:sp>
        <p:nvSpPr>
          <p:cNvPr id="6" name="Title 1">
            <a:extLst>
              <a:ext uri="{FF2B5EF4-FFF2-40B4-BE49-F238E27FC236}">
                <a16:creationId xmlns:a16="http://schemas.microsoft.com/office/drawing/2014/main" id="{5E7652D9-E119-4ED7-B956-09C2DC0D175B}"/>
              </a:ext>
            </a:extLst>
          </p:cNvPr>
          <p:cNvSpPr txBox="1">
            <a:spLocks/>
          </p:cNvSpPr>
          <p:nvPr/>
        </p:nvSpPr>
        <p:spPr>
          <a:xfrm>
            <a:off x="539552" y="166328"/>
            <a:ext cx="7772400" cy="6480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3600" b="1" dirty="0" smtClean="0"/>
              <a:t>Environmental Health Services </a:t>
            </a:r>
            <a:endParaRPr lang="en-ZA" sz="3600" b="1" dirty="0"/>
          </a:p>
        </p:txBody>
      </p:sp>
    </p:spTree>
    <p:extLst>
      <p:ext uri="{BB962C8B-B14F-4D97-AF65-F5344CB8AC3E}">
        <p14:creationId xmlns:p14="http://schemas.microsoft.com/office/powerpoint/2010/main" val="2892942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305526" y="116633"/>
            <a:ext cx="8640960" cy="864096"/>
          </a:xfrm>
        </p:spPr>
        <p:txBody>
          <a:bodyPr>
            <a:noAutofit/>
          </a:bodyPr>
          <a:lstStyle/>
          <a:p>
            <a:r>
              <a:rPr lang="en-ZA" sz="2800" b="1" dirty="0" smtClean="0"/>
              <a:t>DISASTER MANAGEMENT</a:t>
            </a:r>
            <a:endParaRPr lang="en-ZA" sz="2800" b="1" dirty="0"/>
          </a:p>
        </p:txBody>
      </p:sp>
      <p:sp>
        <p:nvSpPr>
          <p:cNvPr id="3" name="Subtitle 2"/>
          <p:cNvSpPr>
            <a:spLocks noGrp="1"/>
          </p:cNvSpPr>
          <p:nvPr>
            <p:ph type="subTitle" idx="1"/>
          </p:nvPr>
        </p:nvSpPr>
        <p:spPr>
          <a:xfrm>
            <a:off x="305526" y="1193201"/>
            <a:ext cx="8640960" cy="5548167"/>
          </a:xfrm>
        </p:spPr>
        <p:txBody>
          <a:bodyPr>
            <a:noAutofit/>
          </a:bodyPr>
          <a:lstStyle/>
          <a:p>
            <a:pPr marL="457200" indent="-457200" algn="l">
              <a:buFont typeface="Arial" pitchFamily="34" charset="0"/>
              <a:buChar char="•"/>
            </a:pPr>
            <a:r>
              <a:rPr lang="en-ZA" sz="2600" dirty="0" smtClean="0">
                <a:solidFill>
                  <a:schemeClr val="tx1"/>
                </a:solidFill>
              </a:rPr>
              <a:t>We perform our disaster management function but we still do not have the disaster management centre due to lack of funding</a:t>
            </a:r>
          </a:p>
          <a:p>
            <a:pPr marL="457200" indent="-457200" algn="l">
              <a:buFont typeface="Arial" pitchFamily="34" charset="0"/>
              <a:buChar char="•"/>
            </a:pPr>
            <a:r>
              <a:rPr lang="en-ZA" sz="2600" dirty="0" smtClean="0">
                <a:solidFill>
                  <a:schemeClr val="tx1"/>
                </a:solidFill>
              </a:rPr>
              <a:t>We have a 24hr operational NEAR centre which we utilise to receive and disseminate information on disaster related matters for our prompt response.</a:t>
            </a:r>
          </a:p>
          <a:p>
            <a:pPr marL="457200" indent="-457200" algn="l">
              <a:buFont typeface="Arial" pitchFamily="34" charset="0"/>
              <a:buChar char="•"/>
            </a:pPr>
            <a:r>
              <a:rPr lang="en-ZA" sz="2600" dirty="0" smtClean="0">
                <a:solidFill>
                  <a:schemeClr val="tx1"/>
                </a:solidFill>
              </a:rPr>
              <a:t>Council has declared our district a disaster area due to the recent floods in our area.</a:t>
            </a:r>
            <a:endParaRPr lang="en-ZA" sz="2600" dirty="0">
              <a:solidFill>
                <a:schemeClr val="tx1"/>
              </a:solidFill>
            </a:endParaRPr>
          </a:p>
        </p:txBody>
      </p:sp>
      <p:sp>
        <p:nvSpPr>
          <p:cNvPr id="6" name="Content Placeholder 2">
            <a:extLst>
              <a:ext uri="{FF2B5EF4-FFF2-40B4-BE49-F238E27FC236}">
                <a16:creationId xmlns:a16="http://schemas.microsoft.com/office/drawing/2014/main" id="{93BEBA90-0DAC-44B7-93C6-5CED5384C3E0}"/>
              </a:ext>
            </a:extLst>
          </p:cNvPr>
          <p:cNvSpPr txBox="1">
            <a:spLocks/>
          </p:cNvSpPr>
          <p:nvPr/>
        </p:nvSpPr>
        <p:spPr>
          <a:xfrm>
            <a:off x="1269725" y="1193200"/>
            <a:ext cx="6604552" cy="504411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ZA" sz="2000" dirty="0">
              <a:solidFill>
                <a:schemeClr val="tx1"/>
              </a:solidFill>
            </a:endParaRPr>
          </a:p>
        </p:txBody>
      </p:sp>
    </p:spTree>
    <p:extLst>
      <p:ext uri="{BB962C8B-B14F-4D97-AF65-F5344CB8AC3E}">
        <p14:creationId xmlns:p14="http://schemas.microsoft.com/office/powerpoint/2010/main" val="3638337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277"/>
            <a:ext cx="9144000" cy="6858000"/>
          </a:xfrm>
          <a:prstGeom prst="rect">
            <a:avLst/>
          </a:prstGeom>
        </p:spPr>
      </p:pic>
      <p:sp>
        <p:nvSpPr>
          <p:cNvPr id="2" name="Title 1"/>
          <p:cNvSpPr>
            <a:spLocks noGrp="1"/>
          </p:cNvSpPr>
          <p:nvPr>
            <p:ph type="ctrTitle"/>
          </p:nvPr>
        </p:nvSpPr>
        <p:spPr>
          <a:xfrm>
            <a:off x="1385646" y="116633"/>
            <a:ext cx="7074786" cy="807194"/>
          </a:xfrm>
        </p:spPr>
        <p:txBody>
          <a:bodyPr>
            <a:noAutofit/>
          </a:bodyPr>
          <a:lstStyle/>
          <a:p>
            <a:r>
              <a:rPr lang="en-ZA" sz="2800" dirty="0"/>
              <a:t>Local economic development and tourism</a:t>
            </a:r>
            <a:endParaRPr lang="en-ZA" sz="2800" b="1" dirty="0"/>
          </a:p>
        </p:txBody>
      </p:sp>
      <p:sp>
        <p:nvSpPr>
          <p:cNvPr id="3" name="Subtitle 2"/>
          <p:cNvSpPr>
            <a:spLocks noGrp="1"/>
          </p:cNvSpPr>
          <p:nvPr>
            <p:ph type="subTitle" idx="1"/>
          </p:nvPr>
        </p:nvSpPr>
        <p:spPr>
          <a:xfrm>
            <a:off x="683568" y="1322109"/>
            <a:ext cx="7722858" cy="5184576"/>
          </a:xfrm>
        </p:spPr>
        <p:txBody>
          <a:bodyPr>
            <a:noAutofit/>
          </a:bodyPr>
          <a:lstStyle/>
          <a:p>
            <a:pPr marL="457200" indent="-457200" algn="l">
              <a:buFont typeface="Arial" pitchFamily="34" charset="0"/>
              <a:buChar char="•"/>
            </a:pPr>
            <a:r>
              <a:rPr lang="en-ZA" sz="2400" dirty="0" smtClean="0">
                <a:solidFill>
                  <a:schemeClr val="tx1"/>
                </a:solidFill>
              </a:rPr>
              <a:t>Despite </a:t>
            </a:r>
            <a:r>
              <a:rPr lang="en-ZA" sz="2400" dirty="0">
                <a:solidFill>
                  <a:schemeClr val="tx1"/>
                </a:solidFill>
              </a:rPr>
              <a:t>limited resources, we are assisting our SMMEs with funding for their businesses or provide business management training to enable them to run their businesses successfully. </a:t>
            </a:r>
          </a:p>
          <a:p>
            <a:pPr marL="457200" indent="-457200" algn="l">
              <a:buFont typeface="Arial" pitchFamily="34" charset="0"/>
              <a:buChar char="•"/>
            </a:pPr>
            <a:r>
              <a:rPr lang="en-ZA" sz="2400" dirty="0">
                <a:solidFill>
                  <a:schemeClr val="tx1"/>
                </a:solidFill>
              </a:rPr>
              <a:t>We have feasibility studies of some tourism and related projects which require investment as they have the potential to stimulate and grow the economy of our district </a:t>
            </a:r>
            <a:r>
              <a:rPr lang="en-ZA" sz="2400" dirty="0" err="1">
                <a:solidFill>
                  <a:schemeClr val="tx1"/>
                </a:solidFill>
              </a:rPr>
              <a:t>eg</a:t>
            </a:r>
            <a:r>
              <a:rPr lang="en-ZA" sz="2400" dirty="0">
                <a:solidFill>
                  <a:schemeClr val="tx1"/>
                </a:solidFill>
              </a:rPr>
              <a:t> </a:t>
            </a:r>
            <a:r>
              <a:rPr lang="en-ZA" sz="2400" dirty="0" err="1">
                <a:solidFill>
                  <a:schemeClr val="tx1"/>
                </a:solidFill>
              </a:rPr>
              <a:t>Ganspan</a:t>
            </a:r>
            <a:r>
              <a:rPr lang="en-ZA" sz="2400" dirty="0">
                <a:solidFill>
                  <a:schemeClr val="tx1"/>
                </a:solidFill>
              </a:rPr>
              <a:t> pan is a potential leisure resort which has more than 95 bird species and a dam around it, there is a potential to </a:t>
            </a:r>
          </a:p>
          <a:p>
            <a:pPr marL="457200" indent="-457200" algn="just">
              <a:buFont typeface="Wingdings" pitchFamily="2" charset="2"/>
              <a:buChar char="Ø"/>
            </a:pPr>
            <a:endParaRPr lang="en-ZA" sz="2800" dirty="0">
              <a:solidFill>
                <a:schemeClr val="tx1"/>
              </a:solidFill>
            </a:endParaRPr>
          </a:p>
        </p:txBody>
      </p:sp>
      <p:sp>
        <p:nvSpPr>
          <p:cNvPr id="6" name="Content Placeholder 2">
            <a:extLst>
              <a:ext uri="{FF2B5EF4-FFF2-40B4-BE49-F238E27FC236}">
                <a16:creationId xmlns:a16="http://schemas.microsoft.com/office/drawing/2014/main" id="{93BEBA90-0DAC-44B7-93C6-5CED5384C3E0}"/>
              </a:ext>
            </a:extLst>
          </p:cNvPr>
          <p:cNvSpPr txBox="1">
            <a:spLocks/>
          </p:cNvSpPr>
          <p:nvPr/>
        </p:nvSpPr>
        <p:spPr>
          <a:xfrm>
            <a:off x="1269725" y="1193200"/>
            <a:ext cx="6604552" cy="504411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ZA" sz="2000" dirty="0">
              <a:solidFill>
                <a:schemeClr val="tx1"/>
              </a:solidFill>
            </a:endParaRPr>
          </a:p>
        </p:txBody>
      </p:sp>
    </p:spTree>
    <p:extLst>
      <p:ext uri="{BB962C8B-B14F-4D97-AF65-F5344CB8AC3E}">
        <p14:creationId xmlns:p14="http://schemas.microsoft.com/office/powerpoint/2010/main" val="1025074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684</TotalTime>
  <Words>1636</Words>
  <Application>Microsoft Office PowerPoint</Application>
  <PresentationFormat>On-screen Show (4:3)</PresentationFormat>
  <Paragraphs>173</Paragraphs>
  <Slides>19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Times New Roman</vt:lpstr>
      <vt:lpstr>Wingdings</vt:lpstr>
      <vt:lpstr>Office Theme</vt:lpstr>
      <vt:lpstr>PRESENTATION TO THE PORTFOLIO COMMITTEE ON COGTA </vt:lpstr>
      <vt:lpstr>Content</vt:lpstr>
      <vt:lpstr>Introduction</vt:lpstr>
      <vt:lpstr>State of the municipality</vt:lpstr>
      <vt:lpstr>State of the municipality</vt:lpstr>
      <vt:lpstr>Environmental Health Services</vt:lpstr>
      <vt:lpstr>PowerPoint Presentation</vt:lpstr>
      <vt:lpstr>DISASTER MANAGEMENT</vt:lpstr>
      <vt:lpstr>Local economic development and tourism</vt:lpstr>
      <vt:lpstr>Financial management and viability(audit history)</vt:lpstr>
      <vt:lpstr>State of the municipality</vt:lpstr>
      <vt:lpstr>State of the municipality</vt:lpstr>
      <vt:lpstr>State of the municipality</vt:lpstr>
      <vt:lpstr>Support to local municipalities</vt:lpstr>
      <vt:lpstr>Support to local municipalities </vt:lpstr>
      <vt:lpstr>Support to local municipalities </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Gerline Roman</dc:creator>
  <cp:lastModifiedBy>Shereen Cassiem</cp:lastModifiedBy>
  <cp:revision>93</cp:revision>
  <dcterms:created xsi:type="dcterms:W3CDTF">2013-02-26T09:56:40Z</dcterms:created>
  <dcterms:modified xsi:type="dcterms:W3CDTF">2021-03-14T17:22:44Z</dcterms:modified>
</cp:coreProperties>
</file>