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6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38"/>
    <p:restoredTop sz="94668"/>
  </p:normalViewPr>
  <p:slideViewPr>
    <p:cSldViewPr snapToGrid="0" snapToObjects="1">
      <p:cViewPr varScale="1">
        <p:scale>
          <a:sx n="68" d="100"/>
          <a:sy n="68" d="100"/>
        </p:scale>
        <p:origin x="-3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BA92C2-81D0-9D42-8F62-84415501C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A26D37-3C86-4C47-A2D7-75ED9138F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4FEA5C-E18B-D043-80A8-7D653421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E01157-FAB4-FA4F-A29A-2A46C124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7D551D-F48B-DC4E-B50E-CDD84D89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39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E7E05C-A8A1-AB4E-B0B9-0C4BFD4D2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372984-AA5F-404D-9DF4-20FF7E1AF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A813F5-986D-6E4A-94E0-5A3D3CD7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5B7B38-E387-394B-B44E-567E5A01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C1BD71-7539-DE42-A559-7430A023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3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94EED1D-025F-5F48-A397-60F022287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74BE27-A98D-5646-B1E5-501F02A21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17D944-823C-9A46-9A61-6EC70034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109DFD-FF17-0F46-9A26-475BEE5A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139B7-4D51-814C-953B-DB5E6D49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44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C7B4EF-E60A-5C41-B064-4BCB89FE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A4DB49-789A-514B-8A17-9E3B4C034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F84A42-017C-6347-B0DC-A6D6D22C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EC8C6A-6CC0-524D-A44B-BC9BC9CE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899976-4E87-8248-9DEF-243D4E24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27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3A050-DEC1-6941-B533-7080B0115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CEC185-0187-6C4A-B44E-BE7AC7FA2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44F138-7250-B243-864F-33FD06E6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98D3AE-29ED-C04A-8218-3F43D4D3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54DC0-D6D5-2F45-B8CD-DE701B54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576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14DB39-21B2-DC46-BB69-8C50B169E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BC10BF-398C-6D4F-857D-4E619C038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F39BB-8FCD-9244-B7AA-77268E597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43962F-CCFB-1E48-BF0E-5F71F5DC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A500D4-93B2-0247-A5D0-C0DA1B0C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EA278E-A3E2-214F-8864-72770EB2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45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96CB2D-EEF8-A948-A2E5-5562797B7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9FC557-DEC1-614D-BEC9-CEE5149E6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E18582-907B-9348-A2FD-BF5A23905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0BD19C-FA2C-5A4C-A622-C791EA04B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A0682A-920F-5045-86C0-0E73FEF61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782470F-F29E-F34C-8902-5C7A3932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5086FDF-DB5C-1144-A8D1-217E2318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50A9729-9844-524C-906E-69DD6C60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B9AFAF-F5B2-8A4E-8F41-EC2BC01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6BD1943-E041-F04E-8766-1DFAE8F1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5008F92-6FA2-E84E-A26E-C4131A93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70C24E-F27D-0841-B20B-69DCB25E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570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88DEC5-EF94-1E4A-946D-DAF122C2E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F23011F-5D96-3742-A389-70199A79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E06305-0EEA-7D4F-8927-4A643CE7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26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8FB6DC-904A-AB43-9E2A-2706A835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1E65F2-DFF8-4944-A9C3-A998B59F7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75B655-7028-D041-BF3E-AB5D365B2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7E82B2-1BB3-4F4C-A735-92422105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D4B792-21A6-DE40-85D0-012B42D0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9A56EE-A761-2344-8F75-092DB02C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78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0FDA4F-3A6A-5443-825B-EFB89005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1DE07F8-5FEA-E645-BA30-F7220E31A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73848A-B702-354E-8381-5F75810DE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81404B-E69B-1F4C-B8C4-989DAE63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7F54FE-E25D-504F-8A69-0E58CF5B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80795E-19DC-F442-8E32-627CB73C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66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F29B66C-1A15-424F-8627-8295404C0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626479-89E6-9247-B6EE-7CCBB78A8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63F554-C06F-A94C-BCB8-727829671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1AF8-BAD8-DA4B-8965-EFD992037F7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562B00-BB7D-4C4A-B656-0AC9709DCF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22C020-0911-084A-92FD-E3D5171E6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9CF7-C008-1740-AA33-BE3609AF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34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7853E9-CB55-E44D-A883-129D545C85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 Dion George 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8C8446-06CD-054D-92CA-EF67185A05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PENSION FUNDS AMENDMENT BILL</a:t>
            </a:r>
          </a:p>
          <a:p>
            <a:endParaRPr lang="en-US" dirty="0"/>
          </a:p>
          <a:p>
            <a:r>
              <a:rPr lang="en-US" dirty="0"/>
              <a:t>16 March 2021</a:t>
            </a:r>
          </a:p>
        </p:txBody>
      </p:sp>
    </p:spTree>
    <p:extLst>
      <p:ext uri="{BB962C8B-B14F-4D97-AF65-F5344CB8AC3E}">
        <p14:creationId xmlns:p14="http://schemas.microsoft.com/office/powerpoint/2010/main" xmlns="" val="1829483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F40965-2DBC-494B-97E2-6525DCE2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Administrative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3D436D-1C5E-104B-A3BB-DA337184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 Administrators would be required to expand their administration to facilitate the loans</a:t>
            </a:r>
          </a:p>
          <a:p>
            <a:r>
              <a:rPr lang="en-US" dirty="0"/>
              <a:t>This would depend on whether loans were offered</a:t>
            </a:r>
          </a:p>
          <a:p>
            <a:r>
              <a:rPr lang="en-US" dirty="0"/>
              <a:t>Possible opportunities for service providers to develop a different model</a:t>
            </a:r>
          </a:p>
          <a:p>
            <a:r>
              <a:rPr lang="en-US" dirty="0"/>
              <a:t>If loans were not restricted only to homeloans the administration process would be easier  </a:t>
            </a:r>
          </a:p>
        </p:txBody>
      </p:sp>
    </p:spTree>
    <p:extLst>
      <p:ext uri="{BB962C8B-B14F-4D97-AF65-F5344CB8AC3E}">
        <p14:creationId xmlns:p14="http://schemas.microsoft.com/office/powerpoint/2010/main" xmlns="" val="172173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9124B-8D82-2640-B2EC-DFE42E9E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Members are already highly indebted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1066BE-A837-9041-889F-0BCBBE017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National Credit Act imposes restrictions</a:t>
            </a:r>
          </a:p>
          <a:p>
            <a:r>
              <a:rPr lang="en-US"/>
              <a:t>Not everyone is over indebted</a:t>
            </a:r>
          </a:p>
          <a:p>
            <a:r>
              <a:rPr lang="en-US"/>
              <a:t>Possible opportunity for debt consolidation at lower interest rates</a:t>
            </a:r>
          </a:p>
        </p:txBody>
      </p:sp>
    </p:spTree>
    <p:extLst>
      <p:ext uri="{BB962C8B-B14F-4D97-AF65-F5344CB8AC3E}">
        <p14:creationId xmlns:p14="http://schemas.microsoft.com/office/powerpoint/2010/main" xmlns="" val="244775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69F377-C9EA-1145-A062-02FB42464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Heightened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B8A618-4773-E946-900E-316E8E1D1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Members would feel aggrieved if the fund did not offer loans</a:t>
            </a:r>
          </a:p>
          <a:p>
            <a:r>
              <a:rPr lang="en-US"/>
              <a:t>Members would feel aggrieved if they didn’t qualify for a loan</a:t>
            </a:r>
          </a:p>
          <a:p>
            <a:r>
              <a:rPr lang="en-US"/>
              <a:t>Expectations would need to be managed</a:t>
            </a:r>
          </a:p>
        </p:txBody>
      </p:sp>
    </p:spTree>
    <p:extLst>
      <p:ext uri="{BB962C8B-B14F-4D97-AF65-F5344CB8AC3E}">
        <p14:creationId xmlns:p14="http://schemas.microsoft.com/office/powerpoint/2010/main" xmlns="" val="1240402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FDF1B3-2D41-3840-A42B-A78E3A50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a silver bullet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D83652-935A-0048-A351-E9AF55CC4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every fund will offer loans</a:t>
            </a:r>
          </a:p>
          <a:p>
            <a:r>
              <a:rPr lang="en-US"/>
              <a:t>Not everyone will qualify for a loan </a:t>
            </a:r>
          </a:p>
          <a:p>
            <a:r>
              <a:rPr lang="en-US"/>
              <a:t>But some will</a:t>
            </a:r>
          </a:p>
          <a:p>
            <a:r>
              <a:rPr lang="en-US"/>
              <a:t>And this will enable a member to leverage their own asset to their own benefit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991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7DD0D-B8A4-F64B-A21B-5F44345C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Should members be able to leverage their own financial asset for their own benefit?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B3DC37-F93D-A74B-A74D-15FAB7A16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xmlns="" val="3441138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001961-3B83-AF4E-A0C2-14C7B29A2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F6E67-AF38-BA43-A125-831770992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40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C7E0DE-2CBE-3343-8124-194DE0EC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Pension Funds, an important financial asset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E6E2B9-D03B-9C40-9723-39B40C5FC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purpose of a Pension Fund is to provide for a member’s retirement</a:t>
            </a:r>
          </a:p>
          <a:p>
            <a:r>
              <a:rPr lang="en-US" dirty="0"/>
              <a:t>Pension Funds play a crucial role in our economy</a:t>
            </a:r>
          </a:p>
          <a:p>
            <a:r>
              <a:rPr lang="en-US" dirty="0"/>
              <a:t>Approximately R4 trillion in pension assets under management</a:t>
            </a:r>
          </a:p>
          <a:p>
            <a:r>
              <a:rPr lang="en-US" dirty="0"/>
              <a:t>A strong, profitable industry is built on pension fund administration and investment of pension fund assets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802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3A652E-8BAD-1242-BE02-68359CE4B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Pension Fund assets are already leveraged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DDDCF-075A-864B-9BC7-DCF1EFE7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Pension Funds Act permits funds to offer pension backed homeloans</a:t>
            </a:r>
          </a:p>
          <a:p>
            <a:r>
              <a:rPr lang="en-US" dirty="0"/>
              <a:t>Funds are not forced to offer pension backed homeloans</a:t>
            </a:r>
          </a:p>
          <a:p>
            <a:r>
              <a:rPr lang="en-US" dirty="0"/>
              <a:t>Trustees decide whether a fund should make this facility available</a:t>
            </a:r>
          </a:p>
          <a:p>
            <a:r>
              <a:rPr lang="en-US" dirty="0"/>
              <a:t>Pension backed homeloans acknowledge that there exists a trade-off between a member being able to live now and living in retirement</a:t>
            </a:r>
          </a:p>
          <a:p>
            <a:r>
              <a:rPr lang="en-US" dirty="0"/>
              <a:t>There is no point in being homeless when a member has built up assets in a pension fund that can assist in providing for personal safety now </a:t>
            </a:r>
          </a:p>
        </p:txBody>
      </p:sp>
    </p:spTree>
    <p:extLst>
      <p:ext uri="{BB962C8B-B14F-4D97-AF65-F5344CB8AC3E}">
        <p14:creationId xmlns:p14="http://schemas.microsoft.com/office/powerpoint/2010/main" xmlns="" val="428831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BF6F26-4A63-DC40-8FB6-B51C3DAF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Pension Backed Homeloans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CCD57F-BD96-F749-9BB3-B03C9FDEC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Pension Funds Act permits a fund to offer this facility</a:t>
            </a:r>
          </a:p>
          <a:p>
            <a:r>
              <a:rPr lang="en-US" dirty="0"/>
              <a:t>Trustees decide to make the facility available</a:t>
            </a:r>
          </a:p>
          <a:p>
            <a:r>
              <a:rPr lang="en-US" dirty="0"/>
              <a:t>A member borrows from a financial institution to buy a home or make home improvements and repays the loan usually via salary deduction </a:t>
            </a:r>
          </a:p>
          <a:p>
            <a:r>
              <a:rPr lang="en-US" dirty="0"/>
              <a:t>Given that the loan is fully secured, the member should enjoy a more </a:t>
            </a:r>
            <a:r>
              <a:rPr lang="en-US" dirty="0" err="1"/>
              <a:t>favourable</a:t>
            </a:r>
            <a:r>
              <a:rPr lang="en-US" dirty="0"/>
              <a:t> interest rate</a:t>
            </a:r>
          </a:p>
          <a:p>
            <a:r>
              <a:rPr lang="en-US" dirty="0"/>
              <a:t>Given that the loan is fully secured, the financial institution has comfort that the loan will not become a bad debt</a:t>
            </a:r>
          </a:p>
          <a:p>
            <a:r>
              <a:rPr lang="en-US" dirty="0"/>
              <a:t>No withdrawal is required and pension assets remain invested </a:t>
            </a:r>
          </a:p>
        </p:txBody>
      </p:sp>
    </p:spTree>
    <p:extLst>
      <p:ext uri="{BB962C8B-B14F-4D97-AF65-F5344CB8AC3E}">
        <p14:creationId xmlns:p14="http://schemas.microsoft.com/office/powerpoint/2010/main" xmlns="" val="326605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B9DFBE-241D-F244-83ED-7FE290EA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Pension Amendment Bill amending?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70533A-CFB2-C44A-828B-6DA2D7BD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restriction on pension backed loans being available solely for the purpose of purchasing or improving a home</a:t>
            </a:r>
          </a:p>
          <a:p>
            <a:r>
              <a:rPr lang="en-US" dirty="0"/>
              <a:t>No restriction on the purpose of the loan</a:t>
            </a:r>
          </a:p>
          <a:p>
            <a:r>
              <a:rPr lang="en-US" dirty="0"/>
              <a:t>Setting a limit of 75% of fund value for the loan</a:t>
            </a:r>
          </a:p>
          <a:p>
            <a:r>
              <a:rPr lang="en-US" dirty="0"/>
              <a:t>Trustees decide if they want to offer loans</a:t>
            </a:r>
          </a:p>
          <a:p>
            <a:r>
              <a:rPr lang="en-US" dirty="0"/>
              <a:t>Trustees decide loan limits</a:t>
            </a:r>
          </a:p>
          <a:p>
            <a:r>
              <a:rPr lang="en-US" dirty="0"/>
              <a:t>Financial institutions decide if they want to offer a loan</a:t>
            </a:r>
          </a:p>
          <a:p>
            <a:r>
              <a:rPr lang="en-US" dirty="0"/>
              <a:t>Similar mechanism to the currently restricted loan</a:t>
            </a:r>
          </a:p>
        </p:txBody>
      </p:sp>
    </p:spTree>
    <p:extLst>
      <p:ext uri="{BB962C8B-B14F-4D97-AF65-F5344CB8AC3E}">
        <p14:creationId xmlns:p14="http://schemas.microsoft.com/office/powerpoint/2010/main" xmlns="" val="361439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B9C64A-B593-084C-8E2E-2F09D029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AC70E1-150E-5B4F-B1AC-C8B1EB77A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COVID-19 pandemic highlighted long outstanding issues:</a:t>
            </a:r>
          </a:p>
          <a:p>
            <a:pPr lvl="1"/>
            <a:r>
              <a:rPr lang="en-US" dirty="0"/>
              <a:t>The role of Pension Funds in the financial life of individual members</a:t>
            </a:r>
          </a:p>
          <a:p>
            <a:pPr lvl="1"/>
            <a:r>
              <a:rPr lang="en-US" dirty="0"/>
              <a:t>Compulsory saving to pension funds crowding out shorter term saving  </a:t>
            </a:r>
          </a:p>
          <a:p>
            <a:r>
              <a:rPr lang="en-US" dirty="0"/>
              <a:t>The mass conversion of pension funding arrangements from defined benefits to defined contributions began in the 1980’s, accelerated in the 1990’s </a:t>
            </a:r>
          </a:p>
          <a:p>
            <a:r>
              <a:rPr lang="en-US" dirty="0"/>
              <a:t>In this process, investment risk passed from employers to members</a:t>
            </a:r>
          </a:p>
          <a:p>
            <a:r>
              <a:rPr lang="en-US" dirty="0"/>
              <a:t>Member investment choice evolved</a:t>
            </a:r>
          </a:p>
          <a:p>
            <a:r>
              <a:rPr lang="en-US" dirty="0"/>
              <a:t> Homeloans expanded member choice as does this amendment</a:t>
            </a:r>
          </a:p>
          <a:p>
            <a:r>
              <a:rPr lang="en-US" dirty="0"/>
              <a:t>The COVID-19 pandemic </a:t>
            </a:r>
            <a:r>
              <a:rPr lang="en-US" b="1" dirty="0"/>
              <a:t>further</a:t>
            </a:r>
            <a:r>
              <a:rPr lang="en-US" dirty="0"/>
              <a:t> highlighted this problem:</a:t>
            </a:r>
          </a:p>
          <a:p>
            <a:pPr lvl="1"/>
            <a:r>
              <a:rPr lang="en-US" dirty="0"/>
              <a:t>Members resigning to access their pensions </a:t>
            </a:r>
          </a:p>
          <a:p>
            <a:pPr lvl="1"/>
            <a:r>
              <a:rPr lang="en-US" dirty="0"/>
              <a:t>Members facing severe current financial hardship despite owning a financial asset</a:t>
            </a:r>
          </a:p>
        </p:txBody>
      </p:sp>
    </p:spTree>
    <p:extLst>
      <p:ext uri="{BB962C8B-B14F-4D97-AF65-F5344CB8AC3E}">
        <p14:creationId xmlns:p14="http://schemas.microsoft.com/office/powerpoint/2010/main" xmlns="" val="306374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0C1060-B653-3D45-BF73-709612E4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has government and/or industry responded?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AA5797-1538-554F-B46A-6ACBFA830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Pension Reform remains in progress</a:t>
            </a:r>
          </a:p>
          <a:p>
            <a:r>
              <a:rPr lang="en-US" dirty="0"/>
              <a:t>Amendment bill has certainly stirred up conversation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01063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718BD-597B-E24B-A469-52BB88EF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from public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197B2-F55C-AB49-8E89-02BCFC244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346 comments were received</a:t>
            </a:r>
          </a:p>
          <a:p>
            <a:r>
              <a:rPr lang="en-US" dirty="0"/>
              <a:t>Many submissions were in </a:t>
            </a:r>
            <a:r>
              <a:rPr lang="en-US" dirty="0" err="1"/>
              <a:t>favour</a:t>
            </a:r>
            <a:r>
              <a:rPr lang="en-US" dirty="0"/>
              <a:t> of the amendment</a:t>
            </a:r>
          </a:p>
          <a:p>
            <a:r>
              <a:rPr lang="en-US" dirty="0"/>
              <a:t>Some industry bodies and funds were not</a:t>
            </a:r>
          </a:p>
          <a:p>
            <a:r>
              <a:rPr lang="en-US" dirty="0"/>
              <a:t>Key concerns raised:</a:t>
            </a:r>
          </a:p>
          <a:p>
            <a:pPr lvl="1"/>
            <a:r>
              <a:rPr lang="en-US" dirty="0"/>
              <a:t>Pension Reform Process is in progress</a:t>
            </a:r>
          </a:p>
          <a:p>
            <a:pPr lvl="1"/>
            <a:r>
              <a:rPr lang="en-US" dirty="0"/>
              <a:t>Administrative burden</a:t>
            </a:r>
          </a:p>
          <a:p>
            <a:pPr lvl="1"/>
            <a:r>
              <a:rPr lang="en-US" dirty="0"/>
              <a:t>Current high indebtedness levels</a:t>
            </a:r>
          </a:p>
          <a:p>
            <a:pPr lvl="1"/>
            <a:r>
              <a:rPr lang="en-US" dirty="0"/>
              <a:t>Heightened expectations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5711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FBAEF4-12EF-B64B-9C1C-ECAB756A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Pension Reform Process is in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13F8FB-A734-514D-A53D-95BEA74B8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National Treasury, Industry and </a:t>
            </a:r>
            <a:r>
              <a:rPr lang="en-US" err="1"/>
              <a:t>Labour</a:t>
            </a:r>
            <a:r>
              <a:rPr lang="en-US"/>
              <a:t> are in discussion on pension reform and this bill is not part of that process</a:t>
            </a:r>
          </a:p>
          <a:p>
            <a:r>
              <a:rPr lang="en-US"/>
              <a:t>It doesn’t have to be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657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667</Words>
  <Application>Microsoft Office PowerPoint</Application>
  <PresentationFormat>Custom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Dr Dion George MP</vt:lpstr>
      <vt:lpstr>Pension Funds, an important financial asset</vt:lpstr>
      <vt:lpstr>Pension Fund assets are already leveraged</vt:lpstr>
      <vt:lpstr>Pension Backed Homeloans</vt:lpstr>
      <vt:lpstr>What is the Pension Amendment Bill amending?</vt:lpstr>
      <vt:lpstr>Why now?</vt:lpstr>
      <vt:lpstr>How has government and/or industry responded?</vt:lpstr>
      <vt:lpstr>Feedback from public participation</vt:lpstr>
      <vt:lpstr>Pension Reform Process is in progress</vt:lpstr>
      <vt:lpstr>Administrative burden</vt:lpstr>
      <vt:lpstr>Members are already highly indebted</vt:lpstr>
      <vt:lpstr>Heightened expectations</vt:lpstr>
      <vt:lpstr>Not a silver bullet</vt:lpstr>
      <vt:lpstr>Should members be able to leverage their own financial asset for their own benefit?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Dion George MP</dc:title>
  <dc:creator>Dion George | Fiscal</dc:creator>
  <cp:lastModifiedBy>USER</cp:lastModifiedBy>
  <cp:revision>39</cp:revision>
  <dcterms:created xsi:type="dcterms:W3CDTF">2021-03-06T10:28:45Z</dcterms:created>
  <dcterms:modified xsi:type="dcterms:W3CDTF">2021-03-16T08:37:58Z</dcterms:modified>
</cp:coreProperties>
</file>