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334" r:id="rId4"/>
    <p:sldId id="375" r:id="rId5"/>
    <p:sldId id="335" r:id="rId6"/>
    <p:sldId id="336" r:id="rId7"/>
    <p:sldId id="374" r:id="rId8"/>
    <p:sldId id="356" r:id="rId9"/>
    <p:sldId id="378" r:id="rId10"/>
    <p:sldId id="379" r:id="rId11"/>
    <p:sldId id="380" r:id="rId12"/>
    <p:sldId id="381" r:id="rId13"/>
    <p:sldId id="382" r:id="rId14"/>
    <p:sldId id="385" r:id="rId15"/>
    <p:sldId id="383" r:id="rId16"/>
    <p:sldId id="353" r:id="rId17"/>
    <p:sldId id="354" r:id="rId18"/>
    <p:sldId id="386" r:id="rId19"/>
    <p:sldId id="355" r:id="rId20"/>
    <p:sldId id="387" r:id="rId21"/>
    <p:sldId id="377" r:id="rId22"/>
    <p:sldId id="28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anyang Tsinyana" initials="B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310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en-ZA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8058" y="0"/>
            <a:ext cx="3042310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1395DB4D-2F42-423C-BB63-BBB58F8FCBDE}" type="datetimeFigureOut">
              <a:t>3/15/2021</a:t>
            </a:fld>
            <a:endParaRPr lang="en-ZA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31735"/>
            <a:ext cx="3042310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en-ZA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8058" y="8831735"/>
            <a:ext cx="3042310" cy="464515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B44122D9-7FB6-4311-AD7C-A98A01E8E0A3}" type="slidenum">
              <a:t>‹#›</a:t>
            </a:fld>
            <a:endParaRPr lang="en-ZA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264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827088"/>
            <a:ext cx="5432425" cy="407511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2800" y="5163162"/>
            <a:ext cx="6182032" cy="4891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353584" cy="543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ZA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74048" y="1"/>
            <a:ext cx="3353584" cy="543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ZA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6DDC6D7-79FC-4C8E-A86D-79F01426CD04}" type="datetimeFigureOut">
              <a:t>3/15/2021</a:t>
            </a:fld>
            <a:endParaRPr lang="en-ZA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326691"/>
            <a:ext cx="3353584" cy="543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ZA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74048" y="10326691"/>
            <a:ext cx="3353584" cy="543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ZA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F48FCD7-0885-4B3B-A0C8-9DB9D39FF35D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723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ZA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7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40" y="4415790"/>
            <a:ext cx="5607952" cy="4183014"/>
          </a:xfrm>
        </p:spPr>
        <p:txBody>
          <a:bodyPr wrap="square" lIns="90000" tIns="45000" rIns="90000" bIns="45000" anchor="t"/>
          <a:lstStyle/>
          <a:p>
            <a:pPr lvl="0"/>
            <a:endParaRPr lang="en-ZA" dirty="0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1087" y="8830117"/>
            <a:ext cx="3037472" cy="464453"/>
          </a:xfrm>
        </p:spPr>
        <p:txBody>
          <a:bodyPr wrap="square" lIns="90000" tIns="45000" rIns="90000" bIns="45000" anchor="t"/>
          <a:lstStyle/>
          <a:p>
            <a:pPr algn="l"/>
            <a:fld id="{6E8BB70F-0A83-4CE9-81FE-A75873007A5F}" type="slidenum">
              <a:rPr>
                <a:solidFill>
                  <a:prstClr val="black"/>
                </a:solidFill>
              </a:rPr>
              <a:pPr algn="l"/>
              <a:t>20</a:t>
            </a:fld>
            <a:endParaRPr lang="en-ZA" sz="18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8279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40" y="4415790"/>
            <a:ext cx="5607952" cy="4183014"/>
          </a:xfrm>
        </p:spPr>
        <p:txBody>
          <a:bodyPr wrap="square" lIns="90000" tIns="45000" rIns="90000" bIns="45000" anchor="t"/>
          <a:lstStyle/>
          <a:p>
            <a:pPr lvl="0"/>
            <a:endParaRPr lang="en-ZA" dirty="0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1087" y="8830117"/>
            <a:ext cx="3037472" cy="464453"/>
          </a:xfrm>
        </p:spPr>
        <p:txBody>
          <a:bodyPr wrap="square" lIns="90000" tIns="45000" rIns="90000" bIns="45000" anchor="t"/>
          <a:lstStyle/>
          <a:p>
            <a:pPr lvl="0" algn="l"/>
            <a:fld id="{6E8BB70F-0A83-4CE9-81FE-A75873007A5F}" type="slidenum">
              <a:t>4</a:t>
            </a:fld>
            <a:endParaRPr lang="en-ZA" sz="1800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06691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40" y="4415790"/>
            <a:ext cx="5607952" cy="4183014"/>
          </a:xfrm>
        </p:spPr>
        <p:txBody>
          <a:bodyPr wrap="square" lIns="90000" tIns="45000" rIns="90000" bIns="45000" anchor="t"/>
          <a:lstStyle/>
          <a:p>
            <a:pPr lvl="0"/>
            <a:endParaRPr lang="en-ZA" dirty="0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1087" y="8830117"/>
            <a:ext cx="3037472" cy="464453"/>
          </a:xfrm>
        </p:spPr>
        <p:txBody>
          <a:bodyPr wrap="square" lIns="90000" tIns="45000" rIns="90000" bIns="45000" anchor="t"/>
          <a:lstStyle/>
          <a:p>
            <a:pPr lvl="0" algn="l"/>
            <a:fld id="{6E8BB70F-0A83-4CE9-81FE-A75873007A5F}" type="slidenum">
              <a:t>5</a:t>
            </a:fld>
            <a:endParaRPr lang="en-ZA" sz="1800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86668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7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1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40" y="4415790"/>
            <a:ext cx="5607952" cy="4183014"/>
          </a:xfrm>
        </p:spPr>
        <p:txBody>
          <a:bodyPr wrap="square" lIns="90000" tIns="45000" rIns="90000" bIns="45000" anchor="t"/>
          <a:lstStyle/>
          <a:p>
            <a:pPr lvl="0"/>
            <a:endParaRPr lang="en-ZA" dirty="0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1087" y="8830117"/>
            <a:ext cx="3037472" cy="464453"/>
          </a:xfrm>
        </p:spPr>
        <p:txBody>
          <a:bodyPr wrap="square" lIns="90000" tIns="45000" rIns="90000" bIns="45000" anchor="t"/>
          <a:lstStyle/>
          <a:p>
            <a:pPr algn="l"/>
            <a:fld id="{6E8BB70F-0A83-4CE9-81FE-A75873007A5F}" type="slidenum">
              <a:rPr>
                <a:solidFill>
                  <a:prstClr val="black"/>
                </a:solidFill>
              </a:rPr>
              <a:pPr algn="l"/>
              <a:t>15</a:t>
            </a:fld>
            <a:endParaRPr lang="en-ZA" sz="18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9840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40" y="4415790"/>
            <a:ext cx="5607952" cy="4183014"/>
          </a:xfrm>
        </p:spPr>
        <p:txBody>
          <a:bodyPr wrap="square" lIns="90000" tIns="45000" rIns="90000" bIns="45000" anchor="t"/>
          <a:lstStyle/>
          <a:p>
            <a:pPr lvl="0"/>
            <a:endParaRPr lang="en-ZA" dirty="0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1087" y="8830117"/>
            <a:ext cx="3037472" cy="464453"/>
          </a:xfrm>
        </p:spPr>
        <p:txBody>
          <a:bodyPr wrap="square" lIns="90000" tIns="45000" rIns="90000" bIns="45000" anchor="t"/>
          <a:lstStyle/>
          <a:p>
            <a:pPr algn="l"/>
            <a:fld id="{6E8BB70F-0A83-4CE9-81FE-A75873007A5F}" type="slidenum">
              <a:rPr>
                <a:solidFill>
                  <a:prstClr val="black"/>
                </a:solidFill>
              </a:rPr>
              <a:pPr algn="l"/>
              <a:t>16</a:t>
            </a:fld>
            <a:endParaRPr lang="en-ZA" sz="18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409355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40" y="4415790"/>
            <a:ext cx="5607952" cy="4183014"/>
          </a:xfrm>
        </p:spPr>
        <p:txBody>
          <a:bodyPr wrap="square" lIns="90000" tIns="45000" rIns="90000" bIns="45000" anchor="t"/>
          <a:lstStyle/>
          <a:p>
            <a:pPr lvl="0"/>
            <a:endParaRPr lang="en-ZA" dirty="0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1087" y="8830117"/>
            <a:ext cx="3037472" cy="464453"/>
          </a:xfrm>
        </p:spPr>
        <p:txBody>
          <a:bodyPr wrap="square" lIns="90000" tIns="45000" rIns="90000" bIns="45000" anchor="t"/>
          <a:lstStyle/>
          <a:p>
            <a:pPr algn="l"/>
            <a:fld id="{6E8BB70F-0A83-4CE9-81FE-A75873007A5F}" type="slidenum">
              <a:rPr>
                <a:solidFill>
                  <a:prstClr val="black"/>
                </a:solidFill>
              </a:rPr>
              <a:pPr algn="l"/>
              <a:t>18</a:t>
            </a:fld>
            <a:endParaRPr lang="en-ZA" sz="1800">
              <a:solidFill>
                <a:srgbClr val="000000"/>
              </a:solidFill>
              <a:latin typeface="Arial" pitchFamily="18"/>
            </a:endParaRP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2688" y="708025"/>
            <a:ext cx="4645025" cy="34845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8279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65286C-304F-4DAD-8D3B-492A4862665A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64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A74F43-BA84-401D-9B53-258822DB3ACD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464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8B91EF-F84C-4560-8542-0BC37DF6646A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011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C7BB-29E1-4C88-9DD7-17A6DFC6840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B0E1-B56D-4244-96EC-CEA9B8328A3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0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C78-82C3-4538-9FD1-CFD0F69FBF1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CEA-C9A4-41B7-A449-78B13E35B9A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2FB6-AE75-4FA1-BD7E-85865D20282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0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4E7-896C-40C0-BBB3-DDF6C2EFE9D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5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DC8-5B9B-45F4-945B-258D0825F07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2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4EF2-A0B8-464E-B7E3-2AEF42C3B7E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1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7DE588-B220-4319-8CA5-72AC688F8C9F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4024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61D0-395B-4F8A-89AE-6374C01ACE6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4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5EE-8078-4730-83E1-719E2926B4A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3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BDE4-5BF5-48D9-AFC5-1DC5A904F71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6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3AAB4-32EE-4F20-9AEE-2A93945ED03E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9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942E5-98A6-4AF6-9D55-BA074585A041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77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7C64DA-3A2F-4E41-AEBB-D5B3E438142C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681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70D95D-B5C7-49DC-93DF-82FA915DF237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71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5A4D5F-534A-4CF5-8866-3086026922F2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39691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D3DF43-5F8D-4800-BF37-2B54AE7FFFE6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180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D236C2-E911-4927-9260-81BAD670DC05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978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ZA"/>
              <a:t>Click to edit the outline text format</a:t>
            </a:r>
          </a:p>
          <a:p>
            <a:pPr lvl="1"/>
            <a:r>
              <a:rPr lang="en-ZA"/>
              <a:t>Second Outline Level</a:t>
            </a:r>
          </a:p>
          <a:p>
            <a:pPr lvl="2"/>
            <a:r>
              <a:rPr lang="en-ZA"/>
              <a:t>Third Outline Level</a:t>
            </a:r>
          </a:p>
          <a:p>
            <a:pPr lvl="3"/>
            <a:r>
              <a:rPr lang="en-ZA"/>
              <a:t>Fourth Outline Level</a:t>
            </a:r>
          </a:p>
          <a:p>
            <a:pPr lvl="4"/>
            <a:r>
              <a:rPr lang="en-ZA"/>
              <a:t>Fifth Outline Level</a:t>
            </a:r>
          </a:p>
          <a:p>
            <a:pPr lvl="5"/>
            <a:r>
              <a:rPr lang="en-ZA"/>
              <a:t>Sixth Outline Level</a:t>
            </a:r>
          </a:p>
          <a:p>
            <a:pPr lvl="6"/>
            <a:r>
              <a:rPr lang="en-ZA"/>
              <a:t>Seventh Outline Level</a:t>
            </a:r>
          </a:p>
          <a:p>
            <a:pPr lvl="7"/>
            <a:r>
              <a:rPr lang="en-ZA"/>
              <a:t>Eighth Outline Level</a:t>
            </a:r>
          </a:p>
          <a:p>
            <a:pPr lvl="0"/>
            <a:r>
              <a:rPr lang="en-ZA"/>
              <a:t>Ninth Outline LevelClick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ZA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ZA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ZA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8D220A6-5BF8-4D10-924A-32F0BA3E9827}" type="slidenum"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1pPr>
      <a:lvl2pPr lvl="1">
        <a:buSzPct val="75000"/>
        <a:buFont typeface="StarSymbol"/>
        <a:buChar char="–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2pPr>
      <a:lvl3pPr lvl="2">
        <a:buSzPct val="45000"/>
        <a:buFont typeface="StarSymbol"/>
        <a:buChar char="●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3pPr>
      <a:lvl4pPr lvl="3">
        <a:buSzPct val="75000"/>
        <a:buFont typeface="StarSymbol"/>
        <a:buChar char="–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4pPr>
      <a:lvl5pPr lvl="4">
        <a:buSzPct val="45000"/>
        <a:buFont typeface="StarSymbol"/>
        <a:buChar char="●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5pPr>
      <a:lvl6pPr lvl="5">
        <a:buSzPct val="45000"/>
        <a:buFont typeface="StarSymbol"/>
        <a:buChar char="●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6pPr>
      <a:lvl7pPr lvl="6">
        <a:buSzPct val="45000"/>
        <a:buFont typeface="StarSymbol"/>
        <a:buChar char="●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7pPr>
      <a:lvl8pPr lvl="7">
        <a:buSzPct val="45000"/>
        <a:buFont typeface="StarSymbol"/>
        <a:buChar char="●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8pPr>
      <a:lvl9pPr marL="0" marR="0" lvl="0" indent="0" algn="l" rtl="0" hangingPunct="0">
        <a:spcBef>
          <a:spcPts val="638"/>
        </a:spcBef>
        <a:spcAft>
          <a:spcPts val="0"/>
        </a:spcAft>
        <a:buSzPct val="45000"/>
        <a:buFont typeface="StarSymbol"/>
        <a:buChar char="•"/>
        <a:tabLst/>
        <a:defRPr lang="en-ZA" sz="3200" b="0" i="0" u="none" strike="noStrike" spc="0">
          <a:solidFill>
            <a:srgbClr val="000000"/>
          </a:solidFill>
          <a:latin typeface="Arial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88D1-0724-4FB8-A116-D274CB5D2E6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2021/03/15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lay-Cove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02974"/>
            <a:ext cx="8712968" cy="6192688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34446"/>
            <a:ext cx="7344816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988840"/>
            <a:ext cx="8568952" cy="27392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DIKGATLONG LOCAL MUNICIPALITY</a:t>
            </a:r>
          </a:p>
          <a:p>
            <a:pPr algn="ctr"/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ON THE STATE OF THE MUNICIPALITY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54188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2.4 Irregular Expenditure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403075" y="1340768"/>
            <a:ext cx="833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Breakdown of Irregular Expenditure in 2019/20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B9DD72-22A6-4407-AB93-D396DD9A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28079"/>
              </p:ext>
            </p:extLst>
          </p:nvPr>
        </p:nvGraphicFramePr>
        <p:xfrm>
          <a:off x="539552" y="1891858"/>
          <a:ext cx="8064897" cy="146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60802222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907373450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3321675250"/>
                    </a:ext>
                  </a:extLst>
                </a:gridCol>
              </a:tblGrid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Disciplinary Steps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0291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 in contravention of 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Municipal Supply Chain Regulations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R1 361 859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 nature and completeness of the Irregular expenditure as disclosed and as required in the </a:t>
                      </a: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MFMA.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6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2.5 Fruitless and Wasteful Expenditure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403075" y="1340768"/>
            <a:ext cx="833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Breakdown of Fruitless and Wasteful Expenditure in 2019/20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B9DD72-22A6-4407-AB93-D396DD9A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41834"/>
              </p:ext>
            </p:extLst>
          </p:nvPr>
        </p:nvGraphicFramePr>
        <p:xfrm>
          <a:off x="539552" y="1891858"/>
          <a:ext cx="8064897" cy="368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60802222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907373450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3321675250"/>
                    </a:ext>
                  </a:extLst>
                </a:gridCol>
              </a:tblGrid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Disciplinary Steps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0291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 on late payment of suppliers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R11 542 570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 nature and completeness of the Unauthorized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68683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 on late payment - SARS PAYE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R330 013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 nature and completeness of the Unauthorized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75763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 on late payment - VAT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R4 488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 nature and completeness of the Unauthorized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278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 on late payment - third parties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R14 079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 nature and completeness of the Unauthorized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5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45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2.6 Consequence Management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403075" y="1340768"/>
            <a:ext cx="8337850" cy="3078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100"/>
              <a:buFont typeface="Wingdings" panose="05000000000000000000" pitchFamily="2" charset="2"/>
              <a:buChar char="q"/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Unauthorised expenditure incurred by the municipality 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been partially concluded and will be submitted to MPAC and Council before the 30</a:t>
            </a:r>
            <a:r>
              <a:rPr lang="en-ZA" sz="16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2021</a:t>
            </a: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100"/>
              <a:buFont typeface="Wingdings" panose="05000000000000000000" pitchFamily="2" charset="2"/>
              <a:buChar char="q"/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 expenditure incurred by the municipality is being investigated to determine if any person is liable for the expenditure, as required by section 32(2)(b) of the MFMA.</a:t>
            </a: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100"/>
              <a:buFont typeface="Wingdings" panose="05000000000000000000" pitchFamily="2" charset="2"/>
              <a:buChar char="q"/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Fruitless and wasteful expenditure incurred by the municipality has been investigated and will be reported to MPAC and Council before the 30</a:t>
            </a:r>
            <a:r>
              <a:rPr lang="en-ZA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2021.</a:t>
            </a: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100"/>
              <a:buFont typeface="Wingdings" panose="05000000000000000000" pitchFamily="2" charset="2"/>
              <a:buChar char="q"/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Allegations of financial misconduct against senior managers has not been investigated, as required by disciplinary regulations for senior managers 5(3) and section 171(4) of MFMA.</a:t>
            </a:r>
            <a:endParaRPr lang="en-US" sz="16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155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2.6 Consequence Management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346718" y="1745101"/>
            <a:ext cx="8473754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register of Irregular Expenditure register is being updated regularly for 2020/21; </a:t>
            </a:r>
          </a:p>
          <a:p>
            <a:pPr algn="just"/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register of Fruitless and Wasteful register is being updated regularly for 2020/21;</a:t>
            </a:r>
          </a:p>
          <a:p>
            <a:pPr algn="just"/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has closed the budget in the Financial System to prevent Unauthorised Expenditure; </a:t>
            </a:r>
          </a:p>
          <a:p>
            <a:pPr algn="just"/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accounting officer has instituted investigation in to the Irregular expenditure and Fruitless Expenditure of this current financial year of 2020/21;</a:t>
            </a:r>
          </a:p>
          <a:p>
            <a:pPr algn="just"/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accounting officer will table the particulars of the expenditure to MPAC and Council by 31 March 2021;</a:t>
            </a:r>
          </a:p>
          <a:p>
            <a:pPr algn="just"/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0" i="0" u="none" strike="noStrike" kern="1200" baseline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is ensuring that steps are taken against anyone that contravenes the MFMA, Policies of the Municipality or any other regulation/Act that is applicable to the municipality.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FCF9C0-421E-4391-A05E-048A3ABA5B15}"/>
              </a:ext>
            </a:extLst>
          </p:cNvPr>
          <p:cNvSpPr/>
          <p:nvPr/>
        </p:nvSpPr>
        <p:spPr>
          <a:xfrm>
            <a:off x="346718" y="1255605"/>
            <a:ext cx="833785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to address c</a:t>
            </a:r>
            <a:r>
              <a:rPr lang="en-ZA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onsequence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in 2020/21</a:t>
            </a:r>
          </a:p>
        </p:txBody>
      </p:sp>
    </p:spTree>
    <p:extLst>
      <p:ext uri="{BB962C8B-B14F-4D97-AF65-F5344CB8AC3E}">
        <p14:creationId xmlns:p14="http://schemas.microsoft.com/office/powerpoint/2010/main" val="285855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ver.png">
            <a:extLst>
              <a:ext uri="{FF2B5EF4-FFF2-40B4-BE49-F238E27FC236}">
                <a16:creationId xmlns:a16="http://schemas.microsoft.com/office/drawing/2014/main" id="{BF5F3937-7934-478E-A344-00487EAB1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20864"/>
            <a:ext cx="8712968" cy="6192688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5"/>
            <a:ext cx="7772400" cy="2977479"/>
          </a:xfrm>
        </p:spPr>
        <p:txBody>
          <a:bodyPr>
            <a:norm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330145E-9BA4-4EF6-B063-AEA2DE145069}"/>
              </a:ext>
            </a:extLst>
          </p:cNvPr>
          <p:cNvSpPr txBox="1">
            <a:spLocks noChangeArrowheads="1"/>
          </p:cNvSpPr>
          <p:nvPr/>
        </p:nvSpPr>
        <p:spPr>
          <a:xfrm>
            <a:off x="323529" y="1916832"/>
            <a:ext cx="8424936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INSTITUTIONAL CAPACITY</a:t>
            </a:r>
            <a:endParaRPr lang="en-US" sz="3200" kern="0" dirty="0">
              <a:solidFill>
                <a:prstClr val="black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3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dirty="0"/>
              <a:t>V</a:t>
            </a:r>
          </a:p>
        </p:txBody>
      </p:sp>
      <p:sp>
        <p:nvSpPr>
          <p:cNvPr id="3" name="Content Placeholder 9"/>
          <p:cNvSpPr txBox="1">
            <a:spLocks noGrp="1"/>
          </p:cNvSpPr>
          <p:nvPr>
            <p:ph type="body" idx="4294967295"/>
          </p:nvPr>
        </p:nvSpPr>
        <p:spPr>
          <a:xfrm>
            <a:off x="755576" y="1930400"/>
            <a:ext cx="8640488" cy="4397965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b="1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4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fld id="{2886F119-AEBC-4060-9D51-0A7DF9565DBC}" type="slidenum">
              <a:rPr/>
              <a:pPr/>
              <a:t>15</a:t>
            </a:fld>
            <a:endParaRPr/>
          </a:p>
        </p:txBody>
      </p:sp>
      <p:sp>
        <p:nvSpPr>
          <p:cNvPr id="5" name="Title 1"/>
          <p:cNvSpPr/>
          <p:nvPr/>
        </p:nvSpPr>
        <p:spPr>
          <a:xfrm>
            <a:off x="539640" y="0"/>
            <a:ext cx="7772039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en-ZA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" y="220157"/>
            <a:ext cx="8498724" cy="12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469520"/>
            <a:ext cx="6372200" cy="46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ZA" b="1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5536" y="1930400"/>
            <a:ext cx="8506544" cy="466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Wingdings 3" charset="2"/>
              <a:buNone/>
              <a:defRPr/>
            </a:pPr>
            <a:endParaRPr lang="en-ZA" sz="1600" b="1" dirty="0">
              <a:solidFill>
                <a:sysClr val="windowText" lastClr="000000"/>
              </a:solidFill>
              <a:ea typeface="Microsoft YaHei" pitchFamily="2"/>
              <a:cs typeface="Mangal" pitchFamily="2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3" charset="2"/>
              <a:buNone/>
              <a:defRPr/>
            </a:pPr>
            <a:endParaRPr lang="en-ZA" sz="1600" b="1" dirty="0">
              <a:solidFill>
                <a:sysClr val="windowText" lastClr="000000"/>
              </a:solidFill>
              <a:ea typeface="Microsoft YaHei" pitchFamily="2"/>
              <a:cs typeface="Mangal" pitchFamily="2"/>
            </a:endParaRPr>
          </a:p>
          <a:p>
            <a:pPr marL="0" indent="0">
              <a:buClr>
                <a:srgbClr val="549E39"/>
              </a:buClr>
              <a:buFont typeface="Wingdings 3" charset="2"/>
              <a:buNone/>
              <a:defRPr/>
            </a:pPr>
            <a:endParaRPr lang="en-ZA" sz="1600" dirty="0">
              <a:solidFill>
                <a:sysClr val="windowText" lastClr="000000"/>
              </a:solidFill>
              <a:latin typeface="Trebuchet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48525"/>
              </p:ext>
            </p:extLst>
          </p:nvPr>
        </p:nvGraphicFramePr>
        <p:xfrm>
          <a:off x="251519" y="2502480"/>
          <a:ext cx="8639056" cy="40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9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r>
                        <a:rPr lang="en-GB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Vacant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posts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18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 since February 2020. The position to be readvertised.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Financial Officer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employee is on Special Leave.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Acting CFO appointed internally;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7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Services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Director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31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Services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employee is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Special Leave. Acting Director Technical seconded from the District Municipality;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1621919"/>
            <a:ext cx="8506544" cy="516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ZA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Operational and Administrative Capacity </a:t>
            </a:r>
          </a:p>
        </p:txBody>
      </p:sp>
    </p:spTree>
    <p:extLst>
      <p:ext uri="{BB962C8B-B14F-4D97-AF65-F5344CB8AC3E}">
        <p14:creationId xmlns:p14="http://schemas.microsoft.com/office/powerpoint/2010/main" val="3558269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dirty="0"/>
          </a:p>
        </p:txBody>
      </p:sp>
      <p:sp>
        <p:nvSpPr>
          <p:cNvPr id="3" name="Content Placeholder 9"/>
          <p:cNvSpPr txBox="1">
            <a:spLocks noGrp="1"/>
          </p:cNvSpPr>
          <p:nvPr>
            <p:ph type="body" idx="4294967295"/>
          </p:nvPr>
        </p:nvSpPr>
        <p:spPr>
          <a:xfrm>
            <a:off x="395536" y="1897024"/>
            <a:ext cx="8424464" cy="4411976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b="1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4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fld id="{2886F119-AEBC-4060-9D51-0A7DF9565DBC}" type="slidenum">
              <a:rPr/>
              <a:pPr/>
              <a:t>16</a:t>
            </a:fld>
            <a:endParaRPr/>
          </a:p>
        </p:txBody>
      </p:sp>
      <p:sp>
        <p:nvSpPr>
          <p:cNvPr id="5" name="Title 1"/>
          <p:cNvSpPr/>
          <p:nvPr/>
        </p:nvSpPr>
        <p:spPr>
          <a:xfrm>
            <a:off x="539640" y="0"/>
            <a:ext cx="7772039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en-ZA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" y="220157"/>
            <a:ext cx="8498724" cy="12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334" y="1546016"/>
            <a:ext cx="8424464" cy="353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Operational and Administrative Capacity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4800A84-5D0D-4833-8B87-65A47A54164E}"/>
              </a:ext>
            </a:extLst>
          </p:cNvPr>
          <p:cNvSpPr txBox="1">
            <a:spLocks/>
          </p:cNvSpPr>
          <p:nvPr/>
        </p:nvSpPr>
        <p:spPr>
          <a:xfrm>
            <a:off x="249740" y="2060848"/>
            <a:ext cx="8498724" cy="42481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343259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The municipality is under the Financial Recovery Plan and filling only critical positions;</a:t>
            </a:r>
          </a:p>
          <a:p>
            <a:pPr marL="343259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Critical positions identified were under the following units:</a:t>
            </a:r>
          </a:p>
          <a:p>
            <a:pPr marL="775259" lvl="1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Supply Chain Management;</a:t>
            </a:r>
          </a:p>
          <a:p>
            <a:pPr marL="775259" lvl="1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Asset Management;</a:t>
            </a:r>
          </a:p>
          <a:p>
            <a:pPr marL="775259" lvl="1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Town Planning;</a:t>
            </a:r>
          </a:p>
          <a:p>
            <a:pPr marL="775259" lvl="1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Civil Engineering;</a:t>
            </a:r>
          </a:p>
          <a:p>
            <a:pPr marL="775259" lvl="1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Budget and Treasury;</a:t>
            </a:r>
          </a:p>
          <a:p>
            <a:pPr marL="775259" lvl="1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Information Technology;</a:t>
            </a:r>
          </a:p>
          <a:p>
            <a:pPr marL="343259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The municipality filled positions under SCM,  Asset Management, Civil Engineering and Town Planning effectively from January 2021;</a:t>
            </a:r>
          </a:p>
          <a:p>
            <a:pPr marL="343259" indent="-342900">
              <a:spcBef>
                <a:spcPts val="638"/>
              </a:spcBef>
              <a:spcAft>
                <a:spcPts val="0"/>
              </a:spcAft>
            </a:pPr>
            <a:r>
              <a:rPr lang="en-ZA" sz="1600" dirty="0">
                <a:latin typeface="Arial" pitchFamily="18"/>
              </a:rPr>
              <a:t>Vacant positions at Senior Management affect the overall performance of the municipality including employees on special leave (MM; CFO and Technical Services Director);</a:t>
            </a:r>
          </a:p>
          <a:p>
            <a:pPr marL="343259" indent="-342900">
              <a:spcBef>
                <a:spcPts val="638"/>
              </a:spcBef>
              <a:spcAft>
                <a:spcPts val="0"/>
              </a:spcAft>
            </a:pPr>
            <a:endParaRPr lang="en-ZA" sz="1600" dirty="0">
              <a:latin typeface="Arial" pitchFamily="18"/>
            </a:endParaRPr>
          </a:p>
          <a:p>
            <a:pPr marL="343259" indent="-342900">
              <a:spcBef>
                <a:spcPts val="638"/>
              </a:spcBef>
              <a:spcAft>
                <a:spcPts val="0"/>
              </a:spcAft>
            </a:pPr>
            <a:endParaRPr lang="en-ZA" sz="2000" dirty="0">
              <a:latin typeface="Arial" pitchFamily="18"/>
            </a:endParaRPr>
          </a:p>
          <a:p>
            <a:pPr marL="359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359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200" dirty="0">
              <a:latin typeface="Arial" pitchFamily="18"/>
            </a:endParaRPr>
          </a:p>
          <a:p>
            <a:pPr marL="432359" lvl="1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200" dirty="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400" dirty="0">
              <a:latin typeface="Arial" pitchFamily="18"/>
            </a:endParaRPr>
          </a:p>
          <a:p>
            <a:pPr marL="514439" indent="-51408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dirty="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09011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ver.png">
            <a:extLst>
              <a:ext uri="{FF2B5EF4-FFF2-40B4-BE49-F238E27FC236}">
                <a16:creationId xmlns:a16="http://schemas.microsoft.com/office/drawing/2014/main" id="{BF5F3937-7934-478E-A344-00487EAB1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20864"/>
            <a:ext cx="8712968" cy="6192688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5"/>
            <a:ext cx="7772400" cy="2977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330145E-9BA4-4EF6-B063-AEA2DE145069}"/>
              </a:ext>
            </a:extLst>
          </p:cNvPr>
          <p:cNvSpPr txBox="1">
            <a:spLocks noChangeArrowheads="1"/>
          </p:cNvSpPr>
          <p:nvPr/>
        </p:nvSpPr>
        <p:spPr>
          <a:xfrm>
            <a:off x="323529" y="1916832"/>
            <a:ext cx="8424936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INTERNAL AUDIT COMMITTEE</a:t>
            </a:r>
            <a:endParaRPr lang="en-US" sz="3200" kern="0" dirty="0">
              <a:solidFill>
                <a:prstClr val="black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7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dirty="0"/>
          </a:p>
        </p:txBody>
      </p:sp>
      <p:sp>
        <p:nvSpPr>
          <p:cNvPr id="3" name="Content Placeholder 9"/>
          <p:cNvSpPr txBox="1">
            <a:spLocks noGrp="1"/>
          </p:cNvSpPr>
          <p:nvPr>
            <p:ph type="body" idx="4294967295"/>
          </p:nvPr>
        </p:nvSpPr>
        <p:spPr>
          <a:xfrm>
            <a:off x="107504" y="1844824"/>
            <a:ext cx="8712496" cy="4464176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b="1" dirty="0">
              <a:latin typeface="Arial" pitchFamily="18"/>
            </a:endParaRP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4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fld id="{2886F119-AEBC-4060-9D51-0A7DF9565DBC}" type="slidenum">
              <a:rPr/>
              <a:pPr/>
              <a:t>18</a:t>
            </a:fld>
            <a:endParaRPr/>
          </a:p>
        </p:txBody>
      </p:sp>
      <p:sp>
        <p:nvSpPr>
          <p:cNvPr id="5" name="Title 1"/>
          <p:cNvSpPr/>
          <p:nvPr/>
        </p:nvSpPr>
        <p:spPr>
          <a:xfrm>
            <a:off x="539640" y="0"/>
            <a:ext cx="7772039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en-ZA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" y="220157"/>
            <a:ext cx="8498724" cy="12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9740" y="1469520"/>
            <a:ext cx="3674100" cy="375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ZA" b="1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44" y="1631056"/>
            <a:ext cx="83058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4.  INTERNAL AUDIT COMMITTEE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	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18C0B29-7EEF-464D-8465-0C7E238C994C}"/>
              </a:ext>
            </a:extLst>
          </p:cNvPr>
          <p:cNvSpPr txBox="1">
            <a:spLocks/>
          </p:cNvSpPr>
          <p:nvPr/>
        </p:nvSpPr>
        <p:spPr>
          <a:xfrm>
            <a:off x="249740" y="2132856"/>
            <a:ext cx="8354708" cy="39568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 dirty="0">
                <a:latin typeface="Arial" pitchFamily="18"/>
              </a:rPr>
              <a:t>The function of Internal Audit is a shared service at Frances Baard District Municipality including Internal Audit Committee;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 dirty="0">
                <a:latin typeface="Arial" pitchFamily="18"/>
              </a:rPr>
              <a:t>The Audit Committee is a shared service and functional;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 dirty="0">
                <a:latin typeface="Arial" pitchFamily="18"/>
              </a:rPr>
              <a:t>Annual Risk- Based Internal Audit  Plan is reviewed annually; 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 dirty="0">
                <a:latin typeface="Arial" pitchFamily="18"/>
              </a:rPr>
              <a:t>Risk assessment is used to identify focus areas for audits;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 dirty="0">
                <a:latin typeface="Arial" pitchFamily="18"/>
              </a:rPr>
              <a:t>Performance information is audited quarterly;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 dirty="0">
                <a:latin typeface="Arial" pitchFamily="18"/>
              </a:rPr>
              <a:t>Internal audit reports are submitted to the Audit Committee</a:t>
            </a:r>
            <a:r>
              <a:rPr lang="en-ZA" sz="1200" dirty="0">
                <a:latin typeface="Arial" pitchFamily="18"/>
              </a:rPr>
              <a:t> </a:t>
            </a:r>
          </a:p>
          <a:p>
            <a:pPr marL="359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000" dirty="0">
              <a:latin typeface="Arial" pitchFamily="18"/>
            </a:endParaRPr>
          </a:p>
          <a:p>
            <a:pPr marL="359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r>
              <a:rPr lang="en-ZA" sz="2000" dirty="0">
                <a:latin typeface="Arial" pitchFamily="18"/>
              </a:rPr>
              <a:t> 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endParaRPr lang="en-ZA" sz="2000" dirty="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000" dirty="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400" dirty="0">
              <a:latin typeface="Arial" pitchFamily="18"/>
            </a:endParaRPr>
          </a:p>
          <a:p>
            <a:pPr marL="514439" indent="-51408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dirty="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55838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ver.png">
            <a:extLst>
              <a:ext uri="{FF2B5EF4-FFF2-40B4-BE49-F238E27FC236}">
                <a16:creationId xmlns:a16="http://schemas.microsoft.com/office/drawing/2014/main" id="{BF5F3937-7934-478E-A344-00487EAB1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20864"/>
            <a:ext cx="8712968" cy="6192688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5"/>
            <a:ext cx="7772400" cy="2977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330145E-9BA4-4EF6-B063-AEA2DE145069}"/>
              </a:ext>
            </a:extLst>
          </p:cNvPr>
          <p:cNvSpPr txBox="1">
            <a:spLocks noChangeArrowheads="1"/>
          </p:cNvSpPr>
          <p:nvPr/>
        </p:nvSpPr>
        <p:spPr>
          <a:xfrm>
            <a:off x="323529" y="1916832"/>
            <a:ext cx="8424936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MUNICIPAL PUBLIC ACCOUNTS COMMITTEE (MPAC)</a:t>
            </a:r>
            <a:endParaRPr lang="en-US" sz="3200" kern="0" dirty="0">
              <a:solidFill>
                <a:prstClr val="black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33860"/>
            <a:ext cx="8928992" cy="5063492"/>
          </a:xfrm>
        </p:spPr>
        <p:txBody>
          <a:bodyPr/>
          <a:lstStyle/>
          <a:p>
            <a:pPr marL="0" lvl="0" indent="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12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1250" y="2420888"/>
            <a:ext cx="864114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 defTabSz="457200">
              <a:spcBef>
                <a:spcPts val="1000"/>
              </a:spcBef>
              <a:buClr>
                <a:srgbClr val="549E39"/>
              </a:buClr>
              <a:buSzPct val="8000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Audit Action Plan (PAAP)</a:t>
            </a:r>
          </a:p>
          <a:p>
            <a:pPr marL="971550" lvl="1" indent="-514350" algn="just" defTabSz="457200">
              <a:spcBef>
                <a:spcPts val="1000"/>
              </a:spcBef>
              <a:buClr>
                <a:srgbClr val="549E39"/>
              </a:buClr>
              <a:buSzPct val="8000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Finances</a:t>
            </a:r>
          </a:p>
          <a:p>
            <a:pPr marL="971550" lvl="1" indent="-514350" algn="just" defTabSz="457200">
              <a:spcBef>
                <a:spcPts val="1000"/>
              </a:spcBef>
              <a:buClr>
                <a:srgbClr val="549E39"/>
              </a:buClr>
              <a:buSzPct val="8000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Capacity</a:t>
            </a:r>
          </a:p>
          <a:p>
            <a:pPr marL="971550" lvl="1" indent="-514350" algn="just" defTabSz="457200">
              <a:spcBef>
                <a:spcPts val="1000"/>
              </a:spcBef>
              <a:buClr>
                <a:srgbClr val="549E39"/>
              </a:buClr>
              <a:buSzPct val="8000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 Committee</a:t>
            </a:r>
          </a:p>
          <a:p>
            <a:pPr marL="971550" lvl="1" indent="-514350" algn="just" defTabSz="457200">
              <a:spcBef>
                <a:spcPts val="1000"/>
              </a:spcBef>
              <a:buClr>
                <a:srgbClr val="549E39"/>
              </a:buClr>
              <a:buSzPct val="8000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MPAC</a:t>
            </a:r>
          </a:p>
        </p:txBody>
      </p:sp>
    </p:spTree>
    <p:extLst>
      <p:ext uri="{BB962C8B-B14F-4D97-AF65-F5344CB8AC3E}">
        <p14:creationId xmlns:p14="http://schemas.microsoft.com/office/powerpoint/2010/main" val="398021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dirty="0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fld id="{2886F119-AEBC-4060-9D51-0A7DF9565DBC}" type="slidenum">
              <a:rPr/>
              <a:pPr/>
              <a:t>20</a:t>
            </a:fld>
            <a:endParaRPr/>
          </a:p>
        </p:txBody>
      </p:sp>
      <p:sp>
        <p:nvSpPr>
          <p:cNvPr id="5" name="Title 1"/>
          <p:cNvSpPr/>
          <p:nvPr/>
        </p:nvSpPr>
        <p:spPr>
          <a:xfrm>
            <a:off x="539640" y="0"/>
            <a:ext cx="7772039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en-ZA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" y="220157"/>
            <a:ext cx="8498724" cy="12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9740" y="1469520"/>
            <a:ext cx="3674100" cy="375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ZA" b="1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840" y="1657172"/>
            <a:ext cx="82089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5.  MPAC Capacity, Functionality and Effectiveness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AF1E96D-6685-4F72-BD7B-FC249517176D}"/>
              </a:ext>
            </a:extLst>
          </p:cNvPr>
          <p:cNvSpPr txBox="1">
            <a:spLocks/>
          </p:cNvSpPr>
          <p:nvPr/>
        </p:nvSpPr>
        <p:spPr>
          <a:xfrm>
            <a:off x="326840" y="2192182"/>
            <a:ext cx="8208912" cy="38714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359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000">
              <a:latin typeface="Arial" pitchFamily="18"/>
            </a:endParaRP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>
                <a:latin typeface="Arial" pitchFamily="18"/>
              </a:rPr>
              <a:t>MPAC consists of three (3) members;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>
                <a:latin typeface="Arial" pitchFamily="18"/>
              </a:rPr>
              <a:t>(2) ANC Councillors, (1) Independent Councillor;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>
                <a:latin typeface="Arial" pitchFamily="18"/>
              </a:rPr>
              <a:t>Terms of Reference adopted by Council; 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>
                <a:latin typeface="Arial" pitchFamily="18"/>
              </a:rPr>
              <a:t>The Committee is functional;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r>
              <a:rPr lang="en-ZA" sz="2000">
                <a:latin typeface="Arial" pitchFamily="18"/>
              </a:rPr>
              <a:t>The Committee has considered fruitless and wasteful expenditure, </a:t>
            </a:r>
          </a:p>
          <a:p>
            <a:pPr marL="359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r>
              <a:rPr lang="en-ZA" sz="2000">
                <a:latin typeface="Arial" pitchFamily="18"/>
              </a:rPr>
              <a:t>        irregular expenditure and draft Annual reports;</a:t>
            </a:r>
          </a:p>
          <a:p>
            <a:pPr marL="359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000">
              <a:latin typeface="Arial" pitchFamily="18"/>
            </a:endParaRPr>
          </a:p>
          <a:p>
            <a:pPr marL="359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r>
              <a:rPr lang="en-ZA" sz="2000">
                <a:latin typeface="Arial" pitchFamily="18"/>
              </a:rPr>
              <a:t> </a:t>
            </a:r>
          </a:p>
          <a:p>
            <a:pPr marL="514439" indent="-514080">
              <a:spcBef>
                <a:spcPts val="638"/>
              </a:spcBef>
              <a:spcAft>
                <a:spcPts val="0"/>
              </a:spcAft>
            </a:pPr>
            <a:endParaRPr lang="en-ZA" sz="200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00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400">
              <a:latin typeface="Arial" pitchFamily="18"/>
            </a:endParaRPr>
          </a:p>
          <a:p>
            <a:pPr marL="514439" indent="-51408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91833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157"/>
            <a:ext cx="83518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6992" y="2708919"/>
            <a:ext cx="3699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9076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ver.png">
            <a:extLst>
              <a:ext uri="{FF2B5EF4-FFF2-40B4-BE49-F238E27FC236}">
                <a16:creationId xmlns:a16="http://schemas.microsoft.com/office/drawing/2014/main" id="{BF5F3937-7934-478E-A344-00487EAB1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20864"/>
            <a:ext cx="8712968" cy="6192688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5"/>
            <a:ext cx="7772400" cy="2977479"/>
          </a:xfrm>
        </p:spPr>
        <p:txBody>
          <a:bodyPr>
            <a:norm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323529" y="1916832"/>
            <a:ext cx="8424936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IMPEMENTATION OF THE POST AUDIT ACTION PLAN (PAAP)</a:t>
            </a:r>
            <a:endParaRPr lang="en-US" sz="3200" kern="0" dirty="0">
              <a:solidFill>
                <a:prstClr val="black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dirty="0"/>
          </a:p>
        </p:txBody>
      </p:sp>
      <p:sp>
        <p:nvSpPr>
          <p:cNvPr id="3" name="Content Placeholder 9"/>
          <p:cNvSpPr txBox="1">
            <a:spLocks noGrp="1"/>
          </p:cNvSpPr>
          <p:nvPr>
            <p:ph type="body" idx="4294967295"/>
          </p:nvPr>
        </p:nvSpPr>
        <p:spPr>
          <a:xfrm>
            <a:off x="107504" y="1844824"/>
            <a:ext cx="8712496" cy="4464176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b="1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4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2886F119-AEBC-4060-9D51-0A7DF9565DBC}" type="slidenum">
              <a:rPr/>
              <a:t>4</a:t>
            </a:fld>
            <a:endParaRPr lang="en-ZA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itle 1"/>
          <p:cNvSpPr/>
          <p:nvPr/>
        </p:nvSpPr>
        <p:spPr>
          <a:xfrm>
            <a:off x="539640" y="0"/>
            <a:ext cx="7772039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ZA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" y="220157"/>
            <a:ext cx="8498724" cy="12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4000" y="1770370"/>
            <a:ext cx="8362440" cy="375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ZA" b="1" dirty="0">
                <a:solidFill>
                  <a:sysClr val="windowText" lastClr="000000"/>
                </a:solidFill>
                <a:latin typeface="Trebuchet MS"/>
              </a:rPr>
              <a:t>1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AUDIT OPI</a:t>
            </a:r>
            <a:r>
              <a:rPr lang="en-US" b="1" dirty="0">
                <a:solidFill>
                  <a:srgbClr val="000000"/>
                </a:solidFill>
                <a:latin typeface="Century Gothic"/>
              </a:rPr>
              <a:t>NION IN 2019/20 - QUALIFICATION </a:t>
            </a: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109" y="2499006"/>
            <a:ext cx="833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In 2018/19 we received a disclaimer audit opinion and in 2019/20, we improved on the audit opinion to a Qualification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75150"/>
              </p:ext>
            </p:extLst>
          </p:nvPr>
        </p:nvGraphicFramePr>
        <p:xfrm>
          <a:off x="380458" y="3712663"/>
          <a:ext cx="8352928" cy="214782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03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7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2 YEARS AUDIT OUTCOMES: DIKGATLONG LOCAL MUNICIPALITY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YEAR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OPINION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Disclaimer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79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dirty="0"/>
          </a:p>
        </p:txBody>
      </p:sp>
      <p:sp>
        <p:nvSpPr>
          <p:cNvPr id="3" name="Content Placeholder 9"/>
          <p:cNvSpPr txBox="1">
            <a:spLocks noGrp="1"/>
          </p:cNvSpPr>
          <p:nvPr>
            <p:ph type="body" idx="4294967295"/>
          </p:nvPr>
        </p:nvSpPr>
        <p:spPr>
          <a:xfrm>
            <a:off x="107504" y="1844824"/>
            <a:ext cx="8712496" cy="4464176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18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000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sz="2400" dirty="0">
              <a:latin typeface="Arial" pitchFamily="18"/>
            </a:endParaRPr>
          </a:p>
          <a:p>
            <a:pPr marL="514439" lvl="0" indent="-51408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None/>
            </a:pPr>
            <a:endParaRPr lang="en-ZA" dirty="0">
              <a:latin typeface="Arial" pitchFamily="18"/>
            </a:endParaRPr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2886F119-AEBC-4060-9D51-0A7DF9565DBC}" type="slidenum">
              <a:rPr/>
              <a:t>5</a:t>
            </a:fld>
            <a:endParaRPr lang="en-ZA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itle 1"/>
          <p:cNvSpPr/>
          <p:nvPr/>
        </p:nvSpPr>
        <p:spPr>
          <a:xfrm>
            <a:off x="539640" y="0"/>
            <a:ext cx="7772039" cy="146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ZA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0" y="220157"/>
            <a:ext cx="8498724" cy="12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9"/>
          <p:cNvSpPr txBox="1">
            <a:spLocks/>
          </p:cNvSpPr>
          <p:nvPr/>
        </p:nvSpPr>
        <p:spPr>
          <a:xfrm>
            <a:off x="404114" y="2289709"/>
            <a:ext cx="8424464" cy="446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r>
              <a:rPr lang="en-ZA" sz="2000" dirty="0">
                <a:latin typeface="Arial" pitchFamily="18"/>
              </a:rPr>
              <a:t>Matters relating to the auditors report :</a:t>
            </a: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sz="2000" dirty="0">
              <a:latin typeface="Arial" pitchFamily="18"/>
            </a:endParaRPr>
          </a:p>
          <a:p>
            <a:pPr marL="0" indent="0">
              <a:spcBef>
                <a:spcPts val="638"/>
              </a:spcBef>
              <a:spcAft>
                <a:spcPts val="0"/>
              </a:spcAft>
              <a:buFont typeface="StarSymbol"/>
              <a:buNone/>
            </a:pPr>
            <a:endParaRPr lang="en-ZA" dirty="0">
              <a:latin typeface="Arial" pitchFamily="1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FC43CB-8C65-4B69-B821-F1456B0BCB17}"/>
              </a:ext>
            </a:extLst>
          </p:cNvPr>
          <p:cNvSpPr txBox="1">
            <a:spLocks/>
          </p:cNvSpPr>
          <p:nvPr/>
        </p:nvSpPr>
        <p:spPr>
          <a:xfrm>
            <a:off x="324000" y="1770370"/>
            <a:ext cx="8362440" cy="375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ZA" b="1" dirty="0">
                <a:solidFill>
                  <a:sysClr val="windowText" lastClr="000000"/>
                </a:solidFill>
                <a:latin typeface="Trebuchet MS"/>
              </a:rPr>
              <a:t>1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.2 IMPLEMENTATION OF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AUDIT ACTION PLAN OF 2018/19</a:t>
            </a:r>
            <a:r>
              <a:rPr lang="en-US" b="1" dirty="0">
                <a:solidFill>
                  <a:srgbClr val="000000"/>
                </a:solidFill>
                <a:latin typeface="Century Gothic"/>
              </a:rPr>
              <a:t> </a:t>
            </a: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A2BA71-47E3-49AD-A629-614C366A1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51732"/>
              </p:ext>
            </p:extLst>
          </p:nvPr>
        </p:nvGraphicFramePr>
        <p:xfrm>
          <a:off x="315422" y="2689186"/>
          <a:ext cx="8362440" cy="399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204">
                  <a:extLst>
                    <a:ext uri="{9D8B030D-6E8A-4147-A177-3AD203B41FA5}">
                      <a16:colId xmlns:a16="http://schemas.microsoft.com/office/drawing/2014/main" val="12728861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86328616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39116411"/>
                    </a:ext>
                  </a:extLst>
                </a:gridCol>
                <a:gridCol w="2416788">
                  <a:extLst>
                    <a:ext uri="{9D8B030D-6E8A-4147-A177-3AD203B41FA5}">
                      <a16:colId xmlns:a16="http://schemas.microsoft.com/office/drawing/2014/main" val="21016463"/>
                    </a:ext>
                  </a:extLst>
                </a:gridCol>
              </a:tblGrid>
              <a:tr h="4545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 for improvement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14331"/>
                  </a:ext>
                </a:extLst>
              </a:tr>
              <a:tr h="6417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Property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Ensured the Asset Register is GRAP compliant.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26477"/>
                  </a:ext>
                </a:extLst>
              </a:tr>
              <a:tr h="6417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Property, Plant and Equipment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Ensured the Asset Register is GRAP compliant.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95501"/>
                  </a:ext>
                </a:extLst>
              </a:tr>
              <a:tr h="6417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Ensured bank reconciliation are done on a monthly basis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71592"/>
                  </a:ext>
                </a:extLst>
              </a:tr>
              <a:tr h="4545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Payables from exchange transaction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reconciliation are done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150585"/>
                  </a:ext>
                </a:extLst>
              </a:tr>
              <a:tr h="2673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015280"/>
                  </a:ext>
                </a:extLst>
              </a:tr>
              <a:tr h="6417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Misstatement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Limitation items in prior year was provided in the current year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8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0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ver.png">
            <a:extLst>
              <a:ext uri="{FF2B5EF4-FFF2-40B4-BE49-F238E27FC236}">
                <a16:creationId xmlns:a16="http://schemas.microsoft.com/office/drawing/2014/main" id="{BF5F3937-7934-478E-A344-00487EAB1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20864"/>
            <a:ext cx="8712968" cy="6192688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5"/>
            <a:ext cx="7772400" cy="2977479"/>
          </a:xfrm>
        </p:spPr>
        <p:txBody>
          <a:bodyPr>
            <a:norm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330145E-9BA4-4EF6-B063-AEA2DE145069}"/>
              </a:ext>
            </a:extLst>
          </p:cNvPr>
          <p:cNvSpPr txBox="1">
            <a:spLocks noChangeArrowheads="1"/>
          </p:cNvSpPr>
          <p:nvPr/>
        </p:nvSpPr>
        <p:spPr>
          <a:xfrm>
            <a:off x="323529" y="1916832"/>
            <a:ext cx="8424936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STATE OF FINANCES</a:t>
            </a:r>
            <a:endParaRPr lang="en-US" sz="3200" kern="0" dirty="0">
              <a:solidFill>
                <a:prstClr val="black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2.1 COVID-19 Expenditure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B57A308-633B-4A74-BA45-3A6AC7D6F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61509"/>
              </p:ext>
            </p:extLst>
          </p:nvPr>
        </p:nvGraphicFramePr>
        <p:xfrm>
          <a:off x="463488" y="2060848"/>
          <a:ext cx="8082340" cy="181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85">
                  <a:extLst>
                    <a:ext uri="{9D8B030D-6E8A-4147-A177-3AD203B41FA5}">
                      <a16:colId xmlns:a16="http://schemas.microsoft.com/office/drawing/2014/main" val="3165224348"/>
                    </a:ext>
                  </a:extLst>
                </a:gridCol>
                <a:gridCol w="2020585">
                  <a:extLst>
                    <a:ext uri="{9D8B030D-6E8A-4147-A177-3AD203B41FA5}">
                      <a16:colId xmlns:a16="http://schemas.microsoft.com/office/drawing/2014/main" val="252256182"/>
                    </a:ext>
                  </a:extLst>
                </a:gridCol>
                <a:gridCol w="2020585">
                  <a:extLst>
                    <a:ext uri="{9D8B030D-6E8A-4147-A177-3AD203B41FA5}">
                      <a16:colId xmlns:a16="http://schemas.microsoft.com/office/drawing/2014/main" val="12952227"/>
                    </a:ext>
                  </a:extLst>
                </a:gridCol>
                <a:gridCol w="2020585">
                  <a:extLst>
                    <a:ext uri="{9D8B030D-6E8A-4147-A177-3AD203B41FA5}">
                      <a16:colId xmlns:a16="http://schemas.microsoft.com/office/drawing/2014/main" val="1590942351"/>
                    </a:ext>
                  </a:extLst>
                </a:gridCol>
              </a:tblGrid>
              <a:tr h="35570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593872"/>
                  </a:ext>
                </a:extLst>
              </a:tr>
              <a:tr h="8770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Disaster Relief Fund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R119 000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R119 000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Sanitizers, Masks, Gloves, PPE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422683"/>
                  </a:ext>
                </a:extLst>
              </a:tr>
              <a:tr h="35570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 – Disaster Relief Fund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R5 119 689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R5 119 689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 Projects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21839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403075" y="1340768"/>
            <a:ext cx="833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2019/20 Covid-19 Expenditure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463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2.2 Revenue Collection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403075" y="1340768"/>
            <a:ext cx="833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Revenue Collection for the Period March – June 2020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50AB07-5E1F-42D2-A21E-B38ED8D85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15186"/>
              </p:ext>
            </p:extLst>
          </p:nvPr>
        </p:nvGraphicFramePr>
        <p:xfrm>
          <a:off x="539552" y="1891858"/>
          <a:ext cx="8064896" cy="81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011">
                  <a:extLst>
                    <a:ext uri="{9D8B030D-6E8A-4147-A177-3AD203B41FA5}">
                      <a16:colId xmlns:a16="http://schemas.microsoft.com/office/drawing/2014/main" val="90701228"/>
                    </a:ext>
                  </a:extLst>
                </a:gridCol>
                <a:gridCol w="1560421">
                  <a:extLst>
                    <a:ext uri="{9D8B030D-6E8A-4147-A177-3AD203B41FA5}">
                      <a16:colId xmlns:a16="http://schemas.microsoft.com/office/drawing/2014/main" val="15718170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49573783"/>
                    </a:ext>
                  </a:extLst>
                </a:gridCol>
                <a:gridCol w="1489155">
                  <a:extLst>
                    <a:ext uri="{9D8B030D-6E8A-4147-A177-3AD203B41FA5}">
                      <a16:colId xmlns:a16="http://schemas.microsoft.com/office/drawing/2014/main" val="3719793485"/>
                    </a:ext>
                  </a:extLst>
                </a:gridCol>
                <a:gridCol w="1247149">
                  <a:extLst>
                    <a:ext uri="{9D8B030D-6E8A-4147-A177-3AD203B41FA5}">
                      <a16:colId xmlns:a16="http://schemas.microsoft.com/office/drawing/2014/main" val="3988885760"/>
                    </a:ext>
                  </a:extLst>
                </a:gridCol>
              </a:tblGrid>
              <a:tr h="40853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91789"/>
                  </a:ext>
                </a:extLst>
              </a:tr>
              <a:tr h="40853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Rate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993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4A2ACEA-8C80-4469-9C51-4A06EBF46C73}"/>
              </a:ext>
            </a:extLst>
          </p:cNvPr>
          <p:cNvSpPr/>
          <p:nvPr/>
        </p:nvSpPr>
        <p:spPr>
          <a:xfrm>
            <a:off x="378768" y="2975195"/>
            <a:ext cx="833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Revenue Collection for the Period July – December 2020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288C0FE-D80B-4BBD-87F1-534810497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41482"/>
              </p:ext>
            </p:extLst>
          </p:nvPr>
        </p:nvGraphicFramePr>
        <p:xfrm>
          <a:off x="457201" y="3513474"/>
          <a:ext cx="8075242" cy="77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5">
                  <a:extLst>
                    <a:ext uri="{9D8B030D-6E8A-4147-A177-3AD203B41FA5}">
                      <a16:colId xmlns:a16="http://schemas.microsoft.com/office/drawing/2014/main" val="34713035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999463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6606514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5818681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7804689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27199557"/>
                    </a:ext>
                  </a:extLst>
                </a:gridCol>
                <a:gridCol w="1008115">
                  <a:extLst>
                    <a:ext uri="{9D8B030D-6E8A-4147-A177-3AD203B41FA5}">
                      <a16:colId xmlns:a16="http://schemas.microsoft.com/office/drawing/2014/main" val="1726631139"/>
                    </a:ext>
                  </a:extLst>
                </a:gridCol>
              </a:tblGrid>
              <a:tr h="3898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52949"/>
                  </a:ext>
                </a:extLst>
              </a:tr>
              <a:tr h="3898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Rate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36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6F05-84D7-4F12-8734-9760286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191715E-C4CD-4157-BE54-D483A970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2.3 Unauthorized Expenditure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82E70F-48D0-479A-BBA9-B519D85E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5589240"/>
            <a:ext cx="930678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4D2420-DDE5-4C3F-8A4E-0FFBEE2FB0FB}"/>
              </a:ext>
            </a:extLst>
          </p:cNvPr>
          <p:cNvSpPr/>
          <p:nvPr/>
        </p:nvSpPr>
        <p:spPr>
          <a:xfrm>
            <a:off x="403075" y="1340768"/>
            <a:ext cx="833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Breakdown of Unauthorized Expenditure in 2019/20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B9DD72-22A6-4407-AB93-D396DD9A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69312"/>
              </p:ext>
            </p:extLst>
          </p:nvPr>
        </p:nvGraphicFramePr>
        <p:xfrm>
          <a:off x="539552" y="1891858"/>
          <a:ext cx="8064897" cy="374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608022224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3907373450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3321675250"/>
                    </a:ext>
                  </a:extLst>
                </a:gridCol>
              </a:tblGrid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Disciplinary Steps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0291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 1 Overspending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R39 898 135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Purchases, i.e. Payments to Eskom and Water Boards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68683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 4 Overspending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R2 199 048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nature and completeness of the Unauthorized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75763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 5 Overspending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R42 097 620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and Amortization of Assets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278"/>
                  </a:ext>
                </a:extLst>
              </a:tr>
              <a:tr h="3938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 6 Overspending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R2 033 951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has initiated an investigation in to the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nature and completeness of the Unauthorized expenditure.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5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204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1107</Words>
  <Application>Microsoft Office PowerPoint</Application>
  <PresentationFormat>On-screen Show (4:3)</PresentationFormat>
  <Paragraphs>295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Microsoft YaHei</vt:lpstr>
      <vt:lpstr>Arial</vt:lpstr>
      <vt:lpstr>Arial Bold</vt:lpstr>
      <vt:lpstr>Calibri</vt:lpstr>
      <vt:lpstr>Century Gothic</vt:lpstr>
      <vt:lpstr>Lucida Sans Unicode</vt:lpstr>
      <vt:lpstr>Mangal</vt:lpstr>
      <vt:lpstr>Osaka</vt:lpstr>
      <vt:lpstr>StarSymbol</vt:lpstr>
      <vt:lpstr>Tahoma</vt:lpstr>
      <vt:lpstr>Times New Roman</vt:lpstr>
      <vt:lpstr>Trebuchet MS</vt:lpstr>
      <vt:lpstr>Wingdings</vt:lpstr>
      <vt:lpstr>Wingdings 3</vt:lpstr>
      <vt:lpstr>Default</vt:lpstr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  </vt:lpstr>
      <vt:lpstr>2.1 COVID-19 Expenditure</vt:lpstr>
      <vt:lpstr>2.2 Revenue Collection</vt:lpstr>
      <vt:lpstr>2.3 Unauthorized Expenditure</vt:lpstr>
      <vt:lpstr>2.4 Irregular Expenditure</vt:lpstr>
      <vt:lpstr>2.5 Fruitless and Wasteful Expenditure</vt:lpstr>
      <vt:lpstr>2.6 Consequence Management</vt:lpstr>
      <vt:lpstr>2.6 Consequence Management</vt:lpstr>
      <vt:lpstr>  </vt:lpstr>
      <vt:lpstr>V</vt:lpstr>
      <vt:lpstr>PowerPoint Presentation</vt:lpstr>
      <vt:lpstr>  </vt:lpstr>
      <vt:lpstr>PowerPoint Presentation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Shereni</dc:creator>
  <cp:lastModifiedBy>Shereen Cassiem</cp:lastModifiedBy>
  <cp:revision>266</cp:revision>
  <cp:lastPrinted>2016-06-03T06:48:49Z</cp:lastPrinted>
  <dcterms:modified xsi:type="dcterms:W3CDTF">2021-03-15T06:56:08Z</dcterms:modified>
</cp:coreProperties>
</file>