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1"/>
  </p:notesMasterIdLst>
  <p:sldIdLst>
    <p:sldId id="562" r:id="rId2"/>
    <p:sldId id="495" r:id="rId3"/>
    <p:sldId id="474" r:id="rId4"/>
    <p:sldId id="514" r:id="rId5"/>
    <p:sldId id="555" r:id="rId6"/>
    <p:sldId id="580" r:id="rId7"/>
    <p:sldId id="571" r:id="rId8"/>
    <p:sldId id="575" r:id="rId9"/>
    <p:sldId id="586" r:id="rId10"/>
    <p:sldId id="593" r:id="rId11"/>
    <p:sldId id="594" r:id="rId12"/>
    <p:sldId id="595" r:id="rId13"/>
    <p:sldId id="577" r:id="rId14"/>
    <p:sldId id="589" r:id="rId15"/>
    <p:sldId id="590" r:id="rId16"/>
    <p:sldId id="585" r:id="rId17"/>
    <p:sldId id="582" r:id="rId18"/>
    <p:sldId id="587" r:id="rId19"/>
    <p:sldId id="591" r:id="rId20"/>
    <p:sldId id="553" r:id="rId21"/>
    <p:sldId id="597" r:id="rId22"/>
    <p:sldId id="598" r:id="rId23"/>
    <p:sldId id="599" r:id="rId24"/>
    <p:sldId id="602" r:id="rId25"/>
    <p:sldId id="603" r:id="rId26"/>
    <p:sldId id="605" r:id="rId27"/>
    <p:sldId id="552" r:id="rId28"/>
    <p:sldId id="581" r:id="rId29"/>
    <p:sldId id="445" r:id="rId30"/>
  </p:sldIdLst>
  <p:sldSz cx="9144000" cy="6858000" type="screen4x3"/>
  <p:notesSz cx="6889750" cy="1002188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116" autoAdjust="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315"/>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86309" cy="500368"/>
          </a:xfrm>
          <a:prstGeom prst="rect">
            <a:avLst/>
          </a:prstGeom>
        </p:spPr>
        <p:txBody>
          <a:bodyPr vert="horz" lIns="92848" tIns="46424" rIns="92848" bIns="46424" rtlCol="0"/>
          <a:lstStyle>
            <a:lvl1pPr algn="l">
              <a:defRPr sz="1200"/>
            </a:lvl1pPr>
          </a:lstStyle>
          <a:p>
            <a:endParaRPr lang="en-ZA"/>
          </a:p>
        </p:txBody>
      </p:sp>
      <p:sp>
        <p:nvSpPr>
          <p:cNvPr id="3" name="Date Placeholder 2"/>
          <p:cNvSpPr>
            <a:spLocks noGrp="1"/>
          </p:cNvSpPr>
          <p:nvPr>
            <p:ph type="dt" idx="1"/>
          </p:nvPr>
        </p:nvSpPr>
        <p:spPr>
          <a:xfrm>
            <a:off x="3901832" y="1"/>
            <a:ext cx="2986309" cy="500368"/>
          </a:xfrm>
          <a:prstGeom prst="rect">
            <a:avLst/>
          </a:prstGeom>
        </p:spPr>
        <p:txBody>
          <a:bodyPr vert="horz" lIns="92848" tIns="46424" rIns="92848" bIns="46424" rtlCol="0"/>
          <a:lstStyle>
            <a:lvl1pPr algn="r">
              <a:defRPr sz="1200"/>
            </a:lvl1pPr>
          </a:lstStyle>
          <a:p>
            <a:fld id="{2C835072-B833-494B-A15C-61211BED1F12}" type="datetimeFigureOut">
              <a:rPr lang="en-ZA" smtClean="0"/>
              <a:t>2021/03/14</a:t>
            </a:fld>
            <a:endParaRPr lang="en-ZA"/>
          </a:p>
        </p:txBody>
      </p:sp>
      <p:sp>
        <p:nvSpPr>
          <p:cNvPr id="4" name="Slide Image Placeholder 3"/>
          <p:cNvSpPr>
            <a:spLocks noGrp="1" noRot="1" noChangeAspect="1"/>
          </p:cNvSpPr>
          <p:nvPr>
            <p:ph type="sldImg" idx="2"/>
          </p:nvPr>
        </p:nvSpPr>
        <p:spPr>
          <a:xfrm>
            <a:off x="939800" y="752475"/>
            <a:ext cx="5010150" cy="3757613"/>
          </a:xfrm>
          <a:prstGeom prst="rect">
            <a:avLst/>
          </a:prstGeom>
          <a:noFill/>
          <a:ln w="12700">
            <a:solidFill>
              <a:prstClr val="black"/>
            </a:solidFill>
          </a:ln>
        </p:spPr>
        <p:txBody>
          <a:bodyPr vert="horz" lIns="92848" tIns="46424" rIns="92848" bIns="46424" rtlCol="0" anchor="ctr"/>
          <a:lstStyle/>
          <a:p>
            <a:endParaRPr lang="en-ZA"/>
          </a:p>
        </p:txBody>
      </p:sp>
      <p:sp>
        <p:nvSpPr>
          <p:cNvPr id="5" name="Notes Placeholder 4"/>
          <p:cNvSpPr>
            <a:spLocks noGrp="1"/>
          </p:cNvSpPr>
          <p:nvPr>
            <p:ph type="body" sz="quarter" idx="3"/>
          </p:nvPr>
        </p:nvSpPr>
        <p:spPr>
          <a:xfrm>
            <a:off x="688654" y="4759954"/>
            <a:ext cx="5512444" cy="4509769"/>
          </a:xfrm>
          <a:prstGeom prst="rect">
            <a:avLst/>
          </a:prstGeom>
        </p:spPr>
        <p:txBody>
          <a:bodyPr vert="horz" lIns="92848" tIns="46424" rIns="92848" bIns="464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518292"/>
            <a:ext cx="2986309" cy="501982"/>
          </a:xfrm>
          <a:prstGeom prst="rect">
            <a:avLst/>
          </a:prstGeom>
        </p:spPr>
        <p:txBody>
          <a:bodyPr vert="horz" lIns="92848" tIns="46424" rIns="92848" bIns="46424" rtlCol="0" anchor="b"/>
          <a:lstStyle>
            <a:lvl1pPr algn="l">
              <a:defRPr sz="1200"/>
            </a:lvl1pPr>
          </a:lstStyle>
          <a:p>
            <a:endParaRPr lang="en-ZA"/>
          </a:p>
        </p:txBody>
      </p:sp>
      <p:sp>
        <p:nvSpPr>
          <p:cNvPr id="7" name="Slide Number Placeholder 6"/>
          <p:cNvSpPr>
            <a:spLocks noGrp="1"/>
          </p:cNvSpPr>
          <p:nvPr>
            <p:ph type="sldNum" sz="quarter" idx="5"/>
          </p:nvPr>
        </p:nvSpPr>
        <p:spPr>
          <a:xfrm>
            <a:off x="3901832" y="9518292"/>
            <a:ext cx="2986309" cy="501982"/>
          </a:xfrm>
          <a:prstGeom prst="rect">
            <a:avLst/>
          </a:prstGeom>
        </p:spPr>
        <p:txBody>
          <a:bodyPr vert="horz" lIns="92848" tIns="46424" rIns="92848" bIns="46424" rtlCol="0" anchor="b"/>
          <a:lstStyle>
            <a:lvl1pPr algn="r">
              <a:defRPr sz="1200"/>
            </a:lvl1pPr>
          </a:lstStyle>
          <a:p>
            <a:fld id="{AAE7F147-1F83-4570-9EDC-FDB6B9FA211B}" type="slidenum">
              <a:rPr lang="en-ZA" smtClean="0"/>
              <a:t>‹#›</a:t>
            </a:fld>
            <a:endParaRPr lang="en-ZA"/>
          </a:p>
        </p:txBody>
      </p:sp>
    </p:spTree>
    <p:extLst>
      <p:ext uri="{BB962C8B-B14F-4D97-AF65-F5344CB8AC3E}">
        <p14:creationId xmlns:p14="http://schemas.microsoft.com/office/powerpoint/2010/main" val="3500182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2700433D-F9D8-4A21-9F81-D6647451EBB2}" type="slidenum">
              <a:rPr lang="en-ZA" smtClean="0"/>
              <a:pPr/>
              <a:t>4</a:t>
            </a:fld>
            <a:endParaRPr lang="en-ZA" dirty="0"/>
          </a:p>
        </p:txBody>
      </p:sp>
    </p:spTree>
    <p:extLst>
      <p:ext uri="{BB962C8B-B14F-4D97-AF65-F5344CB8AC3E}">
        <p14:creationId xmlns:p14="http://schemas.microsoft.com/office/powerpoint/2010/main" val="273508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2700433D-F9D8-4A21-9F81-D6647451EBB2}" type="slidenum">
              <a:rPr lang="en-ZA" smtClean="0"/>
              <a:pPr/>
              <a:t>5</a:t>
            </a:fld>
            <a:endParaRPr lang="en-ZA" dirty="0"/>
          </a:p>
        </p:txBody>
      </p:sp>
    </p:spTree>
    <p:extLst>
      <p:ext uri="{BB962C8B-B14F-4D97-AF65-F5344CB8AC3E}">
        <p14:creationId xmlns:p14="http://schemas.microsoft.com/office/powerpoint/2010/main" val="551214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2700433D-F9D8-4A21-9F81-D6647451EBB2}" type="slidenum">
              <a:rPr lang="en-ZA" smtClean="0"/>
              <a:pPr/>
              <a:t>6</a:t>
            </a:fld>
            <a:endParaRPr lang="en-ZA" dirty="0"/>
          </a:p>
        </p:txBody>
      </p:sp>
    </p:spTree>
    <p:extLst>
      <p:ext uri="{BB962C8B-B14F-4D97-AF65-F5344CB8AC3E}">
        <p14:creationId xmlns:p14="http://schemas.microsoft.com/office/powerpoint/2010/main" val="3802458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BFC6520-EEEC-48DF-9E2C-EFF4D8CEBF76}" type="slidenum">
              <a:rPr lang="en-ZA" smtClean="0"/>
              <a:t>8</a:t>
            </a:fld>
            <a:endParaRPr lang="en-ZA" dirty="0"/>
          </a:p>
        </p:txBody>
      </p:sp>
    </p:spTree>
    <p:extLst>
      <p:ext uri="{BB962C8B-B14F-4D97-AF65-F5344CB8AC3E}">
        <p14:creationId xmlns:p14="http://schemas.microsoft.com/office/powerpoint/2010/main" val="3268031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5" name="Google Shape;105;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09359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5" name="Google Shape;105;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73961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p:cNvSpPr>
            <a:spLocks noGrp="1"/>
          </p:cNvSpPr>
          <p:nvPr>
            <p:ph type="dt" sz="half" idx="10"/>
          </p:nvPr>
        </p:nvSpPr>
        <p:spPr/>
        <p:txBody>
          <a:bodyPr/>
          <a:lstStyle>
            <a:lvl1pPr>
              <a:defRPr/>
            </a:lvl1pPr>
          </a:lstStyle>
          <a:p>
            <a:pPr>
              <a:defRPr/>
            </a:pPr>
            <a:fld id="{E2AEA40D-AA9F-4BF5-BB05-85D92EDA2755}" type="datetime1">
              <a:rPr lang="en-US" smtClean="0"/>
              <a:t>3/14/2021</a:t>
            </a:fld>
            <a:endParaRPr lang="en-US"/>
          </a:p>
        </p:txBody>
      </p:sp>
      <p:sp>
        <p:nvSpPr>
          <p:cNvPr id="6" name="Footer Placeholder 1"/>
          <p:cNvSpPr>
            <a:spLocks noGrp="1"/>
          </p:cNvSpPr>
          <p:nvPr>
            <p:ph type="ftr" sz="quarter" idx="11"/>
          </p:nvPr>
        </p:nvSpPr>
        <p:spPr/>
        <p:txBody>
          <a:bodyPr/>
          <a:lstStyle>
            <a:lvl1pPr>
              <a:defRPr/>
            </a:lvl1pPr>
          </a:lstStyle>
          <a:p>
            <a:pPr>
              <a:defRPr/>
            </a:pPr>
            <a:endParaRPr lang="en-US"/>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pPr>
              <a:defRPr/>
            </a:pPr>
            <a:fld id="{D738A059-43C3-44B5-992A-E6DA1E02CD9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p:cNvSpPr>
            <a:spLocks noGrp="1"/>
          </p:cNvSpPr>
          <p:nvPr>
            <p:ph type="dt" sz="half" idx="10"/>
          </p:nvPr>
        </p:nvSpPr>
        <p:spPr/>
        <p:txBody>
          <a:bodyPr/>
          <a:lstStyle>
            <a:lvl1pPr>
              <a:defRPr/>
            </a:lvl1pPr>
          </a:lstStyle>
          <a:p>
            <a:pPr>
              <a:defRPr/>
            </a:pPr>
            <a:fld id="{2FCBF842-C531-4407-A5D5-EBC83F132847}" type="datetime1">
              <a:rPr lang="en-US" smtClean="0"/>
              <a:t>3/14/2021</a:t>
            </a:fld>
            <a:endParaRPr lang="en-US" dirty="0"/>
          </a:p>
        </p:txBody>
      </p:sp>
      <p:sp>
        <p:nvSpPr>
          <p:cNvPr id="5" name="Footer Placeholder 2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A8E7D488-10C5-4874-8C55-64C737CD250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p:cNvSpPr>
            <a:spLocks noGrp="1"/>
          </p:cNvSpPr>
          <p:nvPr>
            <p:ph type="dt" sz="half" idx="10"/>
          </p:nvPr>
        </p:nvSpPr>
        <p:spPr/>
        <p:txBody>
          <a:bodyPr/>
          <a:lstStyle>
            <a:lvl1pPr>
              <a:defRPr/>
            </a:lvl1pPr>
          </a:lstStyle>
          <a:p>
            <a:pPr>
              <a:defRPr/>
            </a:pPr>
            <a:fld id="{5C181B9C-2B5A-4F7C-B3C4-592A1F29CA05}" type="datetime1">
              <a:rPr lang="en-US" smtClean="0"/>
              <a:t>3/14/2021</a:t>
            </a:fld>
            <a:endParaRPr lang="en-US" dirty="0"/>
          </a:p>
        </p:txBody>
      </p:sp>
      <p:sp>
        <p:nvSpPr>
          <p:cNvPr id="5" name="Footer Placeholder 2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9F713C76-364F-4722-915B-AD1E987C278C}"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p:cNvSpPr>
            <a:spLocks noGrp="1"/>
          </p:cNvSpPr>
          <p:nvPr>
            <p:ph type="dt" sz="half" idx="10"/>
          </p:nvPr>
        </p:nvSpPr>
        <p:spPr/>
        <p:txBody>
          <a:bodyPr/>
          <a:lstStyle>
            <a:lvl1pPr>
              <a:defRPr/>
            </a:lvl1pPr>
          </a:lstStyle>
          <a:p>
            <a:pPr>
              <a:defRPr/>
            </a:pPr>
            <a:fld id="{EC63789B-6A36-4881-B7AA-C0F19B4D2BC4}" type="datetime1">
              <a:rPr lang="en-US" smtClean="0"/>
              <a:t>3/14/2021</a:t>
            </a:fld>
            <a:endParaRPr lang="en-US"/>
          </a:p>
        </p:txBody>
      </p:sp>
      <p:sp>
        <p:nvSpPr>
          <p:cNvPr id="5" name="Footer Placeholder 18"/>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p:cNvSpPr>
            <a:spLocks noGrp="1"/>
          </p:cNvSpPr>
          <p:nvPr>
            <p:ph type="sldNum" sz="quarter" idx="12"/>
          </p:nvPr>
        </p:nvSpPr>
        <p:spPr>
          <a:xfrm>
            <a:off x="8229600" y="6473825"/>
            <a:ext cx="758825" cy="247650"/>
          </a:xfrm>
        </p:spPr>
        <p:txBody>
          <a:bodyPr/>
          <a:lstStyle>
            <a:lvl1pPr>
              <a:defRPr/>
            </a:lvl1pPr>
          </a:lstStyle>
          <a:p>
            <a:pPr>
              <a:defRPr/>
            </a:pPr>
            <a:fld id="{6FF90EAC-5868-4F8E-B966-74EC36AA556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p:cNvSpPr>
            <a:spLocks noGrp="1"/>
          </p:cNvSpPr>
          <p:nvPr>
            <p:ph type="dt" sz="half" idx="10"/>
          </p:nvPr>
        </p:nvSpPr>
        <p:spPr/>
        <p:txBody>
          <a:bodyPr/>
          <a:lstStyle>
            <a:lvl1pPr>
              <a:defRPr/>
            </a:lvl1pPr>
          </a:lstStyle>
          <a:p>
            <a:pPr>
              <a:defRPr/>
            </a:pPr>
            <a:fld id="{B212EBA5-A4C7-4FC5-BE19-03406B683E79}" type="datetime1">
              <a:rPr lang="en-US" smtClean="0"/>
              <a:t>3/14/2021</a:t>
            </a:fld>
            <a:endParaRPr lang="en-US"/>
          </a:p>
        </p:txBody>
      </p:sp>
      <p:sp>
        <p:nvSpPr>
          <p:cNvPr id="7" name="Footer Placeholder 10"/>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3410ECB5-8B1F-42DF-ACF9-1C427BD0130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p:cNvSpPr>
            <a:spLocks noGrp="1"/>
          </p:cNvSpPr>
          <p:nvPr>
            <p:ph type="dt" sz="half" idx="10"/>
          </p:nvPr>
        </p:nvSpPr>
        <p:spPr/>
        <p:txBody>
          <a:bodyPr/>
          <a:lstStyle>
            <a:lvl1pPr>
              <a:defRPr/>
            </a:lvl1pPr>
          </a:lstStyle>
          <a:p>
            <a:pPr>
              <a:defRPr/>
            </a:pPr>
            <a:fld id="{DA458C5A-8DD2-47E1-BD09-1BFD9D190711}" type="datetime1">
              <a:rPr lang="en-US" smtClean="0"/>
              <a:t>3/14/2021</a:t>
            </a:fld>
            <a:endParaRPr lang="en-US" dirty="0"/>
          </a:p>
        </p:txBody>
      </p:sp>
      <p:sp>
        <p:nvSpPr>
          <p:cNvPr id="6" name="Footer Placeholder 2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03A766D6-CDE4-4D33-BCA0-EC7F3033FEB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p:cNvSpPr>
            <a:spLocks noGrp="1"/>
          </p:cNvSpPr>
          <p:nvPr>
            <p:ph type="dt" sz="half" idx="10"/>
          </p:nvPr>
        </p:nvSpPr>
        <p:spPr/>
        <p:txBody>
          <a:bodyPr/>
          <a:lstStyle>
            <a:lvl1pPr>
              <a:defRPr/>
            </a:lvl1pPr>
          </a:lstStyle>
          <a:p>
            <a:pPr>
              <a:defRPr/>
            </a:pPr>
            <a:fld id="{541517DF-8893-4F7B-80CC-980FEAC93859}" type="datetime1">
              <a:rPr lang="en-US" smtClean="0"/>
              <a:t>3/14/2021</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8229600" y="6477000"/>
            <a:ext cx="762000" cy="247650"/>
          </a:xfrm>
        </p:spPr>
        <p:txBody>
          <a:bodyPr/>
          <a:lstStyle>
            <a:lvl1pPr>
              <a:defRPr/>
            </a:lvl1pPr>
          </a:lstStyle>
          <a:p>
            <a:pPr>
              <a:defRPr/>
            </a:pPr>
            <a:fld id="{1B534E70-F2E4-441E-88D2-D838388B4620}"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p:cNvSpPr>
            <a:spLocks noGrp="1"/>
          </p:cNvSpPr>
          <p:nvPr>
            <p:ph type="dt" sz="half" idx="10"/>
          </p:nvPr>
        </p:nvSpPr>
        <p:spPr/>
        <p:txBody>
          <a:bodyPr/>
          <a:lstStyle>
            <a:lvl1pPr>
              <a:defRPr/>
            </a:lvl1pPr>
          </a:lstStyle>
          <a:p>
            <a:pPr>
              <a:defRPr/>
            </a:pPr>
            <a:fld id="{170213A1-3DF6-4B66-BE0B-DBC94F5B6838}" type="datetime1">
              <a:rPr lang="en-US" smtClean="0"/>
              <a:t>3/14/2021</a:t>
            </a:fld>
            <a:endParaRPr lang="en-US" dirty="0"/>
          </a:p>
        </p:txBody>
      </p:sp>
      <p:sp>
        <p:nvSpPr>
          <p:cNvPr id="4" name="Footer Placeholder 2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9B59FC08-FF5F-484D-91DD-5F748974283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0"/>
          <p:cNvSpPr>
            <a:spLocks noGrp="1"/>
          </p:cNvSpPr>
          <p:nvPr>
            <p:ph type="dt" sz="half" idx="10"/>
          </p:nvPr>
        </p:nvSpPr>
        <p:spPr/>
        <p:txBody>
          <a:bodyPr/>
          <a:lstStyle>
            <a:lvl1pPr>
              <a:defRPr/>
            </a:lvl1pPr>
          </a:lstStyle>
          <a:p>
            <a:pPr>
              <a:defRPr/>
            </a:pPr>
            <a:fld id="{FBF85C23-DA58-4C4A-ACEE-A1EB2C8FCDC9}" type="datetime1">
              <a:rPr lang="en-US" smtClean="0"/>
              <a:t>3/14/2021</a:t>
            </a:fld>
            <a:endParaRPr lang="en-US" dirty="0"/>
          </a:p>
        </p:txBody>
      </p:sp>
      <p:sp>
        <p:nvSpPr>
          <p:cNvPr id="3" name="Footer Placeholder 27"/>
          <p:cNvSpPr>
            <a:spLocks noGrp="1"/>
          </p:cNvSpPr>
          <p:nvPr>
            <p:ph type="ftr" sz="quarter" idx="11"/>
          </p:nvPr>
        </p:nvSpPr>
        <p:spPr/>
        <p:txBody>
          <a:bodyPr/>
          <a:lstStyle>
            <a:lvl1pPr>
              <a:defRPr/>
            </a:lvl1pPr>
          </a:lstStyle>
          <a:p>
            <a:pPr>
              <a:defRPr/>
            </a:pPr>
            <a:endParaRPr lang="en-US"/>
          </a:p>
        </p:txBody>
      </p:sp>
      <p:sp>
        <p:nvSpPr>
          <p:cNvPr id="4" name="Slide Number Placeholder 4"/>
          <p:cNvSpPr>
            <a:spLocks noGrp="1"/>
          </p:cNvSpPr>
          <p:nvPr>
            <p:ph type="sldNum" sz="quarter" idx="12"/>
          </p:nvPr>
        </p:nvSpPr>
        <p:spPr/>
        <p:txBody>
          <a:bodyPr/>
          <a:lstStyle>
            <a:lvl1pPr>
              <a:defRPr/>
            </a:lvl1pPr>
          </a:lstStyle>
          <a:p>
            <a:pPr>
              <a:defRPr/>
            </a:pPr>
            <a:fld id="{185470A7-30B7-4CA8-A0AA-1C5AC93953C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p:cNvSpPr>
            <a:spLocks noGrp="1"/>
          </p:cNvSpPr>
          <p:nvPr>
            <p:ph type="dt" sz="half" idx="10"/>
          </p:nvPr>
        </p:nvSpPr>
        <p:spPr/>
        <p:txBody>
          <a:bodyPr/>
          <a:lstStyle>
            <a:lvl1pPr>
              <a:defRPr/>
            </a:lvl1pPr>
          </a:lstStyle>
          <a:p>
            <a:pPr>
              <a:defRPr/>
            </a:pPr>
            <a:fld id="{AE43FB9F-C10C-4E6A-B6D4-C257CBC11B67}" type="datetime1">
              <a:rPr lang="en-US" smtClean="0"/>
              <a:t>3/14/2021</a:t>
            </a:fld>
            <a:endParaRPr lang="en-US"/>
          </a:p>
        </p:txBody>
      </p:sp>
      <p:sp>
        <p:nvSpPr>
          <p:cNvPr id="7" name="Footer Placeholder 28"/>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204F1653-34C2-465A-A448-1D7902C08B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10"/>
          <p:cNvSpPr>
            <a:spLocks noGrp="1"/>
          </p:cNvSpPr>
          <p:nvPr>
            <p:ph type="dt" sz="half" idx="10"/>
          </p:nvPr>
        </p:nvSpPr>
        <p:spPr/>
        <p:txBody>
          <a:bodyPr/>
          <a:lstStyle>
            <a:lvl1pPr>
              <a:defRPr/>
            </a:lvl1pPr>
          </a:lstStyle>
          <a:p>
            <a:pPr>
              <a:defRPr/>
            </a:pPr>
            <a:fld id="{99FD0A52-26C3-49EB-B5AA-A9BBA4D49DE2}" type="datetime1">
              <a:rPr lang="en-US" smtClean="0"/>
              <a:t>3/14/2021</a:t>
            </a:fld>
            <a:endParaRPr lang="en-US" dirty="0"/>
          </a:p>
        </p:txBody>
      </p:sp>
      <p:sp>
        <p:nvSpPr>
          <p:cNvPr id="6" name="Footer Placeholder 2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9C5379BB-9AAA-4D57-8644-EDD0043B986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9000"/>
            <a:duotone>
              <a:schemeClr val="bg2">
                <a:shade val="30000"/>
                <a:satMod val="455000"/>
              </a:schemeClr>
              <a:schemeClr val="bg2">
                <a:tint val="95000"/>
                <a:satMod val="120000"/>
              </a:schemeClr>
            </a:duotone>
            <a:lum/>
          </a:blip>
          <a:srcRect/>
          <a:stretch>
            <a:fillRect/>
          </a:stretch>
        </a:blip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9" name="Text Placeholder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smtClean="0">
                <a:solidFill>
                  <a:schemeClr val="accent1">
                    <a:shade val="75000"/>
                  </a:schemeClr>
                </a:solidFill>
                <a:latin typeface="+mn-lt"/>
              </a:defRPr>
            </a:lvl1pPr>
          </a:lstStyle>
          <a:p>
            <a:pPr>
              <a:defRPr/>
            </a:pPr>
            <a:fld id="{D082C48D-F988-4D14-877B-5397D48FEC92}" type="datetime1">
              <a:rPr lang="en-US" smtClean="0"/>
              <a:t>3/14/2021</a:t>
            </a:fld>
            <a:endParaRPr lang="en-US"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dirty="0">
                <a:solidFill>
                  <a:schemeClr val="accent1">
                    <a:shade val="75000"/>
                  </a:schemeClr>
                </a:solidFill>
                <a:latin typeface="+mn-lt"/>
              </a:defRPr>
            </a:lvl1pPr>
          </a:lstStyle>
          <a:p>
            <a:pPr>
              <a:defRPr/>
            </a:pP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smtClean="0">
                <a:solidFill>
                  <a:schemeClr val="accent1">
                    <a:shade val="75000"/>
                  </a:schemeClr>
                </a:solidFill>
                <a:latin typeface="+mn-lt"/>
              </a:defRPr>
            </a:lvl1pPr>
          </a:lstStyle>
          <a:p>
            <a:pPr>
              <a:defRPr/>
            </a:pPr>
            <a:fld id="{A8BAC0BD-B20B-4F45-924F-FF24797089AF}" type="slidenum">
              <a:rPr lang="en-US"/>
              <a:pPr>
                <a:defRPr/>
              </a:pPr>
              <a:t>‹#›</a:t>
            </a:fld>
            <a:endParaRPr lang="en-US"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3" r:id="rId4"/>
    <p:sldLayoutId id="2147483747" r:id="rId5"/>
    <p:sldLayoutId id="2147483742" r:id="rId6"/>
    <p:sldLayoutId id="2147483741" r:id="rId7"/>
    <p:sldLayoutId id="2147483748" r:id="rId8"/>
    <p:sldLayoutId id="2147483740" r:id="rId9"/>
    <p:sldLayoutId id="2147483739" r:id="rId10"/>
    <p:sldLayoutId id="2147483738" r:id="rId11"/>
  </p:sldLayoutIdLst>
  <p:hf hdr="0" ftr="0" dt="0"/>
  <p:txStyles>
    <p:title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itchFamily="34" charset="0"/>
        </a:defRPr>
      </a:lvl2pPr>
      <a:lvl3pPr algn="l" rtl="0" fontAlgn="base">
        <a:spcBef>
          <a:spcPct val="0"/>
        </a:spcBef>
        <a:spcAft>
          <a:spcPct val="0"/>
        </a:spcAft>
        <a:defRPr sz="3600">
          <a:solidFill>
            <a:schemeClr val="tx2"/>
          </a:solidFill>
          <a:latin typeface="Franklin Gothic Medium" pitchFamily="34" charset="0"/>
        </a:defRPr>
      </a:lvl3pPr>
      <a:lvl4pPr algn="l" rtl="0" fontAlgn="base">
        <a:spcBef>
          <a:spcPct val="0"/>
        </a:spcBef>
        <a:spcAft>
          <a:spcPct val="0"/>
        </a:spcAft>
        <a:defRPr sz="3600">
          <a:solidFill>
            <a:schemeClr val="tx2"/>
          </a:solidFill>
          <a:latin typeface="Franklin Gothic Medium" pitchFamily="34" charset="0"/>
        </a:defRPr>
      </a:lvl4pPr>
      <a:lvl5pPr algn="l" rtl="0" fontAlgn="base">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fontAlgn="base">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fontAlgn="base">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95400" y="4267314"/>
            <a:ext cx="6586739" cy="715448"/>
          </a:xfrm>
          <a:solidFill>
            <a:srgbClr val="FFC000"/>
          </a:solidFill>
        </p:spPr>
        <p:txBody>
          <a:bodyPr>
            <a:normAutofit/>
          </a:bodyPr>
          <a:lstStyle/>
          <a:p>
            <a:pPr algn="ctr"/>
            <a:r>
              <a:rPr lang="en-US" sz="2400" i="1" cap="none" dirty="0" smtClean="0">
                <a:ln w="0"/>
                <a:solidFill>
                  <a:srgbClr val="C0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PORTFOLIO COMMITTEE ON CoGTA  </a:t>
            </a:r>
            <a:endParaRPr lang="en-US" sz="2400" i="1" cap="none" dirty="0">
              <a:ln w="0"/>
              <a:solidFill>
                <a:srgbClr val="C0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4" name="Text Placeholder 3"/>
          <p:cNvSpPr>
            <a:spLocks noGrp="1"/>
          </p:cNvSpPr>
          <p:nvPr>
            <p:ph type="body" sz="half" idx="2"/>
          </p:nvPr>
        </p:nvSpPr>
        <p:spPr>
          <a:xfrm>
            <a:off x="188794" y="5369321"/>
            <a:ext cx="7431206" cy="938047"/>
          </a:xfrm>
        </p:spPr>
        <p:txBody>
          <a:bodyPr/>
          <a:lstStyle/>
          <a:p>
            <a:r>
              <a:rPr lang="en-US" sz="2400" b="1" dirty="0" smtClean="0"/>
              <a:t>Virtual Meeting</a:t>
            </a:r>
          </a:p>
          <a:p>
            <a:r>
              <a:rPr lang="en-US" sz="2400" b="1" dirty="0" smtClean="0"/>
              <a:t>Date: 16 MARCH 2021 </a:t>
            </a:r>
            <a:endParaRPr lang="en-US" sz="2400" b="1" dirty="0"/>
          </a:p>
        </p:txBody>
      </p:sp>
      <p:grpSp>
        <p:nvGrpSpPr>
          <p:cNvPr id="6" name="Group 19"/>
          <p:cNvGrpSpPr>
            <a:grpSpLocks/>
          </p:cNvGrpSpPr>
          <p:nvPr/>
        </p:nvGrpSpPr>
        <p:grpSpPr bwMode="auto">
          <a:xfrm>
            <a:off x="5638800" y="533400"/>
            <a:ext cx="2243339" cy="2286385"/>
            <a:chOff x="109042200" y="107213400"/>
            <a:chExt cx="2243315" cy="2286001"/>
          </a:xfrm>
        </p:grpSpPr>
        <p:sp>
          <p:nvSpPr>
            <p:cNvPr id="7" name="WordArt 20"/>
            <p:cNvSpPr>
              <a:spLocks noChangeArrowheads="1" noChangeShapeType="1" noTextEdit="1"/>
            </p:cNvSpPr>
            <p:nvPr/>
          </p:nvSpPr>
          <p:spPr bwMode="auto">
            <a:xfrm>
              <a:off x="109042200" y="107213400"/>
              <a:ext cx="2171700" cy="487581"/>
            </a:xfrm>
            <a:prstGeom prst="rect">
              <a:avLst/>
            </a:prstGeom>
          </p:spPr>
          <p:txBody>
            <a:bodyPr wrap="none" fromWordArt="1">
              <a:prstTxWarp prst="textPlain">
                <a:avLst>
                  <a:gd name="adj" fmla="val 50000"/>
                </a:avLst>
              </a:prstTxWarp>
            </a:bodyPr>
            <a:lstStyle/>
            <a:p>
              <a:pPr algn="ctr"/>
              <a:r>
                <a:rPr lang="en-US" sz="1200" b="1" kern="10" dirty="0">
                  <a:ln w="9525" algn="ctr">
                    <a:solidFill>
                      <a:srgbClr val="000000"/>
                    </a:solidFill>
                    <a:round/>
                    <a:headEnd/>
                    <a:tailEnd/>
                  </a:ln>
                  <a:solidFill>
                    <a:srgbClr val="000000"/>
                  </a:solidFill>
                  <a:latin typeface="Arial"/>
                  <a:cs typeface="Arial"/>
                </a:rPr>
                <a:t>COGHSTA</a:t>
              </a:r>
            </a:p>
          </p:txBody>
        </p:sp>
        <p:pic>
          <p:nvPicPr>
            <p:cNvPr id="8" name="Picture 21"/>
            <p:cNvPicPr>
              <a:picLocks noChangeAspect="1" noChangeArrowheads="1"/>
            </p:cNvPicPr>
            <p:nvPr/>
          </p:nvPicPr>
          <p:blipFill>
            <a:blip r:embed="rId2"/>
            <a:srcRect/>
            <a:stretch>
              <a:fillRect/>
            </a:stretch>
          </p:blipFill>
          <p:spPr bwMode="auto">
            <a:xfrm>
              <a:off x="109042200" y="107899200"/>
              <a:ext cx="2229129" cy="1485900"/>
            </a:xfrm>
            <a:prstGeom prst="rect">
              <a:avLst/>
            </a:prstGeom>
            <a:noFill/>
            <a:ln w="9525" algn="ctr">
              <a:noFill/>
              <a:miter lim="800000"/>
              <a:headEnd/>
              <a:tailEnd/>
            </a:ln>
          </p:spPr>
        </p:pic>
        <p:sp>
          <p:nvSpPr>
            <p:cNvPr id="9" name="Line 22"/>
            <p:cNvSpPr>
              <a:spLocks noChangeShapeType="1"/>
            </p:cNvSpPr>
            <p:nvPr/>
          </p:nvSpPr>
          <p:spPr bwMode="auto">
            <a:xfrm flipV="1">
              <a:off x="109042200" y="109499400"/>
              <a:ext cx="2243315" cy="1"/>
            </a:xfrm>
            <a:prstGeom prst="line">
              <a:avLst/>
            </a:prstGeom>
            <a:noFill/>
            <a:ln w="9525" algn="ctr">
              <a:solidFill>
                <a:srgbClr val="990000"/>
              </a:solidFill>
              <a:round/>
              <a:headEnd/>
              <a:tailEnd/>
            </a:ln>
          </p:spPr>
          <p:txBody>
            <a:bodyPr lIns="36576" tIns="36576" rIns="36576" bIns="36576"/>
            <a:lstStyle/>
            <a:p>
              <a:endParaRPr lang="en-US"/>
            </a:p>
          </p:txBody>
        </p:sp>
        <p:sp>
          <p:nvSpPr>
            <p:cNvPr id="10" name="Line 24"/>
            <p:cNvSpPr>
              <a:spLocks noChangeShapeType="1"/>
            </p:cNvSpPr>
            <p:nvPr/>
          </p:nvSpPr>
          <p:spPr bwMode="auto">
            <a:xfrm flipV="1">
              <a:off x="109042200" y="107784900"/>
              <a:ext cx="2243315" cy="1"/>
            </a:xfrm>
            <a:prstGeom prst="line">
              <a:avLst/>
            </a:prstGeom>
            <a:noFill/>
            <a:ln w="9525" algn="ctr">
              <a:solidFill>
                <a:srgbClr val="990000"/>
              </a:solidFill>
              <a:round/>
              <a:headEnd/>
              <a:tailEnd/>
            </a:ln>
          </p:spPr>
          <p:txBody>
            <a:bodyPr lIns="36576" tIns="36576" rIns="36576" bIns="36576"/>
            <a:lstStyle/>
            <a:p>
              <a:endParaRPr lang="en-US"/>
            </a:p>
          </p:txBody>
        </p:sp>
      </p:grpSp>
      <p:sp>
        <p:nvSpPr>
          <p:cNvPr id="11" name="Text Placeholder 3"/>
          <p:cNvSpPr txBox="1">
            <a:spLocks/>
          </p:cNvSpPr>
          <p:nvPr/>
        </p:nvSpPr>
        <p:spPr bwMode="auto">
          <a:xfrm>
            <a:off x="188794" y="3206344"/>
            <a:ext cx="8686800" cy="832256"/>
          </a:xfrm>
          <a:prstGeom prst="rect">
            <a:avLst/>
          </a:prstGeom>
          <a:solidFill>
            <a:srgbClr val="92D050"/>
          </a:solidFill>
          <a:ln w="9525">
            <a:noFill/>
            <a:miter lim="800000"/>
            <a:headEnd/>
            <a:tailEnd/>
          </a:ln>
        </p:spPr>
        <p:txBody>
          <a:bodyPr vert="horz" wrap="square" lIns="109728" tIns="0" rIns="91440" bIns="45720" numCol="1" anchor="t" anchorCtr="0" compatLnSpc="1">
            <a:prstTxWarp prst="textNoShape">
              <a:avLst/>
            </a:prstTxWarp>
          </a:bodyPr>
          <a:lstStyle>
            <a:lvl1pPr marL="0" indent="0" algn="l" rtl="0" fontAlgn="base">
              <a:spcBef>
                <a:spcPct val="20000"/>
              </a:spcBef>
              <a:spcAft>
                <a:spcPct val="0"/>
              </a:spcAft>
              <a:buClr>
                <a:schemeClr val="accent1"/>
              </a:buClr>
              <a:buSzPct val="70000"/>
              <a:buFont typeface="Wingdings 2" pitchFamily="18" charset="2"/>
              <a:buNone/>
              <a:defRPr sz="1400" kern="12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2" pitchFamily="18" charset="2"/>
              <a:buChar char=""/>
              <a:defRPr sz="1200" kern="1200">
                <a:solidFill>
                  <a:schemeClr val="tx2"/>
                </a:solidFill>
                <a:latin typeface="+mn-lt"/>
                <a:ea typeface="+mn-ea"/>
                <a:cs typeface="+mn-cs"/>
              </a:defRPr>
            </a:lvl2pPr>
            <a:lvl3pPr marL="1143000" indent="-228600" algn="l" rtl="0" fontAlgn="base">
              <a:spcBef>
                <a:spcPct val="20000"/>
              </a:spcBef>
              <a:spcAft>
                <a:spcPct val="0"/>
              </a:spcAft>
              <a:buClr>
                <a:schemeClr val="accent1"/>
              </a:buClr>
              <a:buSzPct val="70000"/>
              <a:buFont typeface="Wingdings 2" pitchFamily="18" charset="2"/>
              <a:buChar char=""/>
              <a:defRPr sz="1000" kern="1200">
                <a:solidFill>
                  <a:schemeClr val="tx2"/>
                </a:solidFill>
                <a:latin typeface="+mn-lt"/>
                <a:ea typeface="+mn-ea"/>
                <a:cs typeface="+mn-cs"/>
              </a:defRPr>
            </a:lvl3pPr>
            <a:lvl4pPr marL="1600200" indent="-228600" algn="l" rtl="0" fontAlgn="base">
              <a:spcBef>
                <a:spcPct val="20000"/>
              </a:spcBef>
              <a:spcAft>
                <a:spcPct val="0"/>
              </a:spcAft>
              <a:buClr>
                <a:schemeClr val="accent1"/>
              </a:buClr>
              <a:buSzPct val="70000"/>
              <a:buFont typeface="Wingdings 2" pitchFamily="18" charset="2"/>
              <a:buChar char=""/>
              <a:defRPr sz="900" kern="1200">
                <a:solidFill>
                  <a:schemeClr val="tx2"/>
                </a:solidFill>
                <a:latin typeface="+mn-lt"/>
                <a:ea typeface="+mn-ea"/>
                <a:cs typeface="+mn-cs"/>
              </a:defRPr>
            </a:lvl4pPr>
            <a:lvl5pPr marL="2057400" indent="-228600" algn="l" rtl="0" fontAlgn="base">
              <a:spcBef>
                <a:spcPct val="20000"/>
              </a:spcBef>
              <a:spcAft>
                <a:spcPct val="0"/>
              </a:spcAft>
              <a:buClr>
                <a:schemeClr val="accent1"/>
              </a:buClr>
              <a:buSzPct val="60000"/>
              <a:buFont typeface="Wingdings 2" pitchFamily="18" charset="2"/>
              <a:buChar char=""/>
              <a:defRPr sz="9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algn="ctr"/>
            <a:r>
              <a:rPr lang="en-US" sz="2400" b="1" dirty="0" smtClean="0"/>
              <a:t>ENGAGEMENT ON THE STATE OF FRANCES BAARD AND ITS LOCAL MUNICIPALITIES </a:t>
            </a:r>
            <a:endParaRPr lang="en-US" sz="2400" dirty="0"/>
          </a:p>
        </p:txBody>
      </p:sp>
      <p:sp>
        <p:nvSpPr>
          <p:cNvPr id="13" name="Slide Number Placeholder 12"/>
          <p:cNvSpPr>
            <a:spLocks noGrp="1"/>
          </p:cNvSpPr>
          <p:nvPr>
            <p:ph type="sldNum" sz="quarter" idx="12"/>
          </p:nvPr>
        </p:nvSpPr>
        <p:spPr/>
        <p:txBody>
          <a:bodyPr/>
          <a:lstStyle/>
          <a:p>
            <a:pPr>
              <a:defRPr/>
            </a:pPr>
            <a:fld id="{9C5379BB-9AAA-4D57-8644-EDD0043B986E}" type="slidenum">
              <a:rPr lang="en-US" smtClean="0"/>
              <a:pPr>
                <a:defRPr/>
              </a:pPr>
              <a:t>1</a:t>
            </a:fld>
            <a:endParaRPr lang="en-US" dirty="0"/>
          </a:p>
        </p:txBody>
      </p:sp>
    </p:spTree>
    <p:extLst>
      <p:ext uri="{BB962C8B-B14F-4D97-AF65-F5344CB8AC3E}">
        <p14:creationId xmlns:p14="http://schemas.microsoft.com/office/powerpoint/2010/main" val="4015682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019388" cy="1066800"/>
          </a:xfrm>
          <a:solidFill>
            <a:srgbClr val="FFC000"/>
          </a:solidFill>
        </p:spPr>
        <p:txBody>
          <a:bodyPr>
            <a:noAutofit/>
          </a:bodyPr>
          <a:lstStyle/>
          <a:p>
            <a:r>
              <a:rPr lang="en-US" sz="3600" cap="none" dirty="0" smtClean="0">
                <a:ln w="0"/>
                <a:solidFill>
                  <a:schemeClr val="tx1"/>
                </a:solidFill>
                <a:effectLst>
                  <a:outerShdw blurRad="38100" dist="19050" dir="2700000" algn="tl" rotWithShape="0">
                    <a:schemeClr val="dk1">
                      <a:alpha val="40000"/>
                    </a:schemeClr>
                  </a:outerShdw>
                </a:effectLst>
                <a:ea typeface="ＭＳ Ｐゴシック" pitchFamily="34" charset="-128"/>
              </a:rPr>
              <a:t>CoGHSTA – DBSA – V3 SUPPORT COLLABORATION  </a:t>
            </a:r>
            <a:endParaRPr lang="en-ZA" sz="3600" cap="none" dirty="0">
              <a:ln w="0"/>
              <a:solidFill>
                <a:schemeClr val="tx1"/>
              </a:solidFill>
              <a:effectLst>
                <a:outerShdw blurRad="38100" dist="19050" dir="2700000" algn="tl" rotWithShape="0">
                  <a:schemeClr val="dk1">
                    <a:alpha val="40000"/>
                  </a:schemeClr>
                </a:outerShdw>
              </a:effectLst>
            </a:endParaRPr>
          </a:p>
        </p:txBody>
      </p:sp>
      <p:grpSp>
        <p:nvGrpSpPr>
          <p:cNvPr id="4" name="Group 12"/>
          <p:cNvGrpSpPr>
            <a:grpSpLocks/>
          </p:cNvGrpSpPr>
          <p:nvPr/>
        </p:nvGrpSpPr>
        <p:grpSpPr bwMode="auto">
          <a:xfrm>
            <a:off x="6019388" y="130815"/>
            <a:ext cx="2969037" cy="805170"/>
            <a:chOff x="108725970" y="109632750"/>
            <a:chExt cx="2992755" cy="628650"/>
          </a:xfrm>
        </p:grpSpPr>
        <p:pic>
          <p:nvPicPr>
            <p:cNvPr id="6" name="Picture 13"/>
            <p:cNvPicPr>
              <a:picLocks noChangeAspect="1" noChangeArrowheads="1"/>
            </p:cNvPicPr>
            <p:nvPr/>
          </p:nvPicPr>
          <p:blipFill>
            <a:blip r:embed="rId2"/>
            <a:srcRect/>
            <a:stretch>
              <a:fillRect/>
            </a:stretch>
          </p:blipFill>
          <p:spPr bwMode="auto">
            <a:xfrm>
              <a:off x="108725970" y="109638665"/>
              <a:ext cx="888474" cy="622735"/>
            </a:xfrm>
            <a:prstGeom prst="rect">
              <a:avLst/>
            </a:prstGeom>
            <a:noFill/>
            <a:ln w="9525" algn="ctr">
              <a:noFill/>
              <a:miter lim="800000"/>
              <a:headEnd/>
              <a:tailEnd/>
            </a:ln>
          </p:spPr>
        </p:pic>
        <p:sp>
          <p:nvSpPr>
            <p:cNvPr id="7" name="Text Box 14"/>
            <p:cNvSpPr txBox="1">
              <a:spLocks noChangeArrowheads="1"/>
            </p:cNvSpPr>
            <p:nvPr/>
          </p:nvSpPr>
          <p:spPr bwMode="auto">
            <a:xfrm>
              <a:off x="109614444" y="109632750"/>
              <a:ext cx="2104281" cy="628650"/>
            </a:xfrm>
            <a:prstGeom prst="rect">
              <a:avLst/>
            </a:prstGeom>
            <a:noFill/>
            <a:ln w="9525" algn="in">
              <a:noFill/>
              <a:miter lim="800000"/>
              <a:headEnd/>
              <a:tailEnd/>
            </a:ln>
          </p:spPr>
          <p:txBody>
            <a:bodyPr lIns="36576" tIns="36576" rIns="36576" bIns="36576"/>
            <a:lstStyle/>
            <a:p>
              <a:pPr algn="ctr"/>
              <a:endParaRPr lang="en-US" sz="600">
                <a:solidFill>
                  <a:srgbClr val="000000"/>
                </a:solidFill>
              </a:endParaRPr>
            </a:p>
            <a:p>
              <a:pPr algn="ctr"/>
              <a:endParaRPr lang="en-US" sz="600">
                <a:solidFill>
                  <a:srgbClr val="000000"/>
                </a:solidFill>
              </a:endParaRPr>
            </a:p>
            <a:p>
              <a:pPr algn="ctr"/>
              <a:r>
                <a:rPr lang="en-US" sz="500">
                  <a:solidFill>
                    <a:srgbClr val="000000"/>
                  </a:solidFill>
                </a:rPr>
                <a:t>Department: </a:t>
              </a:r>
            </a:p>
            <a:p>
              <a:pPr algn="ctr"/>
              <a:r>
                <a:rPr lang="en-US" sz="500">
                  <a:solidFill>
                    <a:srgbClr val="000000"/>
                  </a:solidFill>
                </a:rPr>
                <a:t>Co-operative Governance, Human Settlements &amp;</a:t>
              </a:r>
            </a:p>
            <a:p>
              <a:pPr algn="ctr"/>
              <a:r>
                <a:rPr lang="en-US" sz="500">
                  <a:solidFill>
                    <a:srgbClr val="000000"/>
                  </a:solidFill>
                </a:rPr>
                <a:t>Traditional Affairs</a:t>
              </a:r>
            </a:p>
            <a:p>
              <a:pPr algn="ctr"/>
              <a:r>
                <a:rPr lang="en-US" sz="500" b="1">
                  <a:solidFill>
                    <a:srgbClr val="000000"/>
                  </a:solidFill>
                </a:rPr>
                <a:t>Northern Cape</a:t>
              </a:r>
              <a:endParaRPr lang="en-US"/>
            </a:p>
          </p:txBody>
        </p:sp>
        <p:sp>
          <p:nvSpPr>
            <p:cNvPr id="8" name="Line 15"/>
            <p:cNvSpPr>
              <a:spLocks noChangeShapeType="1"/>
            </p:cNvSpPr>
            <p:nvPr/>
          </p:nvSpPr>
          <p:spPr bwMode="auto">
            <a:xfrm>
              <a:off x="109707968" y="109854626"/>
              <a:ext cx="1839307" cy="6724"/>
            </a:xfrm>
            <a:prstGeom prst="line">
              <a:avLst/>
            </a:prstGeom>
            <a:noFill/>
            <a:ln w="19050" algn="ctr">
              <a:solidFill>
                <a:srgbClr val="FFCC00"/>
              </a:solidFill>
              <a:round/>
              <a:headEnd/>
              <a:tailEnd/>
            </a:ln>
          </p:spPr>
          <p:txBody>
            <a:bodyPr lIns="36576" tIns="36576" rIns="36576" bIns="36576"/>
            <a:lstStyle/>
            <a:p>
              <a:endParaRPr lang="en-US"/>
            </a:p>
          </p:txBody>
        </p:sp>
        <p:sp>
          <p:nvSpPr>
            <p:cNvPr id="9" name="WordArt 16"/>
            <p:cNvSpPr>
              <a:spLocks noChangeArrowheads="1" noChangeShapeType="1" noTextEdit="1"/>
            </p:cNvSpPr>
            <p:nvPr/>
          </p:nvSpPr>
          <p:spPr bwMode="auto">
            <a:xfrm>
              <a:off x="109895015" y="109689900"/>
              <a:ext cx="1480810" cy="127747"/>
            </a:xfrm>
            <a:prstGeom prst="rect">
              <a:avLst/>
            </a:prstGeom>
          </p:spPr>
          <p:txBody>
            <a:bodyPr wrap="none" fromWordArt="1">
              <a:prstTxWarp prst="textPlain">
                <a:avLst>
                  <a:gd name="adj" fmla="val 50000"/>
                </a:avLst>
              </a:prstTxWarp>
            </a:bodyPr>
            <a:lstStyle/>
            <a:p>
              <a:pPr algn="ctr"/>
              <a:r>
                <a:rPr lang="en-US" sz="1200" b="1" kern="10" dirty="0">
                  <a:ln w="9525" algn="ctr">
                    <a:solidFill>
                      <a:srgbClr val="000000"/>
                    </a:solidFill>
                    <a:round/>
                    <a:headEnd/>
                    <a:tailEnd/>
                  </a:ln>
                  <a:solidFill>
                    <a:srgbClr val="000000"/>
                  </a:solidFill>
                  <a:latin typeface="Arial"/>
                  <a:cs typeface="Arial"/>
                </a:rPr>
                <a:t>COGHSTA</a:t>
              </a:r>
            </a:p>
          </p:txBody>
        </p:sp>
      </p:grpSp>
      <p:sp>
        <p:nvSpPr>
          <p:cNvPr id="10" name="TextBox 9">
            <a:extLst>
              <a:ext uri="{FF2B5EF4-FFF2-40B4-BE49-F238E27FC236}">
                <a16:creationId xmlns:a16="http://schemas.microsoft.com/office/drawing/2014/main" id="{3F3D6101-7E57-442C-AB76-A0FFB8CB70AF}"/>
              </a:ext>
            </a:extLst>
          </p:cNvPr>
          <p:cNvSpPr txBox="1"/>
          <p:nvPr/>
        </p:nvSpPr>
        <p:spPr>
          <a:xfrm>
            <a:off x="0" y="1161582"/>
            <a:ext cx="9144000" cy="5786199"/>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kumimoji="0" lang="en-ZA" sz="2400" b="1" i="0" strike="noStrike" kern="1200" cap="none" spc="0" normalizeH="0" baseline="0" noProof="0" dirty="0" smtClean="0">
                <a:ln>
                  <a:noFill/>
                </a:ln>
                <a:solidFill>
                  <a:prstClr val="black"/>
                </a:solidFill>
                <a:effectLst/>
                <a:uLnTx/>
                <a:uFillTx/>
                <a:latin typeface="Calibri" panose="020F0502020204030204"/>
                <a:ea typeface="+mn-ea"/>
                <a:cs typeface="+mn-cs"/>
              </a:rPr>
              <a:t>NEED FOR A </a:t>
            </a:r>
            <a:r>
              <a:rPr kumimoji="0" lang="en-ZA" sz="2400" b="1" i="0" strike="noStrike" kern="1200" cap="none" spc="0" normalizeH="0" baseline="0" noProof="0" dirty="0">
                <a:ln>
                  <a:noFill/>
                </a:ln>
                <a:solidFill>
                  <a:prstClr val="black"/>
                </a:solidFill>
                <a:effectLst/>
                <a:uLnTx/>
                <a:uFillTx/>
                <a:latin typeface="Calibri" panose="020F0502020204030204"/>
                <a:ea typeface="+mn-ea"/>
                <a:cs typeface="+mn-cs"/>
              </a:rPr>
              <a:t>PROGRAMME MANAGEMENT UNIT (PMU)</a:t>
            </a:r>
          </a:p>
          <a:p>
            <a:pPr algn="just">
              <a:defRPr/>
            </a:pPr>
            <a:endParaRPr lang="en-ZA" sz="1600" dirty="0">
              <a:effectLst/>
              <a:latin typeface="Arial" panose="020B0604020202020204" pitchFamily="34" charset="0"/>
              <a:ea typeface="Times New Roman" panose="02020603050405020304" pitchFamily="18" charset="0"/>
            </a:endParaRPr>
          </a:p>
          <a:p>
            <a:pPr marL="285750" indent="-285750" algn="just">
              <a:buFont typeface="Arial" panose="020B0604020202020204" pitchFamily="34" charset="0"/>
              <a:buChar char="•"/>
              <a:defRPr/>
            </a:pPr>
            <a:r>
              <a:rPr lang="en-ZA" sz="2400" dirty="0" smtClean="0">
                <a:latin typeface="Arial" panose="020B0604020202020204" pitchFamily="34" charset="0"/>
                <a:ea typeface="Times New Roman" panose="02020603050405020304" pitchFamily="18" charset="0"/>
              </a:rPr>
              <a:t>The department is </a:t>
            </a:r>
            <a:r>
              <a:rPr lang="en-ZA" sz="2400" dirty="0">
                <a:latin typeface="Arial" panose="020B0604020202020204" pitchFamily="34" charset="0"/>
                <a:ea typeface="Times New Roman" panose="02020603050405020304" pitchFamily="18" charset="0"/>
              </a:rPr>
              <a:t>interacting and supporting the local municipalities on a daily basis</a:t>
            </a:r>
            <a:r>
              <a:rPr lang="en-ZA" sz="2400" dirty="0" smtClean="0">
                <a:latin typeface="Arial" panose="020B0604020202020204" pitchFamily="34" charset="0"/>
                <a:ea typeface="Times New Roman" panose="02020603050405020304" pitchFamily="18" charset="0"/>
              </a:rPr>
              <a:t>, through the APP and the AOP, the </a:t>
            </a:r>
            <a:r>
              <a:rPr lang="en-ZA" sz="2400" dirty="0">
                <a:latin typeface="Arial" panose="020B0604020202020204" pitchFamily="34" charset="0"/>
                <a:ea typeface="Times New Roman" panose="02020603050405020304" pitchFamily="18" charset="0"/>
              </a:rPr>
              <a:t>need </a:t>
            </a:r>
            <a:r>
              <a:rPr lang="en-ZA" sz="2400" dirty="0" smtClean="0">
                <a:latin typeface="Arial" panose="020B0604020202020204" pitchFamily="34" charset="0"/>
                <a:ea typeface="Times New Roman" panose="02020603050405020304" pitchFamily="18" charset="0"/>
              </a:rPr>
              <a:t>arose </a:t>
            </a:r>
            <a:r>
              <a:rPr lang="en-ZA" sz="2400" dirty="0">
                <a:latin typeface="Arial" panose="020B0604020202020204" pitchFamily="34" charset="0"/>
                <a:ea typeface="Times New Roman" panose="02020603050405020304" pitchFamily="18" charset="0"/>
              </a:rPr>
              <a:t>to beef-up this capacity hence the </a:t>
            </a:r>
            <a:r>
              <a:rPr lang="en-ZA" sz="2400" b="1" dirty="0">
                <a:latin typeface="Arial" panose="020B0604020202020204" pitchFamily="34" charset="0"/>
                <a:ea typeface="Times New Roman" panose="02020603050405020304" pitchFamily="18" charset="0"/>
              </a:rPr>
              <a:t>Northern Cape PMU </a:t>
            </a:r>
            <a:r>
              <a:rPr lang="en-ZA" sz="2400" b="1" dirty="0" smtClean="0">
                <a:latin typeface="Arial" panose="020B0604020202020204" pitchFamily="34" charset="0"/>
                <a:ea typeface="Times New Roman" panose="02020603050405020304" pitchFamily="18" charset="0"/>
              </a:rPr>
              <a:t>(V3 Consulting Engineering company appointed) </a:t>
            </a:r>
            <a:r>
              <a:rPr lang="en-ZA" sz="2400" dirty="0" smtClean="0">
                <a:latin typeface="Arial" panose="020B0604020202020204" pitchFamily="34" charset="0"/>
                <a:ea typeface="Times New Roman" panose="02020603050405020304" pitchFamily="18" charset="0"/>
              </a:rPr>
              <a:t>was established to capacitate </a:t>
            </a:r>
            <a:r>
              <a:rPr lang="en-ZA" sz="2400" dirty="0">
                <a:latin typeface="Arial" panose="020B0604020202020204" pitchFamily="34" charset="0"/>
                <a:ea typeface="Times New Roman" panose="02020603050405020304" pitchFamily="18" charset="0"/>
              </a:rPr>
              <a:t>and support </a:t>
            </a:r>
            <a:r>
              <a:rPr lang="en-ZA" sz="2400" b="1" dirty="0">
                <a:latin typeface="Arial" panose="020B0604020202020204" pitchFamily="34" charset="0"/>
                <a:ea typeface="Times New Roman" panose="02020603050405020304" pitchFamily="18" charset="0"/>
              </a:rPr>
              <a:t>COGHSTA</a:t>
            </a:r>
            <a:r>
              <a:rPr lang="en-ZA" sz="2400" dirty="0">
                <a:latin typeface="Arial" panose="020B0604020202020204" pitchFamily="34" charset="0"/>
                <a:ea typeface="Times New Roman" panose="02020603050405020304" pitchFamily="18" charset="0"/>
              </a:rPr>
              <a:t> &amp; </a:t>
            </a:r>
            <a:r>
              <a:rPr lang="en-ZA" sz="2400" b="1" dirty="0">
                <a:latin typeface="Arial" panose="020B0604020202020204" pitchFamily="34" charset="0"/>
                <a:ea typeface="Times New Roman" panose="02020603050405020304" pitchFamily="18" charset="0"/>
              </a:rPr>
              <a:t>DBSA</a:t>
            </a:r>
            <a:r>
              <a:rPr lang="en-ZA" sz="2400" dirty="0">
                <a:latin typeface="Arial" panose="020B0604020202020204" pitchFamily="34" charset="0"/>
                <a:ea typeface="Times New Roman" panose="02020603050405020304" pitchFamily="18" charset="0"/>
              </a:rPr>
              <a:t> in the Northern Cape.</a:t>
            </a:r>
          </a:p>
          <a:p>
            <a:pPr marL="285750" indent="-285750" algn="just">
              <a:buFont typeface="Arial" panose="020B0604020202020204" pitchFamily="34" charset="0"/>
              <a:buChar char="•"/>
              <a:defRPr/>
            </a:pPr>
            <a:endParaRPr lang="en-ZA" sz="2400" dirty="0" smtClean="0">
              <a:effectLst/>
              <a:latin typeface="Arial" panose="020B0604020202020204" pitchFamily="34" charset="0"/>
              <a:ea typeface="Times New Roman" panose="02020603050405020304" pitchFamily="18" charset="0"/>
            </a:endParaRPr>
          </a:p>
          <a:p>
            <a:pPr marL="285750" indent="-285750" algn="just">
              <a:buFont typeface="Arial" panose="020B0604020202020204" pitchFamily="34" charset="0"/>
              <a:buChar char="•"/>
              <a:defRPr/>
            </a:pPr>
            <a:r>
              <a:rPr lang="en-ZA" sz="2400" dirty="0" smtClean="0">
                <a:effectLst/>
                <a:latin typeface="Arial" panose="020B0604020202020204" pitchFamily="34" charset="0"/>
                <a:ea typeface="Times New Roman" panose="02020603050405020304" pitchFamily="18" charset="0"/>
              </a:rPr>
              <a:t>The PMU will assist the </a:t>
            </a:r>
            <a:r>
              <a:rPr lang="en-ZA" sz="2400" dirty="0" smtClean="0">
                <a:latin typeface="Arial" panose="020B0604020202020204" pitchFamily="34" charset="0"/>
                <a:ea typeface="Times New Roman" panose="02020603050405020304" pitchFamily="18" charset="0"/>
              </a:rPr>
              <a:t>Department </a:t>
            </a:r>
            <a:r>
              <a:rPr lang="en-ZA" sz="2400" dirty="0" smtClean="0">
                <a:effectLst/>
                <a:latin typeface="Arial" panose="020B0604020202020204" pitchFamily="34" charset="0"/>
                <a:ea typeface="Times New Roman" panose="02020603050405020304" pitchFamily="18" charset="0"/>
              </a:rPr>
              <a:t>to </a:t>
            </a:r>
            <a:r>
              <a:rPr lang="en-ZA" sz="2400" dirty="0">
                <a:effectLst/>
                <a:latin typeface="Arial" panose="020B0604020202020204" pitchFamily="34" charset="0"/>
                <a:ea typeface="Times New Roman" panose="02020603050405020304" pitchFamily="18" charset="0"/>
              </a:rPr>
              <a:t>support and consult </a:t>
            </a:r>
            <a:r>
              <a:rPr lang="en-ZA" sz="2400" dirty="0" smtClean="0">
                <a:effectLst/>
                <a:latin typeface="Arial" panose="020B0604020202020204" pitchFamily="34" charset="0"/>
                <a:ea typeface="Times New Roman" panose="02020603050405020304" pitchFamily="18" charset="0"/>
              </a:rPr>
              <a:t>municipalities </a:t>
            </a:r>
            <a:r>
              <a:rPr lang="en-ZA" sz="2400" dirty="0">
                <a:effectLst/>
                <a:latin typeface="Arial" panose="020B0604020202020204" pitchFamily="34" charset="0"/>
                <a:ea typeface="Times New Roman" panose="02020603050405020304" pitchFamily="18" charset="0"/>
              </a:rPr>
              <a:t>to </a:t>
            </a:r>
            <a:r>
              <a:rPr lang="en-ZA" sz="2400" b="1" dirty="0">
                <a:effectLst/>
                <a:latin typeface="Arial" panose="020B0604020202020204" pitchFamily="34" charset="0"/>
                <a:ea typeface="Times New Roman" panose="02020603050405020304" pitchFamily="18" charset="0"/>
              </a:rPr>
              <a:t>improve service delivery </a:t>
            </a:r>
            <a:r>
              <a:rPr lang="en-ZA" sz="2400" dirty="0">
                <a:effectLst/>
                <a:latin typeface="Arial" panose="020B0604020202020204" pitchFamily="34" charset="0"/>
                <a:ea typeface="Times New Roman" panose="02020603050405020304" pitchFamily="18" charset="0"/>
              </a:rPr>
              <a:t>and </a:t>
            </a:r>
            <a:r>
              <a:rPr lang="en-ZA" sz="2400" b="1" dirty="0">
                <a:effectLst/>
                <a:latin typeface="Arial" panose="020B0604020202020204" pitchFamily="34" charset="0"/>
                <a:ea typeface="Times New Roman" panose="02020603050405020304" pitchFamily="18" charset="0"/>
              </a:rPr>
              <a:t>infrastructure development</a:t>
            </a:r>
            <a:r>
              <a:rPr lang="en-ZA" sz="2400" dirty="0">
                <a:effectLst/>
                <a:latin typeface="Arial" panose="020B0604020202020204" pitchFamily="34" charset="0"/>
                <a:ea typeface="Times New Roman" panose="02020603050405020304" pitchFamily="18" charset="0"/>
              </a:rPr>
              <a:t>, to empower their customers, empower their front-line employees, offer multiple channels, enable universal access, create streamlines business objectives and efforts, measure performance and to continuously improve. </a:t>
            </a:r>
            <a:endParaRPr lang="en-ZA" sz="2400" dirty="0">
              <a:latin typeface="Arial" panose="020B0604020202020204" pitchFamily="34" charset="0"/>
              <a:ea typeface="Times New Roman" panose="02020603050405020304" pitchFamily="18" charset="0"/>
            </a:endParaRPr>
          </a:p>
          <a:p>
            <a:pPr marL="285750" indent="-285750" algn="just">
              <a:buFont typeface="Arial" panose="020B0604020202020204" pitchFamily="34" charset="0"/>
              <a:buChar char="•"/>
              <a:defRPr/>
            </a:pPr>
            <a:endParaRPr lang="en-ZA" dirty="0" smtClean="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1982966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019388" cy="1066800"/>
          </a:xfrm>
          <a:solidFill>
            <a:srgbClr val="FFC000"/>
          </a:solidFill>
        </p:spPr>
        <p:txBody>
          <a:bodyPr>
            <a:noAutofit/>
          </a:bodyPr>
          <a:lstStyle/>
          <a:p>
            <a:r>
              <a:rPr lang="en-US" sz="3600" cap="none" dirty="0" smtClean="0">
                <a:ln w="0"/>
                <a:solidFill>
                  <a:schemeClr val="tx1"/>
                </a:solidFill>
                <a:effectLst>
                  <a:outerShdw blurRad="38100" dist="19050" dir="2700000" algn="tl" rotWithShape="0">
                    <a:schemeClr val="dk1">
                      <a:alpha val="40000"/>
                    </a:schemeClr>
                  </a:outerShdw>
                </a:effectLst>
                <a:ea typeface="ＭＳ Ｐゴシック" pitchFamily="34" charset="-128"/>
              </a:rPr>
              <a:t>CoGHSTA – DBSA – V3 SUPPORT COLLABORATION  </a:t>
            </a:r>
            <a:endParaRPr lang="en-ZA" sz="3600" cap="none" dirty="0">
              <a:ln w="0"/>
              <a:solidFill>
                <a:schemeClr val="tx1"/>
              </a:solidFill>
              <a:effectLst>
                <a:outerShdw blurRad="38100" dist="19050" dir="2700000" algn="tl" rotWithShape="0">
                  <a:schemeClr val="dk1">
                    <a:alpha val="40000"/>
                  </a:schemeClr>
                </a:outerShdw>
              </a:effectLst>
            </a:endParaRPr>
          </a:p>
        </p:txBody>
      </p:sp>
      <p:grpSp>
        <p:nvGrpSpPr>
          <p:cNvPr id="4" name="Group 12"/>
          <p:cNvGrpSpPr>
            <a:grpSpLocks/>
          </p:cNvGrpSpPr>
          <p:nvPr/>
        </p:nvGrpSpPr>
        <p:grpSpPr bwMode="auto">
          <a:xfrm>
            <a:off x="6019388" y="130815"/>
            <a:ext cx="2969037" cy="805170"/>
            <a:chOff x="108725970" y="109632750"/>
            <a:chExt cx="2992755" cy="628650"/>
          </a:xfrm>
        </p:grpSpPr>
        <p:pic>
          <p:nvPicPr>
            <p:cNvPr id="6" name="Picture 13"/>
            <p:cNvPicPr>
              <a:picLocks noChangeAspect="1" noChangeArrowheads="1"/>
            </p:cNvPicPr>
            <p:nvPr/>
          </p:nvPicPr>
          <p:blipFill>
            <a:blip r:embed="rId2"/>
            <a:srcRect/>
            <a:stretch>
              <a:fillRect/>
            </a:stretch>
          </p:blipFill>
          <p:spPr bwMode="auto">
            <a:xfrm>
              <a:off x="108725970" y="109638665"/>
              <a:ext cx="888474" cy="622735"/>
            </a:xfrm>
            <a:prstGeom prst="rect">
              <a:avLst/>
            </a:prstGeom>
            <a:noFill/>
            <a:ln w="9525" algn="ctr">
              <a:noFill/>
              <a:miter lim="800000"/>
              <a:headEnd/>
              <a:tailEnd/>
            </a:ln>
          </p:spPr>
        </p:pic>
        <p:sp>
          <p:nvSpPr>
            <p:cNvPr id="7" name="Text Box 14"/>
            <p:cNvSpPr txBox="1">
              <a:spLocks noChangeArrowheads="1"/>
            </p:cNvSpPr>
            <p:nvPr/>
          </p:nvSpPr>
          <p:spPr bwMode="auto">
            <a:xfrm>
              <a:off x="109614444" y="109632750"/>
              <a:ext cx="2104281" cy="628650"/>
            </a:xfrm>
            <a:prstGeom prst="rect">
              <a:avLst/>
            </a:prstGeom>
            <a:noFill/>
            <a:ln w="9525" algn="in">
              <a:noFill/>
              <a:miter lim="800000"/>
              <a:headEnd/>
              <a:tailEnd/>
            </a:ln>
          </p:spPr>
          <p:txBody>
            <a:bodyPr lIns="36576" tIns="36576" rIns="36576" bIns="36576"/>
            <a:lstStyle/>
            <a:p>
              <a:pPr algn="ctr"/>
              <a:endParaRPr lang="en-US" sz="600">
                <a:solidFill>
                  <a:srgbClr val="000000"/>
                </a:solidFill>
              </a:endParaRPr>
            </a:p>
            <a:p>
              <a:pPr algn="ctr"/>
              <a:endParaRPr lang="en-US" sz="600">
                <a:solidFill>
                  <a:srgbClr val="000000"/>
                </a:solidFill>
              </a:endParaRPr>
            </a:p>
            <a:p>
              <a:pPr algn="ctr"/>
              <a:r>
                <a:rPr lang="en-US" sz="500">
                  <a:solidFill>
                    <a:srgbClr val="000000"/>
                  </a:solidFill>
                </a:rPr>
                <a:t>Department: </a:t>
              </a:r>
            </a:p>
            <a:p>
              <a:pPr algn="ctr"/>
              <a:r>
                <a:rPr lang="en-US" sz="500">
                  <a:solidFill>
                    <a:srgbClr val="000000"/>
                  </a:solidFill>
                </a:rPr>
                <a:t>Co-operative Governance, Human Settlements &amp;</a:t>
              </a:r>
            </a:p>
            <a:p>
              <a:pPr algn="ctr"/>
              <a:r>
                <a:rPr lang="en-US" sz="500">
                  <a:solidFill>
                    <a:srgbClr val="000000"/>
                  </a:solidFill>
                </a:rPr>
                <a:t>Traditional Affairs</a:t>
              </a:r>
            </a:p>
            <a:p>
              <a:pPr algn="ctr"/>
              <a:r>
                <a:rPr lang="en-US" sz="500" b="1">
                  <a:solidFill>
                    <a:srgbClr val="000000"/>
                  </a:solidFill>
                </a:rPr>
                <a:t>Northern Cape</a:t>
              </a:r>
              <a:endParaRPr lang="en-US"/>
            </a:p>
          </p:txBody>
        </p:sp>
        <p:sp>
          <p:nvSpPr>
            <p:cNvPr id="8" name="Line 15"/>
            <p:cNvSpPr>
              <a:spLocks noChangeShapeType="1"/>
            </p:cNvSpPr>
            <p:nvPr/>
          </p:nvSpPr>
          <p:spPr bwMode="auto">
            <a:xfrm>
              <a:off x="109707968" y="109854626"/>
              <a:ext cx="1839307" cy="6724"/>
            </a:xfrm>
            <a:prstGeom prst="line">
              <a:avLst/>
            </a:prstGeom>
            <a:noFill/>
            <a:ln w="19050" algn="ctr">
              <a:solidFill>
                <a:srgbClr val="FFCC00"/>
              </a:solidFill>
              <a:round/>
              <a:headEnd/>
              <a:tailEnd/>
            </a:ln>
          </p:spPr>
          <p:txBody>
            <a:bodyPr lIns="36576" tIns="36576" rIns="36576" bIns="36576"/>
            <a:lstStyle/>
            <a:p>
              <a:endParaRPr lang="en-US"/>
            </a:p>
          </p:txBody>
        </p:sp>
        <p:sp>
          <p:nvSpPr>
            <p:cNvPr id="9" name="WordArt 16"/>
            <p:cNvSpPr>
              <a:spLocks noChangeArrowheads="1" noChangeShapeType="1" noTextEdit="1"/>
            </p:cNvSpPr>
            <p:nvPr/>
          </p:nvSpPr>
          <p:spPr bwMode="auto">
            <a:xfrm>
              <a:off x="109895015" y="109689900"/>
              <a:ext cx="1480810" cy="127747"/>
            </a:xfrm>
            <a:prstGeom prst="rect">
              <a:avLst/>
            </a:prstGeom>
          </p:spPr>
          <p:txBody>
            <a:bodyPr wrap="none" fromWordArt="1">
              <a:prstTxWarp prst="textPlain">
                <a:avLst>
                  <a:gd name="adj" fmla="val 50000"/>
                </a:avLst>
              </a:prstTxWarp>
            </a:bodyPr>
            <a:lstStyle/>
            <a:p>
              <a:pPr algn="ctr"/>
              <a:r>
                <a:rPr lang="en-US" sz="1200" b="1" kern="10" dirty="0">
                  <a:ln w="9525" algn="ctr">
                    <a:solidFill>
                      <a:srgbClr val="000000"/>
                    </a:solidFill>
                    <a:round/>
                    <a:headEnd/>
                    <a:tailEnd/>
                  </a:ln>
                  <a:solidFill>
                    <a:srgbClr val="000000"/>
                  </a:solidFill>
                  <a:latin typeface="Arial"/>
                  <a:cs typeface="Arial"/>
                </a:rPr>
                <a:t>COGHSTA</a:t>
              </a:r>
            </a:p>
          </p:txBody>
        </p:sp>
      </p:grpSp>
      <p:sp>
        <p:nvSpPr>
          <p:cNvPr id="10" name="TextBox 9">
            <a:extLst>
              <a:ext uri="{FF2B5EF4-FFF2-40B4-BE49-F238E27FC236}">
                <a16:creationId xmlns:a16="http://schemas.microsoft.com/office/drawing/2014/main" id="{3F3D6101-7E57-442C-AB76-A0FFB8CB70AF}"/>
              </a:ext>
            </a:extLst>
          </p:cNvPr>
          <p:cNvSpPr txBox="1"/>
          <p:nvPr/>
        </p:nvSpPr>
        <p:spPr>
          <a:xfrm>
            <a:off x="0" y="1161582"/>
            <a:ext cx="9144000" cy="5640006"/>
          </a:xfrm>
          <a:prstGeom prst="rect">
            <a:avLst/>
          </a:prstGeom>
          <a:noFill/>
        </p:spPr>
        <p:txBody>
          <a:bodyPr wrap="square" rtlCol="0">
            <a:spAutoFit/>
          </a:bodyPr>
          <a:lstStyle/>
          <a:p>
            <a:pPr algn="just">
              <a:defRPr/>
            </a:pPr>
            <a:endParaRPr lang="en-ZA" sz="1400" dirty="0">
              <a:latin typeface="Arial" panose="020B0604020202020204" pitchFamily="34" charset="0"/>
              <a:ea typeface="Times New Roman" panose="02020603050405020304" pitchFamily="18" charset="0"/>
            </a:endParaRPr>
          </a:p>
          <a:p>
            <a:pPr marL="285750" indent="-285750" algn="just">
              <a:buFont typeface="Arial" panose="020B0604020202020204" pitchFamily="34" charset="0"/>
              <a:buChar char="•"/>
              <a:defRPr/>
            </a:pPr>
            <a:r>
              <a:rPr lang="en-ZA" sz="2400" dirty="0" smtClean="0">
                <a:effectLst/>
                <a:latin typeface="Arial" panose="020B0604020202020204" pitchFamily="34" charset="0"/>
                <a:ea typeface="Times New Roman" panose="02020603050405020304" pitchFamily="18" charset="0"/>
              </a:rPr>
              <a:t>The </a:t>
            </a:r>
            <a:r>
              <a:rPr lang="en-ZA" sz="2400" b="1" dirty="0" smtClean="0">
                <a:effectLst/>
                <a:latin typeface="Arial" panose="020B0604020202020204" pitchFamily="34" charset="0"/>
                <a:ea typeface="Times New Roman" panose="02020603050405020304" pitchFamily="18" charset="0"/>
              </a:rPr>
              <a:t>PMU</a:t>
            </a:r>
            <a:r>
              <a:rPr lang="en-ZA" sz="2400" dirty="0" smtClean="0">
                <a:effectLst/>
                <a:latin typeface="Arial" panose="020B0604020202020204" pitchFamily="34" charset="0"/>
                <a:ea typeface="Times New Roman" panose="02020603050405020304" pitchFamily="18" charset="0"/>
              </a:rPr>
              <a:t> </a:t>
            </a:r>
            <a:r>
              <a:rPr lang="en-ZA" sz="2400" dirty="0">
                <a:effectLst/>
                <a:latin typeface="Arial" panose="020B0604020202020204" pitchFamily="34" charset="0"/>
                <a:ea typeface="Times New Roman" panose="02020603050405020304" pitchFamily="18" charset="0"/>
              </a:rPr>
              <a:t>has a </a:t>
            </a:r>
            <a:r>
              <a:rPr lang="en-ZA" sz="2400" b="1" dirty="0">
                <a:effectLst/>
                <a:latin typeface="Arial" panose="020B0604020202020204" pitchFamily="34" charset="0"/>
                <a:ea typeface="Times New Roman" panose="02020603050405020304" pitchFamily="18" charset="0"/>
              </a:rPr>
              <a:t>Professional Service Provider (PSP) </a:t>
            </a:r>
            <a:r>
              <a:rPr lang="en-ZA" sz="2400" dirty="0">
                <a:effectLst/>
                <a:latin typeface="Arial" panose="020B0604020202020204" pitchFamily="34" charset="0"/>
                <a:ea typeface="Times New Roman" panose="02020603050405020304" pitchFamily="18" charset="0"/>
              </a:rPr>
              <a:t>team which consist of </a:t>
            </a:r>
            <a:r>
              <a:rPr lang="en-ZA" sz="2400" b="1" dirty="0">
                <a:effectLst/>
                <a:latin typeface="Arial" panose="020B0604020202020204" pitchFamily="34" charset="0"/>
                <a:ea typeface="Times New Roman" panose="02020603050405020304" pitchFamily="18" charset="0"/>
              </a:rPr>
              <a:t>multi-disciplinary specialists and professionals </a:t>
            </a:r>
            <a:r>
              <a:rPr lang="en-ZA" sz="2400" dirty="0">
                <a:effectLst/>
                <a:latin typeface="Arial" panose="020B0604020202020204" pitchFamily="34" charset="0"/>
                <a:ea typeface="Times New Roman" panose="02020603050405020304" pitchFamily="18" charset="0"/>
              </a:rPr>
              <a:t>ranging from Civil &amp; Infrastructure Engineers, Electrical Engineers, Town Planners, Spatial Developers, GIS, Land Surveying &amp; Geomatics, Municipal Finance, Asset Care, Technical Advisory, Project &amp; Programme Management, Occupational, Health, Safety &amp; Environment and Construction Management.</a:t>
            </a:r>
          </a:p>
          <a:p>
            <a:pPr algn="just">
              <a:defRPr/>
            </a:pPr>
            <a:endParaRPr lang="en-ZA" sz="1050" dirty="0">
              <a:latin typeface="Arial" panose="020B0604020202020204" pitchFamily="34" charset="0"/>
              <a:ea typeface="Times New Roman" panose="02020603050405020304" pitchFamily="18" charset="0"/>
            </a:endParaRPr>
          </a:p>
          <a:p>
            <a:pPr marL="285750" indent="-285750" algn="just">
              <a:buFont typeface="Arial" panose="020B0604020202020204" pitchFamily="34" charset="0"/>
              <a:buChar char="•"/>
              <a:defRPr/>
            </a:pPr>
            <a:r>
              <a:rPr lang="en-ZA" sz="2400" dirty="0">
                <a:effectLst/>
                <a:latin typeface="Arial" panose="020B0604020202020204" pitchFamily="34" charset="0"/>
                <a:ea typeface="Times New Roman" panose="02020603050405020304" pitchFamily="18" charset="0"/>
              </a:rPr>
              <a:t>The </a:t>
            </a:r>
            <a:r>
              <a:rPr lang="en-ZA" sz="2400" dirty="0" smtClean="0">
                <a:effectLst/>
                <a:latin typeface="Arial" panose="020B0604020202020204" pitchFamily="34" charset="0"/>
                <a:ea typeface="Times New Roman" panose="02020603050405020304" pitchFamily="18" charset="0"/>
              </a:rPr>
              <a:t>PMU </a:t>
            </a:r>
            <a:r>
              <a:rPr lang="en-ZA" sz="2400" dirty="0">
                <a:effectLst/>
                <a:latin typeface="Arial" panose="020B0604020202020204" pitchFamily="34" charset="0"/>
                <a:ea typeface="Times New Roman" panose="02020603050405020304" pitchFamily="18" charset="0"/>
              </a:rPr>
              <a:t>is an important element of the programme’s infrastructure. The </a:t>
            </a:r>
            <a:r>
              <a:rPr lang="en-ZA" sz="2400" dirty="0" smtClean="0">
                <a:effectLst/>
                <a:latin typeface="Arial" panose="020B0604020202020204" pitchFamily="34" charset="0"/>
                <a:ea typeface="Times New Roman" panose="02020603050405020304" pitchFamily="18" charset="0"/>
              </a:rPr>
              <a:t> </a:t>
            </a:r>
            <a:r>
              <a:rPr lang="en-ZA" sz="2400" dirty="0">
                <a:effectLst/>
                <a:latin typeface="Arial" panose="020B0604020202020204" pitchFamily="34" charset="0"/>
                <a:ea typeface="Times New Roman" panose="02020603050405020304" pitchFamily="18" charset="0"/>
              </a:rPr>
              <a:t>PMU will </a:t>
            </a:r>
            <a:r>
              <a:rPr lang="en-ZA" sz="2400" b="1" dirty="0">
                <a:effectLst/>
                <a:latin typeface="Arial" panose="020B0604020202020204" pitchFamily="34" charset="0"/>
                <a:ea typeface="Times New Roman" panose="02020603050405020304" pitchFamily="18" charset="0"/>
              </a:rPr>
              <a:t>capacitate and support with the management of the multiple discipline streams &amp; leads and support initiatives at local municipal level</a:t>
            </a:r>
            <a:r>
              <a:rPr lang="en-ZA" sz="2400" dirty="0">
                <a:effectLst/>
                <a:latin typeface="Arial" panose="020B0604020202020204" pitchFamily="34" charset="0"/>
                <a:ea typeface="Times New Roman" panose="02020603050405020304" pitchFamily="18" charset="0"/>
              </a:rPr>
              <a:t>, province-wide stakeholder engagement, </a:t>
            </a:r>
            <a:r>
              <a:rPr lang="en-ZA" sz="2400" b="1" dirty="0">
                <a:effectLst/>
                <a:latin typeface="Arial" panose="020B0604020202020204" pitchFamily="34" charset="0"/>
                <a:ea typeface="Times New Roman" panose="02020603050405020304" pitchFamily="18" charset="0"/>
              </a:rPr>
              <a:t>assist and capacitate DBSA &amp; COGHSTA in executing its mandates</a:t>
            </a:r>
            <a:r>
              <a:rPr lang="en-ZA" sz="2400" dirty="0" smtClean="0">
                <a:effectLst/>
                <a:latin typeface="Arial" panose="020B0604020202020204" pitchFamily="34" charset="0"/>
                <a:ea typeface="Times New Roman" panose="02020603050405020304" pitchFamily="18" charset="0"/>
              </a:rPr>
              <a:t>.</a:t>
            </a:r>
            <a:endParaRPr lang="en-ZA" sz="3200" dirty="0">
              <a:solidFill>
                <a:prstClr val="black"/>
              </a:solidFill>
              <a:latin typeface="Calibri" panose="020F0502020204030204"/>
            </a:endParaRPr>
          </a:p>
        </p:txBody>
      </p:sp>
    </p:spTree>
    <p:extLst>
      <p:ext uri="{BB962C8B-B14F-4D97-AF65-F5344CB8AC3E}">
        <p14:creationId xmlns:p14="http://schemas.microsoft.com/office/powerpoint/2010/main" val="192585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019388" cy="1066800"/>
          </a:xfrm>
          <a:solidFill>
            <a:srgbClr val="FFC000"/>
          </a:solidFill>
        </p:spPr>
        <p:txBody>
          <a:bodyPr>
            <a:noAutofit/>
          </a:bodyPr>
          <a:lstStyle/>
          <a:p>
            <a:r>
              <a:rPr lang="en-US" sz="3600" cap="none" dirty="0" smtClean="0">
                <a:ln w="0"/>
                <a:solidFill>
                  <a:schemeClr val="tx1"/>
                </a:solidFill>
                <a:effectLst>
                  <a:outerShdw blurRad="38100" dist="19050" dir="2700000" algn="tl" rotWithShape="0">
                    <a:schemeClr val="dk1">
                      <a:alpha val="40000"/>
                    </a:schemeClr>
                  </a:outerShdw>
                </a:effectLst>
                <a:ea typeface="ＭＳ Ｐゴシック" pitchFamily="34" charset="-128"/>
              </a:rPr>
              <a:t>CoGHSTA – DBSA – V3 SUPPORT COLLABORATION  </a:t>
            </a:r>
            <a:endParaRPr lang="en-ZA" sz="3600" cap="none" dirty="0">
              <a:ln w="0"/>
              <a:solidFill>
                <a:schemeClr val="tx1"/>
              </a:solidFill>
              <a:effectLst>
                <a:outerShdw blurRad="38100" dist="19050" dir="2700000" algn="tl" rotWithShape="0">
                  <a:schemeClr val="dk1">
                    <a:alpha val="40000"/>
                  </a:schemeClr>
                </a:outerShdw>
              </a:effectLst>
            </a:endParaRPr>
          </a:p>
        </p:txBody>
      </p:sp>
      <p:grpSp>
        <p:nvGrpSpPr>
          <p:cNvPr id="4" name="Group 12"/>
          <p:cNvGrpSpPr>
            <a:grpSpLocks/>
          </p:cNvGrpSpPr>
          <p:nvPr/>
        </p:nvGrpSpPr>
        <p:grpSpPr bwMode="auto">
          <a:xfrm>
            <a:off x="6019388" y="130815"/>
            <a:ext cx="2969037" cy="805170"/>
            <a:chOff x="108725970" y="109632750"/>
            <a:chExt cx="2992755" cy="628650"/>
          </a:xfrm>
        </p:grpSpPr>
        <p:pic>
          <p:nvPicPr>
            <p:cNvPr id="6" name="Picture 13"/>
            <p:cNvPicPr>
              <a:picLocks noChangeAspect="1" noChangeArrowheads="1"/>
            </p:cNvPicPr>
            <p:nvPr/>
          </p:nvPicPr>
          <p:blipFill>
            <a:blip r:embed="rId2"/>
            <a:srcRect/>
            <a:stretch>
              <a:fillRect/>
            </a:stretch>
          </p:blipFill>
          <p:spPr bwMode="auto">
            <a:xfrm>
              <a:off x="108725970" y="109638665"/>
              <a:ext cx="888474" cy="622735"/>
            </a:xfrm>
            <a:prstGeom prst="rect">
              <a:avLst/>
            </a:prstGeom>
            <a:noFill/>
            <a:ln w="9525" algn="ctr">
              <a:noFill/>
              <a:miter lim="800000"/>
              <a:headEnd/>
              <a:tailEnd/>
            </a:ln>
          </p:spPr>
        </p:pic>
        <p:sp>
          <p:nvSpPr>
            <p:cNvPr id="7" name="Text Box 14"/>
            <p:cNvSpPr txBox="1">
              <a:spLocks noChangeArrowheads="1"/>
            </p:cNvSpPr>
            <p:nvPr/>
          </p:nvSpPr>
          <p:spPr bwMode="auto">
            <a:xfrm>
              <a:off x="109614444" y="109632750"/>
              <a:ext cx="2104281" cy="628650"/>
            </a:xfrm>
            <a:prstGeom prst="rect">
              <a:avLst/>
            </a:prstGeom>
            <a:noFill/>
            <a:ln w="9525" algn="in">
              <a:noFill/>
              <a:miter lim="800000"/>
              <a:headEnd/>
              <a:tailEnd/>
            </a:ln>
          </p:spPr>
          <p:txBody>
            <a:bodyPr lIns="36576" tIns="36576" rIns="36576" bIns="36576"/>
            <a:lstStyle/>
            <a:p>
              <a:pPr algn="ctr"/>
              <a:endParaRPr lang="en-US" sz="600">
                <a:solidFill>
                  <a:srgbClr val="000000"/>
                </a:solidFill>
              </a:endParaRPr>
            </a:p>
            <a:p>
              <a:pPr algn="ctr"/>
              <a:endParaRPr lang="en-US" sz="600">
                <a:solidFill>
                  <a:srgbClr val="000000"/>
                </a:solidFill>
              </a:endParaRPr>
            </a:p>
            <a:p>
              <a:pPr algn="ctr"/>
              <a:r>
                <a:rPr lang="en-US" sz="500">
                  <a:solidFill>
                    <a:srgbClr val="000000"/>
                  </a:solidFill>
                </a:rPr>
                <a:t>Department: </a:t>
              </a:r>
            </a:p>
            <a:p>
              <a:pPr algn="ctr"/>
              <a:r>
                <a:rPr lang="en-US" sz="500">
                  <a:solidFill>
                    <a:srgbClr val="000000"/>
                  </a:solidFill>
                </a:rPr>
                <a:t>Co-operative Governance, Human Settlements &amp;</a:t>
              </a:r>
            </a:p>
            <a:p>
              <a:pPr algn="ctr"/>
              <a:r>
                <a:rPr lang="en-US" sz="500">
                  <a:solidFill>
                    <a:srgbClr val="000000"/>
                  </a:solidFill>
                </a:rPr>
                <a:t>Traditional Affairs</a:t>
              </a:r>
            </a:p>
            <a:p>
              <a:pPr algn="ctr"/>
              <a:r>
                <a:rPr lang="en-US" sz="500" b="1">
                  <a:solidFill>
                    <a:srgbClr val="000000"/>
                  </a:solidFill>
                </a:rPr>
                <a:t>Northern Cape</a:t>
              </a:r>
              <a:endParaRPr lang="en-US"/>
            </a:p>
          </p:txBody>
        </p:sp>
        <p:sp>
          <p:nvSpPr>
            <p:cNvPr id="8" name="Line 15"/>
            <p:cNvSpPr>
              <a:spLocks noChangeShapeType="1"/>
            </p:cNvSpPr>
            <p:nvPr/>
          </p:nvSpPr>
          <p:spPr bwMode="auto">
            <a:xfrm>
              <a:off x="109707968" y="109854626"/>
              <a:ext cx="1839307" cy="6724"/>
            </a:xfrm>
            <a:prstGeom prst="line">
              <a:avLst/>
            </a:prstGeom>
            <a:noFill/>
            <a:ln w="19050" algn="ctr">
              <a:solidFill>
                <a:srgbClr val="FFCC00"/>
              </a:solidFill>
              <a:round/>
              <a:headEnd/>
              <a:tailEnd/>
            </a:ln>
          </p:spPr>
          <p:txBody>
            <a:bodyPr lIns="36576" tIns="36576" rIns="36576" bIns="36576"/>
            <a:lstStyle/>
            <a:p>
              <a:endParaRPr lang="en-US"/>
            </a:p>
          </p:txBody>
        </p:sp>
        <p:sp>
          <p:nvSpPr>
            <p:cNvPr id="9" name="WordArt 16"/>
            <p:cNvSpPr>
              <a:spLocks noChangeArrowheads="1" noChangeShapeType="1" noTextEdit="1"/>
            </p:cNvSpPr>
            <p:nvPr/>
          </p:nvSpPr>
          <p:spPr bwMode="auto">
            <a:xfrm>
              <a:off x="109895015" y="109689900"/>
              <a:ext cx="1480810" cy="127747"/>
            </a:xfrm>
            <a:prstGeom prst="rect">
              <a:avLst/>
            </a:prstGeom>
          </p:spPr>
          <p:txBody>
            <a:bodyPr wrap="none" fromWordArt="1">
              <a:prstTxWarp prst="textPlain">
                <a:avLst>
                  <a:gd name="adj" fmla="val 50000"/>
                </a:avLst>
              </a:prstTxWarp>
            </a:bodyPr>
            <a:lstStyle/>
            <a:p>
              <a:pPr algn="ctr"/>
              <a:r>
                <a:rPr lang="en-US" sz="1200" b="1" kern="10" dirty="0">
                  <a:ln w="9525" algn="ctr">
                    <a:solidFill>
                      <a:srgbClr val="000000"/>
                    </a:solidFill>
                    <a:round/>
                    <a:headEnd/>
                    <a:tailEnd/>
                  </a:ln>
                  <a:solidFill>
                    <a:srgbClr val="000000"/>
                  </a:solidFill>
                  <a:latin typeface="Arial"/>
                  <a:cs typeface="Arial"/>
                </a:rPr>
                <a:t>COGHSTA</a:t>
              </a:r>
            </a:p>
          </p:txBody>
        </p:sp>
      </p:grpSp>
      <p:sp>
        <p:nvSpPr>
          <p:cNvPr id="11" name="TextBox 10">
            <a:extLst>
              <a:ext uri="{FF2B5EF4-FFF2-40B4-BE49-F238E27FC236}">
                <a16:creationId xmlns:a16="http://schemas.microsoft.com/office/drawing/2014/main" id="{3F3D6101-7E57-442C-AB76-A0FFB8CB70AF}"/>
              </a:ext>
            </a:extLst>
          </p:cNvPr>
          <p:cNvSpPr txBox="1"/>
          <p:nvPr/>
        </p:nvSpPr>
        <p:spPr>
          <a:xfrm>
            <a:off x="0" y="1205191"/>
            <a:ext cx="9144000" cy="5416868"/>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kumimoji="0" lang="en-ZA" sz="2000" b="1" i="0" u="sng" strike="noStrike" kern="1200" cap="none" spc="0" normalizeH="0" baseline="0" noProof="0" dirty="0">
                <a:ln>
                  <a:noFill/>
                </a:ln>
                <a:solidFill>
                  <a:prstClr val="black"/>
                </a:solidFill>
                <a:effectLst/>
                <a:uLnTx/>
                <a:uFillTx/>
                <a:latin typeface="Calibri" panose="020F0502020204030204"/>
                <a:ea typeface="+mn-ea"/>
                <a:cs typeface="+mn-cs"/>
              </a:rPr>
              <a:t>HIGH LEVEL SCOPE WITH STREAMS</a:t>
            </a:r>
          </a:p>
          <a:p>
            <a:pPr marR="0" lvl="0" algn="l" defTabSz="914400" rtl="0" eaLnBrk="1" fontAlgn="auto" latinLnBrk="0" hangingPunct="1">
              <a:lnSpc>
                <a:spcPct val="100000"/>
              </a:lnSpc>
              <a:spcBef>
                <a:spcPts val="0"/>
              </a:spcBef>
              <a:spcAft>
                <a:spcPts val="0"/>
              </a:spcAft>
              <a:buClrTx/>
              <a:buSzTx/>
              <a:tabLst/>
              <a:defRPr/>
            </a:pPr>
            <a:endParaRPr lang="en-ZA" sz="1400" b="1" dirty="0">
              <a:solidFill>
                <a:prstClr val="black"/>
              </a:solidFill>
              <a:latin typeface="Calibri" panose="020F0502020204030204"/>
            </a:endParaRPr>
          </a:p>
          <a:p>
            <a:pPr marL="342900" lvl="0" indent="-342900" algn="just">
              <a:lnSpc>
                <a:spcPct val="150000"/>
              </a:lnSpc>
              <a:buFont typeface="Symbol" panose="05050102010706020507" pitchFamily="18" charset="2"/>
              <a:buChar char=""/>
            </a:pPr>
            <a:r>
              <a:rPr lang="en-ZA" sz="1600" b="1" dirty="0" smtClean="0">
                <a:effectLst/>
                <a:latin typeface="Arial" panose="020B0604020202020204" pitchFamily="34" charset="0"/>
                <a:ea typeface="Times New Roman" panose="02020603050405020304" pitchFamily="18" charset="0"/>
              </a:rPr>
              <a:t>Stream </a:t>
            </a:r>
            <a:r>
              <a:rPr lang="en-ZA" sz="1600" b="1" dirty="0">
                <a:effectLst/>
                <a:latin typeface="Arial" panose="020B0604020202020204" pitchFamily="34" charset="0"/>
                <a:ea typeface="Times New Roman" panose="02020603050405020304" pitchFamily="18" charset="0"/>
              </a:rPr>
              <a:t>1:	Revenue Management and Enhancement</a:t>
            </a:r>
          </a:p>
          <a:p>
            <a:pPr marL="342900" lvl="0" indent="-342900" algn="just">
              <a:lnSpc>
                <a:spcPct val="150000"/>
              </a:lnSpc>
              <a:buFont typeface="Symbol" panose="05050102010706020507" pitchFamily="18" charset="2"/>
              <a:buChar char=""/>
            </a:pPr>
            <a:r>
              <a:rPr lang="en-ZA" sz="1600" b="1" dirty="0">
                <a:effectLst/>
                <a:latin typeface="Arial" panose="020B0604020202020204" pitchFamily="34" charset="0"/>
                <a:ea typeface="Times New Roman" panose="02020603050405020304" pitchFamily="18" charset="0"/>
              </a:rPr>
              <a:t>Stream 2: 	Township Establishment, Land Use and Spatial Development Framework (SDF)</a:t>
            </a:r>
          </a:p>
          <a:p>
            <a:pPr marL="342900" lvl="0" indent="-342900" algn="just">
              <a:lnSpc>
                <a:spcPct val="150000"/>
              </a:lnSpc>
              <a:buFont typeface="Symbol" panose="05050102010706020507" pitchFamily="18" charset="2"/>
              <a:buChar char=""/>
            </a:pPr>
            <a:r>
              <a:rPr lang="en-ZA" sz="1600" b="1" dirty="0">
                <a:effectLst/>
                <a:latin typeface="Arial" panose="020B0604020202020204" pitchFamily="34" charset="0"/>
                <a:ea typeface="Times New Roman" panose="02020603050405020304" pitchFamily="18" charset="0"/>
              </a:rPr>
              <a:t>Stream 3: 	Infrastructure Master Planning &amp; Civil Engineering</a:t>
            </a:r>
          </a:p>
          <a:p>
            <a:pPr marL="342900" lvl="0" indent="-342900" algn="just">
              <a:lnSpc>
                <a:spcPct val="150000"/>
              </a:lnSpc>
              <a:buFont typeface="Symbol" panose="05050102010706020507" pitchFamily="18" charset="2"/>
              <a:buChar char=""/>
            </a:pPr>
            <a:r>
              <a:rPr lang="en-ZA" sz="1600" b="1" dirty="0">
                <a:effectLst/>
                <a:latin typeface="Arial" panose="020B0604020202020204" pitchFamily="34" charset="0"/>
                <a:ea typeface="Times New Roman" panose="02020603050405020304" pitchFamily="18" charset="0"/>
              </a:rPr>
              <a:t>Stream 4: 	Asset Care &amp; Advisory Support</a:t>
            </a:r>
          </a:p>
          <a:p>
            <a:pPr marL="342900" lvl="0" indent="-342900" algn="just">
              <a:lnSpc>
                <a:spcPct val="150000"/>
              </a:lnSpc>
              <a:buFont typeface="Symbol" panose="05050102010706020507" pitchFamily="18" charset="2"/>
              <a:buChar char=""/>
            </a:pPr>
            <a:r>
              <a:rPr lang="en-ZA" sz="1600" b="1" dirty="0">
                <a:effectLst/>
                <a:latin typeface="Arial" panose="020B0604020202020204" pitchFamily="34" charset="0"/>
                <a:ea typeface="Times New Roman" panose="02020603050405020304" pitchFamily="18" charset="0"/>
              </a:rPr>
              <a:t>Stream 5: 	Project Preparation Support, Monitoring &amp; Implementation </a:t>
            </a:r>
          </a:p>
          <a:p>
            <a:pPr marL="342900" lvl="0" indent="-342900" algn="just">
              <a:lnSpc>
                <a:spcPct val="150000"/>
              </a:lnSpc>
              <a:buFont typeface="Symbol" panose="05050102010706020507" pitchFamily="18" charset="2"/>
              <a:buChar char=""/>
            </a:pPr>
            <a:r>
              <a:rPr lang="en-ZA" sz="1600" b="1" dirty="0">
                <a:effectLst/>
                <a:latin typeface="Arial" panose="020B0604020202020204" pitchFamily="34" charset="0"/>
                <a:ea typeface="Times New Roman" panose="02020603050405020304" pitchFamily="18" charset="0"/>
              </a:rPr>
              <a:t>Stream 6: 	Municipal Finances</a:t>
            </a:r>
          </a:p>
          <a:p>
            <a:pPr marL="342900" lvl="0" indent="-342900" algn="just">
              <a:lnSpc>
                <a:spcPct val="150000"/>
              </a:lnSpc>
              <a:buFont typeface="Symbol" panose="05050102010706020507" pitchFamily="18" charset="2"/>
              <a:buChar char=""/>
            </a:pPr>
            <a:r>
              <a:rPr lang="en-ZA" sz="1600" b="1" dirty="0">
                <a:effectLst/>
                <a:latin typeface="Arial" panose="020B0604020202020204" pitchFamily="34" charset="0"/>
                <a:ea typeface="Times New Roman" panose="02020603050405020304" pitchFamily="18" charset="0"/>
              </a:rPr>
              <a:t>Stream 7: 	Alternative Energy, Electrical Engineering &amp; Community Lighting</a:t>
            </a:r>
          </a:p>
          <a:p>
            <a:pPr marL="342900" lvl="0" indent="-342900" algn="just">
              <a:lnSpc>
                <a:spcPct val="150000"/>
              </a:lnSpc>
              <a:buFont typeface="Symbol" panose="05050102010706020507" pitchFamily="18" charset="2"/>
              <a:buChar char=""/>
            </a:pPr>
            <a:r>
              <a:rPr lang="en-ZA" sz="1600" b="1" dirty="0">
                <a:effectLst/>
                <a:latin typeface="Arial" panose="020B0604020202020204" pitchFamily="34" charset="0"/>
                <a:ea typeface="Times New Roman" panose="02020603050405020304" pitchFamily="18" charset="0"/>
              </a:rPr>
              <a:t>Stream 8: 	Technical Advisory &amp; Support</a:t>
            </a:r>
          </a:p>
          <a:p>
            <a:pPr marL="342900" lvl="0" indent="-342900" algn="just">
              <a:lnSpc>
                <a:spcPct val="150000"/>
              </a:lnSpc>
              <a:buFont typeface="Symbol" panose="05050102010706020507" pitchFamily="18" charset="2"/>
              <a:buChar char=""/>
            </a:pPr>
            <a:r>
              <a:rPr lang="en-ZA" sz="1600" b="1" dirty="0">
                <a:effectLst/>
                <a:latin typeface="Arial" panose="020B0604020202020204" pitchFamily="34" charset="0"/>
                <a:ea typeface="Times New Roman" panose="02020603050405020304" pitchFamily="18" charset="0"/>
              </a:rPr>
              <a:t>Stream 9: 	GIS, Land Surveying &amp; Geomatics</a:t>
            </a:r>
          </a:p>
          <a:p>
            <a:pPr marL="342900" lvl="0" indent="-342900" algn="just">
              <a:lnSpc>
                <a:spcPct val="150000"/>
              </a:lnSpc>
              <a:buFont typeface="Symbol" panose="05050102010706020507" pitchFamily="18" charset="2"/>
              <a:buChar char=""/>
            </a:pPr>
            <a:r>
              <a:rPr lang="en-ZA" sz="1600" b="1" dirty="0">
                <a:effectLst/>
                <a:latin typeface="Arial" panose="020B0604020202020204" pitchFamily="34" charset="0"/>
                <a:ea typeface="Times New Roman" panose="02020603050405020304" pitchFamily="18" charset="0"/>
              </a:rPr>
              <a:t>Stream 10: 	Environmental, Social, Occupational Health &amp; Safety</a:t>
            </a:r>
          </a:p>
          <a:p>
            <a:pPr marL="342900" indent="-342900" algn="just">
              <a:lnSpc>
                <a:spcPct val="150000"/>
              </a:lnSpc>
              <a:buFont typeface="Symbol" panose="05050102010706020507" pitchFamily="18" charset="2"/>
              <a:buChar char=""/>
            </a:pPr>
            <a:r>
              <a:rPr lang="en-ZA" sz="1600" b="1" dirty="0">
                <a:latin typeface="Arial" panose="020B0604020202020204" pitchFamily="34" charset="0"/>
              </a:rPr>
              <a:t>Wastewater Treatment Works</a:t>
            </a:r>
          </a:p>
          <a:p>
            <a:pPr marL="342900" indent="-342900" algn="just">
              <a:lnSpc>
                <a:spcPct val="150000"/>
              </a:lnSpc>
              <a:buFont typeface="Symbol" panose="05050102010706020507" pitchFamily="18" charset="2"/>
              <a:buChar char=""/>
            </a:pPr>
            <a:r>
              <a:rPr lang="en-ZA" sz="1600" b="1" dirty="0">
                <a:latin typeface="Arial" panose="020B0604020202020204" pitchFamily="34" charset="0"/>
              </a:rPr>
              <a:t>Institutional Capacity &amp; Skills </a:t>
            </a:r>
            <a:r>
              <a:rPr lang="en-ZA" sz="1600" b="1" dirty="0" smtClean="0">
                <a:latin typeface="Arial" panose="020B0604020202020204" pitchFamily="34" charset="0"/>
              </a:rPr>
              <a:t>Development</a:t>
            </a:r>
            <a:endParaRPr kumimoji="0" lang="en-ZA" sz="20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2479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99" y="0"/>
            <a:ext cx="6333699" cy="1066800"/>
          </a:xfrm>
          <a:solidFill>
            <a:srgbClr val="FFC000"/>
          </a:solidFill>
        </p:spPr>
        <p:txBody>
          <a:bodyPr>
            <a:normAutofit/>
          </a:bodyPr>
          <a:lstStyle/>
          <a:p>
            <a:r>
              <a:rPr lang="en-US" sz="2800" cap="none" dirty="0" smtClean="0">
                <a:ln w="0"/>
                <a:solidFill>
                  <a:schemeClr val="tx1"/>
                </a:solidFill>
                <a:effectLst>
                  <a:outerShdw blurRad="38100" dist="19050" dir="2700000" algn="tl" rotWithShape="0">
                    <a:schemeClr val="dk1">
                      <a:alpha val="40000"/>
                    </a:schemeClr>
                  </a:outerShdw>
                </a:effectLst>
              </a:rPr>
              <a:t>MIG OVERALL EXPENDITURE SUMMARY AS END </a:t>
            </a:r>
            <a:r>
              <a:rPr lang="en-US" sz="2800" cap="none" dirty="0" smtClean="0">
                <a:ln w="0"/>
                <a:solidFill>
                  <a:srgbClr val="FF0000"/>
                </a:solidFill>
                <a:effectLst>
                  <a:outerShdw blurRad="38100" dist="19050" dir="2700000" algn="tl" rotWithShape="0">
                    <a:schemeClr val="dk1">
                      <a:alpha val="40000"/>
                    </a:schemeClr>
                  </a:outerShdw>
                </a:effectLst>
              </a:rPr>
              <a:t>DECEMBER 2020 &amp; JAN 2021</a:t>
            </a:r>
            <a:endParaRPr lang="en-ZA" sz="2800" cap="none" dirty="0">
              <a:ln w="0"/>
              <a:solidFill>
                <a:srgbClr val="FF0000"/>
              </a:solidFill>
              <a:effectLst>
                <a:outerShdw blurRad="38100" dist="19050" dir="2700000" algn="tl" rotWithShape="0">
                  <a:schemeClr val="dk1">
                    <a:alpha val="40000"/>
                  </a:schemeClr>
                </a:outerShdw>
              </a:effectLst>
            </a:endParaRPr>
          </a:p>
        </p:txBody>
      </p:sp>
      <p:sp>
        <p:nvSpPr>
          <p:cNvPr id="3" name="Content Placeholder 2"/>
          <p:cNvSpPr>
            <a:spLocks noGrp="1"/>
          </p:cNvSpPr>
          <p:nvPr>
            <p:ph idx="1"/>
          </p:nvPr>
        </p:nvSpPr>
        <p:spPr>
          <a:xfrm>
            <a:off x="-42082" y="1074376"/>
            <a:ext cx="9186081" cy="5253663"/>
          </a:xfrm>
        </p:spPr>
        <p:txBody>
          <a:bodyPr/>
          <a:lstStyle/>
          <a:p>
            <a:r>
              <a:rPr lang="en-US" sz="2800" dirty="0" smtClean="0">
                <a:latin typeface="Arial" panose="020B0604020202020204" pitchFamily="34" charset="0"/>
                <a:cs typeface="Arial" panose="020B0604020202020204" pitchFamily="34" charset="0"/>
              </a:rPr>
              <a:t>Provincial Total Allocation: </a:t>
            </a:r>
            <a:r>
              <a:rPr lang="en-ZA" sz="2800" b="1" dirty="0">
                <a:latin typeface="Arial" panose="020B0604020202020204" pitchFamily="34" charset="0"/>
                <a:cs typeface="Arial" panose="020B0604020202020204" pitchFamily="34" charset="0"/>
              </a:rPr>
              <a:t>R 441 859 000,00</a:t>
            </a:r>
            <a:r>
              <a:rPr lang="en-ZA" sz="2800" dirty="0">
                <a:latin typeface="Arial" panose="020B0604020202020204" pitchFamily="34" charset="0"/>
                <a:cs typeface="Arial" panose="020B0604020202020204" pitchFamily="34" charset="0"/>
              </a:rPr>
              <a:t> </a:t>
            </a:r>
            <a:endParaRPr lang="en-ZA" sz="2800" dirty="0" smtClean="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Total Transfer: </a:t>
            </a:r>
            <a:r>
              <a:rPr lang="en-ZA" sz="2800" b="1" dirty="0">
                <a:latin typeface="Arial" panose="020B0604020202020204" pitchFamily="34" charset="0"/>
                <a:cs typeface="Arial" panose="020B0604020202020204" pitchFamily="34" charset="0"/>
              </a:rPr>
              <a:t>R </a:t>
            </a:r>
            <a:r>
              <a:rPr lang="en-US" sz="2800" b="1" dirty="0">
                <a:solidFill>
                  <a:schemeClr val="tx1"/>
                </a:solidFill>
                <a:latin typeface="Arial"/>
                <a:cs typeface="Arial"/>
              </a:rPr>
              <a:t>277 369 </a:t>
            </a:r>
            <a:r>
              <a:rPr lang="en-US" sz="2800" b="1" dirty="0" smtClean="0">
                <a:solidFill>
                  <a:schemeClr val="tx1"/>
                </a:solidFill>
                <a:latin typeface="Arial"/>
                <a:cs typeface="Arial"/>
              </a:rPr>
              <a:t>000.00</a:t>
            </a:r>
          </a:p>
          <a:p>
            <a:r>
              <a:rPr lang="en-US" sz="2800" dirty="0" smtClean="0">
                <a:latin typeface="Arial" panose="020B0604020202020204" pitchFamily="34" charset="0"/>
                <a:cs typeface="Arial" panose="020B0604020202020204" pitchFamily="34" charset="0"/>
              </a:rPr>
              <a:t>Total Expenditure: </a:t>
            </a:r>
            <a:r>
              <a:rPr lang="en-ZA" sz="2800" b="1" dirty="0">
                <a:latin typeface="Arial" panose="020B0604020202020204" pitchFamily="34" charset="0"/>
                <a:cs typeface="Arial" panose="020B0604020202020204" pitchFamily="34" charset="0"/>
              </a:rPr>
              <a:t>R </a:t>
            </a:r>
            <a:r>
              <a:rPr lang="en-US" sz="2800" b="1" dirty="0">
                <a:solidFill>
                  <a:schemeClr val="tx1"/>
                </a:solidFill>
                <a:latin typeface="Arial"/>
                <a:cs typeface="Arial"/>
              </a:rPr>
              <a:t>140 332 </a:t>
            </a:r>
            <a:r>
              <a:rPr lang="en-US" sz="2800" b="1" dirty="0" smtClean="0">
                <a:solidFill>
                  <a:schemeClr val="tx1"/>
                </a:solidFill>
                <a:latin typeface="Arial"/>
                <a:cs typeface="Arial"/>
              </a:rPr>
              <a:t>000.00</a:t>
            </a:r>
            <a:r>
              <a:rPr lang="en-ZA" sz="2800" dirty="0" smtClean="0">
                <a:latin typeface="Arial" panose="020B0604020202020204" pitchFamily="34" charset="0"/>
                <a:cs typeface="Arial" panose="020B0604020202020204" pitchFamily="34" charset="0"/>
              </a:rPr>
              <a:t> </a:t>
            </a:r>
          </a:p>
          <a:p>
            <a:r>
              <a:rPr lang="en-US" sz="2800" b="1" dirty="0" smtClean="0">
                <a:latin typeface="Arial" panose="020B0604020202020204" pitchFamily="34" charset="0"/>
                <a:cs typeface="Arial" panose="020B0604020202020204" pitchFamily="34" charset="0"/>
              </a:rPr>
              <a:t>Percentage of Transfer Spent: 50.59% </a:t>
            </a:r>
          </a:p>
          <a:p>
            <a:r>
              <a:rPr lang="en-US" sz="2800" b="1" dirty="0" smtClean="0">
                <a:solidFill>
                  <a:srgbClr val="FF0000"/>
                </a:solidFill>
                <a:latin typeface="Arial" panose="020B0604020202020204" pitchFamily="34" charset="0"/>
                <a:cs typeface="Arial" panose="020B0604020202020204" pitchFamily="34" charset="0"/>
              </a:rPr>
              <a:t>Percentage of Allocation Spent: 31.48%</a:t>
            </a:r>
          </a:p>
          <a:p>
            <a:r>
              <a:rPr lang="en-US" sz="2800" b="1" dirty="0" smtClean="0">
                <a:latin typeface="Arial" panose="020B0604020202020204" pitchFamily="34" charset="0"/>
                <a:cs typeface="Arial" panose="020B0604020202020204" pitchFamily="34" charset="0"/>
              </a:rPr>
              <a:t>Balance of Allocation: </a:t>
            </a:r>
            <a:r>
              <a:rPr lang="en-ZA" sz="2800" b="1" dirty="0">
                <a:latin typeface="Arial" panose="020B0604020202020204" pitchFamily="34" charset="0"/>
                <a:cs typeface="Arial" panose="020B0604020202020204" pitchFamily="34" charset="0"/>
              </a:rPr>
              <a:t>R </a:t>
            </a:r>
            <a:r>
              <a:rPr lang="en-ZA" sz="2800" b="1" dirty="0" smtClean="0">
                <a:latin typeface="Arial" panose="020B0604020202020204" pitchFamily="34" charset="0"/>
                <a:cs typeface="Arial" panose="020B0604020202020204" pitchFamily="34" charset="0"/>
              </a:rPr>
              <a:t>391 280 764,85 </a:t>
            </a:r>
          </a:p>
          <a:p>
            <a:pPr marL="0" indent="0">
              <a:buNone/>
            </a:pPr>
            <a:endParaRPr lang="en-ZA" sz="2000" dirty="0" smtClean="0"/>
          </a:p>
          <a:p>
            <a:pPr marL="0" indent="0" algn="just">
              <a:buNone/>
            </a:pPr>
            <a:r>
              <a:rPr lang="en-US" sz="2400" dirty="0">
                <a:solidFill>
                  <a:schemeClr val="tx1"/>
                </a:solidFill>
                <a:latin typeface="Arial"/>
                <a:cs typeface="Arial"/>
              </a:rPr>
              <a:t>The total expenditure is expected to be at </a:t>
            </a:r>
            <a:r>
              <a:rPr lang="en-US" sz="2400" b="1" dirty="0">
                <a:solidFill>
                  <a:schemeClr val="tx1"/>
                </a:solidFill>
                <a:latin typeface="Arial"/>
                <a:cs typeface="Arial"/>
              </a:rPr>
              <a:t>40%</a:t>
            </a:r>
            <a:r>
              <a:rPr lang="en-US" sz="2400" dirty="0">
                <a:solidFill>
                  <a:schemeClr val="tx1"/>
                </a:solidFill>
                <a:latin typeface="Arial"/>
                <a:cs typeface="Arial"/>
              </a:rPr>
              <a:t> by end of </a:t>
            </a:r>
            <a:r>
              <a:rPr lang="en-US" sz="2400" b="1" dirty="0">
                <a:solidFill>
                  <a:schemeClr val="tx1"/>
                </a:solidFill>
                <a:latin typeface="Arial"/>
                <a:cs typeface="Arial"/>
              </a:rPr>
              <a:t>December 2020</a:t>
            </a:r>
            <a:r>
              <a:rPr lang="en-US" sz="2400" dirty="0">
                <a:solidFill>
                  <a:schemeClr val="tx1"/>
                </a:solidFill>
                <a:latin typeface="Arial"/>
                <a:cs typeface="Arial"/>
              </a:rPr>
              <a:t>. </a:t>
            </a:r>
            <a:r>
              <a:rPr lang="en-US" sz="2400" dirty="0" smtClean="0">
                <a:solidFill>
                  <a:schemeClr val="tx1"/>
                </a:solidFill>
                <a:latin typeface="Arial"/>
                <a:cs typeface="Arial"/>
              </a:rPr>
              <a:t>Some </a:t>
            </a:r>
            <a:r>
              <a:rPr lang="en-US" sz="2400" dirty="0">
                <a:solidFill>
                  <a:schemeClr val="tx1"/>
                </a:solidFill>
                <a:latin typeface="Arial"/>
                <a:cs typeface="Arial"/>
              </a:rPr>
              <a:t>municipalities struggled to reach that target and will be subjected to DORA budget adjustment process towards end of January 2021.</a:t>
            </a:r>
          </a:p>
          <a:p>
            <a:pPr marL="0" indent="0">
              <a:buNone/>
            </a:pPr>
            <a:endParaRPr lang="en-ZA" dirty="0"/>
          </a:p>
        </p:txBody>
      </p:sp>
      <p:sp>
        <p:nvSpPr>
          <p:cNvPr id="4" name="Slide Number Placeholder 3"/>
          <p:cNvSpPr>
            <a:spLocks noGrp="1"/>
          </p:cNvSpPr>
          <p:nvPr>
            <p:ph type="sldNum" sz="quarter" idx="12"/>
          </p:nvPr>
        </p:nvSpPr>
        <p:spPr/>
        <p:txBody>
          <a:bodyPr/>
          <a:lstStyle/>
          <a:p>
            <a:pPr>
              <a:defRPr/>
            </a:pPr>
            <a:fld id="{6FF90EAC-5868-4F8E-B966-74EC36AA5565}" type="slidenum">
              <a:rPr lang="en-US" smtClean="0"/>
              <a:pPr>
                <a:defRPr/>
              </a:pPr>
              <a:t>13</a:t>
            </a:fld>
            <a:endParaRPr lang="en-US" dirty="0"/>
          </a:p>
        </p:txBody>
      </p:sp>
      <p:grpSp>
        <p:nvGrpSpPr>
          <p:cNvPr id="5" name="Group 12"/>
          <p:cNvGrpSpPr>
            <a:grpSpLocks/>
          </p:cNvGrpSpPr>
          <p:nvPr/>
        </p:nvGrpSpPr>
        <p:grpSpPr bwMode="auto">
          <a:xfrm>
            <a:off x="6324600" y="130815"/>
            <a:ext cx="2663825" cy="805170"/>
            <a:chOff x="108725970" y="109632750"/>
            <a:chExt cx="2992755" cy="628650"/>
          </a:xfrm>
        </p:grpSpPr>
        <p:pic>
          <p:nvPicPr>
            <p:cNvPr id="6" name="Picture 13"/>
            <p:cNvPicPr>
              <a:picLocks noChangeAspect="1" noChangeArrowheads="1"/>
            </p:cNvPicPr>
            <p:nvPr/>
          </p:nvPicPr>
          <p:blipFill>
            <a:blip r:embed="rId2"/>
            <a:srcRect/>
            <a:stretch>
              <a:fillRect/>
            </a:stretch>
          </p:blipFill>
          <p:spPr bwMode="auto">
            <a:xfrm>
              <a:off x="108725970" y="109638665"/>
              <a:ext cx="888474" cy="622735"/>
            </a:xfrm>
            <a:prstGeom prst="rect">
              <a:avLst/>
            </a:prstGeom>
            <a:noFill/>
            <a:ln w="9525" algn="ctr">
              <a:noFill/>
              <a:miter lim="800000"/>
              <a:headEnd/>
              <a:tailEnd/>
            </a:ln>
          </p:spPr>
        </p:pic>
        <p:sp>
          <p:nvSpPr>
            <p:cNvPr id="7" name="Text Box 14"/>
            <p:cNvSpPr txBox="1">
              <a:spLocks noChangeArrowheads="1"/>
            </p:cNvSpPr>
            <p:nvPr/>
          </p:nvSpPr>
          <p:spPr bwMode="auto">
            <a:xfrm>
              <a:off x="109614444" y="109632750"/>
              <a:ext cx="2104281" cy="628650"/>
            </a:xfrm>
            <a:prstGeom prst="rect">
              <a:avLst/>
            </a:prstGeom>
            <a:noFill/>
            <a:ln w="9525" algn="in">
              <a:noFill/>
              <a:miter lim="800000"/>
              <a:headEnd/>
              <a:tailEnd/>
            </a:ln>
          </p:spPr>
          <p:txBody>
            <a:bodyPr lIns="36576" tIns="36576" rIns="36576" bIns="36576"/>
            <a:lstStyle/>
            <a:p>
              <a:pPr algn="ctr"/>
              <a:endParaRPr lang="en-US" sz="600">
                <a:solidFill>
                  <a:srgbClr val="000000"/>
                </a:solidFill>
              </a:endParaRPr>
            </a:p>
            <a:p>
              <a:pPr algn="ctr"/>
              <a:endParaRPr lang="en-US" sz="600">
                <a:solidFill>
                  <a:srgbClr val="000000"/>
                </a:solidFill>
              </a:endParaRPr>
            </a:p>
            <a:p>
              <a:pPr algn="ctr"/>
              <a:r>
                <a:rPr lang="en-US" sz="500">
                  <a:solidFill>
                    <a:srgbClr val="000000"/>
                  </a:solidFill>
                </a:rPr>
                <a:t>Department: </a:t>
              </a:r>
            </a:p>
            <a:p>
              <a:pPr algn="ctr"/>
              <a:r>
                <a:rPr lang="en-US" sz="500">
                  <a:solidFill>
                    <a:srgbClr val="000000"/>
                  </a:solidFill>
                </a:rPr>
                <a:t>Co-operative Governance, Human Settlements &amp;</a:t>
              </a:r>
            </a:p>
            <a:p>
              <a:pPr algn="ctr"/>
              <a:r>
                <a:rPr lang="en-US" sz="500">
                  <a:solidFill>
                    <a:srgbClr val="000000"/>
                  </a:solidFill>
                </a:rPr>
                <a:t>Traditional Affairs</a:t>
              </a:r>
            </a:p>
            <a:p>
              <a:pPr algn="ctr"/>
              <a:r>
                <a:rPr lang="en-US" sz="500" b="1">
                  <a:solidFill>
                    <a:srgbClr val="000000"/>
                  </a:solidFill>
                </a:rPr>
                <a:t>Northern Cape</a:t>
              </a:r>
              <a:endParaRPr lang="en-US"/>
            </a:p>
          </p:txBody>
        </p:sp>
        <p:sp>
          <p:nvSpPr>
            <p:cNvPr id="8" name="Line 15"/>
            <p:cNvSpPr>
              <a:spLocks noChangeShapeType="1"/>
            </p:cNvSpPr>
            <p:nvPr/>
          </p:nvSpPr>
          <p:spPr bwMode="auto">
            <a:xfrm>
              <a:off x="109707968" y="109854626"/>
              <a:ext cx="1839307" cy="6724"/>
            </a:xfrm>
            <a:prstGeom prst="line">
              <a:avLst/>
            </a:prstGeom>
            <a:noFill/>
            <a:ln w="19050" algn="ctr">
              <a:solidFill>
                <a:srgbClr val="FFCC00"/>
              </a:solidFill>
              <a:round/>
              <a:headEnd/>
              <a:tailEnd/>
            </a:ln>
          </p:spPr>
          <p:txBody>
            <a:bodyPr lIns="36576" tIns="36576" rIns="36576" bIns="36576"/>
            <a:lstStyle/>
            <a:p>
              <a:endParaRPr lang="en-US"/>
            </a:p>
          </p:txBody>
        </p:sp>
        <p:sp>
          <p:nvSpPr>
            <p:cNvPr id="9" name="WordArt 16"/>
            <p:cNvSpPr>
              <a:spLocks noChangeArrowheads="1" noChangeShapeType="1" noTextEdit="1"/>
            </p:cNvSpPr>
            <p:nvPr/>
          </p:nvSpPr>
          <p:spPr bwMode="auto">
            <a:xfrm>
              <a:off x="109895015" y="109689900"/>
              <a:ext cx="1480810" cy="127747"/>
            </a:xfrm>
            <a:prstGeom prst="rect">
              <a:avLst/>
            </a:prstGeom>
          </p:spPr>
          <p:txBody>
            <a:bodyPr wrap="none" fromWordArt="1">
              <a:prstTxWarp prst="textPlain">
                <a:avLst>
                  <a:gd name="adj" fmla="val 50000"/>
                </a:avLst>
              </a:prstTxWarp>
            </a:bodyPr>
            <a:lstStyle/>
            <a:p>
              <a:pPr algn="ctr"/>
              <a:r>
                <a:rPr lang="en-US" sz="1200" b="1" kern="10" dirty="0">
                  <a:ln w="9525" algn="ctr">
                    <a:solidFill>
                      <a:srgbClr val="000000"/>
                    </a:solidFill>
                    <a:round/>
                    <a:headEnd/>
                    <a:tailEnd/>
                  </a:ln>
                  <a:solidFill>
                    <a:srgbClr val="000000"/>
                  </a:solidFill>
                  <a:latin typeface="Arial"/>
                  <a:cs typeface="Arial"/>
                </a:rPr>
                <a:t>COGHSTA</a:t>
              </a:r>
            </a:p>
          </p:txBody>
        </p:sp>
      </p:grpSp>
    </p:spTree>
    <p:extLst>
      <p:ext uri="{BB962C8B-B14F-4D97-AF65-F5344CB8AC3E}">
        <p14:creationId xmlns:p14="http://schemas.microsoft.com/office/powerpoint/2010/main" val="3596330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7000"/>
            <a:ext cx="6741616" cy="838200"/>
          </a:xfrm>
          <a:solidFill>
            <a:srgbClr val="FFC000"/>
          </a:solidFill>
        </p:spPr>
        <p:txBody>
          <a:bodyPr>
            <a:normAutofit fontScale="90000"/>
          </a:bodyPr>
          <a:lstStyle/>
          <a:p>
            <a:pPr fontAlgn="auto">
              <a:spcAft>
                <a:spcPts val="0"/>
              </a:spcAft>
              <a:defRPr/>
            </a:pPr>
            <a:r>
              <a:rPr lang="en-US" sz="3200" b="1" dirty="0" smtClean="0">
                <a:effectLst/>
              </a:rPr>
              <a:t>OCT - Expenditure </a:t>
            </a:r>
            <a:r>
              <a:rPr lang="en-US" sz="3200" b="1" dirty="0">
                <a:effectLst/>
              </a:rPr>
              <a:t>per </a:t>
            </a:r>
            <a:r>
              <a:rPr lang="en-US" sz="3200" b="1" dirty="0" smtClean="0">
                <a:effectLst/>
              </a:rPr>
              <a:t>municipality</a:t>
            </a:r>
            <a:endParaRPr lang="en-US" sz="3200" b="1" dirty="0">
              <a:solidFill>
                <a:srgbClr val="C00000"/>
              </a:solidFill>
            </a:endParaRPr>
          </a:p>
        </p:txBody>
      </p:sp>
      <p:grpSp>
        <p:nvGrpSpPr>
          <p:cNvPr id="14339" name="Group 12"/>
          <p:cNvGrpSpPr>
            <a:grpSpLocks/>
          </p:cNvGrpSpPr>
          <p:nvPr/>
        </p:nvGrpSpPr>
        <p:grpSpPr bwMode="auto">
          <a:xfrm>
            <a:off x="6934200" y="127000"/>
            <a:ext cx="2054225" cy="838199"/>
            <a:chOff x="108725970" y="109632750"/>
            <a:chExt cx="2992755" cy="628650"/>
          </a:xfrm>
        </p:grpSpPr>
        <p:pic>
          <p:nvPicPr>
            <p:cNvPr id="14341" name="Picture 13"/>
            <p:cNvPicPr>
              <a:picLocks noChangeAspect="1" noChangeArrowheads="1"/>
            </p:cNvPicPr>
            <p:nvPr/>
          </p:nvPicPr>
          <p:blipFill>
            <a:blip r:embed="rId2"/>
            <a:srcRect/>
            <a:stretch>
              <a:fillRect/>
            </a:stretch>
          </p:blipFill>
          <p:spPr bwMode="auto">
            <a:xfrm>
              <a:off x="108725970" y="109638665"/>
              <a:ext cx="888474" cy="622735"/>
            </a:xfrm>
            <a:prstGeom prst="rect">
              <a:avLst/>
            </a:prstGeom>
            <a:noFill/>
            <a:ln w="9525" algn="ctr">
              <a:noFill/>
              <a:miter lim="800000"/>
              <a:headEnd/>
              <a:tailEnd/>
            </a:ln>
          </p:spPr>
        </p:pic>
        <p:sp>
          <p:nvSpPr>
            <p:cNvPr id="14342" name="Text Box 14"/>
            <p:cNvSpPr txBox="1">
              <a:spLocks noChangeArrowheads="1"/>
            </p:cNvSpPr>
            <p:nvPr/>
          </p:nvSpPr>
          <p:spPr bwMode="auto">
            <a:xfrm>
              <a:off x="109614444" y="109632750"/>
              <a:ext cx="2104281" cy="628650"/>
            </a:xfrm>
            <a:prstGeom prst="rect">
              <a:avLst/>
            </a:prstGeom>
            <a:noFill/>
            <a:ln w="9525" algn="in">
              <a:noFill/>
              <a:miter lim="800000"/>
              <a:headEnd/>
              <a:tailEnd/>
            </a:ln>
          </p:spPr>
          <p:txBody>
            <a:bodyPr lIns="36576" tIns="36576" rIns="36576" bIns="36576"/>
            <a:lstStyle/>
            <a:p>
              <a:pPr algn="ctr"/>
              <a:endParaRPr lang="en-US" sz="600" dirty="0">
                <a:solidFill>
                  <a:srgbClr val="000000"/>
                </a:solidFill>
              </a:endParaRPr>
            </a:p>
            <a:p>
              <a:pPr algn="ctr"/>
              <a:endParaRPr lang="en-US" sz="600" dirty="0">
                <a:solidFill>
                  <a:srgbClr val="000000"/>
                </a:solidFill>
              </a:endParaRPr>
            </a:p>
            <a:p>
              <a:pPr algn="ctr"/>
              <a:r>
                <a:rPr lang="en-US" sz="500" dirty="0">
                  <a:solidFill>
                    <a:srgbClr val="000000"/>
                  </a:solidFill>
                </a:rPr>
                <a:t>Department: </a:t>
              </a:r>
            </a:p>
            <a:p>
              <a:pPr algn="ctr"/>
              <a:r>
                <a:rPr lang="en-US" sz="500" dirty="0">
                  <a:solidFill>
                    <a:srgbClr val="000000"/>
                  </a:solidFill>
                </a:rPr>
                <a:t>Co-operative Governance, Human Settlements &amp;</a:t>
              </a:r>
            </a:p>
            <a:p>
              <a:pPr algn="ctr"/>
              <a:r>
                <a:rPr lang="en-US" sz="500" dirty="0">
                  <a:solidFill>
                    <a:srgbClr val="000000"/>
                  </a:solidFill>
                </a:rPr>
                <a:t>Traditional Affairs</a:t>
              </a:r>
            </a:p>
            <a:p>
              <a:pPr algn="ctr"/>
              <a:r>
                <a:rPr lang="en-US" sz="500" b="1" dirty="0">
                  <a:solidFill>
                    <a:srgbClr val="000000"/>
                  </a:solidFill>
                </a:rPr>
                <a:t>Northern Cape</a:t>
              </a:r>
              <a:endParaRPr lang="en-US" dirty="0"/>
            </a:p>
          </p:txBody>
        </p:sp>
        <p:sp>
          <p:nvSpPr>
            <p:cNvPr id="14343" name="Line 15"/>
            <p:cNvSpPr>
              <a:spLocks noChangeShapeType="1"/>
            </p:cNvSpPr>
            <p:nvPr/>
          </p:nvSpPr>
          <p:spPr bwMode="auto">
            <a:xfrm>
              <a:off x="109707968" y="109854626"/>
              <a:ext cx="1839307" cy="6724"/>
            </a:xfrm>
            <a:prstGeom prst="line">
              <a:avLst/>
            </a:prstGeom>
            <a:noFill/>
            <a:ln w="19050" algn="ctr">
              <a:solidFill>
                <a:srgbClr val="FFCC00"/>
              </a:solidFill>
              <a:round/>
              <a:headEnd/>
              <a:tailEnd/>
            </a:ln>
          </p:spPr>
          <p:txBody>
            <a:bodyPr lIns="36576" tIns="36576" rIns="36576" bIns="36576"/>
            <a:lstStyle/>
            <a:p>
              <a:endParaRPr lang="en-US"/>
            </a:p>
          </p:txBody>
        </p:sp>
        <p:sp>
          <p:nvSpPr>
            <p:cNvPr id="14344" name="WordArt 16"/>
            <p:cNvSpPr>
              <a:spLocks noChangeArrowheads="1" noChangeShapeType="1" noTextEdit="1"/>
            </p:cNvSpPr>
            <p:nvPr/>
          </p:nvSpPr>
          <p:spPr bwMode="auto">
            <a:xfrm>
              <a:off x="109895015" y="109689900"/>
              <a:ext cx="1480810" cy="127747"/>
            </a:xfrm>
            <a:prstGeom prst="rect">
              <a:avLst/>
            </a:prstGeom>
          </p:spPr>
          <p:txBody>
            <a:bodyPr wrap="none" fromWordArt="1">
              <a:prstTxWarp prst="textPlain">
                <a:avLst>
                  <a:gd name="adj" fmla="val 50000"/>
                </a:avLst>
              </a:prstTxWarp>
            </a:bodyPr>
            <a:lstStyle/>
            <a:p>
              <a:pPr algn="ctr"/>
              <a:r>
                <a:rPr lang="en-US" sz="1200" b="1" kern="10" dirty="0">
                  <a:ln w="9525" algn="ctr">
                    <a:solidFill>
                      <a:srgbClr val="000000"/>
                    </a:solidFill>
                    <a:round/>
                    <a:headEnd/>
                    <a:tailEnd/>
                  </a:ln>
                  <a:solidFill>
                    <a:srgbClr val="000000"/>
                  </a:solidFill>
                  <a:latin typeface="Arial"/>
                  <a:cs typeface="Arial"/>
                </a:rPr>
                <a:t>COGHSTA</a:t>
              </a:r>
            </a:p>
          </p:txBody>
        </p:sp>
      </p:grpSp>
      <p:sp>
        <p:nvSpPr>
          <p:cNvPr id="5" name="Slide Number Placeholder 4"/>
          <p:cNvSpPr>
            <a:spLocks noGrp="1"/>
          </p:cNvSpPr>
          <p:nvPr>
            <p:ph type="sldNum" sz="quarter" idx="12"/>
          </p:nvPr>
        </p:nvSpPr>
        <p:spPr/>
        <p:txBody>
          <a:bodyPr/>
          <a:lstStyle/>
          <a:p>
            <a:pPr>
              <a:defRPr/>
            </a:pPr>
            <a:fld id="{6FF90EAC-5868-4F8E-B966-74EC36AA5565}" type="slidenum">
              <a:rPr lang="en-US" smtClean="0"/>
              <a:pPr>
                <a:defRPr/>
              </a:pPr>
              <a:t>14</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062603259"/>
              </p:ext>
            </p:extLst>
          </p:nvPr>
        </p:nvGraphicFramePr>
        <p:xfrm>
          <a:off x="206992" y="1104749"/>
          <a:ext cx="8759824" cy="1487199"/>
        </p:xfrm>
        <a:graphic>
          <a:graphicData uri="http://schemas.openxmlformats.org/drawingml/2006/table">
            <a:tbl>
              <a:tblPr firstRow="1" firstCol="1" bandRow="1"/>
              <a:tblGrid>
                <a:gridCol w="1751812">
                  <a:extLst>
                    <a:ext uri="{9D8B030D-6E8A-4147-A177-3AD203B41FA5}">
                      <a16:colId xmlns:a16="http://schemas.microsoft.com/office/drawing/2014/main" val="20000"/>
                    </a:ext>
                  </a:extLst>
                </a:gridCol>
                <a:gridCol w="1751812">
                  <a:extLst>
                    <a:ext uri="{9D8B030D-6E8A-4147-A177-3AD203B41FA5}">
                      <a16:colId xmlns:a16="http://schemas.microsoft.com/office/drawing/2014/main" val="20001"/>
                    </a:ext>
                  </a:extLst>
                </a:gridCol>
                <a:gridCol w="1751812">
                  <a:extLst>
                    <a:ext uri="{9D8B030D-6E8A-4147-A177-3AD203B41FA5}">
                      <a16:colId xmlns:a16="http://schemas.microsoft.com/office/drawing/2014/main" val="20002"/>
                    </a:ext>
                  </a:extLst>
                </a:gridCol>
                <a:gridCol w="1751812">
                  <a:extLst>
                    <a:ext uri="{9D8B030D-6E8A-4147-A177-3AD203B41FA5}">
                      <a16:colId xmlns:a16="http://schemas.microsoft.com/office/drawing/2014/main" val="20003"/>
                    </a:ext>
                  </a:extLst>
                </a:gridCol>
                <a:gridCol w="1752576">
                  <a:extLst>
                    <a:ext uri="{9D8B030D-6E8A-4147-A177-3AD203B41FA5}">
                      <a16:colId xmlns:a16="http://schemas.microsoft.com/office/drawing/2014/main" val="20004"/>
                    </a:ext>
                  </a:extLst>
                </a:gridCol>
              </a:tblGrid>
              <a:tr h="613549">
                <a:tc>
                  <a:txBody>
                    <a:bodyPr/>
                    <a:lstStyle/>
                    <a:p>
                      <a:pPr marL="0" marR="0">
                        <a:spcBef>
                          <a:spcPts val="0"/>
                        </a:spcBef>
                        <a:spcAft>
                          <a:spcPts val="0"/>
                        </a:spcAft>
                      </a:pPr>
                      <a:r>
                        <a:rPr lang="en-ZA" sz="1800" b="1" kern="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Municipality</a:t>
                      </a:r>
                      <a:endParaRPr lang="en-US" sz="1800" b="1" kern="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1800" b="1" kern="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Allocation</a:t>
                      </a:r>
                      <a:endParaRPr lang="en-US" sz="1800" b="1" kern="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1800" b="1" kern="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Transferred amount</a:t>
                      </a:r>
                      <a:endParaRPr lang="en-US" sz="1800" b="1" kern="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1800" b="1" kern="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Actual Expenditure</a:t>
                      </a:r>
                      <a:endParaRPr lang="en-US" sz="1800" b="1" kern="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1800" b="1" kern="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of expenditure</a:t>
                      </a:r>
                      <a:endParaRPr lang="en-US" sz="1800" b="1" kern="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62902">
                <a:tc>
                  <a:txBody>
                    <a:bodyPr/>
                    <a:lstStyle/>
                    <a:p>
                      <a:pPr marL="0" marR="0">
                        <a:spcBef>
                          <a:spcPts val="0"/>
                        </a:spcBef>
                        <a:spcAft>
                          <a:spcPts val="0"/>
                        </a:spcAft>
                      </a:pPr>
                      <a:r>
                        <a:rPr lang="en-ZA" sz="1800"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Dikgatlong</a:t>
                      </a:r>
                      <a:endParaRPr lang="en-US" sz="1800"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1800" kern="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19 422 000</a:t>
                      </a:r>
                      <a:endParaRPr lang="en-US" sz="1800" kern="14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kern="14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10 000 000</a:t>
                      </a:r>
                      <a:endParaRPr lang="en-US" sz="1800"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kern="14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269 174.44</a:t>
                      </a:r>
                      <a:endParaRPr lang="en-US" sz="1800"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kern="14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US" sz="1800" b="1"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55856">
                <a:tc>
                  <a:txBody>
                    <a:bodyPr/>
                    <a:lstStyle/>
                    <a:p>
                      <a:pPr marL="0" marR="0">
                        <a:spcBef>
                          <a:spcPts val="0"/>
                        </a:spcBef>
                        <a:spcAft>
                          <a:spcPts val="0"/>
                        </a:spcAft>
                      </a:pPr>
                      <a:r>
                        <a:rPr lang="en-ZA" sz="1800" kern="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Magareng</a:t>
                      </a:r>
                      <a:endParaRPr lang="en-US" sz="1800" kern="14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1800" kern="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11 119 000</a:t>
                      </a:r>
                      <a:endParaRPr lang="en-US" sz="1800" kern="14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kern="14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2 500 000</a:t>
                      </a:r>
                      <a:endParaRPr lang="en-US" sz="1800"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kern="14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US" sz="1800"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kern="14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US" sz="1800" b="1"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25010">
                <a:tc>
                  <a:txBody>
                    <a:bodyPr/>
                    <a:lstStyle/>
                    <a:p>
                      <a:pPr marL="0" marR="0">
                        <a:spcBef>
                          <a:spcPts val="0"/>
                        </a:spcBef>
                        <a:spcAft>
                          <a:spcPts val="0"/>
                        </a:spcAft>
                      </a:pPr>
                      <a:r>
                        <a:rPr lang="en-ZA" sz="1800" kern="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Phokwane</a:t>
                      </a:r>
                      <a:endParaRPr lang="en-US" sz="1800" kern="14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1800" kern="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26 112 000</a:t>
                      </a:r>
                      <a:endParaRPr lang="en-US" sz="1800" kern="14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kern="14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10 000 000</a:t>
                      </a:r>
                      <a:endParaRPr lang="en-US" sz="1800"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kern="14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8 432 740.37</a:t>
                      </a:r>
                      <a:endParaRPr lang="en-US" sz="1800"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kern="14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32%</a:t>
                      </a:r>
                      <a:endParaRPr lang="en-US" sz="1800" b="1"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11" name="Title 1"/>
          <p:cNvSpPr txBox="1">
            <a:spLocks/>
          </p:cNvSpPr>
          <p:nvPr/>
        </p:nvSpPr>
        <p:spPr>
          <a:xfrm>
            <a:off x="0" y="2731497"/>
            <a:ext cx="8686800" cy="502119"/>
          </a:xfrm>
          <a:prstGeom prst="rect">
            <a:avLst/>
          </a:prstGeom>
          <a:solidFill>
            <a:srgbClr val="FFC000"/>
          </a:solidFill>
        </p:spPr>
        <p:txBody>
          <a:bodyPr vert="horz" anchor="ctr">
            <a:normAutofit fontScale="92500" lnSpcReduction="20000"/>
          </a:bodyPr>
          <a:lst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itchFamily="34" charset="0"/>
              </a:defRPr>
            </a:lvl2pPr>
            <a:lvl3pPr algn="l" rtl="0" fontAlgn="base">
              <a:spcBef>
                <a:spcPct val="0"/>
              </a:spcBef>
              <a:spcAft>
                <a:spcPct val="0"/>
              </a:spcAft>
              <a:defRPr sz="3600">
                <a:solidFill>
                  <a:schemeClr val="tx2"/>
                </a:solidFill>
                <a:latin typeface="Franklin Gothic Medium" pitchFamily="34" charset="0"/>
              </a:defRPr>
            </a:lvl3pPr>
            <a:lvl4pPr algn="l" rtl="0" fontAlgn="base">
              <a:spcBef>
                <a:spcPct val="0"/>
              </a:spcBef>
              <a:spcAft>
                <a:spcPct val="0"/>
              </a:spcAft>
              <a:defRPr sz="3600">
                <a:solidFill>
                  <a:schemeClr val="tx2"/>
                </a:solidFill>
                <a:latin typeface="Franklin Gothic Medium" pitchFamily="34" charset="0"/>
              </a:defRPr>
            </a:lvl4pPr>
            <a:lvl5pPr algn="l" rtl="0" fontAlgn="base">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a:lstStyle>
          <a:p>
            <a:pPr fontAlgn="auto">
              <a:spcAft>
                <a:spcPts val="0"/>
              </a:spcAft>
              <a:defRPr/>
            </a:pPr>
            <a:r>
              <a:rPr lang="en-US" sz="3200" b="1" dirty="0" smtClean="0">
                <a:effectLst/>
              </a:rPr>
              <a:t>NOV - Expenditure per municipality</a:t>
            </a:r>
            <a:endParaRPr lang="en-US" sz="3200" b="1" dirty="0">
              <a:solidFill>
                <a:srgbClr val="C00000"/>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3243013453"/>
              </p:ext>
            </p:extLst>
          </p:nvPr>
        </p:nvGraphicFramePr>
        <p:xfrm>
          <a:off x="206992" y="3209732"/>
          <a:ext cx="8759824" cy="1438468"/>
        </p:xfrm>
        <a:graphic>
          <a:graphicData uri="http://schemas.openxmlformats.org/drawingml/2006/table">
            <a:tbl>
              <a:tblPr firstRow="1" firstCol="1" bandRow="1"/>
              <a:tblGrid>
                <a:gridCol w="1751812">
                  <a:extLst>
                    <a:ext uri="{9D8B030D-6E8A-4147-A177-3AD203B41FA5}">
                      <a16:colId xmlns:a16="http://schemas.microsoft.com/office/drawing/2014/main" val="20000"/>
                    </a:ext>
                  </a:extLst>
                </a:gridCol>
                <a:gridCol w="1751812">
                  <a:extLst>
                    <a:ext uri="{9D8B030D-6E8A-4147-A177-3AD203B41FA5}">
                      <a16:colId xmlns:a16="http://schemas.microsoft.com/office/drawing/2014/main" val="20001"/>
                    </a:ext>
                  </a:extLst>
                </a:gridCol>
                <a:gridCol w="1751812">
                  <a:extLst>
                    <a:ext uri="{9D8B030D-6E8A-4147-A177-3AD203B41FA5}">
                      <a16:colId xmlns:a16="http://schemas.microsoft.com/office/drawing/2014/main" val="20002"/>
                    </a:ext>
                  </a:extLst>
                </a:gridCol>
                <a:gridCol w="1751812">
                  <a:extLst>
                    <a:ext uri="{9D8B030D-6E8A-4147-A177-3AD203B41FA5}">
                      <a16:colId xmlns:a16="http://schemas.microsoft.com/office/drawing/2014/main" val="20003"/>
                    </a:ext>
                  </a:extLst>
                </a:gridCol>
                <a:gridCol w="1752576">
                  <a:extLst>
                    <a:ext uri="{9D8B030D-6E8A-4147-A177-3AD203B41FA5}">
                      <a16:colId xmlns:a16="http://schemas.microsoft.com/office/drawing/2014/main" val="20004"/>
                    </a:ext>
                  </a:extLst>
                </a:gridCol>
              </a:tblGrid>
              <a:tr h="524068">
                <a:tc>
                  <a:txBody>
                    <a:bodyPr/>
                    <a:lstStyle/>
                    <a:p>
                      <a:pPr marL="0" marR="0">
                        <a:spcBef>
                          <a:spcPts val="0"/>
                        </a:spcBef>
                        <a:spcAft>
                          <a:spcPts val="0"/>
                        </a:spcAft>
                      </a:pPr>
                      <a:r>
                        <a:rPr lang="en-ZA" sz="1800" b="1" kern="1400" dirty="0">
                          <a:solidFill>
                            <a:srgbClr val="000000"/>
                          </a:solidFill>
                          <a:effectLst/>
                          <a:latin typeface="Arial" panose="020B0604020202020204" pitchFamily="34" charset="0"/>
                          <a:ea typeface="Times New Roman" panose="02020603050405020304" pitchFamily="18" charset="0"/>
                        </a:rPr>
                        <a:t>Municipality</a:t>
                      </a:r>
                      <a:endParaRPr lang="en-US" sz="1200" b="1"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1800" b="1" kern="1400" dirty="0">
                          <a:solidFill>
                            <a:srgbClr val="000000"/>
                          </a:solidFill>
                          <a:effectLst/>
                          <a:latin typeface="Arial" panose="020B0604020202020204" pitchFamily="34" charset="0"/>
                          <a:ea typeface="Times New Roman" panose="02020603050405020304" pitchFamily="18" charset="0"/>
                        </a:rPr>
                        <a:t>Allocation</a:t>
                      </a:r>
                      <a:endParaRPr lang="en-US" sz="1200" b="1"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1800" b="1" kern="1400" dirty="0">
                          <a:solidFill>
                            <a:srgbClr val="000000"/>
                          </a:solidFill>
                          <a:effectLst/>
                          <a:latin typeface="Arial" panose="020B0604020202020204" pitchFamily="34" charset="0"/>
                          <a:ea typeface="Times New Roman" panose="02020603050405020304" pitchFamily="18" charset="0"/>
                        </a:rPr>
                        <a:t>Transferred amount</a:t>
                      </a:r>
                      <a:endParaRPr lang="en-US" sz="1200" b="1"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1800" b="1" kern="1400" dirty="0">
                          <a:solidFill>
                            <a:srgbClr val="000000"/>
                          </a:solidFill>
                          <a:effectLst/>
                          <a:latin typeface="Arial" panose="020B0604020202020204" pitchFamily="34" charset="0"/>
                          <a:ea typeface="Times New Roman" panose="02020603050405020304" pitchFamily="18" charset="0"/>
                        </a:rPr>
                        <a:t>Actual Expenditure</a:t>
                      </a:r>
                      <a:endParaRPr lang="en-US" sz="1200" b="1"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1800" b="1" kern="1400" dirty="0">
                          <a:solidFill>
                            <a:srgbClr val="000000"/>
                          </a:solidFill>
                          <a:effectLst/>
                          <a:latin typeface="Arial" panose="020B0604020202020204" pitchFamily="34" charset="0"/>
                          <a:ea typeface="Times New Roman" panose="02020603050405020304" pitchFamily="18" charset="0"/>
                        </a:rPr>
                        <a:t>% of expenditure</a:t>
                      </a:r>
                      <a:endParaRPr lang="en-US" sz="1200" b="1"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80228">
                <a:tc>
                  <a:txBody>
                    <a:bodyPr/>
                    <a:lstStyle/>
                    <a:p>
                      <a:pPr marL="0" marR="0">
                        <a:spcBef>
                          <a:spcPts val="0"/>
                        </a:spcBef>
                        <a:spcAft>
                          <a:spcPts val="0"/>
                        </a:spcAft>
                      </a:pPr>
                      <a:r>
                        <a:rPr lang="en-ZA" sz="1800" kern="1400" dirty="0">
                          <a:solidFill>
                            <a:srgbClr val="000000"/>
                          </a:solidFill>
                          <a:effectLst/>
                          <a:latin typeface="Arial" panose="020B0604020202020204" pitchFamily="34" charset="0"/>
                          <a:ea typeface="Times New Roman" panose="02020603050405020304" pitchFamily="18" charset="0"/>
                        </a:rPr>
                        <a:t>Dikgatlong</a:t>
                      </a:r>
                      <a:endParaRPr lang="en-US" sz="12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1800" kern="1400">
                          <a:solidFill>
                            <a:srgbClr val="000000"/>
                          </a:solidFill>
                          <a:effectLst/>
                          <a:latin typeface="Arial" panose="020B0604020202020204" pitchFamily="34" charset="0"/>
                          <a:ea typeface="Times New Roman" panose="02020603050405020304" pitchFamily="18" charset="0"/>
                        </a:rPr>
                        <a:t>19 422 000</a:t>
                      </a:r>
                      <a:endParaRPr lang="en-US" sz="1200" kern="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1800" kern="1400">
                          <a:solidFill>
                            <a:srgbClr val="000000"/>
                          </a:solidFill>
                          <a:effectLst/>
                          <a:latin typeface="Arial" panose="020B0604020202020204" pitchFamily="34" charset="0"/>
                          <a:ea typeface="Times New Roman" panose="02020603050405020304" pitchFamily="18" charset="0"/>
                        </a:rPr>
                        <a:t>10 000 000</a:t>
                      </a:r>
                      <a:endParaRPr lang="en-US" sz="1200" kern="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1800" kern="1400">
                          <a:solidFill>
                            <a:srgbClr val="000000"/>
                          </a:solidFill>
                          <a:effectLst/>
                          <a:latin typeface="Arial" panose="020B0604020202020204" pitchFamily="34" charset="0"/>
                          <a:ea typeface="Times New Roman" panose="02020603050405020304" pitchFamily="18" charset="0"/>
                        </a:rPr>
                        <a:t>269 174.44</a:t>
                      </a:r>
                      <a:endParaRPr lang="en-US" sz="1200" kern="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1800" b="1" kern="1400" dirty="0">
                          <a:solidFill>
                            <a:srgbClr val="000000"/>
                          </a:solidFill>
                          <a:effectLst/>
                          <a:latin typeface="Arial" panose="020B0604020202020204" pitchFamily="34" charset="0"/>
                          <a:ea typeface="Times New Roman" panose="02020603050405020304" pitchFamily="18" charset="0"/>
                        </a:rPr>
                        <a:t>1%</a:t>
                      </a:r>
                      <a:endParaRPr lang="en-US" sz="1200" b="1"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04800">
                <a:tc>
                  <a:txBody>
                    <a:bodyPr/>
                    <a:lstStyle/>
                    <a:p>
                      <a:pPr marL="0" marR="0">
                        <a:spcBef>
                          <a:spcPts val="0"/>
                        </a:spcBef>
                        <a:spcAft>
                          <a:spcPts val="0"/>
                        </a:spcAft>
                      </a:pPr>
                      <a:r>
                        <a:rPr lang="en-ZA" sz="1800" kern="1400">
                          <a:solidFill>
                            <a:srgbClr val="000000"/>
                          </a:solidFill>
                          <a:effectLst/>
                          <a:latin typeface="Arial" panose="020B0604020202020204" pitchFamily="34" charset="0"/>
                          <a:ea typeface="Times New Roman" panose="02020603050405020304" pitchFamily="18" charset="0"/>
                        </a:rPr>
                        <a:t>Magareng</a:t>
                      </a:r>
                      <a:endParaRPr lang="en-US" sz="1200" kern="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1800" kern="1400">
                          <a:solidFill>
                            <a:srgbClr val="000000"/>
                          </a:solidFill>
                          <a:effectLst/>
                          <a:latin typeface="Arial" panose="020B0604020202020204" pitchFamily="34" charset="0"/>
                          <a:ea typeface="Times New Roman" panose="02020603050405020304" pitchFamily="18" charset="0"/>
                        </a:rPr>
                        <a:t>11 119 000</a:t>
                      </a:r>
                      <a:endParaRPr lang="en-US" sz="1200" kern="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1800" kern="1400">
                          <a:solidFill>
                            <a:srgbClr val="000000"/>
                          </a:solidFill>
                          <a:effectLst/>
                          <a:latin typeface="Arial" panose="020B0604020202020204" pitchFamily="34" charset="0"/>
                          <a:ea typeface="Times New Roman" panose="02020603050405020304" pitchFamily="18" charset="0"/>
                        </a:rPr>
                        <a:t>2 500 000</a:t>
                      </a:r>
                      <a:endParaRPr lang="en-US" sz="1200" kern="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1800" kern="1400">
                          <a:solidFill>
                            <a:srgbClr val="000000"/>
                          </a:solidFill>
                          <a:effectLst/>
                          <a:latin typeface="Arial" panose="020B0604020202020204" pitchFamily="34" charset="0"/>
                          <a:ea typeface="Times New Roman" panose="02020603050405020304" pitchFamily="18" charset="0"/>
                        </a:rPr>
                        <a:t>0</a:t>
                      </a:r>
                      <a:endParaRPr lang="en-US" sz="1200" kern="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1800" b="1" kern="1400" dirty="0">
                          <a:solidFill>
                            <a:srgbClr val="000000"/>
                          </a:solidFill>
                          <a:effectLst/>
                          <a:latin typeface="Arial" panose="020B0604020202020204" pitchFamily="34" charset="0"/>
                          <a:ea typeface="Times New Roman" panose="02020603050405020304" pitchFamily="18" charset="0"/>
                        </a:rPr>
                        <a:t>0%</a:t>
                      </a:r>
                      <a:endParaRPr lang="en-US" sz="1200" b="1"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04800">
                <a:tc>
                  <a:txBody>
                    <a:bodyPr/>
                    <a:lstStyle/>
                    <a:p>
                      <a:pPr marL="0" marR="0">
                        <a:spcBef>
                          <a:spcPts val="0"/>
                        </a:spcBef>
                        <a:spcAft>
                          <a:spcPts val="0"/>
                        </a:spcAft>
                      </a:pPr>
                      <a:r>
                        <a:rPr lang="en-ZA" sz="1800" kern="1400">
                          <a:solidFill>
                            <a:srgbClr val="000000"/>
                          </a:solidFill>
                          <a:effectLst/>
                          <a:latin typeface="Arial" panose="020B0604020202020204" pitchFamily="34" charset="0"/>
                          <a:ea typeface="Times New Roman" panose="02020603050405020304" pitchFamily="18" charset="0"/>
                        </a:rPr>
                        <a:t>Phokwane</a:t>
                      </a:r>
                      <a:endParaRPr lang="en-US" sz="1200" kern="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1800" kern="1400">
                          <a:solidFill>
                            <a:srgbClr val="000000"/>
                          </a:solidFill>
                          <a:effectLst/>
                          <a:latin typeface="Arial" panose="020B0604020202020204" pitchFamily="34" charset="0"/>
                          <a:ea typeface="Times New Roman" panose="02020603050405020304" pitchFamily="18" charset="0"/>
                        </a:rPr>
                        <a:t>26 112 000</a:t>
                      </a:r>
                      <a:endParaRPr lang="en-US" sz="1200" kern="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1800" kern="1400">
                          <a:solidFill>
                            <a:srgbClr val="000000"/>
                          </a:solidFill>
                          <a:effectLst/>
                          <a:latin typeface="Arial" panose="020B0604020202020204" pitchFamily="34" charset="0"/>
                          <a:ea typeface="Times New Roman" panose="02020603050405020304" pitchFamily="18" charset="0"/>
                        </a:rPr>
                        <a:t>16 000 000</a:t>
                      </a:r>
                      <a:endParaRPr lang="en-US" sz="1200" kern="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1800" kern="1400">
                          <a:solidFill>
                            <a:srgbClr val="000000"/>
                          </a:solidFill>
                          <a:effectLst/>
                          <a:latin typeface="Arial" panose="020B0604020202020204" pitchFamily="34" charset="0"/>
                          <a:ea typeface="Times New Roman" panose="02020603050405020304" pitchFamily="18" charset="0"/>
                        </a:rPr>
                        <a:t>8 432 740.37</a:t>
                      </a:r>
                      <a:endParaRPr lang="en-US" sz="1200" kern="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1800" b="1" kern="1400" dirty="0">
                          <a:solidFill>
                            <a:srgbClr val="000000"/>
                          </a:solidFill>
                          <a:effectLst/>
                          <a:latin typeface="Arial" panose="020B0604020202020204" pitchFamily="34" charset="0"/>
                          <a:ea typeface="Times New Roman" panose="02020603050405020304" pitchFamily="18" charset="0"/>
                        </a:rPr>
                        <a:t>32%</a:t>
                      </a:r>
                      <a:endParaRPr lang="en-US" sz="1200" b="1"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13" name="Title 1"/>
          <p:cNvSpPr txBox="1">
            <a:spLocks/>
          </p:cNvSpPr>
          <p:nvPr/>
        </p:nvSpPr>
        <p:spPr>
          <a:xfrm>
            <a:off x="301625" y="4748853"/>
            <a:ext cx="8686800" cy="502119"/>
          </a:xfrm>
          <a:prstGeom prst="rect">
            <a:avLst/>
          </a:prstGeom>
          <a:solidFill>
            <a:srgbClr val="FFC000"/>
          </a:solidFill>
        </p:spPr>
        <p:txBody>
          <a:bodyPr vert="horz" anchor="ctr">
            <a:normAutofit fontScale="92500" lnSpcReduction="20000"/>
          </a:bodyPr>
          <a:lst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itchFamily="34" charset="0"/>
              </a:defRPr>
            </a:lvl2pPr>
            <a:lvl3pPr algn="l" rtl="0" fontAlgn="base">
              <a:spcBef>
                <a:spcPct val="0"/>
              </a:spcBef>
              <a:spcAft>
                <a:spcPct val="0"/>
              </a:spcAft>
              <a:defRPr sz="3600">
                <a:solidFill>
                  <a:schemeClr val="tx2"/>
                </a:solidFill>
                <a:latin typeface="Franklin Gothic Medium" pitchFamily="34" charset="0"/>
              </a:defRPr>
            </a:lvl3pPr>
            <a:lvl4pPr algn="l" rtl="0" fontAlgn="base">
              <a:spcBef>
                <a:spcPct val="0"/>
              </a:spcBef>
              <a:spcAft>
                <a:spcPct val="0"/>
              </a:spcAft>
              <a:defRPr sz="3600">
                <a:solidFill>
                  <a:schemeClr val="tx2"/>
                </a:solidFill>
                <a:latin typeface="Franklin Gothic Medium" pitchFamily="34" charset="0"/>
              </a:defRPr>
            </a:lvl4pPr>
            <a:lvl5pPr algn="l" rtl="0" fontAlgn="base">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a:lstStyle>
          <a:p>
            <a:pPr fontAlgn="auto">
              <a:spcAft>
                <a:spcPts val="0"/>
              </a:spcAft>
              <a:defRPr/>
            </a:pPr>
            <a:r>
              <a:rPr lang="en-US" sz="3200" b="1" dirty="0" smtClean="0">
                <a:effectLst/>
              </a:rPr>
              <a:t>DEC - Expenditure per municipality</a:t>
            </a:r>
            <a:endParaRPr lang="en-US" sz="3200" b="1" dirty="0">
              <a:solidFill>
                <a:srgbClr val="C00000"/>
              </a:solidFill>
            </a:endParaRPr>
          </a:p>
        </p:txBody>
      </p:sp>
      <p:graphicFrame>
        <p:nvGraphicFramePr>
          <p:cNvPr id="14" name="Table 13"/>
          <p:cNvGraphicFramePr>
            <a:graphicFrameLocks noGrp="1"/>
          </p:cNvGraphicFramePr>
          <p:nvPr>
            <p:extLst>
              <p:ext uri="{D42A27DB-BD31-4B8C-83A1-F6EECF244321}">
                <p14:modId xmlns:p14="http://schemas.microsoft.com/office/powerpoint/2010/main" val="2948648840"/>
              </p:ext>
            </p:extLst>
          </p:nvPr>
        </p:nvGraphicFramePr>
        <p:xfrm>
          <a:off x="177422" y="5196249"/>
          <a:ext cx="8759824" cy="1417323"/>
        </p:xfrm>
        <a:graphic>
          <a:graphicData uri="http://schemas.openxmlformats.org/drawingml/2006/table">
            <a:tbl>
              <a:tblPr firstRow="1" firstCol="1" bandRow="1"/>
              <a:tblGrid>
                <a:gridCol w="1751812">
                  <a:extLst>
                    <a:ext uri="{9D8B030D-6E8A-4147-A177-3AD203B41FA5}">
                      <a16:colId xmlns:a16="http://schemas.microsoft.com/office/drawing/2014/main" val="20000"/>
                    </a:ext>
                  </a:extLst>
                </a:gridCol>
                <a:gridCol w="1751812">
                  <a:extLst>
                    <a:ext uri="{9D8B030D-6E8A-4147-A177-3AD203B41FA5}">
                      <a16:colId xmlns:a16="http://schemas.microsoft.com/office/drawing/2014/main" val="20001"/>
                    </a:ext>
                  </a:extLst>
                </a:gridCol>
                <a:gridCol w="1751812">
                  <a:extLst>
                    <a:ext uri="{9D8B030D-6E8A-4147-A177-3AD203B41FA5}">
                      <a16:colId xmlns:a16="http://schemas.microsoft.com/office/drawing/2014/main" val="20002"/>
                    </a:ext>
                  </a:extLst>
                </a:gridCol>
                <a:gridCol w="1751812">
                  <a:extLst>
                    <a:ext uri="{9D8B030D-6E8A-4147-A177-3AD203B41FA5}">
                      <a16:colId xmlns:a16="http://schemas.microsoft.com/office/drawing/2014/main" val="20003"/>
                    </a:ext>
                  </a:extLst>
                </a:gridCol>
                <a:gridCol w="1752576">
                  <a:extLst>
                    <a:ext uri="{9D8B030D-6E8A-4147-A177-3AD203B41FA5}">
                      <a16:colId xmlns:a16="http://schemas.microsoft.com/office/drawing/2014/main" val="20004"/>
                    </a:ext>
                  </a:extLst>
                </a:gridCol>
              </a:tblGrid>
              <a:tr h="533403">
                <a:tc>
                  <a:txBody>
                    <a:bodyPr/>
                    <a:lstStyle/>
                    <a:p>
                      <a:pPr marL="0" marR="0">
                        <a:spcBef>
                          <a:spcPts val="0"/>
                        </a:spcBef>
                        <a:spcAft>
                          <a:spcPts val="0"/>
                        </a:spcAft>
                      </a:pPr>
                      <a:r>
                        <a:rPr lang="en-ZA" sz="1800" b="1"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Municipality</a:t>
                      </a:r>
                      <a:endParaRPr lang="en-US" sz="1800" b="1"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1800" b="1"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Allocation</a:t>
                      </a:r>
                      <a:endParaRPr lang="en-US" sz="1800" b="1"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1800" b="1"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Transferred amount</a:t>
                      </a:r>
                      <a:endParaRPr lang="en-US" sz="1800" b="1"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1800" b="1"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Actual Expenditure</a:t>
                      </a:r>
                      <a:endParaRPr lang="en-US" sz="1800" b="1"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1800" b="1"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expenditure</a:t>
                      </a:r>
                      <a:endParaRPr lang="en-US" sz="1800" b="1"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89563">
                <a:tc>
                  <a:txBody>
                    <a:bodyPr/>
                    <a:lstStyle/>
                    <a:p>
                      <a:pPr marL="0" marR="0">
                        <a:spcBef>
                          <a:spcPts val="0"/>
                        </a:spcBef>
                        <a:spcAft>
                          <a:spcPts val="0"/>
                        </a:spcAft>
                      </a:pPr>
                      <a:r>
                        <a:rPr lang="en-ZA" sz="1800"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Dikgatlong</a:t>
                      </a:r>
                      <a:endParaRPr lang="en-US" sz="1800"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1800" kern="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19 422 000</a:t>
                      </a:r>
                      <a:endParaRPr lang="en-US" sz="1800" kern="14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kern="14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10 000 000</a:t>
                      </a:r>
                      <a:endParaRPr lang="en-US" sz="1800"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kern="14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896 000</a:t>
                      </a:r>
                      <a:endParaRPr lang="en-US" sz="1800"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kern="14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4.61%</a:t>
                      </a:r>
                      <a:endParaRPr lang="en-US" sz="1800" b="1"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04800">
                <a:tc>
                  <a:txBody>
                    <a:bodyPr/>
                    <a:lstStyle/>
                    <a:p>
                      <a:pPr marL="0" marR="0">
                        <a:spcBef>
                          <a:spcPts val="0"/>
                        </a:spcBef>
                        <a:spcAft>
                          <a:spcPts val="0"/>
                        </a:spcAft>
                      </a:pPr>
                      <a:r>
                        <a:rPr lang="en-ZA" sz="1800" kern="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Magareng</a:t>
                      </a:r>
                      <a:endParaRPr lang="en-US" sz="1800" kern="14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1800"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11 119 000</a:t>
                      </a:r>
                      <a:endParaRPr lang="en-US" sz="1800"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kern="14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2 000 000</a:t>
                      </a:r>
                      <a:endParaRPr lang="en-US" sz="1800"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kern="14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US" sz="1800"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kern="14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US" sz="1800" b="1"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28600">
                <a:tc>
                  <a:txBody>
                    <a:bodyPr/>
                    <a:lstStyle/>
                    <a:p>
                      <a:pPr marL="0" marR="0">
                        <a:spcBef>
                          <a:spcPts val="0"/>
                        </a:spcBef>
                        <a:spcAft>
                          <a:spcPts val="0"/>
                        </a:spcAft>
                      </a:pPr>
                      <a:r>
                        <a:rPr lang="en-ZA" sz="1800" kern="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Phokwane</a:t>
                      </a:r>
                      <a:endParaRPr lang="en-US" sz="1800" kern="14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1800" kern="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26 112 000</a:t>
                      </a:r>
                      <a:endParaRPr lang="en-US" sz="1800" kern="14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kern="14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16 000 000</a:t>
                      </a:r>
                      <a:endParaRPr lang="en-US" sz="1800"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kern="14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8 432 000</a:t>
                      </a:r>
                      <a:endParaRPr lang="en-US" sz="1800"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kern="14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32.29%</a:t>
                      </a:r>
                      <a:endParaRPr lang="en-US" sz="1800" b="1"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971167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9" name="Group 12"/>
          <p:cNvGrpSpPr>
            <a:grpSpLocks/>
          </p:cNvGrpSpPr>
          <p:nvPr/>
        </p:nvGrpSpPr>
        <p:grpSpPr bwMode="auto">
          <a:xfrm>
            <a:off x="6934200" y="127000"/>
            <a:ext cx="2054225" cy="838199"/>
            <a:chOff x="108725970" y="109632750"/>
            <a:chExt cx="2992755" cy="628650"/>
          </a:xfrm>
        </p:grpSpPr>
        <p:pic>
          <p:nvPicPr>
            <p:cNvPr id="14341" name="Picture 13"/>
            <p:cNvPicPr>
              <a:picLocks noChangeAspect="1" noChangeArrowheads="1"/>
            </p:cNvPicPr>
            <p:nvPr/>
          </p:nvPicPr>
          <p:blipFill>
            <a:blip r:embed="rId2"/>
            <a:srcRect/>
            <a:stretch>
              <a:fillRect/>
            </a:stretch>
          </p:blipFill>
          <p:spPr bwMode="auto">
            <a:xfrm>
              <a:off x="108725970" y="109638665"/>
              <a:ext cx="888474" cy="622735"/>
            </a:xfrm>
            <a:prstGeom prst="rect">
              <a:avLst/>
            </a:prstGeom>
            <a:noFill/>
            <a:ln w="9525" algn="ctr">
              <a:noFill/>
              <a:miter lim="800000"/>
              <a:headEnd/>
              <a:tailEnd/>
            </a:ln>
          </p:spPr>
        </p:pic>
        <p:sp>
          <p:nvSpPr>
            <p:cNvPr id="14342" name="Text Box 14"/>
            <p:cNvSpPr txBox="1">
              <a:spLocks noChangeArrowheads="1"/>
            </p:cNvSpPr>
            <p:nvPr/>
          </p:nvSpPr>
          <p:spPr bwMode="auto">
            <a:xfrm>
              <a:off x="109614444" y="109632750"/>
              <a:ext cx="2104281" cy="628650"/>
            </a:xfrm>
            <a:prstGeom prst="rect">
              <a:avLst/>
            </a:prstGeom>
            <a:noFill/>
            <a:ln w="9525" algn="in">
              <a:noFill/>
              <a:miter lim="800000"/>
              <a:headEnd/>
              <a:tailEnd/>
            </a:ln>
          </p:spPr>
          <p:txBody>
            <a:bodyPr lIns="36576" tIns="36576" rIns="36576" bIns="36576"/>
            <a:lstStyle/>
            <a:p>
              <a:pPr algn="ctr"/>
              <a:endParaRPr lang="en-US" sz="600" dirty="0">
                <a:solidFill>
                  <a:srgbClr val="000000"/>
                </a:solidFill>
              </a:endParaRPr>
            </a:p>
            <a:p>
              <a:pPr algn="ctr"/>
              <a:endParaRPr lang="en-US" sz="600" dirty="0">
                <a:solidFill>
                  <a:srgbClr val="000000"/>
                </a:solidFill>
              </a:endParaRPr>
            </a:p>
            <a:p>
              <a:pPr algn="ctr"/>
              <a:r>
                <a:rPr lang="en-US" sz="500" dirty="0">
                  <a:solidFill>
                    <a:srgbClr val="000000"/>
                  </a:solidFill>
                </a:rPr>
                <a:t>Department: </a:t>
              </a:r>
            </a:p>
            <a:p>
              <a:pPr algn="ctr"/>
              <a:r>
                <a:rPr lang="en-US" sz="500" dirty="0">
                  <a:solidFill>
                    <a:srgbClr val="000000"/>
                  </a:solidFill>
                </a:rPr>
                <a:t>Co-operative Governance, Human Settlements &amp;</a:t>
              </a:r>
            </a:p>
            <a:p>
              <a:pPr algn="ctr"/>
              <a:r>
                <a:rPr lang="en-US" sz="500" dirty="0">
                  <a:solidFill>
                    <a:srgbClr val="000000"/>
                  </a:solidFill>
                </a:rPr>
                <a:t>Traditional Affairs</a:t>
              </a:r>
            </a:p>
            <a:p>
              <a:pPr algn="ctr"/>
              <a:r>
                <a:rPr lang="en-US" sz="500" b="1" dirty="0">
                  <a:solidFill>
                    <a:srgbClr val="000000"/>
                  </a:solidFill>
                </a:rPr>
                <a:t>Northern Cape</a:t>
              </a:r>
              <a:endParaRPr lang="en-US" dirty="0"/>
            </a:p>
          </p:txBody>
        </p:sp>
        <p:sp>
          <p:nvSpPr>
            <p:cNvPr id="14343" name="Line 15"/>
            <p:cNvSpPr>
              <a:spLocks noChangeShapeType="1"/>
            </p:cNvSpPr>
            <p:nvPr/>
          </p:nvSpPr>
          <p:spPr bwMode="auto">
            <a:xfrm>
              <a:off x="109707968" y="109854626"/>
              <a:ext cx="1839307" cy="6724"/>
            </a:xfrm>
            <a:prstGeom prst="line">
              <a:avLst/>
            </a:prstGeom>
            <a:noFill/>
            <a:ln w="19050" algn="ctr">
              <a:solidFill>
                <a:srgbClr val="FFCC00"/>
              </a:solidFill>
              <a:round/>
              <a:headEnd/>
              <a:tailEnd/>
            </a:ln>
          </p:spPr>
          <p:txBody>
            <a:bodyPr lIns="36576" tIns="36576" rIns="36576" bIns="36576"/>
            <a:lstStyle/>
            <a:p>
              <a:endParaRPr lang="en-US"/>
            </a:p>
          </p:txBody>
        </p:sp>
        <p:sp>
          <p:nvSpPr>
            <p:cNvPr id="14344" name="WordArt 16"/>
            <p:cNvSpPr>
              <a:spLocks noChangeArrowheads="1" noChangeShapeType="1" noTextEdit="1"/>
            </p:cNvSpPr>
            <p:nvPr/>
          </p:nvSpPr>
          <p:spPr bwMode="auto">
            <a:xfrm>
              <a:off x="109895015" y="109689900"/>
              <a:ext cx="1480810" cy="127747"/>
            </a:xfrm>
            <a:prstGeom prst="rect">
              <a:avLst/>
            </a:prstGeom>
          </p:spPr>
          <p:txBody>
            <a:bodyPr wrap="none" fromWordArt="1">
              <a:prstTxWarp prst="textPlain">
                <a:avLst>
                  <a:gd name="adj" fmla="val 50000"/>
                </a:avLst>
              </a:prstTxWarp>
            </a:bodyPr>
            <a:lstStyle/>
            <a:p>
              <a:pPr algn="ctr"/>
              <a:r>
                <a:rPr lang="en-US" sz="1200" b="1" kern="10" dirty="0">
                  <a:ln w="9525" algn="ctr">
                    <a:solidFill>
                      <a:srgbClr val="000000"/>
                    </a:solidFill>
                    <a:round/>
                    <a:headEnd/>
                    <a:tailEnd/>
                  </a:ln>
                  <a:solidFill>
                    <a:srgbClr val="000000"/>
                  </a:solidFill>
                  <a:latin typeface="Arial"/>
                  <a:cs typeface="Arial"/>
                </a:rPr>
                <a:t>COGHSTA</a:t>
              </a:r>
            </a:p>
          </p:txBody>
        </p:sp>
      </p:grpSp>
      <p:sp>
        <p:nvSpPr>
          <p:cNvPr id="5" name="Slide Number Placeholder 4"/>
          <p:cNvSpPr>
            <a:spLocks noGrp="1"/>
          </p:cNvSpPr>
          <p:nvPr>
            <p:ph type="sldNum" sz="quarter" idx="12"/>
          </p:nvPr>
        </p:nvSpPr>
        <p:spPr/>
        <p:txBody>
          <a:bodyPr/>
          <a:lstStyle/>
          <a:p>
            <a:pPr>
              <a:defRPr/>
            </a:pPr>
            <a:fld id="{6FF90EAC-5868-4F8E-B966-74EC36AA5565}" type="slidenum">
              <a:rPr lang="en-US" smtClean="0"/>
              <a:pPr>
                <a:defRPr/>
              </a:pPr>
              <a:t>15</a:t>
            </a:fld>
            <a:endParaRPr lang="en-US" dirty="0"/>
          </a:p>
        </p:txBody>
      </p:sp>
      <p:sp>
        <p:nvSpPr>
          <p:cNvPr id="13" name="Title 1"/>
          <p:cNvSpPr txBox="1">
            <a:spLocks/>
          </p:cNvSpPr>
          <p:nvPr/>
        </p:nvSpPr>
        <p:spPr>
          <a:xfrm>
            <a:off x="-11373" y="228826"/>
            <a:ext cx="6752989" cy="502119"/>
          </a:xfrm>
          <a:prstGeom prst="rect">
            <a:avLst/>
          </a:prstGeom>
          <a:solidFill>
            <a:srgbClr val="FFC000"/>
          </a:solidFill>
        </p:spPr>
        <p:txBody>
          <a:bodyPr vert="horz" anchor="ctr">
            <a:normAutofit fontScale="77500" lnSpcReduction="20000"/>
          </a:bodyPr>
          <a:lst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itchFamily="34" charset="0"/>
              </a:defRPr>
            </a:lvl2pPr>
            <a:lvl3pPr algn="l" rtl="0" fontAlgn="base">
              <a:spcBef>
                <a:spcPct val="0"/>
              </a:spcBef>
              <a:spcAft>
                <a:spcPct val="0"/>
              </a:spcAft>
              <a:defRPr sz="3600">
                <a:solidFill>
                  <a:schemeClr val="tx2"/>
                </a:solidFill>
                <a:latin typeface="Franklin Gothic Medium" pitchFamily="34" charset="0"/>
              </a:defRPr>
            </a:lvl3pPr>
            <a:lvl4pPr algn="l" rtl="0" fontAlgn="base">
              <a:spcBef>
                <a:spcPct val="0"/>
              </a:spcBef>
              <a:spcAft>
                <a:spcPct val="0"/>
              </a:spcAft>
              <a:defRPr sz="3600">
                <a:solidFill>
                  <a:schemeClr val="tx2"/>
                </a:solidFill>
                <a:latin typeface="Franklin Gothic Medium" pitchFamily="34" charset="0"/>
              </a:defRPr>
            </a:lvl4pPr>
            <a:lvl5pPr algn="l" rtl="0" fontAlgn="base">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a:lstStyle>
          <a:p>
            <a:pPr fontAlgn="auto">
              <a:spcAft>
                <a:spcPts val="0"/>
              </a:spcAft>
              <a:defRPr/>
            </a:pPr>
            <a:r>
              <a:rPr lang="en-US" sz="3200" b="1" dirty="0" smtClean="0">
                <a:effectLst/>
              </a:rPr>
              <a:t>JAN 2021 - Expenditure per municipality</a:t>
            </a:r>
            <a:endParaRPr lang="en-US" sz="3200" b="1" dirty="0">
              <a:solidFill>
                <a:srgbClr val="C00000"/>
              </a:solidFill>
            </a:endParaRPr>
          </a:p>
        </p:txBody>
      </p:sp>
      <p:graphicFrame>
        <p:nvGraphicFramePr>
          <p:cNvPr id="14" name="Table 13"/>
          <p:cNvGraphicFramePr>
            <a:graphicFrameLocks noGrp="1"/>
          </p:cNvGraphicFramePr>
          <p:nvPr>
            <p:extLst>
              <p:ext uri="{D42A27DB-BD31-4B8C-83A1-F6EECF244321}">
                <p14:modId xmlns:p14="http://schemas.microsoft.com/office/powerpoint/2010/main" val="3980801684"/>
              </p:ext>
            </p:extLst>
          </p:nvPr>
        </p:nvGraphicFramePr>
        <p:xfrm>
          <a:off x="99545" y="1371600"/>
          <a:ext cx="8759824" cy="1491615"/>
        </p:xfrm>
        <a:graphic>
          <a:graphicData uri="http://schemas.openxmlformats.org/drawingml/2006/table">
            <a:tbl>
              <a:tblPr firstRow="1" firstCol="1" bandRow="1"/>
              <a:tblGrid>
                <a:gridCol w="1751812">
                  <a:extLst>
                    <a:ext uri="{9D8B030D-6E8A-4147-A177-3AD203B41FA5}">
                      <a16:colId xmlns:a16="http://schemas.microsoft.com/office/drawing/2014/main" val="20000"/>
                    </a:ext>
                  </a:extLst>
                </a:gridCol>
                <a:gridCol w="1751812">
                  <a:extLst>
                    <a:ext uri="{9D8B030D-6E8A-4147-A177-3AD203B41FA5}">
                      <a16:colId xmlns:a16="http://schemas.microsoft.com/office/drawing/2014/main" val="20001"/>
                    </a:ext>
                  </a:extLst>
                </a:gridCol>
                <a:gridCol w="1751812">
                  <a:extLst>
                    <a:ext uri="{9D8B030D-6E8A-4147-A177-3AD203B41FA5}">
                      <a16:colId xmlns:a16="http://schemas.microsoft.com/office/drawing/2014/main" val="20002"/>
                    </a:ext>
                  </a:extLst>
                </a:gridCol>
                <a:gridCol w="1751812">
                  <a:extLst>
                    <a:ext uri="{9D8B030D-6E8A-4147-A177-3AD203B41FA5}">
                      <a16:colId xmlns:a16="http://schemas.microsoft.com/office/drawing/2014/main" val="20003"/>
                    </a:ext>
                  </a:extLst>
                </a:gridCol>
                <a:gridCol w="1752576">
                  <a:extLst>
                    <a:ext uri="{9D8B030D-6E8A-4147-A177-3AD203B41FA5}">
                      <a16:colId xmlns:a16="http://schemas.microsoft.com/office/drawing/2014/main" val="20004"/>
                    </a:ext>
                  </a:extLst>
                </a:gridCol>
              </a:tblGrid>
              <a:tr h="533403">
                <a:tc>
                  <a:txBody>
                    <a:bodyPr/>
                    <a:lstStyle/>
                    <a:p>
                      <a:pPr marL="0" marR="0">
                        <a:spcBef>
                          <a:spcPts val="0"/>
                        </a:spcBef>
                        <a:spcAft>
                          <a:spcPts val="0"/>
                        </a:spcAft>
                      </a:pPr>
                      <a:r>
                        <a:rPr lang="en-ZA" sz="1800" b="1"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Municipality</a:t>
                      </a:r>
                      <a:endParaRPr lang="en-US" sz="1800" b="1"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1800" b="1"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Allocation</a:t>
                      </a:r>
                      <a:endParaRPr lang="en-US" sz="1800" b="1"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1800" b="1"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Transferred amount</a:t>
                      </a:r>
                      <a:endParaRPr lang="en-US" sz="1800" b="1"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1800" b="1"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Actual Expenditure</a:t>
                      </a:r>
                      <a:endParaRPr lang="en-US" sz="1800" b="1"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1800" b="1"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expenditure</a:t>
                      </a:r>
                      <a:endParaRPr lang="en-US" sz="1800" b="1"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89563">
                <a:tc>
                  <a:txBody>
                    <a:bodyPr/>
                    <a:lstStyle/>
                    <a:p>
                      <a:pPr marL="0" marR="0">
                        <a:spcBef>
                          <a:spcPts val="0"/>
                        </a:spcBef>
                        <a:spcAft>
                          <a:spcPts val="0"/>
                        </a:spcAft>
                      </a:pPr>
                      <a:r>
                        <a:rPr lang="en-ZA" sz="1800"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Dikgatlong</a:t>
                      </a:r>
                      <a:endParaRPr lang="en-US" sz="1800"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1800"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19 422 000</a:t>
                      </a:r>
                      <a:endParaRPr lang="en-US" sz="1800"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kern="140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10 000 000</a:t>
                      </a:r>
                      <a:endParaRPr lang="en-US" sz="1800"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kern="140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896 000</a:t>
                      </a:r>
                      <a:endParaRPr lang="en-US" sz="1800"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effectLst/>
                          <a:latin typeface="Arial" panose="020B0604020202020204" pitchFamily="34" charset="0"/>
                        </a:rPr>
                        <a:t>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04800">
                <a:tc>
                  <a:txBody>
                    <a:bodyPr/>
                    <a:lstStyle/>
                    <a:p>
                      <a:pPr marL="0" marR="0">
                        <a:spcBef>
                          <a:spcPts val="0"/>
                        </a:spcBef>
                        <a:spcAft>
                          <a:spcPts val="0"/>
                        </a:spcAft>
                      </a:pPr>
                      <a:r>
                        <a:rPr lang="en-ZA" sz="1800" kern="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Magareng</a:t>
                      </a:r>
                      <a:endParaRPr lang="en-US" sz="1800" kern="14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1800"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11 119 000</a:t>
                      </a:r>
                      <a:endParaRPr lang="en-US" sz="1800"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kern="140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2 000 000</a:t>
                      </a:r>
                      <a:endParaRPr lang="en-US" sz="1800"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kern="140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US" sz="1800"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effectLst/>
                          <a:latin typeface="Arial" panose="020B0604020202020204" pitchFamily="34" charset="0"/>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28600">
                <a:tc>
                  <a:txBody>
                    <a:bodyPr/>
                    <a:lstStyle/>
                    <a:p>
                      <a:pPr marL="0" marR="0">
                        <a:spcBef>
                          <a:spcPts val="0"/>
                        </a:spcBef>
                        <a:spcAft>
                          <a:spcPts val="0"/>
                        </a:spcAft>
                      </a:pPr>
                      <a:r>
                        <a:rPr lang="en-ZA" sz="1800" kern="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Phokwane</a:t>
                      </a:r>
                      <a:endParaRPr lang="en-US" sz="1800" kern="14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1800" kern="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26 112 000</a:t>
                      </a:r>
                      <a:endParaRPr lang="en-US" sz="1800" kern="14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kern="14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16 000 000</a:t>
                      </a:r>
                      <a:endParaRPr lang="en-US" sz="1800"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kern="14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8 432 000</a:t>
                      </a:r>
                      <a:endParaRPr lang="en-US" sz="1800" kern="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effectLst/>
                          <a:latin typeface="Arial" panose="020B0604020202020204" pitchFamily="34" charset="0"/>
                        </a:rPr>
                        <a:t>53%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15" name="Title 1"/>
          <p:cNvSpPr>
            <a:spLocks noGrp="1"/>
          </p:cNvSpPr>
          <p:nvPr>
            <p:ph type="title"/>
          </p:nvPr>
        </p:nvSpPr>
        <p:spPr>
          <a:xfrm>
            <a:off x="99545" y="3084770"/>
            <a:ext cx="8686800" cy="634709"/>
          </a:xfrm>
          <a:solidFill>
            <a:srgbClr val="FFC000"/>
          </a:solidFill>
        </p:spPr>
        <p:txBody>
          <a:bodyPr>
            <a:normAutofit/>
          </a:bodyPr>
          <a:lstStyle/>
          <a:p>
            <a:pPr fontAlgn="auto">
              <a:spcAft>
                <a:spcPts val="0"/>
              </a:spcAft>
              <a:defRPr/>
            </a:pPr>
            <a:r>
              <a:rPr lang="en-US" sz="3200" b="1" dirty="0" smtClean="0">
                <a:effectLst/>
              </a:rPr>
              <a:t>REASONS FOR NO Expenditure </a:t>
            </a:r>
            <a:endParaRPr lang="en-US" sz="3200" b="1" dirty="0">
              <a:solidFill>
                <a:srgbClr val="C00000"/>
              </a:solidFill>
            </a:endParaRPr>
          </a:p>
        </p:txBody>
      </p:sp>
      <p:graphicFrame>
        <p:nvGraphicFramePr>
          <p:cNvPr id="16" name="Group 25">
            <a:extLst>
              <a:ext uri="{FF2B5EF4-FFF2-40B4-BE49-F238E27FC236}">
                <a16:creationId xmlns:a16="http://schemas.microsoft.com/office/drawing/2014/main" id="{188CE1EE-8EB2-414A-A9B0-BD86FA141F94}"/>
              </a:ext>
            </a:extLst>
          </p:cNvPr>
          <p:cNvGraphicFramePr>
            <a:graphicFrameLocks noGrp="1"/>
          </p:cNvGraphicFramePr>
          <p:nvPr>
            <p:extLst>
              <p:ext uri="{D42A27DB-BD31-4B8C-83A1-F6EECF244321}">
                <p14:modId xmlns:p14="http://schemas.microsoft.com/office/powerpoint/2010/main" val="3380895747"/>
              </p:ext>
            </p:extLst>
          </p:nvPr>
        </p:nvGraphicFramePr>
        <p:xfrm>
          <a:off x="99545" y="3849725"/>
          <a:ext cx="9075906" cy="1767836"/>
        </p:xfrm>
        <a:graphic>
          <a:graphicData uri="http://schemas.openxmlformats.org/drawingml/2006/table">
            <a:tbl>
              <a:tblPr/>
              <a:tblGrid>
                <a:gridCol w="9075906">
                  <a:extLst>
                    <a:ext uri="{9D8B030D-6E8A-4147-A177-3AD203B41FA5}">
                      <a16:colId xmlns:a16="http://schemas.microsoft.com/office/drawing/2014/main" val="20000"/>
                    </a:ext>
                  </a:extLst>
                </a:gridCol>
              </a:tblGrid>
              <a:tr h="262677">
                <a:tc>
                  <a:txBody>
                    <a:bodyPr/>
                    <a:lstStyle/>
                    <a:p>
                      <a:pPr marL="0" marR="0" lvl="0" indent="0" algn="l" defTabSz="914400" rtl="0" eaLnBrk="0" fontAlgn="base" latinLnBrk="0" hangingPunct="0">
                        <a:lnSpc>
                          <a:spcPct val="100000"/>
                        </a:lnSpc>
                        <a:spcBef>
                          <a:spcPts val="575"/>
                        </a:spcBef>
                        <a:spcAft>
                          <a:spcPct val="0"/>
                        </a:spcAft>
                        <a:buClr>
                          <a:srgbClr val="4F81BD"/>
                        </a:buClr>
                        <a:buSzPct val="85000"/>
                        <a:buFont typeface="Wingdings 2" pitchFamily="18" charset="2"/>
                        <a:buNone/>
                        <a:tabLst/>
                        <a:defRPr/>
                      </a:pPr>
                      <a:r>
                        <a:rPr kumimoji="0" lang="en-US" sz="2000" b="1" i="0" u="none" strike="noStrike" kern="1200" cap="none" spc="0" normalizeH="0" baseline="0" noProof="0" dirty="0" smtClean="0">
                          <a:ln>
                            <a:noFill/>
                          </a:ln>
                          <a:solidFill>
                            <a:srgbClr val="FF0000"/>
                          </a:solidFill>
                          <a:effectLst/>
                          <a:uLnTx/>
                          <a:uFillTx/>
                          <a:latin typeface="Arial"/>
                          <a:ea typeface="+mn-ea"/>
                          <a:cs typeface="Arial"/>
                        </a:rPr>
                        <a:t>Magareng </a:t>
                      </a:r>
                      <a:r>
                        <a:rPr kumimoji="0" lang="en-US" sz="2000" b="0" i="0" u="none" strike="noStrike" kern="1200" cap="none" spc="0" normalizeH="0" baseline="0" noProof="0" dirty="0" smtClean="0">
                          <a:ln>
                            <a:noFill/>
                          </a:ln>
                          <a:solidFill>
                            <a:prstClr val="black"/>
                          </a:solidFill>
                          <a:effectLst/>
                          <a:uLnTx/>
                          <a:uFillTx/>
                          <a:latin typeface="Arial"/>
                          <a:ea typeface="+mn-ea"/>
                          <a:cs typeface="Arial"/>
                        </a:rPr>
                        <a:t>– </a:t>
                      </a:r>
                      <a:r>
                        <a:rPr kumimoji="0" lang="en-US" sz="2000" b="1" i="0" u="none" strike="noStrike" kern="1200" cap="none" spc="0" normalizeH="0" baseline="0" noProof="0" dirty="0" smtClean="0">
                          <a:ln>
                            <a:noFill/>
                          </a:ln>
                          <a:solidFill>
                            <a:prstClr val="black"/>
                          </a:solidFill>
                          <a:effectLst/>
                          <a:uLnTx/>
                          <a:uFillTx/>
                          <a:latin typeface="Arial"/>
                          <a:ea typeface="+mn-ea"/>
                          <a:cs typeface="Arial"/>
                        </a:rPr>
                        <a:t>SANRAL refused to authorise the municipality to place/attach the water pipeline on the bridge. </a:t>
                      </a:r>
                    </a:p>
                    <a:p>
                      <a:pPr marL="0" marR="0" lvl="0" indent="0" algn="l" defTabSz="914400" rtl="0" eaLnBrk="0" fontAlgn="base" latinLnBrk="0" hangingPunct="0">
                        <a:lnSpc>
                          <a:spcPct val="100000"/>
                        </a:lnSpc>
                        <a:spcBef>
                          <a:spcPts val="575"/>
                        </a:spcBef>
                        <a:spcAft>
                          <a:spcPct val="0"/>
                        </a:spcAft>
                        <a:buClr>
                          <a:srgbClr val="4F81BD"/>
                        </a:buClr>
                        <a:buSzPct val="85000"/>
                        <a:buFont typeface="Wingdings 2" pitchFamily="18" charset="2"/>
                        <a:buNone/>
                        <a:tabLst/>
                        <a:defRPr/>
                      </a:pPr>
                      <a:endParaRPr kumimoji="0" lang="en-US" sz="2000" b="1" i="0" u="none" strike="noStrike" kern="1200" cap="none" spc="0" normalizeH="0" baseline="0" noProof="0" dirty="0" smtClean="0">
                        <a:ln>
                          <a:noFill/>
                        </a:ln>
                        <a:solidFill>
                          <a:prstClr val="black"/>
                        </a:solidFill>
                        <a:effectLst/>
                        <a:uLnTx/>
                        <a:uFillTx/>
                        <a:latin typeface="Arial"/>
                        <a:ea typeface="+mn-ea"/>
                        <a:cs typeface="Arial"/>
                      </a:endParaRPr>
                    </a:p>
                    <a:p>
                      <a:pPr marL="0" marR="0" lvl="0" indent="0" algn="l" defTabSz="914400" rtl="0" eaLnBrk="0" fontAlgn="base" latinLnBrk="0" hangingPunct="0">
                        <a:lnSpc>
                          <a:spcPct val="100000"/>
                        </a:lnSpc>
                        <a:spcBef>
                          <a:spcPts val="575"/>
                        </a:spcBef>
                        <a:spcAft>
                          <a:spcPct val="0"/>
                        </a:spcAft>
                        <a:buClr>
                          <a:srgbClr val="4F81BD"/>
                        </a:buClr>
                        <a:buSzPct val="85000"/>
                        <a:buFont typeface="Wingdings 2" pitchFamily="18" charset="2"/>
                        <a:buNone/>
                        <a:tabLst/>
                        <a:defRPr/>
                      </a:pPr>
                      <a:r>
                        <a:rPr kumimoji="0" lang="en-US" sz="2000" b="1" i="0" u="none" strike="noStrike" kern="1200" cap="none" spc="0" normalizeH="0" baseline="0" noProof="0" dirty="0" smtClean="0">
                          <a:ln>
                            <a:noFill/>
                          </a:ln>
                          <a:solidFill>
                            <a:prstClr val="black"/>
                          </a:solidFill>
                          <a:effectLst/>
                          <a:uLnTx/>
                          <a:uFillTx/>
                          <a:latin typeface="Arial"/>
                          <a:ea typeface="+mn-ea"/>
                          <a:cs typeface="Arial"/>
                        </a:rPr>
                        <a:t>Engagements have now commenced to resolve the impasse between the municipality and SANRAL. </a:t>
                      </a:r>
                      <a:endParaRPr kumimoji="0" lang="en-US" sz="2000" b="0" i="0" u="none" strike="noStrike" kern="1200" cap="none" spc="0" normalizeH="0" baseline="0" noProof="0" dirty="0" smtClean="0">
                        <a:ln>
                          <a:noFill/>
                        </a:ln>
                        <a:solidFill>
                          <a:prstClr val="black"/>
                        </a:solidFill>
                        <a:effectLst/>
                        <a:uLnTx/>
                        <a:uFillTx/>
                        <a:latin typeface="Arial"/>
                        <a:ea typeface="+mn-ea"/>
                        <a:cs typeface="Arial"/>
                      </a:endParaRPr>
                    </a:p>
                  </a:txBody>
                  <a:tcPr marT="45718" marB="4571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0946155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803085D-27AB-334D-B320-B46D0663D04A}" type="slidenum">
              <a:rPr lang="en-US" smtClean="0"/>
              <a:t>16</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329003514"/>
              </p:ext>
            </p:extLst>
          </p:nvPr>
        </p:nvGraphicFramePr>
        <p:xfrm>
          <a:off x="1" y="1119935"/>
          <a:ext cx="9067799" cy="5275153"/>
        </p:xfrm>
        <a:graphic>
          <a:graphicData uri="http://schemas.openxmlformats.org/drawingml/2006/table">
            <a:tbl>
              <a:tblPr firstRow="1" bandRow="1">
                <a:tableStyleId>{5C22544A-7EE6-4342-B048-85BDC9FD1C3A}</a:tableStyleId>
              </a:tblPr>
              <a:tblGrid>
                <a:gridCol w="947382">
                  <a:extLst>
                    <a:ext uri="{9D8B030D-6E8A-4147-A177-3AD203B41FA5}">
                      <a16:colId xmlns:a16="http://schemas.microsoft.com/office/drawing/2014/main" val="20001"/>
                    </a:ext>
                  </a:extLst>
                </a:gridCol>
                <a:gridCol w="1414817">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295400">
                  <a:extLst>
                    <a:ext uri="{9D8B030D-6E8A-4147-A177-3AD203B41FA5}">
                      <a16:colId xmlns:a16="http://schemas.microsoft.com/office/drawing/2014/main" val="20005"/>
                    </a:ext>
                  </a:extLst>
                </a:gridCol>
                <a:gridCol w="3048000">
                  <a:extLst>
                    <a:ext uri="{9D8B030D-6E8A-4147-A177-3AD203B41FA5}">
                      <a16:colId xmlns:a16="http://schemas.microsoft.com/office/drawing/2014/main" val="20006"/>
                    </a:ext>
                  </a:extLst>
                </a:gridCol>
              </a:tblGrid>
              <a:tr h="556465">
                <a:tc gridSpan="6">
                  <a:txBody>
                    <a:bodyPr/>
                    <a:lstStyle/>
                    <a:p>
                      <a:pPr algn="ctr"/>
                      <a:r>
                        <a:rPr lang="en-ZA" sz="2400" kern="1200" dirty="0" smtClean="0">
                          <a:solidFill>
                            <a:schemeClr val="tx1"/>
                          </a:solidFill>
                        </a:rPr>
                        <a:t>PHOKWANE</a:t>
                      </a:r>
                      <a:endParaRPr lang="en-ZA" sz="2400" b="1" dirty="0">
                        <a:solidFill>
                          <a:schemeClr val="tx1"/>
                        </a:solidFill>
                      </a:endParaRPr>
                    </a:p>
                  </a:txBody>
                  <a:tcPr marL="84395" marR="84395" marT="45730" marB="45730" anchor="ctr">
                    <a:solidFill>
                      <a:schemeClr val="bg2"/>
                    </a:solidFill>
                  </a:tcPr>
                </a:tc>
                <a:tc hMerge="1">
                  <a:txBody>
                    <a:bodyPr/>
                    <a:lstStyle/>
                    <a:p>
                      <a:pPr algn="ctr"/>
                      <a:endParaRPr lang="en-ZA" sz="1600" b="1" dirty="0">
                        <a:solidFill>
                          <a:schemeClr val="tx1"/>
                        </a:solidFill>
                      </a:endParaRPr>
                    </a:p>
                  </a:txBody>
                  <a:tcPr marL="84395" marR="84395" marT="45730" marB="45730" anchor="ctr"/>
                </a:tc>
                <a:tc hMerge="1">
                  <a:txBody>
                    <a:bodyPr/>
                    <a:lstStyle/>
                    <a:p>
                      <a:endParaRPr lang="en-US"/>
                    </a:p>
                  </a:txBody>
                  <a:tcPr/>
                </a:tc>
                <a:tc hMerge="1">
                  <a:txBody>
                    <a:bodyPr/>
                    <a:lstStyle/>
                    <a:p>
                      <a:pPr algn="ctr"/>
                      <a:endParaRPr lang="en-ZA" sz="1600" b="1" dirty="0">
                        <a:solidFill>
                          <a:schemeClr val="tx1"/>
                        </a:solidFill>
                      </a:endParaRPr>
                    </a:p>
                  </a:txBody>
                  <a:tcPr marL="84395" marR="84395" marT="45730" marB="45730" anchor="ctr"/>
                </a:tc>
                <a:tc hMerge="1">
                  <a:txBody>
                    <a:bodyPr/>
                    <a:lstStyle/>
                    <a:p>
                      <a:pPr algn="ctr"/>
                      <a:endParaRPr lang="en-ZA" sz="1600" b="1" dirty="0">
                        <a:solidFill>
                          <a:schemeClr val="tx1"/>
                        </a:solidFill>
                      </a:endParaRPr>
                    </a:p>
                  </a:txBody>
                  <a:tcPr marL="84395" marR="84395" marT="45730" marB="45730" anchor="ctr"/>
                </a:tc>
                <a:tc hMerge="1">
                  <a:txBody>
                    <a:bodyPr/>
                    <a:lstStyle/>
                    <a:p>
                      <a:pPr algn="ctr"/>
                      <a:endParaRPr lang="en-ZA" sz="1600" b="1" dirty="0">
                        <a:solidFill>
                          <a:schemeClr val="tx1"/>
                        </a:solidFill>
                      </a:endParaRPr>
                    </a:p>
                  </a:txBody>
                  <a:tcPr marL="84395" marR="84395" marT="45730" marB="45730" anchor="ctr"/>
                </a:tc>
                <a:extLst>
                  <a:ext uri="{0D108BD9-81ED-4DB2-BD59-A6C34878D82A}">
                    <a16:rowId xmlns:a16="http://schemas.microsoft.com/office/drawing/2014/main" val="10001"/>
                  </a:ext>
                </a:extLst>
              </a:tr>
              <a:tr h="685800">
                <a:tc>
                  <a:txBody>
                    <a:bodyPr/>
                    <a:lstStyle/>
                    <a:p>
                      <a:pPr algn="ctr"/>
                      <a:r>
                        <a:rPr lang="en-US" sz="1600" b="1" dirty="0" smtClean="0">
                          <a:solidFill>
                            <a:schemeClr val="tx1"/>
                          </a:solidFill>
                        </a:rPr>
                        <a:t>Town</a:t>
                      </a:r>
                      <a:endParaRPr lang="en-ZA" sz="1600" b="1" dirty="0">
                        <a:solidFill>
                          <a:schemeClr val="tx1"/>
                        </a:solidFill>
                      </a:endParaRPr>
                    </a:p>
                  </a:txBody>
                  <a:tcPr marL="84395" marR="84395" marT="45730" marB="45730" anchor="ctr">
                    <a:solidFill>
                      <a:srgbClr val="FFC000"/>
                    </a:solidFill>
                  </a:tcPr>
                </a:tc>
                <a:tc>
                  <a:txBody>
                    <a:bodyPr/>
                    <a:lstStyle/>
                    <a:p>
                      <a:pPr algn="ctr"/>
                      <a:r>
                        <a:rPr lang="en-US" sz="1600" b="1" dirty="0" smtClean="0">
                          <a:solidFill>
                            <a:schemeClr val="tx1"/>
                          </a:solidFill>
                        </a:rPr>
                        <a:t>Overdue Debt</a:t>
                      </a:r>
                      <a:endParaRPr lang="en-ZA" sz="1600" b="1" dirty="0">
                        <a:solidFill>
                          <a:schemeClr val="tx1"/>
                        </a:solidFill>
                      </a:endParaRPr>
                    </a:p>
                  </a:txBody>
                  <a:tcPr marL="84395" marR="84395" marT="45730" marB="45730" anchor="ctr">
                    <a:solidFill>
                      <a:srgbClr val="FFC000"/>
                    </a:solidFill>
                  </a:tcPr>
                </a:tc>
                <a:tc>
                  <a:txBody>
                    <a:bodyPr/>
                    <a:lstStyle/>
                    <a:p>
                      <a:pPr algn="ctr"/>
                      <a:r>
                        <a:rPr lang="en-ZA" sz="1600" b="1" dirty="0" smtClean="0">
                          <a:solidFill>
                            <a:schemeClr val="tx1"/>
                          </a:solidFill>
                        </a:rPr>
                        <a:t>Summons</a:t>
                      </a:r>
                      <a:endParaRPr lang="en-ZA" sz="1600" b="1" dirty="0">
                        <a:solidFill>
                          <a:schemeClr val="tx1"/>
                        </a:solidFill>
                      </a:endParaRPr>
                    </a:p>
                  </a:txBody>
                  <a:tcPr marL="84395" marR="84395" marT="45730" marB="45730" anchor="ctr">
                    <a:solidFill>
                      <a:srgbClr val="FFC000"/>
                    </a:solidFill>
                  </a:tcPr>
                </a:tc>
                <a:tc>
                  <a:txBody>
                    <a:bodyPr/>
                    <a:lstStyle/>
                    <a:p>
                      <a:pPr algn="ctr"/>
                      <a:r>
                        <a:rPr lang="en-US" sz="1600" b="1" dirty="0" smtClean="0">
                          <a:solidFill>
                            <a:schemeClr val="tx1"/>
                          </a:solidFill>
                        </a:rPr>
                        <a:t>Repayment  Plan</a:t>
                      </a:r>
                      <a:endParaRPr lang="en-ZA" sz="1600" b="1" dirty="0">
                        <a:solidFill>
                          <a:schemeClr val="tx1"/>
                        </a:solidFill>
                      </a:endParaRPr>
                    </a:p>
                  </a:txBody>
                  <a:tcPr marL="84395" marR="84395" marT="45730" marB="45730" anchor="ctr">
                    <a:solidFill>
                      <a:srgbClr val="FFC000"/>
                    </a:solidFill>
                  </a:tcPr>
                </a:tc>
                <a:tc>
                  <a:txBody>
                    <a:bodyPr/>
                    <a:lstStyle/>
                    <a:p>
                      <a:pPr algn="ctr"/>
                      <a:r>
                        <a:rPr lang="en-US" sz="1600" b="1" dirty="0" smtClean="0">
                          <a:solidFill>
                            <a:schemeClr val="tx1"/>
                          </a:solidFill>
                        </a:rPr>
                        <a:t>Last Payment</a:t>
                      </a:r>
                      <a:endParaRPr lang="en-ZA" sz="1600" b="1" dirty="0">
                        <a:solidFill>
                          <a:schemeClr val="tx1"/>
                        </a:solidFill>
                      </a:endParaRPr>
                    </a:p>
                  </a:txBody>
                  <a:tcPr marL="84395" marR="84395" marT="45730" marB="45730" anchor="ctr">
                    <a:solidFill>
                      <a:srgbClr val="FFC000"/>
                    </a:solidFill>
                  </a:tcPr>
                </a:tc>
                <a:tc>
                  <a:txBody>
                    <a:bodyPr/>
                    <a:lstStyle/>
                    <a:p>
                      <a:pPr algn="ctr"/>
                      <a:r>
                        <a:rPr lang="en-US" sz="1600" b="1" dirty="0" smtClean="0">
                          <a:solidFill>
                            <a:schemeClr val="tx1"/>
                          </a:solidFill>
                        </a:rPr>
                        <a:t>Comments</a:t>
                      </a:r>
                      <a:endParaRPr lang="en-ZA" sz="1600" b="1" dirty="0">
                        <a:solidFill>
                          <a:schemeClr val="tx1"/>
                        </a:solidFill>
                      </a:endParaRPr>
                    </a:p>
                  </a:txBody>
                  <a:tcPr marL="84395" marR="84395" marT="45730" marB="45730" anchor="ctr">
                    <a:solidFill>
                      <a:srgbClr val="FFC000"/>
                    </a:solidFill>
                  </a:tcPr>
                </a:tc>
                <a:extLst>
                  <a:ext uri="{0D108BD9-81ED-4DB2-BD59-A6C34878D82A}">
                    <a16:rowId xmlns:a16="http://schemas.microsoft.com/office/drawing/2014/main" val="10000"/>
                  </a:ext>
                </a:extLst>
              </a:tr>
              <a:tr h="1371600">
                <a:tc>
                  <a:txBody>
                    <a:bodyPr/>
                    <a:lstStyle/>
                    <a:p>
                      <a:pPr marL="0" algn="ctr" defTabSz="914400" rtl="0" eaLnBrk="1" fontAlgn="ctr" latinLnBrk="0" hangingPunct="1"/>
                      <a:r>
                        <a:rPr lang="en-US" sz="1400" b="0" kern="1200" dirty="0" smtClean="0">
                          <a:solidFill>
                            <a:srgbClr val="FF0000"/>
                          </a:solidFill>
                          <a:latin typeface="+mn-lt"/>
                          <a:ea typeface="+mn-ea"/>
                          <a:cs typeface="+mn-cs"/>
                        </a:rPr>
                        <a:t>Hartswater,</a:t>
                      </a:r>
                    </a:p>
                    <a:p>
                      <a:pPr marL="0" algn="ctr" defTabSz="914400" rtl="0" eaLnBrk="1" fontAlgn="ctr" latinLnBrk="0" hangingPunct="1"/>
                      <a:r>
                        <a:rPr lang="en-US" sz="1400" b="0" kern="1200" baseline="0" dirty="0" smtClean="0">
                          <a:solidFill>
                            <a:srgbClr val="FF0000"/>
                          </a:solidFill>
                          <a:latin typeface="+mn-lt"/>
                          <a:ea typeface="+mn-ea"/>
                          <a:cs typeface="+mn-cs"/>
                        </a:rPr>
                        <a:t> Jan Kempsdorp</a:t>
                      </a:r>
                      <a:endParaRPr lang="en-ZA" sz="1400" b="0" kern="1200" dirty="0">
                        <a:solidFill>
                          <a:srgbClr val="FF0000"/>
                        </a:solidFill>
                        <a:latin typeface="+mn-lt"/>
                        <a:ea typeface="+mn-ea"/>
                        <a:cs typeface="+mn-cs"/>
                      </a:endParaRPr>
                    </a:p>
                  </a:txBody>
                  <a:tcPr marL="8793" marR="8793" marT="9523" marB="0" anchor="ctr"/>
                </a:tc>
                <a:tc>
                  <a:txBody>
                    <a:bodyPr/>
                    <a:lstStyle/>
                    <a:p>
                      <a:pPr marL="0" algn="ctr" defTabSz="914400" rtl="0" eaLnBrk="1" fontAlgn="ctr" latinLnBrk="0" hangingPunct="1"/>
                      <a:r>
                        <a:rPr lang="en-US" sz="1400" b="0" kern="1200" dirty="0" smtClean="0">
                          <a:solidFill>
                            <a:srgbClr val="FF0000"/>
                          </a:solidFill>
                          <a:latin typeface="+mn-lt"/>
                          <a:ea typeface="+mn-ea"/>
                          <a:cs typeface="+mn-cs"/>
                        </a:rPr>
                        <a:t> R136</a:t>
                      </a:r>
                      <a:r>
                        <a:rPr lang="en-US" sz="1400" b="0" kern="1200" baseline="0" dirty="0" smtClean="0">
                          <a:solidFill>
                            <a:srgbClr val="FF0000"/>
                          </a:solidFill>
                          <a:latin typeface="+mn-lt"/>
                          <a:ea typeface="+mn-ea"/>
                          <a:cs typeface="+mn-cs"/>
                        </a:rPr>
                        <a:t> 607 177</a:t>
                      </a:r>
                      <a:endParaRPr lang="en-US" sz="1400" b="0" kern="1200" dirty="0" smtClean="0">
                        <a:solidFill>
                          <a:srgbClr val="FF0000"/>
                        </a:solidFill>
                        <a:latin typeface="+mn-lt"/>
                        <a:ea typeface="+mn-ea"/>
                        <a:cs typeface="+mn-cs"/>
                      </a:endParaRPr>
                    </a:p>
                  </a:txBody>
                  <a:tcPr marL="8793" marR="8793" marT="9523" marB="0" anchor="ctr"/>
                </a:tc>
                <a:tc>
                  <a:txBody>
                    <a:bodyPr/>
                    <a:lstStyle/>
                    <a:p>
                      <a:pPr marL="171450" indent="-171450" algn="l" defTabSz="914400" rtl="0" eaLnBrk="1" fontAlgn="ctr" latinLnBrk="0" hangingPunct="1">
                        <a:buClr>
                          <a:schemeClr val="bg1">
                            <a:lumMod val="50000"/>
                          </a:schemeClr>
                        </a:buClr>
                        <a:buFont typeface="Wingdings" pitchFamily="2" charset="2"/>
                        <a:buChar char="§"/>
                      </a:pPr>
                      <a:r>
                        <a:rPr lang="en-ZA" sz="1600" b="0" kern="1200" dirty="0" smtClean="0">
                          <a:solidFill>
                            <a:srgbClr val="FF0000"/>
                          </a:solidFill>
                          <a:latin typeface="+mn-lt"/>
                          <a:ea typeface="+mn-ea"/>
                          <a:cs typeface="+mn-cs"/>
                        </a:rPr>
                        <a:t>None</a:t>
                      </a:r>
                    </a:p>
                  </a:txBody>
                  <a:tcPr marL="8793" marR="8793" marT="9523" marB="0" anchor="ctr"/>
                </a:tc>
                <a:tc>
                  <a:txBody>
                    <a:bodyPr/>
                    <a:lstStyle/>
                    <a:p>
                      <a:pPr marL="171450" indent="-171450" algn="l" defTabSz="914400" rtl="0" eaLnBrk="1" fontAlgn="ctr" latinLnBrk="0" hangingPunct="1">
                        <a:buClr>
                          <a:schemeClr val="bg1">
                            <a:lumMod val="50000"/>
                          </a:schemeClr>
                        </a:buClr>
                        <a:buFont typeface="Wingdings" pitchFamily="2" charset="2"/>
                        <a:buChar char="§"/>
                      </a:pPr>
                      <a:r>
                        <a:rPr lang="en-US" sz="1600" b="0" kern="1200" dirty="0" smtClean="0">
                          <a:solidFill>
                            <a:srgbClr val="FF0000"/>
                          </a:solidFill>
                          <a:latin typeface="+mn-lt"/>
                          <a:ea typeface="+mn-ea"/>
                          <a:cs typeface="+mn-cs"/>
                        </a:rPr>
                        <a:t>None – Submitted in discussion with Eskom on details</a:t>
                      </a:r>
                      <a:endParaRPr lang="en-ZA" sz="1600" b="0" kern="1200" dirty="0" smtClean="0">
                        <a:solidFill>
                          <a:srgbClr val="FF0000"/>
                        </a:solidFill>
                        <a:latin typeface="+mn-lt"/>
                        <a:ea typeface="+mn-ea"/>
                        <a:cs typeface="+mn-cs"/>
                      </a:endParaRPr>
                    </a:p>
                  </a:txBody>
                  <a:tcPr marL="8793" marR="8793" marT="9523" marB="0" anchor="ctr"/>
                </a:tc>
                <a:tc>
                  <a:txBody>
                    <a:bodyPr/>
                    <a:lstStyle/>
                    <a:p>
                      <a:pPr marL="0" algn="ctr" defTabSz="914400" rtl="0" eaLnBrk="1" fontAlgn="ctr" latinLnBrk="0" hangingPunct="1"/>
                      <a:r>
                        <a:rPr lang="en-US" sz="1600" b="0" kern="1200" baseline="0" dirty="0" smtClean="0">
                          <a:solidFill>
                            <a:srgbClr val="FF0000"/>
                          </a:solidFill>
                          <a:latin typeface="+mn-lt"/>
                          <a:ea typeface="+mn-ea"/>
                          <a:cs typeface="+mn-cs"/>
                        </a:rPr>
                        <a:t>R12 493 317</a:t>
                      </a:r>
                    </a:p>
                  </a:txBody>
                  <a:tcPr marL="8793" marR="8793" marT="9523" marB="0" anchor="ctr"/>
                </a:tc>
                <a:tc>
                  <a:txBody>
                    <a:bodyPr/>
                    <a:lstStyle/>
                    <a:p>
                      <a:pPr marL="0" algn="ctr" defTabSz="914400" rtl="0" eaLnBrk="1" fontAlgn="ctr" latinLnBrk="0" hangingPunct="1"/>
                      <a:r>
                        <a:rPr lang="en-US" sz="1600" b="0" kern="1200" baseline="0" dirty="0" smtClean="0">
                          <a:solidFill>
                            <a:srgbClr val="FF0000"/>
                          </a:solidFill>
                          <a:latin typeface="+mn-lt"/>
                          <a:ea typeface="+mn-ea"/>
                          <a:cs typeface="+mn-cs"/>
                        </a:rPr>
                        <a:t>Legal dispute. </a:t>
                      </a:r>
                      <a:r>
                        <a:rPr lang="en-US" sz="1600" b="0" kern="1200" baseline="0" dirty="0" smtClean="0">
                          <a:solidFill>
                            <a:schemeClr val="tx1"/>
                          </a:solidFill>
                          <a:latin typeface="+mn-lt"/>
                          <a:ea typeface="+mn-ea"/>
                          <a:cs typeface="+mn-cs"/>
                        </a:rPr>
                        <a:t>Payment levels are improving, arrears not paid.</a:t>
                      </a:r>
                    </a:p>
                    <a:p>
                      <a:pPr marL="0" algn="ctr" defTabSz="914400" rtl="0" eaLnBrk="1" fontAlgn="ctr" latinLnBrk="0" hangingPunct="1"/>
                      <a:r>
                        <a:rPr lang="en-US" sz="1600" b="0" kern="1200" baseline="0" dirty="0" smtClean="0">
                          <a:solidFill>
                            <a:schemeClr val="tx1"/>
                          </a:solidFill>
                          <a:latin typeface="+mn-lt"/>
                          <a:ea typeface="+mn-ea"/>
                          <a:cs typeface="+mn-cs"/>
                        </a:rPr>
                        <a:t>Direct payments Aug 2018 </a:t>
                      </a:r>
                    </a:p>
                    <a:p>
                      <a:pPr marL="0" algn="ctr" defTabSz="914400" rtl="0" eaLnBrk="1" fontAlgn="ctr" latinLnBrk="0" hangingPunct="1"/>
                      <a:r>
                        <a:rPr lang="en-US" sz="1600" b="0" kern="1200" baseline="0" dirty="0" smtClean="0">
                          <a:solidFill>
                            <a:schemeClr val="tx1"/>
                          </a:solidFill>
                          <a:latin typeface="+mn-lt"/>
                          <a:ea typeface="+mn-ea"/>
                          <a:cs typeface="+mn-cs"/>
                        </a:rPr>
                        <a:t>(R983 122)</a:t>
                      </a:r>
                    </a:p>
                    <a:p>
                      <a:pPr marL="0" algn="ctr" defTabSz="914400" rtl="0" eaLnBrk="1" fontAlgn="ctr" latinLnBrk="0" hangingPunct="1"/>
                      <a:r>
                        <a:rPr lang="en-US" sz="1600" b="0" kern="1200" baseline="0" dirty="0" smtClean="0">
                          <a:solidFill>
                            <a:schemeClr val="tx1"/>
                          </a:solidFill>
                          <a:latin typeface="+mn-lt"/>
                          <a:ea typeface="+mn-ea"/>
                          <a:cs typeface="+mn-cs"/>
                        </a:rPr>
                        <a:t>Ave bill pm R 7 million.</a:t>
                      </a:r>
                    </a:p>
                  </a:txBody>
                  <a:tcPr marL="8793" marR="8793" marT="9523" marB="0" anchor="ctr"/>
                </a:tc>
                <a:extLst>
                  <a:ext uri="{0D108BD9-81ED-4DB2-BD59-A6C34878D82A}">
                    <a16:rowId xmlns:a16="http://schemas.microsoft.com/office/drawing/2014/main" val="10005"/>
                  </a:ext>
                </a:extLst>
              </a:tr>
              <a:tr h="457200">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400" b="1" i="0" u="none" strike="noStrike" kern="1200" cap="none" spc="0" normalizeH="0" baseline="0" noProof="0" dirty="0" smtClean="0">
                          <a:ln>
                            <a:noFill/>
                          </a:ln>
                          <a:solidFill>
                            <a:prstClr val="black"/>
                          </a:solidFill>
                          <a:effectLst/>
                          <a:uLnTx/>
                          <a:uFillTx/>
                          <a:latin typeface="+mn-lt"/>
                          <a:ea typeface="+mn-ea"/>
                          <a:cs typeface="+mn-cs"/>
                        </a:rPr>
                        <a:t>SOL PLAATJE </a:t>
                      </a:r>
                    </a:p>
                  </a:txBody>
                  <a:tcPr marL="8793" marR="8793" marT="9523" marB="0" anchor="ctr">
                    <a:solidFill>
                      <a:schemeClr val="bg2"/>
                    </a:solidFill>
                  </a:tcPr>
                </a:tc>
                <a:tc hMerge="1">
                  <a:txBody>
                    <a:bodyPr/>
                    <a:lstStyle/>
                    <a:p>
                      <a:pPr marL="0" algn="ctr" defTabSz="914400" rtl="0" eaLnBrk="1" fontAlgn="ctr" latinLnBrk="0" hangingPunct="1"/>
                      <a:endParaRPr lang="en-US" sz="1400" b="0" kern="1200" dirty="0" smtClean="0">
                        <a:solidFill>
                          <a:srgbClr val="FF0000"/>
                        </a:solidFill>
                        <a:latin typeface="+mn-lt"/>
                        <a:ea typeface="+mn-ea"/>
                        <a:cs typeface="+mn-cs"/>
                      </a:endParaRPr>
                    </a:p>
                  </a:txBody>
                  <a:tcPr marL="8793" marR="8793" marT="9523" marB="0" anchor="ctr"/>
                </a:tc>
                <a:tc hMerge="1">
                  <a:txBody>
                    <a:bodyPr/>
                    <a:lstStyle/>
                    <a:p>
                      <a:pPr marL="171450" indent="-171450" algn="l" defTabSz="914400" rtl="0" eaLnBrk="1" fontAlgn="ctr" latinLnBrk="0" hangingPunct="1">
                        <a:buClr>
                          <a:schemeClr val="bg1">
                            <a:lumMod val="50000"/>
                          </a:schemeClr>
                        </a:buClr>
                        <a:buFont typeface="Wingdings" pitchFamily="2" charset="2"/>
                        <a:buChar char="§"/>
                      </a:pPr>
                      <a:endParaRPr lang="en-ZA" sz="1600" b="0" kern="1200" dirty="0" smtClean="0">
                        <a:solidFill>
                          <a:srgbClr val="FF0000"/>
                        </a:solidFill>
                        <a:latin typeface="+mn-lt"/>
                        <a:ea typeface="+mn-ea"/>
                        <a:cs typeface="+mn-cs"/>
                      </a:endParaRPr>
                    </a:p>
                  </a:txBody>
                  <a:tcPr marL="8793" marR="8793" marT="9523" marB="0" anchor="ctr"/>
                </a:tc>
                <a:tc hMerge="1">
                  <a:txBody>
                    <a:bodyPr/>
                    <a:lstStyle/>
                    <a:p>
                      <a:pPr marL="171450" indent="-171450" algn="l" defTabSz="914400" rtl="0" eaLnBrk="1" fontAlgn="ctr" latinLnBrk="0" hangingPunct="1">
                        <a:buClr>
                          <a:schemeClr val="bg1">
                            <a:lumMod val="50000"/>
                          </a:schemeClr>
                        </a:buClr>
                        <a:buFont typeface="Wingdings" pitchFamily="2" charset="2"/>
                        <a:buChar char="§"/>
                      </a:pPr>
                      <a:endParaRPr lang="en-ZA" sz="1600" b="0" kern="1200" dirty="0" smtClean="0">
                        <a:solidFill>
                          <a:srgbClr val="FF0000"/>
                        </a:solidFill>
                        <a:latin typeface="+mn-lt"/>
                        <a:ea typeface="+mn-ea"/>
                        <a:cs typeface="+mn-cs"/>
                      </a:endParaRPr>
                    </a:p>
                  </a:txBody>
                  <a:tcPr marL="8793" marR="8793" marT="9523" marB="0" anchor="ctr"/>
                </a:tc>
                <a:tc hMerge="1">
                  <a:txBody>
                    <a:bodyPr/>
                    <a:lstStyle/>
                    <a:p>
                      <a:pPr marL="0" algn="ctr" defTabSz="914400" rtl="0" eaLnBrk="1" fontAlgn="ctr" latinLnBrk="0" hangingPunct="1"/>
                      <a:endParaRPr lang="en-US" sz="1600" b="0" kern="1200" baseline="0" dirty="0" smtClean="0">
                        <a:solidFill>
                          <a:srgbClr val="FF0000"/>
                        </a:solidFill>
                        <a:latin typeface="+mn-lt"/>
                        <a:ea typeface="+mn-ea"/>
                        <a:cs typeface="+mn-cs"/>
                      </a:endParaRPr>
                    </a:p>
                  </a:txBody>
                  <a:tcPr marL="8793" marR="8793" marT="9523" marB="0" anchor="ctr"/>
                </a:tc>
                <a:tc hMerge="1">
                  <a:txBody>
                    <a:bodyPr/>
                    <a:lstStyle/>
                    <a:p>
                      <a:pPr marL="0" algn="ctr" defTabSz="914400" rtl="0" eaLnBrk="1" fontAlgn="ctr" latinLnBrk="0" hangingPunct="1"/>
                      <a:endParaRPr lang="en-US" sz="1600" b="0" kern="1200" baseline="0" dirty="0" smtClean="0">
                        <a:solidFill>
                          <a:schemeClr val="tx1"/>
                        </a:solidFill>
                        <a:latin typeface="+mn-lt"/>
                        <a:ea typeface="+mn-ea"/>
                        <a:cs typeface="+mn-cs"/>
                      </a:endParaRPr>
                    </a:p>
                  </a:txBody>
                  <a:tcPr marL="8793" marR="8793" marT="9523" marB="0" anchor="ctr"/>
                </a:tc>
                <a:extLst>
                  <a:ext uri="{0D108BD9-81ED-4DB2-BD59-A6C34878D82A}">
                    <a16:rowId xmlns:a16="http://schemas.microsoft.com/office/drawing/2014/main" val="10003"/>
                  </a:ext>
                </a:extLst>
              </a:tr>
              <a:tr h="1371600">
                <a:tc>
                  <a:txBody>
                    <a:bodyPr/>
                    <a:lstStyle/>
                    <a:p>
                      <a:pPr marL="0" algn="ctr" defTabSz="914400" rtl="0" eaLnBrk="1" fontAlgn="ctr" latinLnBrk="0" hangingPunct="1"/>
                      <a:r>
                        <a:rPr lang="en-US" sz="1600" b="0" kern="1200" dirty="0" smtClean="0">
                          <a:solidFill>
                            <a:srgbClr val="FF0000"/>
                          </a:solidFill>
                          <a:latin typeface="+mn-lt"/>
                          <a:ea typeface="+mn-ea"/>
                          <a:cs typeface="+mn-cs"/>
                        </a:rPr>
                        <a:t>Kimberley</a:t>
                      </a:r>
                      <a:endParaRPr lang="en-ZA" sz="1600" b="0" kern="1200" dirty="0">
                        <a:solidFill>
                          <a:srgbClr val="FF0000"/>
                        </a:solidFill>
                        <a:latin typeface="+mn-lt"/>
                        <a:ea typeface="+mn-ea"/>
                        <a:cs typeface="+mn-cs"/>
                      </a:endParaRPr>
                    </a:p>
                  </a:txBody>
                  <a:tcPr marL="8792" marR="8792" marT="9528" marB="0" anchor="ctr"/>
                </a:tc>
                <a:tc>
                  <a:txBody>
                    <a:bodyPr/>
                    <a:lstStyle/>
                    <a:p>
                      <a:pPr marL="0" algn="ctr" defTabSz="914400" rtl="0" eaLnBrk="1" fontAlgn="ctr" latinLnBrk="0" hangingPunct="1"/>
                      <a:r>
                        <a:rPr lang="en-US" sz="1600" b="0" kern="1200" dirty="0" smtClean="0">
                          <a:solidFill>
                            <a:srgbClr val="FF0000"/>
                          </a:solidFill>
                          <a:latin typeface="+mn-lt"/>
                          <a:ea typeface="+mn-ea"/>
                          <a:cs typeface="+mn-cs"/>
                        </a:rPr>
                        <a:t>R74</a:t>
                      </a:r>
                      <a:r>
                        <a:rPr lang="en-US" sz="1600" b="0" kern="1200" baseline="0" dirty="0" smtClean="0">
                          <a:solidFill>
                            <a:srgbClr val="FF0000"/>
                          </a:solidFill>
                          <a:latin typeface="+mn-lt"/>
                          <a:ea typeface="+mn-ea"/>
                          <a:cs typeface="+mn-cs"/>
                        </a:rPr>
                        <a:t> 693 816</a:t>
                      </a:r>
                      <a:endParaRPr lang="en-ZA" sz="1600" b="0" kern="1200" dirty="0">
                        <a:solidFill>
                          <a:srgbClr val="FF0000"/>
                        </a:solidFill>
                        <a:latin typeface="+mn-lt"/>
                        <a:ea typeface="+mn-ea"/>
                        <a:cs typeface="+mn-cs"/>
                      </a:endParaRPr>
                    </a:p>
                  </a:txBody>
                  <a:tcPr marL="8792" marR="8792" marT="9528" marB="0" anchor="ctr"/>
                </a:tc>
                <a:tc>
                  <a:txBody>
                    <a:bodyPr/>
                    <a:lstStyle/>
                    <a:p>
                      <a:pPr marL="171450" indent="-171450" algn="just" defTabSz="914400" rtl="0" eaLnBrk="1" fontAlgn="ctr" latinLnBrk="0" hangingPunct="1">
                        <a:buClr>
                          <a:schemeClr val="bg1">
                            <a:lumMod val="50000"/>
                          </a:schemeClr>
                        </a:buClr>
                        <a:buFont typeface="Wingdings" pitchFamily="2" charset="2"/>
                        <a:buChar char="§"/>
                      </a:pPr>
                      <a:r>
                        <a:rPr lang="en-US" sz="1600" b="0" kern="1200" dirty="0" err="1" smtClean="0">
                          <a:solidFill>
                            <a:srgbClr val="FF0000"/>
                          </a:solidFill>
                          <a:latin typeface="+mn-lt"/>
                          <a:ea typeface="+mn-ea"/>
                          <a:cs typeface="+mn-cs"/>
                        </a:rPr>
                        <a:t>Munic</a:t>
                      </a:r>
                      <a:r>
                        <a:rPr lang="en-US" sz="1600" b="0" kern="1200" baseline="0" dirty="0" smtClean="0">
                          <a:solidFill>
                            <a:srgbClr val="FF0000"/>
                          </a:solidFill>
                          <a:latin typeface="+mn-lt"/>
                          <a:ea typeface="+mn-ea"/>
                          <a:cs typeface="+mn-cs"/>
                        </a:rPr>
                        <a:t> Propose a new PA for 12 months</a:t>
                      </a:r>
                      <a:endParaRPr lang="en-ZA" sz="1600" b="0" kern="1200" dirty="0">
                        <a:solidFill>
                          <a:srgbClr val="FF0000"/>
                        </a:solidFill>
                        <a:latin typeface="+mn-lt"/>
                        <a:ea typeface="+mn-ea"/>
                        <a:cs typeface="+mn-cs"/>
                      </a:endParaRPr>
                    </a:p>
                  </a:txBody>
                  <a:tcPr marL="8792" marR="8792" marT="9528" marB="0" anchor="ctr"/>
                </a:tc>
                <a:tc>
                  <a:txBody>
                    <a:bodyPr/>
                    <a:lstStyle/>
                    <a:p>
                      <a:pPr marL="171450" indent="-171450" algn="just" defTabSz="914400" rtl="0" eaLnBrk="1" fontAlgn="ctr" latinLnBrk="0" hangingPunct="1">
                        <a:buClr>
                          <a:schemeClr val="bg1">
                            <a:lumMod val="50000"/>
                          </a:schemeClr>
                        </a:buClr>
                        <a:buFont typeface="Wingdings" pitchFamily="2" charset="2"/>
                        <a:buChar char="§"/>
                      </a:pPr>
                      <a:r>
                        <a:rPr lang="en-US" sz="1600" b="0" kern="1200" dirty="0" smtClean="0">
                          <a:solidFill>
                            <a:srgbClr val="FF0000"/>
                          </a:solidFill>
                          <a:latin typeface="+mn-lt"/>
                          <a:ea typeface="+mn-ea"/>
                          <a:cs typeface="+mn-cs"/>
                        </a:rPr>
                        <a:t>No budget</a:t>
                      </a:r>
                      <a:endParaRPr lang="en-ZA" sz="1600" b="0" kern="1200" dirty="0">
                        <a:solidFill>
                          <a:srgbClr val="FF0000"/>
                        </a:solidFill>
                        <a:latin typeface="+mn-lt"/>
                        <a:ea typeface="+mn-ea"/>
                        <a:cs typeface="+mn-cs"/>
                      </a:endParaRPr>
                    </a:p>
                  </a:txBody>
                  <a:tcPr marL="8792" marR="8792" marT="9528" marB="0" anchor="ctr"/>
                </a:tc>
                <a:tc>
                  <a:txBody>
                    <a:bodyPr/>
                    <a:lstStyle/>
                    <a:p>
                      <a:pPr marL="0" algn="ctr" defTabSz="914400" rtl="0" eaLnBrk="1" fontAlgn="ctr" latinLnBrk="0" hangingPunct="1"/>
                      <a:r>
                        <a:rPr lang="en-US" sz="1600" b="0" kern="1200" baseline="0" dirty="0" smtClean="0">
                          <a:solidFill>
                            <a:srgbClr val="FF0000"/>
                          </a:solidFill>
                          <a:latin typeface="+mn-lt"/>
                          <a:ea typeface="+mn-ea"/>
                          <a:cs typeface="+mn-cs"/>
                        </a:rPr>
                        <a:t>R12 448 963</a:t>
                      </a:r>
                    </a:p>
                  </a:txBody>
                  <a:tcPr marL="8792" marR="8792" marT="9528"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800" b="0" kern="1200" dirty="0" smtClean="0">
                          <a:solidFill>
                            <a:schemeClr val="tx1"/>
                          </a:solidFill>
                          <a:latin typeface="+mn-lt"/>
                          <a:ea typeface="+mn-ea"/>
                          <a:cs typeface="+mn-cs"/>
                        </a:rPr>
                        <a:t>Payment</a:t>
                      </a:r>
                      <a:r>
                        <a:rPr lang="en-US" sz="1800" b="0" kern="1200" baseline="0" dirty="0" smtClean="0">
                          <a:solidFill>
                            <a:schemeClr val="tx1"/>
                          </a:solidFill>
                          <a:latin typeface="+mn-lt"/>
                          <a:ea typeface="+mn-ea"/>
                          <a:cs typeface="+mn-cs"/>
                        </a:rPr>
                        <a:t> agreement not </a:t>
                      </a:r>
                      <a:r>
                        <a:rPr lang="en-US" sz="1800" b="0" kern="1200" baseline="0" dirty="0" err="1" smtClean="0">
                          <a:solidFill>
                            <a:schemeClr val="tx1"/>
                          </a:solidFill>
                          <a:latin typeface="+mn-lt"/>
                          <a:ea typeface="+mn-ea"/>
                          <a:cs typeface="+mn-cs"/>
                        </a:rPr>
                        <a:t>honoured</a:t>
                      </a:r>
                      <a:r>
                        <a:rPr lang="en-US" sz="1800" b="0" kern="1200" baseline="0" dirty="0" smtClean="0">
                          <a:solidFill>
                            <a:schemeClr val="tx1"/>
                          </a:solidFill>
                          <a:latin typeface="+mn-lt"/>
                          <a:ea typeface="+mn-ea"/>
                          <a:cs typeface="+mn-cs"/>
                        </a:rPr>
                        <a:t>. Current of Jan 2021 still </a:t>
                      </a:r>
                      <a:r>
                        <a:rPr lang="en-US" sz="1800" b="0" kern="1200" baseline="0" dirty="0" err="1" smtClean="0">
                          <a:solidFill>
                            <a:schemeClr val="tx1"/>
                          </a:solidFill>
                          <a:latin typeface="+mn-lt"/>
                          <a:ea typeface="+mn-ea"/>
                          <a:cs typeface="+mn-cs"/>
                        </a:rPr>
                        <a:t>unpald</a:t>
                      </a:r>
                      <a:r>
                        <a:rPr lang="en-US" sz="1800" b="0" kern="1200" baseline="0" dirty="0" smtClean="0">
                          <a:solidFill>
                            <a:schemeClr val="tx1"/>
                          </a:solidFill>
                          <a:latin typeface="+mn-lt"/>
                          <a:ea typeface="+mn-ea"/>
                          <a:cs typeface="+mn-cs"/>
                        </a:rPr>
                        <a:t>.</a:t>
                      </a:r>
                    </a:p>
                    <a:p>
                      <a:pPr marL="0" marR="0" indent="0" algn="ctr" defTabSz="914400" rtl="0" eaLnBrk="1" fontAlgn="ctr" latinLnBrk="0" hangingPunct="1">
                        <a:lnSpc>
                          <a:spcPct val="100000"/>
                        </a:lnSpc>
                        <a:spcBef>
                          <a:spcPts val="0"/>
                        </a:spcBef>
                        <a:spcAft>
                          <a:spcPts val="0"/>
                        </a:spcAft>
                        <a:buClrTx/>
                        <a:buSzTx/>
                        <a:buFontTx/>
                        <a:buNone/>
                        <a:tabLst/>
                        <a:defRPr/>
                      </a:pPr>
                      <a:r>
                        <a:rPr lang="en-US" sz="1800" b="0" kern="1200" baseline="0" dirty="0" smtClean="0">
                          <a:solidFill>
                            <a:schemeClr val="tx1"/>
                          </a:solidFill>
                          <a:latin typeface="+mn-lt"/>
                          <a:ea typeface="+mn-ea"/>
                          <a:cs typeface="+mn-cs"/>
                        </a:rPr>
                        <a:t>Provincial Task Team on debt by municipalities held discussions with Eskom to resolve the payment arrangements</a:t>
                      </a:r>
                    </a:p>
                  </a:txBody>
                  <a:tcPr marL="8792" marR="8792" marT="9528" marB="0" anchor="ctr"/>
                </a:tc>
                <a:extLst>
                  <a:ext uri="{0D108BD9-81ED-4DB2-BD59-A6C34878D82A}">
                    <a16:rowId xmlns:a16="http://schemas.microsoft.com/office/drawing/2014/main" val="10004"/>
                  </a:ext>
                </a:extLst>
              </a:tr>
            </a:tbl>
          </a:graphicData>
        </a:graphic>
      </p:graphicFrame>
      <p:sp>
        <p:nvSpPr>
          <p:cNvPr id="6" name="Title 4"/>
          <p:cNvSpPr>
            <a:spLocks noGrp="1"/>
          </p:cNvSpPr>
          <p:nvPr>
            <p:ph type="title"/>
          </p:nvPr>
        </p:nvSpPr>
        <p:spPr>
          <a:xfrm>
            <a:off x="11280" y="152400"/>
            <a:ext cx="8218319" cy="815135"/>
          </a:xfrm>
          <a:solidFill>
            <a:srgbClr val="FFC000"/>
          </a:solidFill>
        </p:spPr>
        <p:txBody>
          <a:bodyPr>
            <a:noAutofit/>
          </a:bodyPr>
          <a:lstStyle/>
          <a:p>
            <a:pPr algn="l"/>
            <a:r>
              <a:rPr lang="en-US" altLang="en-US" sz="2800" cap="none" dirty="0" smtClean="0">
                <a:ln w="0"/>
                <a:solidFill>
                  <a:schemeClr val="tx1"/>
                </a:solidFill>
                <a:effectLst>
                  <a:outerShdw blurRad="38100" dist="19050" dir="2700000" algn="tl" rotWithShape="0">
                    <a:schemeClr val="dk1">
                      <a:alpha val="40000"/>
                    </a:schemeClr>
                  </a:outerShdw>
                </a:effectLst>
              </a:rPr>
              <a:t>MUNICIPAL DEBT STATUS – LEGAL DISPUTE MATTERS</a:t>
            </a:r>
            <a:endParaRPr lang="en-ZA" altLang="en-US" sz="2800" cap="none" dirty="0">
              <a:ln w="0"/>
              <a:solidFill>
                <a:schemeClr val="tx1"/>
              </a:solidFill>
              <a:effectLst>
                <a:outerShdw blurRad="38100" dist="19050" dir="2700000" algn="tl" rotWithShape="0">
                  <a:schemeClr val="dk1">
                    <a:alpha val="40000"/>
                  </a:schemeClr>
                </a:outerShdw>
              </a:effectLst>
            </a:endParaRPr>
          </a:p>
        </p:txBody>
      </p:sp>
      <p:pic>
        <p:nvPicPr>
          <p:cNvPr id="7" name="Picture 6"/>
          <p:cNvPicPr>
            <a:picLocks noChangeAspect="1" noChangeArrowheads="1"/>
          </p:cNvPicPr>
          <p:nvPr/>
        </p:nvPicPr>
        <p:blipFill>
          <a:blip r:embed="rId2"/>
          <a:srcRect/>
          <a:stretch>
            <a:fillRect/>
          </a:stretch>
        </p:blipFill>
        <p:spPr bwMode="auto">
          <a:xfrm>
            <a:off x="8229598" y="-1"/>
            <a:ext cx="914401" cy="967535"/>
          </a:xfrm>
          <a:prstGeom prst="rect">
            <a:avLst/>
          </a:prstGeom>
          <a:noFill/>
          <a:ln w="9525" algn="ctr">
            <a:noFill/>
            <a:miter lim="800000"/>
            <a:headEnd/>
            <a:tailEnd/>
          </a:ln>
        </p:spPr>
      </p:pic>
    </p:spTree>
    <p:extLst>
      <p:ext uri="{BB962C8B-B14F-4D97-AF65-F5344CB8AC3E}">
        <p14:creationId xmlns:p14="http://schemas.microsoft.com/office/powerpoint/2010/main" val="11732752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803085D-27AB-334D-B320-B46D0663D04A}" type="slidenum">
              <a:rPr lang="en-US" smtClean="0"/>
              <a:t>17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552017176"/>
              </p:ext>
            </p:extLst>
          </p:nvPr>
        </p:nvGraphicFramePr>
        <p:xfrm>
          <a:off x="0" y="967534"/>
          <a:ext cx="9115567" cy="3680517"/>
        </p:xfrm>
        <a:graphic>
          <a:graphicData uri="http://schemas.openxmlformats.org/drawingml/2006/table">
            <a:tbl>
              <a:tblPr firstRow="1" bandRow="1">
                <a:tableStyleId>{5C22544A-7EE6-4342-B048-85BDC9FD1C3A}</a:tableStyleId>
              </a:tblPr>
              <a:tblGrid>
                <a:gridCol w="1266967">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3124200">
                  <a:extLst>
                    <a:ext uri="{9D8B030D-6E8A-4147-A177-3AD203B41FA5}">
                      <a16:colId xmlns:a16="http://schemas.microsoft.com/office/drawing/2014/main" val="20006"/>
                    </a:ext>
                  </a:extLst>
                </a:gridCol>
              </a:tblGrid>
              <a:tr h="404066">
                <a:tc gridSpan="6">
                  <a:txBody>
                    <a:bodyPr/>
                    <a:lstStyle/>
                    <a:p>
                      <a:pPr algn="ctr"/>
                      <a:r>
                        <a:rPr lang="en-ZA" sz="2800" kern="1200" dirty="0" smtClean="0">
                          <a:solidFill>
                            <a:schemeClr val="tx1"/>
                          </a:solidFill>
                        </a:rPr>
                        <a:t>DIKGATLONG</a:t>
                      </a:r>
                      <a:endParaRPr lang="en-ZA" sz="2800" b="1" dirty="0">
                        <a:solidFill>
                          <a:schemeClr val="tx1"/>
                        </a:solidFill>
                      </a:endParaRPr>
                    </a:p>
                  </a:txBody>
                  <a:tcPr marL="84395" marR="84395" marT="45730" marB="45730" anchor="ctr">
                    <a:solidFill>
                      <a:schemeClr val="bg2"/>
                    </a:solidFill>
                  </a:tcPr>
                </a:tc>
                <a:tc hMerge="1">
                  <a:txBody>
                    <a:bodyPr/>
                    <a:lstStyle/>
                    <a:p>
                      <a:pPr algn="ctr"/>
                      <a:endParaRPr lang="en-ZA" sz="1600" b="1" dirty="0">
                        <a:solidFill>
                          <a:schemeClr val="tx1"/>
                        </a:solidFill>
                      </a:endParaRPr>
                    </a:p>
                  </a:txBody>
                  <a:tcPr marL="84395" marR="84395" marT="45730" marB="45730" anchor="ctr"/>
                </a:tc>
                <a:tc hMerge="1">
                  <a:txBody>
                    <a:bodyPr/>
                    <a:lstStyle/>
                    <a:p>
                      <a:pPr algn="ctr"/>
                      <a:endParaRPr lang="en-ZA" sz="1600" b="1" dirty="0">
                        <a:solidFill>
                          <a:schemeClr val="tx1"/>
                        </a:solidFill>
                      </a:endParaRPr>
                    </a:p>
                  </a:txBody>
                  <a:tcPr marL="84395" marR="84395" marT="45730" marB="45730" anchor="ctr"/>
                </a:tc>
                <a:tc hMerge="1">
                  <a:txBody>
                    <a:bodyPr/>
                    <a:lstStyle/>
                    <a:p>
                      <a:pPr algn="ctr"/>
                      <a:endParaRPr lang="en-ZA" sz="1600" b="1" dirty="0">
                        <a:solidFill>
                          <a:schemeClr val="tx1"/>
                        </a:solidFill>
                      </a:endParaRPr>
                    </a:p>
                  </a:txBody>
                  <a:tcPr marL="84395" marR="84395" marT="45730" marB="45730" anchor="ctr"/>
                </a:tc>
                <a:tc hMerge="1">
                  <a:txBody>
                    <a:bodyPr/>
                    <a:lstStyle/>
                    <a:p>
                      <a:pPr algn="ctr"/>
                      <a:endParaRPr lang="en-ZA" sz="1600" b="1" dirty="0">
                        <a:solidFill>
                          <a:schemeClr val="tx1"/>
                        </a:solidFill>
                      </a:endParaRPr>
                    </a:p>
                  </a:txBody>
                  <a:tcPr marL="84395" marR="84395" marT="45730" marB="45730" anchor="ctr"/>
                </a:tc>
                <a:tc hMerge="1">
                  <a:txBody>
                    <a:bodyPr/>
                    <a:lstStyle/>
                    <a:p>
                      <a:pPr algn="ctr"/>
                      <a:endParaRPr lang="en-ZA" sz="1600" b="1" dirty="0">
                        <a:solidFill>
                          <a:schemeClr val="tx1"/>
                        </a:solidFill>
                      </a:endParaRPr>
                    </a:p>
                  </a:txBody>
                  <a:tcPr marL="84395" marR="84395" marT="45730" marB="45730" anchor="ctr"/>
                </a:tc>
                <a:extLst>
                  <a:ext uri="{0D108BD9-81ED-4DB2-BD59-A6C34878D82A}">
                    <a16:rowId xmlns:a16="http://schemas.microsoft.com/office/drawing/2014/main" val="10001"/>
                  </a:ext>
                </a:extLst>
              </a:tr>
              <a:tr h="609895">
                <a:tc>
                  <a:txBody>
                    <a:bodyPr/>
                    <a:lstStyle/>
                    <a:p>
                      <a:pPr algn="ctr"/>
                      <a:r>
                        <a:rPr lang="en-US" sz="1600" b="1" dirty="0" smtClean="0">
                          <a:solidFill>
                            <a:schemeClr val="tx1"/>
                          </a:solidFill>
                        </a:rPr>
                        <a:t>Town</a:t>
                      </a:r>
                      <a:endParaRPr lang="en-ZA" sz="1600" b="1" dirty="0">
                        <a:solidFill>
                          <a:schemeClr val="tx1"/>
                        </a:solidFill>
                      </a:endParaRPr>
                    </a:p>
                  </a:txBody>
                  <a:tcPr marL="84395" marR="84395" marT="45730" marB="45730" anchor="ctr">
                    <a:solidFill>
                      <a:srgbClr val="FFC000"/>
                    </a:solidFill>
                  </a:tcPr>
                </a:tc>
                <a:tc>
                  <a:txBody>
                    <a:bodyPr/>
                    <a:lstStyle/>
                    <a:p>
                      <a:pPr algn="ctr"/>
                      <a:r>
                        <a:rPr lang="en-US" sz="1600" b="1" dirty="0" smtClean="0">
                          <a:solidFill>
                            <a:schemeClr val="tx1"/>
                          </a:solidFill>
                        </a:rPr>
                        <a:t>Overdue Debt</a:t>
                      </a:r>
                      <a:endParaRPr lang="en-ZA" sz="1600" b="1" dirty="0">
                        <a:solidFill>
                          <a:schemeClr val="tx1"/>
                        </a:solidFill>
                      </a:endParaRPr>
                    </a:p>
                  </a:txBody>
                  <a:tcPr marL="84395" marR="84395" marT="45730" marB="45730" anchor="ctr">
                    <a:solidFill>
                      <a:srgbClr val="FFC000"/>
                    </a:solidFill>
                  </a:tcPr>
                </a:tc>
                <a:tc>
                  <a:txBody>
                    <a:bodyPr/>
                    <a:lstStyle/>
                    <a:p>
                      <a:pPr algn="ctr"/>
                      <a:r>
                        <a:rPr lang="en-US" sz="1600" b="1" dirty="0" smtClean="0">
                          <a:solidFill>
                            <a:schemeClr val="tx1"/>
                          </a:solidFill>
                        </a:rPr>
                        <a:t>Summons</a:t>
                      </a:r>
                      <a:endParaRPr lang="en-ZA" sz="1600" b="1" dirty="0">
                        <a:solidFill>
                          <a:schemeClr val="tx1"/>
                        </a:solidFill>
                      </a:endParaRPr>
                    </a:p>
                  </a:txBody>
                  <a:tcPr marL="84395" marR="84395" marT="45730" marB="45730" anchor="ctr">
                    <a:solidFill>
                      <a:srgbClr val="FFC000"/>
                    </a:solidFill>
                  </a:tcPr>
                </a:tc>
                <a:tc>
                  <a:txBody>
                    <a:bodyPr/>
                    <a:lstStyle/>
                    <a:p>
                      <a:pPr algn="ctr"/>
                      <a:r>
                        <a:rPr lang="en-US" sz="1600" b="1" dirty="0" smtClean="0">
                          <a:solidFill>
                            <a:schemeClr val="tx1"/>
                          </a:solidFill>
                        </a:rPr>
                        <a:t>Repayment  Plan</a:t>
                      </a:r>
                      <a:endParaRPr lang="en-ZA" sz="1600" b="1" dirty="0">
                        <a:solidFill>
                          <a:schemeClr val="tx1"/>
                        </a:solidFill>
                      </a:endParaRPr>
                    </a:p>
                  </a:txBody>
                  <a:tcPr marL="84395" marR="84395" marT="45730" marB="45730" anchor="ctr">
                    <a:solidFill>
                      <a:srgbClr val="FFC000"/>
                    </a:solidFill>
                  </a:tcPr>
                </a:tc>
                <a:tc>
                  <a:txBody>
                    <a:bodyPr/>
                    <a:lstStyle/>
                    <a:p>
                      <a:pPr algn="ctr"/>
                      <a:r>
                        <a:rPr lang="en-US" sz="1600" b="1" dirty="0" smtClean="0">
                          <a:solidFill>
                            <a:schemeClr val="tx1"/>
                          </a:solidFill>
                        </a:rPr>
                        <a:t>Last Payment</a:t>
                      </a:r>
                      <a:endParaRPr lang="en-ZA" sz="1600" b="1" dirty="0">
                        <a:solidFill>
                          <a:schemeClr val="tx1"/>
                        </a:solidFill>
                      </a:endParaRPr>
                    </a:p>
                  </a:txBody>
                  <a:tcPr marL="84395" marR="84395" marT="45730" marB="45730" anchor="ctr">
                    <a:solidFill>
                      <a:srgbClr val="FFC000"/>
                    </a:solidFill>
                  </a:tcPr>
                </a:tc>
                <a:tc>
                  <a:txBody>
                    <a:bodyPr/>
                    <a:lstStyle/>
                    <a:p>
                      <a:pPr algn="ctr"/>
                      <a:r>
                        <a:rPr lang="en-US" sz="1600" b="1" dirty="0" smtClean="0">
                          <a:solidFill>
                            <a:schemeClr val="tx1"/>
                          </a:solidFill>
                        </a:rPr>
                        <a:t>Comments</a:t>
                      </a:r>
                      <a:endParaRPr lang="en-ZA" sz="1600" b="1" dirty="0">
                        <a:solidFill>
                          <a:schemeClr val="tx1"/>
                        </a:solidFill>
                      </a:endParaRPr>
                    </a:p>
                  </a:txBody>
                  <a:tcPr marL="84395" marR="84395" marT="45730" marB="45730" anchor="ctr">
                    <a:solidFill>
                      <a:srgbClr val="FFC000"/>
                    </a:solidFill>
                  </a:tcPr>
                </a:tc>
                <a:extLst>
                  <a:ext uri="{0D108BD9-81ED-4DB2-BD59-A6C34878D82A}">
                    <a16:rowId xmlns:a16="http://schemas.microsoft.com/office/drawing/2014/main" val="10000"/>
                  </a:ext>
                </a:extLst>
              </a:tr>
              <a:tr h="2552442">
                <a:tc>
                  <a:txBody>
                    <a:bodyPr/>
                    <a:lstStyle/>
                    <a:p>
                      <a:pPr marL="0" algn="ctr" defTabSz="914400" rtl="0" eaLnBrk="1" fontAlgn="ctr" latinLnBrk="0" hangingPunct="1"/>
                      <a:r>
                        <a:rPr lang="en-US" sz="1400" kern="1200" dirty="0" smtClean="0">
                          <a:solidFill>
                            <a:srgbClr val="FF0000"/>
                          </a:solidFill>
                        </a:rPr>
                        <a:t>Barkly</a:t>
                      </a:r>
                      <a:r>
                        <a:rPr lang="en-US" sz="1400" kern="1200" baseline="0" dirty="0" smtClean="0">
                          <a:solidFill>
                            <a:srgbClr val="FF0000"/>
                          </a:solidFill>
                        </a:rPr>
                        <a:t> West, Proteahof and Delpoortshoop</a:t>
                      </a:r>
                      <a:endParaRPr lang="en-ZA" sz="1400" b="0" kern="1200" dirty="0">
                        <a:solidFill>
                          <a:srgbClr val="FF0000"/>
                        </a:solidFill>
                        <a:latin typeface="+mn-lt"/>
                        <a:ea typeface="+mn-ea"/>
                        <a:cs typeface="+mn-cs"/>
                      </a:endParaRPr>
                    </a:p>
                  </a:txBody>
                  <a:tcPr marL="8792" marR="8792" marT="9527"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dirty="0" smtClean="0">
                          <a:solidFill>
                            <a:srgbClr val="FF0000"/>
                          </a:solidFill>
                          <a:effectLst/>
                        </a:rPr>
                        <a:t>R132</a:t>
                      </a:r>
                      <a:r>
                        <a:rPr lang="en-ZA" sz="1400" baseline="0" dirty="0" smtClean="0">
                          <a:solidFill>
                            <a:srgbClr val="FF0000"/>
                          </a:solidFill>
                          <a:effectLst/>
                        </a:rPr>
                        <a:t> 921 478</a:t>
                      </a:r>
                    </a:p>
                    <a:p>
                      <a:pPr marL="0" marR="0" indent="0" algn="ctr" defTabSz="914400" rtl="0" eaLnBrk="1" fontAlgn="ctr" latinLnBrk="0" hangingPunct="1">
                        <a:lnSpc>
                          <a:spcPct val="100000"/>
                        </a:lnSpc>
                        <a:spcBef>
                          <a:spcPts val="0"/>
                        </a:spcBef>
                        <a:spcAft>
                          <a:spcPts val="0"/>
                        </a:spcAft>
                        <a:buClrTx/>
                        <a:buSzTx/>
                        <a:buFontTx/>
                        <a:buNone/>
                        <a:tabLst/>
                        <a:defRPr/>
                      </a:pPr>
                      <a:endParaRPr lang="en-US" sz="1400" kern="1200" baseline="0" dirty="0" smtClean="0">
                        <a:solidFill>
                          <a:srgbClr val="FF0000"/>
                        </a:solidFill>
                        <a:effectLst/>
                      </a:endParaRPr>
                    </a:p>
                    <a:p>
                      <a:pPr marL="0" marR="0" indent="0" algn="ctr" defTabSz="914400" rtl="0" eaLnBrk="1" fontAlgn="ctr" latinLnBrk="0" hangingPunct="1">
                        <a:lnSpc>
                          <a:spcPct val="100000"/>
                        </a:lnSpc>
                        <a:spcBef>
                          <a:spcPts val="0"/>
                        </a:spcBef>
                        <a:spcAft>
                          <a:spcPts val="0"/>
                        </a:spcAft>
                        <a:buClrTx/>
                        <a:buSzTx/>
                        <a:buFontTx/>
                        <a:buNone/>
                        <a:tabLst/>
                        <a:defRPr/>
                      </a:pPr>
                      <a:endParaRPr lang="en-ZA" sz="1400" b="0" kern="1200" dirty="0" smtClean="0">
                        <a:solidFill>
                          <a:srgbClr val="FF0000"/>
                        </a:solidFill>
                        <a:latin typeface="+mn-lt"/>
                        <a:ea typeface="+mn-ea"/>
                        <a:cs typeface="+mn-cs"/>
                      </a:endParaRPr>
                    </a:p>
                  </a:txBody>
                  <a:tcPr marL="8792" marR="8792" marT="9527" marB="0" anchor="ctr"/>
                </a:tc>
                <a:tc>
                  <a:txBody>
                    <a:bodyPr/>
                    <a:lstStyle/>
                    <a:p>
                      <a:pPr marL="171450" indent="-171450" algn="just" defTabSz="914400" rtl="0" eaLnBrk="1" fontAlgn="ctr" latinLnBrk="0" hangingPunct="1">
                        <a:buClr>
                          <a:schemeClr val="bg1">
                            <a:lumMod val="50000"/>
                          </a:schemeClr>
                        </a:buClr>
                        <a:buFont typeface="Wingdings" pitchFamily="2" charset="2"/>
                        <a:buChar char="§"/>
                      </a:pPr>
                      <a:r>
                        <a:rPr lang="en-US" sz="1800" kern="1200" baseline="0" dirty="0" smtClean="0">
                          <a:solidFill>
                            <a:srgbClr val="FF0000"/>
                          </a:solidFill>
                        </a:rPr>
                        <a:t>Sheriff listed assets</a:t>
                      </a:r>
                      <a:endParaRPr lang="en-US" sz="1800" b="0" kern="1200" baseline="0" dirty="0" smtClean="0">
                        <a:solidFill>
                          <a:srgbClr val="FF0000"/>
                        </a:solidFill>
                        <a:latin typeface="+mn-lt"/>
                        <a:ea typeface="+mn-ea"/>
                        <a:cs typeface="+mn-cs"/>
                      </a:endParaRPr>
                    </a:p>
                  </a:txBody>
                  <a:tcPr marL="8792" marR="8792" marT="9527" marB="0" anchor="ctr"/>
                </a:tc>
                <a:tc>
                  <a:txBody>
                    <a:bodyPr/>
                    <a:lstStyle/>
                    <a:p>
                      <a:pPr marL="171450" indent="-171450" algn="just" defTabSz="914400" rtl="0" eaLnBrk="1" fontAlgn="ctr" latinLnBrk="0" hangingPunct="1">
                        <a:buClr>
                          <a:schemeClr val="bg1">
                            <a:lumMod val="50000"/>
                          </a:schemeClr>
                        </a:buClr>
                        <a:buFont typeface="Wingdings" pitchFamily="2" charset="2"/>
                        <a:buChar char="§"/>
                      </a:pPr>
                      <a:r>
                        <a:rPr lang="en-US" sz="1600" kern="1200" baseline="0" dirty="0" smtClean="0">
                          <a:solidFill>
                            <a:srgbClr val="FF0000"/>
                          </a:solidFill>
                        </a:rPr>
                        <a:t>None</a:t>
                      </a:r>
                      <a:endParaRPr lang="en-US" sz="1600" b="0" kern="1200" baseline="0" dirty="0" smtClean="0">
                        <a:solidFill>
                          <a:srgbClr val="FF0000"/>
                        </a:solidFill>
                        <a:latin typeface="+mn-lt"/>
                        <a:ea typeface="+mn-ea"/>
                        <a:cs typeface="+mn-cs"/>
                      </a:endParaRPr>
                    </a:p>
                  </a:txBody>
                  <a:tcPr marL="8792" marR="8792" marT="9527" marB="0" anchor="ctr"/>
                </a:tc>
                <a:tc>
                  <a:txBody>
                    <a:bodyPr/>
                    <a:lstStyle/>
                    <a:p>
                      <a:pPr marL="0" algn="ctr" defTabSz="914400" rtl="0" eaLnBrk="1" fontAlgn="ctr" latinLnBrk="0" hangingPunct="1"/>
                      <a:r>
                        <a:rPr lang="en-US" sz="1600" kern="1200" baseline="0" dirty="0" smtClean="0">
                          <a:solidFill>
                            <a:srgbClr val="FF0000"/>
                          </a:solidFill>
                        </a:rPr>
                        <a:t>R nil</a:t>
                      </a:r>
                      <a:endParaRPr lang="en-US" sz="1600" b="0" kern="1200" baseline="0" dirty="0" smtClean="0">
                        <a:solidFill>
                          <a:srgbClr val="FF0000"/>
                        </a:solidFill>
                        <a:latin typeface="+mn-lt"/>
                        <a:ea typeface="+mn-ea"/>
                        <a:cs typeface="+mn-cs"/>
                      </a:endParaRPr>
                    </a:p>
                  </a:txBody>
                  <a:tcPr marL="8792" marR="8792" marT="9527"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600" kern="1200" dirty="0" smtClean="0">
                          <a:solidFill>
                            <a:schemeClr val="tx1"/>
                          </a:solidFill>
                        </a:rPr>
                        <a:t>Legal dispute. Current accounts are paid</a:t>
                      </a:r>
                      <a:r>
                        <a:rPr lang="en-US" sz="1600" kern="1200" baseline="0" dirty="0" smtClean="0">
                          <a:solidFill>
                            <a:schemeClr val="tx1"/>
                          </a:solidFill>
                        </a:rPr>
                        <a:t> since Aug 2020</a:t>
                      </a:r>
                      <a:endParaRPr lang="en-US" sz="1600" kern="1200" dirty="0" smtClean="0">
                        <a:solidFill>
                          <a:schemeClr val="tx1"/>
                        </a:solidFill>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sz="1600" kern="1200" dirty="0" smtClean="0">
                          <a:solidFill>
                            <a:schemeClr val="tx1"/>
                          </a:solidFill>
                        </a:rPr>
                        <a:t>Commitment to</a:t>
                      </a:r>
                      <a:r>
                        <a:rPr lang="en-US" sz="1600" kern="1200" baseline="0" dirty="0" smtClean="0">
                          <a:solidFill>
                            <a:schemeClr val="tx1"/>
                          </a:solidFill>
                        </a:rPr>
                        <a:t> pay R10 million.</a:t>
                      </a:r>
                      <a:endParaRPr lang="en-US" sz="1600" kern="1200" dirty="0" smtClean="0">
                        <a:solidFill>
                          <a:schemeClr val="tx1"/>
                        </a:solidFill>
                      </a:endParaRPr>
                    </a:p>
                    <a:p>
                      <a:pPr marL="0" marR="0" indent="0" algn="ctr" defTabSz="914400" rtl="0" eaLnBrk="1" fontAlgn="ctr" latinLnBrk="0" hangingPunct="1">
                        <a:lnSpc>
                          <a:spcPct val="100000"/>
                        </a:lnSpc>
                        <a:spcBef>
                          <a:spcPts val="0"/>
                        </a:spcBef>
                        <a:spcAft>
                          <a:spcPts val="0"/>
                        </a:spcAft>
                        <a:buClrTx/>
                        <a:buSzTx/>
                        <a:buFontTx/>
                        <a:buNone/>
                        <a:tabLst/>
                        <a:defRPr/>
                      </a:pPr>
                      <a:endParaRPr lang="en-US" sz="1600" kern="1200" dirty="0" smtClean="0">
                        <a:solidFill>
                          <a:schemeClr val="tx1"/>
                        </a:solidFill>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sz="1600" kern="1200" dirty="0" smtClean="0">
                          <a:solidFill>
                            <a:schemeClr val="tx1"/>
                          </a:solidFill>
                        </a:rPr>
                        <a:t>Court ordered Aug 2020 for R55 million</a:t>
                      </a:r>
                      <a:r>
                        <a:rPr lang="en-US" sz="1600" kern="1200" baseline="0" dirty="0" smtClean="0">
                          <a:solidFill>
                            <a:schemeClr val="tx1"/>
                          </a:solidFill>
                        </a:rPr>
                        <a:t>. Sheriff has listed all items but has not yet removed.</a:t>
                      </a:r>
                    </a:p>
                    <a:p>
                      <a:pPr marL="0" marR="0" indent="0" algn="ctr" defTabSz="914400" rtl="0" eaLnBrk="1" fontAlgn="ctr" latinLnBrk="0" hangingPunct="1">
                        <a:lnSpc>
                          <a:spcPct val="100000"/>
                        </a:lnSpc>
                        <a:spcBef>
                          <a:spcPts val="0"/>
                        </a:spcBef>
                        <a:spcAft>
                          <a:spcPts val="0"/>
                        </a:spcAft>
                        <a:buClrTx/>
                        <a:buSzTx/>
                        <a:buFontTx/>
                        <a:buNone/>
                        <a:tabLst/>
                        <a:defRPr/>
                      </a:pPr>
                      <a:r>
                        <a:rPr lang="en-US" sz="1600" b="0" kern="1200" baseline="0" dirty="0" smtClean="0">
                          <a:solidFill>
                            <a:schemeClr val="tx1"/>
                          </a:solidFill>
                          <a:latin typeface="+mn-lt"/>
                          <a:ea typeface="+mn-ea"/>
                          <a:cs typeface="+mn-cs"/>
                        </a:rPr>
                        <a:t>To be included in discussion of the Inter-MEC Task Team on debt by municipalities.</a:t>
                      </a:r>
                      <a:endParaRPr lang="en-US" sz="1100" b="0" kern="1200" dirty="0" smtClean="0">
                        <a:solidFill>
                          <a:schemeClr val="tx1"/>
                        </a:solidFill>
                        <a:latin typeface="+mn-lt"/>
                        <a:ea typeface="+mn-ea"/>
                        <a:cs typeface="+mn-cs"/>
                      </a:endParaRPr>
                    </a:p>
                  </a:txBody>
                  <a:tcPr marL="8792" marR="8792" marT="9527" marB="0" anchor="ctr"/>
                </a:tc>
                <a:extLst>
                  <a:ext uri="{0D108BD9-81ED-4DB2-BD59-A6C34878D82A}">
                    <a16:rowId xmlns:a16="http://schemas.microsoft.com/office/drawing/2014/main" val="10004"/>
                  </a:ext>
                </a:extLst>
              </a:tr>
            </a:tbl>
          </a:graphicData>
        </a:graphic>
      </p:graphicFrame>
      <p:sp>
        <p:nvSpPr>
          <p:cNvPr id="6" name="Title 4"/>
          <p:cNvSpPr>
            <a:spLocks noGrp="1"/>
          </p:cNvSpPr>
          <p:nvPr>
            <p:ph type="title"/>
          </p:nvPr>
        </p:nvSpPr>
        <p:spPr>
          <a:xfrm>
            <a:off x="11280" y="152400"/>
            <a:ext cx="8218319" cy="815135"/>
          </a:xfrm>
          <a:solidFill>
            <a:srgbClr val="FFC000"/>
          </a:solidFill>
        </p:spPr>
        <p:txBody>
          <a:bodyPr>
            <a:noAutofit/>
          </a:bodyPr>
          <a:lstStyle/>
          <a:p>
            <a:pPr algn="l"/>
            <a:r>
              <a:rPr lang="en-US" altLang="en-US" sz="2800" cap="none" dirty="0" smtClean="0">
                <a:ln w="0"/>
                <a:solidFill>
                  <a:schemeClr val="tx1"/>
                </a:solidFill>
                <a:effectLst>
                  <a:outerShdw blurRad="38100" dist="19050" dir="2700000" algn="tl" rotWithShape="0">
                    <a:schemeClr val="dk1">
                      <a:alpha val="40000"/>
                    </a:schemeClr>
                  </a:outerShdw>
                </a:effectLst>
              </a:rPr>
              <a:t>MUNICIPAL DEBT STATUS – LEGAL DISPUTE MATTERS</a:t>
            </a:r>
            <a:endParaRPr lang="en-ZA" altLang="en-US" sz="2800" cap="none" dirty="0">
              <a:ln w="0"/>
              <a:solidFill>
                <a:schemeClr val="tx1"/>
              </a:solidFill>
              <a:effectLst>
                <a:outerShdw blurRad="38100" dist="19050" dir="2700000" algn="tl" rotWithShape="0">
                  <a:schemeClr val="dk1">
                    <a:alpha val="40000"/>
                  </a:schemeClr>
                </a:outerShdw>
              </a:effectLst>
            </a:endParaRPr>
          </a:p>
        </p:txBody>
      </p:sp>
      <p:pic>
        <p:nvPicPr>
          <p:cNvPr id="7" name="Picture 6"/>
          <p:cNvPicPr>
            <a:picLocks noChangeAspect="1" noChangeArrowheads="1"/>
          </p:cNvPicPr>
          <p:nvPr/>
        </p:nvPicPr>
        <p:blipFill>
          <a:blip r:embed="rId2"/>
          <a:srcRect/>
          <a:stretch>
            <a:fillRect/>
          </a:stretch>
        </p:blipFill>
        <p:spPr bwMode="auto">
          <a:xfrm>
            <a:off x="8229598" y="-1"/>
            <a:ext cx="914401" cy="967535"/>
          </a:xfrm>
          <a:prstGeom prst="rect">
            <a:avLst/>
          </a:prstGeom>
          <a:noFill/>
          <a:ln w="9525" algn="ctr">
            <a:noFill/>
            <a:miter lim="800000"/>
            <a:headEnd/>
            <a:tailEnd/>
          </a:ln>
        </p:spPr>
      </p:pic>
      <p:sp>
        <p:nvSpPr>
          <p:cNvPr id="8" name="Title 4"/>
          <p:cNvSpPr txBox="1">
            <a:spLocks/>
          </p:cNvSpPr>
          <p:nvPr/>
        </p:nvSpPr>
        <p:spPr>
          <a:xfrm>
            <a:off x="0" y="4587091"/>
            <a:ext cx="9098600" cy="565542"/>
          </a:xfrm>
          <a:prstGeom prst="rect">
            <a:avLst/>
          </a:prstGeom>
        </p:spPr>
        <p:txBody>
          <a:bodyPr vert="horz" anchor="ctr">
            <a:noAutofit/>
          </a:bodyPr>
          <a:lst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itchFamily="34" charset="0"/>
              </a:defRPr>
            </a:lvl2pPr>
            <a:lvl3pPr algn="l" rtl="0" fontAlgn="base">
              <a:spcBef>
                <a:spcPct val="0"/>
              </a:spcBef>
              <a:spcAft>
                <a:spcPct val="0"/>
              </a:spcAft>
              <a:defRPr sz="3600">
                <a:solidFill>
                  <a:schemeClr val="tx2"/>
                </a:solidFill>
                <a:latin typeface="Franklin Gothic Medium" pitchFamily="34" charset="0"/>
              </a:defRPr>
            </a:lvl3pPr>
            <a:lvl4pPr algn="l" rtl="0" fontAlgn="base">
              <a:spcBef>
                <a:spcPct val="0"/>
              </a:spcBef>
              <a:spcAft>
                <a:spcPct val="0"/>
              </a:spcAft>
              <a:defRPr sz="3600">
                <a:solidFill>
                  <a:schemeClr val="tx2"/>
                </a:solidFill>
                <a:latin typeface="Franklin Gothic Medium" pitchFamily="34" charset="0"/>
              </a:defRPr>
            </a:lvl4pPr>
            <a:lvl5pPr algn="l" rtl="0" fontAlgn="base">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a:lstStyle>
          <a:p>
            <a:r>
              <a:rPr lang="en-US" altLang="en-US" sz="2800" b="1" cap="none" smtClean="0">
                <a:ln w="0"/>
                <a:solidFill>
                  <a:schemeClr val="tx1"/>
                </a:solidFill>
                <a:effectLst/>
              </a:rPr>
              <a:t>MUNICIPAL DEBT STATUS – NO LEGAL DISPUTE MATTERS</a:t>
            </a:r>
            <a:endParaRPr lang="en-ZA" altLang="en-US" sz="2800" b="1" cap="none" dirty="0">
              <a:ln w="0"/>
              <a:solidFill>
                <a:schemeClr val="tx1"/>
              </a:solidFill>
              <a:effectLst/>
            </a:endParaRPr>
          </a:p>
        </p:txBody>
      </p:sp>
      <p:graphicFrame>
        <p:nvGraphicFramePr>
          <p:cNvPr id="9" name="Table 8"/>
          <p:cNvGraphicFramePr>
            <a:graphicFrameLocks noGrp="1"/>
          </p:cNvGraphicFramePr>
          <p:nvPr>
            <p:extLst>
              <p:ext uri="{D42A27DB-BD31-4B8C-83A1-F6EECF244321}">
                <p14:modId xmlns:p14="http://schemas.microsoft.com/office/powerpoint/2010/main" val="626857890"/>
              </p:ext>
            </p:extLst>
          </p:nvPr>
        </p:nvGraphicFramePr>
        <p:xfrm>
          <a:off x="-34119" y="5061834"/>
          <a:ext cx="9132719" cy="1720601"/>
        </p:xfrm>
        <a:graphic>
          <a:graphicData uri="http://schemas.openxmlformats.org/drawingml/2006/table">
            <a:tbl>
              <a:tblPr firstRow="1" bandRow="1">
                <a:tableStyleId>{5C22544A-7EE6-4342-B048-85BDC9FD1C3A}</a:tableStyleId>
              </a:tblPr>
              <a:tblGrid>
                <a:gridCol w="1207919">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295400">
                  <a:extLst>
                    <a:ext uri="{9D8B030D-6E8A-4147-A177-3AD203B41FA5}">
                      <a16:colId xmlns:a16="http://schemas.microsoft.com/office/drawing/2014/main" val="20005"/>
                    </a:ext>
                  </a:extLst>
                </a:gridCol>
                <a:gridCol w="2514600">
                  <a:extLst>
                    <a:ext uri="{9D8B030D-6E8A-4147-A177-3AD203B41FA5}">
                      <a16:colId xmlns:a16="http://schemas.microsoft.com/office/drawing/2014/main" val="20006"/>
                    </a:ext>
                  </a:extLst>
                </a:gridCol>
              </a:tblGrid>
              <a:tr h="364241">
                <a:tc gridSpan="6">
                  <a:txBody>
                    <a:bodyPr/>
                    <a:lstStyle/>
                    <a:p>
                      <a:pPr algn="ctr"/>
                      <a:r>
                        <a:rPr lang="en-ZA" sz="2800" b="1" dirty="0" smtClean="0">
                          <a:solidFill>
                            <a:schemeClr val="tx1"/>
                          </a:solidFill>
                        </a:rPr>
                        <a:t>MAGARENG </a:t>
                      </a:r>
                      <a:endParaRPr lang="en-ZA" sz="2800" b="1" dirty="0">
                        <a:solidFill>
                          <a:schemeClr val="tx1"/>
                        </a:solidFill>
                      </a:endParaRPr>
                    </a:p>
                  </a:txBody>
                  <a:tcPr marL="84395" marR="84395" marT="45730" marB="45730" anchor="ctr">
                    <a:solidFill>
                      <a:schemeClr val="bg2"/>
                    </a:solidFill>
                  </a:tcPr>
                </a:tc>
                <a:tc hMerge="1">
                  <a:txBody>
                    <a:bodyPr/>
                    <a:lstStyle/>
                    <a:p>
                      <a:pPr algn="ctr"/>
                      <a:endParaRPr lang="en-ZA" sz="1200" b="1" dirty="0">
                        <a:solidFill>
                          <a:schemeClr val="tx1"/>
                        </a:solidFill>
                      </a:endParaRPr>
                    </a:p>
                  </a:txBody>
                  <a:tcPr marL="84395" marR="84395" marT="45730" marB="45730" anchor="ctr"/>
                </a:tc>
                <a:tc hMerge="1">
                  <a:txBody>
                    <a:bodyPr/>
                    <a:lstStyle/>
                    <a:p>
                      <a:pPr algn="ctr"/>
                      <a:endParaRPr lang="en-ZA" sz="1200" b="1" dirty="0">
                        <a:solidFill>
                          <a:schemeClr val="tx1"/>
                        </a:solidFill>
                      </a:endParaRPr>
                    </a:p>
                  </a:txBody>
                  <a:tcPr marL="84395" marR="84395" marT="45730" marB="45730" anchor="ctr"/>
                </a:tc>
                <a:tc hMerge="1">
                  <a:txBody>
                    <a:bodyPr/>
                    <a:lstStyle/>
                    <a:p>
                      <a:pPr algn="ctr"/>
                      <a:endParaRPr lang="en-ZA" sz="1200" b="1" dirty="0">
                        <a:solidFill>
                          <a:schemeClr val="tx1"/>
                        </a:solidFill>
                      </a:endParaRPr>
                    </a:p>
                  </a:txBody>
                  <a:tcPr marL="84395" marR="84395" marT="45730" marB="45730" anchor="ctr"/>
                </a:tc>
                <a:tc hMerge="1">
                  <a:txBody>
                    <a:bodyPr/>
                    <a:lstStyle/>
                    <a:p>
                      <a:pPr algn="ctr"/>
                      <a:endParaRPr lang="en-ZA" sz="1200" b="1" dirty="0">
                        <a:solidFill>
                          <a:schemeClr val="tx1"/>
                        </a:solidFill>
                      </a:endParaRPr>
                    </a:p>
                  </a:txBody>
                  <a:tcPr marL="84395" marR="84395" marT="45730" marB="45730" anchor="ctr"/>
                </a:tc>
                <a:tc hMerge="1">
                  <a:txBody>
                    <a:bodyPr/>
                    <a:lstStyle/>
                    <a:p>
                      <a:pPr algn="ctr"/>
                      <a:endParaRPr lang="en-ZA" sz="1200" b="1" dirty="0">
                        <a:solidFill>
                          <a:schemeClr val="tx1"/>
                        </a:solidFill>
                      </a:endParaRPr>
                    </a:p>
                  </a:txBody>
                  <a:tcPr marL="84395" marR="84395" marT="45730" marB="45730" anchor="ctr"/>
                </a:tc>
                <a:extLst>
                  <a:ext uri="{0D108BD9-81ED-4DB2-BD59-A6C34878D82A}">
                    <a16:rowId xmlns:a16="http://schemas.microsoft.com/office/drawing/2014/main" val="10001"/>
                  </a:ext>
                </a:extLst>
              </a:tr>
              <a:tr h="592821">
                <a:tc>
                  <a:txBody>
                    <a:bodyPr/>
                    <a:lstStyle/>
                    <a:p>
                      <a:pPr algn="ctr"/>
                      <a:r>
                        <a:rPr lang="en-US" sz="1600" b="1" dirty="0" smtClean="0">
                          <a:solidFill>
                            <a:schemeClr val="tx1"/>
                          </a:solidFill>
                        </a:rPr>
                        <a:t>Town</a:t>
                      </a:r>
                      <a:endParaRPr lang="en-ZA" sz="1600" b="1" dirty="0">
                        <a:solidFill>
                          <a:schemeClr val="tx1"/>
                        </a:solidFill>
                      </a:endParaRPr>
                    </a:p>
                  </a:txBody>
                  <a:tcPr marL="84395" marR="84395" marT="45730" marB="45730" anchor="ctr">
                    <a:solidFill>
                      <a:srgbClr val="FFC000"/>
                    </a:solidFill>
                  </a:tcPr>
                </a:tc>
                <a:tc>
                  <a:txBody>
                    <a:bodyPr/>
                    <a:lstStyle/>
                    <a:p>
                      <a:pPr algn="ctr"/>
                      <a:r>
                        <a:rPr lang="en-US" sz="1600" b="1" dirty="0" smtClean="0">
                          <a:solidFill>
                            <a:schemeClr val="tx1"/>
                          </a:solidFill>
                        </a:rPr>
                        <a:t>Overdue Debt</a:t>
                      </a:r>
                      <a:endParaRPr lang="en-ZA" sz="1600" b="1" dirty="0">
                        <a:solidFill>
                          <a:schemeClr val="tx1"/>
                        </a:solidFill>
                      </a:endParaRPr>
                    </a:p>
                  </a:txBody>
                  <a:tcPr marL="84395" marR="84395" marT="45730" marB="45730" anchor="ctr">
                    <a:solidFill>
                      <a:srgbClr val="FFC000"/>
                    </a:solidFill>
                  </a:tcPr>
                </a:tc>
                <a:tc>
                  <a:txBody>
                    <a:bodyPr/>
                    <a:lstStyle/>
                    <a:p>
                      <a:pPr algn="ctr"/>
                      <a:r>
                        <a:rPr lang="en-US" sz="1600" b="1" dirty="0" smtClean="0">
                          <a:solidFill>
                            <a:schemeClr val="tx1"/>
                          </a:solidFill>
                        </a:rPr>
                        <a:t>Summons</a:t>
                      </a:r>
                      <a:endParaRPr lang="en-ZA" sz="1600" b="1" dirty="0">
                        <a:solidFill>
                          <a:schemeClr val="tx1"/>
                        </a:solidFill>
                      </a:endParaRPr>
                    </a:p>
                  </a:txBody>
                  <a:tcPr marL="84395" marR="84395" marT="45730" marB="45730" anchor="ctr">
                    <a:solidFill>
                      <a:srgbClr val="FFC000"/>
                    </a:solidFill>
                  </a:tcPr>
                </a:tc>
                <a:tc>
                  <a:txBody>
                    <a:bodyPr/>
                    <a:lstStyle/>
                    <a:p>
                      <a:pPr algn="ctr"/>
                      <a:r>
                        <a:rPr lang="en-US" sz="1600" b="1" dirty="0" smtClean="0">
                          <a:solidFill>
                            <a:schemeClr val="tx1"/>
                          </a:solidFill>
                        </a:rPr>
                        <a:t>Repayment  Plan</a:t>
                      </a:r>
                      <a:endParaRPr lang="en-ZA" sz="1600" b="1" dirty="0">
                        <a:solidFill>
                          <a:schemeClr val="tx1"/>
                        </a:solidFill>
                      </a:endParaRPr>
                    </a:p>
                  </a:txBody>
                  <a:tcPr marL="84395" marR="84395" marT="45730" marB="45730" anchor="ctr">
                    <a:solidFill>
                      <a:srgbClr val="FFC000"/>
                    </a:solidFill>
                  </a:tcPr>
                </a:tc>
                <a:tc>
                  <a:txBody>
                    <a:bodyPr/>
                    <a:lstStyle/>
                    <a:p>
                      <a:pPr algn="ctr"/>
                      <a:r>
                        <a:rPr lang="en-US" sz="1600" b="1" dirty="0" smtClean="0">
                          <a:solidFill>
                            <a:schemeClr val="tx1"/>
                          </a:solidFill>
                        </a:rPr>
                        <a:t>Last Payment</a:t>
                      </a:r>
                      <a:endParaRPr lang="en-ZA" sz="1600" b="1" dirty="0">
                        <a:solidFill>
                          <a:schemeClr val="tx1"/>
                        </a:solidFill>
                      </a:endParaRPr>
                    </a:p>
                  </a:txBody>
                  <a:tcPr marL="84395" marR="84395" marT="45730" marB="45730" anchor="ctr">
                    <a:solidFill>
                      <a:srgbClr val="FFC000"/>
                    </a:solidFill>
                  </a:tcPr>
                </a:tc>
                <a:tc>
                  <a:txBody>
                    <a:bodyPr/>
                    <a:lstStyle/>
                    <a:p>
                      <a:pPr algn="ctr"/>
                      <a:r>
                        <a:rPr lang="en-US" sz="1600" b="1" dirty="0" smtClean="0">
                          <a:solidFill>
                            <a:schemeClr val="tx1"/>
                          </a:solidFill>
                        </a:rPr>
                        <a:t>Comments</a:t>
                      </a:r>
                      <a:endParaRPr lang="en-ZA" sz="1600" b="1" dirty="0">
                        <a:solidFill>
                          <a:schemeClr val="tx1"/>
                        </a:solidFill>
                      </a:endParaRPr>
                    </a:p>
                  </a:txBody>
                  <a:tcPr marL="84395" marR="84395" marT="45730" marB="45730" anchor="ctr">
                    <a:solidFill>
                      <a:srgbClr val="FFC000"/>
                    </a:solidFill>
                  </a:tcPr>
                </a:tc>
                <a:extLst>
                  <a:ext uri="{0D108BD9-81ED-4DB2-BD59-A6C34878D82A}">
                    <a16:rowId xmlns:a16="http://schemas.microsoft.com/office/drawing/2014/main" val="10000"/>
                  </a:ext>
                </a:extLst>
              </a:tr>
              <a:tr h="609600">
                <a:tc>
                  <a:txBody>
                    <a:bodyPr/>
                    <a:lstStyle/>
                    <a:p>
                      <a:pPr marL="0" algn="ctr" defTabSz="914400" rtl="0" eaLnBrk="1" fontAlgn="ctr" latinLnBrk="0" hangingPunct="1"/>
                      <a:r>
                        <a:rPr lang="en-US" sz="1600" b="0" kern="1200" dirty="0" smtClean="0">
                          <a:solidFill>
                            <a:schemeClr val="tx1"/>
                          </a:solidFill>
                          <a:latin typeface="+mn-lt"/>
                          <a:ea typeface="+mn-ea"/>
                          <a:cs typeface="+mn-cs"/>
                        </a:rPr>
                        <a:t>Warrenton</a:t>
                      </a:r>
                      <a:endParaRPr lang="en-ZA" sz="1600" b="0" kern="1200" dirty="0">
                        <a:solidFill>
                          <a:schemeClr val="tx1"/>
                        </a:solidFill>
                        <a:latin typeface="+mn-lt"/>
                        <a:ea typeface="+mn-ea"/>
                        <a:cs typeface="+mn-cs"/>
                      </a:endParaRPr>
                    </a:p>
                  </a:txBody>
                  <a:tcPr marL="8794" marR="8794" marT="9525" marB="0" anchor="ctr"/>
                </a:tc>
                <a:tc>
                  <a:txBody>
                    <a:bodyPr/>
                    <a:lstStyle/>
                    <a:p>
                      <a:pPr marL="0" marR="0" indent="0" algn="ctr" defTabSz="914400" rtl="0" eaLnBrk="1" fontAlgn="ctr" latinLnBrk="0" hangingPunct="1">
                        <a:lnSpc>
                          <a:spcPct val="100000"/>
                        </a:lnSpc>
                        <a:spcBef>
                          <a:spcPts val="0"/>
                        </a:spcBef>
                        <a:spcAft>
                          <a:spcPts val="0"/>
                        </a:spcAft>
                        <a:buClr>
                          <a:schemeClr val="bg1">
                            <a:lumMod val="50000"/>
                          </a:schemeClr>
                        </a:buClr>
                        <a:buSzTx/>
                        <a:buFont typeface="Arial" panose="020B0604020202020204" pitchFamily="34" charset="0"/>
                        <a:buNone/>
                        <a:tabLst/>
                        <a:defRPr/>
                      </a:pPr>
                      <a:r>
                        <a:rPr lang="en-ZA" sz="1600" dirty="0" smtClean="0">
                          <a:solidFill>
                            <a:schemeClr val="tx1"/>
                          </a:solidFill>
                          <a:effectLst/>
                        </a:rPr>
                        <a:t>R70</a:t>
                      </a:r>
                      <a:r>
                        <a:rPr lang="en-ZA" sz="1600" baseline="0" dirty="0" smtClean="0">
                          <a:solidFill>
                            <a:schemeClr val="tx1"/>
                          </a:solidFill>
                          <a:effectLst/>
                        </a:rPr>
                        <a:t> 660 115</a:t>
                      </a:r>
                      <a:endParaRPr lang="en-ZA" sz="1600" b="0" kern="1200" dirty="0" smtClean="0">
                        <a:solidFill>
                          <a:schemeClr val="tx1"/>
                        </a:solidFill>
                        <a:latin typeface="+mn-lt"/>
                        <a:ea typeface="+mn-ea"/>
                        <a:cs typeface="+mn-cs"/>
                      </a:endParaRPr>
                    </a:p>
                  </a:txBody>
                  <a:tcPr marL="8794" marR="8794" marT="9525" marB="0" anchor="ctr"/>
                </a:tc>
                <a:tc>
                  <a:txBody>
                    <a:bodyPr/>
                    <a:lstStyle/>
                    <a:p>
                      <a:pPr marL="0" algn="ctr" defTabSz="914400" rtl="0" eaLnBrk="1" fontAlgn="ctr" latinLnBrk="0" hangingPunct="1"/>
                      <a:r>
                        <a:rPr lang="en-US" sz="1600" b="0" kern="1200" dirty="0" smtClean="0">
                          <a:solidFill>
                            <a:schemeClr val="tx1"/>
                          </a:solidFill>
                          <a:latin typeface="+mn-lt"/>
                          <a:ea typeface="+mn-ea"/>
                          <a:cs typeface="+mn-cs"/>
                        </a:rPr>
                        <a:t>No</a:t>
                      </a:r>
                      <a:r>
                        <a:rPr lang="en-US" sz="1600" b="0" kern="1200" baseline="0" dirty="0" smtClean="0">
                          <a:solidFill>
                            <a:schemeClr val="tx1"/>
                          </a:solidFill>
                          <a:latin typeface="+mn-lt"/>
                          <a:ea typeface="+mn-ea"/>
                          <a:cs typeface="+mn-cs"/>
                        </a:rPr>
                        <a:t> budget</a:t>
                      </a:r>
                      <a:endParaRPr lang="en-ZA" sz="1600" b="0" kern="1200" dirty="0">
                        <a:solidFill>
                          <a:schemeClr val="tx1"/>
                        </a:solidFill>
                        <a:latin typeface="+mn-lt"/>
                        <a:ea typeface="+mn-ea"/>
                        <a:cs typeface="+mn-cs"/>
                      </a:endParaRPr>
                    </a:p>
                  </a:txBody>
                  <a:tcPr marL="8794" marR="8794" marT="9525" marB="0" anchor="ctr"/>
                </a:tc>
                <a:tc>
                  <a:txBody>
                    <a:bodyPr/>
                    <a:lstStyle/>
                    <a:p>
                      <a:pPr marL="171450" indent="-171450" algn="l" defTabSz="914400" rtl="0" eaLnBrk="1" fontAlgn="ctr" latinLnBrk="0" hangingPunct="1">
                        <a:buClr>
                          <a:schemeClr val="bg1">
                            <a:lumMod val="50000"/>
                          </a:schemeClr>
                        </a:buClr>
                        <a:buFont typeface="Arial" panose="020B0604020202020204" pitchFamily="34" charset="0"/>
                        <a:buChar char="•"/>
                      </a:pPr>
                      <a:r>
                        <a:rPr lang="en-US" sz="1600" b="0" kern="1200" baseline="0" dirty="0" smtClean="0">
                          <a:solidFill>
                            <a:schemeClr val="tx1"/>
                          </a:solidFill>
                          <a:latin typeface="+mn-lt"/>
                          <a:ea typeface="+mn-ea"/>
                          <a:cs typeface="+mn-cs"/>
                        </a:rPr>
                        <a:t>None</a:t>
                      </a:r>
                      <a:endParaRPr lang="en-US" sz="1600" b="0" kern="1200" dirty="0" smtClean="0">
                        <a:solidFill>
                          <a:schemeClr val="tx1"/>
                        </a:solidFill>
                        <a:latin typeface="+mn-lt"/>
                        <a:ea typeface="+mn-ea"/>
                        <a:cs typeface="+mn-cs"/>
                      </a:endParaRPr>
                    </a:p>
                  </a:txBody>
                  <a:tcPr marL="8794" marR="8794" marT="9525" marB="0" anchor="ctr"/>
                </a:tc>
                <a:tc>
                  <a:txBody>
                    <a:bodyPr/>
                    <a:lstStyle/>
                    <a:p>
                      <a:pPr marL="0" algn="ctr" defTabSz="914400" rtl="0" eaLnBrk="1" fontAlgn="ctr" latinLnBrk="0" hangingPunct="1"/>
                      <a:r>
                        <a:rPr lang="en-US" sz="1600" b="0" kern="1200" baseline="0" dirty="0" smtClean="0">
                          <a:solidFill>
                            <a:schemeClr val="tx1"/>
                          </a:solidFill>
                          <a:latin typeface="+mn-lt"/>
                          <a:ea typeface="+mn-ea"/>
                          <a:cs typeface="+mn-cs"/>
                        </a:rPr>
                        <a:t>R 1 000 000</a:t>
                      </a:r>
                    </a:p>
                  </a:txBody>
                  <a:tcPr marL="8794" marR="8794" marT="9525" marB="0" anchor="ctr"/>
                </a:tc>
                <a:tc>
                  <a:txBody>
                    <a:bodyPr/>
                    <a:lstStyle/>
                    <a:p>
                      <a:pPr marL="0" algn="ctr" defTabSz="914400" rtl="0" eaLnBrk="1" fontAlgn="ctr" latinLnBrk="0" hangingPunct="1"/>
                      <a:r>
                        <a:rPr lang="en-US" sz="1600" b="0" kern="1200" dirty="0" smtClean="0">
                          <a:solidFill>
                            <a:schemeClr val="tx1"/>
                          </a:solidFill>
                          <a:latin typeface="+mn-lt"/>
                          <a:ea typeface="+mn-ea"/>
                          <a:cs typeface="+mn-cs"/>
                        </a:rPr>
                        <a:t>Interim PA in</a:t>
                      </a:r>
                      <a:r>
                        <a:rPr lang="en-US" sz="1600" b="0" kern="1200" baseline="0" dirty="0" smtClean="0">
                          <a:solidFill>
                            <a:schemeClr val="tx1"/>
                          </a:solidFill>
                          <a:latin typeface="+mn-lt"/>
                          <a:ea typeface="+mn-ea"/>
                          <a:cs typeface="+mn-cs"/>
                        </a:rPr>
                        <a:t> place, to be revised in Dec 2020</a:t>
                      </a:r>
                    </a:p>
                  </a:txBody>
                  <a:tcPr marL="8794" marR="8794" marT="9525"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7001780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9" name="Slide Number Placeholder 6"/>
          <p:cNvSpPr txBox="1">
            <a:spLocks/>
          </p:cNvSpPr>
          <p:nvPr/>
        </p:nvSpPr>
        <p:spPr>
          <a:xfrm>
            <a:off x="7863423" y="5667869"/>
            <a:ext cx="2133600" cy="273844"/>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EFF66C6-D348-F848-8D3F-EC6ACA6879FD}" type="slidenum">
              <a:rPr lang="en-US">
                <a:solidFill>
                  <a:schemeClr val="tx1">
                    <a:lumMod val="85000"/>
                    <a:lumOff val="15000"/>
                  </a:schemeClr>
                </a:solidFill>
              </a:rPr>
              <a:pPr/>
              <a:t>18</a:t>
            </a:fld>
            <a:endParaRPr lang="en-US">
              <a:solidFill>
                <a:schemeClr val="tx1">
                  <a:lumMod val="85000"/>
                  <a:lumOff val="15000"/>
                </a:schemeClr>
              </a:solidFill>
            </a:endParaRPr>
          </a:p>
        </p:txBody>
      </p:sp>
      <p:cxnSp>
        <p:nvCxnSpPr>
          <p:cNvPr id="17" name="Straight Connector 16"/>
          <p:cNvCxnSpPr/>
          <p:nvPr/>
        </p:nvCxnSpPr>
        <p:spPr>
          <a:xfrm flipV="1">
            <a:off x="317490" y="1237335"/>
            <a:ext cx="7751358" cy="25302"/>
          </a:xfrm>
          <a:prstGeom prst="line">
            <a:avLst/>
          </a:prstGeom>
          <a:ln>
            <a:solidFill>
              <a:srgbClr val="FFFFFF"/>
            </a:solidFill>
          </a:ln>
          <a:effectLst>
            <a:outerShdw blurRad="40000" dist="20000" dir="5400000" rotWithShape="0">
              <a:schemeClr val="tx1">
                <a:lumMod val="50000"/>
                <a:lumOff val="50000"/>
                <a:alpha val="38000"/>
              </a:schemeClr>
            </a:outerShdw>
          </a:effectLst>
        </p:spPr>
        <p:style>
          <a:lnRef idx="2">
            <a:schemeClr val="accent1"/>
          </a:lnRef>
          <a:fillRef idx="0">
            <a:schemeClr val="accent1"/>
          </a:fillRef>
          <a:effectRef idx="1">
            <a:schemeClr val="accent1"/>
          </a:effectRef>
          <a:fontRef idx="minor">
            <a:schemeClr val="tx1"/>
          </a:fontRef>
        </p:style>
      </p:cxnSp>
      <p:sp>
        <p:nvSpPr>
          <p:cNvPr id="7" name="Title 4"/>
          <p:cNvSpPr txBox="1">
            <a:spLocks/>
          </p:cNvSpPr>
          <p:nvPr/>
        </p:nvSpPr>
        <p:spPr>
          <a:xfrm>
            <a:off x="11281" y="0"/>
            <a:ext cx="5779919" cy="876706"/>
          </a:xfrm>
          <a:prstGeom prst="rect">
            <a:avLst/>
          </a:prstGeom>
          <a:solidFill>
            <a:srgbClr val="FFC000"/>
          </a:solidFill>
        </p:spPr>
        <p:txBody>
          <a:bodyPr vert="horz" anchor="ctr">
            <a:noAutofit/>
          </a:bodyPr>
          <a:lst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itchFamily="34" charset="0"/>
              </a:defRPr>
            </a:lvl2pPr>
            <a:lvl3pPr algn="l" rtl="0" fontAlgn="base">
              <a:spcBef>
                <a:spcPct val="0"/>
              </a:spcBef>
              <a:spcAft>
                <a:spcPct val="0"/>
              </a:spcAft>
              <a:defRPr sz="3600">
                <a:solidFill>
                  <a:schemeClr val="tx2"/>
                </a:solidFill>
                <a:latin typeface="Franklin Gothic Medium" pitchFamily="34" charset="0"/>
              </a:defRPr>
            </a:lvl3pPr>
            <a:lvl4pPr algn="l" rtl="0" fontAlgn="base">
              <a:spcBef>
                <a:spcPct val="0"/>
              </a:spcBef>
              <a:spcAft>
                <a:spcPct val="0"/>
              </a:spcAft>
              <a:defRPr sz="3600">
                <a:solidFill>
                  <a:schemeClr val="tx2"/>
                </a:solidFill>
                <a:latin typeface="Franklin Gothic Medium" pitchFamily="34" charset="0"/>
              </a:defRPr>
            </a:lvl4pPr>
            <a:lvl5pPr algn="l" rtl="0" fontAlgn="base">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a:lstStyle>
          <a:p>
            <a:r>
              <a:rPr lang="en-ZA" sz="3200" b="1" cap="none" dirty="0">
                <a:solidFill>
                  <a:prstClr val="black"/>
                </a:solidFill>
                <a:effectLst/>
                <a:latin typeface="Calibri" panose="020F0502020204030204"/>
              </a:rPr>
              <a:t>UPDATED PROJECT PRIORITY </a:t>
            </a:r>
            <a:r>
              <a:rPr lang="en-ZA" sz="3200" b="1" cap="none" dirty="0" smtClean="0">
                <a:solidFill>
                  <a:prstClr val="black"/>
                </a:solidFill>
                <a:effectLst/>
                <a:latin typeface="Calibri" panose="020F0502020204030204"/>
              </a:rPr>
              <a:t>LIST SUPPORT BY PMU – V3</a:t>
            </a:r>
            <a:endParaRPr lang="en-ZA" sz="3200" b="1" cap="none" dirty="0">
              <a:solidFill>
                <a:prstClr val="black"/>
              </a:solidFill>
              <a:effectLst/>
              <a:latin typeface="Calibri" panose="020F0502020204030204"/>
            </a:endParaRPr>
          </a:p>
        </p:txBody>
      </p:sp>
      <p:graphicFrame>
        <p:nvGraphicFramePr>
          <p:cNvPr id="8" name="Table 7">
            <a:extLst>
              <a:ext uri="{FF2B5EF4-FFF2-40B4-BE49-F238E27FC236}">
                <a16:creationId xmlns:a16="http://schemas.microsoft.com/office/drawing/2014/main" id="{322483E9-3771-4115-9EFA-23ED8477C66B}"/>
              </a:ext>
            </a:extLst>
          </p:cNvPr>
          <p:cNvGraphicFramePr>
            <a:graphicFrameLocks noGrp="1"/>
          </p:cNvGraphicFramePr>
          <p:nvPr>
            <p:extLst>
              <p:ext uri="{D42A27DB-BD31-4B8C-83A1-F6EECF244321}">
                <p14:modId xmlns:p14="http://schemas.microsoft.com/office/powerpoint/2010/main" val="2073114297"/>
              </p:ext>
            </p:extLst>
          </p:nvPr>
        </p:nvGraphicFramePr>
        <p:xfrm>
          <a:off x="0" y="1110011"/>
          <a:ext cx="9144000" cy="5515674"/>
        </p:xfrm>
        <a:graphic>
          <a:graphicData uri="http://schemas.openxmlformats.org/drawingml/2006/table">
            <a:tbl>
              <a:tblPr firstRow="1" firstCol="1" bandRow="1"/>
              <a:tblGrid>
                <a:gridCol w="1905000">
                  <a:extLst>
                    <a:ext uri="{9D8B030D-6E8A-4147-A177-3AD203B41FA5}">
                      <a16:colId xmlns:a16="http://schemas.microsoft.com/office/drawing/2014/main" val="2709290527"/>
                    </a:ext>
                  </a:extLst>
                </a:gridCol>
                <a:gridCol w="3429000">
                  <a:extLst>
                    <a:ext uri="{9D8B030D-6E8A-4147-A177-3AD203B41FA5}">
                      <a16:colId xmlns:a16="http://schemas.microsoft.com/office/drawing/2014/main" val="3995543899"/>
                    </a:ext>
                  </a:extLst>
                </a:gridCol>
                <a:gridCol w="3810000">
                  <a:extLst>
                    <a:ext uri="{9D8B030D-6E8A-4147-A177-3AD203B41FA5}">
                      <a16:colId xmlns:a16="http://schemas.microsoft.com/office/drawing/2014/main" val="2633216543"/>
                    </a:ext>
                  </a:extLst>
                </a:gridCol>
              </a:tblGrid>
              <a:tr h="128257">
                <a:tc>
                  <a:txBody>
                    <a:bodyPr/>
                    <a:lstStyle/>
                    <a:p>
                      <a:pPr algn="ctr">
                        <a:tabLst>
                          <a:tab pos="226695" algn="l"/>
                        </a:tabLst>
                      </a:pPr>
                      <a:r>
                        <a:rPr lang="en-ZA" sz="2000" b="1" dirty="0">
                          <a:effectLst/>
                          <a:latin typeface="Arial" panose="020B0604020202020204" pitchFamily="34" charset="0"/>
                          <a:ea typeface="Cambria" panose="02040503050406030204" pitchFamily="18" charset="0"/>
                          <a:cs typeface="Arial" panose="020B0604020202020204" pitchFamily="34" charset="0"/>
                        </a:rPr>
                        <a:t>Municipality</a:t>
                      </a:r>
                      <a:endParaRPr lang="en-ZA"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449" marR="38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tabLst>
                          <a:tab pos="226695" algn="l"/>
                        </a:tabLst>
                      </a:pPr>
                      <a:r>
                        <a:rPr lang="en-ZA" sz="2000" b="1" dirty="0">
                          <a:solidFill>
                            <a:srgbClr val="000000"/>
                          </a:solidFill>
                          <a:effectLst/>
                          <a:latin typeface="Arial" panose="020B0604020202020204" pitchFamily="34" charset="0"/>
                          <a:ea typeface="Cambria" panose="02040503050406030204" pitchFamily="18" charset="0"/>
                          <a:cs typeface="Arial" panose="020B0604020202020204" pitchFamily="34" charset="0"/>
                        </a:rPr>
                        <a:t>Name of program</a:t>
                      </a:r>
                      <a:endParaRPr lang="en-ZA"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449" marR="38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tabLst>
                          <a:tab pos="226695" algn="l"/>
                        </a:tabLst>
                      </a:pPr>
                      <a:r>
                        <a:rPr lang="en-ZA" sz="2000" b="1" dirty="0">
                          <a:solidFill>
                            <a:srgbClr val="000000"/>
                          </a:solidFill>
                          <a:effectLst/>
                          <a:latin typeface="Arial" panose="020B0604020202020204" pitchFamily="34" charset="0"/>
                          <a:ea typeface="Cambria" panose="02040503050406030204" pitchFamily="18" charset="0"/>
                          <a:cs typeface="Arial" panose="020B0604020202020204" pitchFamily="34" charset="0"/>
                        </a:rPr>
                        <a:t>Progress</a:t>
                      </a:r>
                      <a:endParaRPr lang="en-ZA"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449" marR="38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829237424"/>
                  </a:ext>
                </a:extLst>
              </a:tr>
              <a:tr h="302770">
                <a:tc rowSpan="4">
                  <a:txBody>
                    <a:bodyPr/>
                    <a:lstStyle/>
                    <a:p>
                      <a:pPr>
                        <a:tabLst>
                          <a:tab pos="226695" algn="l"/>
                        </a:tabLst>
                      </a:pPr>
                      <a:r>
                        <a:rPr lang="en-GB" sz="1600" b="1" dirty="0">
                          <a:effectLst/>
                          <a:latin typeface="Arial" panose="020B0604020202020204" pitchFamily="34" charset="0"/>
                          <a:ea typeface="Times New Roman" panose="02020603050405020304" pitchFamily="18" charset="0"/>
                          <a:cs typeface="Arial" panose="020B0604020202020204" pitchFamily="34" charset="0"/>
                        </a:rPr>
                        <a:t>Sol Plaatje LM</a:t>
                      </a:r>
                      <a:endParaRPr lang="en-ZA" sz="16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449" marR="38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tabLst>
                          <a:tab pos="226695" algn="l"/>
                        </a:tabLst>
                      </a:pPr>
                      <a:r>
                        <a:rPr lang="en-ZA" sz="1600" dirty="0">
                          <a:solidFill>
                            <a:srgbClr val="000000"/>
                          </a:solidFill>
                          <a:effectLst/>
                          <a:latin typeface="Arial" panose="020B0604020202020204" pitchFamily="34" charset="0"/>
                          <a:ea typeface="Cambria" panose="02040503050406030204" pitchFamily="18" charset="0"/>
                          <a:cs typeface="Arial" panose="020B0604020202020204" pitchFamily="34" charset="0"/>
                        </a:rPr>
                        <a:t>Revenue Enhancement Programme</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449" marR="38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tabLst>
                          <a:tab pos="226695" algn="l"/>
                          <a:tab pos="457200" algn="l"/>
                        </a:tabLst>
                      </a:pPr>
                      <a:r>
                        <a:rPr lang="en-ZA" sz="1600" dirty="0">
                          <a:effectLst/>
                          <a:latin typeface="Arial" panose="020B0604020202020204" pitchFamily="34" charset="0"/>
                          <a:ea typeface="Cambria" panose="02040503050406030204" pitchFamily="18" charset="0"/>
                          <a:cs typeface="Arial" panose="020B0604020202020204" pitchFamily="34" charset="0"/>
                        </a:rPr>
                        <a:t>SMEC SA has been appointed (25/01/2021) to support Sol-Plaatje with the development of the REP. awaiting the municipality to confirm the inception date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449" marR="38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1910035"/>
                  </a:ext>
                </a:extLst>
              </a:tr>
              <a:tr h="108008">
                <a:tc vMerge="1">
                  <a:txBody>
                    <a:bodyPr/>
                    <a:lstStyle/>
                    <a:p>
                      <a:endParaRPr lang="en-ZA"/>
                    </a:p>
                  </a:txBody>
                  <a:tcPr/>
                </a:tc>
                <a:tc>
                  <a:txBody>
                    <a:bodyPr/>
                    <a:lstStyle/>
                    <a:p>
                      <a:pPr>
                        <a:lnSpc>
                          <a:spcPct val="107000"/>
                        </a:lnSpc>
                        <a:tabLst>
                          <a:tab pos="226695" algn="l"/>
                          <a:tab pos="457200" algn="l"/>
                        </a:tabLst>
                      </a:pPr>
                      <a:r>
                        <a:rPr lang="en-US" sz="1600">
                          <a:effectLst/>
                          <a:latin typeface="Arial" panose="020B0604020202020204" pitchFamily="34" charset="0"/>
                          <a:ea typeface="Calibri" panose="020F0502020204030204" pitchFamily="34" charset="0"/>
                          <a:cs typeface="Arial" panose="020B0604020202020204" pitchFamily="34" charset="0"/>
                        </a:rPr>
                        <a:t>Assets Care </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38449" marR="38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tabLst>
                          <a:tab pos="226695" algn="l"/>
                        </a:tabLst>
                      </a:pPr>
                      <a:r>
                        <a:rPr lang="en-ZA" sz="1600" dirty="0">
                          <a:effectLst/>
                          <a:latin typeface="Arial" panose="020B0604020202020204" pitchFamily="34" charset="0"/>
                          <a:ea typeface="Cambria" panose="02040503050406030204" pitchFamily="18" charset="0"/>
                          <a:cs typeface="Arial" panose="020B0604020202020204" pitchFamily="34" charset="0"/>
                        </a:rPr>
                        <a:t>At procurement stage</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449" marR="38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2445438"/>
                  </a:ext>
                </a:extLst>
              </a:tr>
              <a:tr h="108008">
                <a:tc vMerge="1">
                  <a:txBody>
                    <a:bodyPr/>
                    <a:lstStyle/>
                    <a:p>
                      <a:endParaRPr lang="en-ZA"/>
                    </a:p>
                  </a:txBody>
                  <a:tcPr/>
                </a:tc>
                <a:tc>
                  <a:txBody>
                    <a:bodyPr/>
                    <a:lstStyle/>
                    <a:p>
                      <a:pPr>
                        <a:lnSpc>
                          <a:spcPct val="107000"/>
                        </a:lnSpc>
                        <a:tabLst>
                          <a:tab pos="226695" algn="l"/>
                          <a:tab pos="457200" algn="l"/>
                        </a:tabLst>
                      </a:pPr>
                      <a:r>
                        <a:rPr lang="en-US" sz="1600">
                          <a:effectLst/>
                          <a:latin typeface="Arial" panose="020B0604020202020204" pitchFamily="34" charset="0"/>
                          <a:ea typeface="Calibri" panose="020F0502020204030204" pitchFamily="34" charset="0"/>
                          <a:cs typeface="Arial" panose="020B0604020202020204" pitchFamily="34" charset="0"/>
                        </a:rPr>
                        <a:t>Alternative Energy (Mini-Grid)</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38449" marR="38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tabLst>
                          <a:tab pos="226695" algn="l"/>
                        </a:tabLst>
                      </a:pPr>
                      <a:r>
                        <a:rPr lang="en-ZA" sz="1600" dirty="0">
                          <a:effectLst/>
                          <a:latin typeface="Arial" panose="020B0604020202020204" pitchFamily="34" charset="0"/>
                          <a:ea typeface="Cambria" panose="02040503050406030204" pitchFamily="18" charset="0"/>
                          <a:cs typeface="Arial" panose="020B0604020202020204" pitchFamily="34" charset="0"/>
                        </a:rPr>
                        <a:t>Deal Screen Forum recommended an ERR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449" marR="38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4253661"/>
                  </a:ext>
                </a:extLst>
              </a:tr>
              <a:tr h="113634">
                <a:tc vMerge="1">
                  <a:txBody>
                    <a:bodyPr/>
                    <a:lstStyle/>
                    <a:p>
                      <a:endParaRPr lang="en-ZA"/>
                    </a:p>
                  </a:txBody>
                  <a:tcPr/>
                </a:tc>
                <a:tc>
                  <a:txBody>
                    <a:bodyPr/>
                    <a:lstStyle/>
                    <a:p>
                      <a:pPr>
                        <a:lnSpc>
                          <a:spcPct val="107000"/>
                        </a:lnSpc>
                        <a:tabLst>
                          <a:tab pos="226695" algn="l"/>
                          <a:tab pos="457200" algn="l"/>
                        </a:tabLst>
                      </a:pPr>
                      <a:r>
                        <a:rPr lang="en-US" sz="1600">
                          <a:effectLst/>
                          <a:latin typeface="Arial" panose="020B0604020202020204" pitchFamily="34" charset="0"/>
                          <a:ea typeface="Calibri" panose="020F0502020204030204" pitchFamily="34" charset="0"/>
                          <a:cs typeface="Arial" panose="020B0604020202020204" pitchFamily="34" charset="0"/>
                        </a:rPr>
                        <a:t>Project Preparation </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38449" marR="38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tabLst>
                          <a:tab pos="226695" algn="l"/>
                          <a:tab pos="457200" algn="l"/>
                        </a:tabLst>
                      </a:pPr>
                      <a:r>
                        <a:rPr lang="en-GB" sz="1600" dirty="0">
                          <a:effectLst/>
                          <a:latin typeface="Arial" panose="020B0604020202020204" pitchFamily="34" charset="0"/>
                          <a:ea typeface="Times New Roman" panose="02020603050405020304" pitchFamily="18" charset="0"/>
                          <a:cs typeface="Arial" panose="020B0604020202020204" pitchFamily="34" charset="0"/>
                        </a:rPr>
                        <a:t>Grant Agreement signed + FICA outstanding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449" marR="38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7249263"/>
                  </a:ext>
                </a:extLst>
              </a:tr>
              <a:tr h="108008">
                <a:tc rowSpan="3">
                  <a:txBody>
                    <a:bodyPr/>
                    <a:lstStyle/>
                    <a:p>
                      <a:pPr>
                        <a:tabLst>
                          <a:tab pos="226695" algn="l"/>
                        </a:tabLst>
                      </a:pPr>
                      <a:r>
                        <a:rPr lang="en-ZA" sz="1600" b="1" dirty="0">
                          <a:effectLst/>
                          <a:latin typeface="Arial" panose="020B0604020202020204" pitchFamily="34" charset="0"/>
                          <a:ea typeface="Cambria" panose="02040503050406030204" pitchFamily="18" charset="0"/>
                          <a:cs typeface="Arial" panose="020B0604020202020204" pitchFamily="34" charset="0"/>
                        </a:rPr>
                        <a:t>Magareng LM</a:t>
                      </a:r>
                      <a:endParaRPr lang="en-ZA" sz="16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449" marR="38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tabLst>
                          <a:tab pos="226695" algn="l"/>
                        </a:tabLst>
                      </a:pPr>
                      <a:r>
                        <a:rPr lang="en-ZA" sz="1600">
                          <a:effectLst/>
                          <a:latin typeface="Arial" panose="020B0604020202020204" pitchFamily="34" charset="0"/>
                          <a:ea typeface="Cambria" panose="02040503050406030204" pitchFamily="18" charset="0"/>
                          <a:cs typeface="Arial" panose="020B0604020202020204" pitchFamily="34" charset="0"/>
                        </a:rPr>
                        <a:t>Water Services Master Plan (WSMP)</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38449" marR="38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tabLst>
                          <a:tab pos="226695" algn="l"/>
                        </a:tabLst>
                      </a:pP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smtClean="0">
                          <a:effectLst/>
                          <a:latin typeface="Arial" panose="020B0604020202020204" pitchFamily="34" charset="0"/>
                          <a:ea typeface="Calibri" panose="020F0502020204030204" pitchFamily="34" charset="0"/>
                          <a:cs typeface="Arial" panose="020B0604020202020204" pitchFamily="34" charset="0"/>
                        </a:rPr>
                        <a:t>Appraisal </a:t>
                      </a:r>
                      <a:r>
                        <a:rPr lang="en-US" sz="1600" dirty="0">
                          <a:effectLst/>
                          <a:latin typeface="Arial" panose="020B0604020202020204" pitchFamily="34" charset="0"/>
                          <a:ea typeface="Calibri" panose="020F0502020204030204" pitchFamily="34" charset="0"/>
                          <a:cs typeface="Arial" panose="020B0604020202020204" pitchFamily="34" charset="0"/>
                        </a:rPr>
                        <a:t>Report is being prepared to serve at for IC of 17 March </a:t>
                      </a:r>
                      <a:r>
                        <a:rPr lang="en-US" sz="1600" dirty="0" smtClean="0">
                          <a:effectLst/>
                          <a:latin typeface="Arial" panose="020B0604020202020204" pitchFamily="34" charset="0"/>
                          <a:ea typeface="Calibri" panose="020F0502020204030204" pitchFamily="34" charset="0"/>
                          <a:cs typeface="Arial" panose="020B0604020202020204" pitchFamily="34" charset="0"/>
                        </a:rPr>
                        <a:t>2021;</a:t>
                      </a:r>
                    </a:p>
                    <a:p>
                      <a:pPr>
                        <a:tabLst>
                          <a:tab pos="226695" algn="l"/>
                        </a:tabLst>
                      </a:pPr>
                      <a:r>
                        <a:rPr lang="en-US" sz="1600" dirty="0" smtClean="0">
                          <a:effectLst/>
                          <a:latin typeface="Arial" panose="020B0604020202020204" pitchFamily="34" charset="0"/>
                          <a:ea typeface="Times New Roman" panose="02020603050405020304" pitchFamily="18" charset="0"/>
                          <a:cs typeface="Times New Roman" panose="02020603050405020304" pitchFamily="18" charset="0"/>
                        </a:rPr>
                        <a:t>Technical Report for additional funds for the additional scope Bulk Water Supply and Reticulation in Ikhutseng – Magareng Local Municipality completed and submitted</a:t>
                      </a:r>
                    </a:p>
                  </a:txBody>
                  <a:tcPr marL="38449" marR="38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8087064"/>
                  </a:ext>
                </a:extLst>
              </a:tr>
              <a:tr h="108008">
                <a:tc vMerge="1">
                  <a:txBody>
                    <a:bodyPr/>
                    <a:lstStyle/>
                    <a:p>
                      <a:endParaRPr lang="en-ZA"/>
                    </a:p>
                  </a:txBody>
                  <a:tcPr/>
                </a:tc>
                <a:tc>
                  <a:txBody>
                    <a:bodyPr/>
                    <a:lstStyle/>
                    <a:p>
                      <a:pPr>
                        <a:tabLst>
                          <a:tab pos="226695" algn="l"/>
                        </a:tabLst>
                      </a:pPr>
                      <a:r>
                        <a:rPr lang="en-ZA" sz="1600" dirty="0">
                          <a:effectLst/>
                          <a:latin typeface="Arial" panose="020B0604020202020204" pitchFamily="34" charset="0"/>
                          <a:ea typeface="Cambria" panose="02040503050406030204" pitchFamily="18" charset="0"/>
                          <a:cs typeface="Arial" panose="020B0604020202020204" pitchFamily="34" charset="0"/>
                        </a:rPr>
                        <a:t>Water Services Development Plan (WSDP)</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449" marR="38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extLst>
                  <a:ext uri="{0D108BD9-81ED-4DB2-BD59-A6C34878D82A}">
                    <a16:rowId xmlns:a16="http://schemas.microsoft.com/office/drawing/2014/main" val="822104310"/>
                  </a:ext>
                </a:extLst>
              </a:tr>
              <a:tr h="403695">
                <a:tc vMerge="1">
                  <a:txBody>
                    <a:bodyPr/>
                    <a:lstStyle/>
                    <a:p>
                      <a:endParaRPr lang="en-ZA"/>
                    </a:p>
                  </a:txBody>
                  <a:tcPr/>
                </a:tc>
                <a:tc>
                  <a:txBody>
                    <a:bodyPr/>
                    <a:lstStyle/>
                    <a:p>
                      <a:pPr>
                        <a:tabLst>
                          <a:tab pos="226695" algn="l"/>
                        </a:tabLst>
                      </a:pPr>
                      <a:r>
                        <a:rPr lang="en-ZA" sz="1600" dirty="0">
                          <a:effectLst/>
                          <a:latin typeface="Arial" panose="020B0604020202020204" pitchFamily="34" charset="0"/>
                          <a:ea typeface="Cambria" panose="02040503050406030204" pitchFamily="18" charset="0"/>
                          <a:cs typeface="Arial" panose="020B0604020202020204" pitchFamily="34" charset="0"/>
                        </a:rPr>
                        <a:t>Management Plan to reduce Non-Revenue Water</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449" marR="38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extLst>
                  <a:ext uri="{0D108BD9-81ED-4DB2-BD59-A6C34878D82A}">
                    <a16:rowId xmlns:a16="http://schemas.microsoft.com/office/drawing/2014/main" val="2804911993"/>
                  </a:ext>
                </a:extLst>
              </a:tr>
              <a:tr h="128257">
                <a:tc rowSpan="3">
                  <a:txBody>
                    <a:bodyPr/>
                    <a:lstStyle/>
                    <a:p>
                      <a:pPr>
                        <a:tabLst>
                          <a:tab pos="226695" algn="l"/>
                        </a:tabLst>
                      </a:pPr>
                      <a:r>
                        <a:rPr lang="en-ZA" sz="1600" b="1" dirty="0">
                          <a:effectLst/>
                          <a:latin typeface="Arial" panose="020B0604020202020204" pitchFamily="34" charset="0"/>
                          <a:ea typeface="Cambria" panose="02040503050406030204" pitchFamily="18" charset="0"/>
                          <a:cs typeface="Arial" panose="020B0604020202020204" pitchFamily="34" charset="0"/>
                        </a:rPr>
                        <a:t>Phokwane LM</a:t>
                      </a:r>
                      <a:endParaRPr lang="en-ZA" sz="16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449" marR="38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tabLst>
                          <a:tab pos="226695" algn="l"/>
                        </a:tabLst>
                      </a:pPr>
                      <a:r>
                        <a:rPr lang="en-ZA" sz="1600" dirty="0">
                          <a:effectLst/>
                          <a:latin typeface="Arial" panose="020B0604020202020204" pitchFamily="34" charset="0"/>
                          <a:ea typeface="Cambria" panose="02040503050406030204" pitchFamily="18" charset="0"/>
                          <a:cs typeface="Arial" panose="020B0604020202020204" pitchFamily="34" charset="0"/>
                        </a:rPr>
                        <a:t>Water Services Master Plan (WSMP)</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449" marR="38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tabLst>
                          <a:tab pos="226695" algn="l"/>
                        </a:tabLst>
                      </a:pPr>
                      <a:r>
                        <a:rPr lang="en-US" sz="1600" dirty="0">
                          <a:effectLst/>
                          <a:latin typeface="Arial" panose="020B0604020202020204" pitchFamily="34" charset="0"/>
                          <a:ea typeface="Calibri" panose="020F0502020204030204" pitchFamily="34" charset="0"/>
                          <a:cs typeface="Arial" panose="020B0604020202020204" pitchFamily="34" charset="0"/>
                        </a:rPr>
                        <a:t>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p>
                      <a:pPr>
                        <a:tabLst>
                          <a:tab pos="226695" algn="l"/>
                        </a:tabLst>
                      </a:pPr>
                      <a:r>
                        <a:rPr lang="en-US" sz="1600" dirty="0">
                          <a:effectLst/>
                          <a:latin typeface="Arial" panose="020B0604020202020204" pitchFamily="34" charset="0"/>
                          <a:ea typeface="Calibri" panose="020F0502020204030204" pitchFamily="34" charset="0"/>
                          <a:cs typeface="Arial" panose="020B0604020202020204" pitchFamily="34" charset="0"/>
                        </a:rPr>
                        <a:t>Deal Screen Report is being prepared to Deal Screen Forum</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449" marR="38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6064005"/>
                  </a:ext>
                </a:extLst>
              </a:tr>
              <a:tr h="108008">
                <a:tc vMerge="1">
                  <a:txBody>
                    <a:bodyPr/>
                    <a:lstStyle/>
                    <a:p>
                      <a:endParaRPr lang="en-ZA"/>
                    </a:p>
                  </a:txBody>
                  <a:tcPr/>
                </a:tc>
                <a:tc>
                  <a:txBody>
                    <a:bodyPr/>
                    <a:lstStyle/>
                    <a:p>
                      <a:pPr>
                        <a:tabLst>
                          <a:tab pos="226695" algn="l"/>
                        </a:tabLst>
                      </a:pPr>
                      <a:r>
                        <a:rPr lang="en-ZA" sz="1600" dirty="0">
                          <a:effectLst/>
                          <a:latin typeface="Arial" panose="020B0604020202020204" pitchFamily="34" charset="0"/>
                          <a:ea typeface="Cambria" panose="02040503050406030204" pitchFamily="18" charset="0"/>
                          <a:cs typeface="Arial" panose="020B0604020202020204" pitchFamily="34" charset="0"/>
                        </a:rPr>
                        <a:t>Water Services Development Plan (WSDP)</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449" marR="38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extLst>
                  <a:ext uri="{0D108BD9-81ED-4DB2-BD59-A6C34878D82A}">
                    <a16:rowId xmlns:a16="http://schemas.microsoft.com/office/drawing/2014/main" val="1770636670"/>
                  </a:ext>
                </a:extLst>
              </a:tr>
              <a:tr h="108008">
                <a:tc vMerge="1">
                  <a:txBody>
                    <a:bodyPr/>
                    <a:lstStyle/>
                    <a:p>
                      <a:endParaRPr lang="en-ZA"/>
                    </a:p>
                  </a:txBody>
                  <a:tcPr/>
                </a:tc>
                <a:tc>
                  <a:txBody>
                    <a:bodyPr/>
                    <a:lstStyle/>
                    <a:p>
                      <a:pPr>
                        <a:tabLst>
                          <a:tab pos="226695" algn="l"/>
                        </a:tabLst>
                      </a:pPr>
                      <a:r>
                        <a:rPr lang="en-ZA" sz="1600" dirty="0">
                          <a:effectLst/>
                          <a:latin typeface="Arial" panose="020B0604020202020204" pitchFamily="34" charset="0"/>
                          <a:ea typeface="Cambria" panose="02040503050406030204" pitchFamily="18" charset="0"/>
                          <a:cs typeface="Arial" panose="020B0604020202020204" pitchFamily="34" charset="0"/>
                        </a:rPr>
                        <a:t>Management Plan to reduce Non-Revenue Water</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449" marR="38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extLst>
                  <a:ext uri="{0D108BD9-81ED-4DB2-BD59-A6C34878D82A}">
                    <a16:rowId xmlns:a16="http://schemas.microsoft.com/office/drawing/2014/main" val="2534565582"/>
                  </a:ext>
                </a:extLst>
              </a:tr>
            </a:tbl>
          </a:graphicData>
        </a:graphic>
      </p:graphicFrame>
      <p:pic>
        <p:nvPicPr>
          <p:cNvPr id="10" name="Picture 9"/>
          <p:cNvPicPr>
            <a:picLocks noChangeAspect="1" noChangeArrowheads="1"/>
          </p:cNvPicPr>
          <p:nvPr/>
        </p:nvPicPr>
        <p:blipFill>
          <a:blip r:embed="rId3"/>
          <a:srcRect/>
          <a:stretch>
            <a:fillRect/>
          </a:stretch>
        </p:blipFill>
        <p:spPr bwMode="auto">
          <a:xfrm>
            <a:off x="8229598" y="-1"/>
            <a:ext cx="914401" cy="967535"/>
          </a:xfrm>
          <a:prstGeom prst="rect">
            <a:avLst/>
          </a:prstGeom>
          <a:noFill/>
          <a:ln w="9525" algn="ctr">
            <a:noFill/>
            <a:miter lim="800000"/>
            <a:headEnd/>
            <a:tailEnd/>
          </a:ln>
        </p:spPr>
      </p:pic>
    </p:spTree>
    <p:extLst>
      <p:ext uri="{BB962C8B-B14F-4D97-AF65-F5344CB8AC3E}">
        <p14:creationId xmlns:p14="http://schemas.microsoft.com/office/powerpoint/2010/main" val="26080000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7000"/>
            <a:ext cx="8686800" cy="838200"/>
          </a:xfrm>
          <a:solidFill>
            <a:srgbClr val="FFC000"/>
          </a:solidFill>
        </p:spPr>
        <p:txBody>
          <a:bodyPr>
            <a:normAutofit/>
          </a:bodyPr>
          <a:lstStyle/>
          <a:p>
            <a:pPr fontAlgn="auto">
              <a:spcAft>
                <a:spcPts val="0"/>
              </a:spcAft>
              <a:defRPr/>
            </a:pPr>
            <a:r>
              <a:rPr lang="en-US" sz="3200" b="1" dirty="0" smtClean="0">
                <a:effectLst/>
              </a:rPr>
              <a:t>SUPPORT PROVIDED  </a:t>
            </a:r>
            <a:endParaRPr lang="en-US" sz="3200" b="1" dirty="0">
              <a:solidFill>
                <a:srgbClr val="C00000"/>
              </a:solidFill>
            </a:endParaRPr>
          </a:p>
        </p:txBody>
      </p:sp>
      <p:sp>
        <p:nvSpPr>
          <p:cNvPr id="14338" name="Content Placeholder 2"/>
          <p:cNvSpPr>
            <a:spLocks noGrp="1"/>
          </p:cNvSpPr>
          <p:nvPr>
            <p:ph idx="1"/>
          </p:nvPr>
        </p:nvSpPr>
        <p:spPr>
          <a:xfrm>
            <a:off x="0" y="1083117"/>
            <a:ext cx="9143999" cy="5774883"/>
          </a:xfrm>
        </p:spPr>
        <p:txBody>
          <a:bodyPr/>
          <a:lstStyle/>
          <a:p>
            <a:pPr lvl="0" defTabSz="457200" fontAlgn="auto">
              <a:spcBef>
                <a:spcPts val="0"/>
              </a:spcBef>
              <a:spcAft>
                <a:spcPts val="1200"/>
              </a:spcAft>
              <a:buClrTx/>
              <a:buSzTx/>
              <a:buFont typeface="Wingdings" panose="05000000000000000000" pitchFamily="2" charset="2"/>
              <a:buChar char="q"/>
            </a:pPr>
            <a:r>
              <a:rPr lang="en-US" sz="2000" dirty="0" smtClean="0">
                <a:solidFill>
                  <a:schemeClr val="tx1"/>
                </a:solidFill>
                <a:latin typeface="Arial"/>
                <a:cs typeface="Arial"/>
              </a:rPr>
              <a:t>Supported </a:t>
            </a:r>
            <a:r>
              <a:rPr lang="en-US" sz="2000" dirty="0">
                <a:solidFill>
                  <a:schemeClr val="tx1"/>
                </a:solidFill>
                <a:latin typeface="Arial"/>
                <a:cs typeface="Arial"/>
              </a:rPr>
              <a:t>municipalities with re-prioritised projects in order to respond to COVID-19 challenges.</a:t>
            </a:r>
          </a:p>
          <a:p>
            <a:pPr lvl="0" defTabSz="457200" fontAlgn="auto">
              <a:spcBef>
                <a:spcPts val="0"/>
              </a:spcBef>
              <a:spcAft>
                <a:spcPts val="1200"/>
              </a:spcAft>
              <a:buClrTx/>
              <a:buSzTx/>
              <a:buFont typeface="Wingdings" panose="05000000000000000000" pitchFamily="2" charset="2"/>
              <a:buChar char="q"/>
            </a:pPr>
            <a:r>
              <a:rPr lang="en-US" sz="2000" dirty="0" smtClean="0">
                <a:solidFill>
                  <a:schemeClr val="tx1"/>
                </a:solidFill>
                <a:latin typeface="Arial"/>
                <a:cs typeface="Arial"/>
              </a:rPr>
              <a:t>Evaluation </a:t>
            </a:r>
            <a:r>
              <a:rPr lang="en-US" sz="2000" dirty="0">
                <a:solidFill>
                  <a:schemeClr val="tx1"/>
                </a:solidFill>
                <a:latin typeface="Arial"/>
                <a:cs typeface="Arial"/>
              </a:rPr>
              <a:t>of submitted projects against MIG conditions and all problems sorted out before submitting to sector departments for evaluation </a:t>
            </a:r>
          </a:p>
          <a:p>
            <a:pPr lvl="0" defTabSz="457200" fontAlgn="auto">
              <a:spcBef>
                <a:spcPts val="0"/>
              </a:spcBef>
              <a:spcAft>
                <a:spcPts val="1200"/>
              </a:spcAft>
              <a:buClrTx/>
              <a:buSzTx/>
              <a:buFont typeface="Wingdings" panose="05000000000000000000" pitchFamily="2" charset="2"/>
              <a:buChar char="q"/>
            </a:pPr>
            <a:r>
              <a:rPr lang="en-US" sz="2000" dirty="0" smtClean="0">
                <a:solidFill>
                  <a:schemeClr val="tx1"/>
                </a:solidFill>
                <a:latin typeface="Arial"/>
                <a:cs typeface="Arial"/>
              </a:rPr>
              <a:t>Meetings </a:t>
            </a:r>
            <a:r>
              <a:rPr lang="en-US" sz="2000" dirty="0">
                <a:solidFill>
                  <a:schemeClr val="tx1"/>
                </a:solidFill>
                <a:latin typeface="Arial"/>
                <a:cs typeface="Arial"/>
              </a:rPr>
              <a:t>with municipal officials and consultants to discuss projects to clarify issues or to get more information; even site visit of proposed project if deemed necessary.</a:t>
            </a:r>
          </a:p>
          <a:p>
            <a:pPr lvl="0" defTabSz="457200" fontAlgn="auto">
              <a:spcBef>
                <a:spcPts val="0"/>
              </a:spcBef>
              <a:spcAft>
                <a:spcPts val="1200"/>
              </a:spcAft>
              <a:buClrTx/>
              <a:buSzTx/>
              <a:buFont typeface="Wingdings" panose="05000000000000000000" pitchFamily="2" charset="2"/>
              <a:buChar char="q"/>
            </a:pPr>
            <a:r>
              <a:rPr lang="en-US" sz="2000" dirty="0" smtClean="0">
                <a:solidFill>
                  <a:schemeClr val="tx1"/>
                </a:solidFill>
                <a:latin typeface="Arial"/>
                <a:cs typeface="Arial"/>
              </a:rPr>
              <a:t>Assisting </a:t>
            </a:r>
            <a:r>
              <a:rPr lang="en-US" sz="2000" dirty="0">
                <a:solidFill>
                  <a:schemeClr val="tx1"/>
                </a:solidFill>
                <a:latin typeface="Arial"/>
                <a:cs typeface="Arial"/>
              </a:rPr>
              <a:t>with the capturing of project application forms (MIG 1’s) on electronic system (MIS) where municipalities lack capacity or connectivity problems exists. </a:t>
            </a:r>
          </a:p>
          <a:p>
            <a:pPr lvl="0" defTabSz="457200" fontAlgn="auto">
              <a:spcBef>
                <a:spcPts val="0"/>
              </a:spcBef>
              <a:spcAft>
                <a:spcPts val="1200"/>
              </a:spcAft>
              <a:buClrTx/>
              <a:buSzTx/>
              <a:buFont typeface="Wingdings" panose="05000000000000000000" pitchFamily="2" charset="2"/>
              <a:buChar char="q"/>
            </a:pPr>
            <a:r>
              <a:rPr lang="en-US" sz="2000" dirty="0" smtClean="0">
                <a:solidFill>
                  <a:schemeClr val="tx1"/>
                </a:solidFill>
                <a:latin typeface="Arial"/>
                <a:cs typeface="Arial"/>
              </a:rPr>
              <a:t>Virtual </a:t>
            </a:r>
            <a:r>
              <a:rPr lang="en-US" sz="2000" dirty="0">
                <a:solidFill>
                  <a:schemeClr val="tx1"/>
                </a:solidFill>
                <a:latin typeface="Arial"/>
                <a:cs typeface="Arial"/>
              </a:rPr>
              <a:t>sector department’s evaluation and appraisal meetings to make sure that proposed projects are recommended for registration / problems sorted out to fast track registration.</a:t>
            </a:r>
          </a:p>
          <a:p>
            <a:pPr lvl="0" defTabSz="457200" fontAlgn="auto">
              <a:spcBef>
                <a:spcPts val="0"/>
              </a:spcBef>
              <a:spcAft>
                <a:spcPts val="1200"/>
              </a:spcAft>
              <a:buClrTx/>
              <a:buSzTx/>
              <a:buFont typeface="Wingdings" panose="05000000000000000000" pitchFamily="2" charset="2"/>
              <a:buChar char="q"/>
            </a:pPr>
            <a:r>
              <a:rPr lang="en-US" sz="2000" dirty="0" smtClean="0">
                <a:solidFill>
                  <a:schemeClr val="tx1"/>
                </a:solidFill>
                <a:latin typeface="Arial"/>
                <a:cs typeface="Arial"/>
              </a:rPr>
              <a:t>Conducted </a:t>
            </a:r>
            <a:r>
              <a:rPr lang="en-US" sz="2000" dirty="0">
                <a:solidFill>
                  <a:schemeClr val="tx1"/>
                </a:solidFill>
                <a:latin typeface="Arial"/>
                <a:cs typeface="Arial"/>
              </a:rPr>
              <a:t>virtual engagements with municipalities in order to assist with project implementation </a:t>
            </a:r>
            <a:r>
              <a:rPr lang="en-US" sz="2000" dirty="0" smtClean="0">
                <a:solidFill>
                  <a:schemeClr val="tx1"/>
                </a:solidFill>
                <a:latin typeface="Arial"/>
                <a:cs typeface="Arial"/>
              </a:rPr>
              <a:t>challenges</a:t>
            </a:r>
            <a:endParaRPr lang="en-US" sz="2000" dirty="0">
              <a:solidFill>
                <a:schemeClr val="tx1"/>
              </a:solidFill>
              <a:latin typeface="Arial"/>
              <a:cs typeface="Arial"/>
            </a:endParaRPr>
          </a:p>
        </p:txBody>
      </p:sp>
      <p:grpSp>
        <p:nvGrpSpPr>
          <p:cNvPr id="14339" name="Group 12"/>
          <p:cNvGrpSpPr>
            <a:grpSpLocks/>
          </p:cNvGrpSpPr>
          <p:nvPr/>
        </p:nvGrpSpPr>
        <p:grpSpPr bwMode="auto">
          <a:xfrm>
            <a:off x="6934200" y="0"/>
            <a:ext cx="2054225" cy="965199"/>
            <a:chOff x="108725970" y="109632750"/>
            <a:chExt cx="2992755" cy="628650"/>
          </a:xfrm>
        </p:grpSpPr>
        <p:pic>
          <p:nvPicPr>
            <p:cNvPr id="14341" name="Picture 13"/>
            <p:cNvPicPr>
              <a:picLocks noChangeAspect="1" noChangeArrowheads="1"/>
            </p:cNvPicPr>
            <p:nvPr/>
          </p:nvPicPr>
          <p:blipFill>
            <a:blip r:embed="rId2"/>
            <a:srcRect/>
            <a:stretch>
              <a:fillRect/>
            </a:stretch>
          </p:blipFill>
          <p:spPr bwMode="auto">
            <a:xfrm>
              <a:off x="108725970" y="109638665"/>
              <a:ext cx="888474" cy="622735"/>
            </a:xfrm>
            <a:prstGeom prst="rect">
              <a:avLst/>
            </a:prstGeom>
            <a:noFill/>
            <a:ln w="9525" algn="ctr">
              <a:noFill/>
              <a:miter lim="800000"/>
              <a:headEnd/>
              <a:tailEnd/>
            </a:ln>
          </p:spPr>
        </p:pic>
        <p:sp>
          <p:nvSpPr>
            <p:cNvPr id="14342" name="Text Box 14"/>
            <p:cNvSpPr txBox="1">
              <a:spLocks noChangeArrowheads="1"/>
            </p:cNvSpPr>
            <p:nvPr/>
          </p:nvSpPr>
          <p:spPr bwMode="auto">
            <a:xfrm>
              <a:off x="109614444" y="109632750"/>
              <a:ext cx="2104281" cy="628650"/>
            </a:xfrm>
            <a:prstGeom prst="rect">
              <a:avLst/>
            </a:prstGeom>
            <a:noFill/>
            <a:ln w="9525" algn="in">
              <a:noFill/>
              <a:miter lim="800000"/>
              <a:headEnd/>
              <a:tailEnd/>
            </a:ln>
          </p:spPr>
          <p:txBody>
            <a:bodyPr lIns="36576" tIns="36576" rIns="36576" bIns="36576"/>
            <a:lstStyle/>
            <a:p>
              <a:pPr algn="ctr"/>
              <a:endParaRPr lang="en-US" sz="600" dirty="0">
                <a:solidFill>
                  <a:srgbClr val="000000"/>
                </a:solidFill>
              </a:endParaRPr>
            </a:p>
            <a:p>
              <a:pPr algn="ctr"/>
              <a:endParaRPr lang="en-US" sz="600" dirty="0">
                <a:solidFill>
                  <a:srgbClr val="000000"/>
                </a:solidFill>
              </a:endParaRPr>
            </a:p>
            <a:p>
              <a:pPr algn="ctr"/>
              <a:r>
                <a:rPr lang="en-US" sz="500" dirty="0">
                  <a:solidFill>
                    <a:srgbClr val="000000"/>
                  </a:solidFill>
                </a:rPr>
                <a:t>Department: </a:t>
              </a:r>
            </a:p>
            <a:p>
              <a:pPr algn="ctr"/>
              <a:r>
                <a:rPr lang="en-US" sz="500" dirty="0">
                  <a:solidFill>
                    <a:srgbClr val="000000"/>
                  </a:solidFill>
                </a:rPr>
                <a:t>Co-operative Governance, Human Settlements &amp;</a:t>
              </a:r>
            </a:p>
            <a:p>
              <a:pPr algn="ctr"/>
              <a:r>
                <a:rPr lang="en-US" sz="500" dirty="0">
                  <a:solidFill>
                    <a:srgbClr val="000000"/>
                  </a:solidFill>
                </a:rPr>
                <a:t>Traditional Affairs</a:t>
              </a:r>
            </a:p>
            <a:p>
              <a:pPr algn="ctr"/>
              <a:r>
                <a:rPr lang="en-US" sz="500" b="1" dirty="0">
                  <a:solidFill>
                    <a:srgbClr val="000000"/>
                  </a:solidFill>
                </a:rPr>
                <a:t>Northern Cape</a:t>
              </a:r>
              <a:endParaRPr lang="en-US" dirty="0"/>
            </a:p>
          </p:txBody>
        </p:sp>
        <p:sp>
          <p:nvSpPr>
            <p:cNvPr id="14343" name="Line 15"/>
            <p:cNvSpPr>
              <a:spLocks noChangeShapeType="1"/>
            </p:cNvSpPr>
            <p:nvPr/>
          </p:nvSpPr>
          <p:spPr bwMode="auto">
            <a:xfrm>
              <a:off x="109707968" y="109854626"/>
              <a:ext cx="1839307" cy="6724"/>
            </a:xfrm>
            <a:prstGeom prst="line">
              <a:avLst/>
            </a:prstGeom>
            <a:noFill/>
            <a:ln w="19050" algn="ctr">
              <a:solidFill>
                <a:srgbClr val="FFCC00"/>
              </a:solidFill>
              <a:round/>
              <a:headEnd/>
              <a:tailEnd/>
            </a:ln>
          </p:spPr>
          <p:txBody>
            <a:bodyPr lIns="36576" tIns="36576" rIns="36576" bIns="36576"/>
            <a:lstStyle/>
            <a:p>
              <a:endParaRPr lang="en-US"/>
            </a:p>
          </p:txBody>
        </p:sp>
        <p:sp>
          <p:nvSpPr>
            <p:cNvPr id="14344" name="WordArt 16"/>
            <p:cNvSpPr>
              <a:spLocks noChangeArrowheads="1" noChangeShapeType="1" noTextEdit="1"/>
            </p:cNvSpPr>
            <p:nvPr/>
          </p:nvSpPr>
          <p:spPr bwMode="auto">
            <a:xfrm>
              <a:off x="109895015" y="109689900"/>
              <a:ext cx="1480810" cy="127747"/>
            </a:xfrm>
            <a:prstGeom prst="rect">
              <a:avLst/>
            </a:prstGeom>
          </p:spPr>
          <p:txBody>
            <a:bodyPr wrap="none" fromWordArt="1">
              <a:prstTxWarp prst="textPlain">
                <a:avLst>
                  <a:gd name="adj" fmla="val 50000"/>
                </a:avLst>
              </a:prstTxWarp>
            </a:bodyPr>
            <a:lstStyle/>
            <a:p>
              <a:pPr algn="ctr"/>
              <a:r>
                <a:rPr lang="en-US" sz="1200" b="1" kern="10" dirty="0">
                  <a:ln w="9525" algn="ctr">
                    <a:solidFill>
                      <a:srgbClr val="000000"/>
                    </a:solidFill>
                    <a:round/>
                    <a:headEnd/>
                    <a:tailEnd/>
                  </a:ln>
                  <a:solidFill>
                    <a:srgbClr val="000000"/>
                  </a:solidFill>
                  <a:latin typeface="Arial"/>
                  <a:cs typeface="Arial"/>
                </a:rPr>
                <a:t>COGHSTA</a:t>
              </a:r>
            </a:p>
          </p:txBody>
        </p:sp>
      </p:grpSp>
      <p:sp>
        <p:nvSpPr>
          <p:cNvPr id="5" name="Slide Number Placeholder 4"/>
          <p:cNvSpPr>
            <a:spLocks noGrp="1"/>
          </p:cNvSpPr>
          <p:nvPr>
            <p:ph type="sldNum" sz="quarter" idx="12"/>
          </p:nvPr>
        </p:nvSpPr>
        <p:spPr/>
        <p:txBody>
          <a:bodyPr/>
          <a:lstStyle/>
          <a:p>
            <a:pPr>
              <a:defRPr/>
            </a:pPr>
            <a:fld id="{6FF90EAC-5868-4F8E-B966-74EC36AA5565}" type="slidenum">
              <a:rPr lang="en-US" smtClean="0"/>
              <a:pPr>
                <a:defRPr/>
              </a:pPr>
              <a:t>19</a:t>
            </a:fld>
            <a:endParaRPr lang="en-US" dirty="0"/>
          </a:p>
        </p:txBody>
      </p:sp>
    </p:spTree>
    <p:extLst>
      <p:ext uri="{BB962C8B-B14F-4D97-AF65-F5344CB8AC3E}">
        <p14:creationId xmlns:p14="http://schemas.microsoft.com/office/powerpoint/2010/main" val="3001195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0927" y="1087224"/>
            <a:ext cx="9123073" cy="5770776"/>
          </a:xfrm>
        </p:spPr>
        <p:txBody>
          <a:bodyPr/>
          <a:lstStyle/>
          <a:p>
            <a:pPr>
              <a:buFont typeface="Wingdings" panose="05000000000000000000" pitchFamily="2" charset="2"/>
              <a:buChar char="v"/>
            </a:pPr>
            <a:r>
              <a:rPr lang="en-US" sz="3200" b="1" dirty="0" smtClean="0">
                <a:solidFill>
                  <a:schemeClr val="tx1"/>
                </a:solidFill>
              </a:rPr>
              <a:t>Purpose</a:t>
            </a:r>
          </a:p>
          <a:p>
            <a:pPr>
              <a:buFont typeface="Wingdings" panose="05000000000000000000" pitchFamily="2" charset="2"/>
              <a:buChar char="v"/>
            </a:pPr>
            <a:r>
              <a:rPr lang="en-US" sz="3200" b="1" dirty="0" smtClean="0">
                <a:solidFill>
                  <a:schemeClr val="tx1"/>
                </a:solidFill>
              </a:rPr>
              <a:t>Governance &amp; Administration Councils;</a:t>
            </a:r>
          </a:p>
          <a:p>
            <a:pPr>
              <a:buFont typeface="Wingdings" panose="05000000000000000000" pitchFamily="2" charset="2"/>
              <a:buChar char="v"/>
            </a:pPr>
            <a:r>
              <a:rPr lang="en-US" sz="3200" b="1" dirty="0" smtClean="0">
                <a:solidFill>
                  <a:schemeClr val="tx1"/>
                </a:solidFill>
              </a:rPr>
              <a:t>Municipal Infrastructure;</a:t>
            </a:r>
            <a:r>
              <a:rPr lang="en-US" sz="3200" b="1" dirty="0">
                <a:solidFill>
                  <a:srgbClr val="FF0000"/>
                </a:solidFill>
              </a:rPr>
              <a:t> </a:t>
            </a:r>
            <a:endParaRPr lang="en-US" sz="3200" b="1" dirty="0" smtClean="0">
              <a:solidFill>
                <a:srgbClr val="FF0000"/>
              </a:solidFill>
            </a:endParaRPr>
          </a:p>
          <a:p>
            <a:pPr>
              <a:buFont typeface="Wingdings" panose="05000000000000000000" pitchFamily="2" charset="2"/>
              <a:buChar char="v"/>
            </a:pPr>
            <a:r>
              <a:rPr lang="en-US" sz="3200" b="1" dirty="0" smtClean="0">
                <a:solidFill>
                  <a:schemeClr val="tx1"/>
                </a:solidFill>
              </a:rPr>
              <a:t>Municipal Planning &amp; Disaster Management </a:t>
            </a:r>
          </a:p>
          <a:p>
            <a:pPr>
              <a:buFont typeface="Wingdings" panose="05000000000000000000" pitchFamily="2" charset="2"/>
              <a:buChar char="v"/>
            </a:pPr>
            <a:r>
              <a:rPr lang="en-US" sz="3200" b="1" dirty="0" smtClean="0">
                <a:solidFill>
                  <a:schemeClr val="tx1"/>
                </a:solidFill>
              </a:rPr>
              <a:t>Performance Management, Municipal </a:t>
            </a:r>
            <a:r>
              <a:rPr lang="en-US" sz="3200" b="1" dirty="0">
                <a:solidFill>
                  <a:schemeClr val="tx1"/>
                </a:solidFill>
              </a:rPr>
              <a:t>Valuations &amp; Property Rates;</a:t>
            </a:r>
          </a:p>
          <a:p>
            <a:pPr>
              <a:buClr>
                <a:srgbClr val="F0A22E"/>
              </a:buClr>
              <a:buFont typeface="Wingdings" panose="05000000000000000000" pitchFamily="2" charset="2"/>
              <a:buChar char="v"/>
            </a:pPr>
            <a:endParaRPr lang="en-US" sz="800" b="1" dirty="0">
              <a:solidFill>
                <a:schemeClr val="tx1"/>
              </a:solidFill>
            </a:endParaRPr>
          </a:p>
          <a:p>
            <a:pPr>
              <a:buClr>
                <a:srgbClr val="F0A22E"/>
              </a:buClr>
              <a:buFont typeface="Wingdings" panose="05000000000000000000" pitchFamily="2" charset="2"/>
              <a:buChar char="v"/>
            </a:pPr>
            <a:r>
              <a:rPr lang="en-US" sz="3200" b="1" dirty="0" smtClean="0">
                <a:solidFill>
                  <a:schemeClr val="tx1"/>
                </a:solidFill>
              </a:rPr>
              <a:t>Public Participation</a:t>
            </a:r>
            <a:endParaRPr lang="en-US" sz="3200" b="1" dirty="0">
              <a:solidFill>
                <a:schemeClr val="tx1"/>
              </a:solidFill>
            </a:endParaRPr>
          </a:p>
          <a:p>
            <a:pPr>
              <a:buClr>
                <a:srgbClr val="F0A22E"/>
              </a:buClr>
              <a:buFont typeface="Wingdings" panose="05000000000000000000" pitchFamily="2" charset="2"/>
              <a:buChar char="v"/>
            </a:pPr>
            <a:endParaRPr lang="en-US" sz="300" b="1" dirty="0">
              <a:solidFill>
                <a:schemeClr val="tx1"/>
              </a:solidFill>
            </a:endParaRPr>
          </a:p>
          <a:p>
            <a:pPr>
              <a:buFont typeface="Wingdings" panose="05000000000000000000" pitchFamily="2" charset="2"/>
              <a:buChar char="v"/>
            </a:pPr>
            <a:r>
              <a:rPr lang="en-US" sz="3200" b="1" dirty="0" smtClean="0">
                <a:solidFill>
                  <a:schemeClr val="tx1"/>
                </a:solidFill>
              </a:rPr>
              <a:t>Conclusion </a:t>
            </a:r>
            <a:endParaRPr lang="en-US" sz="3200" dirty="0">
              <a:solidFill>
                <a:schemeClr val="tx1"/>
              </a:solidFill>
            </a:endParaRPr>
          </a:p>
          <a:p>
            <a:pPr>
              <a:buFont typeface="Wingdings" panose="05000000000000000000" pitchFamily="2" charset="2"/>
              <a:buChar char="v"/>
            </a:pPr>
            <a:endParaRPr lang="en-US" sz="2400" b="1" dirty="0" smtClean="0">
              <a:solidFill>
                <a:schemeClr val="tx1"/>
              </a:solidFill>
            </a:endParaRPr>
          </a:p>
          <a:p>
            <a:pPr>
              <a:buFont typeface="Wingdings" panose="05000000000000000000" pitchFamily="2" charset="2"/>
              <a:buChar char="v"/>
            </a:pPr>
            <a:endParaRPr lang="en-US" sz="2400" b="1" dirty="0" smtClean="0">
              <a:solidFill>
                <a:schemeClr val="tx1"/>
              </a:solidFill>
            </a:endParaRPr>
          </a:p>
        </p:txBody>
      </p:sp>
      <p:sp>
        <p:nvSpPr>
          <p:cNvPr id="5" name="Title 2"/>
          <p:cNvSpPr>
            <a:spLocks noGrp="1"/>
          </p:cNvSpPr>
          <p:nvPr>
            <p:ph type="title"/>
          </p:nvPr>
        </p:nvSpPr>
        <p:spPr>
          <a:xfrm>
            <a:off x="15240" y="0"/>
            <a:ext cx="6396831" cy="1066800"/>
          </a:xfrm>
        </p:spPr>
        <p:txBody>
          <a:bodyPr>
            <a:normAutofit/>
          </a:bodyPr>
          <a:lstStyle/>
          <a:p>
            <a:r>
              <a:rPr lang="en-US" cap="none" dirty="0" smtClean="0">
                <a:ln w="0"/>
                <a:solidFill>
                  <a:schemeClr val="tx1"/>
                </a:solidFill>
                <a:effectLst>
                  <a:outerShdw blurRad="38100" dist="19050" dir="2700000" algn="tl" rotWithShape="0">
                    <a:schemeClr val="dk1">
                      <a:alpha val="40000"/>
                    </a:schemeClr>
                  </a:outerShdw>
                </a:effectLst>
              </a:rPr>
              <a:t>CONTENTS </a:t>
            </a:r>
            <a:endParaRPr lang="en-ZA" cap="none" dirty="0">
              <a:ln w="0"/>
              <a:solidFill>
                <a:schemeClr val="tx1"/>
              </a:solidFill>
              <a:effectLst>
                <a:outerShdw blurRad="38100" dist="19050" dir="2700000" algn="tl" rotWithShape="0">
                  <a:schemeClr val="dk1">
                    <a:alpha val="40000"/>
                  </a:schemeClr>
                </a:outerShdw>
              </a:effectLst>
            </a:endParaRPr>
          </a:p>
        </p:txBody>
      </p:sp>
      <p:grpSp>
        <p:nvGrpSpPr>
          <p:cNvPr id="6" name="Group 12"/>
          <p:cNvGrpSpPr>
            <a:grpSpLocks/>
          </p:cNvGrpSpPr>
          <p:nvPr/>
        </p:nvGrpSpPr>
        <p:grpSpPr bwMode="auto">
          <a:xfrm>
            <a:off x="6362700" y="139390"/>
            <a:ext cx="2628900" cy="777876"/>
            <a:chOff x="108725970" y="109632750"/>
            <a:chExt cx="2992755" cy="628650"/>
          </a:xfrm>
        </p:grpSpPr>
        <p:pic>
          <p:nvPicPr>
            <p:cNvPr id="7" name="Picture 13"/>
            <p:cNvPicPr>
              <a:picLocks noChangeAspect="1" noChangeArrowheads="1"/>
            </p:cNvPicPr>
            <p:nvPr/>
          </p:nvPicPr>
          <p:blipFill>
            <a:blip r:embed="rId2"/>
            <a:srcRect/>
            <a:stretch>
              <a:fillRect/>
            </a:stretch>
          </p:blipFill>
          <p:spPr bwMode="auto">
            <a:xfrm>
              <a:off x="108725970" y="109638665"/>
              <a:ext cx="888474" cy="622735"/>
            </a:xfrm>
            <a:prstGeom prst="rect">
              <a:avLst/>
            </a:prstGeom>
            <a:noFill/>
            <a:ln w="9525" algn="ctr">
              <a:noFill/>
              <a:miter lim="800000"/>
              <a:headEnd/>
              <a:tailEnd/>
            </a:ln>
          </p:spPr>
        </p:pic>
        <p:sp>
          <p:nvSpPr>
            <p:cNvPr id="8" name="Text Box 14"/>
            <p:cNvSpPr txBox="1">
              <a:spLocks noChangeArrowheads="1"/>
            </p:cNvSpPr>
            <p:nvPr/>
          </p:nvSpPr>
          <p:spPr bwMode="auto">
            <a:xfrm>
              <a:off x="109614444" y="109632750"/>
              <a:ext cx="2104281" cy="628650"/>
            </a:xfrm>
            <a:prstGeom prst="rect">
              <a:avLst/>
            </a:prstGeom>
            <a:noFill/>
            <a:ln w="9525" algn="in">
              <a:noFill/>
              <a:miter lim="800000"/>
              <a:headEnd/>
              <a:tailEnd/>
            </a:ln>
          </p:spPr>
          <p:txBody>
            <a:bodyPr lIns="36576" tIns="36576" rIns="36576" bIns="36576"/>
            <a:lstStyle/>
            <a:p>
              <a:pPr algn="ctr"/>
              <a:endParaRPr lang="en-US" sz="600">
                <a:solidFill>
                  <a:srgbClr val="000000"/>
                </a:solidFill>
              </a:endParaRPr>
            </a:p>
            <a:p>
              <a:pPr algn="ctr"/>
              <a:endParaRPr lang="en-US" sz="600">
                <a:solidFill>
                  <a:srgbClr val="000000"/>
                </a:solidFill>
              </a:endParaRPr>
            </a:p>
            <a:p>
              <a:pPr algn="ctr"/>
              <a:r>
                <a:rPr lang="en-US" sz="500">
                  <a:solidFill>
                    <a:srgbClr val="000000"/>
                  </a:solidFill>
                </a:rPr>
                <a:t>Department: </a:t>
              </a:r>
            </a:p>
            <a:p>
              <a:pPr algn="ctr"/>
              <a:r>
                <a:rPr lang="en-US" sz="500">
                  <a:solidFill>
                    <a:srgbClr val="000000"/>
                  </a:solidFill>
                </a:rPr>
                <a:t>Co-operative Governance, Human Settlements &amp;</a:t>
              </a:r>
            </a:p>
            <a:p>
              <a:pPr algn="ctr"/>
              <a:r>
                <a:rPr lang="en-US" sz="500">
                  <a:solidFill>
                    <a:srgbClr val="000000"/>
                  </a:solidFill>
                </a:rPr>
                <a:t>Traditional Affairs</a:t>
              </a:r>
            </a:p>
            <a:p>
              <a:pPr algn="ctr"/>
              <a:r>
                <a:rPr lang="en-US" sz="500" b="1">
                  <a:solidFill>
                    <a:srgbClr val="000000"/>
                  </a:solidFill>
                </a:rPr>
                <a:t>Northern Cape</a:t>
              </a:r>
              <a:endParaRPr lang="en-US"/>
            </a:p>
          </p:txBody>
        </p:sp>
        <p:sp>
          <p:nvSpPr>
            <p:cNvPr id="9" name="Line 15"/>
            <p:cNvSpPr>
              <a:spLocks noChangeShapeType="1"/>
            </p:cNvSpPr>
            <p:nvPr/>
          </p:nvSpPr>
          <p:spPr bwMode="auto">
            <a:xfrm>
              <a:off x="109707968" y="109854626"/>
              <a:ext cx="1839307" cy="6724"/>
            </a:xfrm>
            <a:prstGeom prst="line">
              <a:avLst/>
            </a:prstGeom>
            <a:noFill/>
            <a:ln w="19050" algn="ctr">
              <a:solidFill>
                <a:srgbClr val="FFCC00"/>
              </a:solidFill>
              <a:round/>
              <a:headEnd/>
              <a:tailEnd/>
            </a:ln>
          </p:spPr>
          <p:txBody>
            <a:bodyPr lIns="36576" tIns="36576" rIns="36576" bIns="36576"/>
            <a:lstStyle/>
            <a:p>
              <a:endParaRPr lang="en-US"/>
            </a:p>
          </p:txBody>
        </p:sp>
        <p:sp>
          <p:nvSpPr>
            <p:cNvPr id="10" name="WordArt 16"/>
            <p:cNvSpPr>
              <a:spLocks noChangeArrowheads="1" noChangeShapeType="1" noTextEdit="1"/>
            </p:cNvSpPr>
            <p:nvPr/>
          </p:nvSpPr>
          <p:spPr bwMode="auto">
            <a:xfrm>
              <a:off x="109895015" y="109689900"/>
              <a:ext cx="1480810" cy="127747"/>
            </a:xfrm>
            <a:prstGeom prst="rect">
              <a:avLst/>
            </a:prstGeom>
          </p:spPr>
          <p:txBody>
            <a:bodyPr wrap="none" fromWordArt="1">
              <a:prstTxWarp prst="textPlain">
                <a:avLst>
                  <a:gd name="adj" fmla="val 50000"/>
                </a:avLst>
              </a:prstTxWarp>
            </a:bodyPr>
            <a:lstStyle/>
            <a:p>
              <a:pPr algn="ctr"/>
              <a:r>
                <a:rPr lang="en-US" sz="1200" b="1" kern="10" dirty="0">
                  <a:ln w="9525" algn="ctr">
                    <a:solidFill>
                      <a:srgbClr val="000000"/>
                    </a:solidFill>
                    <a:round/>
                    <a:headEnd/>
                    <a:tailEnd/>
                  </a:ln>
                  <a:solidFill>
                    <a:srgbClr val="000000"/>
                  </a:solidFill>
                  <a:latin typeface="Arial"/>
                  <a:cs typeface="Arial"/>
                </a:rPr>
                <a:t>COGHSTA</a:t>
              </a:r>
            </a:p>
          </p:txBody>
        </p:sp>
      </p:grpSp>
      <p:sp>
        <p:nvSpPr>
          <p:cNvPr id="11" name="Slide Number Placeholder 10"/>
          <p:cNvSpPr>
            <a:spLocks noGrp="1"/>
          </p:cNvSpPr>
          <p:nvPr>
            <p:ph type="sldNum" sz="quarter" idx="12"/>
          </p:nvPr>
        </p:nvSpPr>
        <p:spPr/>
        <p:txBody>
          <a:bodyPr/>
          <a:lstStyle/>
          <a:p>
            <a:pPr>
              <a:defRPr/>
            </a:pPr>
            <a:fld id="{03A766D6-CDE4-4D33-BCA0-EC7F3033FEBE}" type="slidenum">
              <a:rPr lang="en-US" smtClean="0"/>
              <a:pPr>
                <a:defRPr/>
              </a:pPr>
              <a:t>2</a:t>
            </a:fld>
            <a:endParaRPr lang="en-US" dirty="0"/>
          </a:p>
        </p:txBody>
      </p:sp>
    </p:spTree>
    <p:extLst>
      <p:ext uri="{BB962C8B-B14F-4D97-AF65-F5344CB8AC3E}">
        <p14:creationId xmlns:p14="http://schemas.microsoft.com/office/powerpoint/2010/main" val="38494292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17514" y="990600"/>
            <a:ext cx="9126485" cy="5867400"/>
          </a:xfrm>
        </p:spPr>
        <p:txBody>
          <a:bodyPr/>
          <a:lstStyle/>
          <a:p>
            <a:r>
              <a:rPr lang="en-ZA" sz="2400" dirty="0" smtClean="0">
                <a:latin typeface="Arial" panose="020B0604020202020204" pitchFamily="34" charset="0"/>
                <a:cs typeface="Arial" panose="020B0604020202020204" pitchFamily="34" charset="0"/>
              </a:rPr>
              <a:t>All </a:t>
            </a:r>
            <a:r>
              <a:rPr lang="en-ZA" sz="2400" dirty="0">
                <a:latin typeface="Arial" panose="020B0604020202020204" pitchFamily="34" charset="0"/>
                <a:cs typeface="Arial" panose="020B0604020202020204" pitchFamily="34" charset="0"/>
              </a:rPr>
              <a:t>local municipalities submitted their IDP process plans by the </a:t>
            </a:r>
            <a:r>
              <a:rPr lang="en-ZA" sz="2400" b="1" dirty="0">
                <a:latin typeface="Arial" panose="020B0604020202020204" pitchFamily="34" charset="0"/>
                <a:cs typeface="Arial" panose="020B0604020202020204" pitchFamily="34" charset="0"/>
              </a:rPr>
              <a:t>31 August 2020</a:t>
            </a:r>
            <a:r>
              <a:rPr lang="en-ZA" sz="2400" dirty="0">
                <a:latin typeface="Arial" panose="020B0604020202020204" pitchFamily="34" charset="0"/>
                <a:cs typeface="Arial" panose="020B0604020202020204" pitchFamily="34" charset="0"/>
              </a:rPr>
              <a:t>.</a:t>
            </a:r>
          </a:p>
          <a:p>
            <a:r>
              <a:rPr lang="en-ZA" sz="2400" dirty="0" smtClean="0">
                <a:latin typeface="Arial" panose="020B0604020202020204" pitchFamily="34" charset="0"/>
                <a:cs typeface="Arial" panose="020B0604020202020204" pitchFamily="34" charset="0"/>
              </a:rPr>
              <a:t>All </a:t>
            </a:r>
            <a:r>
              <a:rPr lang="en-ZA" sz="2400" dirty="0">
                <a:latin typeface="Arial" panose="020B0604020202020204" pitchFamily="34" charset="0"/>
                <a:cs typeface="Arial" panose="020B0604020202020204" pitchFamily="34" charset="0"/>
              </a:rPr>
              <a:t>municipalities are </a:t>
            </a:r>
            <a:r>
              <a:rPr lang="en-ZA" sz="2400" dirty="0" smtClean="0">
                <a:latin typeface="Arial" panose="020B0604020202020204" pitchFamily="34" charset="0"/>
                <a:cs typeface="Arial" panose="020B0604020202020204" pitchFamily="34" charset="0"/>
              </a:rPr>
              <a:t>currently monitored and supported with the IDP reviewing process; </a:t>
            </a:r>
          </a:p>
          <a:p>
            <a:r>
              <a:rPr lang="en-ZA" sz="2400" dirty="0" smtClean="0">
                <a:latin typeface="Arial" panose="020B0604020202020204" pitchFamily="34" charset="0"/>
                <a:cs typeface="Arial" panose="020B0604020202020204" pitchFamily="34" charset="0"/>
              </a:rPr>
              <a:t>The </a:t>
            </a:r>
            <a:r>
              <a:rPr lang="en-ZA" sz="2400" dirty="0">
                <a:latin typeface="Arial" panose="020B0604020202020204" pitchFamily="34" charset="0"/>
                <a:cs typeface="Arial" panose="020B0604020202020204" pitchFamily="34" charset="0"/>
              </a:rPr>
              <a:t>draft reviews will be tabled on or before </a:t>
            </a:r>
            <a:r>
              <a:rPr lang="en-ZA" sz="2400" b="1" dirty="0">
                <a:latin typeface="Arial" panose="020B0604020202020204" pitchFamily="34" charset="0"/>
                <a:cs typeface="Arial" panose="020B0604020202020204" pitchFamily="34" charset="0"/>
              </a:rPr>
              <a:t>31 March </a:t>
            </a:r>
            <a:r>
              <a:rPr lang="en-ZA" sz="2400" b="1" dirty="0" smtClean="0">
                <a:latin typeface="Arial" panose="020B0604020202020204" pitchFamily="34" charset="0"/>
                <a:cs typeface="Arial" panose="020B0604020202020204" pitchFamily="34" charset="0"/>
              </a:rPr>
              <a:t>2021;</a:t>
            </a:r>
            <a:endParaRPr lang="en-ZA" sz="2400" b="1" dirty="0">
              <a:latin typeface="Arial" panose="020B0604020202020204" pitchFamily="34" charset="0"/>
              <a:cs typeface="Arial" panose="020B0604020202020204" pitchFamily="34" charset="0"/>
            </a:endParaRPr>
          </a:p>
          <a:p>
            <a:r>
              <a:rPr lang="en-ZA" sz="2400" dirty="0" smtClean="0">
                <a:latin typeface="Arial" panose="020B0604020202020204" pitchFamily="34" charset="0"/>
                <a:cs typeface="Arial" panose="020B0604020202020204" pitchFamily="34" charset="0"/>
              </a:rPr>
              <a:t>Sector </a:t>
            </a:r>
            <a:r>
              <a:rPr lang="en-ZA" sz="2400" dirty="0">
                <a:latin typeface="Arial" panose="020B0604020202020204" pitchFamily="34" charset="0"/>
                <a:cs typeface="Arial" panose="020B0604020202020204" pitchFamily="34" charset="0"/>
              </a:rPr>
              <a:t>Departments were advised to interact with </a:t>
            </a:r>
            <a:r>
              <a:rPr lang="en-ZA" sz="2400" dirty="0" smtClean="0">
                <a:latin typeface="Arial" panose="020B0604020202020204" pitchFamily="34" charset="0"/>
                <a:cs typeface="Arial" panose="020B0604020202020204" pitchFamily="34" charset="0"/>
              </a:rPr>
              <a:t>municipalities </a:t>
            </a:r>
            <a:r>
              <a:rPr lang="en-ZA" sz="2400" dirty="0">
                <a:latin typeface="Arial" panose="020B0604020202020204" pitchFamily="34" charset="0"/>
                <a:cs typeface="Arial" panose="020B0604020202020204" pitchFamily="34" charset="0"/>
              </a:rPr>
              <a:t>for the inclusion of their projects in municipal </a:t>
            </a:r>
            <a:r>
              <a:rPr lang="en-ZA" sz="2400" dirty="0" smtClean="0">
                <a:latin typeface="Arial" panose="020B0604020202020204" pitchFamily="34" charset="0"/>
                <a:cs typeface="Arial" panose="020B0604020202020204" pitchFamily="34" charset="0"/>
              </a:rPr>
              <a:t>IDPs;</a:t>
            </a:r>
          </a:p>
          <a:p>
            <a:r>
              <a:rPr lang="en-ZA" sz="2400" dirty="0" smtClean="0">
                <a:latin typeface="Arial" panose="020B0604020202020204" pitchFamily="34" charset="0"/>
                <a:cs typeface="Arial" panose="020B0604020202020204" pitchFamily="34" charset="0"/>
              </a:rPr>
              <a:t>The Frances Baard DDM forum is functional due to be launched in March/April – CoGHSTA providing secretarial support;</a:t>
            </a:r>
          </a:p>
          <a:p>
            <a:r>
              <a:rPr lang="en-US" sz="2400" dirty="0" smtClean="0">
                <a:latin typeface="Arial" panose="020B0604020202020204" pitchFamily="34" charset="0"/>
                <a:cs typeface="Arial" panose="020B0604020202020204" pitchFamily="34" charset="0"/>
              </a:rPr>
              <a:t>During the recent floods and storms in Frances </a:t>
            </a:r>
            <a:r>
              <a:rPr lang="en-US" sz="2400" dirty="0">
                <a:latin typeface="Arial" panose="020B0604020202020204" pitchFamily="34" charset="0"/>
                <a:cs typeface="Arial" panose="020B0604020202020204" pitchFamily="34" charset="0"/>
              </a:rPr>
              <a:t>Baard, the affected local </a:t>
            </a:r>
            <a:r>
              <a:rPr lang="en-US" sz="2400" dirty="0" smtClean="0">
                <a:latin typeface="Arial" panose="020B0604020202020204" pitchFamily="34" charset="0"/>
                <a:cs typeface="Arial" panose="020B0604020202020204" pitchFamily="34" charset="0"/>
              </a:rPr>
              <a:t>Municipalities were – </a:t>
            </a:r>
            <a:r>
              <a:rPr lang="en-US" sz="2400" dirty="0">
                <a:latin typeface="Arial" panose="020B0604020202020204" pitchFamily="34" charset="0"/>
                <a:cs typeface="Arial" panose="020B0604020202020204" pitchFamily="34" charset="0"/>
              </a:rPr>
              <a:t>Sol </a:t>
            </a:r>
            <a:r>
              <a:rPr lang="en-US" sz="2400" dirty="0" smtClean="0">
                <a:latin typeface="Arial" panose="020B0604020202020204" pitchFamily="34" charset="0"/>
                <a:cs typeface="Arial" panose="020B0604020202020204" pitchFamily="34" charset="0"/>
              </a:rPr>
              <a:t>Plaatje, Magareng </a:t>
            </a:r>
            <a:r>
              <a:rPr lang="en-US" sz="2400" dirty="0">
                <a:latin typeface="Arial" panose="020B0604020202020204" pitchFamily="34" charset="0"/>
                <a:cs typeface="Arial" panose="020B0604020202020204" pitchFamily="34" charset="0"/>
              </a:rPr>
              <a:t>and Phokwane</a:t>
            </a:r>
            <a:r>
              <a:rPr lang="en-US" sz="2400" dirty="0" smtClean="0">
                <a:latin typeface="Arial" panose="020B0604020202020204" pitchFamily="34" charset="0"/>
                <a:cs typeface="Arial" panose="020B0604020202020204" pitchFamily="34" charset="0"/>
              </a:rPr>
              <a:t>. Magareng assisted to apply for the Emergency Housing Grant.</a:t>
            </a:r>
            <a:endParaRPr lang="en-US" sz="2400" dirty="0">
              <a:latin typeface="Arial" panose="020B0604020202020204" pitchFamily="34" charset="0"/>
              <a:cs typeface="Arial" panose="020B0604020202020204" pitchFamily="34" charset="0"/>
            </a:endParaRPr>
          </a:p>
          <a:p>
            <a:endParaRPr lang="en-ZA" sz="2400" dirty="0">
              <a:latin typeface="Arial" panose="020B0604020202020204" pitchFamily="34" charset="0"/>
              <a:cs typeface="Arial" panose="020B0604020202020204" pitchFamily="34" charset="0"/>
            </a:endParaRPr>
          </a:p>
          <a:p>
            <a:endParaRPr lang="en-ZA" sz="2000" b="1" dirty="0" smtClean="0">
              <a:latin typeface="Arial" panose="020B0604020202020204" pitchFamily="34" charset="0"/>
              <a:cs typeface="Arial" panose="020B0604020202020204" pitchFamily="34" charset="0"/>
            </a:endParaRPr>
          </a:p>
          <a:p>
            <a:pPr lvl="1" algn="just"/>
            <a:endParaRPr lang="en-ZA" sz="2400" dirty="0"/>
          </a:p>
          <a:p>
            <a:pPr lvl="0" algn="just"/>
            <a:endParaRPr lang="en-ZA" sz="2400" dirty="0"/>
          </a:p>
          <a:p>
            <a:pPr marL="514350" lvl="1" indent="0" algn="just">
              <a:lnSpc>
                <a:spcPct val="115000"/>
              </a:lnSpc>
              <a:spcBef>
                <a:spcPts val="0"/>
              </a:spcBef>
              <a:spcAft>
                <a:spcPts val="0"/>
              </a:spcAft>
              <a:buClrTx/>
              <a:buNone/>
            </a:pPr>
            <a:endParaRPr lang="en-US" sz="2400" b="1" u="sng" dirty="0">
              <a:latin typeface="Times New Roman" panose="02020603050405020304" pitchFamily="18" charset="0"/>
              <a:ea typeface="Times New Roman" panose="02020603050405020304" pitchFamily="18" charset="0"/>
            </a:endParaRPr>
          </a:p>
          <a:p>
            <a:pPr marL="0" indent="0">
              <a:buNone/>
            </a:pPr>
            <a:endParaRPr lang="en-US" sz="2800" b="1" dirty="0" smtClean="0">
              <a:effectLst>
                <a:outerShdw blurRad="38100" dist="38100" dir="2700000" algn="tl">
                  <a:srgbClr val="000000">
                    <a:alpha val="43137"/>
                  </a:srgbClr>
                </a:outerShdw>
              </a:effectLst>
            </a:endParaRPr>
          </a:p>
          <a:p>
            <a:pPr marL="0" indent="0">
              <a:buNone/>
            </a:pPr>
            <a:endParaRPr lang="en-US" sz="2800" b="1" dirty="0">
              <a:effectLst>
                <a:outerShdw blurRad="38100" dist="38100" dir="2700000" algn="tl">
                  <a:srgbClr val="000000">
                    <a:alpha val="43137"/>
                  </a:srgbClr>
                </a:outerShdw>
              </a:effectLst>
            </a:endParaRPr>
          </a:p>
          <a:p>
            <a:endParaRPr lang="en-US" sz="2000" b="1" dirty="0" smtClean="0"/>
          </a:p>
          <a:p>
            <a:pPr>
              <a:buFont typeface="Wingdings" panose="05000000000000000000" pitchFamily="2" charset="2"/>
              <a:buChar char="q"/>
            </a:pPr>
            <a:endParaRPr lang="en-US" sz="2000" b="1" dirty="0" smtClean="0"/>
          </a:p>
          <a:p>
            <a:pPr>
              <a:buFont typeface="Wingdings" panose="05000000000000000000" pitchFamily="2" charset="2"/>
              <a:buChar char="q"/>
            </a:pPr>
            <a:endParaRPr lang="en-US" sz="2000" b="1" dirty="0" smtClean="0"/>
          </a:p>
          <a:p>
            <a:pPr>
              <a:buFont typeface="Wingdings" panose="05000000000000000000" pitchFamily="2" charset="2"/>
              <a:buChar char="q"/>
            </a:pPr>
            <a:endParaRPr lang="en-US" sz="2000" dirty="0" smtClean="0"/>
          </a:p>
          <a:p>
            <a:pPr marL="0" indent="0">
              <a:buNone/>
            </a:pPr>
            <a:endParaRPr lang="en-US" sz="2000" dirty="0" smtClean="0"/>
          </a:p>
          <a:p>
            <a:pPr marL="0" indent="0">
              <a:buNone/>
            </a:pPr>
            <a:r>
              <a:rPr lang="en-US" sz="2000" dirty="0" smtClean="0"/>
              <a:t>      </a:t>
            </a:r>
          </a:p>
          <a:p>
            <a:pPr marL="0" indent="0">
              <a:buNone/>
            </a:pPr>
            <a:endParaRPr lang="en-US" b="1" dirty="0" smtClean="0"/>
          </a:p>
          <a:p>
            <a:pPr marL="457200" indent="-457200">
              <a:buFont typeface="+mj-lt"/>
              <a:buAutoNum type="arabicParenR"/>
            </a:pPr>
            <a:endParaRPr lang="en-US" sz="2400" b="1" dirty="0" smtClean="0"/>
          </a:p>
          <a:p>
            <a:pPr marL="0" indent="0">
              <a:buNone/>
            </a:pPr>
            <a:endParaRPr lang="en-US" sz="2400" b="1" dirty="0"/>
          </a:p>
          <a:p>
            <a:pPr>
              <a:buFont typeface="Wingdings" panose="05000000000000000000" pitchFamily="2" charset="2"/>
              <a:buChar char="v"/>
            </a:pPr>
            <a:endParaRPr lang="en-US" dirty="0"/>
          </a:p>
          <a:p>
            <a:pPr>
              <a:buFont typeface="Wingdings" panose="05000000000000000000" pitchFamily="2" charset="2"/>
              <a:buChar char="v"/>
            </a:pPr>
            <a:endParaRPr lang="en-US" dirty="0"/>
          </a:p>
          <a:p>
            <a:endParaRPr lang="en-US" dirty="0"/>
          </a:p>
        </p:txBody>
      </p:sp>
      <p:grpSp>
        <p:nvGrpSpPr>
          <p:cNvPr id="14339" name="Group 12"/>
          <p:cNvGrpSpPr>
            <a:grpSpLocks/>
          </p:cNvGrpSpPr>
          <p:nvPr/>
        </p:nvGrpSpPr>
        <p:grpSpPr bwMode="auto">
          <a:xfrm>
            <a:off x="6562676" y="288925"/>
            <a:ext cx="2628900" cy="514350"/>
            <a:chOff x="108725970" y="109632750"/>
            <a:chExt cx="2992755" cy="628650"/>
          </a:xfrm>
        </p:grpSpPr>
        <p:pic>
          <p:nvPicPr>
            <p:cNvPr id="14341" name="Picture 13"/>
            <p:cNvPicPr>
              <a:picLocks noChangeAspect="1" noChangeArrowheads="1"/>
            </p:cNvPicPr>
            <p:nvPr/>
          </p:nvPicPr>
          <p:blipFill>
            <a:blip r:embed="rId2"/>
            <a:srcRect/>
            <a:stretch>
              <a:fillRect/>
            </a:stretch>
          </p:blipFill>
          <p:spPr bwMode="auto">
            <a:xfrm>
              <a:off x="108725970" y="109638665"/>
              <a:ext cx="888474" cy="622735"/>
            </a:xfrm>
            <a:prstGeom prst="rect">
              <a:avLst/>
            </a:prstGeom>
            <a:noFill/>
            <a:ln w="9525" algn="ctr">
              <a:noFill/>
              <a:miter lim="800000"/>
              <a:headEnd/>
              <a:tailEnd/>
            </a:ln>
          </p:spPr>
        </p:pic>
        <p:sp>
          <p:nvSpPr>
            <p:cNvPr id="14342" name="Text Box 14"/>
            <p:cNvSpPr txBox="1">
              <a:spLocks noChangeArrowheads="1"/>
            </p:cNvSpPr>
            <p:nvPr/>
          </p:nvSpPr>
          <p:spPr bwMode="auto">
            <a:xfrm>
              <a:off x="109614444" y="109632750"/>
              <a:ext cx="2104281" cy="628650"/>
            </a:xfrm>
            <a:prstGeom prst="rect">
              <a:avLst/>
            </a:prstGeom>
            <a:noFill/>
            <a:ln w="9525" algn="in">
              <a:noFill/>
              <a:miter lim="800000"/>
              <a:headEnd/>
              <a:tailEnd/>
            </a:ln>
          </p:spPr>
          <p:txBody>
            <a:bodyPr lIns="36576" tIns="36576" rIns="36576" bIns="36576"/>
            <a:lstStyle/>
            <a:p>
              <a:pPr algn="ctr"/>
              <a:endParaRPr lang="en-US" sz="600" dirty="0">
                <a:solidFill>
                  <a:srgbClr val="000000"/>
                </a:solidFill>
              </a:endParaRPr>
            </a:p>
            <a:p>
              <a:pPr algn="ctr"/>
              <a:endParaRPr lang="en-US" sz="600" dirty="0">
                <a:solidFill>
                  <a:srgbClr val="000000"/>
                </a:solidFill>
              </a:endParaRPr>
            </a:p>
            <a:p>
              <a:pPr algn="ctr"/>
              <a:r>
                <a:rPr lang="en-US" sz="500" dirty="0">
                  <a:solidFill>
                    <a:srgbClr val="000000"/>
                  </a:solidFill>
                </a:rPr>
                <a:t>Department: </a:t>
              </a:r>
            </a:p>
            <a:p>
              <a:pPr algn="ctr"/>
              <a:r>
                <a:rPr lang="en-US" sz="500" dirty="0">
                  <a:solidFill>
                    <a:srgbClr val="000000"/>
                  </a:solidFill>
                </a:rPr>
                <a:t>Co-operative Governance, Human Settlements &amp;</a:t>
              </a:r>
            </a:p>
            <a:p>
              <a:pPr algn="ctr"/>
              <a:r>
                <a:rPr lang="en-US" sz="500" dirty="0">
                  <a:solidFill>
                    <a:srgbClr val="000000"/>
                  </a:solidFill>
                </a:rPr>
                <a:t>Traditional Affairs</a:t>
              </a:r>
            </a:p>
            <a:p>
              <a:pPr algn="ctr"/>
              <a:r>
                <a:rPr lang="en-US" sz="500" b="1" dirty="0">
                  <a:solidFill>
                    <a:srgbClr val="000000"/>
                  </a:solidFill>
                </a:rPr>
                <a:t>Northern Cape</a:t>
              </a:r>
              <a:endParaRPr lang="en-US" dirty="0"/>
            </a:p>
          </p:txBody>
        </p:sp>
        <p:sp>
          <p:nvSpPr>
            <p:cNvPr id="14343" name="Line 15"/>
            <p:cNvSpPr>
              <a:spLocks noChangeShapeType="1"/>
            </p:cNvSpPr>
            <p:nvPr/>
          </p:nvSpPr>
          <p:spPr bwMode="auto">
            <a:xfrm>
              <a:off x="109707968" y="109854626"/>
              <a:ext cx="1839307" cy="6724"/>
            </a:xfrm>
            <a:prstGeom prst="line">
              <a:avLst/>
            </a:prstGeom>
            <a:noFill/>
            <a:ln w="19050" algn="ctr">
              <a:solidFill>
                <a:srgbClr val="FFCC00"/>
              </a:solidFill>
              <a:round/>
              <a:headEnd/>
              <a:tailEnd/>
            </a:ln>
          </p:spPr>
          <p:txBody>
            <a:bodyPr lIns="36576" tIns="36576" rIns="36576" bIns="36576"/>
            <a:lstStyle/>
            <a:p>
              <a:endParaRPr lang="en-US"/>
            </a:p>
          </p:txBody>
        </p:sp>
        <p:sp>
          <p:nvSpPr>
            <p:cNvPr id="14344" name="WordArt 16"/>
            <p:cNvSpPr>
              <a:spLocks noChangeArrowheads="1" noChangeShapeType="1" noTextEdit="1"/>
            </p:cNvSpPr>
            <p:nvPr/>
          </p:nvSpPr>
          <p:spPr bwMode="auto">
            <a:xfrm>
              <a:off x="109895015" y="109689900"/>
              <a:ext cx="1480810" cy="127747"/>
            </a:xfrm>
            <a:prstGeom prst="rect">
              <a:avLst/>
            </a:prstGeom>
          </p:spPr>
          <p:txBody>
            <a:bodyPr wrap="none" fromWordArt="1">
              <a:prstTxWarp prst="textPlain">
                <a:avLst>
                  <a:gd name="adj" fmla="val 50000"/>
                </a:avLst>
              </a:prstTxWarp>
            </a:bodyPr>
            <a:lstStyle/>
            <a:p>
              <a:pPr algn="ctr"/>
              <a:r>
                <a:rPr lang="en-US" sz="1200" b="1" kern="10" dirty="0">
                  <a:ln w="9525" algn="ctr">
                    <a:solidFill>
                      <a:srgbClr val="000000"/>
                    </a:solidFill>
                    <a:round/>
                    <a:headEnd/>
                    <a:tailEnd/>
                  </a:ln>
                  <a:solidFill>
                    <a:srgbClr val="000000"/>
                  </a:solidFill>
                  <a:latin typeface="Arial"/>
                  <a:cs typeface="Arial"/>
                </a:rPr>
                <a:t>COGHSTA</a:t>
              </a:r>
            </a:p>
          </p:txBody>
        </p:sp>
      </p:grpSp>
      <p:sp>
        <p:nvSpPr>
          <p:cNvPr id="3" name="Title 2"/>
          <p:cNvSpPr>
            <a:spLocks noGrp="1"/>
          </p:cNvSpPr>
          <p:nvPr>
            <p:ph type="title"/>
          </p:nvPr>
        </p:nvSpPr>
        <p:spPr>
          <a:xfrm>
            <a:off x="15240" y="0"/>
            <a:ext cx="6396831" cy="1066800"/>
          </a:xfrm>
          <a:solidFill>
            <a:srgbClr val="FFC000"/>
          </a:solidFill>
        </p:spPr>
        <p:txBody>
          <a:bodyPr>
            <a:normAutofit fontScale="90000"/>
          </a:bodyPr>
          <a:lstStyle/>
          <a:p>
            <a:pPr lvl="0"/>
            <a:r>
              <a:rPr lang="en-ZA" b="1" cap="none"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MUNICIPAL PLANNING &amp; DISASTER MANAGEMENT </a:t>
            </a:r>
            <a:endParaRPr lang="en-ZA" b="1" cap="none" dirty="0">
              <a:ln w="0"/>
              <a:solidFill>
                <a:schemeClr val="tx1"/>
              </a:solidFill>
              <a:effectLst>
                <a:outerShdw blurRad="38100" dist="19050" dir="2700000" algn="tl" rotWithShape="0">
                  <a:schemeClr val="dk1">
                    <a:alpha val="40000"/>
                  </a:schemeClr>
                </a:outerShdw>
              </a:effectLst>
            </a:endParaRPr>
          </a:p>
        </p:txBody>
      </p:sp>
      <p:sp>
        <p:nvSpPr>
          <p:cNvPr id="2" name="Slide Number Placeholder 1"/>
          <p:cNvSpPr>
            <a:spLocks noGrp="1"/>
          </p:cNvSpPr>
          <p:nvPr>
            <p:ph type="sldNum" sz="quarter" idx="12"/>
          </p:nvPr>
        </p:nvSpPr>
        <p:spPr/>
        <p:txBody>
          <a:bodyPr/>
          <a:lstStyle/>
          <a:p>
            <a:pPr>
              <a:defRPr/>
            </a:pPr>
            <a:fld id="{6FF90EAC-5868-4F8E-B966-74EC36AA5565}" type="slidenum">
              <a:rPr lang="en-US" smtClean="0"/>
              <a:pPr>
                <a:defRPr/>
              </a:pPr>
              <a:t>20</a:t>
            </a:fld>
            <a:endParaRPr lang="en-US" dirty="0"/>
          </a:p>
        </p:txBody>
      </p:sp>
    </p:spTree>
    <p:extLst>
      <p:ext uri="{BB962C8B-B14F-4D97-AF65-F5344CB8AC3E}">
        <p14:creationId xmlns:p14="http://schemas.microsoft.com/office/powerpoint/2010/main" val="10150780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
            <a:ext cx="6248400" cy="990599"/>
          </a:xfrm>
          <a:solidFill>
            <a:srgbClr val="FFC000"/>
          </a:solidFill>
        </p:spPr>
        <p:txBody>
          <a:bodyPr>
            <a:noAutofit/>
          </a:bodyPr>
          <a:lstStyle/>
          <a:p>
            <a:r>
              <a:rPr lang="en-US" sz="3200" b="1" cap="none"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Status of Performance Management</a:t>
            </a:r>
            <a:endParaRPr lang="en-ZA" sz="3200" cap="none" dirty="0">
              <a:ln w="0"/>
              <a:solidFill>
                <a:schemeClr val="tx1"/>
              </a:solidFill>
              <a:effectLst>
                <a:outerShdw blurRad="38100" dist="19050" dir="2700000" algn="tl" rotWithShape="0">
                  <a:schemeClr val="dk1">
                    <a:alpha val="40000"/>
                  </a:schemeClr>
                </a:outerShdw>
              </a:effectLst>
            </a:endParaRPr>
          </a:p>
        </p:txBody>
      </p:sp>
      <p:sp>
        <p:nvSpPr>
          <p:cNvPr id="2" name="Slide Number Placeholder 1"/>
          <p:cNvSpPr>
            <a:spLocks noGrp="1"/>
          </p:cNvSpPr>
          <p:nvPr>
            <p:ph type="sldNum" sz="quarter" idx="12"/>
          </p:nvPr>
        </p:nvSpPr>
        <p:spPr/>
        <p:txBody>
          <a:bodyPr/>
          <a:lstStyle/>
          <a:p>
            <a:pPr>
              <a:defRPr/>
            </a:pPr>
            <a:fld id="{6FF90EAC-5868-4F8E-B966-74EC36AA5565}" type="slidenum">
              <a:rPr lang="en-US">
                <a:solidFill>
                  <a:srgbClr val="F0A22E">
                    <a:shade val="75000"/>
                  </a:srgbClr>
                </a:solidFill>
                <a:latin typeface="Franklin Gothic Book"/>
              </a:rPr>
              <a:pPr>
                <a:defRPr/>
              </a:pPr>
              <a:t>21</a:t>
            </a:fld>
            <a:endParaRPr lang="en-US" dirty="0">
              <a:solidFill>
                <a:srgbClr val="F0A22E">
                  <a:shade val="75000"/>
                </a:srgbClr>
              </a:solidFill>
              <a:latin typeface="Franklin Gothic Book"/>
            </a:endParaRPr>
          </a:p>
        </p:txBody>
      </p:sp>
      <p:grpSp>
        <p:nvGrpSpPr>
          <p:cNvPr id="12" name="Group 11"/>
          <p:cNvGrpSpPr>
            <a:grpSpLocks/>
          </p:cNvGrpSpPr>
          <p:nvPr/>
        </p:nvGrpSpPr>
        <p:grpSpPr bwMode="auto">
          <a:xfrm>
            <a:off x="6172200" y="180842"/>
            <a:ext cx="2848970" cy="838200"/>
            <a:chOff x="108725970" y="109632750"/>
            <a:chExt cx="2992755" cy="628650"/>
          </a:xfrm>
        </p:grpSpPr>
        <p:pic>
          <p:nvPicPr>
            <p:cNvPr id="13" name="Picture 12"/>
            <p:cNvPicPr>
              <a:picLocks noChangeAspect="1" noChangeArrowheads="1"/>
            </p:cNvPicPr>
            <p:nvPr/>
          </p:nvPicPr>
          <p:blipFill>
            <a:blip r:embed="rId2" cstate="print"/>
            <a:srcRect/>
            <a:stretch>
              <a:fillRect/>
            </a:stretch>
          </p:blipFill>
          <p:spPr bwMode="auto">
            <a:xfrm>
              <a:off x="108725970" y="109638665"/>
              <a:ext cx="888474" cy="622735"/>
            </a:xfrm>
            <a:prstGeom prst="rect">
              <a:avLst/>
            </a:prstGeom>
            <a:noFill/>
            <a:ln w="9525" algn="ctr">
              <a:miter lim="800000"/>
              <a:headEnd/>
              <a:tailEnd/>
            </a:ln>
          </p:spPr>
        </p:pic>
        <p:sp>
          <p:nvSpPr>
            <p:cNvPr id="14" name="Text Box 14"/>
            <p:cNvSpPr txBox="1">
              <a:spLocks noChangeArrowheads="1"/>
            </p:cNvSpPr>
            <p:nvPr/>
          </p:nvSpPr>
          <p:spPr bwMode="auto">
            <a:xfrm>
              <a:off x="109614444" y="109632750"/>
              <a:ext cx="2104281" cy="62865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rgbClr val="000000"/>
                </a:solidFill>
                <a:effectLst/>
                <a:latin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rgbClr val="000000"/>
                </a:solidFill>
                <a:effectLst/>
                <a:latin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500" b="0" i="0" u="none" strike="noStrike" cap="none" normalizeH="0" baseline="0" dirty="0" smtClean="0">
                  <a:ln>
                    <a:noFill/>
                  </a:ln>
                  <a:solidFill>
                    <a:srgbClr val="000000"/>
                  </a:solidFill>
                  <a:effectLst/>
                  <a:latin typeface="Arial" pitchFamily="34" charset="0"/>
                </a:rPr>
                <a:t>Department: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500" b="0" i="0" u="none" strike="noStrike" cap="none" normalizeH="0" baseline="0" dirty="0" smtClean="0">
                  <a:ln>
                    <a:noFill/>
                  </a:ln>
                  <a:solidFill>
                    <a:srgbClr val="000000"/>
                  </a:solidFill>
                  <a:effectLst/>
                  <a:latin typeface="Arial" pitchFamily="34" charset="0"/>
                </a:rPr>
                <a:t>Co-operative Governance, Human Settlements &amp;</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500" b="0" i="0" u="none" strike="noStrike" cap="none" normalizeH="0" baseline="0" dirty="0" smtClean="0">
                  <a:ln>
                    <a:noFill/>
                  </a:ln>
                  <a:solidFill>
                    <a:srgbClr val="000000"/>
                  </a:solidFill>
                  <a:effectLst/>
                  <a:latin typeface="Arial" pitchFamily="34" charset="0"/>
                </a:rPr>
                <a:t>Traditional Affairs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500" b="1" i="0" u="none" strike="noStrike" cap="none" normalizeH="0" baseline="0" dirty="0" smtClean="0">
                  <a:ln>
                    <a:noFill/>
                  </a:ln>
                  <a:solidFill>
                    <a:srgbClr val="000000"/>
                  </a:solidFill>
                  <a:effectLst/>
                  <a:latin typeface="Arial" pitchFamily="34" charset="0"/>
                </a:rPr>
                <a:t>Northern Cape</a:t>
              </a:r>
              <a:endParaRPr kumimoji="0" lang="en-US" sz="1800" b="0" i="0" u="none" strike="noStrike" cap="none" normalizeH="0" baseline="0" dirty="0" smtClean="0">
                <a:ln>
                  <a:noFill/>
                </a:ln>
                <a:solidFill>
                  <a:schemeClr val="tx1"/>
                </a:solidFill>
                <a:effectLst/>
                <a:latin typeface="Arial" pitchFamily="34" charset="0"/>
              </a:endParaRPr>
            </a:p>
          </p:txBody>
        </p:sp>
        <p:sp>
          <p:nvSpPr>
            <p:cNvPr id="15" name="Line 15"/>
            <p:cNvSpPr>
              <a:spLocks noChangeShapeType="1"/>
            </p:cNvSpPr>
            <p:nvPr/>
          </p:nvSpPr>
          <p:spPr bwMode="auto">
            <a:xfrm>
              <a:off x="109707968" y="109854626"/>
              <a:ext cx="1839307" cy="6724"/>
            </a:xfrm>
            <a:prstGeom prst="line">
              <a:avLst/>
            </a:prstGeom>
            <a:noFill/>
            <a:ln w="19050" algn="ctr">
              <a:solidFill>
                <a:srgbClr val="FFCC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6" name="WordArt 16"/>
            <p:cNvSpPr>
              <a:spLocks noChangeArrowheads="1" noChangeShapeType="1" noTextEdit="1"/>
            </p:cNvSpPr>
            <p:nvPr/>
          </p:nvSpPr>
          <p:spPr bwMode="auto">
            <a:xfrm>
              <a:off x="109895015" y="109689900"/>
              <a:ext cx="1480810" cy="127747"/>
            </a:xfrm>
            <a:prstGeom prst="rect">
              <a:avLst/>
            </a:prstGeom>
          </p:spPr>
          <p:txBody>
            <a:bodyPr wrap="none" fromWordArt="1">
              <a:prstTxWarp prst="textPlain">
                <a:avLst>
                  <a:gd name="adj" fmla="val 50000"/>
                </a:avLst>
              </a:prstTxWarp>
            </a:bodyPr>
            <a:lstStyle/>
            <a:p>
              <a:pPr algn="ctr" rtl="0"/>
              <a:r>
                <a:rPr lang="en-US" sz="1200" b="1" kern="10" spc="0" dirty="0" smtClean="0">
                  <a:ln w="9525" algn="ctr">
                    <a:solidFill>
                      <a:srgbClr val="000000"/>
                    </a:solidFill>
                    <a:round/>
                    <a:headEnd/>
                    <a:tailEnd/>
                  </a:ln>
                  <a:solidFill>
                    <a:srgbClr val="000000"/>
                  </a:solidFill>
                  <a:effectLst/>
                  <a:latin typeface="Arial"/>
                  <a:cs typeface="Arial"/>
                </a:rPr>
                <a:t>COGHSTA</a:t>
              </a:r>
              <a:endParaRPr lang="en-US" sz="1200" b="1" kern="10" spc="0" dirty="0">
                <a:ln w="9525" algn="ctr">
                  <a:solidFill>
                    <a:srgbClr val="000000"/>
                  </a:solidFill>
                  <a:round/>
                  <a:headEnd/>
                  <a:tailEnd/>
                </a:ln>
                <a:solidFill>
                  <a:srgbClr val="000000"/>
                </a:solidFill>
                <a:effectLst/>
                <a:latin typeface="Arial"/>
                <a:cs typeface="Arial"/>
              </a:endParaRPr>
            </a:p>
          </p:txBody>
        </p:sp>
      </p:grpSp>
      <p:sp>
        <p:nvSpPr>
          <p:cNvPr id="17" name="Content Placeholder 2"/>
          <p:cNvSpPr>
            <a:spLocks noGrp="1"/>
          </p:cNvSpPr>
          <p:nvPr>
            <p:ph idx="1"/>
          </p:nvPr>
        </p:nvSpPr>
        <p:spPr>
          <a:xfrm>
            <a:off x="1" y="1095242"/>
            <a:ext cx="9117842" cy="5762758"/>
          </a:xfrm>
        </p:spPr>
        <p:txBody>
          <a:bodyPr/>
          <a:lstStyle/>
          <a:p>
            <a:pPr marL="0" indent="0">
              <a:buNone/>
            </a:pPr>
            <a:r>
              <a:rPr lang="en-US" sz="2400" b="1" dirty="0" smtClean="0">
                <a:latin typeface="Arial" panose="020B0604020202020204" pitchFamily="34" charset="0"/>
                <a:cs typeface="Arial" panose="020B0604020202020204" pitchFamily="34" charset="0"/>
              </a:rPr>
              <a:t>Approval of PMS Policy Frameworks</a:t>
            </a:r>
          </a:p>
          <a:p>
            <a:pPr>
              <a:buFont typeface="Wingdings" panose="05000000000000000000" pitchFamily="2" charset="2"/>
              <a:buChar char="v"/>
            </a:pPr>
            <a:r>
              <a:rPr lang="en-US" sz="2400" dirty="0" smtClean="0">
                <a:latin typeface="Arial" panose="020B0604020202020204" pitchFamily="34" charset="0"/>
                <a:cs typeface="Arial" panose="020B0604020202020204" pitchFamily="34" charset="0"/>
              </a:rPr>
              <a:t>The following municipalities have approved Frameworks</a:t>
            </a:r>
          </a:p>
          <a:p>
            <a:pPr>
              <a:buFont typeface="Courier New" panose="02070309020205020404" pitchFamily="49" charset="0"/>
              <a:buChar char="o"/>
            </a:pPr>
            <a:r>
              <a:rPr lang="en-US" sz="2000" dirty="0" smtClean="0">
                <a:latin typeface="Arial" panose="020B0604020202020204" pitchFamily="34" charset="0"/>
                <a:cs typeface="Arial" panose="020B0604020202020204" pitchFamily="34" charset="0"/>
              </a:rPr>
              <a:t>Sol Plaatje LM</a:t>
            </a:r>
          </a:p>
          <a:p>
            <a:pPr>
              <a:buFont typeface="Courier New" panose="02070309020205020404" pitchFamily="49" charset="0"/>
              <a:buChar char="o"/>
            </a:pPr>
            <a:r>
              <a:rPr lang="en-US" sz="2000" dirty="0">
                <a:latin typeface="Arial" panose="020B0604020202020204" pitchFamily="34" charset="0"/>
                <a:cs typeface="Arial" panose="020B0604020202020204" pitchFamily="34" charset="0"/>
              </a:rPr>
              <a:t>Frances Baard </a:t>
            </a:r>
            <a:r>
              <a:rPr lang="en-US" sz="2000" dirty="0" smtClean="0">
                <a:latin typeface="Arial" panose="020B0604020202020204" pitchFamily="34" charset="0"/>
                <a:cs typeface="Arial" panose="020B0604020202020204" pitchFamily="34" charset="0"/>
              </a:rPr>
              <a:t>DM</a:t>
            </a:r>
          </a:p>
          <a:p>
            <a:pPr>
              <a:buFont typeface="Courier New" panose="02070309020205020404" pitchFamily="49" charset="0"/>
              <a:buChar char="o"/>
            </a:pPr>
            <a:r>
              <a:rPr lang="en-US" sz="2000" dirty="0">
                <a:latin typeface="Arial" panose="020B0604020202020204" pitchFamily="34" charset="0"/>
                <a:cs typeface="Arial" panose="020B0604020202020204" pitchFamily="34" charset="0"/>
              </a:rPr>
              <a:t>Phokwane </a:t>
            </a:r>
            <a:r>
              <a:rPr lang="en-US" sz="2000" dirty="0" smtClean="0">
                <a:latin typeface="Arial" panose="020B0604020202020204" pitchFamily="34" charset="0"/>
                <a:cs typeface="Arial" panose="020B0604020202020204" pitchFamily="34" charset="0"/>
              </a:rPr>
              <a:t>LM</a:t>
            </a:r>
          </a:p>
          <a:p>
            <a:pPr>
              <a:buFont typeface="Courier New" panose="02070309020205020404" pitchFamily="49" charset="0"/>
              <a:buChar char="o"/>
            </a:pPr>
            <a:r>
              <a:rPr lang="en-US" sz="2000" dirty="0" smtClean="0">
                <a:latin typeface="Arial" panose="020B0604020202020204" pitchFamily="34" charset="0"/>
                <a:cs typeface="Arial" panose="020B0604020202020204" pitchFamily="34" charset="0"/>
              </a:rPr>
              <a:t>Magareng</a:t>
            </a:r>
            <a:endParaRPr lang="en-US" sz="2000" dirty="0">
              <a:latin typeface="Arial" panose="020B0604020202020204" pitchFamily="34" charset="0"/>
              <a:cs typeface="Arial" panose="020B0604020202020204" pitchFamily="34" charset="0"/>
            </a:endParaRPr>
          </a:p>
          <a:p>
            <a:pPr>
              <a:buFont typeface="Courier New" panose="02070309020205020404" pitchFamily="49" charset="0"/>
              <a:buChar char="o"/>
            </a:pPr>
            <a:endParaRPr lang="en-US" sz="2000" dirty="0">
              <a:latin typeface="Arial" panose="020B0604020202020204" pitchFamily="34" charset="0"/>
              <a:cs typeface="Arial" panose="020B0604020202020204" pitchFamily="34" charset="0"/>
            </a:endParaRPr>
          </a:p>
          <a:p>
            <a:pPr>
              <a:buFont typeface="Courier New" panose="02070309020205020404" pitchFamily="49" charset="0"/>
              <a:buChar char="o"/>
            </a:pPr>
            <a:endParaRPr lang="en-US" sz="2000" dirty="0" smtClean="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20652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
            <a:ext cx="6083169" cy="990599"/>
          </a:xfrm>
          <a:solidFill>
            <a:srgbClr val="FFC000"/>
          </a:solidFill>
        </p:spPr>
        <p:txBody>
          <a:bodyPr>
            <a:normAutofit fontScale="90000"/>
          </a:bodyPr>
          <a:lstStyle/>
          <a:p>
            <a:r>
              <a:rPr lang="en-US" b="1" cap="none"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Status of Performance Management </a:t>
            </a:r>
            <a:endParaRPr lang="en-ZA" cap="none" dirty="0">
              <a:ln w="0"/>
              <a:solidFill>
                <a:schemeClr val="tx1"/>
              </a:solidFill>
              <a:effectLst>
                <a:outerShdw blurRad="38100" dist="19050" dir="2700000" algn="tl" rotWithShape="0">
                  <a:schemeClr val="dk1">
                    <a:alpha val="40000"/>
                  </a:schemeClr>
                </a:outerShdw>
              </a:effectLst>
            </a:endParaRPr>
          </a:p>
        </p:txBody>
      </p:sp>
      <p:sp>
        <p:nvSpPr>
          <p:cNvPr id="2" name="Slide Number Placeholder 1"/>
          <p:cNvSpPr>
            <a:spLocks noGrp="1"/>
          </p:cNvSpPr>
          <p:nvPr>
            <p:ph type="sldNum" sz="quarter" idx="12"/>
          </p:nvPr>
        </p:nvSpPr>
        <p:spPr/>
        <p:txBody>
          <a:bodyPr/>
          <a:lstStyle/>
          <a:p>
            <a:pPr>
              <a:defRPr/>
            </a:pPr>
            <a:fld id="{6FF90EAC-5868-4F8E-B966-74EC36AA5565}" type="slidenum">
              <a:rPr lang="en-US">
                <a:solidFill>
                  <a:srgbClr val="F0A22E">
                    <a:shade val="75000"/>
                  </a:srgbClr>
                </a:solidFill>
                <a:latin typeface="Franklin Gothic Book"/>
              </a:rPr>
              <a:pPr>
                <a:defRPr/>
              </a:pPr>
              <a:t>22</a:t>
            </a:fld>
            <a:endParaRPr lang="en-US" dirty="0">
              <a:solidFill>
                <a:srgbClr val="F0A22E">
                  <a:shade val="75000"/>
                </a:srgbClr>
              </a:solidFill>
              <a:latin typeface="Franklin Gothic Book"/>
            </a:endParaRPr>
          </a:p>
        </p:txBody>
      </p:sp>
      <p:grpSp>
        <p:nvGrpSpPr>
          <p:cNvPr id="12" name="Group 11"/>
          <p:cNvGrpSpPr>
            <a:grpSpLocks/>
          </p:cNvGrpSpPr>
          <p:nvPr/>
        </p:nvGrpSpPr>
        <p:grpSpPr bwMode="auto">
          <a:xfrm>
            <a:off x="6172200" y="180842"/>
            <a:ext cx="2848970" cy="838200"/>
            <a:chOff x="108725970" y="109632750"/>
            <a:chExt cx="2992755" cy="628650"/>
          </a:xfrm>
        </p:grpSpPr>
        <p:pic>
          <p:nvPicPr>
            <p:cNvPr id="13" name="Picture 12"/>
            <p:cNvPicPr>
              <a:picLocks noChangeAspect="1" noChangeArrowheads="1"/>
            </p:cNvPicPr>
            <p:nvPr/>
          </p:nvPicPr>
          <p:blipFill>
            <a:blip r:embed="rId2" cstate="print"/>
            <a:srcRect/>
            <a:stretch>
              <a:fillRect/>
            </a:stretch>
          </p:blipFill>
          <p:spPr bwMode="auto">
            <a:xfrm>
              <a:off x="108725970" y="109638665"/>
              <a:ext cx="888474" cy="622735"/>
            </a:xfrm>
            <a:prstGeom prst="rect">
              <a:avLst/>
            </a:prstGeom>
            <a:noFill/>
            <a:ln w="9525" algn="ctr">
              <a:miter lim="800000"/>
              <a:headEnd/>
              <a:tailEnd/>
            </a:ln>
          </p:spPr>
        </p:pic>
        <p:sp>
          <p:nvSpPr>
            <p:cNvPr id="14" name="Text Box 14"/>
            <p:cNvSpPr txBox="1">
              <a:spLocks noChangeArrowheads="1"/>
            </p:cNvSpPr>
            <p:nvPr/>
          </p:nvSpPr>
          <p:spPr bwMode="auto">
            <a:xfrm>
              <a:off x="109614444" y="109632750"/>
              <a:ext cx="2104281" cy="62865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rgbClr val="000000"/>
                </a:solidFill>
                <a:effectLst/>
                <a:latin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rgbClr val="000000"/>
                </a:solidFill>
                <a:effectLst/>
                <a:latin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500" b="0" i="0" u="none" strike="noStrike" cap="none" normalizeH="0" baseline="0" dirty="0" smtClean="0">
                  <a:ln>
                    <a:noFill/>
                  </a:ln>
                  <a:solidFill>
                    <a:srgbClr val="000000"/>
                  </a:solidFill>
                  <a:effectLst/>
                  <a:latin typeface="Arial" pitchFamily="34" charset="0"/>
                </a:rPr>
                <a:t>Department: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500" b="0" i="0" u="none" strike="noStrike" cap="none" normalizeH="0" baseline="0" dirty="0" smtClean="0">
                  <a:ln>
                    <a:noFill/>
                  </a:ln>
                  <a:solidFill>
                    <a:srgbClr val="000000"/>
                  </a:solidFill>
                  <a:effectLst/>
                  <a:latin typeface="Arial" pitchFamily="34" charset="0"/>
                </a:rPr>
                <a:t>Co-operative Governance, Human Settlements &amp;</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500" b="0" i="0" u="none" strike="noStrike" cap="none" normalizeH="0" baseline="0" dirty="0" smtClean="0">
                  <a:ln>
                    <a:noFill/>
                  </a:ln>
                  <a:solidFill>
                    <a:srgbClr val="000000"/>
                  </a:solidFill>
                  <a:effectLst/>
                  <a:latin typeface="Arial" pitchFamily="34" charset="0"/>
                </a:rPr>
                <a:t>Traditional Affairs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500" b="1" i="0" u="none" strike="noStrike" cap="none" normalizeH="0" baseline="0" dirty="0" smtClean="0">
                  <a:ln>
                    <a:noFill/>
                  </a:ln>
                  <a:solidFill>
                    <a:srgbClr val="000000"/>
                  </a:solidFill>
                  <a:effectLst/>
                  <a:latin typeface="Arial" pitchFamily="34" charset="0"/>
                </a:rPr>
                <a:t>Northern Cape</a:t>
              </a:r>
              <a:endParaRPr kumimoji="0" lang="en-US" sz="1800" b="0" i="0" u="none" strike="noStrike" cap="none" normalizeH="0" baseline="0" dirty="0" smtClean="0">
                <a:ln>
                  <a:noFill/>
                </a:ln>
                <a:solidFill>
                  <a:schemeClr val="tx1"/>
                </a:solidFill>
                <a:effectLst/>
                <a:latin typeface="Arial" pitchFamily="34" charset="0"/>
              </a:endParaRPr>
            </a:p>
          </p:txBody>
        </p:sp>
        <p:sp>
          <p:nvSpPr>
            <p:cNvPr id="15" name="Line 15"/>
            <p:cNvSpPr>
              <a:spLocks noChangeShapeType="1"/>
            </p:cNvSpPr>
            <p:nvPr/>
          </p:nvSpPr>
          <p:spPr bwMode="auto">
            <a:xfrm>
              <a:off x="109707968" y="109854626"/>
              <a:ext cx="1839307" cy="6724"/>
            </a:xfrm>
            <a:prstGeom prst="line">
              <a:avLst/>
            </a:prstGeom>
            <a:noFill/>
            <a:ln w="19050" algn="ctr">
              <a:solidFill>
                <a:srgbClr val="FFCC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6" name="WordArt 16"/>
            <p:cNvSpPr>
              <a:spLocks noChangeArrowheads="1" noChangeShapeType="1" noTextEdit="1"/>
            </p:cNvSpPr>
            <p:nvPr/>
          </p:nvSpPr>
          <p:spPr bwMode="auto">
            <a:xfrm>
              <a:off x="109895015" y="109689900"/>
              <a:ext cx="1480810" cy="127747"/>
            </a:xfrm>
            <a:prstGeom prst="rect">
              <a:avLst/>
            </a:prstGeom>
          </p:spPr>
          <p:txBody>
            <a:bodyPr wrap="none" fromWordArt="1">
              <a:prstTxWarp prst="textPlain">
                <a:avLst>
                  <a:gd name="adj" fmla="val 50000"/>
                </a:avLst>
              </a:prstTxWarp>
            </a:bodyPr>
            <a:lstStyle/>
            <a:p>
              <a:pPr algn="ctr" rtl="0"/>
              <a:r>
                <a:rPr lang="en-US" sz="1200" b="1" kern="10" spc="0" dirty="0" smtClean="0">
                  <a:ln w="9525" algn="ctr">
                    <a:solidFill>
                      <a:srgbClr val="000000"/>
                    </a:solidFill>
                    <a:round/>
                    <a:headEnd/>
                    <a:tailEnd/>
                  </a:ln>
                  <a:solidFill>
                    <a:srgbClr val="000000"/>
                  </a:solidFill>
                  <a:effectLst/>
                  <a:latin typeface="Arial"/>
                  <a:cs typeface="Arial"/>
                </a:rPr>
                <a:t>COGHSTA</a:t>
              </a:r>
              <a:endParaRPr lang="en-US" sz="1200" b="1" kern="10" spc="0" dirty="0">
                <a:ln w="9525" algn="ctr">
                  <a:solidFill>
                    <a:srgbClr val="000000"/>
                  </a:solidFill>
                  <a:round/>
                  <a:headEnd/>
                  <a:tailEnd/>
                </a:ln>
                <a:solidFill>
                  <a:srgbClr val="000000"/>
                </a:solidFill>
                <a:effectLst/>
                <a:latin typeface="Arial"/>
                <a:cs typeface="Arial"/>
              </a:endParaRPr>
            </a:p>
          </p:txBody>
        </p:sp>
      </p:grpSp>
      <p:sp>
        <p:nvSpPr>
          <p:cNvPr id="17" name="Content Placeholder 2"/>
          <p:cNvSpPr>
            <a:spLocks noGrp="1"/>
          </p:cNvSpPr>
          <p:nvPr>
            <p:ph idx="1"/>
          </p:nvPr>
        </p:nvSpPr>
        <p:spPr>
          <a:xfrm>
            <a:off x="1" y="1095242"/>
            <a:ext cx="9117842" cy="5762758"/>
          </a:xfrm>
        </p:spPr>
        <p:txBody>
          <a:bodyPr/>
          <a:lstStyle/>
          <a:p>
            <a:pPr>
              <a:buFont typeface="Courier New" panose="02070309020205020404" pitchFamily="49" charset="0"/>
              <a:buChar char="o"/>
            </a:pPr>
            <a:r>
              <a:rPr lang="en-US" sz="2000" dirty="0" smtClean="0">
                <a:latin typeface="Arial" panose="020B0604020202020204" pitchFamily="34" charset="0"/>
                <a:cs typeface="Arial" panose="020B0604020202020204" pitchFamily="34" charset="0"/>
              </a:rPr>
              <a:t>Frances Baard DM</a:t>
            </a:r>
          </a:p>
          <a:p>
            <a:pPr>
              <a:buFont typeface="Courier New" panose="02070309020205020404" pitchFamily="49" charset="0"/>
              <a:buChar char="o"/>
            </a:pPr>
            <a:r>
              <a:rPr lang="en-US" sz="2000" dirty="0" smtClean="0">
                <a:latin typeface="Arial" panose="020B0604020202020204" pitchFamily="34" charset="0"/>
                <a:cs typeface="Arial" panose="020B0604020202020204" pitchFamily="34" charset="0"/>
              </a:rPr>
              <a:t>Ga-</a:t>
            </a:r>
            <a:r>
              <a:rPr lang="en-US" sz="2000" dirty="0" err="1" smtClean="0">
                <a:latin typeface="Arial" panose="020B0604020202020204" pitchFamily="34" charset="0"/>
                <a:cs typeface="Arial" panose="020B0604020202020204" pitchFamily="34" charset="0"/>
              </a:rPr>
              <a:t>Segonyana</a:t>
            </a:r>
            <a:r>
              <a:rPr lang="en-US" sz="2000" dirty="0" smtClean="0">
                <a:latin typeface="Arial" panose="020B0604020202020204" pitchFamily="34" charset="0"/>
                <a:cs typeface="Arial" panose="020B0604020202020204" pitchFamily="34" charset="0"/>
              </a:rPr>
              <a:t> LM</a:t>
            </a:r>
          </a:p>
          <a:p>
            <a:pPr>
              <a:buFont typeface="Courier New" panose="02070309020205020404" pitchFamily="49" charset="0"/>
              <a:buChar char="o"/>
            </a:pPr>
            <a:r>
              <a:rPr lang="en-US" sz="2000" dirty="0" smtClean="0">
                <a:latin typeface="Arial" panose="020B0604020202020204" pitchFamily="34" charset="0"/>
                <a:cs typeface="Arial" panose="020B0604020202020204" pitchFamily="34" charset="0"/>
              </a:rPr>
              <a:t>John </a:t>
            </a:r>
            <a:r>
              <a:rPr lang="en-US" sz="2000" dirty="0" err="1" smtClean="0">
                <a:latin typeface="Arial" panose="020B0604020202020204" pitchFamily="34" charset="0"/>
                <a:cs typeface="Arial" panose="020B0604020202020204" pitchFamily="34" charset="0"/>
              </a:rPr>
              <a:t>Taolo</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Gaetsewe</a:t>
            </a:r>
            <a:r>
              <a:rPr lang="en-US" sz="2000" dirty="0" smtClean="0">
                <a:latin typeface="Arial" panose="020B0604020202020204" pitchFamily="34" charset="0"/>
                <a:cs typeface="Arial" panose="020B0604020202020204" pitchFamily="34" charset="0"/>
              </a:rPr>
              <a:t> DM</a:t>
            </a:r>
          </a:p>
          <a:p>
            <a:pPr>
              <a:buFont typeface="Wingdings" panose="05000000000000000000" pitchFamily="2" charset="2"/>
              <a:buChar char="v"/>
            </a:pPr>
            <a:r>
              <a:rPr lang="en-US" sz="2400" dirty="0" smtClean="0">
                <a:latin typeface="Arial" panose="020B0604020202020204" pitchFamily="34" charset="0"/>
                <a:cs typeface="Arial" panose="020B0604020202020204" pitchFamily="34" charset="0"/>
              </a:rPr>
              <a:t>However most municipalities implementing some form of performance management at Senior Management</a:t>
            </a:r>
          </a:p>
          <a:p>
            <a:pPr marL="0" indent="0">
              <a:buNone/>
            </a:pPr>
            <a:endParaRPr lang="en-US" sz="2400" dirty="0" smtClean="0">
              <a:latin typeface="Arial" panose="020B0604020202020204" pitchFamily="34" charset="0"/>
              <a:cs typeface="Arial" panose="020B0604020202020204" pitchFamily="34" charset="0"/>
            </a:endParaRPr>
          </a:p>
          <a:p>
            <a:pPr marL="0" indent="0">
              <a:buNone/>
            </a:pPr>
            <a:r>
              <a:rPr lang="en-US" sz="2400" b="1" dirty="0" smtClean="0">
                <a:latin typeface="Arial" panose="020B0604020202020204" pitchFamily="34" charset="0"/>
                <a:cs typeface="Arial" panose="020B0604020202020204" pitchFamily="34" charset="0"/>
              </a:rPr>
              <a:t>Completion of Performance Agreements for 2020/21 FY</a:t>
            </a:r>
          </a:p>
          <a:p>
            <a:pPr>
              <a:buFont typeface="Wingdings" panose="05000000000000000000" pitchFamily="2" charset="2"/>
              <a:buChar char="v"/>
            </a:pPr>
            <a:r>
              <a:rPr lang="en-US" sz="2400" dirty="0" smtClean="0">
                <a:latin typeface="Arial" panose="020B0604020202020204" pitchFamily="34" charset="0"/>
                <a:cs typeface="Arial" panose="020B0604020202020204" pitchFamily="34" charset="0"/>
              </a:rPr>
              <a:t>Following municipalities have completed Performance Agreements:</a:t>
            </a:r>
          </a:p>
          <a:p>
            <a:pPr>
              <a:buFont typeface="Courier New" panose="02070309020205020404" pitchFamily="49" charset="0"/>
              <a:buChar char="o"/>
            </a:pPr>
            <a:r>
              <a:rPr lang="en-US" sz="2000" dirty="0" smtClean="0">
                <a:latin typeface="Arial" panose="020B0604020202020204" pitchFamily="34" charset="0"/>
                <a:cs typeface="Arial" panose="020B0604020202020204" pitchFamily="34" charset="0"/>
              </a:rPr>
              <a:t>Nama </a:t>
            </a:r>
            <a:r>
              <a:rPr lang="en-US" sz="2000" dirty="0" err="1" smtClean="0">
                <a:latin typeface="Arial" panose="020B0604020202020204" pitchFamily="34" charset="0"/>
                <a:cs typeface="Arial" panose="020B0604020202020204" pitchFamily="34" charset="0"/>
              </a:rPr>
              <a:t>Khoi</a:t>
            </a:r>
            <a:r>
              <a:rPr lang="en-US" sz="2000" dirty="0" smtClean="0">
                <a:latin typeface="Arial" panose="020B0604020202020204" pitchFamily="34" charset="0"/>
                <a:cs typeface="Arial" panose="020B0604020202020204" pitchFamily="34" charset="0"/>
              </a:rPr>
              <a:t> – Technical Services, Acting CFO &amp; Acting Corporate Services</a:t>
            </a:r>
          </a:p>
          <a:p>
            <a:pPr>
              <a:buFont typeface="Courier New" panose="02070309020205020404" pitchFamily="49" charset="0"/>
              <a:buChar char="o"/>
            </a:pPr>
            <a:r>
              <a:rPr lang="en-US" sz="2000" dirty="0" err="1" smtClean="0">
                <a:latin typeface="Arial" panose="020B0604020202020204" pitchFamily="34" charset="0"/>
                <a:cs typeface="Arial" panose="020B0604020202020204" pitchFamily="34" charset="0"/>
              </a:rPr>
              <a:t>Kamiesberg</a:t>
            </a:r>
            <a:r>
              <a:rPr lang="en-US" sz="2000" dirty="0" smtClean="0">
                <a:latin typeface="Arial" panose="020B0604020202020204" pitchFamily="34" charset="0"/>
                <a:cs typeface="Arial" panose="020B0604020202020204" pitchFamily="34" charset="0"/>
              </a:rPr>
              <a:t> LM – MM &amp; CFO</a:t>
            </a:r>
          </a:p>
          <a:p>
            <a:pPr>
              <a:buFont typeface="Courier New" panose="02070309020205020404" pitchFamily="49" charset="0"/>
              <a:buChar char="o"/>
            </a:pPr>
            <a:r>
              <a:rPr lang="en-US" sz="2000" dirty="0" err="1" smtClean="0">
                <a:latin typeface="Arial" panose="020B0604020202020204" pitchFamily="34" charset="0"/>
                <a:cs typeface="Arial" panose="020B0604020202020204" pitchFamily="34" charset="0"/>
              </a:rPr>
              <a:t>Hantam</a:t>
            </a:r>
            <a:r>
              <a:rPr lang="en-US" sz="2000" dirty="0" smtClean="0">
                <a:latin typeface="Arial" panose="020B0604020202020204" pitchFamily="34" charset="0"/>
                <a:cs typeface="Arial" panose="020B0604020202020204" pitchFamily="34" charset="0"/>
              </a:rPr>
              <a:t> – MM, Technical and Community Services &amp; Finance and Corporate</a:t>
            </a:r>
          </a:p>
          <a:p>
            <a:pPr marL="0" indent="0">
              <a:buNone/>
            </a:pP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Services</a:t>
            </a:r>
          </a:p>
          <a:p>
            <a:pPr>
              <a:buFont typeface="Courier New" panose="02070309020205020404" pitchFamily="49" charset="0"/>
              <a:buChar char="o"/>
            </a:pPr>
            <a:r>
              <a:rPr lang="en-US" sz="2000" dirty="0" smtClean="0">
                <a:latin typeface="Arial" panose="020B0604020202020204" pitchFamily="34" charset="0"/>
                <a:cs typeface="Arial" panose="020B0604020202020204" pitchFamily="34" charset="0"/>
              </a:rPr>
              <a:t>Karoo </a:t>
            </a:r>
            <a:r>
              <a:rPr lang="en-US" sz="2000" dirty="0" err="1" smtClean="0">
                <a:latin typeface="Arial" panose="020B0604020202020204" pitchFamily="34" charset="0"/>
                <a:cs typeface="Arial" panose="020B0604020202020204" pitchFamily="34" charset="0"/>
              </a:rPr>
              <a:t>Hoogland</a:t>
            </a:r>
            <a:r>
              <a:rPr lang="en-US" sz="2000" dirty="0" smtClean="0">
                <a:latin typeface="Arial" panose="020B0604020202020204" pitchFamily="34" charset="0"/>
                <a:cs typeface="Arial" panose="020B0604020202020204" pitchFamily="34" charset="0"/>
              </a:rPr>
              <a:t> – MM, CFO &amp; Infrastructure</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40997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
            <a:ext cx="6083169" cy="990599"/>
          </a:xfrm>
          <a:solidFill>
            <a:srgbClr val="FFC000"/>
          </a:solidFill>
        </p:spPr>
        <p:txBody>
          <a:bodyPr>
            <a:normAutofit fontScale="90000"/>
          </a:bodyPr>
          <a:lstStyle/>
          <a:p>
            <a:r>
              <a:rPr lang="en-US" cap="none" dirty="0" smtClean="0">
                <a:ln w="0"/>
                <a:solidFill>
                  <a:schemeClr val="tx1"/>
                </a:solidFill>
                <a:effectLst>
                  <a:outerShdw blurRad="38100" dist="19050" dir="2700000" algn="tl" rotWithShape="0">
                    <a:schemeClr val="dk1">
                      <a:alpha val="40000"/>
                    </a:schemeClr>
                  </a:outerShdw>
                </a:effectLst>
              </a:rPr>
              <a:t>COMPLETION OF PERFORMANCE AGREEMENTS FOR 2020/21 FY</a:t>
            </a:r>
            <a:endParaRPr lang="en-ZA" cap="none" dirty="0">
              <a:ln w="0"/>
              <a:solidFill>
                <a:schemeClr val="tx1"/>
              </a:solidFill>
              <a:effectLst>
                <a:outerShdw blurRad="38100" dist="19050" dir="2700000" algn="tl" rotWithShape="0">
                  <a:schemeClr val="dk1">
                    <a:alpha val="40000"/>
                  </a:schemeClr>
                </a:outerShdw>
              </a:effectLst>
            </a:endParaRPr>
          </a:p>
        </p:txBody>
      </p:sp>
      <p:sp>
        <p:nvSpPr>
          <p:cNvPr id="2" name="Slide Number Placeholder 1"/>
          <p:cNvSpPr>
            <a:spLocks noGrp="1"/>
          </p:cNvSpPr>
          <p:nvPr>
            <p:ph type="sldNum" sz="quarter" idx="12"/>
          </p:nvPr>
        </p:nvSpPr>
        <p:spPr/>
        <p:txBody>
          <a:bodyPr/>
          <a:lstStyle/>
          <a:p>
            <a:pPr>
              <a:defRPr/>
            </a:pPr>
            <a:fld id="{6FF90EAC-5868-4F8E-B966-74EC36AA5565}" type="slidenum">
              <a:rPr lang="en-US">
                <a:solidFill>
                  <a:srgbClr val="F0A22E">
                    <a:shade val="75000"/>
                  </a:srgbClr>
                </a:solidFill>
                <a:latin typeface="Franklin Gothic Book"/>
              </a:rPr>
              <a:pPr>
                <a:defRPr/>
              </a:pPr>
              <a:t>23</a:t>
            </a:fld>
            <a:endParaRPr lang="en-US" dirty="0">
              <a:solidFill>
                <a:srgbClr val="F0A22E">
                  <a:shade val="75000"/>
                </a:srgbClr>
              </a:solidFill>
              <a:latin typeface="Franklin Gothic Book"/>
            </a:endParaRPr>
          </a:p>
        </p:txBody>
      </p:sp>
      <p:grpSp>
        <p:nvGrpSpPr>
          <p:cNvPr id="12" name="Group 11"/>
          <p:cNvGrpSpPr>
            <a:grpSpLocks/>
          </p:cNvGrpSpPr>
          <p:nvPr/>
        </p:nvGrpSpPr>
        <p:grpSpPr bwMode="auto">
          <a:xfrm>
            <a:off x="6172200" y="180842"/>
            <a:ext cx="2848970" cy="838200"/>
            <a:chOff x="108725970" y="109632750"/>
            <a:chExt cx="2992755" cy="628650"/>
          </a:xfrm>
        </p:grpSpPr>
        <p:pic>
          <p:nvPicPr>
            <p:cNvPr id="13" name="Picture 12"/>
            <p:cNvPicPr>
              <a:picLocks noChangeAspect="1" noChangeArrowheads="1"/>
            </p:cNvPicPr>
            <p:nvPr/>
          </p:nvPicPr>
          <p:blipFill>
            <a:blip r:embed="rId2" cstate="print"/>
            <a:srcRect/>
            <a:stretch>
              <a:fillRect/>
            </a:stretch>
          </p:blipFill>
          <p:spPr bwMode="auto">
            <a:xfrm>
              <a:off x="108725970" y="109638665"/>
              <a:ext cx="888474" cy="622735"/>
            </a:xfrm>
            <a:prstGeom prst="rect">
              <a:avLst/>
            </a:prstGeom>
            <a:noFill/>
            <a:ln w="9525" algn="ctr">
              <a:miter lim="800000"/>
              <a:headEnd/>
              <a:tailEnd/>
            </a:ln>
          </p:spPr>
        </p:pic>
        <p:sp>
          <p:nvSpPr>
            <p:cNvPr id="14" name="Text Box 14"/>
            <p:cNvSpPr txBox="1">
              <a:spLocks noChangeArrowheads="1"/>
            </p:cNvSpPr>
            <p:nvPr/>
          </p:nvSpPr>
          <p:spPr bwMode="auto">
            <a:xfrm>
              <a:off x="109614444" y="109632750"/>
              <a:ext cx="2104281" cy="62865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rgbClr val="000000"/>
                </a:solidFill>
                <a:effectLst/>
                <a:latin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rgbClr val="000000"/>
                </a:solidFill>
                <a:effectLst/>
                <a:latin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500" b="0" i="0" u="none" strike="noStrike" cap="none" normalizeH="0" baseline="0" dirty="0" smtClean="0">
                  <a:ln>
                    <a:noFill/>
                  </a:ln>
                  <a:solidFill>
                    <a:srgbClr val="000000"/>
                  </a:solidFill>
                  <a:effectLst/>
                  <a:latin typeface="Arial" pitchFamily="34" charset="0"/>
                </a:rPr>
                <a:t>Department: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500" b="0" i="0" u="none" strike="noStrike" cap="none" normalizeH="0" baseline="0" dirty="0" smtClean="0">
                  <a:ln>
                    <a:noFill/>
                  </a:ln>
                  <a:solidFill>
                    <a:srgbClr val="000000"/>
                  </a:solidFill>
                  <a:effectLst/>
                  <a:latin typeface="Arial" pitchFamily="34" charset="0"/>
                </a:rPr>
                <a:t>Co-operative Governance, Human Settlements &amp;</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500" b="0" i="0" u="none" strike="noStrike" cap="none" normalizeH="0" baseline="0" dirty="0" smtClean="0">
                  <a:ln>
                    <a:noFill/>
                  </a:ln>
                  <a:solidFill>
                    <a:srgbClr val="000000"/>
                  </a:solidFill>
                  <a:effectLst/>
                  <a:latin typeface="Arial" pitchFamily="34" charset="0"/>
                </a:rPr>
                <a:t>Traditional Affairs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500" b="1" i="0" u="none" strike="noStrike" cap="none" normalizeH="0" baseline="0" dirty="0" smtClean="0">
                  <a:ln>
                    <a:noFill/>
                  </a:ln>
                  <a:solidFill>
                    <a:srgbClr val="000000"/>
                  </a:solidFill>
                  <a:effectLst/>
                  <a:latin typeface="Arial" pitchFamily="34" charset="0"/>
                </a:rPr>
                <a:t>Northern Cape</a:t>
              </a:r>
              <a:endParaRPr kumimoji="0" lang="en-US" sz="1800" b="0" i="0" u="none" strike="noStrike" cap="none" normalizeH="0" baseline="0" dirty="0" smtClean="0">
                <a:ln>
                  <a:noFill/>
                </a:ln>
                <a:solidFill>
                  <a:schemeClr val="tx1"/>
                </a:solidFill>
                <a:effectLst/>
                <a:latin typeface="Arial" pitchFamily="34" charset="0"/>
              </a:endParaRPr>
            </a:p>
          </p:txBody>
        </p:sp>
        <p:sp>
          <p:nvSpPr>
            <p:cNvPr id="15" name="Line 15"/>
            <p:cNvSpPr>
              <a:spLocks noChangeShapeType="1"/>
            </p:cNvSpPr>
            <p:nvPr/>
          </p:nvSpPr>
          <p:spPr bwMode="auto">
            <a:xfrm>
              <a:off x="109707968" y="109854626"/>
              <a:ext cx="1839307" cy="6724"/>
            </a:xfrm>
            <a:prstGeom prst="line">
              <a:avLst/>
            </a:prstGeom>
            <a:noFill/>
            <a:ln w="19050" algn="ctr">
              <a:solidFill>
                <a:srgbClr val="FFCC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6" name="WordArt 16"/>
            <p:cNvSpPr>
              <a:spLocks noChangeArrowheads="1" noChangeShapeType="1" noTextEdit="1"/>
            </p:cNvSpPr>
            <p:nvPr/>
          </p:nvSpPr>
          <p:spPr bwMode="auto">
            <a:xfrm>
              <a:off x="109895015" y="109689900"/>
              <a:ext cx="1480810" cy="127747"/>
            </a:xfrm>
            <a:prstGeom prst="rect">
              <a:avLst/>
            </a:prstGeom>
          </p:spPr>
          <p:txBody>
            <a:bodyPr wrap="none" fromWordArt="1">
              <a:prstTxWarp prst="textPlain">
                <a:avLst>
                  <a:gd name="adj" fmla="val 50000"/>
                </a:avLst>
              </a:prstTxWarp>
            </a:bodyPr>
            <a:lstStyle/>
            <a:p>
              <a:pPr algn="ctr" rtl="0"/>
              <a:r>
                <a:rPr lang="en-US" sz="1200" b="1" kern="10" spc="0" dirty="0" smtClean="0">
                  <a:ln w="9525" algn="ctr">
                    <a:solidFill>
                      <a:srgbClr val="000000"/>
                    </a:solidFill>
                    <a:round/>
                    <a:headEnd/>
                    <a:tailEnd/>
                  </a:ln>
                  <a:solidFill>
                    <a:srgbClr val="000000"/>
                  </a:solidFill>
                  <a:effectLst/>
                  <a:latin typeface="Arial"/>
                  <a:cs typeface="Arial"/>
                </a:rPr>
                <a:t>COGHSTA</a:t>
              </a:r>
              <a:endParaRPr lang="en-US" sz="1200" b="1" kern="10" spc="0" dirty="0">
                <a:ln w="9525" algn="ctr">
                  <a:solidFill>
                    <a:srgbClr val="000000"/>
                  </a:solidFill>
                  <a:round/>
                  <a:headEnd/>
                  <a:tailEnd/>
                </a:ln>
                <a:solidFill>
                  <a:srgbClr val="000000"/>
                </a:solidFill>
                <a:effectLst/>
                <a:latin typeface="Arial"/>
                <a:cs typeface="Arial"/>
              </a:endParaRPr>
            </a:p>
          </p:txBody>
        </p:sp>
      </p:grpSp>
      <p:sp>
        <p:nvSpPr>
          <p:cNvPr id="11" name="Content Placeholder 2"/>
          <p:cNvSpPr>
            <a:spLocks noGrp="1"/>
          </p:cNvSpPr>
          <p:nvPr>
            <p:ph idx="1"/>
          </p:nvPr>
        </p:nvSpPr>
        <p:spPr>
          <a:xfrm>
            <a:off x="1" y="1095242"/>
            <a:ext cx="9117842" cy="5762758"/>
          </a:xfrm>
        </p:spPr>
        <p:txBody>
          <a:bodyPr/>
          <a:lstStyle/>
          <a:p>
            <a:pPr>
              <a:buFont typeface="Courier New" panose="02070309020205020404" pitchFamily="49" charset="0"/>
              <a:buChar char="o"/>
            </a:pPr>
            <a:r>
              <a:rPr lang="en-US" sz="2000" dirty="0" smtClean="0">
                <a:latin typeface="Arial" panose="020B0604020202020204" pitchFamily="34" charset="0"/>
                <a:cs typeface="Arial" panose="020B0604020202020204" pitchFamily="34" charset="0"/>
              </a:rPr>
              <a:t>Sol Plaatje – Strategy and Planning, Community and Social Services, </a:t>
            </a:r>
          </a:p>
          <a:p>
            <a:pPr marL="0" indent="0">
              <a:buNone/>
            </a:pP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Infrastructure and Services &amp; Corporate Services</a:t>
            </a:r>
          </a:p>
          <a:p>
            <a:pPr>
              <a:buFont typeface="Courier New" panose="02070309020205020404" pitchFamily="49" charset="0"/>
              <a:buChar char="o"/>
            </a:pPr>
            <a:r>
              <a:rPr lang="en-US" sz="2000" dirty="0" err="1" smtClean="0">
                <a:latin typeface="Arial" panose="020B0604020202020204" pitchFamily="34" charset="0"/>
                <a:cs typeface="Arial" panose="020B0604020202020204" pitchFamily="34" charset="0"/>
              </a:rPr>
              <a:t>Dikgatlong</a:t>
            </a:r>
            <a:r>
              <a:rPr lang="en-US" sz="2000" dirty="0" smtClean="0">
                <a:latin typeface="Arial" panose="020B0604020202020204" pitchFamily="34" charset="0"/>
                <a:cs typeface="Arial" panose="020B0604020202020204" pitchFamily="34" charset="0"/>
              </a:rPr>
              <a:t> – Acting MM/Corporate Services, Acting CFO &amp; Acting Technical</a:t>
            </a:r>
          </a:p>
          <a:p>
            <a:pPr marL="0" indent="0">
              <a:buNone/>
            </a:pPr>
            <a:r>
              <a:rPr lang="en-US" sz="2000" dirty="0" smtClean="0">
                <a:latin typeface="Arial" panose="020B0604020202020204" pitchFamily="34" charset="0"/>
                <a:cs typeface="Arial" panose="020B0604020202020204" pitchFamily="34" charset="0"/>
              </a:rPr>
              <a:t>                          Services</a:t>
            </a:r>
          </a:p>
          <a:p>
            <a:pPr>
              <a:buFont typeface="Courier New" panose="02070309020205020404" pitchFamily="49" charset="0"/>
              <a:buChar char="o"/>
            </a:pPr>
            <a:r>
              <a:rPr lang="en-US" sz="2000" dirty="0" smtClean="0">
                <a:latin typeface="Arial" panose="020B0604020202020204" pitchFamily="34" charset="0"/>
                <a:cs typeface="Arial" panose="020B0604020202020204" pitchFamily="34" charset="0"/>
              </a:rPr>
              <a:t>Frances Baard – MM &amp; Administration</a:t>
            </a:r>
          </a:p>
          <a:p>
            <a:pPr>
              <a:buFont typeface="Wingdings" panose="05000000000000000000" pitchFamily="2" charset="2"/>
              <a:buChar char="v"/>
            </a:pPr>
            <a:r>
              <a:rPr lang="en-US" sz="2400" b="1" dirty="0" smtClean="0">
                <a:latin typeface="Arial" panose="020B0604020202020204" pitchFamily="34" charset="0"/>
                <a:cs typeface="Arial" panose="020B0604020202020204" pitchFamily="34" charset="0"/>
              </a:rPr>
              <a:t>The following municipality has not submitted their Perf Agreements or loaded them on their websites are being engaged:</a:t>
            </a:r>
          </a:p>
          <a:p>
            <a:pPr>
              <a:buFont typeface="Courier New" panose="02070309020205020404" pitchFamily="49" charset="0"/>
              <a:buChar char="o"/>
            </a:pPr>
            <a:r>
              <a:rPr lang="en-US" sz="2000" dirty="0" smtClean="0">
                <a:latin typeface="Arial" panose="020B0604020202020204" pitchFamily="34" charset="0"/>
                <a:cs typeface="Arial" panose="020B0604020202020204" pitchFamily="34" charset="0"/>
              </a:rPr>
              <a:t>Dikgatlong </a:t>
            </a:r>
            <a:r>
              <a:rPr lang="en-US" sz="2000" dirty="0">
                <a:latin typeface="Arial" panose="020B0604020202020204" pitchFamily="34" charset="0"/>
                <a:cs typeface="Arial" panose="020B0604020202020204" pitchFamily="34" charset="0"/>
              </a:rPr>
              <a:t>– Acting MM/Corporate Services, Acting CFO &amp; Acting Technical</a:t>
            </a:r>
          </a:p>
          <a:p>
            <a:pPr marL="0" indent="0">
              <a:buNone/>
            </a:pPr>
            <a:r>
              <a:rPr lang="en-US" sz="2000" dirty="0">
                <a:latin typeface="Arial" panose="020B0604020202020204" pitchFamily="34" charset="0"/>
                <a:cs typeface="Arial" panose="020B0604020202020204" pitchFamily="34" charset="0"/>
              </a:rPr>
              <a:t>                          Services</a:t>
            </a:r>
          </a:p>
          <a:p>
            <a:pPr>
              <a:buFont typeface="Wingdings" panose="05000000000000000000" pitchFamily="2" charset="2"/>
              <a:buChar char="v"/>
            </a:pPr>
            <a:r>
              <a:rPr lang="en-US" sz="2000" dirty="0">
                <a:latin typeface="Arial" panose="020B0604020202020204" pitchFamily="34" charset="0"/>
                <a:cs typeface="Arial" panose="020B0604020202020204" pitchFamily="34" charset="0"/>
              </a:rPr>
              <a:t>Municipalities </a:t>
            </a:r>
            <a:r>
              <a:rPr lang="en-US" sz="2000" dirty="0" smtClean="0">
                <a:latin typeface="Arial" panose="020B0604020202020204" pitchFamily="34" charset="0"/>
                <a:cs typeface="Arial" panose="020B0604020202020204" pitchFamily="34" charset="0"/>
              </a:rPr>
              <a:t>were reminded </a:t>
            </a:r>
            <a:r>
              <a:rPr lang="en-US" sz="2000" dirty="0">
                <a:latin typeface="Arial" panose="020B0604020202020204" pitchFamily="34" charset="0"/>
                <a:cs typeface="Arial" panose="020B0604020202020204" pitchFamily="34" charset="0"/>
              </a:rPr>
              <a:t>of tabling of </a:t>
            </a:r>
            <a:r>
              <a:rPr lang="en-US" sz="2000" b="1" dirty="0">
                <a:latin typeface="Arial" panose="020B0604020202020204" pitchFamily="34" charset="0"/>
                <a:cs typeface="Arial" panose="020B0604020202020204" pitchFamily="34" charset="0"/>
              </a:rPr>
              <a:t>Annual Reports </a:t>
            </a:r>
            <a:r>
              <a:rPr lang="en-US" sz="2000" dirty="0">
                <a:latin typeface="Arial" panose="020B0604020202020204" pitchFamily="34" charset="0"/>
                <a:cs typeface="Arial" panose="020B0604020202020204" pitchFamily="34" charset="0"/>
              </a:rPr>
              <a:t>by </a:t>
            </a:r>
            <a:r>
              <a:rPr lang="en-US" sz="2000" b="1" dirty="0">
                <a:latin typeface="Arial" panose="020B0604020202020204" pitchFamily="34" charset="0"/>
                <a:cs typeface="Arial" panose="020B0604020202020204" pitchFamily="34" charset="0"/>
              </a:rPr>
              <a:t>31 March 2021</a:t>
            </a:r>
          </a:p>
          <a:p>
            <a:pPr>
              <a:buFont typeface="Wingdings" panose="05000000000000000000" pitchFamily="2" charset="2"/>
              <a:buChar char="v"/>
            </a:pPr>
            <a:r>
              <a:rPr lang="en-US" sz="2000" dirty="0">
                <a:latin typeface="Arial" panose="020B0604020202020204" pitchFamily="34" charset="0"/>
                <a:cs typeface="Arial" panose="020B0604020202020204" pitchFamily="34" charset="0"/>
              </a:rPr>
              <a:t>Municipalities </a:t>
            </a:r>
            <a:r>
              <a:rPr lang="en-US" sz="2000" dirty="0" smtClean="0">
                <a:latin typeface="Arial" panose="020B0604020202020204" pitchFamily="34" charset="0"/>
                <a:cs typeface="Arial" panose="020B0604020202020204" pitchFamily="34" charset="0"/>
              </a:rPr>
              <a:t>were reminded </a:t>
            </a:r>
            <a:r>
              <a:rPr lang="en-US" sz="2000" dirty="0">
                <a:latin typeface="Arial" panose="020B0604020202020204" pitchFamily="34" charset="0"/>
                <a:cs typeface="Arial" panose="020B0604020202020204" pitchFamily="34" charset="0"/>
              </a:rPr>
              <a:t>of tabling adoption of </a:t>
            </a:r>
            <a:r>
              <a:rPr lang="en-US" sz="2000" b="1" dirty="0">
                <a:latin typeface="Arial" panose="020B0604020202020204" pitchFamily="34" charset="0"/>
                <a:cs typeface="Arial" panose="020B0604020202020204" pitchFamily="34" charset="0"/>
              </a:rPr>
              <a:t>Oversight Reports </a:t>
            </a:r>
            <a:r>
              <a:rPr lang="en-US" sz="2000" dirty="0">
                <a:latin typeface="Arial" panose="020B0604020202020204" pitchFamily="34" charset="0"/>
                <a:cs typeface="Arial" panose="020B0604020202020204" pitchFamily="34" charset="0"/>
              </a:rPr>
              <a:t>by </a:t>
            </a:r>
            <a:r>
              <a:rPr lang="en-US" sz="2000" b="1" dirty="0">
                <a:latin typeface="Arial" panose="020B0604020202020204" pitchFamily="34" charset="0"/>
                <a:cs typeface="Arial" panose="020B0604020202020204" pitchFamily="34" charset="0"/>
              </a:rPr>
              <a:t>31 May 2021</a:t>
            </a:r>
          </a:p>
          <a:p>
            <a:pPr>
              <a:buFont typeface="Wingdings" panose="05000000000000000000" pitchFamily="2" charset="2"/>
              <a:buChar char="v"/>
            </a:pPr>
            <a:r>
              <a:rPr lang="en-US" sz="2000" dirty="0">
                <a:latin typeface="Arial" panose="020B0604020202020204" pitchFamily="34" charset="0"/>
                <a:cs typeface="Arial" panose="020B0604020202020204" pitchFamily="34" charset="0"/>
              </a:rPr>
              <a:t>Municipalities </a:t>
            </a:r>
            <a:r>
              <a:rPr lang="en-US" sz="2000" dirty="0" smtClean="0">
                <a:latin typeface="Arial" panose="020B0604020202020204" pitchFamily="34" charset="0"/>
                <a:cs typeface="Arial" panose="020B0604020202020204" pitchFamily="34" charset="0"/>
              </a:rPr>
              <a:t>were reminded </a:t>
            </a:r>
            <a:r>
              <a:rPr lang="en-US" sz="2000" dirty="0">
                <a:latin typeface="Arial" panose="020B0604020202020204" pitchFamily="34" charset="0"/>
                <a:cs typeface="Arial" panose="020B0604020202020204" pitchFamily="34" charset="0"/>
              </a:rPr>
              <a:t>of submission of AR &amp; Oversight Reports to Provincial Legislature by </a:t>
            </a:r>
            <a:r>
              <a:rPr lang="en-US" sz="2000" b="1" dirty="0">
                <a:latin typeface="Arial" panose="020B0604020202020204" pitchFamily="34" charset="0"/>
                <a:cs typeface="Arial" panose="020B0604020202020204" pitchFamily="34" charset="0"/>
              </a:rPr>
              <a:t>7 June 2021</a:t>
            </a:r>
          </a:p>
          <a:p>
            <a:pPr>
              <a:buFont typeface="Courier New" panose="02070309020205020404" pitchFamily="49" charset="0"/>
              <a:buChar char="o"/>
            </a:pPr>
            <a:endParaRPr lang="en-US" sz="2000" dirty="0" smtClean="0">
              <a:latin typeface="Arial" panose="020B0604020202020204" pitchFamily="34" charset="0"/>
              <a:cs typeface="Arial" panose="020B0604020202020204" pitchFamily="34" charset="0"/>
            </a:endParaRPr>
          </a:p>
          <a:p>
            <a:pPr marL="0" indent="0">
              <a:buNone/>
            </a:pPr>
            <a:endParaRPr lang="en-US" sz="2000" dirty="0" smtClean="0">
              <a:latin typeface="Arial" panose="020B0604020202020204" pitchFamily="34" charset="0"/>
              <a:cs typeface="Arial" panose="020B0604020202020204" pitchFamily="34" charset="0"/>
            </a:endParaRPr>
          </a:p>
          <a:p>
            <a:pPr marL="0" indent="0">
              <a:buNone/>
            </a:pPr>
            <a:endParaRPr lang="en-US" sz="2000" dirty="0" smtClean="0">
              <a:latin typeface="Arial" panose="020B0604020202020204" pitchFamily="34" charset="0"/>
              <a:cs typeface="Arial" panose="020B0604020202020204" pitchFamily="34" charset="0"/>
            </a:endParaRPr>
          </a:p>
          <a:p>
            <a:pPr marL="0" indent="0">
              <a:buNone/>
            </a:pPr>
            <a:endParaRPr lang="en-US" sz="2000" dirty="0" smtClean="0">
              <a:latin typeface="Arial" panose="020B0604020202020204" pitchFamily="34" charset="0"/>
              <a:cs typeface="Arial" panose="020B0604020202020204" pitchFamily="34" charset="0"/>
            </a:endParaRPr>
          </a:p>
          <a:p>
            <a:pPr marL="0" indent="0">
              <a:buNone/>
            </a:pPr>
            <a:endParaRPr lang="en-US" sz="2000" dirty="0" smtClean="0">
              <a:latin typeface="Arial" panose="020B0604020202020204" pitchFamily="34" charset="0"/>
              <a:cs typeface="Arial" panose="020B0604020202020204" pitchFamily="34" charset="0"/>
            </a:endParaRPr>
          </a:p>
          <a:p>
            <a:pPr marL="0" indent="0">
              <a:buNone/>
            </a:pPr>
            <a:endParaRPr lang="en-US" sz="2000" dirty="0" smtClean="0">
              <a:latin typeface="Arial" panose="020B0604020202020204" pitchFamily="34" charset="0"/>
              <a:cs typeface="Arial" panose="020B0604020202020204" pitchFamily="34" charset="0"/>
            </a:endParaRPr>
          </a:p>
          <a:p>
            <a:pPr>
              <a:buFont typeface="Courier New" panose="02070309020205020404" pitchFamily="49" charset="0"/>
              <a:buChar char="o"/>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49971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
            <a:ext cx="6083169" cy="990599"/>
          </a:xfrm>
          <a:solidFill>
            <a:srgbClr val="FFC000"/>
          </a:solidFill>
        </p:spPr>
        <p:txBody>
          <a:bodyPr>
            <a:normAutofit fontScale="90000"/>
          </a:bodyPr>
          <a:lstStyle/>
          <a:p>
            <a:r>
              <a:rPr lang="en-US" b="1" cap="none"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Status of Municipal Valuations &amp; Property Rates </a:t>
            </a:r>
            <a:endParaRPr lang="en-ZA" cap="none" dirty="0">
              <a:ln w="0"/>
              <a:solidFill>
                <a:schemeClr val="tx1"/>
              </a:solidFill>
              <a:effectLst>
                <a:outerShdw blurRad="38100" dist="19050" dir="2700000" algn="tl" rotWithShape="0">
                  <a:schemeClr val="dk1">
                    <a:alpha val="40000"/>
                  </a:schemeClr>
                </a:outerShdw>
              </a:effectLst>
            </a:endParaRPr>
          </a:p>
        </p:txBody>
      </p:sp>
      <p:sp>
        <p:nvSpPr>
          <p:cNvPr id="2" name="Slide Number Placeholder 1"/>
          <p:cNvSpPr>
            <a:spLocks noGrp="1"/>
          </p:cNvSpPr>
          <p:nvPr>
            <p:ph type="sldNum" sz="quarter" idx="12"/>
          </p:nvPr>
        </p:nvSpPr>
        <p:spPr/>
        <p:txBody>
          <a:bodyPr/>
          <a:lstStyle/>
          <a:p>
            <a:pPr>
              <a:defRPr/>
            </a:pPr>
            <a:fld id="{6FF90EAC-5868-4F8E-B966-74EC36AA5565}" type="slidenum">
              <a:rPr lang="en-US">
                <a:solidFill>
                  <a:srgbClr val="F0A22E">
                    <a:shade val="75000"/>
                  </a:srgbClr>
                </a:solidFill>
                <a:latin typeface="Franklin Gothic Book"/>
              </a:rPr>
              <a:pPr>
                <a:defRPr/>
              </a:pPr>
              <a:t>24</a:t>
            </a:fld>
            <a:endParaRPr lang="en-US" dirty="0">
              <a:solidFill>
                <a:srgbClr val="F0A22E">
                  <a:shade val="75000"/>
                </a:srgbClr>
              </a:solidFill>
              <a:latin typeface="Franklin Gothic Book"/>
            </a:endParaRPr>
          </a:p>
        </p:txBody>
      </p:sp>
      <p:grpSp>
        <p:nvGrpSpPr>
          <p:cNvPr id="12" name="Group 11"/>
          <p:cNvGrpSpPr>
            <a:grpSpLocks/>
          </p:cNvGrpSpPr>
          <p:nvPr/>
        </p:nvGrpSpPr>
        <p:grpSpPr bwMode="auto">
          <a:xfrm>
            <a:off x="6172200" y="180842"/>
            <a:ext cx="2848970" cy="838200"/>
            <a:chOff x="108725970" y="109632750"/>
            <a:chExt cx="2992755" cy="628650"/>
          </a:xfrm>
        </p:grpSpPr>
        <p:pic>
          <p:nvPicPr>
            <p:cNvPr id="13" name="Picture 12"/>
            <p:cNvPicPr>
              <a:picLocks noChangeAspect="1" noChangeArrowheads="1"/>
            </p:cNvPicPr>
            <p:nvPr/>
          </p:nvPicPr>
          <p:blipFill>
            <a:blip r:embed="rId2" cstate="print"/>
            <a:srcRect/>
            <a:stretch>
              <a:fillRect/>
            </a:stretch>
          </p:blipFill>
          <p:spPr bwMode="auto">
            <a:xfrm>
              <a:off x="108725970" y="109638665"/>
              <a:ext cx="888474" cy="622735"/>
            </a:xfrm>
            <a:prstGeom prst="rect">
              <a:avLst/>
            </a:prstGeom>
            <a:noFill/>
            <a:ln w="9525" algn="ctr">
              <a:miter lim="800000"/>
              <a:headEnd/>
              <a:tailEnd/>
            </a:ln>
          </p:spPr>
        </p:pic>
        <p:sp>
          <p:nvSpPr>
            <p:cNvPr id="14" name="Text Box 14"/>
            <p:cNvSpPr txBox="1">
              <a:spLocks noChangeArrowheads="1"/>
            </p:cNvSpPr>
            <p:nvPr/>
          </p:nvSpPr>
          <p:spPr bwMode="auto">
            <a:xfrm>
              <a:off x="109614444" y="109632750"/>
              <a:ext cx="2104281" cy="62865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rgbClr val="000000"/>
                </a:solidFill>
                <a:effectLst/>
                <a:latin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rgbClr val="000000"/>
                </a:solidFill>
                <a:effectLst/>
                <a:latin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500" b="0" i="0" u="none" strike="noStrike" cap="none" normalizeH="0" baseline="0" dirty="0" smtClean="0">
                  <a:ln>
                    <a:noFill/>
                  </a:ln>
                  <a:solidFill>
                    <a:srgbClr val="000000"/>
                  </a:solidFill>
                  <a:effectLst/>
                  <a:latin typeface="Arial" pitchFamily="34" charset="0"/>
                </a:rPr>
                <a:t>Department: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500" b="0" i="0" u="none" strike="noStrike" cap="none" normalizeH="0" baseline="0" dirty="0" smtClean="0">
                  <a:ln>
                    <a:noFill/>
                  </a:ln>
                  <a:solidFill>
                    <a:srgbClr val="000000"/>
                  </a:solidFill>
                  <a:effectLst/>
                  <a:latin typeface="Arial" pitchFamily="34" charset="0"/>
                </a:rPr>
                <a:t>Co-operative Governance, Human Settlements &amp;</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500" b="0" i="0" u="none" strike="noStrike" cap="none" normalizeH="0" baseline="0" dirty="0" smtClean="0">
                  <a:ln>
                    <a:noFill/>
                  </a:ln>
                  <a:solidFill>
                    <a:srgbClr val="000000"/>
                  </a:solidFill>
                  <a:effectLst/>
                  <a:latin typeface="Arial" pitchFamily="34" charset="0"/>
                </a:rPr>
                <a:t>Traditional Affairs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500" b="1" i="0" u="none" strike="noStrike" cap="none" normalizeH="0" baseline="0" dirty="0" smtClean="0">
                  <a:ln>
                    <a:noFill/>
                  </a:ln>
                  <a:solidFill>
                    <a:srgbClr val="000000"/>
                  </a:solidFill>
                  <a:effectLst/>
                  <a:latin typeface="Arial" pitchFamily="34" charset="0"/>
                </a:rPr>
                <a:t>Northern Cape</a:t>
              </a:r>
              <a:endParaRPr kumimoji="0" lang="en-US" sz="1800" b="0" i="0" u="none" strike="noStrike" cap="none" normalizeH="0" baseline="0" dirty="0" smtClean="0">
                <a:ln>
                  <a:noFill/>
                </a:ln>
                <a:solidFill>
                  <a:schemeClr val="tx1"/>
                </a:solidFill>
                <a:effectLst/>
                <a:latin typeface="Arial" pitchFamily="34" charset="0"/>
              </a:endParaRPr>
            </a:p>
          </p:txBody>
        </p:sp>
        <p:sp>
          <p:nvSpPr>
            <p:cNvPr id="15" name="Line 15"/>
            <p:cNvSpPr>
              <a:spLocks noChangeShapeType="1"/>
            </p:cNvSpPr>
            <p:nvPr/>
          </p:nvSpPr>
          <p:spPr bwMode="auto">
            <a:xfrm>
              <a:off x="109707968" y="109854626"/>
              <a:ext cx="1839307" cy="6724"/>
            </a:xfrm>
            <a:prstGeom prst="line">
              <a:avLst/>
            </a:prstGeom>
            <a:noFill/>
            <a:ln w="19050" algn="ctr">
              <a:solidFill>
                <a:srgbClr val="FFCC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6" name="WordArt 16"/>
            <p:cNvSpPr>
              <a:spLocks noChangeArrowheads="1" noChangeShapeType="1" noTextEdit="1"/>
            </p:cNvSpPr>
            <p:nvPr/>
          </p:nvSpPr>
          <p:spPr bwMode="auto">
            <a:xfrm>
              <a:off x="109895015" y="109689900"/>
              <a:ext cx="1480810" cy="127747"/>
            </a:xfrm>
            <a:prstGeom prst="rect">
              <a:avLst/>
            </a:prstGeom>
          </p:spPr>
          <p:txBody>
            <a:bodyPr wrap="none" fromWordArt="1">
              <a:prstTxWarp prst="textPlain">
                <a:avLst>
                  <a:gd name="adj" fmla="val 50000"/>
                </a:avLst>
              </a:prstTxWarp>
            </a:bodyPr>
            <a:lstStyle/>
            <a:p>
              <a:pPr algn="ctr" rtl="0"/>
              <a:r>
                <a:rPr lang="en-US" sz="1200" b="1" kern="10" spc="0" dirty="0" smtClean="0">
                  <a:ln w="9525" algn="ctr">
                    <a:solidFill>
                      <a:srgbClr val="000000"/>
                    </a:solidFill>
                    <a:round/>
                    <a:headEnd/>
                    <a:tailEnd/>
                  </a:ln>
                  <a:solidFill>
                    <a:srgbClr val="000000"/>
                  </a:solidFill>
                  <a:effectLst/>
                  <a:latin typeface="Arial"/>
                  <a:cs typeface="Arial"/>
                </a:rPr>
                <a:t>COGHSTA</a:t>
              </a:r>
              <a:endParaRPr lang="en-US" sz="1200" b="1" kern="10" spc="0" dirty="0">
                <a:ln w="9525" algn="ctr">
                  <a:solidFill>
                    <a:srgbClr val="000000"/>
                  </a:solidFill>
                  <a:round/>
                  <a:headEnd/>
                  <a:tailEnd/>
                </a:ln>
                <a:solidFill>
                  <a:srgbClr val="000000"/>
                </a:solidFill>
                <a:effectLst/>
                <a:latin typeface="Arial"/>
                <a:cs typeface="Arial"/>
              </a:endParaRPr>
            </a:p>
          </p:txBody>
        </p:sp>
      </p:grpSp>
      <p:sp>
        <p:nvSpPr>
          <p:cNvPr id="17" name="Content Placeholder 2"/>
          <p:cNvSpPr>
            <a:spLocks noGrp="1"/>
          </p:cNvSpPr>
          <p:nvPr>
            <p:ph idx="1"/>
          </p:nvPr>
        </p:nvSpPr>
        <p:spPr>
          <a:xfrm>
            <a:off x="1" y="1095242"/>
            <a:ext cx="9117842" cy="5762758"/>
          </a:xfrm>
        </p:spPr>
        <p:txBody>
          <a:bodyPr/>
          <a:lstStyle/>
          <a:p>
            <a:pPr marL="0" indent="0">
              <a:buNone/>
            </a:pPr>
            <a:r>
              <a:rPr lang="en-US" sz="2400" b="1" dirty="0" smtClean="0">
                <a:latin typeface="Arial" panose="020B0604020202020204" pitchFamily="34" charset="0"/>
                <a:cs typeface="Arial" panose="020B0604020202020204" pitchFamily="34" charset="0"/>
              </a:rPr>
              <a:t>Valuation Rolls – Municipalities notified of validity dates</a:t>
            </a:r>
          </a:p>
          <a:p>
            <a:pPr marL="0" indent="0">
              <a:buNone/>
            </a:pPr>
            <a:r>
              <a:rPr lang="en-US" sz="2200" b="1" dirty="0" smtClean="0">
                <a:latin typeface="Arial" panose="020B0604020202020204" pitchFamily="34" charset="0"/>
                <a:cs typeface="Arial" panose="020B0604020202020204" pitchFamily="34" charset="0"/>
              </a:rPr>
              <a:t>Following municipalities valid until 30 June 2023</a:t>
            </a:r>
          </a:p>
          <a:p>
            <a:pPr>
              <a:buFont typeface="Wingdings" panose="05000000000000000000" pitchFamily="2" charset="2"/>
              <a:buChar char="v"/>
            </a:pPr>
            <a:r>
              <a:rPr lang="en-US" sz="2200" dirty="0" smtClean="0">
                <a:latin typeface="Arial" panose="020B0604020202020204" pitchFamily="34" charset="0"/>
                <a:cs typeface="Arial" panose="020B0604020202020204" pitchFamily="34" charset="0"/>
              </a:rPr>
              <a:t>Nama </a:t>
            </a:r>
            <a:r>
              <a:rPr lang="en-US" sz="2200" dirty="0" err="1" smtClean="0">
                <a:latin typeface="Arial" panose="020B0604020202020204" pitchFamily="34" charset="0"/>
                <a:cs typeface="Arial" panose="020B0604020202020204" pitchFamily="34" charset="0"/>
              </a:rPr>
              <a:t>Khoi</a:t>
            </a:r>
            <a:r>
              <a:rPr lang="en-US" sz="2200" dirty="0" smtClean="0">
                <a:latin typeface="Arial" panose="020B0604020202020204" pitchFamily="34" charset="0"/>
                <a:cs typeface="Arial" panose="020B0604020202020204" pitchFamily="34" charset="0"/>
              </a:rPr>
              <a:t>, Karoo </a:t>
            </a:r>
            <a:r>
              <a:rPr lang="en-US" sz="2200" dirty="0" err="1" smtClean="0">
                <a:latin typeface="Arial" panose="020B0604020202020204" pitchFamily="34" charset="0"/>
                <a:cs typeface="Arial" panose="020B0604020202020204" pitchFamily="34" charset="0"/>
              </a:rPr>
              <a:t>Hoogland</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Kareeberg</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Tsantsabane</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Kgatelopele</a:t>
            </a:r>
            <a:r>
              <a:rPr lang="en-US" sz="2200" dirty="0" smtClean="0">
                <a:latin typeface="Arial" panose="020B0604020202020204" pitchFamily="34" charset="0"/>
                <a:cs typeface="Arial" panose="020B0604020202020204" pitchFamily="34" charset="0"/>
              </a:rPr>
              <a:t>, </a:t>
            </a:r>
            <a:r>
              <a:rPr lang="en-US" sz="2200" b="1" dirty="0" smtClean="0">
                <a:latin typeface="Arial" panose="020B0604020202020204" pitchFamily="34" charset="0"/>
                <a:cs typeface="Arial" panose="020B0604020202020204" pitchFamily="34" charset="0"/>
              </a:rPr>
              <a:t>Sol </a:t>
            </a:r>
            <a:r>
              <a:rPr lang="en-US" sz="2200" b="1" dirty="0" err="1" smtClean="0">
                <a:latin typeface="Arial" panose="020B0604020202020204" pitchFamily="34" charset="0"/>
                <a:cs typeface="Arial" panose="020B0604020202020204" pitchFamily="34" charset="0"/>
              </a:rPr>
              <a:t>Plaatje</a:t>
            </a:r>
            <a:r>
              <a:rPr lang="en-US" sz="2200"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Dikgatlong</a:t>
            </a:r>
            <a:r>
              <a:rPr lang="en-US" sz="2200" dirty="0" smtClean="0">
                <a:latin typeface="Arial" panose="020B0604020202020204" pitchFamily="34" charset="0"/>
                <a:cs typeface="Arial" panose="020B0604020202020204" pitchFamily="34" charset="0"/>
              </a:rPr>
              <a:t>, Ga-</a:t>
            </a:r>
            <a:r>
              <a:rPr lang="en-US" sz="2200" dirty="0" err="1" smtClean="0">
                <a:latin typeface="Arial" panose="020B0604020202020204" pitchFamily="34" charset="0"/>
                <a:cs typeface="Arial" panose="020B0604020202020204" pitchFamily="34" charset="0"/>
              </a:rPr>
              <a:t>Segonyana</a:t>
            </a:r>
            <a:r>
              <a:rPr lang="en-US" sz="2200" dirty="0" smtClean="0">
                <a:latin typeface="Arial" panose="020B0604020202020204" pitchFamily="34" charset="0"/>
                <a:cs typeface="Arial" panose="020B0604020202020204" pitchFamily="34" charset="0"/>
              </a:rPr>
              <a:t> &amp; </a:t>
            </a:r>
            <a:r>
              <a:rPr lang="en-US" sz="2200" dirty="0" err="1" smtClean="0">
                <a:latin typeface="Arial" panose="020B0604020202020204" pitchFamily="34" charset="0"/>
                <a:cs typeface="Arial" panose="020B0604020202020204" pitchFamily="34" charset="0"/>
              </a:rPr>
              <a:t>Gamagara</a:t>
            </a:r>
            <a:endParaRPr lang="en-US" sz="2200" dirty="0" smtClean="0">
              <a:latin typeface="Arial" panose="020B0604020202020204" pitchFamily="34" charset="0"/>
              <a:cs typeface="Arial" panose="020B0604020202020204" pitchFamily="34" charset="0"/>
            </a:endParaRPr>
          </a:p>
          <a:p>
            <a:pPr marL="0" indent="0">
              <a:buNone/>
            </a:pPr>
            <a:endParaRPr lang="en-US" sz="2200" b="1" dirty="0" smtClean="0">
              <a:latin typeface="Arial" panose="020B0604020202020204" pitchFamily="34" charset="0"/>
              <a:cs typeface="Arial" panose="020B0604020202020204" pitchFamily="34" charset="0"/>
            </a:endParaRPr>
          </a:p>
          <a:p>
            <a:pPr marL="0" indent="0">
              <a:buNone/>
            </a:pPr>
            <a:r>
              <a:rPr lang="en-US" sz="2200" b="1" dirty="0" smtClean="0">
                <a:latin typeface="Arial" panose="020B0604020202020204" pitchFamily="34" charset="0"/>
                <a:cs typeface="Arial" panose="020B0604020202020204" pitchFamily="34" charset="0"/>
              </a:rPr>
              <a:t>Following valuation rolls valid until 30 June 2024</a:t>
            </a:r>
          </a:p>
          <a:p>
            <a:pPr>
              <a:buFont typeface="Wingdings" panose="05000000000000000000" pitchFamily="2" charset="2"/>
              <a:buChar char="v"/>
            </a:pPr>
            <a:r>
              <a:rPr lang="en-US" sz="2200" dirty="0" smtClean="0">
                <a:latin typeface="Arial" panose="020B0604020202020204" pitchFamily="34" charset="0"/>
                <a:cs typeface="Arial" panose="020B0604020202020204" pitchFamily="34" charset="0"/>
              </a:rPr>
              <a:t>Richtersveld, Kamiesberg, Hantam, Khai-Ma &amp; </a:t>
            </a:r>
            <a:r>
              <a:rPr lang="en-US" sz="2200" b="1" dirty="0" smtClean="0">
                <a:latin typeface="Arial" panose="020B0604020202020204" pitchFamily="34" charset="0"/>
                <a:cs typeface="Arial" panose="020B0604020202020204" pitchFamily="34" charset="0"/>
              </a:rPr>
              <a:t>Magareng</a:t>
            </a:r>
          </a:p>
          <a:p>
            <a:pPr>
              <a:buFont typeface="Wingdings" panose="05000000000000000000" pitchFamily="2" charset="2"/>
              <a:buChar char="v"/>
            </a:pPr>
            <a:r>
              <a:rPr lang="en-US" sz="2200" dirty="0" smtClean="0">
                <a:latin typeface="Arial" panose="020B0604020202020204" pitchFamily="34" charset="0"/>
                <a:cs typeface="Arial" panose="020B0604020202020204" pitchFamily="34" charset="0"/>
              </a:rPr>
              <a:t>Valuation roll of Umsobomvu, Dawid Kruiper &amp; </a:t>
            </a:r>
            <a:r>
              <a:rPr lang="en-US" sz="2200" b="1" dirty="0" smtClean="0">
                <a:latin typeface="Arial" panose="020B0604020202020204" pitchFamily="34" charset="0"/>
                <a:cs typeface="Arial" panose="020B0604020202020204" pitchFamily="34" charset="0"/>
              </a:rPr>
              <a:t>Phokwane</a:t>
            </a:r>
            <a:r>
              <a:rPr lang="en-US" sz="2200" dirty="0" smtClean="0">
                <a:latin typeface="Arial" panose="020B0604020202020204" pitchFamily="34" charset="0"/>
                <a:cs typeface="Arial" panose="020B0604020202020204" pitchFamily="34" charset="0"/>
              </a:rPr>
              <a:t> valid until </a:t>
            </a:r>
            <a:r>
              <a:rPr lang="en-US" sz="2200" b="1" dirty="0" smtClean="0">
                <a:latin typeface="Arial" panose="020B0604020202020204" pitchFamily="34" charset="0"/>
                <a:cs typeface="Arial" panose="020B0604020202020204" pitchFamily="34" charset="0"/>
              </a:rPr>
              <a:t>30 June 2025</a:t>
            </a:r>
          </a:p>
          <a:p>
            <a:pPr>
              <a:buFont typeface="Wingdings" panose="05000000000000000000" pitchFamily="2" charset="2"/>
              <a:buChar char="v"/>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84818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
            <a:ext cx="6083169" cy="990599"/>
          </a:xfrm>
          <a:solidFill>
            <a:srgbClr val="FFC000"/>
          </a:solidFill>
        </p:spPr>
        <p:txBody>
          <a:bodyPr>
            <a:normAutofit fontScale="90000"/>
          </a:bodyPr>
          <a:lstStyle/>
          <a:p>
            <a:r>
              <a:rPr lang="en-US" b="1" cap="none"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Status of Municipal Valuations &amp; Property Rates </a:t>
            </a:r>
            <a:endParaRPr lang="en-ZA" cap="none" dirty="0">
              <a:ln w="0"/>
              <a:solidFill>
                <a:schemeClr val="tx1"/>
              </a:solidFill>
              <a:effectLst>
                <a:outerShdw blurRad="38100" dist="19050" dir="2700000" algn="tl" rotWithShape="0">
                  <a:schemeClr val="dk1">
                    <a:alpha val="40000"/>
                  </a:schemeClr>
                </a:outerShdw>
              </a:effectLst>
            </a:endParaRPr>
          </a:p>
        </p:txBody>
      </p:sp>
      <p:sp>
        <p:nvSpPr>
          <p:cNvPr id="2" name="Slide Number Placeholder 1"/>
          <p:cNvSpPr>
            <a:spLocks noGrp="1"/>
          </p:cNvSpPr>
          <p:nvPr>
            <p:ph type="sldNum" sz="quarter" idx="12"/>
          </p:nvPr>
        </p:nvSpPr>
        <p:spPr/>
        <p:txBody>
          <a:bodyPr/>
          <a:lstStyle/>
          <a:p>
            <a:pPr>
              <a:defRPr/>
            </a:pPr>
            <a:fld id="{6FF90EAC-5868-4F8E-B966-74EC36AA5565}" type="slidenum">
              <a:rPr lang="en-US">
                <a:solidFill>
                  <a:srgbClr val="F0A22E">
                    <a:shade val="75000"/>
                  </a:srgbClr>
                </a:solidFill>
                <a:latin typeface="Franklin Gothic Book"/>
              </a:rPr>
              <a:pPr>
                <a:defRPr/>
              </a:pPr>
              <a:t>25</a:t>
            </a:fld>
            <a:endParaRPr lang="en-US" dirty="0">
              <a:solidFill>
                <a:srgbClr val="F0A22E">
                  <a:shade val="75000"/>
                </a:srgbClr>
              </a:solidFill>
              <a:latin typeface="Franklin Gothic Book"/>
            </a:endParaRPr>
          </a:p>
        </p:txBody>
      </p:sp>
      <p:grpSp>
        <p:nvGrpSpPr>
          <p:cNvPr id="12" name="Group 11"/>
          <p:cNvGrpSpPr>
            <a:grpSpLocks/>
          </p:cNvGrpSpPr>
          <p:nvPr/>
        </p:nvGrpSpPr>
        <p:grpSpPr bwMode="auto">
          <a:xfrm>
            <a:off x="6172200" y="180842"/>
            <a:ext cx="2848970" cy="838200"/>
            <a:chOff x="108725970" y="109632750"/>
            <a:chExt cx="2992755" cy="628650"/>
          </a:xfrm>
        </p:grpSpPr>
        <p:pic>
          <p:nvPicPr>
            <p:cNvPr id="13" name="Picture 12"/>
            <p:cNvPicPr>
              <a:picLocks noChangeAspect="1" noChangeArrowheads="1"/>
            </p:cNvPicPr>
            <p:nvPr/>
          </p:nvPicPr>
          <p:blipFill>
            <a:blip r:embed="rId2" cstate="print"/>
            <a:srcRect/>
            <a:stretch>
              <a:fillRect/>
            </a:stretch>
          </p:blipFill>
          <p:spPr bwMode="auto">
            <a:xfrm>
              <a:off x="108725970" y="109638665"/>
              <a:ext cx="888474" cy="622735"/>
            </a:xfrm>
            <a:prstGeom prst="rect">
              <a:avLst/>
            </a:prstGeom>
            <a:noFill/>
            <a:ln w="9525" algn="ctr">
              <a:miter lim="800000"/>
              <a:headEnd/>
              <a:tailEnd/>
            </a:ln>
          </p:spPr>
        </p:pic>
        <p:sp>
          <p:nvSpPr>
            <p:cNvPr id="14" name="Text Box 14"/>
            <p:cNvSpPr txBox="1">
              <a:spLocks noChangeArrowheads="1"/>
            </p:cNvSpPr>
            <p:nvPr/>
          </p:nvSpPr>
          <p:spPr bwMode="auto">
            <a:xfrm>
              <a:off x="109614444" y="109632750"/>
              <a:ext cx="2104281" cy="62865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rgbClr val="000000"/>
                </a:solidFill>
                <a:effectLst/>
                <a:latin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rgbClr val="000000"/>
                </a:solidFill>
                <a:effectLst/>
                <a:latin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500" b="0" i="0" u="none" strike="noStrike" cap="none" normalizeH="0" baseline="0" dirty="0" smtClean="0">
                  <a:ln>
                    <a:noFill/>
                  </a:ln>
                  <a:solidFill>
                    <a:srgbClr val="000000"/>
                  </a:solidFill>
                  <a:effectLst/>
                  <a:latin typeface="Arial" pitchFamily="34" charset="0"/>
                </a:rPr>
                <a:t>Department: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500" b="0" i="0" u="none" strike="noStrike" cap="none" normalizeH="0" baseline="0" dirty="0" smtClean="0">
                  <a:ln>
                    <a:noFill/>
                  </a:ln>
                  <a:solidFill>
                    <a:srgbClr val="000000"/>
                  </a:solidFill>
                  <a:effectLst/>
                  <a:latin typeface="Arial" pitchFamily="34" charset="0"/>
                </a:rPr>
                <a:t>Co-operative Governance, Human Settlements &amp;</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500" b="0" i="0" u="none" strike="noStrike" cap="none" normalizeH="0" baseline="0" dirty="0" smtClean="0">
                  <a:ln>
                    <a:noFill/>
                  </a:ln>
                  <a:solidFill>
                    <a:srgbClr val="000000"/>
                  </a:solidFill>
                  <a:effectLst/>
                  <a:latin typeface="Arial" pitchFamily="34" charset="0"/>
                </a:rPr>
                <a:t>Traditional Affairs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500" b="1" i="0" u="none" strike="noStrike" cap="none" normalizeH="0" baseline="0" dirty="0" smtClean="0">
                  <a:ln>
                    <a:noFill/>
                  </a:ln>
                  <a:solidFill>
                    <a:srgbClr val="000000"/>
                  </a:solidFill>
                  <a:effectLst/>
                  <a:latin typeface="Arial" pitchFamily="34" charset="0"/>
                </a:rPr>
                <a:t>Northern Cape</a:t>
              </a:r>
              <a:endParaRPr kumimoji="0" lang="en-US" sz="1800" b="0" i="0" u="none" strike="noStrike" cap="none" normalizeH="0" baseline="0" dirty="0" smtClean="0">
                <a:ln>
                  <a:noFill/>
                </a:ln>
                <a:solidFill>
                  <a:schemeClr val="tx1"/>
                </a:solidFill>
                <a:effectLst/>
                <a:latin typeface="Arial" pitchFamily="34" charset="0"/>
              </a:endParaRPr>
            </a:p>
          </p:txBody>
        </p:sp>
        <p:sp>
          <p:nvSpPr>
            <p:cNvPr id="15" name="Line 15"/>
            <p:cNvSpPr>
              <a:spLocks noChangeShapeType="1"/>
            </p:cNvSpPr>
            <p:nvPr/>
          </p:nvSpPr>
          <p:spPr bwMode="auto">
            <a:xfrm>
              <a:off x="109707968" y="109854626"/>
              <a:ext cx="1839307" cy="6724"/>
            </a:xfrm>
            <a:prstGeom prst="line">
              <a:avLst/>
            </a:prstGeom>
            <a:noFill/>
            <a:ln w="19050" algn="ctr">
              <a:solidFill>
                <a:srgbClr val="FFCC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6" name="WordArt 16"/>
            <p:cNvSpPr>
              <a:spLocks noChangeArrowheads="1" noChangeShapeType="1" noTextEdit="1"/>
            </p:cNvSpPr>
            <p:nvPr/>
          </p:nvSpPr>
          <p:spPr bwMode="auto">
            <a:xfrm>
              <a:off x="109895015" y="109689900"/>
              <a:ext cx="1480810" cy="127747"/>
            </a:xfrm>
            <a:prstGeom prst="rect">
              <a:avLst/>
            </a:prstGeom>
          </p:spPr>
          <p:txBody>
            <a:bodyPr wrap="none" fromWordArt="1">
              <a:prstTxWarp prst="textPlain">
                <a:avLst>
                  <a:gd name="adj" fmla="val 50000"/>
                </a:avLst>
              </a:prstTxWarp>
            </a:bodyPr>
            <a:lstStyle/>
            <a:p>
              <a:pPr algn="ctr" rtl="0"/>
              <a:r>
                <a:rPr lang="en-US" sz="1200" b="1" kern="10" spc="0" dirty="0" smtClean="0">
                  <a:ln w="9525" algn="ctr">
                    <a:solidFill>
                      <a:srgbClr val="000000"/>
                    </a:solidFill>
                    <a:round/>
                    <a:headEnd/>
                    <a:tailEnd/>
                  </a:ln>
                  <a:solidFill>
                    <a:srgbClr val="000000"/>
                  </a:solidFill>
                  <a:effectLst/>
                  <a:latin typeface="Arial"/>
                  <a:cs typeface="Arial"/>
                </a:rPr>
                <a:t>COGHSTA</a:t>
              </a:r>
              <a:endParaRPr lang="en-US" sz="1200" b="1" kern="10" spc="0" dirty="0">
                <a:ln w="9525" algn="ctr">
                  <a:solidFill>
                    <a:srgbClr val="000000"/>
                  </a:solidFill>
                  <a:round/>
                  <a:headEnd/>
                  <a:tailEnd/>
                </a:ln>
                <a:solidFill>
                  <a:srgbClr val="000000"/>
                </a:solidFill>
                <a:effectLst/>
                <a:latin typeface="Arial"/>
                <a:cs typeface="Arial"/>
              </a:endParaRPr>
            </a:p>
          </p:txBody>
        </p:sp>
      </p:grpSp>
      <p:sp>
        <p:nvSpPr>
          <p:cNvPr id="17" name="Content Placeholder 2"/>
          <p:cNvSpPr>
            <a:spLocks noGrp="1"/>
          </p:cNvSpPr>
          <p:nvPr>
            <p:ph idx="1"/>
          </p:nvPr>
        </p:nvSpPr>
        <p:spPr>
          <a:xfrm>
            <a:off x="1" y="1095242"/>
            <a:ext cx="9117842" cy="5762758"/>
          </a:xfrm>
        </p:spPr>
        <p:txBody>
          <a:bodyPr/>
          <a:lstStyle/>
          <a:p>
            <a:pPr marL="0" indent="0">
              <a:buNone/>
            </a:pPr>
            <a:r>
              <a:rPr lang="en-US" sz="2400" b="1" dirty="0" smtClean="0">
                <a:latin typeface="Arial" panose="020B0604020202020204" pitchFamily="34" charset="0"/>
                <a:cs typeface="Arial" panose="020B0604020202020204" pitchFamily="34" charset="0"/>
              </a:rPr>
              <a:t>Promulgation of Resolution Levying Rates</a:t>
            </a:r>
          </a:p>
          <a:p>
            <a:pPr marL="0" indent="0">
              <a:buNone/>
            </a:pPr>
            <a:r>
              <a:rPr lang="en-US" sz="2200" b="1" dirty="0" smtClean="0">
                <a:latin typeface="Arial" panose="020B0604020202020204" pitchFamily="34" charset="0"/>
                <a:cs typeface="Arial" panose="020B0604020202020204" pitchFamily="34" charset="0"/>
              </a:rPr>
              <a:t>Municipalities must promulgate resolution levying rates by publishing this in Provincial Gazette within 60 days of adoption</a:t>
            </a:r>
          </a:p>
          <a:p>
            <a:pPr>
              <a:buFont typeface="Wingdings" panose="05000000000000000000" pitchFamily="2" charset="2"/>
              <a:buChar char="v"/>
            </a:pPr>
            <a:r>
              <a:rPr lang="en-US" sz="2200" u="sng" dirty="0" smtClean="0">
                <a:latin typeface="Arial" panose="020B0604020202020204" pitchFamily="34" charset="0"/>
                <a:cs typeface="Arial" panose="020B0604020202020204" pitchFamily="34" charset="0"/>
              </a:rPr>
              <a:t>Following municipalities </a:t>
            </a:r>
            <a:r>
              <a:rPr lang="en-US" sz="2200" b="1" u="sng" dirty="0" smtClean="0">
                <a:latin typeface="Arial" panose="020B0604020202020204" pitchFamily="34" charset="0"/>
                <a:cs typeface="Arial" panose="020B0604020202020204" pitchFamily="34" charset="0"/>
              </a:rPr>
              <a:t>fully complied for 2020/21 FY</a:t>
            </a:r>
            <a:r>
              <a:rPr lang="en-US" sz="2200" dirty="0" smtClean="0">
                <a:latin typeface="Arial" panose="020B0604020202020204" pitchFamily="34" charset="0"/>
                <a:cs typeface="Arial" panose="020B0604020202020204" pitchFamily="34" charset="0"/>
              </a:rPr>
              <a:t>:</a:t>
            </a:r>
          </a:p>
          <a:p>
            <a:pPr>
              <a:buFont typeface="Wingdings" panose="05000000000000000000" pitchFamily="2" charset="2"/>
              <a:buChar char="v"/>
            </a:pPr>
            <a:r>
              <a:rPr lang="en-US" sz="2000" dirty="0" smtClean="0">
                <a:latin typeface="Arial" panose="020B0604020202020204" pitchFamily="34" charset="0"/>
                <a:cs typeface="Arial" panose="020B0604020202020204" pitchFamily="34" charset="0"/>
              </a:rPr>
              <a:t>Nama </a:t>
            </a:r>
            <a:r>
              <a:rPr lang="en-US" sz="2000" dirty="0" err="1" smtClean="0">
                <a:latin typeface="Arial" panose="020B0604020202020204" pitchFamily="34" charset="0"/>
                <a:cs typeface="Arial" panose="020B0604020202020204" pitchFamily="34" charset="0"/>
              </a:rPr>
              <a:t>Khoi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Kamiesberg</a:t>
            </a:r>
            <a:r>
              <a:rPr lang="en-US" sz="2000" dirty="0" smtClean="0">
                <a:latin typeface="Arial" panose="020B0604020202020204" pitchFamily="34" charset="0"/>
                <a:cs typeface="Arial" panose="020B0604020202020204" pitchFamily="34" charset="0"/>
              </a:rPr>
              <a:t>, Karoo </a:t>
            </a:r>
            <a:r>
              <a:rPr lang="en-US" sz="2000" dirty="0" err="1" smtClean="0">
                <a:latin typeface="Arial" panose="020B0604020202020204" pitchFamily="34" charset="0"/>
                <a:cs typeface="Arial" panose="020B0604020202020204" pitchFamily="34" charset="0"/>
              </a:rPr>
              <a:t>Hoogland</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Khai</a:t>
            </a:r>
            <a:r>
              <a:rPr lang="en-US" sz="2000" dirty="0" smtClean="0">
                <a:latin typeface="Arial" panose="020B0604020202020204" pitchFamily="34" charset="0"/>
                <a:cs typeface="Arial" panose="020B0604020202020204" pitchFamily="34" charset="0"/>
              </a:rPr>
              <a:t>-Ma, </a:t>
            </a:r>
            <a:r>
              <a:rPr lang="en-US" sz="2000" dirty="0" err="1" smtClean="0">
                <a:latin typeface="Arial" panose="020B0604020202020204" pitchFamily="34" charset="0"/>
                <a:cs typeface="Arial" panose="020B0604020202020204" pitchFamily="34" charset="0"/>
              </a:rPr>
              <a:t>Umsobomvu</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Emthanjeni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Kareeberg</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Thembelihle</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Siyancuma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Kgatelopele</a:t>
            </a:r>
            <a:r>
              <a:rPr lang="en-US" sz="2000" dirty="0" smtClean="0">
                <a:latin typeface="Arial" panose="020B0604020202020204" pitchFamily="34" charset="0"/>
                <a:cs typeface="Arial" panose="020B0604020202020204" pitchFamily="34" charset="0"/>
              </a:rPr>
              <a:t>, </a:t>
            </a:r>
            <a:r>
              <a:rPr lang="en-US" sz="2000" b="1" dirty="0" smtClean="0">
                <a:latin typeface="Arial" panose="020B0604020202020204" pitchFamily="34" charset="0"/>
                <a:cs typeface="Arial" panose="020B0604020202020204" pitchFamily="34" charset="0"/>
              </a:rPr>
              <a:t>Sol </a:t>
            </a:r>
            <a:r>
              <a:rPr lang="en-US" sz="2000" b="1" dirty="0" err="1" smtClean="0">
                <a:latin typeface="Arial" panose="020B0604020202020204" pitchFamily="34" charset="0"/>
                <a:cs typeface="Arial" panose="020B0604020202020204" pitchFamily="34" charset="0"/>
              </a:rPr>
              <a:t>Plaatje</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&amp; Ga-</a:t>
            </a:r>
            <a:r>
              <a:rPr lang="en-US" sz="2000" dirty="0" err="1" smtClean="0">
                <a:latin typeface="Arial" panose="020B0604020202020204" pitchFamily="34" charset="0"/>
                <a:cs typeface="Arial" panose="020B0604020202020204" pitchFamily="34" charset="0"/>
              </a:rPr>
              <a:t>Segonyana</a:t>
            </a:r>
            <a:endParaRPr lang="en-US" sz="2000" dirty="0" smtClean="0">
              <a:latin typeface="Arial" panose="020B0604020202020204" pitchFamily="34" charset="0"/>
              <a:cs typeface="Arial" panose="020B0604020202020204" pitchFamily="34" charset="0"/>
            </a:endParaRPr>
          </a:p>
          <a:p>
            <a:pPr>
              <a:buFont typeface="Wingdings" panose="05000000000000000000" pitchFamily="2" charset="2"/>
              <a:buChar char="v"/>
            </a:pPr>
            <a:r>
              <a:rPr lang="en-US" sz="2200" u="sng" dirty="0" smtClean="0">
                <a:latin typeface="Arial" panose="020B0604020202020204" pitchFamily="34" charset="0"/>
                <a:cs typeface="Arial" panose="020B0604020202020204" pitchFamily="34" charset="0"/>
              </a:rPr>
              <a:t>Following municipalities </a:t>
            </a:r>
            <a:r>
              <a:rPr lang="en-US" sz="2200" b="1" u="sng" dirty="0" smtClean="0">
                <a:latin typeface="Arial" panose="020B0604020202020204" pitchFamily="34" charset="0"/>
                <a:cs typeface="Arial" panose="020B0604020202020204" pitchFamily="34" charset="0"/>
              </a:rPr>
              <a:t>published after due date</a:t>
            </a:r>
            <a:r>
              <a:rPr lang="en-US" sz="2200" dirty="0" smtClean="0">
                <a:latin typeface="Arial" panose="020B0604020202020204" pitchFamily="34" charset="0"/>
                <a:cs typeface="Arial" panose="020B0604020202020204" pitchFamily="34" charset="0"/>
              </a:rPr>
              <a:t>:</a:t>
            </a:r>
          </a:p>
          <a:p>
            <a:pPr>
              <a:buFont typeface="Wingdings" panose="05000000000000000000" pitchFamily="2" charset="2"/>
              <a:buChar char="v"/>
            </a:pPr>
            <a:r>
              <a:rPr lang="en-US" sz="2200" dirty="0" err="1" smtClean="0">
                <a:latin typeface="Arial" panose="020B0604020202020204" pitchFamily="34" charset="0"/>
                <a:cs typeface="Arial" panose="020B0604020202020204" pitchFamily="34" charset="0"/>
              </a:rPr>
              <a:t>Richtersveld</a:t>
            </a:r>
            <a:r>
              <a:rPr lang="en-US" sz="2200" dirty="0" smtClean="0">
                <a:latin typeface="Arial" panose="020B0604020202020204" pitchFamily="34" charset="0"/>
                <a:cs typeface="Arial" panose="020B0604020202020204" pitchFamily="34" charset="0"/>
              </a:rPr>
              <a:t>, Kai !</a:t>
            </a:r>
            <a:r>
              <a:rPr lang="en-US" sz="2200" dirty="0" err="1" smtClean="0">
                <a:latin typeface="Arial" panose="020B0604020202020204" pitchFamily="34" charset="0"/>
                <a:cs typeface="Arial" panose="020B0604020202020204" pitchFamily="34" charset="0"/>
              </a:rPr>
              <a:t>Garib</a:t>
            </a:r>
            <a:r>
              <a:rPr lang="en-US" sz="2200" dirty="0" smtClean="0">
                <a:latin typeface="Arial" panose="020B0604020202020204" pitchFamily="34" charset="0"/>
                <a:cs typeface="Arial" panose="020B0604020202020204" pitchFamily="34" charset="0"/>
              </a:rPr>
              <a:t> (72 days), </a:t>
            </a:r>
            <a:r>
              <a:rPr lang="en-US" sz="2200" dirty="0" err="1" smtClean="0">
                <a:latin typeface="Arial" panose="020B0604020202020204" pitchFamily="34" charset="0"/>
                <a:cs typeface="Arial" panose="020B0604020202020204" pitchFamily="34" charset="0"/>
              </a:rPr>
              <a:t>Tsantsabane</a:t>
            </a:r>
            <a:r>
              <a:rPr lang="en-US" sz="2200" dirty="0" smtClean="0">
                <a:latin typeface="Arial" panose="020B0604020202020204" pitchFamily="34" charset="0"/>
                <a:cs typeface="Arial" panose="020B0604020202020204" pitchFamily="34" charset="0"/>
              </a:rPr>
              <a:t> (132 days), </a:t>
            </a:r>
            <a:r>
              <a:rPr lang="en-US" sz="2200" b="1" dirty="0" err="1" smtClean="0">
                <a:latin typeface="Arial" panose="020B0604020202020204" pitchFamily="34" charset="0"/>
                <a:cs typeface="Arial" panose="020B0604020202020204" pitchFamily="34" charset="0"/>
              </a:rPr>
              <a:t>Magareng</a:t>
            </a:r>
            <a:r>
              <a:rPr lang="en-US" sz="2200" dirty="0" smtClean="0">
                <a:latin typeface="Arial" panose="020B0604020202020204" pitchFamily="34" charset="0"/>
                <a:cs typeface="Arial" panose="020B0604020202020204" pitchFamily="34" charset="0"/>
              </a:rPr>
              <a:t> (176 days) &amp; </a:t>
            </a:r>
            <a:r>
              <a:rPr lang="en-US" sz="2200" dirty="0" err="1" smtClean="0">
                <a:latin typeface="Arial" panose="020B0604020202020204" pitchFamily="34" charset="0"/>
                <a:cs typeface="Arial" panose="020B0604020202020204" pitchFamily="34" charset="0"/>
              </a:rPr>
              <a:t>Gamagara</a:t>
            </a:r>
            <a:r>
              <a:rPr lang="en-US" sz="2200" dirty="0" smtClean="0">
                <a:latin typeface="Arial" panose="020B0604020202020204" pitchFamily="34" charset="0"/>
                <a:cs typeface="Arial" panose="020B0604020202020204" pitchFamily="34" charset="0"/>
              </a:rPr>
              <a:t> (220 days)</a:t>
            </a:r>
          </a:p>
          <a:p>
            <a:pPr>
              <a:buFont typeface="Wingdings" panose="05000000000000000000" pitchFamily="2" charset="2"/>
              <a:buChar char="v"/>
            </a:pPr>
            <a:r>
              <a:rPr lang="en-US" sz="2200" b="1" dirty="0" smtClean="0">
                <a:latin typeface="Arial" panose="020B0604020202020204" pitchFamily="34" charset="0"/>
                <a:cs typeface="Arial" panose="020B0604020202020204" pitchFamily="34" charset="0"/>
              </a:rPr>
              <a:t>Phokwane</a:t>
            </a:r>
            <a:r>
              <a:rPr lang="en-US" sz="2200" dirty="0" smtClean="0">
                <a:latin typeface="Arial" panose="020B0604020202020204" pitchFamily="34" charset="0"/>
                <a:cs typeface="Arial" panose="020B0604020202020204" pitchFamily="34" charset="0"/>
              </a:rPr>
              <a:t> – Budget approved by Provincial Executive Council, then published </a:t>
            </a:r>
          </a:p>
          <a:p>
            <a:pPr>
              <a:buFont typeface="Wingdings" panose="05000000000000000000" pitchFamily="2" charset="2"/>
              <a:buChar char="v"/>
            </a:pPr>
            <a:r>
              <a:rPr lang="en-US" sz="2200" dirty="0">
                <a:latin typeface="Arial" panose="020B0604020202020204" pitchFamily="34" charset="0"/>
                <a:cs typeface="Arial" panose="020B0604020202020204" pitchFamily="34" charset="0"/>
              </a:rPr>
              <a:t>Hantam, Renosterberg, Siyathemba, !Kheis, Dawid Kruiper, </a:t>
            </a:r>
            <a:r>
              <a:rPr lang="en-US" sz="2200" b="1" dirty="0">
                <a:latin typeface="Arial" panose="020B0604020202020204" pitchFamily="34" charset="0"/>
                <a:cs typeface="Arial" panose="020B0604020202020204" pitchFamily="34" charset="0"/>
              </a:rPr>
              <a:t>Dikgatlong</a:t>
            </a:r>
            <a:r>
              <a:rPr lang="en-US" sz="2200" dirty="0">
                <a:latin typeface="Arial" panose="020B0604020202020204" pitchFamily="34" charset="0"/>
                <a:cs typeface="Arial" panose="020B0604020202020204" pitchFamily="34" charset="0"/>
              </a:rPr>
              <a:t>, &amp; Joe Morolong </a:t>
            </a:r>
            <a:r>
              <a:rPr lang="en-US" sz="2200" b="1" dirty="0">
                <a:latin typeface="Arial" panose="020B0604020202020204" pitchFamily="34" charset="0"/>
                <a:cs typeface="Arial" panose="020B0604020202020204" pitchFamily="34" charset="0"/>
              </a:rPr>
              <a:t>not yet complied – support is being provided with </a:t>
            </a:r>
            <a:r>
              <a:rPr lang="en-US" sz="2200" b="1" dirty="0" err="1">
                <a:latin typeface="Arial" panose="020B0604020202020204" pitchFamily="34" charset="0"/>
                <a:cs typeface="Arial" panose="020B0604020202020204" pitchFamily="34" charset="0"/>
              </a:rPr>
              <a:t>proforma</a:t>
            </a:r>
            <a:r>
              <a:rPr lang="en-US" sz="2200" b="1" dirty="0">
                <a:latin typeface="Arial" panose="020B0604020202020204" pitchFamily="34" charset="0"/>
                <a:cs typeface="Arial" panose="020B0604020202020204" pitchFamily="34" charset="0"/>
              </a:rPr>
              <a:t> copies of gazette. </a:t>
            </a:r>
          </a:p>
          <a:p>
            <a:pPr>
              <a:buFont typeface="Wingdings" panose="05000000000000000000" pitchFamily="2" charset="2"/>
              <a:buChar char="v"/>
            </a:pPr>
            <a:endParaRPr lang="en-US" sz="2200" dirty="0" smtClean="0">
              <a:latin typeface="Arial" panose="020B0604020202020204" pitchFamily="34" charset="0"/>
              <a:cs typeface="Arial" panose="020B0604020202020204" pitchFamily="34" charset="0"/>
            </a:endParaRPr>
          </a:p>
          <a:p>
            <a:pPr marL="0" indent="0">
              <a:buNone/>
            </a:pPr>
            <a:endParaRPr lang="en-US" sz="2200" dirty="0" smtClean="0">
              <a:latin typeface="Arial" panose="020B0604020202020204" pitchFamily="34" charset="0"/>
              <a:cs typeface="Arial" panose="020B0604020202020204" pitchFamily="34" charset="0"/>
            </a:endParaRPr>
          </a:p>
          <a:p>
            <a:pPr>
              <a:buFont typeface="Wingdings" panose="05000000000000000000" pitchFamily="2" charset="2"/>
              <a:buChar char="v"/>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61094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24"/>
            <a:ext cx="9144000" cy="1059976"/>
          </a:xfrm>
          <a:solidFill>
            <a:srgbClr val="FFC000"/>
          </a:solidFill>
        </p:spPr>
        <p:txBody>
          <a:bodyPr/>
          <a:lstStyle/>
          <a:p>
            <a:r>
              <a:rPr lang="en-US" b="1" cap="none" dirty="0" smtClean="0">
                <a:ln w="0"/>
                <a:solidFill>
                  <a:schemeClr val="tx1"/>
                </a:solidFill>
                <a:effectLst/>
                <a:latin typeface="Arial" panose="020B0604020202020204" pitchFamily="34" charset="0"/>
                <a:cs typeface="Arial" panose="020B0604020202020204" pitchFamily="34" charset="0"/>
              </a:rPr>
              <a:t>CHALLENGES &amp; </a:t>
            </a:r>
            <a:r>
              <a:rPr lang="en-US" b="1" cap="none" dirty="0">
                <a:ln w="0"/>
                <a:solidFill>
                  <a:schemeClr val="tx1"/>
                </a:solidFill>
                <a:effectLst/>
                <a:latin typeface="Arial" panose="020B0604020202020204" pitchFamily="34" charset="0"/>
                <a:cs typeface="Arial" panose="020B0604020202020204" pitchFamily="34" charset="0"/>
              </a:rPr>
              <a:t>SUPPORT PROVIDED </a:t>
            </a:r>
          </a:p>
        </p:txBody>
      </p:sp>
      <p:sp>
        <p:nvSpPr>
          <p:cNvPr id="3" name="Content Placeholder 2"/>
          <p:cNvSpPr>
            <a:spLocks noGrp="1"/>
          </p:cNvSpPr>
          <p:nvPr>
            <p:ph sz="half" idx="1"/>
          </p:nvPr>
        </p:nvSpPr>
        <p:spPr>
          <a:xfrm>
            <a:off x="0" y="1097506"/>
            <a:ext cx="5562600" cy="5760493"/>
          </a:xfrm>
        </p:spPr>
        <p:txBody>
          <a:bodyPr/>
          <a:lstStyle/>
          <a:p>
            <a:pPr>
              <a:buClr>
                <a:srgbClr val="F0A22E"/>
              </a:buClr>
            </a:pPr>
            <a:endParaRPr lang="en-US" sz="2000" dirty="0" smtClean="0">
              <a:solidFill>
                <a:srgbClr val="4E3B30"/>
              </a:solidFill>
              <a:latin typeface="Arial" panose="020B0604020202020204" pitchFamily="34" charset="0"/>
              <a:cs typeface="Arial" panose="020B0604020202020204" pitchFamily="34" charset="0"/>
            </a:endParaRPr>
          </a:p>
          <a:p>
            <a:pPr>
              <a:buClr>
                <a:srgbClr val="F0A22E"/>
              </a:buClr>
            </a:pPr>
            <a:endParaRPr lang="en-US" sz="2000" dirty="0" smtClean="0">
              <a:solidFill>
                <a:srgbClr val="4E3B30"/>
              </a:solidFill>
              <a:latin typeface="Arial" panose="020B0604020202020204" pitchFamily="34" charset="0"/>
              <a:cs typeface="Arial" panose="020B0604020202020204" pitchFamily="34" charset="0"/>
            </a:endParaRPr>
          </a:p>
          <a:p>
            <a:pPr>
              <a:buClr>
                <a:srgbClr val="F0A22E"/>
              </a:buClr>
            </a:pPr>
            <a:endParaRPr lang="en-US" sz="1100" dirty="0">
              <a:solidFill>
                <a:srgbClr val="4E3B30"/>
              </a:solidFill>
              <a:latin typeface="Arial" panose="020B0604020202020204" pitchFamily="34" charset="0"/>
              <a:cs typeface="Arial" panose="020B0604020202020204" pitchFamily="34" charset="0"/>
            </a:endParaRPr>
          </a:p>
          <a:p>
            <a:pPr marL="0" lvl="0" indent="0">
              <a:buClr>
                <a:srgbClr val="F0A22E"/>
              </a:buClr>
              <a:buNone/>
            </a:pPr>
            <a:endParaRPr lang="en-US" sz="500" dirty="0" smtClean="0">
              <a:solidFill>
                <a:srgbClr val="4E3B30"/>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pPr>
              <a:defRPr/>
            </a:pPr>
            <a:fld id="{03A766D6-CDE4-4D33-BCA0-EC7F3033FEBE}" type="slidenum">
              <a:rPr lang="en-US" smtClean="0"/>
              <a:pPr>
                <a:defRPr/>
              </a:pPr>
              <a:t>26</a:t>
            </a:fld>
            <a:endParaRPr lang="en-US" dirty="0"/>
          </a:p>
        </p:txBody>
      </p:sp>
      <p:sp>
        <p:nvSpPr>
          <p:cNvPr id="6" name="Content Placeholder 5"/>
          <p:cNvSpPr>
            <a:spLocks noGrp="1"/>
          </p:cNvSpPr>
          <p:nvPr>
            <p:ph sz="half" idx="2"/>
          </p:nvPr>
        </p:nvSpPr>
        <p:spPr>
          <a:xfrm>
            <a:off x="152400" y="1097505"/>
            <a:ext cx="8915400" cy="5760493"/>
          </a:xfrm>
        </p:spPr>
        <p:txBody>
          <a:bodyPr/>
          <a:lstStyle/>
          <a:p>
            <a:pPr>
              <a:buFont typeface="Wingdings" panose="05000000000000000000" pitchFamily="2" charset="2"/>
              <a:buChar char="v"/>
            </a:pPr>
            <a:r>
              <a:rPr lang="en-US" sz="2000" dirty="0" smtClean="0">
                <a:latin typeface="Arial" panose="020B0604020202020204" pitchFamily="34" charset="0"/>
                <a:cs typeface="Arial" panose="020B0604020202020204" pitchFamily="34" charset="0"/>
              </a:rPr>
              <a:t>Non-compliance with promulgation of resolution levying rates – Provided pro-forma resolution template to non-compliant municipalities</a:t>
            </a:r>
          </a:p>
          <a:p>
            <a:pPr>
              <a:buFont typeface="Wingdings" panose="05000000000000000000" pitchFamily="2" charset="2"/>
              <a:buChar char="v"/>
            </a:pPr>
            <a:r>
              <a:rPr lang="en-US" sz="2000" dirty="0" smtClean="0">
                <a:latin typeface="Arial" panose="020B0604020202020204" pitchFamily="34" charset="0"/>
                <a:cs typeface="Arial" panose="020B0604020202020204" pitchFamily="34" charset="0"/>
              </a:rPr>
              <a:t>Municipalities not starting process of compilation of new General Valuation Rolls (GVRs) on time</a:t>
            </a:r>
          </a:p>
          <a:p>
            <a:pPr>
              <a:buFont typeface="Wingdings" panose="05000000000000000000" pitchFamily="2" charset="2"/>
              <a:buChar char="v"/>
            </a:pPr>
            <a:r>
              <a:rPr lang="en-US" sz="2000" dirty="0" smtClean="0">
                <a:latin typeface="Arial" panose="020B0604020202020204" pitchFamily="34" charset="0"/>
                <a:cs typeface="Arial" panose="020B0604020202020204" pitchFamily="34" charset="0"/>
              </a:rPr>
              <a:t>Reminders communicated on time</a:t>
            </a:r>
          </a:p>
          <a:p>
            <a:pPr>
              <a:buFont typeface="Wingdings" panose="05000000000000000000" pitchFamily="2" charset="2"/>
              <a:buChar char="v"/>
            </a:pPr>
            <a:r>
              <a:rPr lang="en-US" sz="2000" dirty="0" smtClean="0">
                <a:latin typeface="Arial" panose="020B0604020202020204" pitchFamily="34" charset="0"/>
                <a:cs typeface="Arial" panose="020B0604020202020204" pitchFamily="34" charset="0"/>
              </a:rPr>
              <a:t>Non-submission of Performance Agreements to department or loading of these on municipal websites </a:t>
            </a:r>
          </a:p>
          <a:p>
            <a:pPr>
              <a:buFont typeface="Wingdings" panose="05000000000000000000" pitchFamily="2" charset="2"/>
              <a:buChar char="v"/>
            </a:pPr>
            <a:r>
              <a:rPr lang="en-US" sz="2000" dirty="0" smtClean="0">
                <a:latin typeface="Arial" panose="020B0604020202020204" pitchFamily="34" charset="0"/>
                <a:cs typeface="Arial" panose="020B0604020202020204" pitchFamily="34" charset="0"/>
              </a:rPr>
              <a:t>Non-tabling of Annual Reports &amp; Oversight Reports by some municipalities</a:t>
            </a:r>
          </a:p>
          <a:p>
            <a:pPr>
              <a:buFont typeface="Wingdings" panose="05000000000000000000" pitchFamily="2" charset="2"/>
              <a:buChar char="v"/>
            </a:pPr>
            <a:r>
              <a:rPr lang="en-US" sz="2000" dirty="0" smtClean="0">
                <a:latin typeface="Arial" panose="020B0604020202020204" pitchFamily="34" charset="0"/>
                <a:cs typeface="Arial" panose="020B0604020202020204" pitchFamily="34" charset="0"/>
              </a:rPr>
              <a:t>Non-submission of AR &amp; Oversight Reports to Provincial Legislature and Department by some municipalities;</a:t>
            </a:r>
          </a:p>
          <a:p>
            <a:pPr>
              <a:buFont typeface="Wingdings" panose="05000000000000000000" pitchFamily="2" charset="2"/>
              <a:buChar char="v"/>
            </a:pPr>
            <a:r>
              <a:rPr lang="en-US" sz="2000" dirty="0">
                <a:latin typeface="Arial" panose="020B0604020202020204" pitchFamily="34" charset="0"/>
                <a:cs typeface="Arial" panose="020B0604020202020204" pitchFamily="34" charset="0"/>
              </a:rPr>
              <a:t>AR not published to invite comments from local communities by some municipalities </a:t>
            </a:r>
          </a:p>
          <a:p>
            <a:pPr>
              <a:buFont typeface="Wingdings" panose="05000000000000000000" pitchFamily="2" charset="2"/>
              <a:buChar char="v"/>
            </a:pPr>
            <a:r>
              <a:rPr lang="en-US" sz="2000" dirty="0">
                <a:latin typeface="Arial" panose="020B0604020202020204" pitchFamily="34" charset="0"/>
                <a:cs typeface="Arial" panose="020B0604020202020204" pitchFamily="34" charset="0"/>
              </a:rPr>
              <a:t>Non-response for requests of information by some municipalities</a:t>
            </a:r>
          </a:p>
          <a:p>
            <a:pPr>
              <a:buFont typeface="Wingdings" panose="05000000000000000000" pitchFamily="2" charset="2"/>
              <a:buChar char="v"/>
            </a:pPr>
            <a:r>
              <a:rPr lang="en-US" sz="2000" dirty="0">
                <a:latin typeface="Arial" panose="020B0604020202020204" pitchFamily="34" charset="0"/>
                <a:cs typeface="Arial" panose="020B0604020202020204" pitchFamily="34" charset="0"/>
              </a:rPr>
              <a:t>Establishment of new Valuation Appeal Boards (VABs) in the province  - NB: Majority of applicants are White Males </a:t>
            </a:r>
            <a:endParaRPr lang="en-US" sz="2000" dirty="0" smtClean="0">
              <a:latin typeface="Arial" panose="020B0604020202020204" pitchFamily="34" charset="0"/>
              <a:cs typeface="Arial" panose="020B0604020202020204" pitchFamily="34" charset="0"/>
            </a:endParaRPr>
          </a:p>
          <a:p>
            <a:pPr marL="0" indent="0">
              <a:buNone/>
            </a:pPr>
            <a:endParaRPr lang="en-US" sz="2400" dirty="0" smtClean="0">
              <a:latin typeface="Arial" panose="020B0604020202020204" pitchFamily="34" charset="0"/>
              <a:cs typeface="Arial" panose="020B0604020202020204" pitchFamily="34" charset="0"/>
            </a:endParaRPr>
          </a:p>
          <a:p>
            <a:pPr marL="0" indent="0">
              <a:buNone/>
            </a:pPr>
            <a:r>
              <a:rPr lang="en-US" sz="2400" dirty="0" smtClean="0">
                <a:latin typeface="Arial" panose="020B0604020202020204" pitchFamily="34" charset="0"/>
                <a:cs typeface="Arial" panose="020B0604020202020204" pitchFamily="34" charset="0"/>
              </a:rPr>
              <a:t> </a:t>
            </a:r>
          </a:p>
          <a:p>
            <a:pPr marL="0" indent="0">
              <a:buNone/>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20873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
            <a:ext cx="5559623" cy="990599"/>
          </a:xfrm>
          <a:solidFill>
            <a:srgbClr val="FFC000"/>
          </a:solidFill>
        </p:spPr>
        <p:txBody>
          <a:bodyPr>
            <a:normAutofit fontScale="90000"/>
          </a:bodyPr>
          <a:lstStyle/>
          <a:p>
            <a:r>
              <a:rPr lang="en-US" cap="none" dirty="0">
                <a:ln w="0"/>
                <a:solidFill>
                  <a:schemeClr val="tx1"/>
                </a:solidFill>
                <a:effectLst>
                  <a:outerShdw blurRad="38100" dist="19050" dir="2700000" algn="tl" rotWithShape="0">
                    <a:schemeClr val="dk1">
                      <a:alpha val="40000"/>
                    </a:schemeClr>
                  </a:outerShdw>
                </a:effectLst>
              </a:rPr>
              <a:t>  </a:t>
            </a:r>
            <a:r>
              <a:rPr lang="en-US" cap="none" dirty="0" smtClean="0">
                <a:ln w="0"/>
                <a:solidFill>
                  <a:schemeClr val="tx1"/>
                </a:solidFill>
                <a:effectLst>
                  <a:outerShdw blurRad="38100" dist="19050" dir="2700000" algn="tl" rotWithShape="0">
                    <a:schemeClr val="dk1">
                      <a:alpha val="40000"/>
                    </a:schemeClr>
                  </a:outerShdw>
                </a:effectLst>
              </a:rPr>
              <a:t>CWP Participation Per site </a:t>
            </a:r>
            <a:endParaRPr lang="en-ZA" cap="none" dirty="0">
              <a:ln w="0"/>
              <a:solidFill>
                <a:schemeClr val="tx1"/>
              </a:solidFill>
              <a:effectLst>
                <a:outerShdw blurRad="38100" dist="19050" dir="2700000" algn="tl" rotWithShape="0">
                  <a:schemeClr val="dk1">
                    <a:alpha val="40000"/>
                  </a:schemeClr>
                </a:outerShdw>
              </a:effectLst>
            </a:endParaRPr>
          </a:p>
        </p:txBody>
      </p:sp>
      <p:sp>
        <p:nvSpPr>
          <p:cNvPr id="2" name="Slide Number Placeholder 1"/>
          <p:cNvSpPr>
            <a:spLocks noGrp="1"/>
          </p:cNvSpPr>
          <p:nvPr>
            <p:ph type="sldNum" sz="quarter" idx="12"/>
          </p:nvPr>
        </p:nvSpPr>
        <p:spPr/>
        <p:txBody>
          <a:bodyPr/>
          <a:lstStyle/>
          <a:p>
            <a:pPr>
              <a:defRPr/>
            </a:pPr>
            <a:fld id="{6FF90EAC-5868-4F8E-B966-74EC36AA5565}" type="slidenum">
              <a:rPr lang="en-US">
                <a:solidFill>
                  <a:srgbClr val="F0A22E">
                    <a:shade val="75000"/>
                  </a:srgbClr>
                </a:solidFill>
                <a:latin typeface="Franklin Gothic Book"/>
              </a:rPr>
              <a:pPr>
                <a:defRPr/>
              </a:pPr>
              <a:t>27</a:t>
            </a:fld>
            <a:endParaRPr lang="en-US" dirty="0">
              <a:solidFill>
                <a:srgbClr val="F0A22E">
                  <a:shade val="75000"/>
                </a:srgbClr>
              </a:solidFill>
              <a:latin typeface="Franklin Gothic Book"/>
            </a:endParaRPr>
          </a:p>
        </p:txBody>
      </p:sp>
      <p:graphicFrame>
        <p:nvGraphicFramePr>
          <p:cNvPr id="4" name="Table 3"/>
          <p:cNvGraphicFramePr>
            <a:graphicFrameLocks noGrp="1"/>
          </p:cNvGraphicFramePr>
          <p:nvPr>
            <p:extLst>
              <p:ext uri="{D42A27DB-BD31-4B8C-83A1-F6EECF244321}">
                <p14:modId xmlns:p14="http://schemas.microsoft.com/office/powerpoint/2010/main" val="1321745875"/>
              </p:ext>
            </p:extLst>
          </p:nvPr>
        </p:nvGraphicFramePr>
        <p:xfrm>
          <a:off x="22746" y="1752600"/>
          <a:ext cx="9144002" cy="4343403"/>
        </p:xfrm>
        <a:graphic>
          <a:graphicData uri="http://schemas.openxmlformats.org/drawingml/2006/table">
            <a:tbl>
              <a:tblPr firstRow="1" firstCol="1" bandRow="1"/>
              <a:tblGrid>
                <a:gridCol w="1574442">
                  <a:extLst>
                    <a:ext uri="{9D8B030D-6E8A-4147-A177-3AD203B41FA5}">
                      <a16:colId xmlns:a16="http://schemas.microsoft.com/office/drawing/2014/main" val="48425850"/>
                    </a:ext>
                  </a:extLst>
                </a:gridCol>
                <a:gridCol w="2006958">
                  <a:extLst>
                    <a:ext uri="{9D8B030D-6E8A-4147-A177-3AD203B41FA5}">
                      <a16:colId xmlns:a16="http://schemas.microsoft.com/office/drawing/2014/main" val="2501030756"/>
                    </a:ext>
                  </a:extLst>
                </a:gridCol>
                <a:gridCol w="1447800">
                  <a:extLst>
                    <a:ext uri="{9D8B030D-6E8A-4147-A177-3AD203B41FA5}">
                      <a16:colId xmlns:a16="http://schemas.microsoft.com/office/drawing/2014/main" val="3806003423"/>
                    </a:ext>
                  </a:extLst>
                </a:gridCol>
                <a:gridCol w="1447800">
                  <a:extLst>
                    <a:ext uri="{9D8B030D-6E8A-4147-A177-3AD203B41FA5}">
                      <a16:colId xmlns:a16="http://schemas.microsoft.com/office/drawing/2014/main" val="3797888515"/>
                    </a:ext>
                  </a:extLst>
                </a:gridCol>
                <a:gridCol w="1295400">
                  <a:extLst>
                    <a:ext uri="{9D8B030D-6E8A-4147-A177-3AD203B41FA5}">
                      <a16:colId xmlns:a16="http://schemas.microsoft.com/office/drawing/2014/main" val="859132441"/>
                    </a:ext>
                  </a:extLst>
                </a:gridCol>
                <a:gridCol w="1371602">
                  <a:extLst>
                    <a:ext uri="{9D8B030D-6E8A-4147-A177-3AD203B41FA5}">
                      <a16:colId xmlns:a16="http://schemas.microsoft.com/office/drawing/2014/main" val="2064610981"/>
                    </a:ext>
                  </a:extLst>
                </a:gridCol>
              </a:tblGrid>
              <a:tr h="519980">
                <a:tc rowSpan="2">
                  <a:txBody>
                    <a:bodyPr/>
                    <a:lstStyle/>
                    <a:p>
                      <a:pPr algn="ctr">
                        <a:spcAft>
                          <a:spcPts val="0"/>
                        </a:spcAft>
                      </a:pPr>
                      <a:r>
                        <a:rPr lang="en-GB" sz="1600" b="1" dirty="0">
                          <a:effectLst/>
                          <a:latin typeface="Arial Nova"/>
                          <a:ea typeface="Calibri" panose="020F0502020204030204" pitchFamily="34" charset="0"/>
                          <a:cs typeface="Calibri" panose="020F0502020204030204" pitchFamily="34" charset="0"/>
                        </a:rPr>
                        <a:t>District</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3643" marR="436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a:txBody>
                    <a:bodyPr/>
                    <a:lstStyle/>
                    <a:p>
                      <a:pPr algn="ctr">
                        <a:spcAft>
                          <a:spcPts val="0"/>
                        </a:spcAft>
                      </a:pPr>
                      <a:r>
                        <a:rPr lang="en-GB" sz="1600" b="1" dirty="0" smtClean="0">
                          <a:effectLst/>
                          <a:latin typeface="Arial Nova"/>
                          <a:ea typeface="Calibri" panose="020F0502020204030204" pitchFamily="34" charset="0"/>
                          <a:cs typeface="Calibri" panose="020F0502020204030204" pitchFamily="34" charset="0"/>
                        </a:rPr>
                        <a:t>Municipality / </a:t>
                      </a:r>
                      <a:r>
                        <a:rPr lang="en-GB" sz="1600" b="1" dirty="0">
                          <a:effectLst/>
                          <a:latin typeface="Arial Nova"/>
                          <a:ea typeface="Calibri" panose="020F0502020204030204" pitchFamily="34" charset="0"/>
                          <a:cs typeface="Calibri" panose="020F0502020204030204" pitchFamily="34" charset="0"/>
                        </a:rPr>
                        <a:t>Ward</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3643" marR="436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GB" sz="1800" b="1" dirty="0">
                          <a:effectLst/>
                          <a:latin typeface="Arial Nova"/>
                          <a:ea typeface="Calibri" panose="020F0502020204030204" pitchFamily="34" charset="0"/>
                          <a:cs typeface="Calibri" panose="020F0502020204030204" pitchFamily="34" charset="0"/>
                        </a:rPr>
                        <a:t>Youth</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3643" marR="436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GB" sz="1800" b="1" dirty="0">
                          <a:effectLst/>
                          <a:latin typeface="Arial Nova"/>
                          <a:ea typeface="Calibri" panose="020F0502020204030204" pitchFamily="34" charset="0"/>
                          <a:cs typeface="Calibri" panose="020F0502020204030204" pitchFamily="34" charset="0"/>
                        </a:rPr>
                        <a:t>Women</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3643" marR="436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GB" sz="1800" b="1" dirty="0">
                          <a:effectLst/>
                          <a:latin typeface="Arial Nova"/>
                          <a:ea typeface="Calibri" panose="020F0502020204030204" pitchFamily="34" charset="0"/>
                          <a:cs typeface="Calibri" panose="020F0502020204030204" pitchFamily="34" charset="0"/>
                        </a:rPr>
                        <a:t>PWD</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3643" marR="436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GB" sz="1800" b="1" dirty="0">
                          <a:effectLst/>
                          <a:latin typeface="Arial Nova"/>
                          <a:ea typeface="Calibri" panose="020F0502020204030204" pitchFamily="34" charset="0"/>
                          <a:cs typeface="Calibri" panose="020F0502020204030204" pitchFamily="34" charset="0"/>
                        </a:rPr>
                        <a:t>Total</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3643" marR="43643"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726421687"/>
                  </a:ext>
                </a:extLst>
              </a:tr>
              <a:tr h="1060203">
                <a:tc vMerge="1">
                  <a:txBody>
                    <a:bodyPr/>
                    <a:lstStyle/>
                    <a:p>
                      <a:endParaRPr lang="en-ZA"/>
                    </a:p>
                  </a:txBody>
                  <a:tcPr/>
                </a:tc>
                <a:tc vMerge="1">
                  <a:txBody>
                    <a:bodyPr/>
                    <a:lstStyle/>
                    <a:p>
                      <a:endParaRPr lang="en-ZA"/>
                    </a:p>
                  </a:txBody>
                  <a:tcPr/>
                </a:tc>
                <a:tc>
                  <a:txBody>
                    <a:bodyPr/>
                    <a:lstStyle/>
                    <a:p>
                      <a:pPr algn="ctr">
                        <a:spcAft>
                          <a:spcPts val="0"/>
                        </a:spcAft>
                      </a:pPr>
                      <a:r>
                        <a:rPr lang="en-US" sz="1800" b="1" dirty="0" smtClean="0">
                          <a:effectLst/>
                          <a:latin typeface="Arial Narrow" panose="020B0606020202030204" pitchFamily="34" charset="0"/>
                          <a:ea typeface="Calibri" panose="020F0502020204030204" pitchFamily="34" charset="0"/>
                          <a:cs typeface="Times New Roman" panose="02020603050405020304" pitchFamily="18" charset="0"/>
                        </a:rPr>
                        <a:t>Oct-Dec</a:t>
                      </a:r>
                      <a:r>
                        <a:rPr lang="en-US" sz="1800" b="1" baseline="0" dirty="0" smtClean="0">
                          <a:effectLst/>
                          <a:latin typeface="Arial Narrow" panose="020B0606020202030204" pitchFamily="34" charset="0"/>
                          <a:ea typeface="Calibri" panose="020F0502020204030204" pitchFamily="34" charset="0"/>
                          <a:cs typeface="Times New Roman" panose="02020603050405020304" pitchFamily="18" charset="0"/>
                        </a:rPr>
                        <a:t> 2020</a:t>
                      </a:r>
                      <a:endParaRPr lang="en-ZA" sz="18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32732" marR="327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smtClean="0">
                          <a:ln>
                            <a:noFill/>
                          </a:ln>
                          <a:solidFill>
                            <a:prstClr val="black"/>
                          </a:solidFill>
                          <a:effectLst/>
                          <a:uLnTx/>
                          <a:uFillTx/>
                          <a:latin typeface="Arial Narrow" panose="020B0606020202030204" pitchFamily="34" charset="0"/>
                          <a:ea typeface="Calibri" panose="020F0502020204030204" pitchFamily="34" charset="0"/>
                          <a:cs typeface="Times New Roman" panose="02020603050405020304" pitchFamily="18" charset="0"/>
                        </a:rPr>
                        <a:t>Oct-Dec 2020</a:t>
                      </a:r>
                      <a:endParaRPr kumimoji="0" lang="en-ZA" sz="1800" b="1" i="0" u="none" strike="noStrike" kern="1200" cap="none" spc="0" normalizeH="0" baseline="0" noProof="0" dirty="0">
                        <a:ln>
                          <a:noFill/>
                        </a:ln>
                        <a:solidFill>
                          <a:prstClr val="black"/>
                        </a:solidFill>
                        <a:effectLst/>
                        <a:uLnTx/>
                        <a:uFillTx/>
                        <a:latin typeface="Arial Narrow" panose="020B0606020202030204" pitchFamily="34" charset="0"/>
                        <a:ea typeface="Calibri" panose="020F0502020204030204" pitchFamily="34" charset="0"/>
                        <a:cs typeface="Times New Roman" panose="02020603050405020304" pitchFamily="18" charset="0"/>
                      </a:endParaRPr>
                    </a:p>
                  </a:txBody>
                  <a:tcPr marL="32732" marR="327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smtClean="0">
                          <a:ln>
                            <a:noFill/>
                          </a:ln>
                          <a:solidFill>
                            <a:prstClr val="black"/>
                          </a:solidFill>
                          <a:effectLst/>
                          <a:uLnTx/>
                          <a:uFillTx/>
                          <a:latin typeface="Arial Narrow" panose="020B0606020202030204" pitchFamily="34" charset="0"/>
                          <a:ea typeface="Calibri" panose="020F0502020204030204" pitchFamily="34" charset="0"/>
                          <a:cs typeface="Times New Roman" panose="02020603050405020304" pitchFamily="18" charset="0"/>
                        </a:rPr>
                        <a:t>Oct-Dec 2020</a:t>
                      </a:r>
                      <a:endParaRPr kumimoji="0" lang="en-ZA" sz="1800" b="1" i="0" u="none" strike="noStrike" kern="1200" cap="none" spc="0" normalizeH="0" baseline="0" noProof="0" dirty="0">
                        <a:ln>
                          <a:noFill/>
                        </a:ln>
                        <a:solidFill>
                          <a:prstClr val="black"/>
                        </a:solidFill>
                        <a:effectLst/>
                        <a:uLnTx/>
                        <a:uFillTx/>
                        <a:latin typeface="Arial Narrow" panose="020B0606020202030204" pitchFamily="34" charset="0"/>
                        <a:ea typeface="Calibri" panose="020F0502020204030204" pitchFamily="34" charset="0"/>
                        <a:cs typeface="Times New Roman" panose="02020603050405020304" pitchFamily="18" charset="0"/>
                      </a:endParaRPr>
                    </a:p>
                  </a:txBody>
                  <a:tcPr marL="32732" marR="327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black"/>
                          </a:solidFill>
                          <a:effectLst/>
                          <a:uLnTx/>
                          <a:uFillTx/>
                          <a:latin typeface="Arial Narrow" panose="020B0606020202030204" pitchFamily="34" charset="0"/>
                          <a:ea typeface="Calibri" panose="020F0502020204030204" pitchFamily="34" charset="0"/>
                          <a:cs typeface="Times New Roman" panose="02020603050405020304" pitchFamily="18" charset="0"/>
                        </a:rPr>
                        <a:t>Oct-Dec 2020</a:t>
                      </a:r>
                      <a:endParaRPr kumimoji="0" lang="en-ZA" sz="1800" b="1" i="0" u="none" strike="noStrike" kern="1200" cap="none" spc="0" normalizeH="0" baseline="0" noProof="0" dirty="0">
                        <a:ln>
                          <a:noFill/>
                        </a:ln>
                        <a:solidFill>
                          <a:prstClr val="black"/>
                        </a:solidFill>
                        <a:effectLst/>
                        <a:uLnTx/>
                        <a:uFillTx/>
                        <a:latin typeface="Arial Narrow" panose="020B0606020202030204" pitchFamily="34" charset="0"/>
                        <a:ea typeface="Calibri" panose="020F0502020204030204" pitchFamily="34" charset="0"/>
                        <a:cs typeface="Times New Roman" panose="02020603050405020304" pitchFamily="18" charset="0"/>
                      </a:endParaRPr>
                    </a:p>
                  </a:txBody>
                  <a:tcPr marL="32732" marR="32732"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9548930"/>
                  </a:ext>
                </a:extLst>
              </a:tr>
              <a:tr h="462205">
                <a:tc rowSpan="4">
                  <a:txBody>
                    <a:bodyPr/>
                    <a:lstStyle/>
                    <a:p>
                      <a:pPr>
                        <a:spcAft>
                          <a:spcPts val="0"/>
                        </a:spcAft>
                      </a:pPr>
                      <a:r>
                        <a:rPr lang="en-GB" sz="1800" b="1" dirty="0">
                          <a:effectLst/>
                          <a:latin typeface="Arial Nova"/>
                          <a:ea typeface="Calibri" panose="020F0502020204030204" pitchFamily="34" charset="0"/>
                          <a:cs typeface="Calibri" panose="020F0502020204030204" pitchFamily="34" charset="0"/>
                        </a:rPr>
                        <a:t>Frances Baard</a:t>
                      </a:r>
                      <a:endParaRPr lang="en-ZA"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643" marR="436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600" dirty="0">
                          <a:effectLst/>
                          <a:latin typeface="Arial Nova"/>
                          <a:ea typeface="Calibri" panose="020F0502020204030204" pitchFamily="34" charset="0"/>
                          <a:cs typeface="Calibri" panose="020F0502020204030204" pitchFamily="34" charset="0"/>
                        </a:rPr>
                        <a:t>Dikgatlong</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3643" marR="43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800" dirty="0">
                          <a:effectLst/>
                          <a:latin typeface="Arial Narrow" panose="020B0606020202030204" pitchFamily="34" charset="0"/>
                          <a:ea typeface="Calibri" panose="020F0502020204030204" pitchFamily="34" charset="0"/>
                          <a:cs typeface="Times New Roman" panose="02020603050405020304" pitchFamily="18" charset="0"/>
                        </a:rPr>
                        <a:t>411</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800" dirty="0">
                          <a:effectLst/>
                          <a:latin typeface="Arial Narrow" panose="020B0606020202030204" pitchFamily="34" charset="0"/>
                          <a:ea typeface="Calibri" panose="020F0502020204030204" pitchFamily="34" charset="0"/>
                          <a:cs typeface="Times New Roman" panose="02020603050405020304" pitchFamily="18" charset="0"/>
                        </a:rPr>
                        <a:t>1036</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800" dirty="0">
                          <a:effectLst/>
                          <a:latin typeface="Arial Narrow" panose="020B0606020202030204" pitchFamily="34" charset="0"/>
                          <a:ea typeface="Calibri" panose="020F0502020204030204" pitchFamily="34" charset="0"/>
                          <a:cs typeface="Times New Roman" panose="02020603050405020304" pitchFamily="18" charset="0"/>
                        </a:rPr>
                        <a:t>45</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800" b="1" dirty="0">
                          <a:effectLst/>
                          <a:latin typeface="Arial Narrow" panose="020B0606020202030204" pitchFamily="34" charset="0"/>
                          <a:ea typeface="Calibri" panose="020F0502020204030204" pitchFamily="34" charset="0"/>
                          <a:cs typeface="Times New Roman" panose="02020603050405020304" pitchFamily="18" charset="0"/>
                        </a:rPr>
                        <a:t>1492</a:t>
                      </a:r>
                      <a:endParaRPr lang="en-ZA"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7773499"/>
                  </a:ext>
                </a:extLst>
              </a:tr>
              <a:tr h="462205">
                <a:tc vMerge="1">
                  <a:txBody>
                    <a:bodyPr/>
                    <a:lstStyle/>
                    <a:p>
                      <a:endParaRPr lang="en-ZA"/>
                    </a:p>
                  </a:txBody>
                  <a:tcPr/>
                </a:tc>
                <a:tc>
                  <a:txBody>
                    <a:bodyPr/>
                    <a:lstStyle/>
                    <a:p>
                      <a:pPr>
                        <a:spcAft>
                          <a:spcPts val="0"/>
                        </a:spcAft>
                      </a:pPr>
                      <a:r>
                        <a:rPr lang="en-GB" sz="1600" dirty="0">
                          <a:effectLst/>
                          <a:latin typeface="Arial Nova"/>
                          <a:ea typeface="Calibri" panose="020F0502020204030204" pitchFamily="34" charset="0"/>
                          <a:cs typeface="Calibri" panose="020F0502020204030204" pitchFamily="34" charset="0"/>
                        </a:rPr>
                        <a:t>Magareng</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3643" marR="43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800" dirty="0">
                          <a:effectLst/>
                          <a:latin typeface="Arial Narrow" panose="020B0606020202030204" pitchFamily="34" charset="0"/>
                          <a:ea typeface="Calibri" panose="020F0502020204030204" pitchFamily="34" charset="0"/>
                          <a:cs typeface="Times New Roman" panose="02020603050405020304" pitchFamily="18" charset="0"/>
                        </a:rPr>
                        <a:t>379</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800" dirty="0">
                          <a:effectLst/>
                          <a:latin typeface="Arial Narrow" panose="020B0606020202030204" pitchFamily="34" charset="0"/>
                          <a:ea typeface="Calibri" panose="020F0502020204030204" pitchFamily="34" charset="0"/>
                          <a:cs typeface="Times New Roman" panose="02020603050405020304" pitchFamily="18" charset="0"/>
                        </a:rPr>
                        <a:t>875</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800" dirty="0">
                          <a:effectLst/>
                          <a:latin typeface="Arial Narrow" panose="020B0606020202030204" pitchFamily="34" charset="0"/>
                          <a:ea typeface="Calibri" panose="020F0502020204030204" pitchFamily="34" charset="0"/>
                          <a:cs typeface="Times New Roman" panose="02020603050405020304" pitchFamily="18" charset="0"/>
                        </a:rPr>
                        <a:t>42</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800" b="1" dirty="0">
                          <a:effectLst/>
                          <a:latin typeface="Arial Narrow" panose="020B0606020202030204" pitchFamily="34" charset="0"/>
                          <a:ea typeface="Calibri" panose="020F0502020204030204" pitchFamily="34" charset="0"/>
                          <a:cs typeface="Times New Roman" panose="02020603050405020304" pitchFamily="18" charset="0"/>
                        </a:rPr>
                        <a:t>1296</a:t>
                      </a:r>
                      <a:endParaRPr lang="en-ZA"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1322555"/>
                  </a:ext>
                </a:extLst>
              </a:tr>
              <a:tr h="462205">
                <a:tc vMerge="1">
                  <a:txBody>
                    <a:bodyPr/>
                    <a:lstStyle/>
                    <a:p>
                      <a:endParaRPr lang="en-ZA"/>
                    </a:p>
                  </a:txBody>
                  <a:tcPr/>
                </a:tc>
                <a:tc>
                  <a:txBody>
                    <a:bodyPr/>
                    <a:lstStyle/>
                    <a:p>
                      <a:pPr>
                        <a:spcAft>
                          <a:spcPts val="0"/>
                        </a:spcAft>
                      </a:pPr>
                      <a:r>
                        <a:rPr lang="en-GB" sz="1600" dirty="0">
                          <a:effectLst/>
                          <a:latin typeface="Arial Nova"/>
                          <a:ea typeface="Calibri" panose="020F0502020204030204" pitchFamily="34" charset="0"/>
                          <a:cs typeface="Calibri" panose="020F0502020204030204" pitchFamily="34" charset="0"/>
                        </a:rPr>
                        <a:t>Phokwane</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3643" marR="43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800" dirty="0">
                          <a:effectLst/>
                          <a:latin typeface="Arial Narrow" panose="020B0606020202030204" pitchFamily="34" charset="0"/>
                          <a:ea typeface="Calibri" panose="020F0502020204030204" pitchFamily="34" charset="0"/>
                          <a:cs typeface="Times New Roman" panose="02020603050405020304" pitchFamily="18" charset="0"/>
                        </a:rPr>
                        <a:t>498</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800" dirty="0">
                          <a:effectLst/>
                          <a:latin typeface="Arial Narrow" panose="020B0606020202030204" pitchFamily="34" charset="0"/>
                          <a:ea typeface="Calibri" panose="020F0502020204030204" pitchFamily="34" charset="0"/>
                          <a:cs typeface="Times New Roman" panose="02020603050405020304" pitchFamily="18" charset="0"/>
                        </a:rPr>
                        <a:t>957</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800" dirty="0">
                          <a:effectLst/>
                          <a:latin typeface="Arial Narrow" panose="020B0606020202030204" pitchFamily="34" charset="0"/>
                          <a:ea typeface="Calibri" panose="020F0502020204030204" pitchFamily="34" charset="0"/>
                          <a:cs typeface="Times New Roman" panose="02020603050405020304" pitchFamily="18" charset="0"/>
                        </a:rPr>
                        <a:t>30</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800" b="1" dirty="0">
                          <a:effectLst/>
                          <a:latin typeface="Arial Narrow" panose="020B0606020202030204" pitchFamily="34" charset="0"/>
                          <a:ea typeface="Calibri" panose="020F0502020204030204" pitchFamily="34" charset="0"/>
                          <a:cs typeface="Times New Roman" panose="02020603050405020304" pitchFamily="18" charset="0"/>
                        </a:rPr>
                        <a:t>1485</a:t>
                      </a:r>
                      <a:endParaRPr lang="en-ZA"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8444404"/>
                  </a:ext>
                </a:extLst>
              </a:tr>
              <a:tr h="462205">
                <a:tc vMerge="1">
                  <a:txBody>
                    <a:bodyPr/>
                    <a:lstStyle/>
                    <a:p>
                      <a:endParaRPr lang="en-ZA"/>
                    </a:p>
                  </a:txBody>
                  <a:tcPr/>
                </a:tc>
                <a:tc>
                  <a:txBody>
                    <a:bodyPr/>
                    <a:lstStyle/>
                    <a:p>
                      <a:pPr>
                        <a:spcAft>
                          <a:spcPts val="0"/>
                        </a:spcAft>
                      </a:pPr>
                      <a:r>
                        <a:rPr lang="en-GB" sz="1600" dirty="0">
                          <a:effectLst/>
                          <a:latin typeface="Arial Nova"/>
                          <a:ea typeface="Calibri" panose="020F0502020204030204" pitchFamily="34" charset="0"/>
                          <a:cs typeface="Calibri" panose="020F0502020204030204" pitchFamily="34" charset="0"/>
                        </a:rPr>
                        <a:t>Sol Plaatje</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3643" marR="43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800" dirty="0">
                          <a:effectLst/>
                          <a:latin typeface="Arial Narrow" panose="020B0606020202030204" pitchFamily="34" charset="0"/>
                          <a:ea typeface="Calibri" panose="020F0502020204030204" pitchFamily="34" charset="0"/>
                          <a:cs typeface="Times New Roman" panose="02020603050405020304" pitchFamily="18" charset="0"/>
                        </a:rPr>
                        <a:t>490</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800" dirty="0">
                          <a:effectLst/>
                          <a:latin typeface="Arial Narrow" panose="020B0606020202030204" pitchFamily="34" charset="0"/>
                          <a:ea typeface="Calibri" panose="020F0502020204030204" pitchFamily="34" charset="0"/>
                          <a:cs typeface="Times New Roman" panose="02020603050405020304" pitchFamily="18" charset="0"/>
                        </a:rPr>
                        <a:t>863</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800" dirty="0">
                          <a:effectLst/>
                          <a:latin typeface="Arial Narrow" panose="020B0606020202030204" pitchFamily="34" charset="0"/>
                          <a:ea typeface="Calibri" panose="020F0502020204030204" pitchFamily="34" charset="0"/>
                          <a:cs typeface="Times New Roman" panose="02020603050405020304" pitchFamily="18" charset="0"/>
                        </a:rPr>
                        <a:t>41</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800" b="1" dirty="0">
                          <a:effectLst/>
                          <a:latin typeface="Arial Narrow" panose="020B0606020202030204" pitchFamily="34" charset="0"/>
                          <a:ea typeface="Calibri" panose="020F0502020204030204" pitchFamily="34" charset="0"/>
                          <a:cs typeface="Times New Roman" panose="02020603050405020304" pitchFamily="18" charset="0"/>
                        </a:rPr>
                        <a:t>1394</a:t>
                      </a:r>
                      <a:endParaRPr lang="en-ZA"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0436329"/>
                  </a:ext>
                </a:extLst>
              </a:tr>
              <a:tr h="462205">
                <a:tc gridSpan="6">
                  <a:txBody>
                    <a:bodyPr/>
                    <a:lstStyle/>
                    <a:p>
                      <a:pPr>
                        <a:spcAft>
                          <a:spcPts val="0"/>
                        </a:spcAft>
                      </a:pPr>
                      <a:r>
                        <a:rPr lang="en-ZA" sz="2000" b="1" dirty="0" smtClean="0">
                          <a:effectLst/>
                          <a:latin typeface="Calibri" panose="020F0502020204030204" pitchFamily="34" charset="0"/>
                          <a:ea typeface="Calibri" panose="020F0502020204030204" pitchFamily="34" charset="0"/>
                          <a:cs typeface="Times New Roman" panose="02020603050405020304" pitchFamily="18" charset="0"/>
                        </a:rPr>
                        <a:t>Some of the participants were removed from the list until they verified their detailed to ensure that there are no ghost workers employed on the system. As and when verification happens the participants are reinstated.</a:t>
                      </a:r>
                      <a:endParaRPr lang="en-ZA"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643" marR="43643"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3643" marR="43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800"/>
                        </a:spcAft>
                      </a:pP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800"/>
                        </a:spcAft>
                      </a:pP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800"/>
                        </a:spcAft>
                      </a:pP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800"/>
                        </a:spcAft>
                      </a:pPr>
                      <a:endParaRPr lang="en-ZA"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grpSp>
        <p:nvGrpSpPr>
          <p:cNvPr id="10" name="Group 9"/>
          <p:cNvGrpSpPr>
            <a:grpSpLocks/>
          </p:cNvGrpSpPr>
          <p:nvPr/>
        </p:nvGrpSpPr>
        <p:grpSpPr bwMode="auto">
          <a:xfrm>
            <a:off x="6172200" y="180842"/>
            <a:ext cx="2848970" cy="838200"/>
            <a:chOff x="108725970" y="109632750"/>
            <a:chExt cx="2992755" cy="628650"/>
          </a:xfrm>
        </p:grpSpPr>
        <p:pic>
          <p:nvPicPr>
            <p:cNvPr id="11" name="Picture 10"/>
            <p:cNvPicPr>
              <a:picLocks noChangeAspect="1" noChangeArrowheads="1"/>
            </p:cNvPicPr>
            <p:nvPr/>
          </p:nvPicPr>
          <p:blipFill>
            <a:blip r:embed="rId2" cstate="print"/>
            <a:srcRect/>
            <a:stretch>
              <a:fillRect/>
            </a:stretch>
          </p:blipFill>
          <p:spPr bwMode="auto">
            <a:xfrm>
              <a:off x="108725970" y="109638665"/>
              <a:ext cx="888474" cy="622735"/>
            </a:xfrm>
            <a:prstGeom prst="rect">
              <a:avLst/>
            </a:prstGeom>
            <a:noFill/>
            <a:ln w="9525" algn="ctr">
              <a:miter lim="800000"/>
              <a:headEnd/>
              <a:tailEnd/>
            </a:ln>
          </p:spPr>
        </p:pic>
        <p:sp>
          <p:nvSpPr>
            <p:cNvPr id="12" name="Text Box 14"/>
            <p:cNvSpPr txBox="1">
              <a:spLocks noChangeArrowheads="1"/>
            </p:cNvSpPr>
            <p:nvPr/>
          </p:nvSpPr>
          <p:spPr bwMode="auto">
            <a:xfrm>
              <a:off x="109614444" y="109632750"/>
              <a:ext cx="2104281" cy="62865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rgbClr val="000000"/>
                </a:solidFill>
                <a:effectLst/>
                <a:latin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rgbClr val="000000"/>
                </a:solidFill>
                <a:effectLst/>
                <a:latin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500" b="0" i="0" u="none" strike="noStrike" cap="none" normalizeH="0" baseline="0" dirty="0" smtClean="0">
                  <a:ln>
                    <a:noFill/>
                  </a:ln>
                  <a:solidFill>
                    <a:srgbClr val="000000"/>
                  </a:solidFill>
                  <a:effectLst/>
                  <a:latin typeface="Arial" pitchFamily="34" charset="0"/>
                </a:rPr>
                <a:t>Department: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500" b="0" i="0" u="none" strike="noStrike" cap="none" normalizeH="0" baseline="0" dirty="0" smtClean="0">
                  <a:ln>
                    <a:noFill/>
                  </a:ln>
                  <a:solidFill>
                    <a:srgbClr val="000000"/>
                  </a:solidFill>
                  <a:effectLst/>
                  <a:latin typeface="Arial" pitchFamily="34" charset="0"/>
                </a:rPr>
                <a:t>Co-operative Governance, Human Settlements &amp;</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500" b="0" i="0" u="none" strike="noStrike" cap="none" normalizeH="0" baseline="0" dirty="0" smtClean="0">
                  <a:ln>
                    <a:noFill/>
                  </a:ln>
                  <a:solidFill>
                    <a:srgbClr val="000000"/>
                  </a:solidFill>
                  <a:effectLst/>
                  <a:latin typeface="Arial" pitchFamily="34" charset="0"/>
                </a:rPr>
                <a:t>Traditional Affairs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500" b="1" i="0" u="none" strike="noStrike" cap="none" normalizeH="0" baseline="0" dirty="0" smtClean="0">
                  <a:ln>
                    <a:noFill/>
                  </a:ln>
                  <a:solidFill>
                    <a:srgbClr val="000000"/>
                  </a:solidFill>
                  <a:effectLst/>
                  <a:latin typeface="Arial" pitchFamily="34" charset="0"/>
                </a:rPr>
                <a:t>Northern Cape</a:t>
              </a:r>
              <a:endParaRPr kumimoji="0" lang="en-US" sz="1800" b="0" i="0" u="none" strike="noStrike" cap="none" normalizeH="0" baseline="0" dirty="0" smtClean="0">
                <a:ln>
                  <a:noFill/>
                </a:ln>
                <a:solidFill>
                  <a:schemeClr val="tx1"/>
                </a:solidFill>
                <a:effectLst/>
                <a:latin typeface="Arial" pitchFamily="34" charset="0"/>
              </a:endParaRPr>
            </a:p>
          </p:txBody>
        </p:sp>
        <p:sp>
          <p:nvSpPr>
            <p:cNvPr id="13" name="Line 15"/>
            <p:cNvSpPr>
              <a:spLocks noChangeShapeType="1"/>
            </p:cNvSpPr>
            <p:nvPr/>
          </p:nvSpPr>
          <p:spPr bwMode="auto">
            <a:xfrm>
              <a:off x="109707968" y="109854626"/>
              <a:ext cx="1839307" cy="6724"/>
            </a:xfrm>
            <a:prstGeom prst="line">
              <a:avLst/>
            </a:prstGeom>
            <a:noFill/>
            <a:ln w="19050" algn="ctr">
              <a:solidFill>
                <a:srgbClr val="FFCC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4" name="WordArt 16"/>
            <p:cNvSpPr>
              <a:spLocks noChangeArrowheads="1" noChangeShapeType="1" noTextEdit="1"/>
            </p:cNvSpPr>
            <p:nvPr/>
          </p:nvSpPr>
          <p:spPr bwMode="auto">
            <a:xfrm>
              <a:off x="109895015" y="109689900"/>
              <a:ext cx="1480810" cy="127747"/>
            </a:xfrm>
            <a:prstGeom prst="rect">
              <a:avLst/>
            </a:prstGeom>
          </p:spPr>
          <p:txBody>
            <a:bodyPr wrap="none" fromWordArt="1">
              <a:prstTxWarp prst="textPlain">
                <a:avLst>
                  <a:gd name="adj" fmla="val 50000"/>
                </a:avLst>
              </a:prstTxWarp>
            </a:bodyPr>
            <a:lstStyle/>
            <a:p>
              <a:pPr algn="ctr" rtl="0"/>
              <a:r>
                <a:rPr lang="en-US" sz="1200" b="1" kern="10" spc="0" dirty="0" smtClean="0">
                  <a:ln w="9525" algn="ctr">
                    <a:solidFill>
                      <a:srgbClr val="000000"/>
                    </a:solidFill>
                    <a:round/>
                    <a:headEnd/>
                    <a:tailEnd/>
                  </a:ln>
                  <a:solidFill>
                    <a:srgbClr val="000000"/>
                  </a:solidFill>
                  <a:effectLst/>
                  <a:latin typeface="Arial"/>
                  <a:cs typeface="Arial"/>
                </a:rPr>
                <a:t>COGHSTA</a:t>
              </a:r>
              <a:endParaRPr lang="en-US" sz="1200" b="1" kern="10" spc="0" dirty="0">
                <a:ln w="9525" algn="ctr">
                  <a:solidFill>
                    <a:srgbClr val="000000"/>
                  </a:solidFill>
                  <a:round/>
                  <a:headEnd/>
                  <a:tailEnd/>
                </a:ln>
                <a:solidFill>
                  <a:srgbClr val="000000"/>
                </a:solidFill>
                <a:effectLst/>
                <a:latin typeface="Arial"/>
                <a:cs typeface="Arial"/>
              </a:endParaRPr>
            </a:p>
          </p:txBody>
        </p:sp>
      </p:grpSp>
    </p:spTree>
    <p:extLst>
      <p:ext uri="{BB962C8B-B14F-4D97-AF65-F5344CB8AC3E}">
        <p14:creationId xmlns:p14="http://schemas.microsoft.com/office/powerpoint/2010/main" val="17259543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9" name="Slide Number Placeholder 6"/>
          <p:cNvSpPr txBox="1">
            <a:spLocks/>
          </p:cNvSpPr>
          <p:nvPr/>
        </p:nvSpPr>
        <p:spPr>
          <a:xfrm>
            <a:off x="7863423" y="5718987"/>
            <a:ext cx="2133600" cy="273844"/>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EFF66C6-D348-F848-8D3F-EC6ACA6879FD}" type="slidenum">
              <a:rPr lang="en-US">
                <a:solidFill>
                  <a:schemeClr val="tx1">
                    <a:lumMod val="85000"/>
                    <a:lumOff val="15000"/>
                  </a:schemeClr>
                </a:solidFill>
              </a:rPr>
              <a:pPr/>
              <a:t>28</a:t>
            </a:fld>
            <a:endParaRPr lang="en-US" dirty="0">
              <a:solidFill>
                <a:schemeClr val="tx1">
                  <a:lumMod val="85000"/>
                  <a:lumOff val="15000"/>
                </a:schemeClr>
              </a:solidFill>
            </a:endParaRPr>
          </a:p>
        </p:txBody>
      </p:sp>
      <p:cxnSp>
        <p:nvCxnSpPr>
          <p:cNvPr id="17" name="Straight Connector 16"/>
          <p:cNvCxnSpPr/>
          <p:nvPr/>
        </p:nvCxnSpPr>
        <p:spPr>
          <a:xfrm flipV="1">
            <a:off x="317490" y="1237335"/>
            <a:ext cx="7751358" cy="25302"/>
          </a:xfrm>
          <a:prstGeom prst="line">
            <a:avLst/>
          </a:prstGeom>
          <a:ln>
            <a:solidFill>
              <a:srgbClr val="FFFFFF"/>
            </a:solidFill>
          </a:ln>
          <a:effectLst>
            <a:outerShdw blurRad="40000" dist="20000" dir="5400000" rotWithShape="0">
              <a:schemeClr val="tx1">
                <a:lumMod val="50000"/>
                <a:lumOff val="50000"/>
                <a:alpha val="38000"/>
              </a:schemeClr>
            </a:outerShdw>
          </a:effectLst>
        </p:spPr>
        <p:style>
          <a:lnRef idx="2">
            <a:schemeClr val="accent1"/>
          </a:lnRef>
          <a:fillRef idx="0">
            <a:schemeClr val="accent1"/>
          </a:fillRef>
          <a:effectRef idx="1">
            <a:schemeClr val="accent1"/>
          </a:effectRef>
          <a:fontRef idx="minor">
            <a:schemeClr val="tx1"/>
          </a:fontRef>
        </p:style>
      </p:cxnSp>
      <p:sp>
        <p:nvSpPr>
          <p:cNvPr id="24" name="Rectangle 23">
            <a:extLst>
              <a:ext uri="{FF2B5EF4-FFF2-40B4-BE49-F238E27FC236}">
                <a16:creationId xmlns:a16="http://schemas.microsoft.com/office/drawing/2014/main" id="{A65568BF-3804-7549-83D6-7F4FCE618DD7}"/>
              </a:ext>
            </a:extLst>
          </p:cNvPr>
          <p:cNvSpPr/>
          <p:nvPr/>
        </p:nvSpPr>
        <p:spPr>
          <a:xfrm>
            <a:off x="76200" y="5855909"/>
            <a:ext cx="8991600" cy="954107"/>
          </a:xfrm>
          <a:prstGeom prst="rect">
            <a:avLst/>
          </a:prstGeom>
        </p:spPr>
        <p:txBody>
          <a:bodyPr wrap="square">
            <a:spAutoFit/>
          </a:bodyPr>
          <a:lstStyle/>
          <a:p>
            <a:pPr defTabSz="514350">
              <a:lnSpc>
                <a:spcPts val="2100"/>
              </a:lnSpc>
              <a:spcBef>
                <a:spcPts val="450"/>
              </a:spcBef>
              <a:buClr>
                <a:srgbClr val="006600"/>
              </a:buClr>
            </a:pPr>
            <a:r>
              <a:rPr lang="en-US" altLang="en-US" sz="2000" b="1" u="sng" dirty="0">
                <a:solidFill>
                  <a:srgbClr val="269E2B"/>
                </a:solidFill>
                <a:latin typeface="Arial"/>
                <a:ea typeface="ＭＳ Ｐゴシック" panose="020B0600070205080204" pitchFamily="34" charset="-128"/>
                <a:cs typeface="Arial"/>
              </a:rPr>
              <a:t>Top 5 SD Issues </a:t>
            </a:r>
          </a:p>
          <a:p>
            <a:pPr marL="285750" indent="-285750" defTabSz="514350">
              <a:spcBef>
                <a:spcPts val="300"/>
              </a:spcBef>
              <a:buClr>
                <a:schemeClr val="tx1"/>
              </a:buClr>
              <a:buFont typeface="Wingdings" panose="05000000000000000000" pitchFamily="2" charset="2"/>
              <a:buChar char="q"/>
            </a:pPr>
            <a:r>
              <a:rPr lang="en-US" altLang="en-US" b="1" dirty="0">
                <a:latin typeface="Arial"/>
                <a:ea typeface="ＭＳ Ｐゴシック" panose="020B0600070205080204" pitchFamily="34" charset="-128"/>
                <a:cs typeface="Arial"/>
              </a:rPr>
              <a:t>Illegal connections (44</a:t>
            </a:r>
            <a:r>
              <a:rPr lang="en-US" altLang="en-US" b="1" dirty="0" smtClean="0">
                <a:latin typeface="Arial"/>
                <a:ea typeface="ＭＳ Ｐゴシック" panose="020B0600070205080204" pitchFamily="34" charset="-128"/>
                <a:cs typeface="Arial"/>
              </a:rPr>
              <a:t>); Electricity </a:t>
            </a:r>
            <a:r>
              <a:rPr lang="en-US" altLang="en-US" b="1" dirty="0">
                <a:latin typeface="Arial"/>
                <a:ea typeface="ＭＳ Ｐゴシック" panose="020B0600070205080204" pitchFamily="34" charset="-128"/>
                <a:cs typeface="Arial"/>
              </a:rPr>
              <a:t>Disruptions (35</a:t>
            </a:r>
            <a:r>
              <a:rPr lang="en-US" altLang="en-US" b="1" dirty="0" smtClean="0">
                <a:latin typeface="Arial"/>
                <a:ea typeface="ＭＳ Ｐゴシック" panose="020B0600070205080204" pitchFamily="34" charset="-128"/>
                <a:cs typeface="Arial"/>
              </a:rPr>
              <a:t>); Sewerage </a:t>
            </a:r>
            <a:r>
              <a:rPr lang="en-US" altLang="en-US" b="1" dirty="0">
                <a:latin typeface="Arial"/>
                <a:ea typeface="ＭＳ Ｐゴシック" panose="020B0600070205080204" pitchFamily="34" charset="-128"/>
                <a:cs typeface="Arial"/>
              </a:rPr>
              <a:t>(27</a:t>
            </a:r>
            <a:r>
              <a:rPr lang="en-US" altLang="en-US" b="1" dirty="0" smtClean="0">
                <a:latin typeface="Arial"/>
                <a:ea typeface="ＭＳ Ｐゴシック" panose="020B0600070205080204" pitchFamily="34" charset="-128"/>
                <a:cs typeface="Arial"/>
              </a:rPr>
              <a:t>); Water </a:t>
            </a:r>
            <a:r>
              <a:rPr lang="en-US" altLang="en-US" b="1" dirty="0">
                <a:latin typeface="Arial"/>
                <a:ea typeface="ＭＳ Ｐゴシック" panose="020B0600070205080204" pitchFamily="34" charset="-128"/>
                <a:cs typeface="Arial"/>
              </a:rPr>
              <a:t>Leaks (24</a:t>
            </a:r>
            <a:r>
              <a:rPr lang="en-US" altLang="en-US" b="1" dirty="0" smtClean="0">
                <a:latin typeface="Arial"/>
                <a:ea typeface="ＭＳ Ｐゴシック" panose="020B0600070205080204" pitchFamily="34" charset="-128"/>
                <a:cs typeface="Arial"/>
              </a:rPr>
              <a:t>); Potholes </a:t>
            </a:r>
            <a:r>
              <a:rPr lang="en-US" altLang="en-US" b="1" dirty="0">
                <a:latin typeface="Arial"/>
                <a:ea typeface="ＭＳ Ｐゴシック" panose="020B0600070205080204" pitchFamily="34" charset="-128"/>
                <a:cs typeface="Arial"/>
              </a:rPr>
              <a:t>(18) </a:t>
            </a:r>
          </a:p>
        </p:txBody>
      </p:sp>
      <p:sp>
        <p:nvSpPr>
          <p:cNvPr id="10" name="Rectangle 9">
            <a:extLst>
              <a:ext uri="{FF2B5EF4-FFF2-40B4-BE49-F238E27FC236}">
                <a16:creationId xmlns:a16="http://schemas.microsoft.com/office/drawing/2014/main" id="{F4E3A676-5458-CB41-86AD-B26F7E9703A0}"/>
              </a:ext>
            </a:extLst>
          </p:cNvPr>
          <p:cNvSpPr/>
          <p:nvPr/>
        </p:nvSpPr>
        <p:spPr>
          <a:xfrm>
            <a:off x="457200" y="381000"/>
            <a:ext cx="4237057" cy="646331"/>
          </a:xfrm>
          <a:prstGeom prst="rect">
            <a:avLst/>
          </a:prstGeom>
          <a:solidFill>
            <a:srgbClr val="FFC000"/>
          </a:solidFill>
        </p:spPr>
        <p:txBody>
          <a:bodyPr wrap="none">
            <a:spAutoFit/>
          </a:bodyPr>
          <a:lstStyle/>
          <a:p>
            <a:r>
              <a:rPr lang="en-US" altLang="en-US" sz="3600" b="1" cap="all" dirty="0" smtClean="0">
                <a:latin typeface="Arial"/>
                <a:cs typeface="Arial"/>
              </a:rPr>
              <a:t>G</a:t>
            </a:r>
            <a:r>
              <a:rPr lang="en-US" altLang="en-US" sz="3600" b="1" dirty="0" smtClean="0">
                <a:latin typeface="Arial"/>
                <a:cs typeface="Arial"/>
              </a:rPr>
              <a:t>ov</a:t>
            </a:r>
            <a:r>
              <a:rPr lang="en-US" altLang="en-US" sz="3600" b="1" cap="all" dirty="0" smtClean="0">
                <a:latin typeface="Arial"/>
                <a:cs typeface="Arial"/>
              </a:rPr>
              <a:t>C</a:t>
            </a:r>
            <a:r>
              <a:rPr lang="en-US" altLang="en-US" sz="3600" b="1" dirty="0" smtClean="0">
                <a:latin typeface="Arial"/>
                <a:cs typeface="Arial"/>
              </a:rPr>
              <a:t>hat</a:t>
            </a:r>
            <a:r>
              <a:rPr lang="en-US" altLang="en-US" sz="3600" b="1" cap="all" dirty="0" smtClean="0">
                <a:latin typeface="Arial"/>
                <a:cs typeface="Arial"/>
              </a:rPr>
              <a:t> P</a:t>
            </a:r>
            <a:r>
              <a:rPr lang="en-US" altLang="en-US" sz="3600" b="1" dirty="0" smtClean="0">
                <a:latin typeface="Arial"/>
                <a:cs typeface="Arial"/>
              </a:rPr>
              <a:t>latform</a:t>
            </a:r>
            <a:r>
              <a:rPr lang="en-US" altLang="en-US" sz="3600" b="1" cap="all" dirty="0" smtClean="0">
                <a:latin typeface="Arial"/>
                <a:cs typeface="Arial"/>
              </a:rPr>
              <a:t> </a:t>
            </a:r>
            <a:endParaRPr lang="en-US" sz="3600" b="1" cap="all" dirty="0">
              <a:latin typeface="Arial"/>
              <a:cs typeface="Arial"/>
            </a:endParaRPr>
          </a:p>
        </p:txBody>
      </p:sp>
      <p:pic>
        <p:nvPicPr>
          <p:cNvPr id="14" name="Picture 13"/>
          <p:cNvPicPr>
            <a:picLocks noChangeAspect="1"/>
          </p:cNvPicPr>
          <p:nvPr/>
        </p:nvPicPr>
        <p:blipFill>
          <a:blip r:embed="rId3"/>
          <a:stretch>
            <a:fillRect/>
          </a:stretch>
        </p:blipFill>
        <p:spPr>
          <a:xfrm>
            <a:off x="4343401" y="1262637"/>
            <a:ext cx="4724400" cy="4383552"/>
          </a:xfrm>
          <a:prstGeom prst="rect">
            <a:avLst/>
          </a:prstGeom>
        </p:spPr>
      </p:pic>
      <p:sp>
        <p:nvSpPr>
          <p:cNvPr id="9" name="Content Placeholder 2"/>
          <p:cNvSpPr txBox="1">
            <a:spLocks/>
          </p:cNvSpPr>
          <p:nvPr/>
        </p:nvSpPr>
        <p:spPr>
          <a:xfrm>
            <a:off x="9251" y="1321456"/>
            <a:ext cx="4008862" cy="439753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Arial"/>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Arial"/>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Arial"/>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Arial"/>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Arial"/>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342900" indent="-342900" algn="l">
              <a:buFont typeface="Wingdings" panose="05000000000000000000" pitchFamily="2" charset="2"/>
              <a:buChar char="q"/>
            </a:pPr>
            <a:r>
              <a:rPr lang="en-US" sz="1600" dirty="0">
                <a:solidFill>
                  <a:schemeClr val="tx1"/>
                </a:solidFill>
                <a:latin typeface="Arial" panose="020B0604020202020204" pitchFamily="34" charset="0"/>
                <a:cs typeface="Arial" panose="020B0604020202020204" pitchFamily="34" charset="0"/>
              </a:rPr>
              <a:t>F</a:t>
            </a:r>
            <a:r>
              <a:rPr lang="en-GB" sz="1600" dirty="0">
                <a:solidFill>
                  <a:schemeClr val="tx1"/>
                </a:solidFill>
                <a:latin typeface="Arial" panose="020B0604020202020204" pitchFamily="34" charset="0"/>
                <a:ea typeface="Times New Roman" panose="02020603050405020304" pitchFamily="18" charset="0"/>
              </a:rPr>
              <a:t>our (4) municipalities, Thembelihle, Kgatelopele, Kheis and Kamiesberg became the pilot sites </a:t>
            </a:r>
            <a:r>
              <a:rPr lang="en-GB" sz="1600" b="1" dirty="0">
                <a:solidFill>
                  <a:schemeClr val="tx1"/>
                </a:solidFill>
                <a:latin typeface="Arial" panose="020B0604020202020204" pitchFamily="34" charset="0"/>
                <a:ea typeface="Times New Roman" panose="02020603050405020304" pitchFamily="18" charset="0"/>
              </a:rPr>
              <a:t>19/20 FY</a:t>
            </a:r>
            <a:r>
              <a:rPr lang="en-GB" sz="1600" dirty="0">
                <a:solidFill>
                  <a:schemeClr val="tx1"/>
                </a:solidFill>
                <a:latin typeface="Arial" panose="020B0604020202020204" pitchFamily="34" charset="0"/>
                <a:ea typeface="Times New Roman" panose="02020603050405020304" pitchFamily="18" charset="0"/>
              </a:rPr>
              <a:t> &amp; </a:t>
            </a:r>
            <a:r>
              <a:rPr lang="en-GB" sz="1800" dirty="0">
                <a:solidFill>
                  <a:schemeClr val="tx1"/>
                </a:solidFill>
                <a:latin typeface="Arial" panose="020B0604020202020204" pitchFamily="34" charset="0"/>
                <a:ea typeface="Times New Roman" panose="02020603050405020304" pitchFamily="18" charset="0"/>
              </a:rPr>
              <a:t>8 </a:t>
            </a:r>
            <a:r>
              <a:rPr lang="en-GB" sz="1600" dirty="0">
                <a:solidFill>
                  <a:schemeClr val="tx1"/>
                </a:solidFill>
                <a:latin typeface="Arial" panose="020B0604020202020204" pitchFamily="34" charset="0"/>
                <a:ea typeface="Times New Roman" panose="02020603050405020304" pitchFamily="18" charset="0"/>
              </a:rPr>
              <a:t>were added in </a:t>
            </a:r>
            <a:r>
              <a:rPr lang="en-GB" sz="1600" b="1" dirty="0">
                <a:solidFill>
                  <a:schemeClr val="tx1"/>
                </a:solidFill>
                <a:latin typeface="Arial" panose="020B0604020202020204" pitchFamily="34" charset="0"/>
                <a:ea typeface="Times New Roman" panose="02020603050405020304" pitchFamily="18" charset="0"/>
              </a:rPr>
              <a:t>20/21 </a:t>
            </a:r>
            <a:r>
              <a:rPr lang="en-GB" sz="1800" b="1" dirty="0">
                <a:solidFill>
                  <a:schemeClr val="tx1"/>
                </a:solidFill>
                <a:latin typeface="Arial" panose="020B0604020202020204" pitchFamily="34" charset="0"/>
                <a:ea typeface="Times New Roman" panose="02020603050405020304" pitchFamily="18" charset="0"/>
              </a:rPr>
              <a:t>FY - </a:t>
            </a:r>
            <a:r>
              <a:rPr lang="en-GB" sz="1600" dirty="0">
                <a:solidFill>
                  <a:schemeClr val="tx1"/>
                </a:solidFill>
                <a:latin typeface="Arial" panose="020B0604020202020204" pitchFamily="34" charset="0"/>
                <a:ea typeface="Times New Roman" panose="02020603050405020304" pitchFamily="18" charset="0"/>
              </a:rPr>
              <a:t>Kareeberg, Gamagara, Joe Morolong, </a:t>
            </a:r>
            <a:r>
              <a:rPr lang="en-GB" sz="1600" b="1" dirty="0">
                <a:solidFill>
                  <a:schemeClr val="tx1"/>
                </a:solidFill>
                <a:latin typeface="Arial" panose="020B0604020202020204" pitchFamily="34" charset="0"/>
                <a:ea typeface="Times New Roman" panose="02020603050405020304" pitchFamily="18" charset="0"/>
              </a:rPr>
              <a:t>Magareng, </a:t>
            </a:r>
            <a:r>
              <a:rPr lang="en-GB" sz="1600" dirty="0">
                <a:solidFill>
                  <a:schemeClr val="tx1"/>
                </a:solidFill>
                <a:latin typeface="Arial" panose="020B0604020202020204" pitchFamily="34" charset="0"/>
                <a:ea typeface="Times New Roman" panose="02020603050405020304" pitchFamily="18" charset="0"/>
              </a:rPr>
              <a:t>Richtersveld, Renosterberg, Kai Garib and Siyancuma.</a:t>
            </a:r>
            <a:endParaRPr lang="en-GB" sz="1200" dirty="0">
              <a:solidFill>
                <a:schemeClr val="tx1"/>
              </a:solidFill>
              <a:latin typeface="Arial" panose="020B0604020202020204" pitchFamily="34" charset="0"/>
              <a:ea typeface="Times New Roman" panose="02020603050405020304" pitchFamily="18" charset="0"/>
            </a:endParaRPr>
          </a:p>
          <a:p>
            <a:pPr marL="342900" indent="-342900" algn="l">
              <a:buFont typeface="Wingdings" panose="05000000000000000000" pitchFamily="2" charset="2"/>
              <a:buChar char="q"/>
            </a:pPr>
            <a:r>
              <a:rPr lang="en-GB" sz="1600" dirty="0">
                <a:solidFill>
                  <a:schemeClr val="tx1"/>
                </a:solidFill>
                <a:latin typeface="Arial" panose="020B0604020202020204" pitchFamily="34" charset="0"/>
                <a:ea typeface="Times New Roman" panose="02020603050405020304" pitchFamily="18" charset="0"/>
              </a:rPr>
              <a:t>They are required to popularise </a:t>
            </a:r>
            <a:r>
              <a:rPr lang="en-GB" sz="1600" b="1" dirty="0">
                <a:solidFill>
                  <a:schemeClr val="tx1"/>
                </a:solidFill>
                <a:latin typeface="Arial" panose="020B0604020202020204" pitchFamily="34" charset="0"/>
                <a:ea typeface="Times New Roman" panose="02020603050405020304" pitchFamily="18" charset="0"/>
              </a:rPr>
              <a:t>the platform in their wards to enhance real time responses to service delivery and other municipal related issues</a:t>
            </a:r>
            <a:r>
              <a:rPr lang="en-GB" sz="1600" dirty="0">
                <a:solidFill>
                  <a:schemeClr val="tx1"/>
                </a:solidFill>
                <a:latin typeface="Arial" panose="020B0604020202020204" pitchFamily="34" charset="0"/>
                <a:ea typeface="Times New Roman" panose="02020603050405020304" pitchFamily="18" charset="0"/>
              </a:rPr>
              <a:t>. </a:t>
            </a:r>
          </a:p>
          <a:p>
            <a:pPr marL="342900" indent="-342900" algn="l">
              <a:buFont typeface="Wingdings" panose="05000000000000000000" pitchFamily="2" charset="2"/>
              <a:buChar char="q"/>
            </a:pPr>
            <a:r>
              <a:rPr lang="en-GB" sz="1600" dirty="0">
                <a:solidFill>
                  <a:schemeClr val="tx1"/>
                </a:solidFill>
                <a:latin typeface="Arial" panose="020B0604020202020204" pitchFamily="34" charset="0"/>
                <a:ea typeface="Times New Roman" panose="02020603050405020304" pitchFamily="18" charset="0"/>
              </a:rPr>
              <a:t>Given the challenges of Covid 19, municipalities should </a:t>
            </a:r>
            <a:r>
              <a:rPr lang="en-GB" sz="1600" b="1" dirty="0">
                <a:solidFill>
                  <a:schemeClr val="tx1"/>
                </a:solidFill>
                <a:latin typeface="Arial" panose="020B0604020202020204" pitchFamily="34" charset="0"/>
                <a:ea typeface="Times New Roman" panose="02020603050405020304" pitchFamily="18" charset="0"/>
              </a:rPr>
              <a:t>use this platform to deal with service delivery related concerns from the community</a:t>
            </a:r>
            <a:r>
              <a:rPr lang="en-GB" sz="1400" dirty="0">
                <a:solidFill>
                  <a:schemeClr val="tx1"/>
                </a:solidFill>
                <a:latin typeface="Arial" panose="020B0604020202020204" pitchFamily="34" charset="0"/>
                <a:ea typeface="Times New Roman" panose="02020603050405020304" pitchFamily="18" charset="0"/>
              </a:rPr>
              <a:t>.</a:t>
            </a:r>
            <a:endParaRPr lang="en-ZA" sz="1050" dirty="0">
              <a:solidFill>
                <a:schemeClr val="tx1"/>
              </a:solidFill>
              <a:latin typeface="Times New Roman" panose="02020603050405020304" pitchFamily="18" charset="0"/>
              <a:ea typeface="Times New Roman" panose="02020603050405020304" pitchFamily="18" charset="0"/>
            </a:endParaRPr>
          </a:p>
        </p:txBody>
      </p:sp>
      <p:pic>
        <p:nvPicPr>
          <p:cNvPr id="11" name="Picture 13"/>
          <p:cNvPicPr>
            <a:picLocks noChangeAspect="1" noChangeArrowheads="1"/>
          </p:cNvPicPr>
          <p:nvPr/>
        </p:nvPicPr>
        <p:blipFill>
          <a:blip r:embed="rId4"/>
          <a:srcRect/>
          <a:stretch>
            <a:fillRect/>
          </a:stretch>
        </p:blipFill>
        <p:spPr bwMode="auto">
          <a:xfrm>
            <a:off x="7863424" y="1"/>
            <a:ext cx="1204376" cy="1027330"/>
          </a:xfrm>
          <a:prstGeom prst="rect">
            <a:avLst/>
          </a:prstGeom>
          <a:noFill/>
          <a:ln w="9525" algn="ctr">
            <a:noFill/>
            <a:miter lim="800000"/>
            <a:headEnd/>
            <a:tailEnd/>
          </a:ln>
        </p:spPr>
      </p:pic>
    </p:spTree>
    <p:extLst>
      <p:ext uri="{BB962C8B-B14F-4D97-AF65-F5344CB8AC3E}">
        <p14:creationId xmlns:p14="http://schemas.microsoft.com/office/powerpoint/2010/main" val="11276506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4600" y="1554163"/>
            <a:ext cx="5029200" cy="4525962"/>
          </a:xfrm>
          <a:solidFill>
            <a:srgbClr val="92D050"/>
          </a:solidFill>
        </p:spPr>
        <p:txBody>
          <a:bodyPr/>
          <a:lstStyle/>
          <a:p>
            <a:pPr marL="0" indent="0">
              <a:buNone/>
            </a:pPr>
            <a:r>
              <a:rPr lang="en-ZA" dirty="0"/>
              <a:t> </a:t>
            </a:r>
            <a:r>
              <a:rPr lang="en-ZA" dirty="0" smtClean="0"/>
              <a:t>                     </a:t>
            </a:r>
          </a:p>
          <a:p>
            <a:pPr marL="0" indent="0">
              <a:buNone/>
            </a:pPr>
            <a:r>
              <a:rPr lang="en-ZA" dirty="0"/>
              <a:t> </a:t>
            </a:r>
            <a:r>
              <a:rPr lang="en-ZA" dirty="0" smtClean="0"/>
              <a:t>           </a:t>
            </a:r>
            <a:r>
              <a:rPr lang="en-ZA" sz="3600" b="1" i="1" dirty="0" smtClean="0">
                <a:latin typeface="Arial" panose="020B0604020202020204" pitchFamily="34" charset="0"/>
                <a:cs typeface="Arial" panose="020B0604020202020204" pitchFamily="34" charset="0"/>
              </a:rPr>
              <a:t>KE A LEBOGA </a:t>
            </a:r>
          </a:p>
          <a:p>
            <a:pPr marL="0" indent="0">
              <a:buNone/>
            </a:pPr>
            <a:endParaRPr lang="en-ZA" sz="1100" b="1" i="1" dirty="0">
              <a:latin typeface="Arial" panose="020B0604020202020204" pitchFamily="34" charset="0"/>
              <a:cs typeface="Arial" panose="020B0604020202020204" pitchFamily="34" charset="0"/>
            </a:endParaRPr>
          </a:p>
          <a:p>
            <a:pPr marL="0" indent="0">
              <a:buNone/>
            </a:pPr>
            <a:r>
              <a:rPr lang="en-ZA" sz="3600" b="1" i="1" dirty="0" smtClean="0">
                <a:latin typeface="Arial" panose="020B0604020202020204" pitchFamily="34" charset="0"/>
                <a:cs typeface="Arial" panose="020B0604020202020204" pitchFamily="34" charset="0"/>
              </a:rPr>
              <a:t>	   THANK YOU  </a:t>
            </a:r>
          </a:p>
          <a:p>
            <a:pPr marL="0" indent="0" algn="ctr">
              <a:buNone/>
            </a:pPr>
            <a:endParaRPr lang="en-ZA" sz="1400" b="1" dirty="0">
              <a:latin typeface="Arial" panose="020B0604020202020204" pitchFamily="34" charset="0"/>
              <a:cs typeface="Arial" panose="020B0604020202020204" pitchFamily="34" charset="0"/>
            </a:endParaRPr>
          </a:p>
          <a:p>
            <a:pPr marL="0" indent="0">
              <a:buNone/>
            </a:pPr>
            <a:r>
              <a:rPr lang="en-ZA" sz="3600" b="1" dirty="0" smtClean="0">
                <a:latin typeface="Arial" panose="020B0604020202020204" pitchFamily="34" charset="0"/>
                <a:cs typeface="Arial" panose="020B0604020202020204" pitchFamily="34" charset="0"/>
              </a:rPr>
              <a:t>          </a:t>
            </a:r>
            <a:r>
              <a:rPr lang="en-ZA" sz="3600" b="1" i="1" dirty="0" smtClean="0">
                <a:latin typeface="Arial" panose="020B0604020202020204" pitchFamily="34" charset="0"/>
                <a:cs typeface="Arial" panose="020B0604020202020204" pitchFamily="34" charset="0"/>
              </a:rPr>
              <a:t>ENKOSI         </a:t>
            </a:r>
          </a:p>
          <a:p>
            <a:pPr marL="0" indent="0" algn="ctr">
              <a:buNone/>
            </a:pPr>
            <a:endParaRPr lang="en-ZA" sz="2000" b="1" dirty="0">
              <a:latin typeface="Arial" panose="020B0604020202020204" pitchFamily="34" charset="0"/>
              <a:cs typeface="Arial" panose="020B0604020202020204" pitchFamily="34" charset="0"/>
            </a:endParaRPr>
          </a:p>
          <a:p>
            <a:pPr marL="0" indent="0">
              <a:buNone/>
            </a:pPr>
            <a:r>
              <a:rPr lang="en-ZA" sz="3600" b="1" dirty="0" smtClean="0">
                <a:latin typeface="Arial" panose="020B0604020202020204" pitchFamily="34" charset="0"/>
                <a:cs typeface="Arial" panose="020B0604020202020204" pitchFamily="34" charset="0"/>
              </a:rPr>
              <a:t>          </a:t>
            </a:r>
            <a:r>
              <a:rPr lang="en-ZA" sz="3600" b="1" i="1" dirty="0" smtClean="0">
                <a:latin typeface="Arial" panose="020B0604020202020204" pitchFamily="34" charset="0"/>
                <a:cs typeface="Arial" panose="020B0604020202020204" pitchFamily="34" charset="0"/>
              </a:rPr>
              <a:t>DANKIE        </a:t>
            </a:r>
            <a:endParaRPr lang="en-ZA" sz="3600" b="1"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CA15C064-DD44-4CAC-873E-2D1F54821676}" type="slidenum">
              <a:rPr kumimoji="0" lang="en-US" smtClean="0"/>
              <a:pPr/>
              <a:t>29</a:t>
            </a:fld>
            <a:endParaRPr kumimoji="0" lang="en-US" dirty="0"/>
          </a:p>
        </p:txBody>
      </p:sp>
    </p:spTree>
    <p:extLst>
      <p:ext uri="{BB962C8B-B14F-4D97-AF65-F5344CB8AC3E}">
        <p14:creationId xmlns:p14="http://schemas.microsoft.com/office/powerpoint/2010/main" val="3303893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15240" y="1127125"/>
            <a:ext cx="9128760" cy="5730875"/>
          </a:xfrm>
        </p:spPr>
        <p:txBody>
          <a:bodyPr/>
          <a:lstStyle/>
          <a:p>
            <a:pPr marL="0" marR="0" indent="0" algn="just">
              <a:lnSpc>
                <a:spcPct val="115000"/>
              </a:lnSpc>
              <a:spcBef>
                <a:spcPts val="0"/>
              </a:spcBef>
              <a:spcAft>
                <a:spcPts val="0"/>
              </a:spcAft>
              <a:buNone/>
            </a:pPr>
            <a:endParaRPr lang="en-GB" sz="2400" dirty="0" smtClean="0">
              <a:latin typeface="Arial" panose="020B0604020202020204" pitchFamily="34" charset="0"/>
              <a:ea typeface="Times New Roman" panose="02020603050405020304" pitchFamily="18" charset="0"/>
            </a:endParaRPr>
          </a:p>
          <a:p>
            <a:pPr marL="0" indent="0">
              <a:lnSpc>
                <a:spcPct val="115000"/>
              </a:lnSpc>
              <a:spcBef>
                <a:spcPts val="0"/>
              </a:spcBef>
              <a:spcAft>
                <a:spcPts val="0"/>
              </a:spcAft>
              <a:buNone/>
            </a:pPr>
            <a:r>
              <a:rPr lang="en-GB" dirty="0" smtClean="0">
                <a:solidFill>
                  <a:schemeClr val="tx1"/>
                </a:solidFill>
                <a:latin typeface="Arial" panose="020B0604020202020204" pitchFamily="34" charset="0"/>
                <a:ea typeface="Times New Roman" panose="02020603050405020304" pitchFamily="18" charset="0"/>
              </a:rPr>
              <a:t>To inform the </a:t>
            </a:r>
            <a:r>
              <a:rPr lang="en-GB" b="1" dirty="0" smtClean="0">
                <a:solidFill>
                  <a:schemeClr val="tx1"/>
                </a:solidFill>
                <a:latin typeface="Arial" panose="020B0604020202020204" pitchFamily="34" charset="0"/>
                <a:ea typeface="Times New Roman" panose="02020603050405020304" pitchFamily="18" charset="0"/>
              </a:rPr>
              <a:t>PC on CoGTA </a:t>
            </a:r>
            <a:r>
              <a:rPr lang="en-GB" dirty="0" smtClean="0">
                <a:solidFill>
                  <a:schemeClr val="tx1"/>
                </a:solidFill>
                <a:latin typeface="Arial" panose="020B0604020202020204" pitchFamily="34" charset="0"/>
                <a:ea typeface="Times New Roman" panose="02020603050405020304" pitchFamily="18" charset="0"/>
              </a:rPr>
              <a:t>of the state of local government in Frances Baard District and local </a:t>
            </a:r>
            <a:r>
              <a:rPr lang="en-US" dirty="0" smtClean="0">
                <a:solidFill>
                  <a:schemeClr val="tx1"/>
                </a:solidFill>
              </a:rPr>
              <a:t>municipalities</a:t>
            </a:r>
            <a:r>
              <a:rPr lang="en-GB" dirty="0" smtClean="0">
                <a:solidFill>
                  <a:schemeClr val="tx1"/>
                </a:solidFill>
                <a:latin typeface="Arial" panose="020B0604020202020204" pitchFamily="34" charset="0"/>
                <a:ea typeface="Times New Roman" panose="02020603050405020304" pitchFamily="18" charset="0"/>
              </a:rPr>
              <a:t>.</a:t>
            </a:r>
            <a:endParaRPr lang="en-US" b="1" u="sng" dirty="0">
              <a:solidFill>
                <a:schemeClr val="tx1"/>
              </a:solidFill>
              <a:latin typeface="Times New Roman" panose="02020603050405020304" pitchFamily="18" charset="0"/>
              <a:ea typeface="Times New Roman" panose="02020603050405020304" pitchFamily="18" charset="0"/>
            </a:endParaRPr>
          </a:p>
          <a:p>
            <a:pPr marL="114300" marR="0" indent="0" algn="just">
              <a:lnSpc>
                <a:spcPct val="115000"/>
              </a:lnSpc>
              <a:spcBef>
                <a:spcPts val="0"/>
              </a:spcBef>
              <a:spcAft>
                <a:spcPts val="0"/>
              </a:spcAft>
              <a:buClrTx/>
              <a:buNone/>
            </a:pPr>
            <a:endParaRPr lang="en-US" sz="2400" b="1" u="sng" dirty="0">
              <a:latin typeface="Times New Roman" panose="02020603050405020304" pitchFamily="18" charset="0"/>
              <a:ea typeface="Times New Roman" panose="02020603050405020304" pitchFamily="18" charset="0"/>
            </a:endParaRPr>
          </a:p>
        </p:txBody>
      </p:sp>
      <p:grpSp>
        <p:nvGrpSpPr>
          <p:cNvPr id="14339" name="Group 12"/>
          <p:cNvGrpSpPr>
            <a:grpSpLocks/>
          </p:cNvGrpSpPr>
          <p:nvPr/>
        </p:nvGrpSpPr>
        <p:grpSpPr bwMode="auto">
          <a:xfrm>
            <a:off x="6562676" y="288925"/>
            <a:ext cx="2628900" cy="514350"/>
            <a:chOff x="108725970" y="109632750"/>
            <a:chExt cx="2992755" cy="628650"/>
          </a:xfrm>
        </p:grpSpPr>
        <p:pic>
          <p:nvPicPr>
            <p:cNvPr id="14341" name="Picture 13"/>
            <p:cNvPicPr>
              <a:picLocks noChangeAspect="1" noChangeArrowheads="1"/>
            </p:cNvPicPr>
            <p:nvPr/>
          </p:nvPicPr>
          <p:blipFill>
            <a:blip r:embed="rId2"/>
            <a:srcRect/>
            <a:stretch>
              <a:fillRect/>
            </a:stretch>
          </p:blipFill>
          <p:spPr bwMode="auto">
            <a:xfrm>
              <a:off x="108725970" y="109638665"/>
              <a:ext cx="888474" cy="622735"/>
            </a:xfrm>
            <a:prstGeom prst="rect">
              <a:avLst/>
            </a:prstGeom>
            <a:noFill/>
            <a:ln w="9525" algn="ctr">
              <a:noFill/>
              <a:miter lim="800000"/>
              <a:headEnd/>
              <a:tailEnd/>
            </a:ln>
          </p:spPr>
        </p:pic>
        <p:sp>
          <p:nvSpPr>
            <p:cNvPr id="14342" name="Text Box 14"/>
            <p:cNvSpPr txBox="1">
              <a:spLocks noChangeArrowheads="1"/>
            </p:cNvSpPr>
            <p:nvPr/>
          </p:nvSpPr>
          <p:spPr bwMode="auto">
            <a:xfrm>
              <a:off x="109614444" y="109632750"/>
              <a:ext cx="2104281" cy="628650"/>
            </a:xfrm>
            <a:prstGeom prst="rect">
              <a:avLst/>
            </a:prstGeom>
            <a:noFill/>
            <a:ln w="9525" algn="in">
              <a:noFill/>
              <a:miter lim="800000"/>
              <a:headEnd/>
              <a:tailEnd/>
            </a:ln>
          </p:spPr>
          <p:txBody>
            <a:bodyPr lIns="36576" tIns="36576" rIns="36576" bIns="36576"/>
            <a:lstStyle/>
            <a:p>
              <a:pPr algn="ctr"/>
              <a:endParaRPr lang="en-US" sz="600">
                <a:solidFill>
                  <a:srgbClr val="000000"/>
                </a:solidFill>
              </a:endParaRPr>
            </a:p>
            <a:p>
              <a:pPr algn="ctr"/>
              <a:endParaRPr lang="en-US" sz="600">
                <a:solidFill>
                  <a:srgbClr val="000000"/>
                </a:solidFill>
              </a:endParaRPr>
            </a:p>
            <a:p>
              <a:pPr algn="ctr"/>
              <a:r>
                <a:rPr lang="en-US" sz="500">
                  <a:solidFill>
                    <a:srgbClr val="000000"/>
                  </a:solidFill>
                </a:rPr>
                <a:t>Department: </a:t>
              </a:r>
            </a:p>
            <a:p>
              <a:pPr algn="ctr"/>
              <a:r>
                <a:rPr lang="en-US" sz="500">
                  <a:solidFill>
                    <a:srgbClr val="000000"/>
                  </a:solidFill>
                </a:rPr>
                <a:t>Co-operative Governance, Human Settlements &amp;</a:t>
              </a:r>
            </a:p>
            <a:p>
              <a:pPr algn="ctr"/>
              <a:r>
                <a:rPr lang="en-US" sz="500">
                  <a:solidFill>
                    <a:srgbClr val="000000"/>
                  </a:solidFill>
                </a:rPr>
                <a:t>Traditional Affairs</a:t>
              </a:r>
            </a:p>
            <a:p>
              <a:pPr algn="ctr"/>
              <a:r>
                <a:rPr lang="en-US" sz="500" b="1">
                  <a:solidFill>
                    <a:srgbClr val="000000"/>
                  </a:solidFill>
                </a:rPr>
                <a:t>Northern Cape</a:t>
              </a:r>
              <a:endParaRPr lang="en-US"/>
            </a:p>
          </p:txBody>
        </p:sp>
        <p:sp>
          <p:nvSpPr>
            <p:cNvPr id="14343" name="Line 15"/>
            <p:cNvSpPr>
              <a:spLocks noChangeShapeType="1"/>
            </p:cNvSpPr>
            <p:nvPr/>
          </p:nvSpPr>
          <p:spPr bwMode="auto">
            <a:xfrm>
              <a:off x="109707968" y="109854626"/>
              <a:ext cx="1839307" cy="6724"/>
            </a:xfrm>
            <a:prstGeom prst="line">
              <a:avLst/>
            </a:prstGeom>
            <a:noFill/>
            <a:ln w="19050" algn="ctr">
              <a:solidFill>
                <a:srgbClr val="FFCC00"/>
              </a:solidFill>
              <a:round/>
              <a:headEnd/>
              <a:tailEnd/>
            </a:ln>
          </p:spPr>
          <p:txBody>
            <a:bodyPr lIns="36576" tIns="36576" rIns="36576" bIns="36576"/>
            <a:lstStyle/>
            <a:p>
              <a:endParaRPr lang="en-US"/>
            </a:p>
          </p:txBody>
        </p:sp>
        <p:sp>
          <p:nvSpPr>
            <p:cNvPr id="14344" name="WordArt 16"/>
            <p:cNvSpPr>
              <a:spLocks noChangeArrowheads="1" noChangeShapeType="1" noTextEdit="1"/>
            </p:cNvSpPr>
            <p:nvPr/>
          </p:nvSpPr>
          <p:spPr bwMode="auto">
            <a:xfrm>
              <a:off x="109895015" y="109689900"/>
              <a:ext cx="1480810" cy="127747"/>
            </a:xfrm>
            <a:prstGeom prst="rect">
              <a:avLst/>
            </a:prstGeom>
          </p:spPr>
          <p:txBody>
            <a:bodyPr wrap="none" fromWordArt="1">
              <a:prstTxWarp prst="textPlain">
                <a:avLst>
                  <a:gd name="adj" fmla="val 50000"/>
                </a:avLst>
              </a:prstTxWarp>
            </a:bodyPr>
            <a:lstStyle/>
            <a:p>
              <a:pPr algn="ctr"/>
              <a:r>
                <a:rPr lang="en-US" sz="1200" b="1" kern="10" dirty="0">
                  <a:ln w="9525" algn="ctr">
                    <a:solidFill>
                      <a:srgbClr val="000000"/>
                    </a:solidFill>
                    <a:round/>
                    <a:headEnd/>
                    <a:tailEnd/>
                  </a:ln>
                  <a:solidFill>
                    <a:srgbClr val="000000"/>
                  </a:solidFill>
                  <a:latin typeface="Arial"/>
                  <a:cs typeface="Arial"/>
                </a:rPr>
                <a:t>COGHSTA</a:t>
              </a:r>
            </a:p>
          </p:txBody>
        </p:sp>
      </p:grpSp>
      <p:sp>
        <p:nvSpPr>
          <p:cNvPr id="3" name="Title 2"/>
          <p:cNvSpPr>
            <a:spLocks noGrp="1"/>
          </p:cNvSpPr>
          <p:nvPr>
            <p:ph type="title"/>
          </p:nvPr>
        </p:nvSpPr>
        <p:spPr>
          <a:xfrm>
            <a:off x="15240" y="0"/>
            <a:ext cx="6396831" cy="1066800"/>
          </a:xfrm>
          <a:solidFill>
            <a:srgbClr val="FFC000"/>
          </a:solidFill>
        </p:spPr>
        <p:txBody>
          <a:bodyPr>
            <a:normAutofit/>
          </a:bodyPr>
          <a:lstStyle/>
          <a:p>
            <a:r>
              <a:rPr lang="en-US" cap="none" dirty="0" smtClean="0">
                <a:ln w="0"/>
                <a:solidFill>
                  <a:schemeClr val="tx1"/>
                </a:solidFill>
                <a:effectLst>
                  <a:outerShdw blurRad="38100" dist="19050" dir="2700000" algn="tl" rotWithShape="0">
                    <a:schemeClr val="dk1">
                      <a:alpha val="40000"/>
                    </a:schemeClr>
                  </a:outerShdw>
                </a:effectLst>
              </a:rPr>
              <a:t>PURPOSE  </a:t>
            </a:r>
            <a:endParaRPr lang="en-ZA" cap="none" dirty="0">
              <a:ln w="0"/>
              <a:solidFill>
                <a:schemeClr val="tx1"/>
              </a:solidFill>
              <a:effectLst>
                <a:outerShdw blurRad="38100" dist="19050" dir="2700000" algn="tl" rotWithShape="0">
                  <a:schemeClr val="dk1">
                    <a:alpha val="40000"/>
                  </a:schemeClr>
                </a:outerShdw>
              </a:effectLst>
            </a:endParaRPr>
          </a:p>
        </p:txBody>
      </p:sp>
      <p:sp>
        <p:nvSpPr>
          <p:cNvPr id="2" name="Slide Number Placeholder 1"/>
          <p:cNvSpPr>
            <a:spLocks noGrp="1"/>
          </p:cNvSpPr>
          <p:nvPr>
            <p:ph type="sldNum" sz="quarter" idx="12"/>
          </p:nvPr>
        </p:nvSpPr>
        <p:spPr/>
        <p:txBody>
          <a:bodyPr/>
          <a:lstStyle/>
          <a:p>
            <a:pPr>
              <a:defRPr/>
            </a:pPr>
            <a:fld id="{6FF90EAC-5868-4F8E-B966-74EC36AA5565}" type="slidenum">
              <a:rPr lang="en-US" smtClean="0"/>
              <a:pPr>
                <a:defRPr/>
              </a:pPr>
              <a:t>3</a:t>
            </a:fld>
            <a:endParaRPr lang="en-US" dirty="0"/>
          </a:p>
        </p:txBody>
      </p:sp>
    </p:spTree>
    <p:extLst>
      <p:ext uri="{BB962C8B-B14F-4D97-AF65-F5344CB8AC3E}">
        <p14:creationId xmlns:p14="http://schemas.microsoft.com/office/powerpoint/2010/main" val="39702395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1"/>
            <a:ext cx="6289104" cy="1052737"/>
          </a:xfrm>
          <a:solidFill>
            <a:srgbClr val="FFC000"/>
          </a:solidFill>
        </p:spPr>
        <p:txBody>
          <a:bodyPr>
            <a:noAutofit/>
          </a:bodyPr>
          <a:lstStyle/>
          <a:p>
            <a:r>
              <a:rPr lang="en-ZA" sz="2800" b="1" cap="none" dirty="0" smtClean="0">
                <a:ln w="0"/>
                <a:solidFill>
                  <a:schemeClr val="tx1"/>
                </a:solidFill>
                <a:effectLst/>
                <a:latin typeface="Arial" panose="020B0604020202020204" pitchFamily="34" charset="0"/>
                <a:cs typeface="Arial" panose="020B0604020202020204" pitchFamily="34" charset="0"/>
              </a:rPr>
              <a:t>OVERVIEW OF FUNCTIONAL MUNICIPAL COUNCILS </a:t>
            </a:r>
            <a:endParaRPr lang="en-ZA" sz="2800" b="1" cap="none" dirty="0">
              <a:ln w="0"/>
              <a:solidFill>
                <a:schemeClr val="tx1"/>
              </a:solidFill>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052736"/>
            <a:ext cx="9144000" cy="5805264"/>
          </a:xfrm>
        </p:spPr>
        <p:txBody>
          <a:bodyPr>
            <a:normAutofit/>
          </a:bodyPr>
          <a:lstStyle/>
          <a:p>
            <a:pPr>
              <a:buFont typeface="Wingdings" panose="05000000000000000000" pitchFamily="2" charset="2"/>
              <a:buChar char="q"/>
            </a:pPr>
            <a:r>
              <a:rPr lang="en-US" sz="2800" dirty="0" smtClean="0">
                <a:solidFill>
                  <a:schemeClr val="tx1"/>
                </a:solidFill>
              </a:rPr>
              <a:t>All </a:t>
            </a:r>
            <a:r>
              <a:rPr lang="en-US" sz="2800" b="1" dirty="0" smtClean="0">
                <a:solidFill>
                  <a:schemeClr val="tx1"/>
                </a:solidFill>
              </a:rPr>
              <a:t>5 municipal councils </a:t>
            </a:r>
            <a:r>
              <a:rPr lang="en-US" sz="2800" dirty="0" smtClean="0">
                <a:solidFill>
                  <a:schemeClr val="tx1"/>
                </a:solidFill>
              </a:rPr>
              <a:t>in the district are functional;</a:t>
            </a:r>
          </a:p>
          <a:p>
            <a:pPr>
              <a:buFont typeface="Wingdings" panose="05000000000000000000" pitchFamily="2" charset="2"/>
              <a:buChar char="q"/>
            </a:pPr>
            <a:endParaRPr lang="en-US" sz="2000" dirty="0" smtClean="0">
              <a:solidFill>
                <a:schemeClr val="tx1"/>
              </a:solidFill>
            </a:endParaRPr>
          </a:p>
          <a:p>
            <a:pPr>
              <a:buFont typeface="Wingdings" panose="05000000000000000000" pitchFamily="2" charset="2"/>
              <a:buChar char="q"/>
            </a:pPr>
            <a:r>
              <a:rPr lang="en-US" sz="2800" dirty="0" smtClean="0">
                <a:solidFill>
                  <a:schemeClr val="tx1"/>
                </a:solidFill>
              </a:rPr>
              <a:t>Phokwane Municipal Councils was placed under administration since 2019 and was subsequently dissolved;</a:t>
            </a:r>
          </a:p>
          <a:p>
            <a:pPr>
              <a:buFont typeface="Wingdings" panose="05000000000000000000" pitchFamily="2" charset="2"/>
              <a:buChar char="q"/>
            </a:pPr>
            <a:r>
              <a:rPr lang="en-US" sz="2800" dirty="0" smtClean="0">
                <a:solidFill>
                  <a:schemeClr val="tx1"/>
                </a:solidFill>
              </a:rPr>
              <a:t>By-elections were held in November 2020 and a new Municipal Council has since been declared elected; </a:t>
            </a:r>
          </a:p>
          <a:p>
            <a:pPr>
              <a:buFont typeface="Wingdings" panose="05000000000000000000" pitchFamily="2" charset="2"/>
              <a:buChar char="q"/>
            </a:pPr>
            <a:endParaRPr lang="en-US" sz="1400" dirty="0" smtClean="0">
              <a:solidFill>
                <a:schemeClr val="tx1"/>
              </a:solidFill>
            </a:endParaRPr>
          </a:p>
          <a:p>
            <a:pPr>
              <a:buFont typeface="Wingdings" panose="05000000000000000000" pitchFamily="2" charset="2"/>
              <a:buChar char="q"/>
            </a:pPr>
            <a:r>
              <a:rPr lang="en-US" sz="2800" dirty="0" smtClean="0">
                <a:solidFill>
                  <a:schemeClr val="tx1"/>
                </a:solidFill>
              </a:rPr>
              <a:t>The administration / intervention is still in place as intervention triggers are still being addressed; </a:t>
            </a:r>
          </a:p>
          <a:p>
            <a:pPr marL="0" indent="0">
              <a:buNone/>
            </a:pPr>
            <a:endParaRPr lang="en-US" sz="2800" dirty="0" smtClean="0">
              <a:solidFill>
                <a:schemeClr val="tx1"/>
              </a:solidFill>
            </a:endParaRPr>
          </a:p>
          <a:p>
            <a:pPr>
              <a:buFont typeface="Wingdings" panose="05000000000000000000" pitchFamily="2" charset="2"/>
              <a:buChar char="q"/>
            </a:pPr>
            <a:endParaRPr lang="en-US" sz="2400" dirty="0" smtClean="0"/>
          </a:p>
          <a:p>
            <a:pPr>
              <a:buFont typeface="Wingdings" panose="05000000000000000000" pitchFamily="2" charset="2"/>
              <a:buChar char="q"/>
            </a:pPr>
            <a:endParaRPr lang="en-US" sz="2000" dirty="0" smtClean="0"/>
          </a:p>
          <a:p>
            <a:pPr marL="514350" indent="-514350">
              <a:buAutoNum type="arabicPeriod"/>
            </a:pPr>
            <a:endParaRPr lang="en-US" dirty="0" smtClean="0"/>
          </a:p>
          <a:p>
            <a:pPr marL="514350" indent="-514350">
              <a:buAutoNum type="arabicPeriod"/>
            </a:pPr>
            <a:endParaRPr lang="en-US" dirty="0" smtClean="0"/>
          </a:p>
          <a:p>
            <a:pPr marL="514350" indent="-514350">
              <a:buAutoNum type="arabicPeriod"/>
            </a:pPr>
            <a:endParaRPr lang="en-ZA" dirty="0"/>
          </a:p>
        </p:txBody>
      </p:sp>
      <p:sp>
        <p:nvSpPr>
          <p:cNvPr id="5" name="Slide Number Placeholder 4"/>
          <p:cNvSpPr>
            <a:spLocks noGrp="1"/>
          </p:cNvSpPr>
          <p:nvPr>
            <p:ph type="sldNum" sz="quarter" idx="12"/>
          </p:nvPr>
        </p:nvSpPr>
        <p:spPr/>
        <p:txBody>
          <a:bodyPr/>
          <a:lstStyle/>
          <a:p>
            <a:fld id="{CA15C064-DD44-4CAC-873E-2D1F54821676}" type="slidenum">
              <a:rPr kumimoji="0" lang="en-US" smtClean="0"/>
              <a:pPr/>
              <a:t>4</a:t>
            </a:fld>
            <a:endParaRPr kumimoji="0" lang="en-US" dirty="0"/>
          </a:p>
        </p:txBody>
      </p:sp>
      <p:grpSp>
        <p:nvGrpSpPr>
          <p:cNvPr id="7" name="Group 12"/>
          <p:cNvGrpSpPr>
            <a:grpSpLocks/>
          </p:cNvGrpSpPr>
          <p:nvPr/>
        </p:nvGrpSpPr>
        <p:grpSpPr bwMode="auto">
          <a:xfrm>
            <a:off x="6436910" y="269192"/>
            <a:ext cx="2628900" cy="514350"/>
            <a:chOff x="108725970" y="109632750"/>
            <a:chExt cx="2992755" cy="628650"/>
          </a:xfrm>
        </p:grpSpPr>
        <p:pic>
          <p:nvPicPr>
            <p:cNvPr id="9" name="Picture 13"/>
            <p:cNvPicPr>
              <a:picLocks noChangeAspect="1" noChangeArrowheads="1"/>
            </p:cNvPicPr>
            <p:nvPr/>
          </p:nvPicPr>
          <p:blipFill>
            <a:blip r:embed="rId3" cstate="print"/>
            <a:srcRect/>
            <a:stretch>
              <a:fillRect/>
            </a:stretch>
          </p:blipFill>
          <p:spPr bwMode="auto">
            <a:xfrm>
              <a:off x="108725970" y="109638665"/>
              <a:ext cx="888474" cy="622735"/>
            </a:xfrm>
            <a:prstGeom prst="rect">
              <a:avLst/>
            </a:prstGeom>
            <a:noFill/>
            <a:ln w="9525" algn="ctr">
              <a:miter lim="800000"/>
              <a:headEnd/>
              <a:tailEnd/>
            </a:ln>
          </p:spPr>
        </p:pic>
        <p:sp>
          <p:nvSpPr>
            <p:cNvPr id="10" name="Text Box 14"/>
            <p:cNvSpPr txBox="1">
              <a:spLocks noChangeArrowheads="1"/>
            </p:cNvSpPr>
            <p:nvPr/>
          </p:nvSpPr>
          <p:spPr bwMode="auto">
            <a:xfrm>
              <a:off x="109614444" y="109632750"/>
              <a:ext cx="2104281" cy="62865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rgbClr val="000000"/>
                </a:solidFill>
                <a:effectLst/>
                <a:latin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rgbClr val="000000"/>
                </a:solidFill>
                <a:effectLst/>
                <a:latin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500" b="0" i="0" u="none" strike="noStrike" cap="none" normalizeH="0" baseline="0" dirty="0" smtClean="0">
                  <a:ln>
                    <a:noFill/>
                  </a:ln>
                  <a:solidFill>
                    <a:srgbClr val="000000"/>
                  </a:solidFill>
                  <a:effectLst/>
                  <a:latin typeface="Arial" pitchFamily="34" charset="0"/>
                </a:rPr>
                <a:t>Department: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500" b="0" i="0" u="none" strike="noStrike" cap="none" normalizeH="0" baseline="0" dirty="0" smtClean="0">
                  <a:ln>
                    <a:noFill/>
                  </a:ln>
                  <a:solidFill>
                    <a:srgbClr val="000000"/>
                  </a:solidFill>
                  <a:effectLst/>
                  <a:latin typeface="Arial" pitchFamily="34" charset="0"/>
                </a:rPr>
                <a:t>Co-operative Governance, Human Settlements &amp;</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500" b="0" i="0" u="none" strike="noStrike" cap="none" normalizeH="0" baseline="0" dirty="0" smtClean="0">
                  <a:ln>
                    <a:noFill/>
                  </a:ln>
                  <a:solidFill>
                    <a:srgbClr val="000000"/>
                  </a:solidFill>
                  <a:effectLst/>
                  <a:latin typeface="Arial" pitchFamily="34" charset="0"/>
                </a:rPr>
                <a:t>Traditional Affairs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500" b="1" i="0" u="none" strike="noStrike" cap="none" normalizeH="0" baseline="0" dirty="0" smtClean="0">
                  <a:ln>
                    <a:noFill/>
                  </a:ln>
                  <a:solidFill>
                    <a:srgbClr val="000000"/>
                  </a:solidFill>
                  <a:effectLst/>
                  <a:latin typeface="Arial" pitchFamily="34" charset="0"/>
                </a:rPr>
                <a:t>Northern Cape</a:t>
              </a:r>
              <a:endParaRPr kumimoji="0" lang="en-US" sz="1800" b="0" i="0" u="none" strike="noStrike" cap="none" normalizeH="0" baseline="0" dirty="0" smtClean="0">
                <a:ln>
                  <a:noFill/>
                </a:ln>
                <a:solidFill>
                  <a:schemeClr val="tx1"/>
                </a:solidFill>
                <a:effectLst/>
                <a:latin typeface="Arial" pitchFamily="34" charset="0"/>
              </a:endParaRPr>
            </a:p>
          </p:txBody>
        </p:sp>
        <p:sp>
          <p:nvSpPr>
            <p:cNvPr id="11" name="Line 15"/>
            <p:cNvSpPr>
              <a:spLocks noChangeShapeType="1"/>
            </p:cNvSpPr>
            <p:nvPr/>
          </p:nvSpPr>
          <p:spPr bwMode="auto">
            <a:xfrm>
              <a:off x="109707968" y="109854626"/>
              <a:ext cx="1839307" cy="6724"/>
            </a:xfrm>
            <a:prstGeom prst="line">
              <a:avLst/>
            </a:prstGeom>
            <a:noFill/>
            <a:ln w="19050" algn="ctr">
              <a:solidFill>
                <a:srgbClr val="FFCC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2" name="WordArt 16"/>
            <p:cNvSpPr>
              <a:spLocks noChangeArrowheads="1" noChangeShapeType="1" noTextEdit="1"/>
            </p:cNvSpPr>
            <p:nvPr/>
          </p:nvSpPr>
          <p:spPr bwMode="auto">
            <a:xfrm>
              <a:off x="109895015" y="109689900"/>
              <a:ext cx="1480810" cy="127747"/>
            </a:xfrm>
            <a:prstGeom prst="rect">
              <a:avLst/>
            </a:prstGeom>
          </p:spPr>
          <p:txBody>
            <a:bodyPr wrap="none" fromWordArt="1">
              <a:prstTxWarp prst="textPlain">
                <a:avLst>
                  <a:gd name="adj" fmla="val 50000"/>
                </a:avLst>
              </a:prstTxWarp>
            </a:bodyPr>
            <a:lstStyle/>
            <a:p>
              <a:pPr algn="ctr" rtl="0"/>
              <a:r>
                <a:rPr lang="en-US" sz="1200" b="1" kern="10" spc="0" dirty="0" smtClean="0">
                  <a:ln w="9525" algn="ctr">
                    <a:solidFill>
                      <a:srgbClr val="000000"/>
                    </a:solidFill>
                    <a:round/>
                    <a:headEnd/>
                    <a:tailEnd/>
                  </a:ln>
                  <a:solidFill>
                    <a:srgbClr val="000000"/>
                  </a:solidFill>
                  <a:effectLst/>
                  <a:latin typeface="Arial"/>
                  <a:cs typeface="Arial"/>
                </a:rPr>
                <a:t>COGHSTA</a:t>
              </a:r>
              <a:endParaRPr lang="en-US" sz="1200" b="1" kern="10" spc="0" dirty="0">
                <a:ln w="9525" algn="ctr">
                  <a:solidFill>
                    <a:srgbClr val="000000"/>
                  </a:solidFill>
                  <a:round/>
                  <a:headEnd/>
                  <a:tailEnd/>
                </a:ln>
                <a:solidFill>
                  <a:srgbClr val="000000"/>
                </a:solidFill>
                <a:effectLst/>
                <a:latin typeface="Arial"/>
                <a:cs typeface="Arial"/>
              </a:endParaRPr>
            </a:p>
          </p:txBody>
        </p:sp>
      </p:grpSp>
    </p:spTree>
    <p:extLst>
      <p:ext uri="{BB962C8B-B14F-4D97-AF65-F5344CB8AC3E}">
        <p14:creationId xmlns:p14="http://schemas.microsoft.com/office/powerpoint/2010/main" val="7238594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1"/>
            <a:ext cx="5527104" cy="1052737"/>
          </a:xfrm>
          <a:solidFill>
            <a:srgbClr val="FFC000"/>
          </a:solidFill>
        </p:spPr>
        <p:txBody>
          <a:bodyPr>
            <a:noAutofit/>
          </a:bodyPr>
          <a:lstStyle/>
          <a:p>
            <a:r>
              <a:rPr lang="en-ZA" sz="2800" b="1" cap="none" dirty="0" smtClean="0">
                <a:ln w="0"/>
                <a:solidFill>
                  <a:schemeClr val="tx1"/>
                </a:solidFill>
                <a:effectLst/>
                <a:latin typeface="Arial" panose="020B0604020202020204" pitchFamily="34" charset="0"/>
                <a:cs typeface="Arial" panose="020B0604020202020204" pitchFamily="34" charset="0"/>
              </a:rPr>
              <a:t>OVERVIEW: APPOINTMENT OF </a:t>
            </a:r>
            <a:br>
              <a:rPr lang="en-ZA" sz="2800" b="1" cap="none" dirty="0" smtClean="0">
                <a:ln w="0"/>
                <a:solidFill>
                  <a:schemeClr val="tx1"/>
                </a:solidFill>
                <a:effectLst/>
                <a:latin typeface="Arial" panose="020B0604020202020204" pitchFamily="34" charset="0"/>
                <a:cs typeface="Arial" panose="020B0604020202020204" pitchFamily="34" charset="0"/>
              </a:rPr>
            </a:br>
            <a:r>
              <a:rPr lang="en-ZA" sz="2800" b="1" cap="none" dirty="0" smtClean="0">
                <a:ln w="0"/>
                <a:solidFill>
                  <a:schemeClr val="tx1"/>
                </a:solidFill>
                <a:effectLst/>
                <a:latin typeface="Arial" panose="020B0604020202020204" pitchFamily="34" charset="0"/>
                <a:cs typeface="Arial" panose="020B0604020202020204" pitchFamily="34" charset="0"/>
              </a:rPr>
              <a:t>SENIOR MANAGERS</a:t>
            </a:r>
            <a:endParaRPr lang="en-ZA" sz="2800" b="1" cap="none" dirty="0">
              <a:ln w="0"/>
              <a:solidFill>
                <a:schemeClr val="tx1"/>
              </a:solidFill>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052736"/>
            <a:ext cx="9144000" cy="5805264"/>
          </a:xfrm>
        </p:spPr>
        <p:txBody>
          <a:bodyPr>
            <a:normAutofit fontScale="25000" lnSpcReduction="20000"/>
          </a:bodyPr>
          <a:lstStyle/>
          <a:p>
            <a:endParaRPr lang="en-US" sz="9200" dirty="0" smtClean="0">
              <a:latin typeface="Arial" panose="020B0604020202020204" pitchFamily="34" charset="0"/>
              <a:cs typeface="Arial" panose="020B0604020202020204" pitchFamily="34" charset="0"/>
            </a:endParaRPr>
          </a:p>
          <a:p>
            <a:r>
              <a:rPr lang="en-US" sz="9200" dirty="0" smtClean="0">
                <a:latin typeface="Arial" panose="020B0604020202020204" pitchFamily="34" charset="0"/>
                <a:cs typeface="Arial" panose="020B0604020202020204" pitchFamily="34" charset="0"/>
              </a:rPr>
              <a:t>Based on the municipal organograms in the province there are </a:t>
            </a:r>
            <a:r>
              <a:rPr lang="en-US" sz="9200" b="1" dirty="0" smtClean="0">
                <a:latin typeface="Arial" panose="020B0604020202020204" pitchFamily="34" charset="0"/>
                <a:cs typeface="Arial" panose="020B0604020202020204" pitchFamily="34" charset="0"/>
              </a:rPr>
              <a:t>145</a:t>
            </a:r>
            <a:r>
              <a:rPr lang="en-US" sz="9200" dirty="0" smtClean="0">
                <a:latin typeface="Arial" panose="020B0604020202020204" pitchFamily="34" charset="0"/>
                <a:cs typeface="Arial" panose="020B0604020202020204" pitchFamily="34" charset="0"/>
              </a:rPr>
              <a:t> Senior Management positions. </a:t>
            </a:r>
          </a:p>
          <a:p>
            <a:pPr marL="0" indent="0">
              <a:buNone/>
            </a:pPr>
            <a:endParaRPr lang="en-US" sz="9200" dirty="0" smtClean="0">
              <a:latin typeface="Arial" panose="020B0604020202020204" pitchFamily="34" charset="0"/>
              <a:cs typeface="Arial" panose="020B0604020202020204" pitchFamily="34" charset="0"/>
            </a:endParaRPr>
          </a:p>
          <a:p>
            <a:r>
              <a:rPr lang="en-US" sz="9200" dirty="0" smtClean="0">
                <a:latin typeface="Arial" panose="020B0604020202020204" pitchFamily="34" charset="0"/>
                <a:cs typeface="Arial" panose="020B0604020202020204" pitchFamily="34" charset="0"/>
              </a:rPr>
              <a:t>Provincially there are </a:t>
            </a:r>
            <a:r>
              <a:rPr lang="en-US" sz="9200" b="1" dirty="0" smtClean="0">
                <a:latin typeface="Arial" panose="020B0604020202020204" pitchFamily="34" charset="0"/>
                <a:cs typeface="Arial" panose="020B0604020202020204" pitchFamily="34" charset="0"/>
              </a:rPr>
              <a:t>109</a:t>
            </a:r>
            <a:r>
              <a:rPr lang="en-US" sz="9200" dirty="0" smtClean="0">
                <a:latin typeface="Arial" panose="020B0604020202020204" pitchFamily="34" charset="0"/>
                <a:cs typeface="Arial" panose="020B0604020202020204" pitchFamily="34" charset="0"/>
              </a:rPr>
              <a:t> (</a:t>
            </a:r>
            <a:r>
              <a:rPr lang="en-US" sz="9200" b="1" dirty="0" smtClean="0">
                <a:latin typeface="Arial" panose="020B0604020202020204" pitchFamily="34" charset="0"/>
                <a:cs typeface="Arial" panose="020B0604020202020204" pitchFamily="34" charset="0"/>
              </a:rPr>
              <a:t>75%</a:t>
            </a:r>
            <a:r>
              <a:rPr lang="en-US" sz="9200" dirty="0" smtClean="0">
                <a:latin typeface="Arial" panose="020B0604020202020204" pitchFamily="34" charset="0"/>
                <a:cs typeface="Arial" panose="020B0604020202020204" pitchFamily="34" charset="0"/>
              </a:rPr>
              <a:t>) filled posts - </a:t>
            </a:r>
            <a:r>
              <a:rPr lang="en-US" sz="9200" b="1" dirty="0" smtClean="0">
                <a:latin typeface="Arial" panose="020B0604020202020204" pitchFamily="34" charset="0"/>
                <a:cs typeface="Arial" panose="020B0604020202020204" pitchFamily="34" charset="0"/>
              </a:rPr>
              <a:t>26</a:t>
            </a:r>
            <a:r>
              <a:rPr lang="en-US" sz="9200" dirty="0" smtClean="0">
                <a:latin typeface="Arial" panose="020B0604020202020204" pitchFamily="34" charset="0"/>
                <a:cs typeface="Arial" panose="020B0604020202020204" pitchFamily="34" charset="0"/>
              </a:rPr>
              <a:t> are from Frances Baard district and </a:t>
            </a:r>
            <a:r>
              <a:rPr lang="en-US" sz="9200" b="1" dirty="0" smtClean="0">
                <a:latin typeface="Arial" panose="020B0604020202020204" pitchFamily="34" charset="0"/>
                <a:cs typeface="Arial" panose="020B0604020202020204" pitchFamily="34" charset="0"/>
              </a:rPr>
              <a:t>36 </a:t>
            </a:r>
            <a:r>
              <a:rPr lang="en-US" sz="9200" dirty="0" smtClean="0">
                <a:latin typeface="Arial" panose="020B0604020202020204" pitchFamily="34" charset="0"/>
                <a:cs typeface="Arial" panose="020B0604020202020204" pitchFamily="34" charset="0"/>
              </a:rPr>
              <a:t>(</a:t>
            </a:r>
            <a:r>
              <a:rPr lang="en-US" sz="9200" b="1" dirty="0" smtClean="0">
                <a:latin typeface="Arial" panose="020B0604020202020204" pitchFamily="34" charset="0"/>
                <a:cs typeface="Arial" panose="020B0604020202020204" pitchFamily="34" charset="0"/>
              </a:rPr>
              <a:t>33%</a:t>
            </a:r>
            <a:r>
              <a:rPr lang="en-US" sz="9200" dirty="0" smtClean="0">
                <a:latin typeface="Arial" panose="020B0604020202020204" pitchFamily="34" charset="0"/>
                <a:cs typeface="Arial" panose="020B0604020202020204" pitchFamily="34" charset="0"/>
              </a:rPr>
              <a:t>) vacant posts – Frances Baard district with </a:t>
            </a:r>
            <a:r>
              <a:rPr lang="en-US" sz="9200" b="1" dirty="0" smtClean="0">
                <a:latin typeface="Arial" panose="020B0604020202020204" pitchFamily="34" charset="0"/>
                <a:cs typeface="Arial" panose="020B0604020202020204" pitchFamily="34" charset="0"/>
              </a:rPr>
              <a:t>11</a:t>
            </a:r>
            <a:r>
              <a:rPr lang="en-US" sz="9200" dirty="0" smtClean="0">
                <a:latin typeface="Arial" panose="020B0604020202020204" pitchFamily="34" charset="0"/>
                <a:cs typeface="Arial" panose="020B0604020202020204" pitchFamily="34" charset="0"/>
              </a:rPr>
              <a:t>;</a:t>
            </a:r>
          </a:p>
          <a:p>
            <a:endParaRPr lang="en-US" sz="9200" dirty="0" smtClean="0">
              <a:latin typeface="Arial" panose="020B0604020202020204" pitchFamily="34" charset="0"/>
              <a:cs typeface="Arial" panose="020B0604020202020204" pitchFamily="34" charset="0"/>
            </a:endParaRPr>
          </a:p>
          <a:p>
            <a:r>
              <a:rPr lang="en-US" sz="9200" dirty="0" smtClean="0">
                <a:latin typeface="Arial" panose="020B0604020202020204" pitchFamily="34" charset="0"/>
                <a:cs typeface="Arial" panose="020B0604020202020204" pitchFamily="34" charset="0"/>
              </a:rPr>
              <a:t>Current positions filled by </a:t>
            </a:r>
            <a:r>
              <a:rPr lang="en-US" sz="9200" b="1" dirty="0" smtClean="0">
                <a:latin typeface="Arial" panose="020B0604020202020204" pitchFamily="34" charset="0"/>
                <a:cs typeface="Arial" panose="020B0604020202020204" pitchFamily="34" charset="0"/>
              </a:rPr>
              <a:t>women 25 </a:t>
            </a:r>
            <a:r>
              <a:rPr lang="en-US" sz="9200" dirty="0" smtClean="0">
                <a:latin typeface="Arial" panose="020B0604020202020204" pitchFamily="34" charset="0"/>
                <a:cs typeface="Arial" panose="020B0604020202020204" pitchFamily="34" charset="0"/>
              </a:rPr>
              <a:t>(</a:t>
            </a:r>
            <a:r>
              <a:rPr lang="en-US" sz="9200" b="1" dirty="0" smtClean="0">
                <a:latin typeface="Arial" panose="020B0604020202020204" pitchFamily="34" charset="0"/>
                <a:cs typeface="Arial" panose="020B0604020202020204" pitchFamily="34" charset="0"/>
              </a:rPr>
              <a:t>23%</a:t>
            </a:r>
            <a:r>
              <a:rPr lang="en-US" sz="9200" dirty="0" smtClean="0">
                <a:latin typeface="Arial" panose="020B0604020202020204" pitchFamily="34" charset="0"/>
                <a:cs typeface="Arial" panose="020B0604020202020204" pitchFamily="34" charset="0"/>
              </a:rPr>
              <a:t>) - ten (10) / 15 are from Frances Baard district; </a:t>
            </a:r>
          </a:p>
          <a:p>
            <a:endParaRPr lang="en-US" sz="9200" dirty="0" smtClean="0">
              <a:latin typeface="Arial" panose="020B0604020202020204" pitchFamily="34" charset="0"/>
              <a:cs typeface="Arial" panose="020B0604020202020204" pitchFamily="34" charset="0"/>
            </a:endParaRPr>
          </a:p>
          <a:p>
            <a:r>
              <a:rPr lang="en-US" sz="9200" dirty="0" smtClean="0">
                <a:latin typeface="Arial" panose="020B0604020202020204" pitchFamily="34" charset="0"/>
                <a:cs typeface="Arial" panose="020B0604020202020204" pitchFamily="34" charset="0"/>
              </a:rPr>
              <a:t>Phokwane has advertised all four vacant posts – closing date      12 March 2021;</a:t>
            </a:r>
          </a:p>
          <a:p>
            <a:endParaRPr lang="en-US" sz="9200" dirty="0" smtClean="0">
              <a:latin typeface="Arial" panose="020B0604020202020204" pitchFamily="34" charset="0"/>
              <a:cs typeface="Arial" panose="020B0604020202020204" pitchFamily="34" charset="0"/>
            </a:endParaRPr>
          </a:p>
          <a:p>
            <a:r>
              <a:rPr lang="en-US" sz="9200" b="1" dirty="0" smtClean="0">
                <a:latin typeface="Arial" panose="020B0604020202020204" pitchFamily="34" charset="0"/>
                <a:cs typeface="Arial" panose="020B0604020202020204" pitchFamily="34" charset="0"/>
              </a:rPr>
              <a:t>2</a:t>
            </a:r>
            <a:r>
              <a:rPr lang="en-US" sz="9200" dirty="0" smtClean="0">
                <a:latin typeface="Arial" panose="020B0604020202020204" pitchFamily="34" charset="0"/>
                <a:cs typeface="Arial" panose="020B0604020202020204" pitchFamily="34" charset="0"/>
              </a:rPr>
              <a:t> MM, </a:t>
            </a:r>
            <a:r>
              <a:rPr lang="en-US" sz="9200" b="1" dirty="0" smtClean="0">
                <a:latin typeface="Arial" panose="020B0604020202020204" pitchFamily="34" charset="0"/>
                <a:cs typeface="Arial" panose="020B0604020202020204" pitchFamily="34" charset="0"/>
              </a:rPr>
              <a:t>2</a:t>
            </a:r>
            <a:r>
              <a:rPr lang="en-US" sz="9200" dirty="0" smtClean="0">
                <a:latin typeface="Arial" panose="020B0604020202020204" pitchFamily="34" charset="0"/>
                <a:cs typeface="Arial" panose="020B0604020202020204" pitchFamily="34" charset="0"/>
              </a:rPr>
              <a:t> CFO, </a:t>
            </a:r>
            <a:r>
              <a:rPr lang="en-US" sz="9200" b="1" dirty="0" smtClean="0">
                <a:latin typeface="Arial" panose="020B0604020202020204" pitchFamily="34" charset="0"/>
                <a:cs typeface="Arial" panose="020B0604020202020204" pitchFamily="34" charset="0"/>
              </a:rPr>
              <a:t>3</a:t>
            </a:r>
            <a:r>
              <a:rPr lang="en-US" sz="9200" dirty="0" smtClean="0">
                <a:latin typeface="Arial" panose="020B0604020202020204" pitchFamily="34" charset="0"/>
                <a:cs typeface="Arial" panose="020B0604020202020204" pitchFamily="34" charset="0"/>
              </a:rPr>
              <a:t> Technical Services, </a:t>
            </a:r>
            <a:r>
              <a:rPr lang="en-US" sz="9200" b="1" dirty="0" smtClean="0">
                <a:latin typeface="Arial" panose="020B0604020202020204" pitchFamily="34" charset="0"/>
                <a:cs typeface="Arial" panose="020B0604020202020204" pitchFamily="34" charset="0"/>
              </a:rPr>
              <a:t>2</a:t>
            </a:r>
            <a:r>
              <a:rPr lang="en-US" sz="9200" dirty="0" smtClean="0">
                <a:latin typeface="Arial" panose="020B0604020202020204" pitchFamily="34" charset="0"/>
                <a:cs typeface="Arial" panose="020B0604020202020204" pitchFamily="34" charset="0"/>
              </a:rPr>
              <a:t> Town Planners, </a:t>
            </a:r>
            <a:r>
              <a:rPr lang="en-US" sz="9200" b="1" dirty="0" smtClean="0">
                <a:latin typeface="Arial" panose="020B0604020202020204" pitchFamily="34" charset="0"/>
                <a:cs typeface="Arial" panose="020B0604020202020204" pitchFamily="34" charset="0"/>
              </a:rPr>
              <a:t>2</a:t>
            </a:r>
            <a:r>
              <a:rPr lang="en-US" sz="9200" dirty="0" smtClean="0">
                <a:latin typeface="Arial" panose="020B0604020202020204" pitchFamily="34" charset="0"/>
                <a:cs typeface="Arial" panose="020B0604020202020204" pitchFamily="34" charset="0"/>
              </a:rPr>
              <a:t> Community Services.</a:t>
            </a:r>
          </a:p>
          <a:p>
            <a:pPr marL="0" indent="0">
              <a:buNone/>
            </a:pPr>
            <a:endParaRPr lang="en-US" dirty="0" smtClean="0"/>
          </a:p>
          <a:p>
            <a:pPr marL="514350" indent="-514350">
              <a:buAutoNum type="arabicPeriod"/>
            </a:pPr>
            <a:endParaRPr lang="en-US" dirty="0" smtClean="0"/>
          </a:p>
          <a:p>
            <a:pPr marL="514350" indent="-514350">
              <a:buAutoNum type="arabicPeriod"/>
            </a:pPr>
            <a:endParaRPr lang="en-US" dirty="0" smtClean="0"/>
          </a:p>
          <a:p>
            <a:pPr marL="514350" indent="-514350">
              <a:buAutoNum type="arabicPeriod"/>
            </a:pPr>
            <a:endParaRPr lang="en-ZA" dirty="0"/>
          </a:p>
        </p:txBody>
      </p:sp>
      <p:sp>
        <p:nvSpPr>
          <p:cNvPr id="5" name="Slide Number Placeholder 4"/>
          <p:cNvSpPr>
            <a:spLocks noGrp="1"/>
          </p:cNvSpPr>
          <p:nvPr>
            <p:ph type="sldNum" sz="quarter" idx="12"/>
          </p:nvPr>
        </p:nvSpPr>
        <p:spPr/>
        <p:txBody>
          <a:bodyPr/>
          <a:lstStyle/>
          <a:p>
            <a:fld id="{CA15C064-DD44-4CAC-873E-2D1F54821676}" type="slidenum">
              <a:rPr kumimoji="0" lang="en-US" smtClean="0"/>
              <a:pPr/>
              <a:t>5</a:t>
            </a:fld>
            <a:endParaRPr kumimoji="0" lang="en-US" dirty="0"/>
          </a:p>
        </p:txBody>
      </p:sp>
      <p:grpSp>
        <p:nvGrpSpPr>
          <p:cNvPr id="13" name="Group 12"/>
          <p:cNvGrpSpPr>
            <a:grpSpLocks/>
          </p:cNvGrpSpPr>
          <p:nvPr/>
        </p:nvGrpSpPr>
        <p:grpSpPr bwMode="auto">
          <a:xfrm>
            <a:off x="5943600" y="152400"/>
            <a:ext cx="3021842" cy="786035"/>
            <a:chOff x="108725970" y="109632750"/>
            <a:chExt cx="2992755" cy="628650"/>
          </a:xfrm>
        </p:grpSpPr>
        <p:pic>
          <p:nvPicPr>
            <p:cNvPr id="14" name="Picture 13"/>
            <p:cNvPicPr>
              <a:picLocks noChangeAspect="1" noChangeArrowheads="1"/>
            </p:cNvPicPr>
            <p:nvPr/>
          </p:nvPicPr>
          <p:blipFill>
            <a:blip r:embed="rId3" cstate="print"/>
            <a:srcRect/>
            <a:stretch>
              <a:fillRect/>
            </a:stretch>
          </p:blipFill>
          <p:spPr bwMode="auto">
            <a:xfrm>
              <a:off x="108725970" y="109638665"/>
              <a:ext cx="888474" cy="622735"/>
            </a:xfrm>
            <a:prstGeom prst="rect">
              <a:avLst/>
            </a:prstGeom>
            <a:noFill/>
            <a:ln w="9525" algn="ctr">
              <a:miter lim="800000"/>
              <a:headEnd/>
              <a:tailEnd/>
            </a:ln>
          </p:spPr>
        </p:pic>
        <p:sp>
          <p:nvSpPr>
            <p:cNvPr id="15" name="Text Box 14"/>
            <p:cNvSpPr txBox="1">
              <a:spLocks noChangeArrowheads="1"/>
            </p:cNvSpPr>
            <p:nvPr/>
          </p:nvSpPr>
          <p:spPr bwMode="auto">
            <a:xfrm>
              <a:off x="109614444" y="109632750"/>
              <a:ext cx="2104281" cy="62865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rgbClr val="000000"/>
                </a:solidFill>
                <a:effectLst/>
                <a:latin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rgbClr val="000000"/>
                </a:solidFill>
                <a:effectLst/>
                <a:latin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500" b="0" i="0" u="none" strike="noStrike" cap="none" normalizeH="0" baseline="0" dirty="0" smtClean="0">
                  <a:ln>
                    <a:noFill/>
                  </a:ln>
                  <a:solidFill>
                    <a:srgbClr val="000000"/>
                  </a:solidFill>
                  <a:effectLst/>
                  <a:latin typeface="Arial" pitchFamily="34" charset="0"/>
                </a:rPr>
                <a:t>Department: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500" b="0" i="0" u="none" strike="noStrike" cap="none" normalizeH="0" baseline="0" dirty="0" smtClean="0">
                  <a:ln>
                    <a:noFill/>
                  </a:ln>
                  <a:solidFill>
                    <a:srgbClr val="000000"/>
                  </a:solidFill>
                  <a:effectLst/>
                  <a:latin typeface="Arial" pitchFamily="34" charset="0"/>
                </a:rPr>
                <a:t>Co-operative Governance, Human Settlements &amp;</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500" b="0" i="0" u="none" strike="noStrike" cap="none" normalizeH="0" baseline="0" dirty="0" smtClean="0">
                  <a:ln>
                    <a:noFill/>
                  </a:ln>
                  <a:solidFill>
                    <a:srgbClr val="000000"/>
                  </a:solidFill>
                  <a:effectLst/>
                  <a:latin typeface="Arial" pitchFamily="34" charset="0"/>
                </a:rPr>
                <a:t>Traditional Affairs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500" b="1" i="0" u="none" strike="noStrike" cap="none" normalizeH="0" baseline="0" dirty="0" smtClean="0">
                  <a:ln>
                    <a:noFill/>
                  </a:ln>
                  <a:solidFill>
                    <a:srgbClr val="000000"/>
                  </a:solidFill>
                  <a:effectLst/>
                  <a:latin typeface="Arial" pitchFamily="34" charset="0"/>
                </a:rPr>
                <a:t>Northern Cape</a:t>
              </a:r>
              <a:endParaRPr kumimoji="0" lang="en-US" sz="1800" b="0" i="0" u="none" strike="noStrike" cap="none" normalizeH="0" baseline="0" dirty="0" smtClean="0">
                <a:ln>
                  <a:noFill/>
                </a:ln>
                <a:solidFill>
                  <a:schemeClr val="tx1"/>
                </a:solidFill>
                <a:effectLst/>
                <a:latin typeface="Arial" pitchFamily="34" charset="0"/>
              </a:endParaRPr>
            </a:p>
          </p:txBody>
        </p:sp>
        <p:sp>
          <p:nvSpPr>
            <p:cNvPr id="16" name="Line 15"/>
            <p:cNvSpPr>
              <a:spLocks noChangeShapeType="1"/>
            </p:cNvSpPr>
            <p:nvPr/>
          </p:nvSpPr>
          <p:spPr bwMode="auto">
            <a:xfrm>
              <a:off x="109707968" y="109854626"/>
              <a:ext cx="1839307" cy="6724"/>
            </a:xfrm>
            <a:prstGeom prst="line">
              <a:avLst/>
            </a:prstGeom>
            <a:noFill/>
            <a:ln w="19050" algn="ctr">
              <a:solidFill>
                <a:srgbClr val="FFCC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7" name="WordArt 16"/>
            <p:cNvSpPr>
              <a:spLocks noChangeArrowheads="1" noChangeShapeType="1" noTextEdit="1"/>
            </p:cNvSpPr>
            <p:nvPr/>
          </p:nvSpPr>
          <p:spPr bwMode="auto">
            <a:xfrm>
              <a:off x="109895015" y="109689900"/>
              <a:ext cx="1480810" cy="127747"/>
            </a:xfrm>
            <a:prstGeom prst="rect">
              <a:avLst/>
            </a:prstGeom>
          </p:spPr>
          <p:txBody>
            <a:bodyPr wrap="none" fromWordArt="1">
              <a:prstTxWarp prst="textPlain">
                <a:avLst>
                  <a:gd name="adj" fmla="val 50000"/>
                </a:avLst>
              </a:prstTxWarp>
            </a:bodyPr>
            <a:lstStyle/>
            <a:p>
              <a:pPr algn="ctr" rtl="0"/>
              <a:r>
                <a:rPr lang="en-US" sz="1200" b="1" kern="10" spc="0" dirty="0" smtClean="0">
                  <a:ln w="9525" algn="ctr">
                    <a:solidFill>
                      <a:srgbClr val="000000"/>
                    </a:solidFill>
                    <a:round/>
                    <a:headEnd/>
                    <a:tailEnd/>
                  </a:ln>
                  <a:solidFill>
                    <a:srgbClr val="000000"/>
                  </a:solidFill>
                  <a:effectLst/>
                  <a:latin typeface="Arial"/>
                  <a:cs typeface="Arial"/>
                </a:rPr>
                <a:t>COGHSTA</a:t>
              </a:r>
              <a:endParaRPr lang="en-US" sz="1200" b="1" kern="10" spc="0" dirty="0">
                <a:ln w="9525" algn="ctr">
                  <a:solidFill>
                    <a:srgbClr val="000000"/>
                  </a:solidFill>
                  <a:round/>
                  <a:headEnd/>
                  <a:tailEnd/>
                </a:ln>
                <a:solidFill>
                  <a:srgbClr val="000000"/>
                </a:solidFill>
                <a:effectLst/>
                <a:latin typeface="Arial"/>
                <a:cs typeface="Arial"/>
              </a:endParaRPr>
            </a:p>
          </p:txBody>
        </p:sp>
      </p:grpSp>
    </p:spTree>
    <p:extLst>
      <p:ext uri="{BB962C8B-B14F-4D97-AF65-F5344CB8AC3E}">
        <p14:creationId xmlns:p14="http://schemas.microsoft.com/office/powerpoint/2010/main" val="693854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3999" cy="1052736"/>
          </a:xfrm>
          <a:solidFill>
            <a:srgbClr val="FFC000"/>
          </a:solidFill>
        </p:spPr>
        <p:txBody>
          <a:bodyPr>
            <a:normAutofit fontScale="90000"/>
          </a:bodyPr>
          <a:lstStyle/>
          <a:p>
            <a:pPr algn="ctr"/>
            <a:r>
              <a:rPr lang="en-ZA" b="1" cap="none" dirty="0" smtClean="0">
                <a:ln w="0"/>
                <a:solidFill>
                  <a:schemeClr val="tx1"/>
                </a:solidFill>
                <a:effectLst/>
              </a:rPr>
              <a:t>STATUS QUO ON THE APPOINTMENT OF TOP 6 SENIOR MANAGERS (FRANCES BAARD DISTRICT)</a:t>
            </a:r>
            <a:endParaRPr lang="en-ZA" b="1" cap="none" dirty="0">
              <a:ln w="0"/>
              <a:solidFill>
                <a:schemeClr val="tx1"/>
              </a:solidFill>
              <a:effectLst/>
            </a:endParaRPr>
          </a:p>
        </p:txBody>
      </p:sp>
      <p:sp>
        <p:nvSpPr>
          <p:cNvPr id="9" name="Rectangle 8"/>
          <p:cNvSpPr/>
          <p:nvPr/>
        </p:nvSpPr>
        <p:spPr>
          <a:xfrm>
            <a:off x="-1" y="1556792"/>
            <a:ext cx="9143999" cy="4832092"/>
          </a:xfrm>
          <a:prstGeom prst="rect">
            <a:avLst/>
          </a:prstGeom>
        </p:spPr>
        <p:txBody>
          <a:bodyPr wrap="square">
            <a:spAutoFit/>
          </a:bodyPr>
          <a:lstStyle/>
          <a:p>
            <a:endParaRPr lang="en-US" sz="2800" dirty="0" smtClean="0">
              <a:solidFill>
                <a:schemeClr val="tx2"/>
              </a:solidFill>
            </a:endParaRPr>
          </a:p>
          <a:p>
            <a:endParaRPr lang="en-US" sz="2800" dirty="0">
              <a:solidFill>
                <a:schemeClr val="tx2"/>
              </a:solidFill>
            </a:endParaRPr>
          </a:p>
          <a:p>
            <a:endParaRPr lang="en-US" sz="2800" dirty="0" smtClean="0">
              <a:solidFill>
                <a:schemeClr val="tx2"/>
              </a:solidFill>
            </a:endParaRPr>
          </a:p>
          <a:p>
            <a:endParaRPr lang="en-US" sz="2800" dirty="0">
              <a:solidFill>
                <a:schemeClr val="tx2"/>
              </a:solidFill>
            </a:endParaRPr>
          </a:p>
          <a:p>
            <a:endParaRPr lang="en-US" sz="2800" dirty="0" smtClean="0">
              <a:solidFill>
                <a:schemeClr val="tx2"/>
              </a:solidFill>
            </a:endParaRPr>
          </a:p>
          <a:p>
            <a:endParaRPr lang="en-US" sz="2800" dirty="0">
              <a:solidFill>
                <a:schemeClr val="tx2"/>
              </a:solidFill>
            </a:endParaRPr>
          </a:p>
          <a:p>
            <a:endParaRPr lang="en-US" sz="2800" dirty="0" smtClean="0">
              <a:solidFill>
                <a:schemeClr val="tx2"/>
              </a:solidFill>
            </a:endParaRPr>
          </a:p>
          <a:p>
            <a:endParaRPr lang="en-US" sz="2800" dirty="0">
              <a:solidFill>
                <a:schemeClr val="tx2"/>
              </a:solidFill>
            </a:endParaRPr>
          </a:p>
          <a:p>
            <a:endParaRPr lang="en-US" sz="2800" dirty="0" smtClean="0">
              <a:solidFill>
                <a:schemeClr val="tx2"/>
              </a:solidFill>
            </a:endParaRPr>
          </a:p>
          <a:p>
            <a:endParaRPr lang="en-US" sz="2800" dirty="0">
              <a:solidFill>
                <a:schemeClr val="tx2"/>
              </a:solidFill>
            </a:endParaRPr>
          </a:p>
          <a:p>
            <a:endParaRPr lang="en-ZA" sz="2800" dirty="0">
              <a:solidFill>
                <a:schemeClr val="tx2"/>
              </a:solidFill>
            </a:endParaRPr>
          </a:p>
        </p:txBody>
      </p:sp>
      <p:sp>
        <p:nvSpPr>
          <p:cNvPr id="12" name="Slide Number Placeholder 11"/>
          <p:cNvSpPr>
            <a:spLocks noGrp="1"/>
          </p:cNvSpPr>
          <p:nvPr>
            <p:ph type="sldNum" sz="quarter" idx="12"/>
          </p:nvPr>
        </p:nvSpPr>
        <p:spPr/>
        <p:txBody>
          <a:bodyPr/>
          <a:lstStyle/>
          <a:p>
            <a:fld id="{CA15C064-DD44-4CAC-873E-2D1F54821676}" type="slidenum">
              <a:rPr kumimoji="0" lang="en-US" smtClean="0"/>
              <a:pPr/>
              <a:t>6</a:t>
            </a:fld>
            <a:endParaRPr kumimoji="0" lang="en-US" dirty="0"/>
          </a:p>
        </p:txBody>
      </p:sp>
      <p:graphicFrame>
        <p:nvGraphicFramePr>
          <p:cNvPr id="3" name="Table 2"/>
          <p:cNvGraphicFramePr>
            <a:graphicFrameLocks noGrp="1"/>
          </p:cNvGraphicFramePr>
          <p:nvPr>
            <p:extLst>
              <p:ext uri="{D42A27DB-BD31-4B8C-83A1-F6EECF244321}">
                <p14:modId xmlns:p14="http://schemas.microsoft.com/office/powerpoint/2010/main" val="724544468"/>
              </p:ext>
            </p:extLst>
          </p:nvPr>
        </p:nvGraphicFramePr>
        <p:xfrm>
          <a:off x="-2" y="1149225"/>
          <a:ext cx="9144000" cy="5324600"/>
        </p:xfrm>
        <a:graphic>
          <a:graphicData uri="http://schemas.openxmlformats.org/drawingml/2006/table">
            <a:tbl>
              <a:tblPr firstRow="1" bandRow="1">
                <a:tableStyleId>{5940675A-B579-460E-94D1-54222C63F5DA}</a:tableStyleId>
              </a:tblPr>
              <a:tblGrid>
                <a:gridCol w="1535373">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1066800">
                  <a:extLst>
                    <a:ext uri="{9D8B030D-6E8A-4147-A177-3AD203B41FA5}">
                      <a16:colId xmlns:a16="http://schemas.microsoft.com/office/drawing/2014/main" val="20005"/>
                    </a:ext>
                  </a:extLst>
                </a:gridCol>
                <a:gridCol w="779494">
                  <a:extLst>
                    <a:ext uri="{9D8B030D-6E8A-4147-A177-3AD203B41FA5}">
                      <a16:colId xmlns:a16="http://schemas.microsoft.com/office/drawing/2014/main" val="20006"/>
                    </a:ext>
                  </a:extLst>
                </a:gridCol>
                <a:gridCol w="885533">
                  <a:extLst>
                    <a:ext uri="{9D8B030D-6E8A-4147-A177-3AD203B41FA5}">
                      <a16:colId xmlns:a16="http://schemas.microsoft.com/office/drawing/2014/main" val="3335822632"/>
                    </a:ext>
                  </a:extLst>
                </a:gridCol>
                <a:gridCol w="762000">
                  <a:extLst>
                    <a:ext uri="{9D8B030D-6E8A-4147-A177-3AD203B41FA5}">
                      <a16:colId xmlns:a16="http://schemas.microsoft.com/office/drawing/2014/main" val="2530583694"/>
                    </a:ext>
                  </a:extLst>
                </a:gridCol>
              </a:tblGrid>
              <a:tr h="1170517">
                <a:tc>
                  <a:txBody>
                    <a:bodyPr/>
                    <a:lstStyle/>
                    <a:p>
                      <a:endParaRPr lang="en-US" sz="1400" b="1" dirty="0">
                        <a:solidFill>
                          <a:schemeClr val="tx1"/>
                        </a:solidFill>
                        <a:latin typeface="Arial Narrow" pitchFamily="34" charset="0"/>
                      </a:endParaRPr>
                    </a:p>
                  </a:txBody>
                  <a:tcPr/>
                </a:tc>
                <a:tc>
                  <a:txBody>
                    <a:bodyPr/>
                    <a:lstStyle/>
                    <a:p>
                      <a:pPr marL="0" marR="0" algn="ctr">
                        <a:spcBef>
                          <a:spcPts val="0"/>
                        </a:spcBef>
                        <a:spcAft>
                          <a:spcPts val="0"/>
                        </a:spcAft>
                      </a:pPr>
                      <a:r>
                        <a:rPr lang="en-GB" sz="1400" b="1" dirty="0"/>
                        <a:t>Municipal Manager</a:t>
                      </a:r>
                      <a:endParaRPr lang="en-US" sz="1400" b="1" dirty="0">
                        <a:solidFill>
                          <a:schemeClr val="tx1"/>
                        </a:solidFill>
                        <a:latin typeface="Arial"/>
                        <a:ea typeface="Times New Roman"/>
                        <a:cs typeface="Times New Roman"/>
                      </a:endParaRPr>
                    </a:p>
                  </a:txBody>
                  <a:tcPr marL="68580" marR="68580" marT="0" marB="0"/>
                </a:tc>
                <a:tc>
                  <a:txBody>
                    <a:bodyPr/>
                    <a:lstStyle/>
                    <a:p>
                      <a:pPr marL="0" marR="0" algn="ctr">
                        <a:spcBef>
                          <a:spcPts val="0"/>
                        </a:spcBef>
                        <a:spcAft>
                          <a:spcPts val="0"/>
                        </a:spcAft>
                      </a:pPr>
                      <a:r>
                        <a:rPr lang="en-GB" sz="1400" b="1" dirty="0"/>
                        <a:t>Chief Financial Officer</a:t>
                      </a:r>
                      <a:endParaRPr lang="en-US" sz="1400" b="1" dirty="0">
                        <a:solidFill>
                          <a:schemeClr val="tx1"/>
                        </a:solidFill>
                        <a:latin typeface="Arial"/>
                        <a:ea typeface="Times New Roman"/>
                        <a:cs typeface="Times New Roman"/>
                      </a:endParaRPr>
                    </a:p>
                  </a:txBody>
                  <a:tcPr marL="68580" marR="68580" marT="0" marB="0"/>
                </a:tc>
                <a:tc>
                  <a:txBody>
                    <a:bodyPr/>
                    <a:lstStyle/>
                    <a:p>
                      <a:pPr marL="0" marR="0" algn="ctr">
                        <a:spcBef>
                          <a:spcPts val="0"/>
                        </a:spcBef>
                        <a:spcAft>
                          <a:spcPts val="0"/>
                        </a:spcAft>
                      </a:pPr>
                      <a:r>
                        <a:rPr lang="en-GB" sz="1400" b="1" dirty="0"/>
                        <a:t>Dir/ Man Technical </a:t>
                      </a:r>
                      <a:r>
                        <a:rPr lang="en-GB" sz="1400" b="1" dirty="0" smtClean="0"/>
                        <a:t>Services/ Engineering</a:t>
                      </a:r>
                      <a:endParaRPr lang="en-US" sz="1400" b="1" dirty="0">
                        <a:solidFill>
                          <a:schemeClr val="tx1"/>
                        </a:solidFill>
                        <a:latin typeface="Arial"/>
                        <a:ea typeface="Times New Roman"/>
                        <a:cs typeface="Times New Roman"/>
                      </a:endParaRPr>
                    </a:p>
                  </a:txBody>
                  <a:tcPr marL="68580" marR="68580" marT="0" marB="0"/>
                </a:tc>
                <a:tc>
                  <a:txBody>
                    <a:bodyPr/>
                    <a:lstStyle/>
                    <a:p>
                      <a:pPr marL="0" marR="0" algn="ctr">
                        <a:spcBef>
                          <a:spcPts val="0"/>
                        </a:spcBef>
                        <a:spcAft>
                          <a:spcPts val="0"/>
                        </a:spcAft>
                      </a:pPr>
                      <a:r>
                        <a:rPr lang="en-GB" sz="1400" b="1" dirty="0"/>
                        <a:t>Dir/ Man </a:t>
                      </a:r>
                      <a:endParaRPr lang="en-US" sz="1400" b="1" dirty="0"/>
                    </a:p>
                    <a:p>
                      <a:pPr marL="0" marR="0" algn="ctr">
                        <a:spcBef>
                          <a:spcPts val="0"/>
                        </a:spcBef>
                        <a:spcAft>
                          <a:spcPts val="0"/>
                        </a:spcAft>
                      </a:pPr>
                      <a:r>
                        <a:rPr lang="en-GB" sz="1400" b="1" dirty="0"/>
                        <a:t>Corporate Services</a:t>
                      </a:r>
                      <a:endParaRPr lang="en-US" sz="1400" b="1" dirty="0">
                        <a:solidFill>
                          <a:schemeClr val="tx1"/>
                        </a:solidFill>
                        <a:latin typeface="Arial"/>
                        <a:ea typeface="Times New Roman"/>
                        <a:cs typeface="Times New Roman"/>
                      </a:endParaRPr>
                    </a:p>
                  </a:txBody>
                  <a:tcPr marL="68580" marR="68580" marT="0" marB="0"/>
                </a:tc>
                <a:tc>
                  <a:txBody>
                    <a:bodyPr/>
                    <a:lstStyle/>
                    <a:p>
                      <a:pPr marL="0" marR="0" algn="ctr">
                        <a:spcBef>
                          <a:spcPts val="0"/>
                        </a:spcBef>
                        <a:spcAft>
                          <a:spcPts val="0"/>
                        </a:spcAft>
                      </a:pPr>
                      <a:r>
                        <a:rPr lang="en-GB" sz="1400" b="1" dirty="0" smtClean="0"/>
                        <a:t>Dir /Man</a:t>
                      </a:r>
                      <a:r>
                        <a:rPr lang="en-GB" sz="1400" b="1" baseline="0" dirty="0" smtClean="0"/>
                        <a:t> </a:t>
                      </a:r>
                      <a:r>
                        <a:rPr lang="en-GB" sz="1400" b="1" dirty="0" smtClean="0"/>
                        <a:t>Town/ Development Planning</a:t>
                      </a:r>
                      <a:endParaRPr lang="en-US" sz="1400" b="1" dirty="0">
                        <a:solidFill>
                          <a:schemeClr val="tx1"/>
                        </a:solidFill>
                        <a:latin typeface="Arial"/>
                        <a:ea typeface="Times New Roman"/>
                        <a:cs typeface="Times New Roman"/>
                      </a:endParaRPr>
                    </a:p>
                  </a:txBody>
                  <a:tcPr marL="68580" marR="68580" marT="0" marB="0"/>
                </a:tc>
                <a:tc>
                  <a:txBody>
                    <a:bodyPr/>
                    <a:lstStyle/>
                    <a:p>
                      <a:pPr marL="0" marR="0" algn="ctr">
                        <a:spcBef>
                          <a:spcPts val="0"/>
                        </a:spcBef>
                        <a:spcAft>
                          <a:spcPts val="0"/>
                        </a:spcAft>
                      </a:pPr>
                      <a:r>
                        <a:rPr lang="en-GB" sz="1400" b="1" dirty="0" smtClean="0"/>
                        <a:t>Dir/Man Community Services</a:t>
                      </a:r>
                      <a:endParaRPr lang="en-US" sz="1400" b="1" dirty="0">
                        <a:solidFill>
                          <a:schemeClr val="tx1"/>
                        </a:solidFill>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400" b="1" dirty="0" smtClean="0">
                          <a:solidFill>
                            <a:schemeClr val="tx1"/>
                          </a:solidFill>
                          <a:latin typeface="Arial"/>
                          <a:ea typeface="Times New Roman"/>
                          <a:cs typeface="Times New Roman"/>
                        </a:rPr>
                        <a:t>Filled/Total</a:t>
                      </a:r>
                      <a:endParaRPr lang="en-US" sz="1400" b="1" dirty="0">
                        <a:solidFill>
                          <a:schemeClr val="tx1"/>
                        </a:solidFill>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400" b="1" dirty="0" smtClean="0">
                          <a:solidFill>
                            <a:schemeClr val="tx1"/>
                          </a:solidFill>
                          <a:latin typeface="Arial"/>
                          <a:ea typeface="Times New Roman"/>
                          <a:cs typeface="Times New Roman"/>
                        </a:rPr>
                        <a:t>% Filled </a:t>
                      </a:r>
                      <a:endParaRPr lang="en-US" sz="1400" b="1" dirty="0">
                        <a:solidFill>
                          <a:schemeClr val="tx1"/>
                        </a:solidFill>
                        <a:latin typeface="Arial"/>
                        <a:ea typeface="Times New Roman"/>
                        <a:cs typeface="Times New Roman"/>
                      </a:endParaRPr>
                    </a:p>
                  </a:txBody>
                  <a:tcPr marL="68580" marR="68580" marT="0" marB="0"/>
                </a:tc>
                <a:extLst>
                  <a:ext uri="{0D108BD9-81ED-4DB2-BD59-A6C34878D82A}">
                    <a16:rowId xmlns:a16="http://schemas.microsoft.com/office/drawing/2014/main" val="10000"/>
                  </a:ext>
                </a:extLst>
              </a:tr>
              <a:tr h="629903">
                <a:tc>
                  <a:txBody>
                    <a:bodyPr/>
                    <a:lstStyle/>
                    <a:p>
                      <a:pPr marL="0" marR="0">
                        <a:spcBef>
                          <a:spcPts val="0"/>
                        </a:spcBef>
                        <a:spcAft>
                          <a:spcPts val="0"/>
                        </a:spcAft>
                      </a:pPr>
                      <a:r>
                        <a:rPr lang="en-GB" sz="1800" dirty="0" smtClean="0"/>
                        <a:t>Frances</a:t>
                      </a:r>
                      <a:r>
                        <a:rPr lang="en-GB" sz="1800" baseline="0" dirty="0" smtClean="0"/>
                        <a:t> Baard </a:t>
                      </a:r>
                      <a:r>
                        <a:rPr lang="en-GB" sz="1800" dirty="0" smtClean="0"/>
                        <a:t>DM</a:t>
                      </a:r>
                      <a:endParaRPr lang="en-US" sz="1800" dirty="0">
                        <a:latin typeface="Arial"/>
                        <a:ea typeface="Times New Roman"/>
                        <a:cs typeface="Times New Roman"/>
                      </a:endParaRPr>
                    </a:p>
                  </a:txBody>
                  <a:tcPr marL="68580" marR="68580" marT="0" marB="0" anchor="ctr"/>
                </a:tc>
                <a:tc>
                  <a:txBody>
                    <a:bodyPr/>
                    <a:lstStyle/>
                    <a:p>
                      <a:pPr marL="0" marR="0" algn="ctr">
                        <a:spcBef>
                          <a:spcPts val="0"/>
                        </a:spcBef>
                        <a:spcAft>
                          <a:spcPts val="0"/>
                        </a:spcAft>
                      </a:pPr>
                      <a:r>
                        <a:rPr lang="en-US" sz="1800" dirty="0" smtClean="0"/>
                        <a:t>Filled</a:t>
                      </a:r>
                      <a:r>
                        <a:rPr lang="en-US" sz="1800" b="1" dirty="0" smtClean="0"/>
                        <a:t> (F)</a:t>
                      </a:r>
                      <a:r>
                        <a:rPr lang="en-US" sz="1800" dirty="0" smtClean="0"/>
                        <a:t> </a:t>
                      </a:r>
                      <a:endParaRPr lang="en-US" sz="1800" dirty="0">
                        <a:latin typeface="Arial"/>
                        <a:ea typeface="Times New Roman"/>
                        <a:cs typeface="Times New Roman"/>
                      </a:endParaRPr>
                    </a:p>
                  </a:txBody>
                  <a:tcPr marL="68580" marR="68580" marT="0" marB="0" anchor="ctr"/>
                </a:tc>
                <a:tc>
                  <a:txBody>
                    <a:bodyPr/>
                    <a:lstStyle/>
                    <a:p>
                      <a:pPr marL="0" marR="0" algn="ctr">
                        <a:spcBef>
                          <a:spcPts val="0"/>
                        </a:spcBef>
                        <a:spcAft>
                          <a:spcPts val="0"/>
                        </a:spcAft>
                      </a:pPr>
                      <a:r>
                        <a:rPr lang="en-US" sz="1800" dirty="0" smtClean="0">
                          <a:latin typeface="Arial"/>
                          <a:ea typeface="Times New Roman"/>
                          <a:cs typeface="Times New Roman"/>
                        </a:rPr>
                        <a:t>Vacant</a:t>
                      </a:r>
                      <a:endParaRPr lang="en-US" sz="1800" dirty="0">
                        <a:latin typeface="Arial"/>
                        <a:ea typeface="Times New Roman"/>
                        <a:cs typeface="Times New Roman"/>
                      </a:endParaRPr>
                    </a:p>
                  </a:txBody>
                  <a:tcPr marL="68580" marR="68580" marT="0" marB="0" anchor="ctr">
                    <a:solidFill>
                      <a:srgbClr val="FFFF00"/>
                    </a:solidFill>
                  </a:tcPr>
                </a:tc>
                <a:tc>
                  <a:txBody>
                    <a:bodyPr/>
                    <a:lstStyle/>
                    <a:p>
                      <a:pPr marL="0" marR="0" algn="ctr">
                        <a:spcBef>
                          <a:spcPts val="0"/>
                        </a:spcBef>
                        <a:spcAft>
                          <a:spcPts val="0"/>
                        </a:spcAft>
                      </a:pPr>
                      <a:r>
                        <a:rPr lang="en-US" sz="1800" dirty="0" smtClean="0"/>
                        <a:t>Vacant</a:t>
                      </a:r>
                      <a:endParaRPr lang="en-US" sz="1800" dirty="0">
                        <a:latin typeface="Arial"/>
                        <a:ea typeface="Times New Roman"/>
                        <a:cs typeface="Times New Roman"/>
                      </a:endParaRPr>
                    </a:p>
                  </a:txBody>
                  <a:tcPr marL="68580" marR="68580" marT="0" marB="0" anchor="ctr">
                    <a:solidFill>
                      <a:srgbClr val="FFFF00"/>
                    </a:solidFill>
                  </a:tcPr>
                </a:tc>
                <a:tc>
                  <a:txBody>
                    <a:bodyPr/>
                    <a:lstStyle/>
                    <a:p>
                      <a:pPr marL="0" marR="0" algn="ctr">
                        <a:spcBef>
                          <a:spcPts val="0"/>
                        </a:spcBef>
                        <a:spcAft>
                          <a:spcPts val="0"/>
                        </a:spcAft>
                      </a:pPr>
                      <a:r>
                        <a:rPr lang="en-US" sz="1800" dirty="0" smtClean="0"/>
                        <a:t>Filled </a:t>
                      </a:r>
                      <a:r>
                        <a:rPr lang="en-US" sz="1800" b="1" dirty="0" smtClean="0"/>
                        <a:t>(F)</a:t>
                      </a:r>
                      <a:endParaRPr lang="en-US" sz="1800" b="1" dirty="0">
                        <a:latin typeface="Arial"/>
                        <a:ea typeface="Times New Roman"/>
                        <a:cs typeface="Times New Roman"/>
                      </a:endParaRPr>
                    </a:p>
                  </a:txBody>
                  <a:tcPr marL="68580" marR="68580" marT="0" marB="0" anchor="ctr"/>
                </a:tc>
                <a:tc>
                  <a:txBody>
                    <a:bodyPr/>
                    <a:lstStyle/>
                    <a:p>
                      <a:pPr marL="0" marR="0" algn="ctr">
                        <a:spcBef>
                          <a:spcPts val="0"/>
                        </a:spcBef>
                        <a:spcAft>
                          <a:spcPts val="0"/>
                        </a:spcAft>
                      </a:pPr>
                      <a:r>
                        <a:rPr lang="en-US" sz="1800" dirty="0" smtClean="0"/>
                        <a:t>Vacant</a:t>
                      </a:r>
                      <a:endParaRPr lang="en-US" sz="1800" dirty="0">
                        <a:latin typeface="Arial"/>
                        <a:ea typeface="Times New Roman"/>
                        <a:cs typeface="Times New Roman"/>
                      </a:endParaRPr>
                    </a:p>
                  </a:txBody>
                  <a:tcPr marL="68580" marR="68580" marT="0" marB="0" anchor="ctr">
                    <a:solidFill>
                      <a:srgbClr val="FFFF00"/>
                    </a:solidFill>
                  </a:tcPr>
                </a:tc>
                <a:tc>
                  <a:txBody>
                    <a:bodyPr/>
                    <a:lstStyle/>
                    <a:p>
                      <a:pPr marL="0" marR="0" algn="ctr">
                        <a:spcBef>
                          <a:spcPts val="0"/>
                        </a:spcBef>
                        <a:spcAft>
                          <a:spcPts val="0"/>
                        </a:spcAft>
                      </a:pPr>
                      <a:r>
                        <a:rPr lang="en-US" sz="1800" dirty="0" smtClean="0"/>
                        <a:t>N/A</a:t>
                      </a:r>
                      <a:endParaRPr lang="en-US" sz="1800" dirty="0">
                        <a:latin typeface="Arial"/>
                        <a:ea typeface="Times New Roman"/>
                        <a:cs typeface="Times New Roman"/>
                      </a:endParaRPr>
                    </a:p>
                  </a:txBody>
                  <a:tcPr marL="68580" marR="68580" marT="0" marB="0" anchor="ctr"/>
                </a:tc>
                <a:tc>
                  <a:txBody>
                    <a:bodyPr/>
                    <a:lstStyle/>
                    <a:p>
                      <a:pPr marL="0" marR="0" algn="ctr">
                        <a:spcBef>
                          <a:spcPts val="0"/>
                        </a:spcBef>
                        <a:spcAft>
                          <a:spcPts val="0"/>
                        </a:spcAft>
                      </a:pPr>
                      <a:r>
                        <a:rPr lang="en-US" sz="1800" dirty="0" smtClean="0">
                          <a:latin typeface="Arial"/>
                          <a:ea typeface="Times New Roman"/>
                          <a:cs typeface="Times New Roman"/>
                        </a:rPr>
                        <a:t>02/05</a:t>
                      </a:r>
                      <a:endParaRPr lang="en-US" sz="1800" dirty="0">
                        <a:latin typeface="Arial"/>
                        <a:ea typeface="Times New Roman"/>
                        <a:cs typeface="Times New Roman"/>
                      </a:endParaRPr>
                    </a:p>
                  </a:txBody>
                  <a:tcPr marL="68580" marR="68580" marT="0" marB="0" anchor="ctr"/>
                </a:tc>
                <a:tc>
                  <a:txBody>
                    <a:bodyPr/>
                    <a:lstStyle/>
                    <a:p>
                      <a:pPr marL="0" marR="0" algn="ctr">
                        <a:spcBef>
                          <a:spcPts val="0"/>
                        </a:spcBef>
                        <a:spcAft>
                          <a:spcPts val="0"/>
                        </a:spcAft>
                      </a:pPr>
                      <a:r>
                        <a:rPr lang="en-US" sz="1800" b="1" dirty="0" smtClean="0">
                          <a:latin typeface="Arial"/>
                          <a:ea typeface="Times New Roman"/>
                          <a:cs typeface="Times New Roman"/>
                        </a:rPr>
                        <a:t>40%</a:t>
                      </a:r>
                      <a:endParaRPr lang="en-US" sz="1800" b="1" dirty="0">
                        <a:latin typeface="Arial"/>
                        <a:ea typeface="Times New Roman"/>
                        <a:cs typeface="Times New Roman"/>
                      </a:endParaRPr>
                    </a:p>
                  </a:txBody>
                  <a:tcPr marL="68580" marR="68580" marT="0" marB="0" anchor="ctr"/>
                </a:tc>
                <a:extLst>
                  <a:ext uri="{0D108BD9-81ED-4DB2-BD59-A6C34878D82A}">
                    <a16:rowId xmlns:a16="http://schemas.microsoft.com/office/drawing/2014/main" val="549866181"/>
                  </a:ext>
                </a:extLst>
              </a:tr>
              <a:tr h="477594">
                <a:tc>
                  <a:txBody>
                    <a:bodyPr/>
                    <a:lstStyle/>
                    <a:p>
                      <a:pPr marL="0" marR="0">
                        <a:spcBef>
                          <a:spcPts val="0"/>
                        </a:spcBef>
                        <a:spcAft>
                          <a:spcPts val="0"/>
                        </a:spcAft>
                      </a:pPr>
                      <a:r>
                        <a:rPr lang="en-GB" sz="1800" dirty="0" smtClean="0"/>
                        <a:t>Sol </a:t>
                      </a:r>
                      <a:r>
                        <a:rPr lang="en-GB" sz="1800" dirty="0" err="1" smtClean="0"/>
                        <a:t>Plaatje</a:t>
                      </a:r>
                      <a:r>
                        <a:rPr lang="en-GB" sz="1800" dirty="0" smtClean="0"/>
                        <a:t> LM</a:t>
                      </a:r>
                      <a:endParaRPr lang="en-US" sz="1800" dirty="0">
                        <a:latin typeface="Arial"/>
                        <a:ea typeface="Times New Roman"/>
                        <a:cs typeface="Times New Roman"/>
                      </a:endParaRPr>
                    </a:p>
                  </a:txBody>
                  <a:tcPr marL="68580" marR="68580" marT="0" marB="0" anchor="ctr"/>
                </a:tc>
                <a:tc>
                  <a:txBody>
                    <a:bodyPr/>
                    <a:lstStyle/>
                    <a:p>
                      <a:pPr marL="0" marR="0" algn="ctr">
                        <a:spcBef>
                          <a:spcPts val="0"/>
                        </a:spcBef>
                        <a:spcAft>
                          <a:spcPts val="0"/>
                        </a:spcAft>
                      </a:pPr>
                      <a:r>
                        <a:rPr lang="en-US" sz="1800" dirty="0" smtClean="0"/>
                        <a:t>Filled</a:t>
                      </a:r>
                      <a:endParaRPr lang="en-US" sz="1800" dirty="0">
                        <a:latin typeface="Arial"/>
                        <a:ea typeface="Times New Roman"/>
                        <a:cs typeface="Times New Roman"/>
                      </a:endParaRPr>
                    </a:p>
                  </a:txBody>
                  <a:tcPr marL="68580" marR="68580" marT="0" marB="0" anchor="ctr"/>
                </a:tc>
                <a:tc>
                  <a:txBody>
                    <a:bodyPr/>
                    <a:lstStyle/>
                    <a:p>
                      <a:pPr marL="0" marR="0" algn="ctr">
                        <a:spcBef>
                          <a:spcPts val="0"/>
                        </a:spcBef>
                        <a:spcAft>
                          <a:spcPts val="0"/>
                        </a:spcAft>
                      </a:pPr>
                      <a:r>
                        <a:rPr lang="en-US" sz="1800" dirty="0" smtClean="0"/>
                        <a:t>Filled</a:t>
                      </a:r>
                      <a:r>
                        <a:rPr lang="en-US" sz="1800" b="1" dirty="0" smtClean="0"/>
                        <a:t> (F)</a:t>
                      </a:r>
                      <a:endParaRPr lang="en-US" sz="1800" b="1" dirty="0">
                        <a:latin typeface="Arial"/>
                        <a:ea typeface="Times New Roman"/>
                        <a:cs typeface="Times New Roman"/>
                      </a:endParaRPr>
                    </a:p>
                  </a:txBody>
                  <a:tcPr marL="68580" marR="68580" marT="0" marB="0" anchor="ctr"/>
                </a:tc>
                <a:tc>
                  <a:txBody>
                    <a:bodyPr/>
                    <a:lstStyle/>
                    <a:p>
                      <a:pPr marL="0" marR="0" algn="ctr">
                        <a:spcBef>
                          <a:spcPts val="0"/>
                        </a:spcBef>
                        <a:spcAft>
                          <a:spcPts val="0"/>
                        </a:spcAft>
                      </a:pPr>
                      <a:r>
                        <a:rPr lang="en-US" sz="1800" dirty="0" smtClean="0"/>
                        <a:t>Filled</a:t>
                      </a:r>
                      <a:endParaRPr lang="en-US" sz="1800" dirty="0">
                        <a:latin typeface="Arial"/>
                        <a:ea typeface="Times New Roman"/>
                        <a:cs typeface="Times New Roman"/>
                      </a:endParaRPr>
                    </a:p>
                  </a:txBody>
                  <a:tcPr marL="68580" marR="68580" marT="0" marB="0" anchor="ctr"/>
                </a:tc>
                <a:tc>
                  <a:txBody>
                    <a:bodyPr/>
                    <a:lstStyle/>
                    <a:p>
                      <a:pPr marL="0" marR="0" algn="ctr">
                        <a:spcBef>
                          <a:spcPts val="0"/>
                        </a:spcBef>
                        <a:spcAft>
                          <a:spcPts val="0"/>
                        </a:spcAft>
                      </a:pPr>
                      <a:r>
                        <a:rPr lang="en-US" sz="1800" dirty="0" smtClean="0"/>
                        <a:t>Filled </a:t>
                      </a:r>
                      <a:r>
                        <a:rPr lang="en-US" sz="1800" b="1" dirty="0" smtClean="0"/>
                        <a:t>(F)</a:t>
                      </a:r>
                      <a:endParaRPr lang="en-US" sz="1800" b="1" dirty="0">
                        <a:latin typeface="Arial"/>
                        <a:ea typeface="Times New Roman"/>
                        <a:cs typeface="Times New Roman"/>
                      </a:endParaRPr>
                    </a:p>
                  </a:txBody>
                  <a:tcPr marL="68580" marR="68580" marT="0" marB="0" anchor="ctr"/>
                </a:tc>
                <a:tc>
                  <a:txBody>
                    <a:bodyPr/>
                    <a:lstStyle/>
                    <a:p>
                      <a:pPr marL="0" marR="0" algn="ctr">
                        <a:spcBef>
                          <a:spcPts val="0"/>
                        </a:spcBef>
                        <a:spcAft>
                          <a:spcPts val="0"/>
                        </a:spcAft>
                      </a:pPr>
                      <a:r>
                        <a:rPr lang="en-US" sz="1800" dirty="0" smtClean="0">
                          <a:latin typeface="+mn-lt"/>
                          <a:ea typeface="+mn-ea"/>
                          <a:cs typeface="+mn-cs"/>
                        </a:rPr>
                        <a:t>Filled</a:t>
                      </a:r>
                      <a:r>
                        <a:rPr lang="en-US" sz="1800" b="1" dirty="0" smtClean="0"/>
                        <a:t> (F)</a:t>
                      </a:r>
                      <a:endParaRPr lang="en-US" sz="1800" dirty="0">
                        <a:latin typeface="Arial"/>
                        <a:ea typeface="Times New Roman"/>
                        <a:cs typeface="Times New Roman"/>
                      </a:endParaRPr>
                    </a:p>
                  </a:txBody>
                  <a:tcPr marL="68580" marR="68580" marT="0" marB="0" anchor="ctr"/>
                </a:tc>
                <a:tc>
                  <a:txBody>
                    <a:bodyPr/>
                    <a:lstStyle/>
                    <a:p>
                      <a:pPr marL="0" marR="0" algn="ctr">
                        <a:spcBef>
                          <a:spcPts val="0"/>
                        </a:spcBef>
                        <a:spcAft>
                          <a:spcPts val="0"/>
                        </a:spcAft>
                      </a:pPr>
                      <a:r>
                        <a:rPr lang="en-US" sz="1800" dirty="0" smtClean="0"/>
                        <a:t>Filled</a:t>
                      </a:r>
                      <a:endParaRPr lang="en-US" sz="1800" dirty="0">
                        <a:latin typeface="Arial"/>
                        <a:ea typeface="Times New Roman"/>
                        <a:cs typeface="Times New Roman"/>
                      </a:endParaRPr>
                    </a:p>
                  </a:txBody>
                  <a:tcPr marL="68580" marR="68580" marT="0" marB="0" anchor="ctr"/>
                </a:tc>
                <a:tc>
                  <a:txBody>
                    <a:bodyPr/>
                    <a:lstStyle/>
                    <a:p>
                      <a:pPr marL="0" marR="0" algn="ctr">
                        <a:spcBef>
                          <a:spcPts val="0"/>
                        </a:spcBef>
                        <a:spcAft>
                          <a:spcPts val="0"/>
                        </a:spcAft>
                      </a:pPr>
                      <a:r>
                        <a:rPr lang="en-US" sz="1800" dirty="0" smtClean="0">
                          <a:latin typeface="Arial"/>
                          <a:ea typeface="Times New Roman"/>
                          <a:cs typeface="Times New Roman"/>
                        </a:rPr>
                        <a:t>06/06</a:t>
                      </a:r>
                      <a:endParaRPr lang="en-US" sz="1800" dirty="0">
                        <a:latin typeface="Arial"/>
                        <a:ea typeface="Times New Roman"/>
                        <a:cs typeface="Times New Roman"/>
                      </a:endParaRPr>
                    </a:p>
                  </a:txBody>
                  <a:tcPr marL="68580" marR="68580" marT="0" marB="0" anchor="ctr"/>
                </a:tc>
                <a:tc>
                  <a:txBody>
                    <a:bodyPr/>
                    <a:lstStyle/>
                    <a:p>
                      <a:pPr marL="0" marR="0" algn="ctr">
                        <a:spcBef>
                          <a:spcPts val="0"/>
                        </a:spcBef>
                        <a:spcAft>
                          <a:spcPts val="0"/>
                        </a:spcAft>
                      </a:pPr>
                      <a:r>
                        <a:rPr lang="en-US" sz="1800" b="1" dirty="0" smtClean="0">
                          <a:latin typeface="Arial"/>
                          <a:ea typeface="Times New Roman"/>
                          <a:cs typeface="Times New Roman"/>
                        </a:rPr>
                        <a:t>100%</a:t>
                      </a:r>
                      <a:endParaRPr lang="en-US" sz="1800" b="1" dirty="0">
                        <a:latin typeface="Arial"/>
                        <a:ea typeface="Times New Roman"/>
                        <a:cs typeface="Times New Roman"/>
                      </a:endParaRPr>
                    </a:p>
                  </a:txBody>
                  <a:tcPr marL="68580" marR="68580" marT="0" marB="0" anchor="ctr"/>
                </a:tc>
                <a:extLst>
                  <a:ext uri="{0D108BD9-81ED-4DB2-BD59-A6C34878D82A}">
                    <a16:rowId xmlns:a16="http://schemas.microsoft.com/office/drawing/2014/main" val="1911669857"/>
                  </a:ext>
                </a:extLst>
              </a:tr>
              <a:tr h="557191">
                <a:tc>
                  <a:txBody>
                    <a:bodyPr/>
                    <a:lstStyle/>
                    <a:p>
                      <a:pPr marL="0" marR="0">
                        <a:spcBef>
                          <a:spcPts val="0"/>
                        </a:spcBef>
                        <a:spcAft>
                          <a:spcPts val="0"/>
                        </a:spcAft>
                      </a:pPr>
                      <a:r>
                        <a:rPr lang="en-GB" sz="1800" dirty="0" err="1" smtClean="0">
                          <a:latin typeface="+mn-lt"/>
                        </a:rPr>
                        <a:t>Phokwane</a:t>
                      </a:r>
                      <a:r>
                        <a:rPr lang="en-GB" sz="1800" dirty="0" smtClean="0">
                          <a:latin typeface="+mn-lt"/>
                        </a:rPr>
                        <a:t> LM</a:t>
                      </a:r>
                      <a:endParaRPr lang="en-US" sz="1800" dirty="0">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en-US" sz="1800" dirty="0" smtClean="0">
                          <a:latin typeface="+mn-lt"/>
                          <a:ea typeface="Times New Roman"/>
                          <a:cs typeface="Times New Roman"/>
                        </a:rPr>
                        <a:t>Vacant</a:t>
                      </a:r>
                      <a:endParaRPr lang="en-US" sz="1800" dirty="0">
                        <a:latin typeface="+mn-lt"/>
                        <a:ea typeface="Times New Roman"/>
                        <a:cs typeface="Times New Roman"/>
                      </a:endParaRPr>
                    </a:p>
                  </a:txBody>
                  <a:tcPr marL="68580" marR="68580" marT="0" marB="0" anchor="ctr">
                    <a:solidFill>
                      <a:srgbClr val="FFFF00"/>
                    </a:solidFill>
                  </a:tcPr>
                </a:tc>
                <a:tc>
                  <a:txBody>
                    <a:bodyPr/>
                    <a:lstStyle/>
                    <a:p>
                      <a:pPr marL="0" marR="0" algn="ctr">
                        <a:spcBef>
                          <a:spcPts val="0"/>
                        </a:spcBef>
                        <a:spcAft>
                          <a:spcPts val="0"/>
                        </a:spcAft>
                      </a:pPr>
                      <a:r>
                        <a:rPr lang="en-US" sz="1800" dirty="0" smtClean="0">
                          <a:latin typeface="+mn-lt"/>
                        </a:rPr>
                        <a:t>Vacant</a:t>
                      </a:r>
                      <a:endParaRPr lang="en-US" sz="1800" dirty="0">
                        <a:latin typeface="+mn-lt"/>
                        <a:ea typeface="Times New Roman"/>
                        <a:cs typeface="Times New Roman"/>
                      </a:endParaRPr>
                    </a:p>
                  </a:txBody>
                  <a:tcPr marL="68580" marR="68580" marT="0" marB="0" anchor="ctr">
                    <a:solidFill>
                      <a:srgbClr val="FFFF00"/>
                    </a:solidFill>
                  </a:tcPr>
                </a:tc>
                <a:tc>
                  <a:txBody>
                    <a:bodyPr/>
                    <a:lstStyle/>
                    <a:p>
                      <a:pPr marL="0" marR="0" algn="ctr">
                        <a:spcBef>
                          <a:spcPts val="0"/>
                        </a:spcBef>
                        <a:spcAft>
                          <a:spcPts val="0"/>
                        </a:spcAft>
                      </a:pPr>
                      <a:r>
                        <a:rPr lang="en-US" sz="1800" dirty="0" smtClean="0">
                          <a:latin typeface="+mn-lt"/>
                        </a:rPr>
                        <a:t>Vacant </a:t>
                      </a:r>
                      <a:endParaRPr lang="en-US" sz="1800" dirty="0">
                        <a:latin typeface="+mn-lt"/>
                        <a:ea typeface="Times New Roman"/>
                        <a:cs typeface="Times New Roman"/>
                      </a:endParaRPr>
                    </a:p>
                  </a:txBody>
                  <a:tcPr marL="68580" marR="68580" marT="0" marB="0" anchor="ctr">
                    <a:solidFill>
                      <a:srgbClr val="FFFF00"/>
                    </a:solidFill>
                  </a:tcPr>
                </a:tc>
                <a:tc>
                  <a:txBody>
                    <a:bodyPr/>
                    <a:lstStyle/>
                    <a:p>
                      <a:pPr marL="0" marR="0" algn="ctr">
                        <a:spcBef>
                          <a:spcPts val="0"/>
                        </a:spcBef>
                        <a:spcAft>
                          <a:spcPts val="0"/>
                        </a:spcAft>
                      </a:pPr>
                      <a:r>
                        <a:rPr lang="en-US" sz="1800" dirty="0" smtClean="0">
                          <a:latin typeface="+mn-lt"/>
                        </a:rPr>
                        <a:t>Filled</a:t>
                      </a:r>
                      <a:endParaRPr lang="en-US" sz="1800" dirty="0">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en-US" sz="1800" dirty="0" smtClean="0">
                          <a:latin typeface="+mn-lt"/>
                        </a:rPr>
                        <a:t>Vacant </a:t>
                      </a:r>
                      <a:endParaRPr lang="en-US" sz="1800" dirty="0">
                        <a:latin typeface="+mn-lt"/>
                        <a:ea typeface="Times New Roman"/>
                        <a:cs typeface="Times New Roman"/>
                      </a:endParaRPr>
                    </a:p>
                  </a:txBody>
                  <a:tcPr marL="68580" marR="68580" marT="0" marB="0" anchor="ctr">
                    <a:solidFill>
                      <a:srgbClr val="FFFF00"/>
                    </a:solidFill>
                  </a:tcPr>
                </a:tc>
                <a:tc>
                  <a:txBody>
                    <a:bodyPr/>
                    <a:lstStyle/>
                    <a:p>
                      <a:pPr marL="0" marR="0" algn="ctr">
                        <a:spcBef>
                          <a:spcPts val="0"/>
                        </a:spcBef>
                        <a:spcAft>
                          <a:spcPts val="0"/>
                        </a:spcAft>
                      </a:pPr>
                      <a:r>
                        <a:rPr lang="en-US" sz="1800" dirty="0" smtClean="0">
                          <a:latin typeface="+mn-lt"/>
                        </a:rPr>
                        <a:t>N/A</a:t>
                      </a:r>
                      <a:endParaRPr lang="en-US" sz="1800" dirty="0">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en-US" sz="1800" dirty="0" smtClean="0">
                          <a:latin typeface="+mn-lt"/>
                          <a:ea typeface="Times New Roman"/>
                          <a:cs typeface="Times New Roman"/>
                        </a:rPr>
                        <a:t>01/05</a:t>
                      </a:r>
                      <a:endParaRPr lang="en-US" sz="1800" dirty="0">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en-US" sz="1800" b="1" dirty="0" smtClean="0">
                          <a:latin typeface="+mn-lt"/>
                          <a:ea typeface="Times New Roman"/>
                          <a:cs typeface="Times New Roman"/>
                        </a:rPr>
                        <a:t>20%</a:t>
                      </a:r>
                      <a:endParaRPr lang="en-US" sz="1800" b="1" dirty="0">
                        <a:latin typeface="+mn-lt"/>
                        <a:ea typeface="Times New Roman"/>
                        <a:cs typeface="Times New Roman"/>
                      </a:endParaRPr>
                    </a:p>
                  </a:txBody>
                  <a:tcPr marL="68580" marR="68580" marT="0" marB="0" anchor="ctr"/>
                </a:tc>
                <a:extLst>
                  <a:ext uri="{0D108BD9-81ED-4DB2-BD59-A6C34878D82A}">
                    <a16:rowId xmlns:a16="http://schemas.microsoft.com/office/drawing/2014/main" val="2180460152"/>
                  </a:ext>
                </a:extLst>
              </a:tr>
              <a:tr h="557191">
                <a:tc>
                  <a:txBody>
                    <a:bodyPr/>
                    <a:lstStyle/>
                    <a:p>
                      <a:pPr marL="0" marR="0">
                        <a:spcBef>
                          <a:spcPts val="0"/>
                        </a:spcBef>
                        <a:spcAft>
                          <a:spcPts val="0"/>
                        </a:spcAft>
                      </a:pPr>
                      <a:r>
                        <a:rPr lang="en-US" sz="1800" dirty="0" err="1" smtClean="0">
                          <a:latin typeface="+mn-lt"/>
                          <a:ea typeface="Times New Roman"/>
                          <a:cs typeface="Times New Roman"/>
                        </a:rPr>
                        <a:t>Magareng</a:t>
                      </a:r>
                      <a:r>
                        <a:rPr lang="en-US" sz="1800" dirty="0" smtClean="0">
                          <a:latin typeface="+mn-lt"/>
                          <a:ea typeface="Times New Roman"/>
                          <a:cs typeface="Times New Roman"/>
                        </a:rPr>
                        <a:t> LM</a:t>
                      </a:r>
                      <a:endParaRPr lang="en-US" sz="1800" dirty="0">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en-US" sz="1800" dirty="0" smtClean="0">
                          <a:latin typeface="+mn-lt"/>
                          <a:ea typeface="Times New Roman"/>
                          <a:cs typeface="Times New Roman"/>
                        </a:rPr>
                        <a:t>Filled </a:t>
                      </a:r>
                      <a:r>
                        <a:rPr lang="en-US" sz="1800" b="1" dirty="0" smtClean="0">
                          <a:latin typeface="+mn-lt"/>
                          <a:ea typeface="Times New Roman"/>
                          <a:cs typeface="Times New Roman"/>
                        </a:rPr>
                        <a:t>(F)</a:t>
                      </a:r>
                      <a:endParaRPr lang="en-US" sz="1800" b="1" dirty="0">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en-US" sz="1800" dirty="0" smtClean="0">
                          <a:latin typeface="+mn-lt"/>
                          <a:ea typeface="Times New Roman"/>
                          <a:cs typeface="Times New Roman"/>
                        </a:rPr>
                        <a:t>Filled </a:t>
                      </a:r>
                      <a:r>
                        <a:rPr lang="en-US" sz="1800" b="1" dirty="0" smtClean="0">
                          <a:latin typeface="+mn-lt"/>
                          <a:ea typeface="Times New Roman"/>
                          <a:cs typeface="Times New Roman"/>
                        </a:rPr>
                        <a:t>(F)</a:t>
                      </a:r>
                      <a:endParaRPr lang="en-US" sz="1800" b="1" dirty="0">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en-US" sz="1800" dirty="0" smtClean="0">
                          <a:latin typeface="+mn-lt"/>
                          <a:ea typeface="Times New Roman"/>
                          <a:cs typeface="Times New Roman"/>
                        </a:rPr>
                        <a:t>Vacant</a:t>
                      </a:r>
                      <a:endParaRPr lang="en-US" sz="1800" dirty="0">
                        <a:latin typeface="+mn-lt"/>
                        <a:ea typeface="Times New Roman"/>
                        <a:cs typeface="Times New Roman"/>
                      </a:endParaRPr>
                    </a:p>
                  </a:txBody>
                  <a:tcPr marL="68580" marR="68580" marT="0" marB="0" anchor="ctr">
                    <a:solidFill>
                      <a:srgbClr val="FFFF00"/>
                    </a:solidFill>
                  </a:tcPr>
                </a:tc>
                <a:tc>
                  <a:txBody>
                    <a:bodyPr/>
                    <a:lstStyle/>
                    <a:p>
                      <a:pPr marL="0" marR="0" algn="l">
                        <a:spcBef>
                          <a:spcPts val="0"/>
                        </a:spcBef>
                        <a:spcAft>
                          <a:spcPts val="0"/>
                        </a:spcAft>
                      </a:pPr>
                      <a:r>
                        <a:rPr lang="en-US" sz="1800" dirty="0" smtClean="0">
                          <a:latin typeface="+mn-lt"/>
                          <a:ea typeface="Times New Roman"/>
                          <a:cs typeface="Times New Roman"/>
                        </a:rPr>
                        <a:t>Filled </a:t>
                      </a:r>
                      <a:r>
                        <a:rPr lang="en-US" sz="1600" b="1" dirty="0" smtClean="0"/>
                        <a:t>(F)</a:t>
                      </a:r>
                      <a:endParaRPr lang="en-US" sz="1600" dirty="0">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en-US" sz="1800" dirty="0" smtClean="0">
                          <a:latin typeface="+mn-lt"/>
                          <a:ea typeface="Times New Roman"/>
                          <a:cs typeface="Times New Roman"/>
                        </a:rPr>
                        <a:t>N/A</a:t>
                      </a:r>
                      <a:endParaRPr lang="en-US" sz="1800" dirty="0">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en-US" sz="1600" dirty="0" smtClean="0">
                          <a:latin typeface="+mn-lt"/>
                          <a:ea typeface="Times New Roman"/>
                          <a:cs typeface="Times New Roman"/>
                        </a:rPr>
                        <a:t>Vacant</a:t>
                      </a:r>
                      <a:endParaRPr lang="en-US" sz="1600" dirty="0">
                        <a:latin typeface="+mn-lt"/>
                        <a:ea typeface="Times New Roman"/>
                        <a:cs typeface="Times New Roman"/>
                      </a:endParaRPr>
                    </a:p>
                  </a:txBody>
                  <a:tcPr marL="68580" marR="68580" marT="0" marB="0" anchor="ctr">
                    <a:solidFill>
                      <a:srgbClr val="FFFF00"/>
                    </a:solidFill>
                  </a:tcPr>
                </a:tc>
                <a:tc>
                  <a:txBody>
                    <a:bodyPr/>
                    <a:lstStyle/>
                    <a:p>
                      <a:pPr marL="0" marR="0" algn="ctr">
                        <a:spcBef>
                          <a:spcPts val="0"/>
                        </a:spcBef>
                        <a:spcAft>
                          <a:spcPts val="0"/>
                        </a:spcAft>
                      </a:pPr>
                      <a:r>
                        <a:rPr lang="en-US" sz="1800" dirty="0" smtClean="0">
                          <a:latin typeface="+mn-lt"/>
                          <a:ea typeface="Times New Roman"/>
                          <a:cs typeface="Times New Roman"/>
                        </a:rPr>
                        <a:t>03/05</a:t>
                      </a:r>
                      <a:endParaRPr lang="en-US" sz="1800" dirty="0">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en-US" sz="1800" b="1" dirty="0" smtClean="0">
                          <a:latin typeface="+mn-lt"/>
                          <a:ea typeface="Times New Roman"/>
                          <a:cs typeface="Times New Roman"/>
                        </a:rPr>
                        <a:t>60%</a:t>
                      </a:r>
                      <a:endParaRPr lang="en-US" sz="1800" b="1" dirty="0">
                        <a:latin typeface="+mn-lt"/>
                        <a:ea typeface="Times New Roman"/>
                        <a:cs typeface="Times New Roman"/>
                      </a:endParaRPr>
                    </a:p>
                  </a:txBody>
                  <a:tcPr marL="68580" marR="68580" marT="0" marB="0" anchor="ctr"/>
                </a:tc>
                <a:extLst>
                  <a:ext uri="{0D108BD9-81ED-4DB2-BD59-A6C34878D82A}">
                    <a16:rowId xmlns:a16="http://schemas.microsoft.com/office/drawing/2014/main" val="1699748184"/>
                  </a:ext>
                </a:extLst>
              </a:tr>
              <a:tr h="482311">
                <a:tc>
                  <a:txBody>
                    <a:bodyPr/>
                    <a:lstStyle/>
                    <a:p>
                      <a:pPr marL="0" marR="0">
                        <a:spcBef>
                          <a:spcPts val="0"/>
                        </a:spcBef>
                        <a:spcAft>
                          <a:spcPts val="0"/>
                        </a:spcAft>
                      </a:pPr>
                      <a:r>
                        <a:rPr lang="en-US" sz="1800" dirty="0" err="1" smtClean="0">
                          <a:latin typeface="+mn-lt"/>
                          <a:ea typeface="Times New Roman"/>
                          <a:cs typeface="Times New Roman"/>
                        </a:rPr>
                        <a:t>Dikgatlong</a:t>
                      </a:r>
                      <a:r>
                        <a:rPr lang="en-US" sz="1800" dirty="0" smtClean="0">
                          <a:latin typeface="+mn-lt"/>
                          <a:ea typeface="Times New Roman"/>
                          <a:cs typeface="Times New Roman"/>
                        </a:rPr>
                        <a:t> LM</a:t>
                      </a:r>
                      <a:endParaRPr lang="en-US" sz="1800" dirty="0">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en-US" sz="1800" dirty="0" smtClean="0">
                          <a:latin typeface="+mn-lt"/>
                        </a:rPr>
                        <a:t>Vacant</a:t>
                      </a:r>
                      <a:endParaRPr lang="en-US" sz="1800" dirty="0">
                        <a:latin typeface="+mn-lt"/>
                        <a:ea typeface="Times New Roman"/>
                        <a:cs typeface="Times New Roman"/>
                      </a:endParaRPr>
                    </a:p>
                  </a:txBody>
                  <a:tcPr marL="68580" marR="68580" marT="0" marB="0" anchor="ctr">
                    <a:solidFill>
                      <a:srgbClr val="FFFF00"/>
                    </a:solidFill>
                  </a:tcPr>
                </a:tc>
                <a:tc>
                  <a:txBody>
                    <a:bodyPr/>
                    <a:lstStyle/>
                    <a:p>
                      <a:pPr marL="0" marR="0" algn="ctr">
                        <a:spcBef>
                          <a:spcPts val="0"/>
                        </a:spcBef>
                        <a:spcAft>
                          <a:spcPts val="0"/>
                        </a:spcAft>
                      </a:pPr>
                      <a:r>
                        <a:rPr lang="en-US" sz="1800" dirty="0" smtClean="0">
                          <a:latin typeface="+mn-lt"/>
                        </a:rPr>
                        <a:t>Filled</a:t>
                      </a:r>
                      <a:r>
                        <a:rPr lang="en-US" sz="1800" b="1" dirty="0" smtClean="0"/>
                        <a:t> (F)</a:t>
                      </a:r>
                      <a:endParaRPr lang="en-US" sz="1800" dirty="0">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en-US" sz="1800" dirty="0" smtClean="0">
                          <a:latin typeface="+mn-lt"/>
                        </a:rPr>
                        <a:t>Filled</a:t>
                      </a:r>
                      <a:endParaRPr lang="en-US" sz="1800" dirty="0">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en-US" sz="1800" dirty="0" smtClean="0">
                          <a:latin typeface="+mn-lt"/>
                        </a:rPr>
                        <a:t>Filled</a:t>
                      </a:r>
                      <a:r>
                        <a:rPr lang="en-US" sz="1800" b="1" dirty="0" smtClean="0"/>
                        <a:t> (F)</a:t>
                      </a:r>
                      <a:r>
                        <a:rPr lang="en-US" sz="1800" dirty="0" smtClean="0">
                          <a:latin typeface="+mn-lt"/>
                        </a:rPr>
                        <a:t> </a:t>
                      </a:r>
                      <a:endParaRPr lang="en-US" sz="1800" dirty="0">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en-US" sz="1800" dirty="0" smtClean="0">
                          <a:latin typeface="+mn-lt"/>
                        </a:rPr>
                        <a:t>N/A</a:t>
                      </a:r>
                      <a:endParaRPr lang="en-US" sz="1800" dirty="0">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en-US" sz="1600" dirty="0" smtClean="0">
                          <a:latin typeface="+mn-lt"/>
                        </a:rPr>
                        <a:t>Vacant</a:t>
                      </a:r>
                      <a:endParaRPr lang="en-US" sz="1600" dirty="0">
                        <a:latin typeface="+mn-lt"/>
                        <a:ea typeface="Times New Roman"/>
                        <a:cs typeface="Times New Roman"/>
                      </a:endParaRPr>
                    </a:p>
                  </a:txBody>
                  <a:tcPr marL="68580" marR="68580" marT="0" marB="0" anchor="ctr">
                    <a:solidFill>
                      <a:srgbClr val="FFFF00"/>
                    </a:solidFill>
                  </a:tcPr>
                </a:tc>
                <a:tc>
                  <a:txBody>
                    <a:bodyPr/>
                    <a:lstStyle/>
                    <a:p>
                      <a:pPr marL="0" marR="0" algn="ctr">
                        <a:spcBef>
                          <a:spcPts val="0"/>
                        </a:spcBef>
                        <a:spcAft>
                          <a:spcPts val="0"/>
                        </a:spcAft>
                      </a:pPr>
                      <a:r>
                        <a:rPr lang="en-US" sz="1800" dirty="0" smtClean="0">
                          <a:latin typeface="+mn-lt"/>
                          <a:ea typeface="Times New Roman"/>
                          <a:cs typeface="Times New Roman"/>
                        </a:rPr>
                        <a:t>03/05</a:t>
                      </a:r>
                      <a:endParaRPr lang="en-US" sz="1800" dirty="0">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en-US" sz="1800" b="1" dirty="0" smtClean="0">
                          <a:latin typeface="+mn-lt"/>
                          <a:ea typeface="Times New Roman"/>
                          <a:cs typeface="Times New Roman"/>
                        </a:rPr>
                        <a:t>60%</a:t>
                      </a:r>
                      <a:endParaRPr lang="en-US" sz="1800" b="1" dirty="0">
                        <a:latin typeface="+mn-lt"/>
                        <a:ea typeface="Times New Roman"/>
                        <a:cs typeface="Times New Roman"/>
                      </a:endParaRPr>
                    </a:p>
                  </a:txBody>
                  <a:tcPr marL="68580" marR="68580" marT="0" marB="0" anchor="ctr"/>
                </a:tc>
                <a:extLst>
                  <a:ext uri="{0D108BD9-81ED-4DB2-BD59-A6C34878D82A}">
                    <a16:rowId xmlns:a16="http://schemas.microsoft.com/office/drawing/2014/main" val="3458243246"/>
                  </a:ext>
                </a:extLst>
              </a:tr>
              <a:tr h="629903">
                <a:tc>
                  <a:txBody>
                    <a:bodyPr/>
                    <a:lstStyle/>
                    <a:p>
                      <a:pPr marL="0" marR="0">
                        <a:spcBef>
                          <a:spcPts val="0"/>
                        </a:spcBef>
                        <a:spcAft>
                          <a:spcPts val="0"/>
                        </a:spcAft>
                      </a:pPr>
                      <a:r>
                        <a:rPr lang="en-US" sz="1800" dirty="0" smtClean="0">
                          <a:latin typeface="+mn-lt"/>
                          <a:ea typeface="Times New Roman"/>
                          <a:cs typeface="Times New Roman"/>
                        </a:rPr>
                        <a:t>Total</a:t>
                      </a:r>
                      <a:r>
                        <a:rPr lang="en-US" sz="1800" baseline="0" dirty="0" smtClean="0">
                          <a:latin typeface="+mn-lt"/>
                          <a:ea typeface="Times New Roman"/>
                          <a:cs typeface="Times New Roman"/>
                        </a:rPr>
                        <a:t> Number of Posts</a:t>
                      </a:r>
                      <a:endParaRPr lang="en-US" sz="1800" dirty="0">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en-US" sz="1800" dirty="0" smtClean="0">
                          <a:latin typeface="+mn-lt"/>
                          <a:ea typeface="Times New Roman"/>
                          <a:cs typeface="Times New Roman"/>
                        </a:rPr>
                        <a:t>5</a:t>
                      </a:r>
                      <a:endParaRPr lang="en-US" sz="1800" dirty="0">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en-US" sz="1800" dirty="0" smtClean="0">
                          <a:latin typeface="+mn-lt"/>
                          <a:ea typeface="Times New Roman"/>
                          <a:cs typeface="Times New Roman"/>
                        </a:rPr>
                        <a:t>5</a:t>
                      </a:r>
                      <a:endParaRPr lang="en-US" sz="1800" dirty="0">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en-US" sz="1800" dirty="0" smtClean="0">
                          <a:latin typeface="+mn-lt"/>
                          <a:ea typeface="Times New Roman"/>
                          <a:cs typeface="Times New Roman"/>
                        </a:rPr>
                        <a:t>5</a:t>
                      </a:r>
                      <a:endParaRPr lang="en-US" sz="1800" dirty="0">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en-US" sz="1800" dirty="0" smtClean="0">
                          <a:latin typeface="+mn-lt"/>
                          <a:ea typeface="Times New Roman"/>
                          <a:cs typeface="Times New Roman"/>
                        </a:rPr>
                        <a:t>5</a:t>
                      </a:r>
                      <a:endParaRPr lang="en-US" sz="1800" dirty="0">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en-US" sz="1800" dirty="0" smtClean="0">
                          <a:latin typeface="+mn-lt"/>
                          <a:ea typeface="Times New Roman"/>
                          <a:cs typeface="Times New Roman"/>
                        </a:rPr>
                        <a:t>3</a:t>
                      </a:r>
                      <a:endParaRPr lang="en-US" sz="1800" dirty="0">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en-US" sz="1800" dirty="0" smtClean="0">
                          <a:latin typeface="+mn-lt"/>
                          <a:ea typeface="Times New Roman"/>
                          <a:cs typeface="Times New Roman"/>
                        </a:rPr>
                        <a:t>3</a:t>
                      </a:r>
                      <a:endParaRPr lang="en-US" sz="1800" dirty="0">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en-US" sz="1800" dirty="0" smtClean="0">
                          <a:latin typeface="+mn-lt"/>
                          <a:ea typeface="Times New Roman"/>
                          <a:cs typeface="Times New Roman"/>
                        </a:rPr>
                        <a:t>26</a:t>
                      </a:r>
                      <a:endParaRPr lang="en-US" sz="1800" dirty="0">
                        <a:latin typeface="+mn-lt"/>
                        <a:ea typeface="Times New Roman"/>
                        <a:cs typeface="Times New Roman"/>
                      </a:endParaRPr>
                    </a:p>
                  </a:txBody>
                  <a:tcPr marL="68580" marR="68580" marT="0" marB="0" anchor="ctr"/>
                </a:tc>
                <a:tc>
                  <a:txBody>
                    <a:bodyPr/>
                    <a:lstStyle/>
                    <a:p>
                      <a:pPr marL="0" marR="0" algn="ctr">
                        <a:spcBef>
                          <a:spcPts val="0"/>
                        </a:spcBef>
                        <a:spcAft>
                          <a:spcPts val="0"/>
                        </a:spcAft>
                      </a:pPr>
                      <a:endParaRPr lang="en-US" sz="1800" b="1" dirty="0">
                        <a:latin typeface="+mn-lt"/>
                        <a:ea typeface="Times New Roman"/>
                        <a:cs typeface="Times New Roman"/>
                      </a:endParaRPr>
                    </a:p>
                  </a:txBody>
                  <a:tcPr marL="68580" marR="68580" marT="0" marB="0" anchor="ctr"/>
                </a:tc>
                <a:extLst>
                  <a:ext uri="{0D108BD9-81ED-4DB2-BD59-A6C34878D82A}">
                    <a16:rowId xmlns:a16="http://schemas.microsoft.com/office/drawing/2014/main" val="133825147"/>
                  </a:ext>
                </a:extLst>
              </a:tr>
              <a:tr h="424947">
                <a:tc>
                  <a:txBody>
                    <a:bodyPr/>
                    <a:lstStyle/>
                    <a:p>
                      <a:pPr marL="0" marR="0">
                        <a:spcBef>
                          <a:spcPts val="0"/>
                        </a:spcBef>
                        <a:spcAft>
                          <a:spcPts val="0"/>
                        </a:spcAft>
                      </a:pPr>
                      <a:r>
                        <a:rPr lang="en-US" sz="1800" dirty="0" smtClean="0">
                          <a:latin typeface="+mn-lt"/>
                          <a:ea typeface="Times New Roman"/>
                          <a:cs typeface="Times New Roman"/>
                        </a:rPr>
                        <a:t>Filled</a:t>
                      </a:r>
                      <a:endParaRPr lang="en-US" sz="1800" dirty="0">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en-US" sz="1800" dirty="0" smtClean="0">
                          <a:latin typeface="+mn-lt"/>
                          <a:ea typeface="Times New Roman"/>
                          <a:cs typeface="Times New Roman"/>
                        </a:rPr>
                        <a:t>3</a:t>
                      </a:r>
                      <a:endParaRPr lang="en-US" sz="1800" dirty="0">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en-US" sz="1800" dirty="0" smtClean="0">
                          <a:latin typeface="+mn-lt"/>
                          <a:ea typeface="Times New Roman"/>
                          <a:cs typeface="Times New Roman"/>
                        </a:rPr>
                        <a:t>3</a:t>
                      </a:r>
                      <a:endParaRPr lang="en-US" sz="1800" dirty="0">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en-US" sz="1800" dirty="0" smtClean="0">
                          <a:latin typeface="+mn-lt"/>
                          <a:ea typeface="Times New Roman"/>
                          <a:cs typeface="Times New Roman"/>
                        </a:rPr>
                        <a:t>2</a:t>
                      </a:r>
                      <a:endParaRPr lang="en-US" sz="1800" dirty="0">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en-US" sz="1800" dirty="0" smtClean="0">
                          <a:latin typeface="+mn-lt"/>
                          <a:ea typeface="Times New Roman"/>
                          <a:cs typeface="Times New Roman"/>
                        </a:rPr>
                        <a:t>5</a:t>
                      </a:r>
                      <a:endParaRPr lang="en-US" sz="1800" dirty="0">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en-US" sz="1800" dirty="0" smtClean="0">
                          <a:latin typeface="+mn-lt"/>
                          <a:ea typeface="Times New Roman"/>
                          <a:cs typeface="Times New Roman"/>
                        </a:rPr>
                        <a:t>1</a:t>
                      </a:r>
                      <a:endParaRPr lang="en-US" sz="1800" dirty="0">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en-US" sz="1800" dirty="0" smtClean="0">
                          <a:latin typeface="+mn-lt"/>
                          <a:ea typeface="Times New Roman"/>
                          <a:cs typeface="Times New Roman"/>
                        </a:rPr>
                        <a:t>1</a:t>
                      </a:r>
                      <a:endParaRPr lang="en-US" sz="1800" dirty="0">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en-US" sz="1800" dirty="0" smtClean="0">
                          <a:latin typeface="+mn-lt"/>
                          <a:ea typeface="Times New Roman"/>
                          <a:cs typeface="Times New Roman"/>
                        </a:rPr>
                        <a:t>15</a:t>
                      </a:r>
                      <a:endParaRPr lang="en-US" sz="1800" dirty="0">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en-US" sz="1800" b="1" dirty="0" smtClean="0">
                          <a:latin typeface="+mn-lt"/>
                          <a:ea typeface="Times New Roman"/>
                          <a:cs typeface="Times New Roman"/>
                        </a:rPr>
                        <a:t>61%</a:t>
                      </a:r>
                      <a:endParaRPr lang="en-US" sz="1800" b="1" dirty="0">
                        <a:latin typeface="+mn-lt"/>
                        <a:ea typeface="Times New Roman"/>
                        <a:cs typeface="Times New Roman"/>
                      </a:endParaRPr>
                    </a:p>
                  </a:txBody>
                  <a:tcPr marL="68580" marR="68580" marT="0" marB="0" anchor="ctr"/>
                </a:tc>
                <a:extLst>
                  <a:ext uri="{0D108BD9-81ED-4DB2-BD59-A6C34878D82A}">
                    <a16:rowId xmlns:a16="http://schemas.microsoft.com/office/drawing/2014/main" val="653834328"/>
                  </a:ext>
                </a:extLst>
              </a:tr>
              <a:tr h="395043">
                <a:tc>
                  <a:txBody>
                    <a:bodyPr/>
                    <a:lstStyle/>
                    <a:p>
                      <a:pPr marL="0" marR="0">
                        <a:spcBef>
                          <a:spcPts val="0"/>
                        </a:spcBef>
                        <a:spcAft>
                          <a:spcPts val="0"/>
                        </a:spcAft>
                      </a:pPr>
                      <a:r>
                        <a:rPr lang="en-US" sz="1800" dirty="0" smtClean="0">
                          <a:latin typeface="+mn-lt"/>
                          <a:ea typeface="Times New Roman"/>
                          <a:cs typeface="Times New Roman"/>
                        </a:rPr>
                        <a:t>Vacant</a:t>
                      </a:r>
                      <a:endParaRPr lang="en-US" sz="1800" dirty="0">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en-US" sz="1800" b="1" dirty="0" smtClean="0">
                          <a:latin typeface="+mn-lt"/>
                          <a:ea typeface="Times New Roman"/>
                          <a:cs typeface="Times New Roman"/>
                        </a:rPr>
                        <a:t>2</a:t>
                      </a:r>
                      <a:endParaRPr lang="en-US" sz="1800" b="1" dirty="0">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en-US" sz="1800" b="1" dirty="0" smtClean="0">
                          <a:latin typeface="+mn-lt"/>
                          <a:ea typeface="Times New Roman"/>
                          <a:cs typeface="Times New Roman"/>
                        </a:rPr>
                        <a:t>2</a:t>
                      </a:r>
                      <a:endParaRPr lang="en-US" sz="1800" b="1" dirty="0">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en-US" sz="1800" b="1" dirty="0" smtClean="0">
                          <a:latin typeface="+mn-lt"/>
                          <a:ea typeface="Times New Roman"/>
                          <a:cs typeface="Times New Roman"/>
                        </a:rPr>
                        <a:t>3</a:t>
                      </a:r>
                      <a:endParaRPr lang="en-US" sz="1800" b="1" dirty="0">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en-US" sz="1800" b="1" dirty="0" smtClean="0">
                          <a:latin typeface="+mn-lt"/>
                          <a:ea typeface="Times New Roman"/>
                          <a:cs typeface="Times New Roman"/>
                        </a:rPr>
                        <a:t>0</a:t>
                      </a:r>
                      <a:endParaRPr lang="en-US" sz="1800" b="1" dirty="0">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en-US" sz="1800" b="1" dirty="0" smtClean="0">
                          <a:latin typeface="+mn-lt"/>
                          <a:ea typeface="Times New Roman"/>
                          <a:cs typeface="Times New Roman"/>
                        </a:rPr>
                        <a:t>2</a:t>
                      </a:r>
                      <a:endParaRPr lang="en-US" sz="1800" b="1" dirty="0">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en-US" sz="1800" b="1" dirty="0" smtClean="0">
                          <a:latin typeface="+mn-lt"/>
                          <a:ea typeface="Times New Roman"/>
                          <a:cs typeface="Times New Roman"/>
                        </a:rPr>
                        <a:t>2</a:t>
                      </a:r>
                      <a:endParaRPr lang="en-US" sz="1800" b="1" dirty="0">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en-US" sz="1800" b="1" dirty="0" smtClean="0">
                          <a:latin typeface="+mn-lt"/>
                          <a:ea typeface="Times New Roman"/>
                          <a:cs typeface="Times New Roman"/>
                        </a:rPr>
                        <a:t>11</a:t>
                      </a:r>
                      <a:endParaRPr lang="en-US" sz="1800" b="1" dirty="0">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en-US" sz="1800" b="1" dirty="0" smtClean="0">
                          <a:latin typeface="+mn-lt"/>
                          <a:ea typeface="Times New Roman"/>
                          <a:cs typeface="Times New Roman"/>
                        </a:rPr>
                        <a:t>38%</a:t>
                      </a:r>
                      <a:endParaRPr lang="en-US" sz="1800" b="1" dirty="0">
                        <a:latin typeface="+mn-lt"/>
                        <a:ea typeface="Times New Roman"/>
                        <a:cs typeface="Times New Roman"/>
                      </a:endParaRPr>
                    </a:p>
                  </a:txBody>
                  <a:tcPr marL="68580" marR="68580" marT="0" marB="0" anchor="ctr"/>
                </a:tc>
                <a:extLst>
                  <a:ext uri="{0D108BD9-81ED-4DB2-BD59-A6C34878D82A}">
                    <a16:rowId xmlns:a16="http://schemas.microsoft.com/office/drawing/2014/main" val="1481250355"/>
                  </a:ext>
                </a:extLst>
              </a:tr>
            </a:tbl>
          </a:graphicData>
        </a:graphic>
      </p:graphicFrame>
    </p:spTree>
    <p:extLst>
      <p:ext uri="{BB962C8B-B14F-4D97-AF65-F5344CB8AC3E}">
        <p14:creationId xmlns:p14="http://schemas.microsoft.com/office/powerpoint/2010/main" val="11322714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324600" cy="1052736"/>
          </a:xfrm>
          <a:solidFill>
            <a:srgbClr val="FFC000"/>
          </a:solidFill>
        </p:spPr>
        <p:txBody>
          <a:bodyPr>
            <a:normAutofit fontScale="90000"/>
          </a:bodyPr>
          <a:lstStyle/>
          <a:p>
            <a:pPr algn="ctr"/>
            <a:r>
              <a:rPr lang="en-ZA" sz="4000" b="1" cap="none" dirty="0" smtClean="0">
                <a:ln w="0"/>
                <a:solidFill>
                  <a:schemeClr val="tx1"/>
                </a:solidFill>
                <a:effectLst/>
              </a:rPr>
              <a:t>DISCIPLINARY CASES/SUSPENSION</a:t>
            </a:r>
            <a:endParaRPr lang="en-ZA" sz="4000" b="1" cap="none" dirty="0">
              <a:ln w="0"/>
              <a:solidFill>
                <a:schemeClr val="tx1"/>
              </a:solidFill>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22979454"/>
              </p:ext>
            </p:extLst>
          </p:nvPr>
        </p:nvGraphicFramePr>
        <p:xfrm>
          <a:off x="3" y="1052736"/>
          <a:ext cx="9143997" cy="5805263"/>
        </p:xfrm>
        <a:graphic>
          <a:graphicData uri="http://schemas.openxmlformats.org/drawingml/2006/table">
            <a:tbl>
              <a:tblPr firstRow="1" bandRow="1">
                <a:tableStyleId>{5940675A-B579-460E-94D1-54222C63F5DA}</a:tableStyleId>
              </a:tblPr>
              <a:tblGrid>
                <a:gridCol w="1371597">
                  <a:extLst>
                    <a:ext uri="{9D8B030D-6E8A-4147-A177-3AD203B41FA5}">
                      <a16:colId xmlns:a16="http://schemas.microsoft.com/office/drawing/2014/main" val="20000"/>
                    </a:ext>
                  </a:extLst>
                </a:gridCol>
                <a:gridCol w="1520216">
                  <a:extLst>
                    <a:ext uri="{9D8B030D-6E8A-4147-A177-3AD203B41FA5}">
                      <a16:colId xmlns:a16="http://schemas.microsoft.com/office/drawing/2014/main" val="20001"/>
                    </a:ext>
                  </a:extLst>
                </a:gridCol>
                <a:gridCol w="1606444">
                  <a:extLst>
                    <a:ext uri="{9D8B030D-6E8A-4147-A177-3AD203B41FA5}">
                      <a16:colId xmlns:a16="http://schemas.microsoft.com/office/drawing/2014/main" val="20002"/>
                    </a:ext>
                  </a:extLst>
                </a:gridCol>
                <a:gridCol w="1978740">
                  <a:extLst>
                    <a:ext uri="{9D8B030D-6E8A-4147-A177-3AD203B41FA5}">
                      <a16:colId xmlns:a16="http://schemas.microsoft.com/office/drawing/2014/main" val="20003"/>
                    </a:ext>
                  </a:extLst>
                </a:gridCol>
                <a:gridCol w="1265904">
                  <a:extLst>
                    <a:ext uri="{9D8B030D-6E8A-4147-A177-3AD203B41FA5}">
                      <a16:colId xmlns:a16="http://schemas.microsoft.com/office/drawing/2014/main" val="20004"/>
                    </a:ext>
                  </a:extLst>
                </a:gridCol>
                <a:gridCol w="1401096">
                  <a:extLst>
                    <a:ext uri="{9D8B030D-6E8A-4147-A177-3AD203B41FA5}">
                      <a16:colId xmlns:a16="http://schemas.microsoft.com/office/drawing/2014/main" val="20005"/>
                    </a:ext>
                  </a:extLst>
                </a:gridCol>
              </a:tblGrid>
              <a:tr h="1023475">
                <a:tc>
                  <a:txBody>
                    <a:bodyPr/>
                    <a:lstStyle/>
                    <a:p>
                      <a:r>
                        <a:rPr lang="en-US" sz="1800" b="1" dirty="0" smtClean="0">
                          <a:latin typeface="+mn-lt"/>
                        </a:rPr>
                        <a:t>Municipality</a:t>
                      </a:r>
                      <a:endParaRPr lang="en-US" sz="1800" b="1" dirty="0">
                        <a:solidFill>
                          <a:schemeClr val="tx1"/>
                        </a:solidFill>
                        <a:latin typeface="+mn-lt"/>
                      </a:endParaRPr>
                    </a:p>
                  </a:txBody>
                  <a:tcPr/>
                </a:tc>
                <a:tc>
                  <a:txBody>
                    <a:bodyPr/>
                    <a:lstStyle/>
                    <a:p>
                      <a:pPr marL="0" marR="0" algn="ctr">
                        <a:spcBef>
                          <a:spcPts val="0"/>
                        </a:spcBef>
                        <a:spcAft>
                          <a:spcPts val="0"/>
                        </a:spcAft>
                      </a:pPr>
                      <a:r>
                        <a:rPr lang="en-GB" sz="1800" b="1" dirty="0" smtClean="0">
                          <a:latin typeface="+mn-lt"/>
                        </a:rPr>
                        <a:t>Designation</a:t>
                      </a:r>
                      <a:endParaRPr lang="en-US" sz="1800" b="1" dirty="0">
                        <a:solidFill>
                          <a:schemeClr val="tx1"/>
                        </a:solidFill>
                        <a:latin typeface="+mn-lt"/>
                        <a:ea typeface="Times New Roman"/>
                        <a:cs typeface="Times New Roman"/>
                      </a:endParaRPr>
                    </a:p>
                  </a:txBody>
                  <a:tcPr marL="68580" marR="68580" marT="0" marB="0"/>
                </a:tc>
                <a:tc>
                  <a:txBody>
                    <a:bodyPr/>
                    <a:lstStyle/>
                    <a:p>
                      <a:pPr marL="0" marR="0" algn="ctr">
                        <a:spcBef>
                          <a:spcPts val="0"/>
                        </a:spcBef>
                        <a:spcAft>
                          <a:spcPts val="0"/>
                        </a:spcAft>
                      </a:pPr>
                      <a:r>
                        <a:rPr lang="en-US" sz="1800" b="1" dirty="0" smtClean="0">
                          <a:latin typeface="+mn-lt"/>
                        </a:rPr>
                        <a:t>Reason</a:t>
                      </a:r>
                      <a:r>
                        <a:rPr lang="en-US" sz="1800" b="1" baseline="0" dirty="0" smtClean="0">
                          <a:latin typeface="+mn-lt"/>
                        </a:rPr>
                        <a:t> for suspension / DC</a:t>
                      </a:r>
                      <a:endParaRPr lang="en-US" sz="1800" b="1" dirty="0">
                        <a:solidFill>
                          <a:schemeClr val="tx1"/>
                        </a:solidFill>
                        <a:latin typeface="+mn-lt"/>
                        <a:ea typeface="Times New Roman"/>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dirty="0" smtClean="0">
                          <a:latin typeface="+mn-lt"/>
                        </a:rPr>
                        <a:t>Type</a:t>
                      </a:r>
                      <a:r>
                        <a:rPr lang="en-GB" sz="1800" b="1" baseline="0" dirty="0" smtClean="0">
                          <a:latin typeface="+mn-lt"/>
                        </a:rPr>
                        <a:t> of  Misconduct (e.g. Fraud, Theft)</a:t>
                      </a:r>
                      <a:endParaRPr lang="en-US" sz="1800" b="1" dirty="0" smtClean="0">
                        <a:solidFill>
                          <a:schemeClr val="tx1"/>
                        </a:solidFill>
                        <a:latin typeface="+mn-lt"/>
                        <a:ea typeface="Times New Roman"/>
                        <a:cs typeface="Times New Roman"/>
                      </a:endParaRPr>
                    </a:p>
                  </a:txBody>
                  <a:tcPr marL="68580" marR="68580" marT="0" marB="0"/>
                </a:tc>
                <a:tc>
                  <a:txBody>
                    <a:bodyPr/>
                    <a:lstStyle/>
                    <a:p>
                      <a:pPr marL="0" marR="0" algn="ctr">
                        <a:spcBef>
                          <a:spcPts val="0"/>
                        </a:spcBef>
                        <a:spcAft>
                          <a:spcPts val="0"/>
                        </a:spcAft>
                      </a:pPr>
                      <a:r>
                        <a:rPr lang="en-GB" sz="1800" b="1" dirty="0" smtClean="0">
                          <a:latin typeface="+mn-lt"/>
                        </a:rPr>
                        <a:t>Date of suspension</a:t>
                      </a:r>
                      <a:endParaRPr lang="en-US" sz="1800" b="1" dirty="0">
                        <a:solidFill>
                          <a:schemeClr val="tx1"/>
                        </a:solidFill>
                        <a:latin typeface="+mn-lt"/>
                        <a:ea typeface="Times New Roman"/>
                        <a:cs typeface="Times New Roman"/>
                      </a:endParaRPr>
                    </a:p>
                  </a:txBody>
                  <a:tcPr marL="68580" marR="68580" marT="0" marB="0"/>
                </a:tc>
                <a:tc>
                  <a:txBody>
                    <a:bodyPr/>
                    <a:lstStyle/>
                    <a:p>
                      <a:r>
                        <a:rPr lang="en-ZA" sz="1800" b="1" dirty="0" smtClean="0">
                          <a:latin typeface="+mn-lt"/>
                        </a:rPr>
                        <a:t>Status</a:t>
                      </a:r>
                      <a:r>
                        <a:rPr lang="en-ZA" sz="1800" b="1" baseline="0" dirty="0" smtClean="0">
                          <a:latin typeface="+mn-lt"/>
                        </a:rPr>
                        <a:t> quo</a:t>
                      </a:r>
                      <a:endParaRPr lang="en-ZA" sz="1800" b="1" dirty="0">
                        <a:latin typeface="+mn-lt"/>
                      </a:endParaRPr>
                    </a:p>
                  </a:txBody>
                  <a:tcPr/>
                </a:tc>
                <a:extLst>
                  <a:ext uri="{0D108BD9-81ED-4DB2-BD59-A6C34878D82A}">
                    <a16:rowId xmlns:a16="http://schemas.microsoft.com/office/drawing/2014/main" val="10000"/>
                  </a:ext>
                </a:extLst>
              </a:tr>
              <a:tr h="954616">
                <a:tc rowSpan="2">
                  <a:txBody>
                    <a:bodyPr/>
                    <a:lstStyle/>
                    <a:p>
                      <a:pPr marL="0" marR="0" algn="l">
                        <a:spcBef>
                          <a:spcPts val="0"/>
                        </a:spcBef>
                        <a:spcAft>
                          <a:spcPts val="0"/>
                        </a:spcAft>
                      </a:pPr>
                      <a:r>
                        <a:rPr lang="en-US" sz="1800" dirty="0" smtClean="0">
                          <a:effectLst/>
                          <a:latin typeface="+mn-lt"/>
                          <a:ea typeface="Times New Roman"/>
                          <a:cs typeface="Arial" panose="020B0604020202020204" pitchFamily="34" charset="0"/>
                        </a:rPr>
                        <a:t>Dikgatlong</a:t>
                      </a:r>
                      <a:endParaRPr lang="en-US" sz="1800" dirty="0">
                        <a:effectLst/>
                        <a:latin typeface="+mn-lt"/>
                        <a:ea typeface="Times New Roman"/>
                        <a:cs typeface="Arial" panose="020B0604020202020204" pitchFamily="34" charset="0"/>
                      </a:endParaRPr>
                    </a:p>
                  </a:txBody>
                  <a:tcPr marL="68580" marR="68580" marT="0" marB="0"/>
                </a:tc>
                <a:tc>
                  <a:txBody>
                    <a:bodyPr/>
                    <a:lstStyle/>
                    <a:p>
                      <a:pPr marL="0" marR="0" algn="l">
                        <a:spcBef>
                          <a:spcPts val="0"/>
                        </a:spcBef>
                        <a:spcAft>
                          <a:spcPts val="0"/>
                        </a:spcAft>
                      </a:pPr>
                      <a:r>
                        <a:rPr lang="en-US" sz="1800" dirty="0" smtClean="0">
                          <a:effectLst/>
                          <a:latin typeface="+mn-lt"/>
                        </a:rPr>
                        <a:t>CFO </a:t>
                      </a:r>
                      <a:endParaRPr lang="en-US" sz="1800" dirty="0">
                        <a:effectLst/>
                        <a:latin typeface="+mn-lt"/>
                        <a:ea typeface="Times New Roman"/>
                        <a:cs typeface="Arial" panose="020B0604020202020204" pitchFamily="34" charset="0"/>
                      </a:endParaRPr>
                    </a:p>
                  </a:txBody>
                  <a:tcPr marL="68580" marR="68580" marT="0" marB="0"/>
                </a:tc>
                <a:tc>
                  <a:txBody>
                    <a:bodyPr/>
                    <a:lstStyle/>
                    <a:p>
                      <a:pPr marL="0" marR="0" algn="l">
                        <a:spcBef>
                          <a:spcPts val="0"/>
                        </a:spcBef>
                        <a:spcAft>
                          <a:spcPts val="0"/>
                        </a:spcAft>
                      </a:pPr>
                      <a:r>
                        <a:rPr lang="en-US" sz="1800" dirty="0" smtClean="0">
                          <a:effectLst/>
                          <a:latin typeface="+mn-lt"/>
                          <a:ea typeface="Times New Roman"/>
                          <a:cs typeface="Arial" panose="020B0604020202020204" pitchFamily="34" charset="0"/>
                        </a:rPr>
                        <a:t>Special leave</a:t>
                      </a:r>
                      <a:endParaRPr lang="en-US" sz="1800" dirty="0">
                        <a:effectLst/>
                        <a:latin typeface="+mn-lt"/>
                        <a:ea typeface="Times New Roman"/>
                        <a:cs typeface="Arial" panose="020B0604020202020204" pitchFamily="34"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mn-lt"/>
                        </a:rPr>
                        <a:t>Alleged</a:t>
                      </a:r>
                      <a:r>
                        <a:rPr lang="en-US" sz="1800" baseline="0" dirty="0" smtClean="0">
                          <a:effectLst/>
                          <a:latin typeface="+mn-lt"/>
                        </a:rPr>
                        <a:t> maladministration </a:t>
                      </a:r>
                      <a:endParaRPr lang="en-US" sz="1800" dirty="0">
                        <a:effectLst/>
                        <a:latin typeface="+mn-lt"/>
                        <a:ea typeface="Times New Roman"/>
                        <a:cs typeface="Arial" panose="020B0604020202020204" pitchFamily="34" charset="0"/>
                      </a:endParaRPr>
                    </a:p>
                  </a:txBody>
                  <a:tcPr marL="68580" marR="68580" marT="0" marB="0"/>
                </a:tc>
                <a:tc>
                  <a:txBody>
                    <a:bodyPr/>
                    <a:lstStyle/>
                    <a:p>
                      <a:pPr marL="0" marR="0" algn="l">
                        <a:spcBef>
                          <a:spcPts val="0"/>
                        </a:spcBef>
                        <a:spcAft>
                          <a:spcPts val="0"/>
                        </a:spcAft>
                      </a:pPr>
                      <a:r>
                        <a:rPr lang="en-US" sz="1800" baseline="0" dirty="0" smtClean="0">
                          <a:effectLst/>
                          <a:latin typeface="+mn-lt"/>
                        </a:rPr>
                        <a:t>Oct 2018</a:t>
                      </a:r>
                      <a:endParaRPr lang="en-US" sz="1800" dirty="0">
                        <a:effectLst/>
                        <a:latin typeface="+mn-lt"/>
                        <a:ea typeface="Times New Roman"/>
                        <a:cs typeface="Arial" panose="020B0604020202020204" pitchFamily="34" charset="0"/>
                      </a:endParaRPr>
                    </a:p>
                  </a:txBody>
                  <a:tcPr marL="68580" marR="68580" marT="0" marB="0"/>
                </a:tc>
                <a:tc rowSpan="2">
                  <a:txBody>
                    <a:bodyPr/>
                    <a:lstStyle/>
                    <a:p>
                      <a:pPr algn="l"/>
                      <a:r>
                        <a:rPr lang="en-US" sz="1800" dirty="0" smtClean="0">
                          <a:effectLst/>
                          <a:latin typeface="+mn-lt"/>
                          <a:cs typeface="Arial" panose="020B0604020202020204" pitchFamily="34" charset="0"/>
                        </a:rPr>
                        <a:t>DC processes still outstanding </a:t>
                      </a:r>
                      <a:endParaRPr lang="en-ZA" sz="1800" dirty="0" smtClean="0">
                        <a:effectLst/>
                        <a:latin typeface="+mn-lt"/>
                        <a:cs typeface="Arial" panose="020B0604020202020204" pitchFamily="34" charset="0"/>
                      </a:endParaRPr>
                    </a:p>
                  </a:txBody>
                  <a:tcPr/>
                </a:tc>
                <a:extLst>
                  <a:ext uri="{0D108BD9-81ED-4DB2-BD59-A6C34878D82A}">
                    <a16:rowId xmlns:a16="http://schemas.microsoft.com/office/drawing/2014/main" val="10001"/>
                  </a:ext>
                </a:extLst>
              </a:tr>
              <a:tr h="1104870">
                <a:tc vMerge="1">
                  <a:txBody>
                    <a:bodyPr/>
                    <a:lstStyle/>
                    <a:p>
                      <a:pPr marL="0" marR="0" algn="l">
                        <a:spcBef>
                          <a:spcPts val="0"/>
                        </a:spcBef>
                        <a:spcAft>
                          <a:spcPts val="0"/>
                        </a:spcAft>
                      </a:pPr>
                      <a:endParaRPr lang="en-US" sz="11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l">
                        <a:spcBef>
                          <a:spcPts val="0"/>
                        </a:spcBef>
                        <a:spcAft>
                          <a:spcPts val="0"/>
                        </a:spcAft>
                      </a:pPr>
                      <a:r>
                        <a:rPr lang="en-US" sz="1800" dirty="0" smtClean="0">
                          <a:effectLst/>
                          <a:latin typeface="+mn-lt"/>
                          <a:ea typeface="Times New Roman"/>
                          <a:cs typeface="Arial" panose="020B0604020202020204" pitchFamily="34" charset="0"/>
                        </a:rPr>
                        <a:t>Dir:</a:t>
                      </a:r>
                      <a:r>
                        <a:rPr lang="en-US" sz="1800" baseline="0" dirty="0" smtClean="0">
                          <a:effectLst/>
                          <a:latin typeface="+mn-lt"/>
                          <a:ea typeface="Times New Roman"/>
                          <a:cs typeface="Arial" panose="020B0604020202020204" pitchFamily="34" charset="0"/>
                        </a:rPr>
                        <a:t> </a:t>
                      </a:r>
                      <a:r>
                        <a:rPr lang="en-US" sz="1800" dirty="0" smtClean="0">
                          <a:effectLst/>
                          <a:latin typeface="+mn-lt"/>
                          <a:ea typeface="Times New Roman"/>
                          <a:cs typeface="Arial" panose="020B0604020202020204" pitchFamily="34" charset="0"/>
                        </a:rPr>
                        <a:t>Tech </a:t>
                      </a:r>
                      <a:r>
                        <a:rPr lang="en-US" sz="1800" baseline="0" dirty="0" smtClean="0">
                          <a:effectLst/>
                          <a:latin typeface="+mn-lt"/>
                          <a:ea typeface="Times New Roman"/>
                          <a:cs typeface="Arial" panose="020B0604020202020204" pitchFamily="34" charset="0"/>
                        </a:rPr>
                        <a:t> Services </a:t>
                      </a:r>
                      <a:endParaRPr lang="en-US" sz="1800" dirty="0">
                        <a:effectLst/>
                        <a:latin typeface="+mn-lt"/>
                        <a:ea typeface="Times New Roman"/>
                        <a:cs typeface="Arial" panose="020B0604020202020204" pitchFamily="34" charset="0"/>
                      </a:endParaRPr>
                    </a:p>
                  </a:txBody>
                  <a:tcPr marL="68580" marR="68580" marT="0" marB="0"/>
                </a:tc>
                <a:tc>
                  <a:txBody>
                    <a:bodyPr/>
                    <a:lstStyle/>
                    <a:p>
                      <a:pPr marL="0" marR="0" algn="l">
                        <a:spcBef>
                          <a:spcPts val="0"/>
                        </a:spcBef>
                        <a:spcAft>
                          <a:spcPts val="0"/>
                        </a:spcAft>
                      </a:pPr>
                      <a:r>
                        <a:rPr lang="en-US" sz="1800" dirty="0" smtClean="0">
                          <a:effectLst/>
                          <a:latin typeface="+mn-lt"/>
                          <a:ea typeface="Times New Roman"/>
                          <a:cs typeface="Arial" panose="020B0604020202020204" pitchFamily="34" charset="0"/>
                        </a:rPr>
                        <a:t>Special leave</a:t>
                      </a:r>
                      <a:endParaRPr lang="en-US" sz="1800" dirty="0">
                        <a:effectLst/>
                        <a:latin typeface="+mn-lt"/>
                        <a:ea typeface="Times New Roman"/>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mn-lt"/>
                        </a:rPr>
                        <a:t>Alleged</a:t>
                      </a:r>
                      <a:r>
                        <a:rPr lang="en-US" sz="1800" baseline="0" dirty="0" smtClean="0">
                          <a:effectLst/>
                          <a:latin typeface="+mn-lt"/>
                        </a:rPr>
                        <a:t> maladministration </a:t>
                      </a:r>
                      <a:endParaRPr lang="en-US" sz="1800" dirty="0" smtClean="0">
                        <a:effectLst/>
                        <a:latin typeface="+mn-lt"/>
                        <a:ea typeface="Times New Roman"/>
                        <a:cs typeface="Arial" panose="020B0604020202020204" pitchFamily="34" charset="0"/>
                      </a:endParaRPr>
                    </a:p>
                    <a:p>
                      <a:pPr marL="0" marR="0" algn="l">
                        <a:spcBef>
                          <a:spcPts val="0"/>
                        </a:spcBef>
                        <a:spcAft>
                          <a:spcPts val="0"/>
                        </a:spcAft>
                      </a:pPr>
                      <a:endParaRPr lang="en-US" sz="1800" dirty="0">
                        <a:effectLst/>
                        <a:latin typeface="+mn-lt"/>
                        <a:ea typeface="Times New Roman"/>
                        <a:cs typeface="Arial" panose="020B0604020202020204" pitchFamily="34" charset="0"/>
                      </a:endParaRPr>
                    </a:p>
                  </a:txBody>
                  <a:tcPr marL="68580" marR="68580" marT="0" marB="0"/>
                </a:tc>
                <a:tc>
                  <a:txBody>
                    <a:bodyPr/>
                    <a:lstStyle/>
                    <a:p>
                      <a:pPr marL="0" marR="0" algn="l">
                        <a:spcBef>
                          <a:spcPts val="0"/>
                        </a:spcBef>
                        <a:spcAft>
                          <a:spcPts val="0"/>
                        </a:spcAft>
                      </a:pPr>
                      <a:r>
                        <a:rPr lang="en-US" sz="1800" dirty="0" smtClean="0">
                          <a:effectLst/>
                          <a:latin typeface="+mn-lt"/>
                          <a:ea typeface="+mn-ea"/>
                          <a:cs typeface="+mn-cs"/>
                        </a:rPr>
                        <a:t>Oct </a:t>
                      </a:r>
                      <a:r>
                        <a:rPr lang="en-US" sz="1800" baseline="0" dirty="0" smtClean="0">
                          <a:effectLst/>
                          <a:latin typeface="+mn-lt"/>
                          <a:ea typeface="+mn-ea"/>
                          <a:cs typeface="+mn-cs"/>
                        </a:rPr>
                        <a:t>2018</a:t>
                      </a:r>
                      <a:endParaRPr lang="en-US" sz="1800" dirty="0">
                        <a:effectLst/>
                        <a:latin typeface="+mn-lt"/>
                        <a:ea typeface="Times New Roman"/>
                        <a:cs typeface="Arial" panose="020B0604020202020204" pitchFamily="34" charset="0"/>
                      </a:endParaRPr>
                    </a:p>
                  </a:txBody>
                  <a:tcPr marL="68580" marR="68580" marT="0" marB="0"/>
                </a:tc>
                <a:tc vMerge="1">
                  <a:txBody>
                    <a:bodyPr/>
                    <a:lstStyle/>
                    <a:p>
                      <a:pPr algn="l"/>
                      <a:endParaRPr lang="en-ZA" sz="1100" dirty="0">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767606">
                <a:tc rowSpan="2">
                  <a:txBody>
                    <a:bodyPr/>
                    <a:lstStyle/>
                    <a:p>
                      <a:r>
                        <a:rPr lang="en-US" sz="1800" dirty="0" smtClean="0">
                          <a:effectLst/>
                          <a:latin typeface="+mn-lt"/>
                          <a:cs typeface="Arial" panose="020B0604020202020204" pitchFamily="34" charset="0"/>
                        </a:rPr>
                        <a:t>Sol Plaatje</a:t>
                      </a:r>
                      <a:endParaRPr lang="en-ZA" sz="1800" dirty="0">
                        <a:effectLst/>
                        <a:latin typeface="+mn-lt"/>
                        <a:cs typeface="Arial" panose="020B0604020202020204" pitchFamily="34" charset="0"/>
                      </a:endParaRPr>
                    </a:p>
                  </a:txBody>
                  <a:tcPr marL="68580" marR="68580" marT="0" marB="0"/>
                </a:tc>
                <a:tc>
                  <a:txBody>
                    <a:bodyPr/>
                    <a:lstStyle/>
                    <a:p>
                      <a:r>
                        <a:rPr lang="en-ZA" sz="1800" dirty="0" smtClean="0">
                          <a:effectLst/>
                          <a:latin typeface="+mn-lt"/>
                        </a:rPr>
                        <a:t>Municipal Manager</a:t>
                      </a:r>
                      <a:endParaRPr lang="en-ZA" sz="1800" dirty="0">
                        <a:effectLst/>
                        <a:latin typeface="+mn-lt"/>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mn-lt"/>
                          <a:ea typeface="Times New Roman"/>
                          <a:cs typeface="Arial" panose="020B0604020202020204" pitchFamily="34" charset="0"/>
                        </a:rPr>
                        <a:t>Special leave</a:t>
                      </a:r>
                      <a:endParaRPr lang="en-US" sz="1800" dirty="0">
                        <a:effectLst/>
                        <a:latin typeface="+mn-lt"/>
                        <a:ea typeface="Times New Roman"/>
                        <a:cs typeface="Arial" panose="020B0604020202020204" pitchFamily="34" charset="0"/>
                      </a:endParaRPr>
                    </a:p>
                  </a:txBody>
                  <a:tcPr marL="68580" marR="68580" marT="0" marB="0"/>
                </a:tc>
                <a:tc>
                  <a:txBody>
                    <a:bodyPr/>
                    <a:lstStyle/>
                    <a:p>
                      <a:pPr marL="0" marR="0" algn="l">
                        <a:spcBef>
                          <a:spcPts val="0"/>
                        </a:spcBef>
                        <a:spcAft>
                          <a:spcPts val="0"/>
                        </a:spcAft>
                      </a:pPr>
                      <a:r>
                        <a:rPr lang="en-US" sz="1800" dirty="0" smtClean="0">
                          <a:effectLst/>
                          <a:latin typeface="+mn-lt"/>
                          <a:ea typeface="Times New Roman"/>
                          <a:cs typeface="Arial" panose="020B0604020202020204" pitchFamily="34" charset="0"/>
                        </a:rPr>
                        <a:t>Sec. 106 Investigation</a:t>
                      </a:r>
                      <a:endParaRPr lang="en-US" sz="1800" dirty="0">
                        <a:effectLst/>
                        <a:latin typeface="+mn-lt"/>
                        <a:ea typeface="Times New Roman"/>
                        <a:cs typeface="Arial" panose="020B0604020202020204" pitchFamily="34" charset="0"/>
                      </a:endParaRPr>
                    </a:p>
                  </a:txBody>
                  <a:tcPr marL="68580" marR="68580" marT="0" marB="0"/>
                </a:tc>
                <a:tc>
                  <a:txBody>
                    <a:bodyPr/>
                    <a:lstStyle/>
                    <a:p>
                      <a:pPr marL="0" marR="0" algn="l">
                        <a:spcBef>
                          <a:spcPts val="0"/>
                        </a:spcBef>
                        <a:spcAft>
                          <a:spcPts val="0"/>
                        </a:spcAft>
                      </a:pPr>
                      <a:r>
                        <a:rPr lang="en-US" sz="1800" dirty="0" smtClean="0">
                          <a:effectLst/>
                          <a:latin typeface="+mn-lt"/>
                          <a:ea typeface="Times New Roman"/>
                          <a:cs typeface="Arial" panose="020B0604020202020204" pitchFamily="34" charset="0"/>
                        </a:rPr>
                        <a:t>July</a:t>
                      </a:r>
                      <a:r>
                        <a:rPr lang="en-US" sz="1800" baseline="0" dirty="0" smtClean="0">
                          <a:effectLst/>
                          <a:latin typeface="+mn-lt"/>
                          <a:ea typeface="Times New Roman"/>
                          <a:cs typeface="Arial" panose="020B0604020202020204" pitchFamily="34" charset="0"/>
                        </a:rPr>
                        <a:t> </a:t>
                      </a:r>
                      <a:r>
                        <a:rPr lang="en-US" sz="1800" dirty="0" smtClean="0">
                          <a:effectLst/>
                          <a:latin typeface="+mn-lt"/>
                          <a:ea typeface="Times New Roman"/>
                          <a:cs typeface="Arial" panose="020B0604020202020204" pitchFamily="34" charset="0"/>
                        </a:rPr>
                        <a:t>2018</a:t>
                      </a:r>
                      <a:endParaRPr lang="en-US" sz="1800" dirty="0">
                        <a:effectLst/>
                        <a:latin typeface="+mn-lt"/>
                        <a:ea typeface="Times New Roman"/>
                        <a:cs typeface="Arial" panose="020B0604020202020204" pitchFamily="34" charset="0"/>
                      </a:endParaRPr>
                    </a:p>
                  </a:txBody>
                  <a:tcPr marL="68580" marR="68580" marT="0" marB="0"/>
                </a:tc>
                <a:tc rowSpan="2">
                  <a:txBody>
                    <a:bodyPr/>
                    <a:lstStyle/>
                    <a:p>
                      <a:pPr algn="l"/>
                      <a:r>
                        <a:rPr lang="en-US" sz="1800" baseline="0" dirty="0" smtClean="0">
                          <a:effectLst/>
                          <a:latin typeface="+mn-lt"/>
                          <a:cs typeface="Arial" panose="020B0604020202020204" pitchFamily="34" charset="0"/>
                        </a:rPr>
                        <a:t>Section 106 Report was interdicted. </a:t>
                      </a:r>
                      <a:endParaRPr lang="en-ZA" sz="1800" baseline="0" dirty="0" smtClean="0">
                        <a:effectLst/>
                        <a:latin typeface="+mn-lt"/>
                        <a:cs typeface="Arial" panose="020B0604020202020204" pitchFamily="34" charset="0"/>
                      </a:endParaRPr>
                    </a:p>
                  </a:txBody>
                  <a:tcPr/>
                </a:tc>
                <a:extLst>
                  <a:ext uri="{0D108BD9-81ED-4DB2-BD59-A6C34878D82A}">
                    <a16:rowId xmlns:a16="http://schemas.microsoft.com/office/drawing/2014/main" val="10003"/>
                  </a:ext>
                </a:extLst>
              </a:tr>
              <a:tr h="816330">
                <a:tc vMerge="1">
                  <a:txBody>
                    <a:bodyPr/>
                    <a:lstStyle/>
                    <a:p>
                      <a:endParaRPr lang="en-ZA" sz="1100" dirty="0">
                        <a:solidFill>
                          <a:schemeClr val="tx1"/>
                        </a:solidFill>
                        <a:effectLst/>
                        <a:latin typeface="Arial" panose="020B0604020202020204" pitchFamily="34" charset="0"/>
                        <a:cs typeface="Arial" panose="020B0604020202020204" pitchFamily="34" charset="0"/>
                      </a:endParaRPr>
                    </a:p>
                  </a:txBody>
                  <a:tcPr marL="68580" marR="68580" marT="0" marB="0"/>
                </a:tc>
                <a:tc>
                  <a:txBody>
                    <a:bodyPr/>
                    <a:lstStyle/>
                    <a:p>
                      <a:pPr marL="0" marR="0" algn="l">
                        <a:spcBef>
                          <a:spcPts val="0"/>
                        </a:spcBef>
                        <a:spcAft>
                          <a:spcPts val="0"/>
                        </a:spcAft>
                      </a:pPr>
                      <a:r>
                        <a:rPr lang="en-US" sz="1800" dirty="0" smtClean="0">
                          <a:solidFill>
                            <a:schemeClr val="tx1"/>
                          </a:solidFill>
                          <a:effectLst/>
                          <a:latin typeface="+mn-lt"/>
                          <a:ea typeface="+mn-ea"/>
                          <a:cs typeface="+mn-cs"/>
                        </a:rPr>
                        <a:t>CFO </a:t>
                      </a:r>
                      <a:endParaRPr lang="en-US" sz="1800" dirty="0">
                        <a:solidFill>
                          <a:schemeClr val="tx1"/>
                        </a:solidFill>
                        <a:effectLst/>
                        <a:latin typeface="+mn-lt"/>
                        <a:ea typeface="Times New Roman"/>
                        <a:cs typeface="Arial" panose="020B0604020202020204" pitchFamily="34" charset="0"/>
                      </a:endParaRPr>
                    </a:p>
                  </a:txBody>
                  <a:tcPr marL="68580" marR="68580" marT="0" marB="0"/>
                </a:tc>
                <a:tc>
                  <a:txBody>
                    <a:bodyPr/>
                    <a:lstStyle/>
                    <a:p>
                      <a:pPr marL="0" marR="0" algn="l">
                        <a:spcBef>
                          <a:spcPts val="0"/>
                        </a:spcBef>
                        <a:spcAft>
                          <a:spcPts val="0"/>
                        </a:spcAft>
                      </a:pPr>
                      <a:r>
                        <a:rPr lang="en-US" sz="1800" dirty="0" smtClean="0">
                          <a:effectLst/>
                          <a:latin typeface="+mn-lt"/>
                          <a:ea typeface="Times New Roman"/>
                          <a:cs typeface="Arial" panose="020B0604020202020204" pitchFamily="34" charset="0"/>
                        </a:rPr>
                        <a:t>Special leave</a:t>
                      </a:r>
                      <a:endParaRPr lang="en-US" sz="1800" dirty="0">
                        <a:effectLst/>
                        <a:latin typeface="+mn-lt"/>
                        <a:ea typeface="Times New Roman"/>
                        <a:cs typeface="Arial" panose="020B0604020202020204" pitchFamily="34" charset="0"/>
                      </a:endParaRPr>
                    </a:p>
                  </a:txBody>
                  <a:tcPr marL="68580" marR="68580" marT="0" marB="0"/>
                </a:tc>
                <a:tc>
                  <a:txBody>
                    <a:bodyPr/>
                    <a:lstStyle/>
                    <a:p>
                      <a:pPr marL="0" marR="0" algn="l">
                        <a:spcBef>
                          <a:spcPts val="0"/>
                        </a:spcBef>
                        <a:spcAft>
                          <a:spcPts val="0"/>
                        </a:spcAft>
                      </a:pPr>
                      <a:r>
                        <a:rPr lang="en-US" sz="1800" dirty="0" smtClean="0">
                          <a:solidFill>
                            <a:schemeClr val="tx1"/>
                          </a:solidFill>
                          <a:effectLst/>
                          <a:latin typeface="+mn-lt"/>
                          <a:ea typeface="Times New Roman"/>
                          <a:cs typeface="Arial" panose="020B0604020202020204" pitchFamily="34" charset="0"/>
                        </a:rPr>
                        <a:t>Sec.</a:t>
                      </a:r>
                      <a:r>
                        <a:rPr lang="en-US" sz="1800" baseline="0" dirty="0" smtClean="0">
                          <a:solidFill>
                            <a:schemeClr val="tx1"/>
                          </a:solidFill>
                          <a:effectLst/>
                          <a:latin typeface="+mn-lt"/>
                          <a:ea typeface="Times New Roman"/>
                          <a:cs typeface="Arial" panose="020B0604020202020204" pitchFamily="34" charset="0"/>
                        </a:rPr>
                        <a:t> 06 Investigation</a:t>
                      </a:r>
                      <a:endParaRPr lang="en-US" sz="1800" dirty="0">
                        <a:solidFill>
                          <a:schemeClr val="tx1"/>
                        </a:solidFill>
                        <a:effectLst/>
                        <a:latin typeface="+mn-lt"/>
                        <a:ea typeface="Times New Roman"/>
                        <a:cs typeface="Arial" panose="020B0604020202020204" pitchFamily="34" charset="0"/>
                      </a:endParaRPr>
                    </a:p>
                  </a:txBody>
                  <a:tcPr marL="68580" marR="68580" marT="0" marB="0"/>
                </a:tc>
                <a:tc>
                  <a:txBody>
                    <a:bodyPr/>
                    <a:lstStyle/>
                    <a:p>
                      <a:pPr marL="0" marR="0" algn="l">
                        <a:spcBef>
                          <a:spcPts val="0"/>
                        </a:spcBef>
                        <a:spcAft>
                          <a:spcPts val="0"/>
                        </a:spcAft>
                      </a:pPr>
                      <a:r>
                        <a:rPr lang="en-US" sz="1800" dirty="0" smtClean="0">
                          <a:solidFill>
                            <a:schemeClr val="tx1"/>
                          </a:solidFill>
                          <a:effectLst/>
                          <a:latin typeface="+mn-lt"/>
                          <a:ea typeface="Times New Roman"/>
                          <a:cs typeface="Arial" panose="020B0604020202020204" pitchFamily="34" charset="0"/>
                        </a:rPr>
                        <a:t>July 2018</a:t>
                      </a:r>
                      <a:endParaRPr lang="en-US" sz="1800" dirty="0">
                        <a:solidFill>
                          <a:schemeClr val="tx1"/>
                        </a:solidFill>
                        <a:effectLst/>
                        <a:latin typeface="+mn-lt"/>
                        <a:ea typeface="Times New Roman"/>
                        <a:cs typeface="Arial" panose="020B0604020202020204" pitchFamily="34" charset="0"/>
                      </a:endParaRPr>
                    </a:p>
                  </a:txBody>
                  <a:tcPr marL="68580" marR="68580" marT="0" marB="0"/>
                </a:tc>
                <a:tc vMerge="1">
                  <a:txBody>
                    <a:bodyPr/>
                    <a:lstStyle/>
                    <a:p>
                      <a:pPr algn="l"/>
                      <a:endParaRPr lang="en-ZA" sz="1100" dirty="0">
                        <a:solidFill>
                          <a:schemeClr val="tx1"/>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r h="1138366">
                <a:tc>
                  <a:txBody>
                    <a:bodyPr/>
                    <a:lstStyle/>
                    <a:p>
                      <a:r>
                        <a:rPr lang="en-ZA" sz="1800" b="1" dirty="0" smtClean="0">
                          <a:effectLst/>
                          <a:latin typeface="+mn-lt"/>
                          <a:cs typeface="Arial" panose="020B0604020202020204" pitchFamily="34" charset="0"/>
                        </a:rPr>
                        <a:t>Phokwane</a:t>
                      </a:r>
                      <a:endParaRPr lang="en-ZA" sz="1800" b="1" dirty="0">
                        <a:effectLst/>
                        <a:latin typeface="+mn-lt"/>
                        <a:cs typeface="Arial" panose="020B0604020202020204" pitchFamily="34" charset="0"/>
                      </a:endParaRPr>
                    </a:p>
                  </a:txBody>
                  <a:tcPr marL="68580" marR="68580" marT="0" marB="0"/>
                </a:tc>
                <a:tc>
                  <a:txBody>
                    <a:bodyPr/>
                    <a:lstStyle/>
                    <a:p>
                      <a:pPr marL="0" marR="0" algn="l">
                        <a:spcBef>
                          <a:spcPts val="0"/>
                        </a:spcBef>
                        <a:spcAft>
                          <a:spcPts val="0"/>
                        </a:spcAft>
                      </a:pPr>
                      <a:r>
                        <a:rPr lang="en-US" sz="1800" dirty="0" smtClean="0">
                          <a:solidFill>
                            <a:schemeClr val="tx1"/>
                          </a:solidFill>
                          <a:effectLst/>
                          <a:latin typeface="+mn-lt"/>
                          <a:ea typeface="Times New Roman"/>
                          <a:cs typeface="Arial" panose="020B0604020202020204" pitchFamily="34" charset="0"/>
                        </a:rPr>
                        <a:t>Dir: </a:t>
                      </a:r>
                      <a:r>
                        <a:rPr lang="en-US" sz="1800" dirty="0" err="1" smtClean="0">
                          <a:solidFill>
                            <a:schemeClr val="tx1"/>
                          </a:solidFill>
                          <a:effectLst/>
                          <a:latin typeface="+mn-lt"/>
                          <a:ea typeface="Times New Roman"/>
                          <a:cs typeface="Arial" panose="020B0604020202020204" pitchFamily="34" charset="0"/>
                        </a:rPr>
                        <a:t>Comm</a:t>
                      </a:r>
                      <a:r>
                        <a:rPr lang="en-US" sz="1800" dirty="0" smtClean="0">
                          <a:solidFill>
                            <a:schemeClr val="tx1"/>
                          </a:solidFill>
                          <a:effectLst/>
                          <a:latin typeface="+mn-lt"/>
                          <a:ea typeface="Times New Roman"/>
                          <a:cs typeface="Arial" panose="020B0604020202020204" pitchFamily="34" charset="0"/>
                        </a:rPr>
                        <a:t> &amp;</a:t>
                      </a:r>
                      <a:r>
                        <a:rPr lang="en-US" sz="1800" baseline="0" dirty="0" smtClean="0">
                          <a:solidFill>
                            <a:schemeClr val="tx1"/>
                          </a:solidFill>
                          <a:effectLst/>
                          <a:latin typeface="+mn-lt"/>
                          <a:ea typeface="Times New Roman"/>
                          <a:cs typeface="Arial" panose="020B0604020202020204" pitchFamily="34" charset="0"/>
                        </a:rPr>
                        <a:t> Dir: Technical services</a:t>
                      </a:r>
                      <a:endParaRPr lang="en-US" sz="1800" dirty="0">
                        <a:solidFill>
                          <a:schemeClr val="tx1"/>
                        </a:solidFill>
                        <a:effectLst/>
                        <a:latin typeface="+mn-lt"/>
                        <a:ea typeface="Times New Roman"/>
                        <a:cs typeface="Arial" panose="020B0604020202020204" pitchFamily="34" charset="0"/>
                      </a:endParaRPr>
                    </a:p>
                  </a:txBody>
                  <a:tcPr marL="68580" marR="68580" marT="0" marB="0"/>
                </a:tc>
                <a:tc>
                  <a:txBody>
                    <a:bodyPr/>
                    <a:lstStyle/>
                    <a:p>
                      <a:pPr marL="0" marR="0" algn="l">
                        <a:spcBef>
                          <a:spcPts val="0"/>
                        </a:spcBef>
                        <a:spcAft>
                          <a:spcPts val="0"/>
                        </a:spcAft>
                      </a:pPr>
                      <a:r>
                        <a:rPr lang="en-US" sz="1800" dirty="0" smtClean="0">
                          <a:effectLst/>
                          <a:latin typeface="+mn-lt"/>
                          <a:ea typeface="Times New Roman"/>
                          <a:cs typeface="Arial" panose="020B0604020202020204" pitchFamily="34" charset="0"/>
                        </a:rPr>
                        <a:t>Termination of contract</a:t>
                      </a:r>
                      <a:endParaRPr lang="en-US" sz="1800" dirty="0">
                        <a:effectLst/>
                        <a:latin typeface="+mn-lt"/>
                        <a:ea typeface="Times New Roman"/>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mn-lt"/>
                          <a:ea typeface="Times New Roman"/>
                          <a:cs typeface="Arial" panose="020B0604020202020204" pitchFamily="34" charset="0"/>
                        </a:rPr>
                        <a:t>Termination of contract</a:t>
                      </a:r>
                    </a:p>
                    <a:p>
                      <a:pPr marL="0" marR="0" algn="l">
                        <a:spcBef>
                          <a:spcPts val="0"/>
                        </a:spcBef>
                        <a:spcAft>
                          <a:spcPts val="0"/>
                        </a:spcAft>
                      </a:pPr>
                      <a:endParaRPr lang="en-US" sz="1800" dirty="0">
                        <a:solidFill>
                          <a:schemeClr val="tx1"/>
                        </a:solidFill>
                        <a:effectLst/>
                        <a:latin typeface="+mn-lt"/>
                        <a:ea typeface="Times New Roman"/>
                        <a:cs typeface="Arial" panose="020B0604020202020204" pitchFamily="34" charset="0"/>
                      </a:endParaRPr>
                    </a:p>
                  </a:txBody>
                  <a:tcPr marL="68580" marR="68580" marT="0" marB="0"/>
                </a:tc>
                <a:tc>
                  <a:txBody>
                    <a:bodyPr/>
                    <a:lstStyle/>
                    <a:p>
                      <a:pPr marL="0" marR="0" algn="l">
                        <a:spcBef>
                          <a:spcPts val="0"/>
                        </a:spcBef>
                        <a:spcAft>
                          <a:spcPts val="0"/>
                        </a:spcAft>
                      </a:pPr>
                      <a:r>
                        <a:rPr lang="en-US" sz="1800" dirty="0" smtClean="0">
                          <a:solidFill>
                            <a:schemeClr val="tx1"/>
                          </a:solidFill>
                          <a:effectLst/>
                          <a:latin typeface="+mn-lt"/>
                          <a:ea typeface="Times New Roman"/>
                          <a:cs typeface="Arial" panose="020B0604020202020204" pitchFamily="34" charset="0"/>
                        </a:rPr>
                        <a:t>April 2019</a:t>
                      </a:r>
                      <a:endParaRPr lang="en-US" sz="1800" dirty="0">
                        <a:solidFill>
                          <a:schemeClr val="tx1"/>
                        </a:solidFill>
                        <a:effectLst/>
                        <a:latin typeface="+mn-lt"/>
                        <a:ea typeface="Times New Roman"/>
                        <a:cs typeface="Arial" panose="020B0604020202020204" pitchFamily="34" charset="0"/>
                      </a:endParaRPr>
                    </a:p>
                  </a:txBody>
                  <a:tcPr marL="68580" marR="68580" marT="0" marB="0"/>
                </a:tc>
                <a:tc>
                  <a:txBody>
                    <a:bodyPr/>
                    <a:lstStyle/>
                    <a:p>
                      <a:pPr algn="l"/>
                      <a:r>
                        <a:rPr lang="en-ZA" sz="1800" baseline="0" dirty="0" smtClean="0">
                          <a:effectLst/>
                          <a:latin typeface="+mn-lt"/>
                          <a:cs typeface="Arial" panose="020B0604020202020204" pitchFamily="34" charset="0"/>
                        </a:rPr>
                        <a:t>Arbitration</a:t>
                      </a:r>
                    </a:p>
                  </a:txBody>
                  <a:tcPr/>
                </a:tc>
                <a:extLst>
                  <a:ext uri="{0D108BD9-81ED-4DB2-BD59-A6C34878D82A}">
                    <a16:rowId xmlns:a16="http://schemas.microsoft.com/office/drawing/2014/main" val="10005"/>
                  </a:ext>
                </a:extLst>
              </a:tr>
            </a:tbl>
          </a:graphicData>
        </a:graphic>
      </p:graphicFrame>
      <p:grpSp>
        <p:nvGrpSpPr>
          <p:cNvPr id="5" name="Group 12"/>
          <p:cNvGrpSpPr>
            <a:grpSpLocks/>
          </p:cNvGrpSpPr>
          <p:nvPr/>
        </p:nvGrpSpPr>
        <p:grpSpPr bwMode="auto">
          <a:xfrm>
            <a:off x="6324600" y="130815"/>
            <a:ext cx="2663825" cy="805170"/>
            <a:chOff x="108725970" y="109632750"/>
            <a:chExt cx="2992755" cy="628650"/>
          </a:xfrm>
        </p:grpSpPr>
        <p:pic>
          <p:nvPicPr>
            <p:cNvPr id="6" name="Picture 13"/>
            <p:cNvPicPr>
              <a:picLocks noChangeAspect="1" noChangeArrowheads="1"/>
            </p:cNvPicPr>
            <p:nvPr/>
          </p:nvPicPr>
          <p:blipFill>
            <a:blip r:embed="rId2"/>
            <a:srcRect/>
            <a:stretch>
              <a:fillRect/>
            </a:stretch>
          </p:blipFill>
          <p:spPr bwMode="auto">
            <a:xfrm>
              <a:off x="108725970" y="109638665"/>
              <a:ext cx="888474" cy="622735"/>
            </a:xfrm>
            <a:prstGeom prst="rect">
              <a:avLst/>
            </a:prstGeom>
            <a:noFill/>
            <a:ln w="9525" algn="ctr">
              <a:noFill/>
              <a:miter lim="800000"/>
              <a:headEnd/>
              <a:tailEnd/>
            </a:ln>
          </p:spPr>
        </p:pic>
        <p:sp>
          <p:nvSpPr>
            <p:cNvPr id="7" name="Text Box 14"/>
            <p:cNvSpPr txBox="1">
              <a:spLocks noChangeArrowheads="1"/>
            </p:cNvSpPr>
            <p:nvPr/>
          </p:nvSpPr>
          <p:spPr bwMode="auto">
            <a:xfrm>
              <a:off x="109614444" y="109632750"/>
              <a:ext cx="2104281" cy="628650"/>
            </a:xfrm>
            <a:prstGeom prst="rect">
              <a:avLst/>
            </a:prstGeom>
            <a:noFill/>
            <a:ln w="9525" algn="in">
              <a:noFill/>
              <a:miter lim="800000"/>
              <a:headEnd/>
              <a:tailEnd/>
            </a:ln>
          </p:spPr>
          <p:txBody>
            <a:bodyPr lIns="36576" tIns="36576" rIns="36576" bIns="36576"/>
            <a:lstStyle/>
            <a:p>
              <a:pPr algn="ctr"/>
              <a:endParaRPr lang="en-US" sz="600">
                <a:solidFill>
                  <a:srgbClr val="000000"/>
                </a:solidFill>
              </a:endParaRPr>
            </a:p>
            <a:p>
              <a:pPr algn="ctr"/>
              <a:endParaRPr lang="en-US" sz="600">
                <a:solidFill>
                  <a:srgbClr val="000000"/>
                </a:solidFill>
              </a:endParaRPr>
            </a:p>
            <a:p>
              <a:pPr algn="ctr"/>
              <a:r>
                <a:rPr lang="en-US" sz="500">
                  <a:solidFill>
                    <a:srgbClr val="000000"/>
                  </a:solidFill>
                </a:rPr>
                <a:t>Department: </a:t>
              </a:r>
            </a:p>
            <a:p>
              <a:pPr algn="ctr"/>
              <a:r>
                <a:rPr lang="en-US" sz="500">
                  <a:solidFill>
                    <a:srgbClr val="000000"/>
                  </a:solidFill>
                </a:rPr>
                <a:t>Co-operative Governance, Human Settlements &amp;</a:t>
              </a:r>
            </a:p>
            <a:p>
              <a:pPr algn="ctr"/>
              <a:r>
                <a:rPr lang="en-US" sz="500">
                  <a:solidFill>
                    <a:srgbClr val="000000"/>
                  </a:solidFill>
                </a:rPr>
                <a:t>Traditional Affairs</a:t>
              </a:r>
            </a:p>
            <a:p>
              <a:pPr algn="ctr"/>
              <a:r>
                <a:rPr lang="en-US" sz="500" b="1">
                  <a:solidFill>
                    <a:srgbClr val="000000"/>
                  </a:solidFill>
                </a:rPr>
                <a:t>Northern Cape</a:t>
              </a:r>
              <a:endParaRPr lang="en-US"/>
            </a:p>
          </p:txBody>
        </p:sp>
        <p:sp>
          <p:nvSpPr>
            <p:cNvPr id="8" name="Line 15"/>
            <p:cNvSpPr>
              <a:spLocks noChangeShapeType="1"/>
            </p:cNvSpPr>
            <p:nvPr/>
          </p:nvSpPr>
          <p:spPr bwMode="auto">
            <a:xfrm>
              <a:off x="109707968" y="109854626"/>
              <a:ext cx="1839307" cy="6724"/>
            </a:xfrm>
            <a:prstGeom prst="line">
              <a:avLst/>
            </a:prstGeom>
            <a:noFill/>
            <a:ln w="19050" algn="ctr">
              <a:solidFill>
                <a:srgbClr val="FFCC00"/>
              </a:solidFill>
              <a:round/>
              <a:headEnd/>
              <a:tailEnd/>
            </a:ln>
          </p:spPr>
          <p:txBody>
            <a:bodyPr lIns="36576" tIns="36576" rIns="36576" bIns="36576"/>
            <a:lstStyle/>
            <a:p>
              <a:endParaRPr lang="en-US"/>
            </a:p>
          </p:txBody>
        </p:sp>
        <p:sp>
          <p:nvSpPr>
            <p:cNvPr id="9" name="WordArt 16"/>
            <p:cNvSpPr>
              <a:spLocks noChangeArrowheads="1" noChangeShapeType="1" noTextEdit="1"/>
            </p:cNvSpPr>
            <p:nvPr/>
          </p:nvSpPr>
          <p:spPr bwMode="auto">
            <a:xfrm>
              <a:off x="109895015" y="109689900"/>
              <a:ext cx="1480810" cy="127747"/>
            </a:xfrm>
            <a:prstGeom prst="rect">
              <a:avLst/>
            </a:prstGeom>
          </p:spPr>
          <p:txBody>
            <a:bodyPr wrap="none" fromWordArt="1">
              <a:prstTxWarp prst="textPlain">
                <a:avLst>
                  <a:gd name="adj" fmla="val 50000"/>
                </a:avLst>
              </a:prstTxWarp>
            </a:bodyPr>
            <a:lstStyle/>
            <a:p>
              <a:pPr algn="ctr"/>
              <a:r>
                <a:rPr lang="en-US" sz="1200" b="1" kern="10" dirty="0">
                  <a:ln w="9525" algn="ctr">
                    <a:solidFill>
                      <a:srgbClr val="000000"/>
                    </a:solidFill>
                    <a:round/>
                    <a:headEnd/>
                    <a:tailEnd/>
                  </a:ln>
                  <a:solidFill>
                    <a:srgbClr val="000000"/>
                  </a:solidFill>
                  <a:latin typeface="Arial"/>
                  <a:cs typeface="Arial"/>
                </a:rPr>
                <a:t>COGHSTA</a:t>
              </a:r>
            </a:p>
          </p:txBody>
        </p:sp>
      </p:grpSp>
    </p:spTree>
    <p:extLst>
      <p:ext uri="{BB962C8B-B14F-4D97-AF65-F5344CB8AC3E}">
        <p14:creationId xmlns:p14="http://schemas.microsoft.com/office/powerpoint/2010/main" val="348642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0" y="0"/>
            <a:ext cx="6324600" cy="1066800"/>
          </a:xfrm>
          <a:solidFill>
            <a:srgbClr val="FFC000"/>
          </a:solidFill>
        </p:spPr>
        <p:txBody>
          <a:bodyPr>
            <a:noAutofit/>
          </a:bodyPr>
          <a:lstStyle/>
          <a:p>
            <a:r>
              <a:rPr lang="en-ZA" sz="3200" cap="none" dirty="0" smtClean="0">
                <a:ln w="0"/>
                <a:solidFill>
                  <a:schemeClr val="tx1"/>
                </a:solidFill>
                <a:effectLst>
                  <a:outerShdw blurRad="38100" dist="19050" dir="2700000" algn="tl" rotWithShape="0">
                    <a:schemeClr val="dk1">
                      <a:alpha val="40000"/>
                    </a:schemeClr>
                  </a:outerShdw>
                </a:effectLst>
              </a:rPr>
              <a:t>END </a:t>
            </a:r>
            <a:r>
              <a:rPr lang="en-ZA" sz="3200" cap="none" dirty="0">
                <a:ln w="0"/>
                <a:solidFill>
                  <a:schemeClr val="tx1"/>
                </a:solidFill>
                <a:effectLst>
                  <a:outerShdw blurRad="38100" dist="19050" dir="2700000" algn="tl" rotWithShape="0">
                    <a:schemeClr val="dk1">
                      <a:alpha val="40000"/>
                    </a:schemeClr>
                  </a:outerShdw>
                </a:effectLst>
              </a:rPr>
              <a:t>OF FIXED TERM </a:t>
            </a:r>
            <a:r>
              <a:rPr lang="en-ZA" sz="3200" cap="none" dirty="0" smtClean="0">
                <a:ln w="0"/>
                <a:solidFill>
                  <a:schemeClr val="tx1"/>
                </a:solidFill>
                <a:effectLst>
                  <a:outerShdw blurRad="38100" dist="19050" dir="2700000" algn="tl" rotWithShape="0">
                    <a:schemeClr val="dk1">
                      <a:alpha val="40000"/>
                    </a:schemeClr>
                  </a:outerShdw>
                </a:effectLst>
              </a:rPr>
              <a:t>EMPLOYMENT CONTRACTS POST LG </a:t>
            </a:r>
            <a:r>
              <a:rPr lang="en-ZA" sz="3200" cap="none" dirty="0">
                <a:ln w="0"/>
                <a:solidFill>
                  <a:schemeClr val="tx1"/>
                </a:solidFill>
                <a:effectLst>
                  <a:outerShdw blurRad="38100" dist="19050" dir="2700000" algn="tl" rotWithShape="0">
                    <a:schemeClr val="dk1">
                      <a:alpha val="40000"/>
                    </a:schemeClr>
                  </a:outerShdw>
                </a:effectLst>
              </a:rPr>
              <a:t>- </a:t>
            </a:r>
            <a:r>
              <a:rPr lang="en-ZA" sz="3200" cap="none" dirty="0" smtClean="0">
                <a:ln w="0"/>
                <a:solidFill>
                  <a:schemeClr val="tx1"/>
                </a:solidFill>
                <a:effectLst>
                  <a:outerShdw blurRad="38100" dist="19050" dir="2700000" algn="tl" rotWithShape="0">
                    <a:schemeClr val="dk1">
                      <a:alpha val="40000"/>
                    </a:schemeClr>
                  </a:outerShdw>
                </a:effectLst>
              </a:rPr>
              <a:t>ELECTIONS</a:t>
            </a:r>
            <a:endParaRPr lang="en-US" altLang="en-US" sz="3200" cap="none" dirty="0">
              <a:ln w="0"/>
              <a:solidFill>
                <a:schemeClr val="tx1"/>
              </a:solidFill>
              <a:effectLst>
                <a:outerShdw blurRad="38100" dist="19050" dir="2700000" algn="tl" rotWithShape="0">
                  <a:schemeClr val="dk1">
                    <a:alpha val="40000"/>
                  </a:schemeClr>
                </a:outerShdw>
              </a:effectLst>
            </a:endParaRPr>
          </a:p>
        </p:txBody>
      </p:sp>
      <p:sp>
        <p:nvSpPr>
          <p:cNvPr id="19459" name="Content Placeholder 2"/>
          <p:cNvSpPr>
            <a:spLocks noGrp="1"/>
          </p:cNvSpPr>
          <p:nvPr>
            <p:ph idx="1"/>
          </p:nvPr>
        </p:nvSpPr>
        <p:spPr>
          <a:xfrm>
            <a:off x="179512" y="908720"/>
            <a:ext cx="8507288" cy="4680520"/>
          </a:xfrm>
        </p:spPr>
        <p:txBody>
          <a:bodyPr/>
          <a:lstStyle/>
          <a:p>
            <a:pPr marL="82550" indent="0" algn="just" eaLnBrk="1" hangingPunct="1">
              <a:buFont typeface="Arial" charset="0"/>
              <a:buNone/>
              <a:defRPr/>
            </a:pPr>
            <a:endParaRPr lang="en-ZA" sz="2400" dirty="0" smtClean="0">
              <a:latin typeface="Arial" charset="0"/>
              <a:cs typeface="Arial" charset="0"/>
            </a:endParaRPr>
          </a:p>
          <a:p>
            <a:pPr marL="596900" indent="-514350" algn="just" eaLnBrk="1" hangingPunct="1">
              <a:buFont typeface="Wingdings" pitchFamily="2" charset="2"/>
              <a:buChar char="q"/>
              <a:defRPr/>
            </a:pPr>
            <a:endParaRPr lang="en-ZA" sz="2400" dirty="0">
              <a:latin typeface="Arial" charset="0"/>
              <a:cs typeface="Arial" charset="0"/>
            </a:endParaRPr>
          </a:p>
          <a:p>
            <a:pPr marL="596900" indent="-514350" algn="just" eaLnBrk="1" hangingPunct="1">
              <a:buFont typeface="Wingdings" pitchFamily="2" charset="2"/>
              <a:buChar char="q"/>
              <a:defRPr/>
            </a:pPr>
            <a:endParaRPr lang="en-ZA" sz="2400" dirty="0" smtClean="0">
              <a:latin typeface="Arial" charset="0"/>
              <a:cs typeface="Arial" charset="0"/>
            </a:endParaRPr>
          </a:p>
          <a:p>
            <a:pPr marL="596900" indent="-514350" algn="just" eaLnBrk="1" hangingPunct="1">
              <a:buFont typeface="Wingdings" pitchFamily="2" charset="2"/>
              <a:buChar char="q"/>
              <a:defRPr/>
            </a:pPr>
            <a:endParaRPr lang="en-ZA" sz="2400" dirty="0" smtClean="0">
              <a:latin typeface="Arial" charset="0"/>
              <a:cs typeface="Arial" charset="0"/>
            </a:endParaRPr>
          </a:p>
          <a:p>
            <a:pPr marL="539750" indent="-457200" algn="just" eaLnBrk="1" hangingPunct="1">
              <a:buFont typeface="Wingdings" pitchFamily="2" charset="2"/>
              <a:buChar char="q"/>
              <a:defRPr/>
            </a:pPr>
            <a:endParaRPr lang="en-ZA" altLang="en-US" sz="2400" dirty="0" smtClean="0">
              <a:latin typeface="Arial" charset="0"/>
              <a:cs typeface="Arial" charset="0"/>
            </a:endParaRPr>
          </a:p>
        </p:txBody>
      </p:sp>
      <p:sp>
        <p:nvSpPr>
          <p:cNvPr id="19461"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07BA8BF2-3758-486F-8C0E-BDEF69704E13}" type="slidenum">
              <a:rPr lang="en-US" altLang="en-US" sz="1200" b="1" smtClean="0">
                <a:solidFill>
                  <a:srgbClr val="000000"/>
                </a:solidFill>
              </a:rPr>
              <a:pPr>
                <a:spcBef>
                  <a:spcPct val="0"/>
                </a:spcBef>
                <a:buFontTx/>
                <a:buNone/>
              </a:pPr>
              <a:t>8</a:t>
            </a:fld>
            <a:endParaRPr lang="en-US" altLang="en-US" sz="1200" b="1" dirty="0" smtClean="0">
              <a:solidFill>
                <a:srgbClr val="00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342915983"/>
              </p:ext>
            </p:extLst>
          </p:nvPr>
        </p:nvGraphicFramePr>
        <p:xfrm>
          <a:off x="0" y="1432474"/>
          <a:ext cx="9144000" cy="4796217"/>
        </p:xfrm>
        <a:graphic>
          <a:graphicData uri="http://schemas.openxmlformats.org/drawingml/2006/table">
            <a:tbl>
              <a:tblPr firstRow="1" bandRow="1">
                <a:tableStyleId>{5940675A-B579-460E-94D1-54222C63F5DA}</a:tableStyleId>
              </a:tblPr>
              <a:tblGrid>
                <a:gridCol w="1829502">
                  <a:extLst>
                    <a:ext uri="{9D8B030D-6E8A-4147-A177-3AD203B41FA5}">
                      <a16:colId xmlns:a16="http://schemas.microsoft.com/office/drawing/2014/main" val="20001"/>
                    </a:ext>
                  </a:extLst>
                </a:gridCol>
                <a:gridCol w="3181743">
                  <a:extLst>
                    <a:ext uri="{9D8B030D-6E8A-4147-A177-3AD203B41FA5}">
                      <a16:colId xmlns:a16="http://schemas.microsoft.com/office/drawing/2014/main" val="20002"/>
                    </a:ext>
                  </a:extLst>
                </a:gridCol>
                <a:gridCol w="4132755">
                  <a:extLst>
                    <a:ext uri="{9D8B030D-6E8A-4147-A177-3AD203B41FA5}">
                      <a16:colId xmlns:a16="http://schemas.microsoft.com/office/drawing/2014/main" val="20003"/>
                    </a:ext>
                  </a:extLst>
                </a:gridCol>
              </a:tblGrid>
              <a:tr h="660862">
                <a:tc>
                  <a:txBody>
                    <a:bodyPr/>
                    <a:lstStyle/>
                    <a:p>
                      <a:r>
                        <a:rPr lang="en-ZA" sz="2400" b="1" dirty="0" smtClean="0">
                          <a:latin typeface="+mn-lt"/>
                          <a:cs typeface="Arial" panose="020B0604020202020204" pitchFamily="34" charset="0"/>
                        </a:rPr>
                        <a:t>Municipality</a:t>
                      </a:r>
                      <a:endParaRPr lang="en-ZA" sz="2400" b="1" dirty="0">
                        <a:solidFill>
                          <a:schemeClr val="tx1"/>
                        </a:solidFill>
                        <a:latin typeface="+mn-lt"/>
                        <a:cs typeface="Arial" pitchFamily="34" charset="0"/>
                      </a:endParaRPr>
                    </a:p>
                  </a:txBody>
                  <a:tcPr marL="91434" marR="91434" marT="45724" marB="45724" anchor="ctr"/>
                </a:tc>
                <a:tc>
                  <a:txBody>
                    <a:bodyPr/>
                    <a:lstStyle/>
                    <a:p>
                      <a:r>
                        <a:rPr lang="en-ZA" sz="2400" b="1" dirty="0" smtClean="0">
                          <a:latin typeface="+mn-lt"/>
                          <a:cs typeface="Arial" panose="020B0604020202020204" pitchFamily="34" charset="0"/>
                        </a:rPr>
                        <a:t>Post</a:t>
                      </a:r>
                      <a:endParaRPr lang="en-ZA" sz="2400" b="1" dirty="0">
                        <a:solidFill>
                          <a:schemeClr val="tx1"/>
                        </a:solidFill>
                        <a:latin typeface="+mn-lt"/>
                        <a:cs typeface="Arial" pitchFamily="34" charset="0"/>
                      </a:endParaRPr>
                    </a:p>
                  </a:txBody>
                  <a:tcPr marL="91434" marR="91434" marT="45724" marB="45724" anchor="ctr"/>
                </a:tc>
                <a:tc>
                  <a:txBody>
                    <a:bodyPr/>
                    <a:lstStyle/>
                    <a:p>
                      <a:r>
                        <a:rPr lang="en-ZA" sz="2400" b="1" dirty="0" smtClean="0">
                          <a:latin typeface="+mn-lt"/>
                          <a:cs typeface="Arial" panose="020B0604020202020204" pitchFamily="34" charset="0"/>
                        </a:rPr>
                        <a:t>Termination</a:t>
                      </a:r>
                      <a:r>
                        <a:rPr lang="en-ZA" sz="2400" b="1" baseline="0" dirty="0" smtClean="0">
                          <a:latin typeface="+mn-lt"/>
                          <a:cs typeface="Arial" panose="020B0604020202020204" pitchFamily="34" charset="0"/>
                        </a:rPr>
                        <a:t> </a:t>
                      </a:r>
                      <a:r>
                        <a:rPr lang="en-ZA" sz="2400" b="1" dirty="0" smtClean="0">
                          <a:latin typeface="+mn-lt"/>
                          <a:cs typeface="Arial" panose="020B0604020202020204" pitchFamily="34" charset="0"/>
                        </a:rPr>
                        <a:t>Date</a:t>
                      </a:r>
                      <a:endParaRPr lang="en-ZA" sz="2400" b="1" dirty="0">
                        <a:solidFill>
                          <a:schemeClr val="tx1"/>
                        </a:solidFill>
                        <a:latin typeface="+mn-lt"/>
                        <a:cs typeface="Arial" pitchFamily="34" charset="0"/>
                      </a:endParaRPr>
                    </a:p>
                  </a:txBody>
                  <a:tcPr marL="91434" marR="91434" marT="45724" marB="45724" anchor="ctr"/>
                </a:tc>
                <a:extLst>
                  <a:ext uri="{0D108BD9-81ED-4DB2-BD59-A6C34878D82A}">
                    <a16:rowId xmlns:a16="http://schemas.microsoft.com/office/drawing/2014/main" val="10000"/>
                  </a:ext>
                </a:extLst>
              </a:tr>
              <a:tr h="8270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mn-lt"/>
                          <a:cs typeface="Arial" panose="020B0604020202020204" pitchFamily="34" charset="0"/>
                        </a:rPr>
                        <a:t>Sol Plaatje</a:t>
                      </a:r>
                      <a:r>
                        <a:rPr lang="en-US" sz="1800" b="1" baseline="0" dirty="0" smtClean="0">
                          <a:latin typeface="+mn-lt"/>
                          <a:cs typeface="Arial" panose="020B0604020202020204" pitchFamily="34" charset="0"/>
                        </a:rPr>
                        <a:t> </a:t>
                      </a:r>
                      <a:endParaRPr lang="en-ZA" sz="1800" b="1" dirty="0" smtClean="0">
                        <a:latin typeface="+mn-lt"/>
                        <a:cs typeface="Arial" panose="020B0604020202020204" pitchFamily="34" charset="0"/>
                      </a:endParaRPr>
                    </a:p>
                  </a:txBody>
                  <a:tcPr marL="91427" marR="91427" marT="45798" marB="45798"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panose="020B0604020202020204" pitchFamily="34" charset="0"/>
                        </a:rPr>
                        <a:t>Municipal Manager</a:t>
                      </a:r>
                      <a:endParaRPr lang="en-ZA" sz="2000" dirty="0" smtClean="0">
                        <a:latin typeface="+mn-lt"/>
                        <a:cs typeface="Arial" panose="020B0604020202020204" pitchFamily="34" charset="0"/>
                      </a:endParaRPr>
                    </a:p>
                  </a:txBody>
                  <a:tcPr marL="91425" marR="91425" marT="45764" marB="45764" anchor="ctr"/>
                </a:tc>
                <a:tc>
                  <a:txBody>
                    <a:bodyPr/>
                    <a:lstStyle/>
                    <a:p>
                      <a:r>
                        <a:rPr lang="en-US" sz="1800" b="1" dirty="0" smtClean="0">
                          <a:latin typeface="+mn-lt"/>
                          <a:cs typeface="Arial" panose="020B0604020202020204" pitchFamily="34" charset="0"/>
                        </a:rPr>
                        <a:t>31</a:t>
                      </a:r>
                      <a:r>
                        <a:rPr lang="en-US" sz="1800" b="1" baseline="0" dirty="0" smtClean="0">
                          <a:latin typeface="+mn-lt"/>
                          <a:cs typeface="Arial" panose="020B0604020202020204" pitchFamily="34" charset="0"/>
                        </a:rPr>
                        <a:t> December 2</a:t>
                      </a:r>
                      <a:r>
                        <a:rPr lang="en-US" sz="1800" b="1" dirty="0" smtClean="0">
                          <a:latin typeface="+mn-lt"/>
                          <a:cs typeface="Arial" panose="020B0604020202020204" pitchFamily="34" charset="0"/>
                        </a:rPr>
                        <a:t>021 </a:t>
                      </a:r>
                    </a:p>
                  </a:txBody>
                  <a:tcPr marL="91434" marR="91434" marT="45724" marB="45724" anchor="ctr"/>
                </a:tc>
                <a:extLst>
                  <a:ext uri="{0D108BD9-81ED-4DB2-BD59-A6C34878D82A}">
                    <a16:rowId xmlns:a16="http://schemas.microsoft.com/office/drawing/2014/main" val="1565757813"/>
                  </a:ext>
                </a:extLst>
              </a:tr>
              <a:tr h="8270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b="1" dirty="0" smtClean="0">
                          <a:latin typeface="+mn-lt"/>
                          <a:cs typeface="Arial" panose="020B0604020202020204" pitchFamily="34" charset="0"/>
                        </a:rPr>
                        <a:t>Phokwane</a:t>
                      </a:r>
                    </a:p>
                  </a:txBody>
                  <a:tcPr marL="91427" marR="91427" marT="45798" marB="45798"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dirty="0" smtClean="0">
                          <a:latin typeface="+mn-lt"/>
                          <a:cs typeface="Arial" panose="020B0604020202020204" pitchFamily="34" charset="0"/>
                        </a:rPr>
                        <a:t>Dir: Corporate Services</a:t>
                      </a:r>
                    </a:p>
                  </a:txBody>
                  <a:tcPr marL="91425" marR="91425" marT="45764" marB="45764" anchor="ctr"/>
                </a:tc>
                <a:tc>
                  <a:txBody>
                    <a:bodyPr/>
                    <a:lstStyle/>
                    <a:p>
                      <a:r>
                        <a:rPr lang="en-ZA" sz="2000" b="1" dirty="0" smtClean="0">
                          <a:latin typeface="+mn-lt"/>
                          <a:cs typeface="Arial" panose="020B0604020202020204" pitchFamily="34" charset="0"/>
                        </a:rPr>
                        <a:t>28 February 2022</a:t>
                      </a:r>
                      <a:endParaRPr lang="en-ZA" sz="2000" b="1" dirty="0">
                        <a:latin typeface="+mn-lt"/>
                        <a:cs typeface="Arial" panose="020B0604020202020204" pitchFamily="34" charset="0"/>
                      </a:endParaRPr>
                    </a:p>
                  </a:txBody>
                  <a:tcPr marL="91434" marR="91434" marT="45724" marB="45724" anchor="ctr"/>
                </a:tc>
                <a:extLst>
                  <a:ext uri="{0D108BD9-81ED-4DB2-BD59-A6C34878D82A}">
                    <a16:rowId xmlns:a16="http://schemas.microsoft.com/office/drawing/2014/main" val="10002"/>
                  </a:ext>
                </a:extLst>
              </a:tr>
              <a:tr h="8270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b="1" dirty="0" smtClean="0">
                          <a:latin typeface="+mn-lt"/>
                          <a:cs typeface="Arial" panose="020B0604020202020204" pitchFamily="34" charset="0"/>
                        </a:rPr>
                        <a:t>Frances Baard</a:t>
                      </a:r>
                    </a:p>
                  </a:txBody>
                  <a:tcPr marL="91427" marR="91427" marT="45798" marB="45798"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dirty="0" smtClean="0">
                          <a:latin typeface="+mn-lt"/>
                          <a:cs typeface="Arial" panose="020B0604020202020204" pitchFamily="34" charset="0"/>
                        </a:rPr>
                        <a:t>Municipal manager</a:t>
                      </a:r>
                    </a:p>
                  </a:txBody>
                  <a:tcPr marL="91425" marR="91425" marT="45764" marB="45764" anchor="ctr"/>
                </a:tc>
                <a:tc>
                  <a:txBody>
                    <a:bodyPr/>
                    <a:lstStyle/>
                    <a:p>
                      <a:r>
                        <a:rPr lang="en-ZA" sz="2000" b="1" dirty="0" smtClean="0">
                          <a:latin typeface="+mn-lt"/>
                          <a:cs typeface="Arial" panose="020B0604020202020204" pitchFamily="34" charset="0"/>
                        </a:rPr>
                        <a:t>30 April 2022</a:t>
                      </a:r>
                      <a:endParaRPr lang="en-ZA" sz="2000" b="1" dirty="0">
                        <a:latin typeface="+mn-lt"/>
                        <a:cs typeface="Arial" panose="020B0604020202020204" pitchFamily="34" charset="0"/>
                      </a:endParaRPr>
                    </a:p>
                  </a:txBody>
                  <a:tcPr marL="91434" marR="91434" marT="45724" marB="45724" anchor="ctr"/>
                </a:tc>
                <a:extLst>
                  <a:ext uri="{0D108BD9-81ED-4DB2-BD59-A6C34878D82A}">
                    <a16:rowId xmlns:a16="http://schemas.microsoft.com/office/drawing/2014/main" val="10003"/>
                  </a:ext>
                </a:extLst>
              </a:tr>
              <a:tr h="8270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b="1" dirty="0" smtClean="0">
                          <a:latin typeface="+mn-lt"/>
                          <a:cs typeface="Arial" panose="020B0604020202020204" pitchFamily="34" charset="0"/>
                        </a:rPr>
                        <a:t>Magareng</a:t>
                      </a:r>
                    </a:p>
                  </a:txBody>
                  <a:tcPr marL="91427" marR="91427" marT="45798" marB="45798"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dirty="0" smtClean="0">
                          <a:latin typeface="+mn-lt"/>
                          <a:cs typeface="Arial" panose="020B0604020202020204" pitchFamily="34" charset="0"/>
                        </a:rPr>
                        <a:t>Municipal manager</a:t>
                      </a:r>
                    </a:p>
                  </a:txBody>
                  <a:tcPr marL="91425" marR="91425" marT="45764" marB="45764" anchor="ctr"/>
                </a:tc>
                <a:tc>
                  <a:txBody>
                    <a:bodyPr/>
                    <a:lstStyle/>
                    <a:p>
                      <a:r>
                        <a:rPr lang="en-ZA" sz="2000" b="1" dirty="0" smtClean="0">
                          <a:latin typeface="+mn-lt"/>
                          <a:cs typeface="Arial" panose="020B0604020202020204" pitchFamily="34" charset="0"/>
                        </a:rPr>
                        <a:t>30 June 2022</a:t>
                      </a:r>
                      <a:endParaRPr lang="en-ZA" sz="2000" b="1" dirty="0">
                        <a:latin typeface="+mn-lt"/>
                        <a:cs typeface="Arial" panose="020B0604020202020204" pitchFamily="34" charset="0"/>
                      </a:endParaRPr>
                    </a:p>
                  </a:txBody>
                  <a:tcPr marL="91434" marR="91434" marT="45724" marB="45724" anchor="ctr"/>
                </a:tc>
                <a:extLst>
                  <a:ext uri="{0D108BD9-81ED-4DB2-BD59-A6C34878D82A}">
                    <a16:rowId xmlns:a16="http://schemas.microsoft.com/office/drawing/2014/main" val="10004"/>
                  </a:ext>
                </a:extLst>
              </a:tr>
              <a:tr h="827071">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400" b="1" dirty="0" smtClean="0">
                          <a:latin typeface="+mn-lt"/>
                          <a:cs typeface="Arial" panose="020B0604020202020204" pitchFamily="34" charset="0"/>
                        </a:rPr>
                        <a:t>All</a:t>
                      </a:r>
                      <a:r>
                        <a:rPr lang="en-ZA" sz="2400" b="1" baseline="0" dirty="0" smtClean="0">
                          <a:latin typeface="+mn-lt"/>
                          <a:cs typeface="Arial" panose="020B0604020202020204" pitchFamily="34" charset="0"/>
                        </a:rPr>
                        <a:t> the senior manager posts in Dikgatlong are permanent.</a:t>
                      </a:r>
                      <a:endParaRPr lang="en-ZA" sz="2400" b="1" dirty="0" smtClean="0">
                        <a:latin typeface="+mn-lt"/>
                        <a:cs typeface="Arial" panose="020B0604020202020204" pitchFamily="34" charset="0"/>
                      </a:endParaRPr>
                    </a:p>
                  </a:txBody>
                  <a:tcPr marL="91427" marR="91427" marT="45798" marB="45798"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2000" dirty="0" smtClean="0">
                        <a:latin typeface="+mn-lt"/>
                        <a:cs typeface="Arial" panose="020B0604020202020204" pitchFamily="34" charset="0"/>
                      </a:endParaRPr>
                    </a:p>
                  </a:txBody>
                  <a:tcPr marL="91425" marR="91425" marT="45764" marB="45764" anchor="ctr"/>
                </a:tc>
                <a:tc hMerge="1">
                  <a:txBody>
                    <a:bodyPr/>
                    <a:lstStyle/>
                    <a:p>
                      <a:endParaRPr lang="en-ZA" sz="2000" b="1" dirty="0">
                        <a:latin typeface="+mn-lt"/>
                        <a:cs typeface="Arial" panose="020B0604020202020204" pitchFamily="34" charset="0"/>
                      </a:endParaRPr>
                    </a:p>
                  </a:txBody>
                  <a:tcPr marL="91434" marR="91434" marT="45724" marB="45724" anchor="ctr"/>
                </a:tc>
                <a:extLst>
                  <a:ext uri="{0D108BD9-81ED-4DB2-BD59-A6C34878D82A}">
                    <a16:rowId xmlns:a16="http://schemas.microsoft.com/office/drawing/2014/main" val="10005"/>
                  </a:ext>
                </a:extLst>
              </a:tr>
            </a:tbl>
          </a:graphicData>
        </a:graphic>
      </p:graphicFrame>
      <p:grpSp>
        <p:nvGrpSpPr>
          <p:cNvPr id="6" name="Group 12"/>
          <p:cNvGrpSpPr>
            <a:grpSpLocks/>
          </p:cNvGrpSpPr>
          <p:nvPr/>
        </p:nvGrpSpPr>
        <p:grpSpPr bwMode="auto">
          <a:xfrm>
            <a:off x="6324600" y="130815"/>
            <a:ext cx="2663825" cy="805170"/>
            <a:chOff x="108725970" y="109632750"/>
            <a:chExt cx="2992755" cy="628650"/>
          </a:xfrm>
        </p:grpSpPr>
        <p:pic>
          <p:nvPicPr>
            <p:cNvPr id="7" name="Picture 13"/>
            <p:cNvPicPr>
              <a:picLocks noChangeAspect="1" noChangeArrowheads="1"/>
            </p:cNvPicPr>
            <p:nvPr/>
          </p:nvPicPr>
          <p:blipFill>
            <a:blip r:embed="rId3"/>
            <a:srcRect/>
            <a:stretch>
              <a:fillRect/>
            </a:stretch>
          </p:blipFill>
          <p:spPr bwMode="auto">
            <a:xfrm>
              <a:off x="108725970" y="109638665"/>
              <a:ext cx="888474" cy="622735"/>
            </a:xfrm>
            <a:prstGeom prst="rect">
              <a:avLst/>
            </a:prstGeom>
            <a:noFill/>
            <a:ln w="9525" algn="ctr">
              <a:noFill/>
              <a:miter lim="800000"/>
              <a:headEnd/>
              <a:tailEnd/>
            </a:ln>
          </p:spPr>
        </p:pic>
        <p:sp>
          <p:nvSpPr>
            <p:cNvPr id="8" name="Text Box 14"/>
            <p:cNvSpPr txBox="1">
              <a:spLocks noChangeArrowheads="1"/>
            </p:cNvSpPr>
            <p:nvPr/>
          </p:nvSpPr>
          <p:spPr bwMode="auto">
            <a:xfrm>
              <a:off x="109614444" y="109632750"/>
              <a:ext cx="2104281" cy="628650"/>
            </a:xfrm>
            <a:prstGeom prst="rect">
              <a:avLst/>
            </a:prstGeom>
            <a:noFill/>
            <a:ln w="9525" algn="in">
              <a:noFill/>
              <a:miter lim="800000"/>
              <a:headEnd/>
              <a:tailEnd/>
            </a:ln>
          </p:spPr>
          <p:txBody>
            <a:bodyPr lIns="36576" tIns="36576" rIns="36576" bIns="36576"/>
            <a:lstStyle/>
            <a:p>
              <a:pPr algn="ctr"/>
              <a:endParaRPr lang="en-US" sz="600">
                <a:solidFill>
                  <a:srgbClr val="000000"/>
                </a:solidFill>
              </a:endParaRPr>
            </a:p>
            <a:p>
              <a:pPr algn="ctr"/>
              <a:endParaRPr lang="en-US" sz="600">
                <a:solidFill>
                  <a:srgbClr val="000000"/>
                </a:solidFill>
              </a:endParaRPr>
            </a:p>
            <a:p>
              <a:pPr algn="ctr"/>
              <a:r>
                <a:rPr lang="en-US" sz="500">
                  <a:solidFill>
                    <a:srgbClr val="000000"/>
                  </a:solidFill>
                </a:rPr>
                <a:t>Department: </a:t>
              </a:r>
            </a:p>
            <a:p>
              <a:pPr algn="ctr"/>
              <a:r>
                <a:rPr lang="en-US" sz="500">
                  <a:solidFill>
                    <a:srgbClr val="000000"/>
                  </a:solidFill>
                </a:rPr>
                <a:t>Co-operative Governance, Human Settlements &amp;</a:t>
              </a:r>
            </a:p>
            <a:p>
              <a:pPr algn="ctr"/>
              <a:r>
                <a:rPr lang="en-US" sz="500">
                  <a:solidFill>
                    <a:srgbClr val="000000"/>
                  </a:solidFill>
                </a:rPr>
                <a:t>Traditional Affairs</a:t>
              </a:r>
            </a:p>
            <a:p>
              <a:pPr algn="ctr"/>
              <a:r>
                <a:rPr lang="en-US" sz="500" b="1">
                  <a:solidFill>
                    <a:srgbClr val="000000"/>
                  </a:solidFill>
                </a:rPr>
                <a:t>Northern Cape</a:t>
              </a:r>
              <a:endParaRPr lang="en-US"/>
            </a:p>
          </p:txBody>
        </p:sp>
        <p:sp>
          <p:nvSpPr>
            <p:cNvPr id="9" name="Line 15"/>
            <p:cNvSpPr>
              <a:spLocks noChangeShapeType="1"/>
            </p:cNvSpPr>
            <p:nvPr/>
          </p:nvSpPr>
          <p:spPr bwMode="auto">
            <a:xfrm>
              <a:off x="109707968" y="109854626"/>
              <a:ext cx="1839307" cy="6724"/>
            </a:xfrm>
            <a:prstGeom prst="line">
              <a:avLst/>
            </a:prstGeom>
            <a:noFill/>
            <a:ln w="19050" algn="ctr">
              <a:solidFill>
                <a:srgbClr val="FFCC00"/>
              </a:solidFill>
              <a:round/>
              <a:headEnd/>
              <a:tailEnd/>
            </a:ln>
          </p:spPr>
          <p:txBody>
            <a:bodyPr lIns="36576" tIns="36576" rIns="36576" bIns="36576"/>
            <a:lstStyle/>
            <a:p>
              <a:endParaRPr lang="en-US"/>
            </a:p>
          </p:txBody>
        </p:sp>
        <p:sp>
          <p:nvSpPr>
            <p:cNvPr id="10" name="WordArt 16"/>
            <p:cNvSpPr>
              <a:spLocks noChangeArrowheads="1" noChangeShapeType="1" noTextEdit="1"/>
            </p:cNvSpPr>
            <p:nvPr/>
          </p:nvSpPr>
          <p:spPr bwMode="auto">
            <a:xfrm>
              <a:off x="109895015" y="109689900"/>
              <a:ext cx="1480810" cy="127747"/>
            </a:xfrm>
            <a:prstGeom prst="rect">
              <a:avLst/>
            </a:prstGeom>
          </p:spPr>
          <p:txBody>
            <a:bodyPr wrap="none" fromWordArt="1">
              <a:prstTxWarp prst="textPlain">
                <a:avLst>
                  <a:gd name="adj" fmla="val 50000"/>
                </a:avLst>
              </a:prstTxWarp>
            </a:bodyPr>
            <a:lstStyle/>
            <a:p>
              <a:pPr algn="ctr"/>
              <a:r>
                <a:rPr lang="en-US" sz="1200" b="1" kern="10" dirty="0">
                  <a:ln w="9525" algn="ctr">
                    <a:solidFill>
                      <a:srgbClr val="000000"/>
                    </a:solidFill>
                    <a:round/>
                    <a:headEnd/>
                    <a:tailEnd/>
                  </a:ln>
                  <a:solidFill>
                    <a:srgbClr val="000000"/>
                  </a:solidFill>
                  <a:latin typeface="Arial"/>
                  <a:cs typeface="Arial"/>
                </a:rPr>
                <a:t>COGHSTA</a:t>
              </a:r>
            </a:p>
          </p:txBody>
        </p:sp>
      </p:grpSp>
    </p:spTree>
    <p:extLst>
      <p:ext uri="{BB962C8B-B14F-4D97-AF65-F5344CB8AC3E}">
        <p14:creationId xmlns:p14="http://schemas.microsoft.com/office/powerpoint/2010/main" val="14833590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019388" cy="1066800"/>
          </a:xfrm>
          <a:solidFill>
            <a:srgbClr val="FFC000"/>
          </a:solidFill>
        </p:spPr>
        <p:txBody>
          <a:bodyPr>
            <a:noAutofit/>
          </a:bodyPr>
          <a:lstStyle/>
          <a:p>
            <a:r>
              <a:rPr lang="en-US" sz="3600" cap="none" dirty="0" smtClean="0">
                <a:ln w="0"/>
                <a:solidFill>
                  <a:schemeClr val="tx1"/>
                </a:solidFill>
                <a:effectLst>
                  <a:outerShdw blurRad="38100" dist="19050" dir="2700000" algn="tl" rotWithShape="0">
                    <a:schemeClr val="dk1">
                      <a:alpha val="40000"/>
                    </a:schemeClr>
                  </a:outerShdw>
                </a:effectLst>
                <a:ea typeface="ＭＳ Ｐゴシック" pitchFamily="34" charset="-128"/>
              </a:rPr>
              <a:t>SUPPORT PROVIDED</a:t>
            </a:r>
            <a:endParaRPr lang="en-ZA" sz="3600" cap="none" dirty="0">
              <a:ln w="0"/>
              <a:solidFill>
                <a:schemeClr val="tx1"/>
              </a:solidFill>
              <a:effectLst>
                <a:outerShdw blurRad="38100" dist="19050" dir="2700000" algn="tl" rotWithShape="0">
                  <a:schemeClr val="dk1">
                    <a:alpha val="40000"/>
                  </a:schemeClr>
                </a:outerShdw>
              </a:effectLst>
            </a:endParaRPr>
          </a:p>
        </p:txBody>
      </p:sp>
      <p:sp>
        <p:nvSpPr>
          <p:cNvPr id="5" name="Content Placeholder 4"/>
          <p:cNvSpPr>
            <a:spLocks noGrp="1"/>
          </p:cNvSpPr>
          <p:nvPr>
            <p:ph idx="1"/>
          </p:nvPr>
        </p:nvSpPr>
        <p:spPr>
          <a:xfrm>
            <a:off x="179512" y="1340768"/>
            <a:ext cx="8784976" cy="4785395"/>
          </a:xfrm>
        </p:spPr>
        <p:txBody>
          <a:bodyPr>
            <a:noAutofit/>
          </a:bodyPr>
          <a:lstStyle/>
          <a:p>
            <a:pPr algn="just"/>
            <a:r>
              <a:rPr lang="en-US" sz="2400" dirty="0" smtClean="0">
                <a:cs typeface="Arial" panose="020B0604020202020204" pitchFamily="34" charset="0"/>
              </a:rPr>
              <a:t>Support with the recruitment processes at municipality;</a:t>
            </a:r>
          </a:p>
          <a:p>
            <a:pPr algn="just"/>
            <a:r>
              <a:rPr lang="en-US" sz="2400" dirty="0" smtClean="0">
                <a:cs typeface="Arial" panose="020B0604020202020204" pitchFamily="34" charset="0"/>
              </a:rPr>
              <a:t>Present to Councils the Regulations and none compliance; </a:t>
            </a:r>
          </a:p>
          <a:p>
            <a:pPr algn="just"/>
            <a:r>
              <a:rPr lang="en-US" sz="2400" dirty="0" smtClean="0">
                <a:cs typeface="Arial" panose="020B0604020202020204" pitchFamily="34" charset="0"/>
              </a:rPr>
              <a:t>Engage with municipalities on the vacancies and measures to address;</a:t>
            </a:r>
          </a:p>
          <a:p>
            <a:pPr algn="just"/>
            <a:r>
              <a:rPr lang="en-US" sz="2400" dirty="0" smtClean="0">
                <a:cs typeface="Arial" panose="020B0604020202020204" pitchFamily="34" charset="0"/>
              </a:rPr>
              <a:t>Assist and monitor municipalities on the implementation of the timeframe schedules for the appointments of senior managers.</a:t>
            </a:r>
          </a:p>
          <a:p>
            <a:r>
              <a:rPr lang="en-US" sz="2400" dirty="0">
                <a:cs typeface="Arial" panose="020B0604020202020204" pitchFamily="34" charset="0"/>
              </a:rPr>
              <a:t>Finalization of Proto-type staff establishments</a:t>
            </a:r>
          </a:p>
          <a:p>
            <a:r>
              <a:rPr lang="en-US" sz="2400" dirty="0">
                <a:cs typeface="Arial" panose="020B0604020202020204" pitchFamily="34" charset="0"/>
              </a:rPr>
              <a:t>Staff Regulations</a:t>
            </a:r>
          </a:p>
          <a:p>
            <a:r>
              <a:rPr lang="en-US" sz="2400" dirty="0">
                <a:cs typeface="Arial" panose="020B0604020202020204" pitchFamily="34" charset="0"/>
              </a:rPr>
              <a:t>Performance Management</a:t>
            </a:r>
          </a:p>
          <a:p>
            <a:r>
              <a:rPr lang="en-US" sz="2400" dirty="0">
                <a:cs typeface="Arial" panose="020B0604020202020204" pitchFamily="34" charset="0"/>
              </a:rPr>
              <a:t>Remuneration of senior managers v/s waiver application</a:t>
            </a:r>
          </a:p>
          <a:p>
            <a:pPr marL="0" indent="0" algn="just">
              <a:buNone/>
            </a:pPr>
            <a:endParaRPr lang="en-ZA" sz="2400" dirty="0" smtClean="0">
              <a:cs typeface="Arial" panose="020B0604020202020204" pitchFamily="34" charset="0"/>
            </a:endParaRPr>
          </a:p>
        </p:txBody>
      </p:sp>
      <p:grpSp>
        <p:nvGrpSpPr>
          <p:cNvPr id="4" name="Group 12"/>
          <p:cNvGrpSpPr>
            <a:grpSpLocks/>
          </p:cNvGrpSpPr>
          <p:nvPr/>
        </p:nvGrpSpPr>
        <p:grpSpPr bwMode="auto">
          <a:xfrm>
            <a:off x="6019388" y="130815"/>
            <a:ext cx="2969037" cy="805170"/>
            <a:chOff x="108725970" y="109632750"/>
            <a:chExt cx="2992755" cy="628650"/>
          </a:xfrm>
        </p:grpSpPr>
        <p:pic>
          <p:nvPicPr>
            <p:cNvPr id="6" name="Picture 13"/>
            <p:cNvPicPr>
              <a:picLocks noChangeAspect="1" noChangeArrowheads="1"/>
            </p:cNvPicPr>
            <p:nvPr/>
          </p:nvPicPr>
          <p:blipFill>
            <a:blip r:embed="rId2"/>
            <a:srcRect/>
            <a:stretch>
              <a:fillRect/>
            </a:stretch>
          </p:blipFill>
          <p:spPr bwMode="auto">
            <a:xfrm>
              <a:off x="108725970" y="109638665"/>
              <a:ext cx="888474" cy="622735"/>
            </a:xfrm>
            <a:prstGeom prst="rect">
              <a:avLst/>
            </a:prstGeom>
            <a:noFill/>
            <a:ln w="9525" algn="ctr">
              <a:noFill/>
              <a:miter lim="800000"/>
              <a:headEnd/>
              <a:tailEnd/>
            </a:ln>
          </p:spPr>
        </p:pic>
        <p:sp>
          <p:nvSpPr>
            <p:cNvPr id="7" name="Text Box 14"/>
            <p:cNvSpPr txBox="1">
              <a:spLocks noChangeArrowheads="1"/>
            </p:cNvSpPr>
            <p:nvPr/>
          </p:nvSpPr>
          <p:spPr bwMode="auto">
            <a:xfrm>
              <a:off x="109614444" y="109632750"/>
              <a:ext cx="2104281" cy="628650"/>
            </a:xfrm>
            <a:prstGeom prst="rect">
              <a:avLst/>
            </a:prstGeom>
            <a:noFill/>
            <a:ln w="9525" algn="in">
              <a:noFill/>
              <a:miter lim="800000"/>
              <a:headEnd/>
              <a:tailEnd/>
            </a:ln>
          </p:spPr>
          <p:txBody>
            <a:bodyPr lIns="36576" tIns="36576" rIns="36576" bIns="36576"/>
            <a:lstStyle/>
            <a:p>
              <a:pPr algn="ctr"/>
              <a:endParaRPr lang="en-US" sz="600">
                <a:solidFill>
                  <a:srgbClr val="000000"/>
                </a:solidFill>
              </a:endParaRPr>
            </a:p>
            <a:p>
              <a:pPr algn="ctr"/>
              <a:endParaRPr lang="en-US" sz="600">
                <a:solidFill>
                  <a:srgbClr val="000000"/>
                </a:solidFill>
              </a:endParaRPr>
            </a:p>
            <a:p>
              <a:pPr algn="ctr"/>
              <a:r>
                <a:rPr lang="en-US" sz="500">
                  <a:solidFill>
                    <a:srgbClr val="000000"/>
                  </a:solidFill>
                </a:rPr>
                <a:t>Department: </a:t>
              </a:r>
            </a:p>
            <a:p>
              <a:pPr algn="ctr"/>
              <a:r>
                <a:rPr lang="en-US" sz="500">
                  <a:solidFill>
                    <a:srgbClr val="000000"/>
                  </a:solidFill>
                </a:rPr>
                <a:t>Co-operative Governance, Human Settlements &amp;</a:t>
              </a:r>
            </a:p>
            <a:p>
              <a:pPr algn="ctr"/>
              <a:r>
                <a:rPr lang="en-US" sz="500">
                  <a:solidFill>
                    <a:srgbClr val="000000"/>
                  </a:solidFill>
                </a:rPr>
                <a:t>Traditional Affairs</a:t>
              </a:r>
            </a:p>
            <a:p>
              <a:pPr algn="ctr"/>
              <a:r>
                <a:rPr lang="en-US" sz="500" b="1">
                  <a:solidFill>
                    <a:srgbClr val="000000"/>
                  </a:solidFill>
                </a:rPr>
                <a:t>Northern Cape</a:t>
              </a:r>
              <a:endParaRPr lang="en-US"/>
            </a:p>
          </p:txBody>
        </p:sp>
        <p:sp>
          <p:nvSpPr>
            <p:cNvPr id="8" name="Line 15"/>
            <p:cNvSpPr>
              <a:spLocks noChangeShapeType="1"/>
            </p:cNvSpPr>
            <p:nvPr/>
          </p:nvSpPr>
          <p:spPr bwMode="auto">
            <a:xfrm>
              <a:off x="109707968" y="109854626"/>
              <a:ext cx="1839307" cy="6724"/>
            </a:xfrm>
            <a:prstGeom prst="line">
              <a:avLst/>
            </a:prstGeom>
            <a:noFill/>
            <a:ln w="19050" algn="ctr">
              <a:solidFill>
                <a:srgbClr val="FFCC00"/>
              </a:solidFill>
              <a:round/>
              <a:headEnd/>
              <a:tailEnd/>
            </a:ln>
          </p:spPr>
          <p:txBody>
            <a:bodyPr lIns="36576" tIns="36576" rIns="36576" bIns="36576"/>
            <a:lstStyle/>
            <a:p>
              <a:endParaRPr lang="en-US"/>
            </a:p>
          </p:txBody>
        </p:sp>
        <p:sp>
          <p:nvSpPr>
            <p:cNvPr id="9" name="WordArt 16"/>
            <p:cNvSpPr>
              <a:spLocks noChangeArrowheads="1" noChangeShapeType="1" noTextEdit="1"/>
            </p:cNvSpPr>
            <p:nvPr/>
          </p:nvSpPr>
          <p:spPr bwMode="auto">
            <a:xfrm>
              <a:off x="109895015" y="109689900"/>
              <a:ext cx="1480810" cy="127747"/>
            </a:xfrm>
            <a:prstGeom prst="rect">
              <a:avLst/>
            </a:prstGeom>
          </p:spPr>
          <p:txBody>
            <a:bodyPr wrap="none" fromWordArt="1">
              <a:prstTxWarp prst="textPlain">
                <a:avLst>
                  <a:gd name="adj" fmla="val 50000"/>
                </a:avLst>
              </a:prstTxWarp>
            </a:bodyPr>
            <a:lstStyle/>
            <a:p>
              <a:pPr algn="ctr"/>
              <a:r>
                <a:rPr lang="en-US" sz="1200" b="1" kern="10" dirty="0">
                  <a:ln w="9525" algn="ctr">
                    <a:solidFill>
                      <a:srgbClr val="000000"/>
                    </a:solidFill>
                    <a:round/>
                    <a:headEnd/>
                    <a:tailEnd/>
                  </a:ln>
                  <a:solidFill>
                    <a:srgbClr val="000000"/>
                  </a:solidFill>
                  <a:latin typeface="Arial"/>
                  <a:cs typeface="Arial"/>
                </a:rPr>
                <a:t>COGHSTA</a:t>
              </a:r>
            </a:p>
          </p:txBody>
        </p:sp>
      </p:grpSp>
    </p:spTree>
    <p:extLst>
      <p:ext uri="{BB962C8B-B14F-4D97-AF65-F5344CB8AC3E}">
        <p14:creationId xmlns:p14="http://schemas.microsoft.com/office/powerpoint/2010/main" val="409839899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32528</TotalTime>
  <Words>2818</Words>
  <Application>Microsoft Office PowerPoint</Application>
  <PresentationFormat>On-screen Show (4:3)</PresentationFormat>
  <Paragraphs>723</Paragraphs>
  <Slides>29</Slides>
  <Notes>6</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29</vt:i4>
      </vt:variant>
    </vt:vector>
  </HeadingPairs>
  <TitlesOfParts>
    <vt:vector size="43" baseType="lpstr">
      <vt:lpstr>ＭＳ Ｐゴシック</vt:lpstr>
      <vt:lpstr>Arial</vt:lpstr>
      <vt:lpstr>Arial Narrow</vt:lpstr>
      <vt:lpstr>Arial Nova</vt:lpstr>
      <vt:lpstr>Calibri</vt:lpstr>
      <vt:lpstr>Cambria</vt:lpstr>
      <vt:lpstr>Courier New</vt:lpstr>
      <vt:lpstr>Franklin Gothic Book</vt:lpstr>
      <vt:lpstr>Franklin Gothic Medium</vt:lpstr>
      <vt:lpstr>Symbol</vt:lpstr>
      <vt:lpstr>Times New Roman</vt:lpstr>
      <vt:lpstr>Wingdings</vt:lpstr>
      <vt:lpstr>Wingdings 2</vt:lpstr>
      <vt:lpstr>Trek</vt:lpstr>
      <vt:lpstr>PORTFOLIO COMMITTEE ON CoGTA  </vt:lpstr>
      <vt:lpstr>CONTENTS </vt:lpstr>
      <vt:lpstr>PURPOSE  </vt:lpstr>
      <vt:lpstr>OVERVIEW OF FUNCTIONAL MUNICIPAL COUNCILS </vt:lpstr>
      <vt:lpstr>OVERVIEW: APPOINTMENT OF  SENIOR MANAGERS</vt:lpstr>
      <vt:lpstr>STATUS QUO ON THE APPOINTMENT OF TOP 6 SENIOR MANAGERS (FRANCES BAARD DISTRICT)</vt:lpstr>
      <vt:lpstr>DISCIPLINARY CASES/SUSPENSION</vt:lpstr>
      <vt:lpstr>END OF FIXED TERM EMPLOYMENT CONTRACTS POST LG - ELECTIONS</vt:lpstr>
      <vt:lpstr>SUPPORT PROVIDED</vt:lpstr>
      <vt:lpstr>CoGHSTA – DBSA – V3 SUPPORT COLLABORATION  </vt:lpstr>
      <vt:lpstr>CoGHSTA – DBSA – V3 SUPPORT COLLABORATION  </vt:lpstr>
      <vt:lpstr>CoGHSTA – DBSA – V3 SUPPORT COLLABORATION  </vt:lpstr>
      <vt:lpstr>MIG OVERALL EXPENDITURE SUMMARY AS END DECEMBER 2020 &amp; JAN 2021</vt:lpstr>
      <vt:lpstr>OCT - Expenditure per municipality</vt:lpstr>
      <vt:lpstr>REASONS FOR NO Expenditure </vt:lpstr>
      <vt:lpstr>MUNICIPAL DEBT STATUS – LEGAL DISPUTE MATTERS</vt:lpstr>
      <vt:lpstr>MUNICIPAL DEBT STATUS – LEGAL DISPUTE MATTERS</vt:lpstr>
      <vt:lpstr>PowerPoint Presentation</vt:lpstr>
      <vt:lpstr>SUPPORT PROVIDED  </vt:lpstr>
      <vt:lpstr>MUNICIPAL PLANNING &amp; DISASTER MANAGEMENT </vt:lpstr>
      <vt:lpstr>Status of Performance Management</vt:lpstr>
      <vt:lpstr>Status of Performance Management </vt:lpstr>
      <vt:lpstr>COMPLETION OF PERFORMANCE AGREEMENTS FOR 2020/21 FY</vt:lpstr>
      <vt:lpstr>Status of Municipal Valuations &amp; Property Rates </vt:lpstr>
      <vt:lpstr>Status of Municipal Valuations &amp; Property Rates </vt:lpstr>
      <vt:lpstr>CHALLENGES &amp; SUPPORT PROVIDED </vt:lpstr>
      <vt:lpstr>  CWP Participation Per site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cvanzyl</dc:creator>
  <cp:lastModifiedBy>Shereen Cassiem</cp:lastModifiedBy>
  <cp:revision>706</cp:revision>
  <cp:lastPrinted>2020-03-17T06:05:08Z</cp:lastPrinted>
  <dcterms:created xsi:type="dcterms:W3CDTF">2014-01-27T07:02:06Z</dcterms:created>
  <dcterms:modified xsi:type="dcterms:W3CDTF">2021-03-14T17:21:41Z</dcterms:modified>
</cp:coreProperties>
</file>