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handoutMasterIdLst>
    <p:handoutMasterId r:id="rId24"/>
  </p:handoutMasterIdLst>
  <p:sldIdLst>
    <p:sldId id="480" r:id="rId2"/>
    <p:sldId id="621" r:id="rId3"/>
    <p:sldId id="643" r:id="rId4"/>
    <p:sldId id="635" r:id="rId5"/>
    <p:sldId id="627" r:id="rId6"/>
    <p:sldId id="628" r:id="rId7"/>
    <p:sldId id="629" r:id="rId8"/>
    <p:sldId id="630" r:id="rId9"/>
    <p:sldId id="631" r:id="rId10"/>
    <p:sldId id="632" r:id="rId11"/>
    <p:sldId id="633" r:id="rId12"/>
    <p:sldId id="634" r:id="rId13"/>
    <p:sldId id="636" r:id="rId14"/>
    <p:sldId id="637" r:id="rId15"/>
    <p:sldId id="638" r:id="rId16"/>
    <p:sldId id="639" r:id="rId17"/>
    <p:sldId id="640" r:id="rId18"/>
    <p:sldId id="641" r:id="rId19"/>
    <p:sldId id="645" r:id="rId20"/>
    <p:sldId id="642" r:id="rId21"/>
    <p:sldId id="644"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ve, Janet" initials="LJ" lastIdx="10" clrIdx="0">
    <p:extLst>
      <p:ext uri="{19B8F6BF-5375-455C-9EA6-DF929625EA0E}">
        <p15:presenceInfo xmlns:p15="http://schemas.microsoft.com/office/powerpoint/2012/main" userId="S-1-5-21-403182117-1252137986-6498272-39331" providerId="AD"/>
      </p:ext>
    </p:extLst>
  </p:cmAuthor>
  <p:cmAuthor id="2" name="Mamabolo, Sy" initials="MS" lastIdx="1" clrIdx="1">
    <p:extLst>
      <p:ext uri="{19B8F6BF-5375-455C-9EA6-DF929625EA0E}">
        <p15:presenceInfo xmlns:p15="http://schemas.microsoft.com/office/powerpoint/2012/main" userId="S-1-5-21-403182117-1252137986-6498272-223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51"/>
  </p:normalViewPr>
  <p:slideViewPr>
    <p:cSldViewPr>
      <p:cViewPr varScale="1">
        <p:scale>
          <a:sx n="69" d="100"/>
          <a:sy n="69" d="100"/>
        </p:scale>
        <p:origin x="144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24T09:51:20.462" idx="7">
    <p:pos x="10" y="10"/>
    <p:text>Add: 116 and Schedule 3B</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endParaRPr lang="en-ZA"/>
          </a:p>
        </p:txBody>
      </p:sp>
      <p:sp>
        <p:nvSpPr>
          <p:cNvPr id="4" name="Footer Placeholder 3"/>
          <p:cNvSpPr>
            <a:spLocks noGrp="1"/>
          </p:cNvSpPr>
          <p:nvPr>
            <p:ph type="ftr" sz="quarter" idx="2"/>
          </p:nvPr>
        </p:nvSpPr>
        <p:spPr>
          <a:xfrm>
            <a:off x="0" y="9429751"/>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40" tIns="45720" rIns="91440" bIns="45720" rtlCol="0" anchor="b"/>
          <a:lstStyle>
            <a:lvl1pPr algn="r">
              <a:defRPr sz="1200"/>
            </a:lvl1pPr>
          </a:lstStyle>
          <a:p>
            <a:fld id="{3994DF17-C26F-48DD-9F8C-AD278DB06E3A}" type="slidenum">
              <a:rPr lang="en-ZA" smtClean="0"/>
              <a:t>‹#›</a:t>
            </a:fld>
            <a:endParaRPr lang="en-ZA"/>
          </a:p>
        </p:txBody>
      </p:sp>
    </p:spTree>
    <p:extLst>
      <p:ext uri="{BB962C8B-B14F-4D97-AF65-F5344CB8AC3E}">
        <p14:creationId xmlns:p14="http://schemas.microsoft.com/office/powerpoint/2010/main" val="22790632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41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6" y="0"/>
            <a:ext cx="2945659" cy="496412"/>
          </a:xfrm>
          <a:prstGeom prst="rect">
            <a:avLst/>
          </a:prstGeom>
        </p:spPr>
        <p:txBody>
          <a:bodyPr vert="horz" lIns="91440" tIns="45720" rIns="91440" bIns="45720" rtlCol="0"/>
          <a:lstStyle>
            <a:lvl1pPr algn="r">
              <a:defRPr sz="1200"/>
            </a:lvl1pPr>
          </a:lstStyle>
          <a:p>
            <a:endParaRPr lang="en-ZA" dirty="0"/>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910"/>
            <a:ext cx="5438140" cy="4467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30091"/>
            <a:ext cx="2945659" cy="49641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6" y="9430091"/>
            <a:ext cx="2945659" cy="496412"/>
          </a:xfrm>
          <a:prstGeom prst="rect">
            <a:avLst/>
          </a:prstGeom>
        </p:spPr>
        <p:txBody>
          <a:bodyPr vert="horz" lIns="91440" tIns="45720" rIns="91440" bIns="45720" rtlCol="0" anchor="b"/>
          <a:lstStyle>
            <a:lvl1pPr algn="r">
              <a:defRPr sz="1200"/>
            </a:lvl1pPr>
          </a:lstStyle>
          <a:p>
            <a:fld id="{1F6E5E9B-0B19-4182-8166-68B0C1D3230F}" type="slidenum">
              <a:rPr lang="en-ZA" smtClean="0"/>
              <a:t>‹#›</a:t>
            </a:fld>
            <a:endParaRPr lang="en-ZA" dirty="0"/>
          </a:p>
        </p:txBody>
      </p:sp>
    </p:spTree>
    <p:extLst>
      <p:ext uri="{BB962C8B-B14F-4D97-AF65-F5344CB8AC3E}">
        <p14:creationId xmlns:p14="http://schemas.microsoft.com/office/powerpoint/2010/main" val="11033756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270738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r>
              <a:rPr lang="en-ZA" dirty="0">
                <a:solidFill>
                  <a:prstClr val="black"/>
                </a:solidFill>
              </a:rPr>
              <a:t>2013/11/19</a:t>
            </a:r>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975200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r>
              <a:rPr lang="en-ZA" dirty="0">
                <a:solidFill>
                  <a:prstClr val="black"/>
                </a:solidFill>
              </a:rPr>
              <a:t>2013/11/19</a:t>
            </a:r>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241519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47D946A-B61F-4DD0-879F-03D28DDFFC3A}" type="slidenum">
              <a:rPr lang="en-GB"/>
              <a:pPr>
                <a:defRPr/>
              </a:pPr>
              <a:t>‹#›</a:t>
            </a:fld>
            <a:endParaRPr lang="en-US"/>
          </a:p>
        </p:txBody>
      </p:sp>
    </p:spTree>
    <p:extLst>
      <p:ext uri="{BB962C8B-B14F-4D97-AF65-F5344CB8AC3E}">
        <p14:creationId xmlns:p14="http://schemas.microsoft.com/office/powerpoint/2010/main" val="11010330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268305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67027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30889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41150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81058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181558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373184-C173-4798-875F-9843F00E55BD}" type="slidenum">
              <a:rPr lang="en-ZA" smtClean="0"/>
              <a:pPr/>
              <a:t>‹#›</a:t>
            </a:fld>
            <a:endParaRPr lang="en-ZA"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964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r>
              <a:rPr lang="en-ZA" dirty="0">
                <a:solidFill>
                  <a:prstClr val="black"/>
                </a:solidFill>
              </a:rPr>
              <a:t>2013/11/19</a:t>
            </a:r>
          </a:p>
        </p:txBody>
      </p:sp>
      <p:sp>
        <p:nvSpPr>
          <p:cNvPr id="9" name="Slide Number Placeholder 8"/>
          <p:cNvSpPr>
            <a:spLocks noGrp="1"/>
          </p:cNvSpPr>
          <p:nvPr>
            <p:ph type="sldNum" sz="quarter" idx="11"/>
          </p:nvPr>
        </p:nvSpPr>
        <p:spPr/>
        <p:txBody>
          <a:bodyPr/>
          <a:lstStyle/>
          <a:p>
            <a:fld id="{92373184-C173-4798-875F-9843F00E55BD}" type="slidenum">
              <a:rPr lang="en-ZA" smtClean="0"/>
              <a:pPr/>
              <a:t>‹#›</a:t>
            </a:fld>
            <a:endParaRPr lang="en-ZA" dirty="0"/>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en-ZA" dirty="0">
              <a:solidFill>
                <a:prstClr val="black"/>
              </a:solidFill>
            </a:endParaRPr>
          </a:p>
        </p:txBody>
      </p:sp>
    </p:spTree>
    <p:extLst>
      <p:ext uri="{BB962C8B-B14F-4D97-AF65-F5344CB8AC3E}">
        <p14:creationId xmlns:p14="http://schemas.microsoft.com/office/powerpoint/2010/main" val="369233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Arial" pitchFamily="34" charset="0"/>
                <a:cs typeface="Arial" pitchFamily="34" charset="0"/>
              </a:defRPr>
            </a:lvl1pPr>
          </a:lstStyle>
          <a:p>
            <a:fld id="{92373184-C173-4798-875F-9843F00E55BD}" type="slidenum">
              <a:rPr lang="en-ZA" smtClean="0"/>
              <a:pPr/>
              <a:t>‹#›</a:t>
            </a:fld>
            <a:endParaRPr lang="en-ZA" dirty="0"/>
          </a:p>
        </p:txBody>
      </p:sp>
    </p:spTree>
    <p:extLst>
      <p:ext uri="{BB962C8B-B14F-4D97-AF65-F5344CB8AC3E}">
        <p14:creationId xmlns:p14="http://schemas.microsoft.com/office/powerpoint/2010/main" val="226042085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hdr="0"/>
  <p:txStyles>
    <p:titleStyle>
      <a:lvl1pPr algn="ctr" defTabSz="914400" rtl="0" eaLnBrk="1" latinLnBrk="0" hangingPunct="1">
        <a:spcBef>
          <a:spcPct val="0"/>
        </a:spcBef>
        <a:buNone/>
        <a:defRPr sz="4600" kern="1200" cap="none" spc="-100" baseline="0">
          <a:ln>
            <a:noFill/>
          </a:ln>
          <a:solidFill>
            <a:schemeClr val="tx2"/>
          </a:solidFill>
          <a:effectLst/>
          <a:latin typeface="Arial" pitchFamily="34" charset="0"/>
          <a:ea typeface="+mj-ea"/>
          <a:cs typeface="Arial"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pitchFamily="34" charset="0"/>
          <a:ea typeface="+mn-ea"/>
          <a:cs typeface="Arial"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Arial" pitchFamily="34" charset="0"/>
          <a:ea typeface="+mn-ea"/>
          <a:cs typeface="Arial"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Arial" pitchFamily="34" charset="0"/>
          <a:ea typeface="+mn-ea"/>
          <a:cs typeface="Arial"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pitchFamily="34" charset="0"/>
          <a:ea typeface="+mn-ea"/>
          <a:cs typeface="Arial"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pitchFamily="34" charset="0"/>
          <a:ea typeface="+mn-ea"/>
          <a:cs typeface="Arial"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013487" cy="6512616"/>
          </a:xfrm>
        </p:spPr>
        <p:txBody>
          <a:bodyPr>
            <a:normAutofit/>
          </a:bodyPr>
          <a:lstStyle/>
          <a:p>
            <a:r>
              <a:rPr lang="en-ZA" sz="4000" b="1" dirty="0"/>
              <a:t>Presentation to the </a:t>
            </a:r>
            <a:r>
              <a:rPr lang="en-ZA" sz="4000" b="1" dirty="0" smtClean="0"/>
              <a:t>Portfolio Committee</a:t>
            </a:r>
            <a:br>
              <a:rPr lang="en-ZA" sz="4000" b="1" dirty="0" smtClean="0"/>
            </a:br>
            <a:r>
              <a:rPr lang="en-ZA" sz="4000" b="1" dirty="0" smtClean="0"/>
              <a:t>Home Affairs</a:t>
            </a:r>
            <a:r>
              <a:rPr lang="en-ZA" sz="3200" b="1" dirty="0"/>
              <a:t/>
            </a:r>
            <a:br>
              <a:rPr lang="en-ZA" sz="3200" b="1" dirty="0"/>
            </a:br>
            <a:r>
              <a:rPr lang="en-ZA" sz="3200" b="1" dirty="0"/>
              <a:t>  </a:t>
            </a:r>
            <a:r>
              <a:rPr lang="en-US" sz="2400" dirty="0"/>
              <a:t/>
            </a:r>
            <a:br>
              <a:rPr lang="en-US" sz="2400" dirty="0"/>
            </a:br>
            <a:r>
              <a:rPr lang="en-US" sz="2400" dirty="0"/>
              <a:t/>
            </a:r>
            <a:br>
              <a:rPr lang="en-US" sz="2400" dirty="0"/>
            </a:br>
            <a:r>
              <a:rPr lang="en-US" sz="2400" dirty="0"/>
              <a:t> </a:t>
            </a:r>
            <a:r>
              <a:rPr lang="en-US" sz="2400" b="1" dirty="0" smtClean="0"/>
              <a:t>25 </a:t>
            </a:r>
            <a:r>
              <a:rPr lang="en-US" sz="2400" b="1" dirty="0"/>
              <a:t>June 2020</a:t>
            </a:r>
            <a:endParaRPr lang="en-ZA" sz="24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595" y="384921"/>
            <a:ext cx="1289086" cy="1459903"/>
          </a:xfrm>
          <a:prstGeom prst="rect">
            <a:avLst/>
          </a:prstGeom>
        </p:spPr>
      </p:pic>
    </p:spTree>
    <p:extLst>
      <p:ext uri="{BB962C8B-B14F-4D97-AF65-F5344CB8AC3E}">
        <p14:creationId xmlns:p14="http://schemas.microsoft.com/office/powerpoint/2010/main" val="3108257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62145-21E0-9A43-80E9-98D3BDA40C2E}"/>
              </a:ext>
            </a:extLst>
          </p:cNvPr>
          <p:cNvSpPr>
            <a:spLocks noGrp="1"/>
          </p:cNvSpPr>
          <p:nvPr>
            <p:ph type="title"/>
          </p:nvPr>
        </p:nvSpPr>
        <p:spPr/>
        <p:txBody>
          <a:bodyPr/>
          <a:lstStyle/>
          <a:p>
            <a:r>
              <a:rPr lang="en-ZA" dirty="0"/>
              <a:t>Building Blocks of Court’s Reasoning</a:t>
            </a:r>
            <a:endParaRPr lang="en-US" dirty="0"/>
          </a:p>
        </p:txBody>
      </p:sp>
      <p:sp>
        <p:nvSpPr>
          <p:cNvPr id="3" name="Content Placeholder 2">
            <a:extLst>
              <a:ext uri="{FF2B5EF4-FFF2-40B4-BE49-F238E27FC236}">
                <a16:creationId xmlns:a16="http://schemas.microsoft.com/office/drawing/2014/main" id="{4C57E43C-A6F4-AF47-9D60-93CFF1D47AB1}"/>
              </a:ext>
            </a:extLst>
          </p:cNvPr>
          <p:cNvSpPr>
            <a:spLocks noGrp="1"/>
          </p:cNvSpPr>
          <p:nvPr>
            <p:ph idx="1"/>
          </p:nvPr>
        </p:nvSpPr>
        <p:spPr/>
        <p:txBody>
          <a:bodyPr/>
          <a:lstStyle/>
          <a:p>
            <a:pPr marL="571500" indent="-457200">
              <a:buFont typeface="+mj-lt"/>
              <a:buAutoNum type="arabicPeriod"/>
            </a:pPr>
            <a:r>
              <a:rPr lang="en-ZA" dirty="0"/>
              <a:t>Section 18 protects both the right to form associations as well as the right not to associate – </a:t>
            </a:r>
            <a:r>
              <a:rPr lang="en-ZA" i="1" dirty="0"/>
              <a:t>“Section 18 of the Constitution provides that “[e]</a:t>
            </a:r>
            <a:r>
              <a:rPr lang="en-ZA" i="1" dirty="0" err="1"/>
              <a:t>veryone</a:t>
            </a:r>
            <a:r>
              <a:rPr lang="en-ZA" i="1" dirty="0"/>
              <a:t> has the right to freedom of association”. In its traditional sense this right is associated more with the positive than the negative element. The positive element is about the right of an individual to be free to form an association with whomsoever she or he wishes for whatever purpose. Of course, the purpose must be one that is worthy of protection under section 18. The negative element is about the freedom not to associate at all, if that be the individual’s choice.”</a:t>
            </a:r>
          </a:p>
          <a:p>
            <a:endParaRPr lang="en-US" dirty="0"/>
          </a:p>
        </p:txBody>
      </p:sp>
      <p:sp>
        <p:nvSpPr>
          <p:cNvPr id="4" name="Slide Number Placeholder 3">
            <a:extLst>
              <a:ext uri="{FF2B5EF4-FFF2-40B4-BE49-F238E27FC236}">
                <a16:creationId xmlns:a16="http://schemas.microsoft.com/office/drawing/2014/main" id="{3A544486-B72D-A849-A8EE-16FAD6B9A59A}"/>
              </a:ext>
            </a:extLst>
          </p:cNvPr>
          <p:cNvSpPr>
            <a:spLocks noGrp="1"/>
          </p:cNvSpPr>
          <p:nvPr>
            <p:ph type="sldNum" sz="quarter" idx="12"/>
          </p:nvPr>
        </p:nvSpPr>
        <p:spPr/>
        <p:txBody>
          <a:bodyPr/>
          <a:lstStyle/>
          <a:p>
            <a:fld id="{92373184-C173-4798-875F-9843F00E55BD}" type="slidenum">
              <a:rPr lang="en-ZA" smtClean="0"/>
              <a:pPr/>
              <a:t>10</a:t>
            </a:fld>
            <a:endParaRPr lang="en-ZA" dirty="0"/>
          </a:p>
        </p:txBody>
      </p:sp>
    </p:spTree>
    <p:extLst>
      <p:ext uri="{BB962C8B-B14F-4D97-AF65-F5344CB8AC3E}">
        <p14:creationId xmlns:p14="http://schemas.microsoft.com/office/powerpoint/2010/main" val="108478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0B68A-1E1A-9247-B8F7-4C9CCAD2CE11}"/>
              </a:ext>
            </a:extLst>
          </p:cNvPr>
          <p:cNvSpPr>
            <a:spLocks noGrp="1"/>
          </p:cNvSpPr>
          <p:nvPr>
            <p:ph type="title"/>
          </p:nvPr>
        </p:nvSpPr>
        <p:spPr/>
        <p:txBody>
          <a:bodyPr/>
          <a:lstStyle/>
          <a:p>
            <a:r>
              <a:rPr lang="en-ZA" dirty="0"/>
              <a:t>Building Blocks of Court’s Reasoning</a:t>
            </a:r>
            <a:endParaRPr lang="en-US" dirty="0"/>
          </a:p>
        </p:txBody>
      </p:sp>
      <p:sp>
        <p:nvSpPr>
          <p:cNvPr id="3" name="Content Placeholder 2">
            <a:extLst>
              <a:ext uri="{FF2B5EF4-FFF2-40B4-BE49-F238E27FC236}">
                <a16:creationId xmlns:a16="http://schemas.microsoft.com/office/drawing/2014/main" id="{CC8DD743-D10D-8F46-B28A-00A69C774D37}"/>
              </a:ext>
            </a:extLst>
          </p:cNvPr>
          <p:cNvSpPr>
            <a:spLocks noGrp="1"/>
          </p:cNvSpPr>
          <p:nvPr>
            <p:ph idx="1"/>
          </p:nvPr>
        </p:nvSpPr>
        <p:spPr/>
        <p:txBody>
          <a:bodyPr>
            <a:normAutofit/>
          </a:bodyPr>
          <a:lstStyle/>
          <a:p>
            <a:pPr marL="571500" indent="-457200">
              <a:buFont typeface="+mj-lt"/>
              <a:buAutoNum type="arabicPeriod"/>
            </a:pPr>
            <a:r>
              <a:rPr lang="en-ZA" dirty="0"/>
              <a:t>Reading section 19(3)(b) to limit the exercise of the right to stand for political office to having to do so through a political party would result in the infringement of other rights in the Bill of Rights – “</a:t>
            </a:r>
            <a:r>
              <a:rPr lang="en-ZA" i="1" dirty="0"/>
              <a:t>It is axiomatic then that if the state compels an individual to associate when she or he does not want to, that limits the right to freedom of association. That must mean the reading of section 19(3)(b) contended for by the respondents results in a denial of the right to freedom of association.” </a:t>
            </a:r>
          </a:p>
          <a:p>
            <a:pPr marL="571500" indent="-457200">
              <a:buFont typeface="+mj-lt"/>
              <a:buAutoNum type="arabicPeriod"/>
            </a:pPr>
            <a:r>
              <a:rPr lang="en-ZA" i="1" dirty="0"/>
              <a:t>“Also, this reading creates tension between the section 19(3)(b) right and the section 10 right to dignity.</a:t>
            </a:r>
          </a:p>
          <a:p>
            <a:endParaRPr lang="en-US" dirty="0"/>
          </a:p>
        </p:txBody>
      </p:sp>
      <p:sp>
        <p:nvSpPr>
          <p:cNvPr id="4" name="Slide Number Placeholder 3">
            <a:extLst>
              <a:ext uri="{FF2B5EF4-FFF2-40B4-BE49-F238E27FC236}">
                <a16:creationId xmlns:a16="http://schemas.microsoft.com/office/drawing/2014/main" id="{D51ADA58-1D5B-984D-B289-091FF8B8ED46}"/>
              </a:ext>
            </a:extLst>
          </p:cNvPr>
          <p:cNvSpPr>
            <a:spLocks noGrp="1"/>
          </p:cNvSpPr>
          <p:nvPr>
            <p:ph type="sldNum" sz="quarter" idx="12"/>
          </p:nvPr>
        </p:nvSpPr>
        <p:spPr/>
        <p:txBody>
          <a:bodyPr/>
          <a:lstStyle/>
          <a:p>
            <a:fld id="{92373184-C173-4798-875F-9843F00E55BD}" type="slidenum">
              <a:rPr lang="en-ZA" smtClean="0"/>
              <a:pPr/>
              <a:t>11</a:t>
            </a:fld>
            <a:endParaRPr lang="en-ZA" dirty="0"/>
          </a:p>
        </p:txBody>
      </p:sp>
    </p:spTree>
    <p:extLst>
      <p:ext uri="{BB962C8B-B14F-4D97-AF65-F5344CB8AC3E}">
        <p14:creationId xmlns:p14="http://schemas.microsoft.com/office/powerpoint/2010/main" val="2996274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4D5D-6B79-D646-973D-C99B6A4A46EC}"/>
              </a:ext>
            </a:extLst>
          </p:cNvPr>
          <p:cNvSpPr>
            <a:spLocks noGrp="1"/>
          </p:cNvSpPr>
          <p:nvPr>
            <p:ph type="title"/>
          </p:nvPr>
        </p:nvSpPr>
        <p:spPr/>
        <p:txBody>
          <a:bodyPr/>
          <a:lstStyle/>
          <a:p>
            <a:r>
              <a:rPr lang="en-US" dirty="0"/>
              <a:t>Parliament's Regulation</a:t>
            </a:r>
          </a:p>
        </p:txBody>
      </p:sp>
      <p:sp>
        <p:nvSpPr>
          <p:cNvPr id="3" name="Content Placeholder 2">
            <a:extLst>
              <a:ext uri="{FF2B5EF4-FFF2-40B4-BE49-F238E27FC236}">
                <a16:creationId xmlns:a16="http://schemas.microsoft.com/office/drawing/2014/main" id="{B83B2373-7308-0844-8DCA-21618485C05F}"/>
              </a:ext>
            </a:extLst>
          </p:cNvPr>
          <p:cNvSpPr>
            <a:spLocks noGrp="1"/>
          </p:cNvSpPr>
          <p:nvPr>
            <p:ph idx="1"/>
          </p:nvPr>
        </p:nvSpPr>
        <p:spPr/>
        <p:txBody>
          <a:bodyPr>
            <a:normAutofit/>
          </a:bodyPr>
          <a:lstStyle/>
          <a:p>
            <a:pPr marL="571500" indent="-457200">
              <a:buFont typeface="+mj-lt"/>
              <a:buAutoNum type="arabicPeriod"/>
            </a:pPr>
            <a:r>
              <a:rPr lang="en-ZA" dirty="0"/>
              <a:t>The Court’s interpretation gives primacy to the Bill of Rights in defining the scope and </a:t>
            </a:r>
            <a:r>
              <a:rPr lang="en-ZA" dirty="0" smtClean="0"/>
              <a:t>extent </a:t>
            </a:r>
            <a:r>
              <a:rPr lang="en-ZA" dirty="0"/>
              <a:t>of the political rights that are protected.</a:t>
            </a:r>
          </a:p>
          <a:p>
            <a:pPr marL="571500" indent="-457200">
              <a:buFont typeface="+mj-lt"/>
              <a:buAutoNum type="arabicPeriod"/>
            </a:pPr>
            <a:r>
              <a:rPr lang="en-ZA" dirty="0"/>
              <a:t>This limits the choices that Parliament can make under sections 46 and 105 to an electoral system that gives effect to the rights conferred under the Bill of Rights.</a:t>
            </a:r>
          </a:p>
          <a:p>
            <a:pPr marL="571500" indent="-457200">
              <a:buFont typeface="+mj-lt"/>
              <a:buAutoNum type="arabicPeriod"/>
            </a:pPr>
            <a:r>
              <a:rPr lang="en-ZA" dirty="0"/>
              <a:t>In relation to sections 46(1)(d) and 105(1)(d) the Court held that:</a:t>
            </a:r>
          </a:p>
          <a:p>
            <a:pPr marL="925830" lvl="1" indent="-514350">
              <a:buFont typeface="+mj-lt"/>
              <a:buAutoNum type="romanLcPeriod"/>
            </a:pPr>
            <a:r>
              <a:rPr lang="en-ZA" dirty="0"/>
              <a:t>“The focus of the sections is on the “result”: whoever the participants may be, the system must be one that “results, in general, in proportional representation,” and that </a:t>
            </a:r>
            <a:r>
              <a:rPr lang="en-ZA" b="1" dirty="0"/>
              <a:t>“proportionality does not equal exclusive party proportional representation.”</a:t>
            </a:r>
          </a:p>
          <a:p>
            <a:pPr marL="114300" indent="0">
              <a:buNone/>
            </a:pPr>
            <a:endParaRPr lang="en-ZA" dirty="0"/>
          </a:p>
          <a:p>
            <a:endParaRPr lang="en-ZA" dirty="0"/>
          </a:p>
          <a:p>
            <a:endParaRPr lang="en-US" dirty="0"/>
          </a:p>
        </p:txBody>
      </p:sp>
      <p:sp>
        <p:nvSpPr>
          <p:cNvPr id="4" name="Slide Number Placeholder 3">
            <a:extLst>
              <a:ext uri="{FF2B5EF4-FFF2-40B4-BE49-F238E27FC236}">
                <a16:creationId xmlns:a16="http://schemas.microsoft.com/office/drawing/2014/main" id="{53BA08E0-2BB9-7740-91C6-643A799BF404}"/>
              </a:ext>
            </a:extLst>
          </p:cNvPr>
          <p:cNvSpPr>
            <a:spLocks noGrp="1"/>
          </p:cNvSpPr>
          <p:nvPr>
            <p:ph type="sldNum" sz="quarter" idx="12"/>
          </p:nvPr>
        </p:nvSpPr>
        <p:spPr/>
        <p:txBody>
          <a:bodyPr/>
          <a:lstStyle/>
          <a:p>
            <a:fld id="{92373184-C173-4798-875F-9843F00E55BD}" type="slidenum">
              <a:rPr lang="en-ZA" smtClean="0"/>
              <a:pPr/>
              <a:t>12</a:t>
            </a:fld>
            <a:endParaRPr lang="en-ZA" dirty="0"/>
          </a:p>
        </p:txBody>
      </p:sp>
    </p:spTree>
    <p:extLst>
      <p:ext uri="{BB962C8B-B14F-4D97-AF65-F5344CB8AC3E}">
        <p14:creationId xmlns:p14="http://schemas.microsoft.com/office/powerpoint/2010/main" val="406541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AF474-9124-B14C-A6EE-7A24C8E03778}"/>
              </a:ext>
            </a:extLst>
          </p:cNvPr>
          <p:cNvSpPr>
            <a:spLocks noGrp="1"/>
          </p:cNvSpPr>
          <p:nvPr>
            <p:ph type="title"/>
          </p:nvPr>
        </p:nvSpPr>
        <p:spPr/>
        <p:txBody>
          <a:bodyPr/>
          <a:lstStyle/>
          <a:p>
            <a:r>
              <a:rPr lang="en-US" dirty="0"/>
              <a:t>Other Constitutional Provisions</a:t>
            </a:r>
          </a:p>
        </p:txBody>
      </p:sp>
      <p:sp>
        <p:nvSpPr>
          <p:cNvPr id="3" name="Content Placeholder 2">
            <a:extLst>
              <a:ext uri="{FF2B5EF4-FFF2-40B4-BE49-F238E27FC236}">
                <a16:creationId xmlns:a16="http://schemas.microsoft.com/office/drawing/2014/main" id="{B79329D2-BCDB-3846-9D61-23E3AD24CD2E}"/>
              </a:ext>
            </a:extLst>
          </p:cNvPr>
          <p:cNvSpPr>
            <a:spLocks noGrp="1"/>
          </p:cNvSpPr>
          <p:nvPr>
            <p:ph idx="1"/>
          </p:nvPr>
        </p:nvSpPr>
        <p:spPr/>
        <p:txBody>
          <a:bodyPr>
            <a:normAutofit/>
          </a:bodyPr>
          <a:lstStyle/>
          <a:p>
            <a:pPr marL="571500" indent="-457200">
              <a:buFont typeface="+mj-lt"/>
              <a:buAutoNum type="arabicPeriod"/>
            </a:pPr>
            <a:r>
              <a:rPr lang="en-ZA" dirty="0"/>
              <a:t>Reference to political parties in sections 57(2</a:t>
            </a:r>
            <a:r>
              <a:rPr lang="en-ZA" dirty="0" smtClean="0"/>
              <a:t>), 116 </a:t>
            </a:r>
            <a:r>
              <a:rPr lang="en-ZA" dirty="0"/>
              <a:t>178(1)(h), 193(5), 236 and </a:t>
            </a:r>
            <a:r>
              <a:rPr lang="en-ZA" dirty="0" smtClean="0"/>
              <a:t>Schedule 3B must </a:t>
            </a:r>
            <a:r>
              <a:rPr lang="en-ZA" dirty="0"/>
              <a:t>be viewed in light of the founding values one of which implicitly denounces one party governance for South Africa and expressly decrees that the Republic is founded on the value of a multi-party system of democratic government</a:t>
            </a:r>
          </a:p>
          <a:p>
            <a:pPr marL="571500" indent="-457200">
              <a:buFont typeface="+mj-lt"/>
              <a:buAutoNum type="arabicPeriod"/>
            </a:pPr>
            <a:endParaRPr lang="en-ZA" dirty="0"/>
          </a:p>
          <a:p>
            <a:pPr marL="571500" indent="-457200">
              <a:buFont typeface="+mj-lt"/>
              <a:buAutoNum type="arabicPeriod"/>
            </a:pPr>
            <a:r>
              <a:rPr lang="en-ZA" dirty="0"/>
              <a:t>However, these provisions do not mean that the Constitution envisages an exclusive party proportional representation system to the total exclusion of independent candidates</a:t>
            </a:r>
          </a:p>
          <a:p>
            <a:endParaRPr lang="en-US" dirty="0"/>
          </a:p>
        </p:txBody>
      </p:sp>
      <p:sp>
        <p:nvSpPr>
          <p:cNvPr id="4" name="Slide Number Placeholder 3">
            <a:extLst>
              <a:ext uri="{FF2B5EF4-FFF2-40B4-BE49-F238E27FC236}">
                <a16:creationId xmlns:a16="http://schemas.microsoft.com/office/drawing/2014/main" id="{C549DD4C-B7A1-0240-93FF-76B231371299}"/>
              </a:ext>
            </a:extLst>
          </p:cNvPr>
          <p:cNvSpPr>
            <a:spLocks noGrp="1"/>
          </p:cNvSpPr>
          <p:nvPr>
            <p:ph type="sldNum" sz="quarter" idx="12"/>
          </p:nvPr>
        </p:nvSpPr>
        <p:spPr/>
        <p:txBody>
          <a:bodyPr/>
          <a:lstStyle/>
          <a:p>
            <a:fld id="{92373184-C173-4798-875F-9843F00E55BD}" type="slidenum">
              <a:rPr lang="en-ZA" smtClean="0"/>
              <a:pPr/>
              <a:t>13</a:t>
            </a:fld>
            <a:endParaRPr lang="en-ZA" dirty="0"/>
          </a:p>
        </p:txBody>
      </p:sp>
    </p:spTree>
    <p:extLst>
      <p:ext uri="{BB962C8B-B14F-4D97-AF65-F5344CB8AC3E}">
        <p14:creationId xmlns:p14="http://schemas.microsoft.com/office/powerpoint/2010/main" val="58736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E0CB-37E8-364A-A1D0-7BC5A47BFB27}"/>
              </a:ext>
            </a:extLst>
          </p:cNvPr>
          <p:cNvSpPr>
            <a:spLocks noGrp="1"/>
          </p:cNvSpPr>
          <p:nvPr>
            <p:ph type="title"/>
          </p:nvPr>
        </p:nvSpPr>
        <p:spPr/>
        <p:txBody>
          <a:bodyPr/>
          <a:lstStyle/>
          <a:p>
            <a:r>
              <a:rPr lang="en-US" dirty="0"/>
              <a:t>Other Constitutional Provisions</a:t>
            </a:r>
          </a:p>
        </p:txBody>
      </p:sp>
      <p:sp>
        <p:nvSpPr>
          <p:cNvPr id="3" name="Content Placeholder 2">
            <a:extLst>
              <a:ext uri="{FF2B5EF4-FFF2-40B4-BE49-F238E27FC236}">
                <a16:creationId xmlns:a16="http://schemas.microsoft.com/office/drawing/2014/main" id="{CC3A8947-E4C7-9A4E-9B19-593DB2CC3868}"/>
              </a:ext>
            </a:extLst>
          </p:cNvPr>
          <p:cNvSpPr>
            <a:spLocks noGrp="1"/>
          </p:cNvSpPr>
          <p:nvPr>
            <p:ph idx="1"/>
          </p:nvPr>
        </p:nvSpPr>
        <p:spPr/>
        <p:txBody>
          <a:bodyPr>
            <a:normAutofit lnSpcReduction="10000"/>
          </a:bodyPr>
          <a:lstStyle/>
          <a:p>
            <a:pPr marL="571500" indent="-457200">
              <a:buFont typeface="+mj-lt"/>
              <a:buAutoNum type="arabicPeriod"/>
            </a:pPr>
            <a:r>
              <a:rPr lang="en-ZA" dirty="0"/>
              <a:t>“Section 157(2)(a) imposes a requirement that entails a “discrete and narrow limitation” on the rights protected by sections 18 and 19” and only does so in the local government sphere. </a:t>
            </a:r>
          </a:p>
          <a:p>
            <a:pPr marL="571500" indent="-457200">
              <a:buFont typeface="+mj-lt"/>
              <a:buAutoNum type="arabicPeriod"/>
            </a:pPr>
            <a:r>
              <a:rPr lang="en-ZA" dirty="0"/>
              <a:t>“It makes sense that – for whatever reason – the framers of the Constitution (which post-dates the mentioned negotiations) may have seen a need to introduce in the Constitution a discrete, internal limit applicable only to the system of election of members of Municipal Councils. The problems uniquely attendant to municipalities – involving as they did – the intractable problem of racially based spatial distribution of the South African population could not have ended overnight</a:t>
            </a:r>
            <a:r>
              <a:rPr lang="en-ZA" dirty="0" smtClean="0"/>
              <a:t>.”</a:t>
            </a:r>
            <a:endParaRPr lang="en-ZA" dirty="0"/>
          </a:p>
          <a:p>
            <a:endParaRPr lang="en-US" dirty="0"/>
          </a:p>
        </p:txBody>
      </p:sp>
      <p:sp>
        <p:nvSpPr>
          <p:cNvPr id="4" name="Slide Number Placeholder 3">
            <a:extLst>
              <a:ext uri="{FF2B5EF4-FFF2-40B4-BE49-F238E27FC236}">
                <a16:creationId xmlns:a16="http://schemas.microsoft.com/office/drawing/2014/main" id="{5929C202-0BA3-A444-9C09-D3B9FA373877}"/>
              </a:ext>
            </a:extLst>
          </p:cNvPr>
          <p:cNvSpPr>
            <a:spLocks noGrp="1"/>
          </p:cNvSpPr>
          <p:nvPr>
            <p:ph type="sldNum" sz="quarter" idx="12"/>
          </p:nvPr>
        </p:nvSpPr>
        <p:spPr/>
        <p:txBody>
          <a:bodyPr/>
          <a:lstStyle/>
          <a:p>
            <a:fld id="{92373184-C173-4798-875F-9843F00E55BD}" type="slidenum">
              <a:rPr lang="en-ZA" smtClean="0"/>
              <a:pPr/>
              <a:t>14</a:t>
            </a:fld>
            <a:endParaRPr lang="en-ZA" dirty="0"/>
          </a:p>
        </p:txBody>
      </p:sp>
    </p:spTree>
    <p:extLst>
      <p:ext uri="{BB962C8B-B14F-4D97-AF65-F5344CB8AC3E}">
        <p14:creationId xmlns:p14="http://schemas.microsoft.com/office/powerpoint/2010/main" val="143811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0EDD-B5BB-6246-8E0D-57FEEA01B044}"/>
              </a:ext>
            </a:extLst>
          </p:cNvPr>
          <p:cNvSpPr>
            <a:spLocks noGrp="1"/>
          </p:cNvSpPr>
          <p:nvPr>
            <p:ph type="title"/>
          </p:nvPr>
        </p:nvSpPr>
        <p:spPr/>
        <p:txBody>
          <a:bodyPr/>
          <a:lstStyle/>
          <a:p>
            <a:r>
              <a:rPr lang="en-US" dirty="0"/>
              <a:t>Other Constitutional Provisions</a:t>
            </a:r>
          </a:p>
        </p:txBody>
      </p:sp>
      <p:sp>
        <p:nvSpPr>
          <p:cNvPr id="3" name="Content Placeholder 2">
            <a:extLst>
              <a:ext uri="{FF2B5EF4-FFF2-40B4-BE49-F238E27FC236}">
                <a16:creationId xmlns:a16="http://schemas.microsoft.com/office/drawing/2014/main" id="{CFAC6AC2-09D8-0C4B-B811-E022982D89C1}"/>
              </a:ext>
            </a:extLst>
          </p:cNvPr>
          <p:cNvSpPr>
            <a:spLocks noGrp="1"/>
          </p:cNvSpPr>
          <p:nvPr>
            <p:ph idx="1"/>
          </p:nvPr>
        </p:nvSpPr>
        <p:spPr/>
        <p:txBody>
          <a:bodyPr/>
          <a:lstStyle/>
          <a:p>
            <a:endParaRPr lang="en-ZA" dirty="0"/>
          </a:p>
          <a:p>
            <a:pPr marL="571500" indent="-457200">
              <a:buFont typeface="+mj-lt"/>
              <a:buAutoNum type="arabicPeriod"/>
            </a:pPr>
            <a:r>
              <a:rPr lang="en-ZA" dirty="0"/>
              <a:t>The normative force of section 19 continues to apply in every instance where the Constitution has not specified a system of representation different to what section 19 requires. Therefore, in the election of members of the National Assembly and Provincial Legislatures, the normative system the Bill of Rights itself creates in section 19 must apply</a:t>
            </a:r>
          </a:p>
          <a:p>
            <a:endParaRPr lang="en-US" dirty="0"/>
          </a:p>
        </p:txBody>
      </p:sp>
      <p:sp>
        <p:nvSpPr>
          <p:cNvPr id="4" name="Slide Number Placeholder 3">
            <a:extLst>
              <a:ext uri="{FF2B5EF4-FFF2-40B4-BE49-F238E27FC236}">
                <a16:creationId xmlns:a16="http://schemas.microsoft.com/office/drawing/2014/main" id="{DCA95D09-E4A1-AB43-ADAF-3860A063FF08}"/>
              </a:ext>
            </a:extLst>
          </p:cNvPr>
          <p:cNvSpPr>
            <a:spLocks noGrp="1"/>
          </p:cNvSpPr>
          <p:nvPr>
            <p:ph type="sldNum" sz="quarter" idx="12"/>
          </p:nvPr>
        </p:nvSpPr>
        <p:spPr/>
        <p:txBody>
          <a:bodyPr/>
          <a:lstStyle/>
          <a:p>
            <a:fld id="{92373184-C173-4798-875F-9843F00E55BD}" type="slidenum">
              <a:rPr lang="en-ZA" smtClean="0"/>
              <a:pPr/>
              <a:t>15</a:t>
            </a:fld>
            <a:endParaRPr lang="en-ZA" dirty="0"/>
          </a:p>
        </p:txBody>
      </p:sp>
    </p:spTree>
    <p:extLst>
      <p:ext uri="{BB962C8B-B14F-4D97-AF65-F5344CB8AC3E}">
        <p14:creationId xmlns:p14="http://schemas.microsoft.com/office/powerpoint/2010/main" val="56884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D1319-15AE-A741-97CA-F8591A6A945C}"/>
              </a:ext>
            </a:extLst>
          </p:cNvPr>
          <p:cNvSpPr>
            <a:spLocks noGrp="1"/>
          </p:cNvSpPr>
          <p:nvPr>
            <p:ph type="title"/>
          </p:nvPr>
        </p:nvSpPr>
        <p:spPr/>
        <p:txBody>
          <a:bodyPr/>
          <a:lstStyle/>
          <a:p>
            <a:r>
              <a:rPr lang="en-US" dirty="0"/>
              <a:t>Jafta J Judgement</a:t>
            </a:r>
          </a:p>
        </p:txBody>
      </p:sp>
      <p:sp>
        <p:nvSpPr>
          <p:cNvPr id="3" name="Content Placeholder 2">
            <a:extLst>
              <a:ext uri="{FF2B5EF4-FFF2-40B4-BE49-F238E27FC236}">
                <a16:creationId xmlns:a16="http://schemas.microsoft.com/office/drawing/2014/main" id="{A2CCC6F8-757B-D041-BF94-78772FC4B8B7}"/>
              </a:ext>
            </a:extLst>
          </p:cNvPr>
          <p:cNvSpPr>
            <a:spLocks noGrp="1"/>
          </p:cNvSpPr>
          <p:nvPr>
            <p:ph idx="1"/>
          </p:nvPr>
        </p:nvSpPr>
        <p:spPr/>
        <p:txBody>
          <a:bodyPr>
            <a:normAutofit/>
          </a:bodyPr>
          <a:lstStyle/>
          <a:p>
            <a:endParaRPr lang="en-ZA" i="1" dirty="0"/>
          </a:p>
          <a:p>
            <a:pPr marL="571500" indent="-457200">
              <a:buFont typeface="+mj-lt"/>
              <a:buAutoNum type="arabicPeriod"/>
            </a:pPr>
            <a:r>
              <a:rPr lang="en-ZA" i="1" dirty="0"/>
              <a:t>In unequivocal terms, section 19(3)(b) confers upon every adult South African the right “to stand for public office and, if elected, to hold office”. Whilst Parliament has the power to pass legislation that regulates the exercise of the right, it cannot enact legislation that prevents the exercise of the right. In its present form, the Electoral Act does not allow every adult South African to exercise the right to contest elections on their own</a:t>
            </a:r>
          </a:p>
          <a:p>
            <a:endParaRPr lang="en-US" dirty="0"/>
          </a:p>
        </p:txBody>
      </p:sp>
      <p:sp>
        <p:nvSpPr>
          <p:cNvPr id="4" name="Slide Number Placeholder 3">
            <a:extLst>
              <a:ext uri="{FF2B5EF4-FFF2-40B4-BE49-F238E27FC236}">
                <a16:creationId xmlns:a16="http://schemas.microsoft.com/office/drawing/2014/main" id="{418FB9E8-05FB-1041-B89B-341396909794}"/>
              </a:ext>
            </a:extLst>
          </p:cNvPr>
          <p:cNvSpPr>
            <a:spLocks noGrp="1"/>
          </p:cNvSpPr>
          <p:nvPr>
            <p:ph type="sldNum" sz="quarter" idx="12"/>
          </p:nvPr>
        </p:nvSpPr>
        <p:spPr/>
        <p:txBody>
          <a:bodyPr/>
          <a:lstStyle/>
          <a:p>
            <a:fld id="{92373184-C173-4798-875F-9843F00E55BD}" type="slidenum">
              <a:rPr lang="en-ZA" smtClean="0"/>
              <a:pPr/>
              <a:t>16</a:t>
            </a:fld>
            <a:endParaRPr lang="en-ZA" dirty="0"/>
          </a:p>
        </p:txBody>
      </p:sp>
    </p:spTree>
    <p:extLst>
      <p:ext uri="{BB962C8B-B14F-4D97-AF65-F5344CB8AC3E}">
        <p14:creationId xmlns:p14="http://schemas.microsoft.com/office/powerpoint/2010/main" val="2533279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9E62E-A485-9A4B-AE79-D25719A18F12}"/>
              </a:ext>
            </a:extLst>
          </p:cNvPr>
          <p:cNvSpPr>
            <a:spLocks noGrp="1"/>
          </p:cNvSpPr>
          <p:nvPr>
            <p:ph type="title"/>
          </p:nvPr>
        </p:nvSpPr>
        <p:spPr/>
        <p:txBody>
          <a:bodyPr/>
          <a:lstStyle/>
          <a:p>
            <a:r>
              <a:rPr lang="en-US" dirty="0" err="1"/>
              <a:t>Froneman</a:t>
            </a:r>
            <a:r>
              <a:rPr lang="en-US" dirty="0"/>
              <a:t> J Dissent</a:t>
            </a:r>
          </a:p>
        </p:txBody>
      </p:sp>
      <p:sp>
        <p:nvSpPr>
          <p:cNvPr id="3" name="Content Placeholder 2">
            <a:extLst>
              <a:ext uri="{FF2B5EF4-FFF2-40B4-BE49-F238E27FC236}">
                <a16:creationId xmlns:a16="http://schemas.microsoft.com/office/drawing/2014/main" id="{AF156F84-59E9-D641-BDEC-BB3A2647D7B6}"/>
              </a:ext>
            </a:extLst>
          </p:cNvPr>
          <p:cNvSpPr>
            <a:spLocks noGrp="1"/>
          </p:cNvSpPr>
          <p:nvPr>
            <p:ph idx="1"/>
          </p:nvPr>
        </p:nvSpPr>
        <p:spPr/>
        <p:txBody>
          <a:bodyPr/>
          <a:lstStyle/>
          <a:p>
            <a:endParaRPr lang="en-ZA" dirty="0"/>
          </a:p>
          <a:p>
            <a:endParaRPr lang="en-ZA" dirty="0"/>
          </a:p>
          <a:p>
            <a:pPr marL="571500" indent="-457200">
              <a:buFont typeface="+mj-lt"/>
              <a:buAutoNum type="arabicPeriod"/>
            </a:pPr>
            <a:r>
              <a:rPr lang="en-ZA" dirty="0"/>
              <a:t>He concludes that “[b]</a:t>
            </a:r>
            <a:r>
              <a:rPr lang="en-ZA" dirty="0" err="1"/>
              <a:t>ased</a:t>
            </a:r>
            <a:r>
              <a:rPr lang="en-ZA" dirty="0"/>
              <a:t> on these constitutional values and norms it seems fair to conclude that the right to stand and hold elective office in terms of section 19(3)(b) is an individual right to represent the people in a multi-party system through the medium of political parties that results, in general, in proportional representation.”</a:t>
            </a:r>
          </a:p>
          <a:p>
            <a:endParaRPr lang="en-US" dirty="0"/>
          </a:p>
        </p:txBody>
      </p:sp>
      <p:sp>
        <p:nvSpPr>
          <p:cNvPr id="4" name="Slide Number Placeholder 3">
            <a:extLst>
              <a:ext uri="{FF2B5EF4-FFF2-40B4-BE49-F238E27FC236}">
                <a16:creationId xmlns:a16="http://schemas.microsoft.com/office/drawing/2014/main" id="{A0B62F26-0FAD-D346-B11A-060E9CFD28E6}"/>
              </a:ext>
            </a:extLst>
          </p:cNvPr>
          <p:cNvSpPr>
            <a:spLocks noGrp="1"/>
          </p:cNvSpPr>
          <p:nvPr>
            <p:ph type="sldNum" sz="quarter" idx="12"/>
          </p:nvPr>
        </p:nvSpPr>
        <p:spPr/>
        <p:txBody>
          <a:bodyPr/>
          <a:lstStyle/>
          <a:p>
            <a:fld id="{92373184-C173-4798-875F-9843F00E55BD}" type="slidenum">
              <a:rPr lang="en-ZA" smtClean="0"/>
              <a:pPr/>
              <a:t>17</a:t>
            </a:fld>
            <a:endParaRPr lang="en-ZA" dirty="0"/>
          </a:p>
        </p:txBody>
      </p:sp>
    </p:spTree>
    <p:extLst>
      <p:ext uri="{BB962C8B-B14F-4D97-AF65-F5344CB8AC3E}">
        <p14:creationId xmlns:p14="http://schemas.microsoft.com/office/powerpoint/2010/main" val="1381250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ECD77-BBAA-674F-888E-B538508ABD85}"/>
              </a:ext>
            </a:extLst>
          </p:cNvPr>
          <p:cNvSpPr>
            <a:spLocks noGrp="1"/>
          </p:cNvSpPr>
          <p:nvPr>
            <p:ph type="title"/>
          </p:nvPr>
        </p:nvSpPr>
        <p:spPr/>
        <p:txBody>
          <a:bodyPr/>
          <a:lstStyle/>
          <a:p>
            <a:r>
              <a:rPr lang="en-US" dirty="0"/>
              <a:t>High-Level Operational Implications</a:t>
            </a:r>
          </a:p>
        </p:txBody>
      </p:sp>
      <p:sp>
        <p:nvSpPr>
          <p:cNvPr id="3" name="Content Placeholder 2">
            <a:extLst>
              <a:ext uri="{FF2B5EF4-FFF2-40B4-BE49-F238E27FC236}">
                <a16:creationId xmlns:a16="http://schemas.microsoft.com/office/drawing/2014/main" id="{7E748669-2335-9842-9BDB-3B2752FADF4E}"/>
              </a:ext>
            </a:extLst>
          </p:cNvPr>
          <p:cNvSpPr>
            <a:spLocks noGrp="1"/>
          </p:cNvSpPr>
          <p:nvPr>
            <p:ph idx="1"/>
          </p:nvPr>
        </p:nvSpPr>
        <p:spPr/>
        <p:txBody>
          <a:bodyPr>
            <a:normAutofit fontScale="92500" lnSpcReduction="10000"/>
          </a:bodyPr>
          <a:lstStyle/>
          <a:p>
            <a:pPr marL="571500" indent="-457200">
              <a:buFont typeface="+mj-lt"/>
              <a:buAutoNum type="arabicPeriod"/>
            </a:pPr>
            <a:r>
              <a:rPr lang="en-US" dirty="0" smtClean="0"/>
              <a:t>ICT Business </a:t>
            </a:r>
            <a:r>
              <a:rPr lang="en-US" dirty="0"/>
              <a:t>Applications</a:t>
            </a:r>
          </a:p>
          <a:p>
            <a:pPr marL="925830" lvl="1" indent="-514350">
              <a:buFont typeface="+mj-lt"/>
              <a:buAutoNum type="romanLcPeriod"/>
            </a:pPr>
            <a:r>
              <a:rPr lang="en-US" dirty="0" smtClean="0"/>
              <a:t>Candidate Nomination’s </a:t>
            </a:r>
            <a:r>
              <a:rPr lang="en-US" dirty="0"/>
              <a:t>System</a:t>
            </a:r>
          </a:p>
          <a:p>
            <a:pPr marL="925830" lvl="1" indent="-514350">
              <a:buFont typeface="+mj-lt"/>
              <a:buAutoNum type="romanLcPeriod"/>
            </a:pPr>
            <a:r>
              <a:rPr lang="en-US" dirty="0"/>
              <a:t>Results </a:t>
            </a:r>
            <a:r>
              <a:rPr lang="en-US" dirty="0" smtClean="0"/>
              <a:t>Systems</a:t>
            </a:r>
          </a:p>
          <a:p>
            <a:pPr marL="1291590" lvl="2" indent="-514350">
              <a:buFont typeface="+mj-lt"/>
              <a:buAutoNum type="alphaLcPeriod"/>
            </a:pPr>
            <a:r>
              <a:rPr lang="en-US" dirty="0" smtClean="0"/>
              <a:t>Result capturing</a:t>
            </a:r>
          </a:p>
          <a:p>
            <a:pPr marL="1291590" lvl="2" indent="-514350">
              <a:buFont typeface="+mj-lt"/>
              <a:buAutoNum type="alphaLcPeriod"/>
            </a:pPr>
            <a:r>
              <a:rPr lang="en-US" dirty="0" smtClean="0"/>
              <a:t>Seat calculation</a:t>
            </a:r>
          </a:p>
          <a:p>
            <a:pPr marL="1291590" lvl="2" indent="-514350">
              <a:buFont typeface="+mj-lt"/>
              <a:buAutoNum type="alphaLcPeriod"/>
            </a:pPr>
            <a:r>
              <a:rPr lang="en-US" dirty="0" smtClean="0"/>
              <a:t>Seat assignment</a:t>
            </a:r>
            <a:endParaRPr lang="en-US" dirty="0"/>
          </a:p>
          <a:p>
            <a:pPr marL="925830" lvl="1" indent="-514350">
              <a:buFont typeface="+mj-lt"/>
              <a:buAutoNum type="romanLcPeriod"/>
            </a:pPr>
            <a:r>
              <a:rPr lang="en-US" dirty="0"/>
              <a:t>Logistics Information system</a:t>
            </a:r>
          </a:p>
          <a:p>
            <a:pPr marL="571500" indent="-457200">
              <a:buFont typeface="+mj-lt"/>
              <a:buAutoNum type="arabicPeriod"/>
            </a:pPr>
            <a:r>
              <a:rPr lang="en-US" dirty="0"/>
              <a:t>Number and Size of Ballot Papers</a:t>
            </a:r>
          </a:p>
          <a:p>
            <a:pPr marL="571500" indent="-457200">
              <a:buFont typeface="+mj-lt"/>
              <a:buAutoNum type="arabicPeriod"/>
            </a:pPr>
            <a:r>
              <a:rPr lang="en-US" dirty="0"/>
              <a:t>Possible Delimitation of Constituencies</a:t>
            </a:r>
          </a:p>
          <a:p>
            <a:pPr marL="571500" indent="-457200">
              <a:buFont typeface="+mj-lt"/>
              <a:buAutoNum type="arabicPeriod"/>
            </a:pPr>
            <a:r>
              <a:rPr lang="en-US" dirty="0"/>
              <a:t>Re-training of Staff </a:t>
            </a:r>
          </a:p>
          <a:p>
            <a:pPr marL="571500" indent="-457200">
              <a:buFont typeface="+mj-lt"/>
              <a:buAutoNum type="arabicPeriod"/>
            </a:pPr>
            <a:r>
              <a:rPr lang="en-US" dirty="0"/>
              <a:t>Possible Re-Configuration of Local Offices</a:t>
            </a:r>
          </a:p>
          <a:p>
            <a:pPr marL="571500" indent="-457200">
              <a:buFont typeface="+mj-lt"/>
              <a:buAutoNum type="arabicPeriod"/>
            </a:pPr>
            <a:r>
              <a:rPr lang="en-US" dirty="0" smtClean="0"/>
              <a:t>Counting and Declaration </a:t>
            </a:r>
            <a:r>
              <a:rPr lang="en-US" dirty="0"/>
              <a:t>of Results</a:t>
            </a:r>
          </a:p>
          <a:p>
            <a:pPr marL="571500" indent="-457200">
              <a:buFont typeface="+mj-lt"/>
              <a:buAutoNum type="arabicPeriod"/>
            </a:pPr>
            <a:r>
              <a:rPr lang="en-US" dirty="0"/>
              <a:t>Modalities of Voting</a:t>
            </a:r>
          </a:p>
          <a:p>
            <a:pPr marL="571500" indent="-457200">
              <a:buFont typeface="+mj-lt"/>
              <a:buAutoNum type="arabicPeriod"/>
            </a:pPr>
            <a:r>
              <a:rPr lang="en-US" b="1" dirty="0"/>
              <a:t>Increased Costs of </a:t>
            </a:r>
            <a:r>
              <a:rPr lang="en-US" b="1" dirty="0" smtClean="0"/>
              <a:t>Elections</a:t>
            </a:r>
          </a:p>
          <a:p>
            <a:pPr marL="114300" indent="0">
              <a:buNone/>
            </a:pPr>
            <a:endParaRPr lang="en-US" dirty="0"/>
          </a:p>
          <a:p>
            <a:endParaRPr lang="en-US" dirty="0"/>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24063E6-D457-834E-A36E-335EF8C4F864}"/>
              </a:ext>
            </a:extLst>
          </p:cNvPr>
          <p:cNvSpPr>
            <a:spLocks noGrp="1"/>
          </p:cNvSpPr>
          <p:nvPr>
            <p:ph type="sldNum" sz="quarter" idx="12"/>
          </p:nvPr>
        </p:nvSpPr>
        <p:spPr/>
        <p:txBody>
          <a:bodyPr/>
          <a:lstStyle/>
          <a:p>
            <a:fld id="{92373184-C173-4798-875F-9843F00E55BD}" type="slidenum">
              <a:rPr lang="en-ZA" smtClean="0"/>
              <a:pPr/>
              <a:t>18</a:t>
            </a:fld>
            <a:endParaRPr lang="en-ZA" dirty="0"/>
          </a:p>
        </p:txBody>
      </p:sp>
    </p:spTree>
    <p:extLst>
      <p:ext uri="{BB962C8B-B14F-4D97-AF65-F5344CB8AC3E}">
        <p14:creationId xmlns:p14="http://schemas.microsoft.com/office/powerpoint/2010/main" val="2648145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Impact on </a:t>
            </a:r>
            <a:r>
              <a:rPr lang="en-ZA" dirty="0"/>
              <a:t>E</a:t>
            </a:r>
            <a:r>
              <a:rPr lang="en-ZA" dirty="0" smtClean="0"/>
              <a:t>lectoral Cycle</a:t>
            </a:r>
            <a:endParaRPr lang="en-ZA" dirty="0"/>
          </a:p>
        </p:txBody>
      </p:sp>
      <p:sp>
        <p:nvSpPr>
          <p:cNvPr id="4" name="Slide Number Placeholder 3"/>
          <p:cNvSpPr>
            <a:spLocks noGrp="1"/>
          </p:cNvSpPr>
          <p:nvPr>
            <p:ph type="sldNum" sz="quarter" idx="12"/>
          </p:nvPr>
        </p:nvSpPr>
        <p:spPr/>
        <p:txBody>
          <a:bodyPr/>
          <a:lstStyle/>
          <a:p>
            <a:fld id="{92373184-C173-4798-875F-9843F00E55BD}" type="slidenum">
              <a:rPr lang="en-ZA" smtClean="0"/>
              <a:pPr/>
              <a:t>19</a:t>
            </a:fld>
            <a:endParaRPr lang="en-ZA" dirty="0"/>
          </a:p>
        </p:txBody>
      </p:sp>
      <p:pic>
        <p:nvPicPr>
          <p:cNvPr id="1026" name="Picture 2" descr="https://www.eces.eu/template/default/images/b.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600200"/>
            <a:ext cx="5184576" cy="514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911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138B-520C-AD4F-BFC7-7F7A606508A7}"/>
              </a:ext>
            </a:extLst>
          </p:cNvPr>
          <p:cNvSpPr>
            <a:spLocks noGrp="1"/>
          </p:cNvSpPr>
          <p:nvPr>
            <p:ph type="title"/>
          </p:nvPr>
        </p:nvSpPr>
        <p:spPr/>
        <p:txBody>
          <a:bodyPr/>
          <a:lstStyle/>
          <a:p>
            <a:r>
              <a:rPr lang="en-US" sz="2800" b="1" dirty="0"/>
              <a:t>Presentation</a:t>
            </a:r>
            <a:r>
              <a:rPr lang="en-US" sz="4000" b="1" dirty="0"/>
              <a:t> </a:t>
            </a:r>
            <a:r>
              <a:rPr lang="en-US" sz="2800" b="1" dirty="0"/>
              <a:t>Outline</a:t>
            </a:r>
          </a:p>
        </p:txBody>
      </p:sp>
      <p:sp>
        <p:nvSpPr>
          <p:cNvPr id="3" name="Content Placeholder 2">
            <a:extLst>
              <a:ext uri="{FF2B5EF4-FFF2-40B4-BE49-F238E27FC236}">
                <a16:creationId xmlns:a16="http://schemas.microsoft.com/office/drawing/2014/main" id="{64AD84BF-2A63-3B4F-9F39-2846EE3A01E7}"/>
              </a:ext>
            </a:extLst>
          </p:cNvPr>
          <p:cNvSpPr>
            <a:spLocks noGrp="1"/>
          </p:cNvSpPr>
          <p:nvPr>
            <p:ph idx="1"/>
          </p:nvPr>
        </p:nvSpPr>
        <p:spPr/>
        <p:txBody>
          <a:bodyPr>
            <a:normAutofit/>
          </a:bodyPr>
          <a:lstStyle/>
          <a:p>
            <a:pPr marL="571500" indent="-457200">
              <a:lnSpc>
                <a:spcPct val="120000"/>
              </a:lnSpc>
              <a:buFont typeface="+mj-lt"/>
              <a:buAutoNum type="arabicPeriod"/>
            </a:pPr>
            <a:r>
              <a:rPr lang="en-US" dirty="0" smtClean="0"/>
              <a:t>Background</a:t>
            </a:r>
          </a:p>
          <a:p>
            <a:pPr marL="571500" indent="-457200">
              <a:lnSpc>
                <a:spcPct val="120000"/>
              </a:lnSpc>
              <a:buFont typeface="+mj-lt"/>
              <a:buAutoNum type="arabicPeriod"/>
            </a:pPr>
            <a:r>
              <a:rPr lang="en-US" dirty="0" smtClean="0"/>
              <a:t>Purpose of the Presentation</a:t>
            </a:r>
            <a:endParaRPr lang="en-US" dirty="0"/>
          </a:p>
          <a:p>
            <a:pPr marL="571500" indent="-457200">
              <a:lnSpc>
                <a:spcPct val="120000"/>
              </a:lnSpc>
              <a:buFont typeface="+mj-lt"/>
              <a:buAutoNum type="arabicPeriod"/>
            </a:pPr>
            <a:r>
              <a:rPr lang="en-US" dirty="0"/>
              <a:t>Order of Court</a:t>
            </a:r>
          </a:p>
          <a:p>
            <a:pPr marL="571500" indent="-457200">
              <a:lnSpc>
                <a:spcPct val="120000"/>
              </a:lnSpc>
              <a:buFont typeface="+mj-lt"/>
              <a:buAutoNum type="arabicPeriod"/>
            </a:pPr>
            <a:r>
              <a:rPr lang="en-US" dirty="0"/>
              <a:t>Three Judgements</a:t>
            </a:r>
          </a:p>
          <a:p>
            <a:pPr marL="571500" indent="-457200">
              <a:lnSpc>
                <a:spcPct val="120000"/>
              </a:lnSpc>
              <a:buFont typeface="+mj-lt"/>
              <a:buAutoNum type="arabicPeriod"/>
            </a:pPr>
            <a:r>
              <a:rPr lang="en-US" dirty="0"/>
              <a:t>Building Blocks of the Court’s Reasoning</a:t>
            </a:r>
          </a:p>
          <a:p>
            <a:pPr marL="571500" indent="-457200">
              <a:lnSpc>
                <a:spcPct val="120000"/>
              </a:lnSpc>
              <a:buFont typeface="+mj-lt"/>
              <a:buAutoNum type="arabicPeriod"/>
            </a:pPr>
            <a:r>
              <a:rPr lang="en-US" dirty="0"/>
              <a:t>Parliament’s Regulation</a:t>
            </a:r>
          </a:p>
          <a:p>
            <a:pPr marL="571500" indent="-457200">
              <a:lnSpc>
                <a:spcPct val="120000"/>
              </a:lnSpc>
              <a:buFont typeface="+mj-lt"/>
              <a:buAutoNum type="arabicPeriod"/>
            </a:pPr>
            <a:r>
              <a:rPr lang="en-US" dirty="0"/>
              <a:t>Jafta Judgement</a:t>
            </a:r>
          </a:p>
          <a:p>
            <a:pPr marL="571500" indent="-457200">
              <a:lnSpc>
                <a:spcPct val="120000"/>
              </a:lnSpc>
              <a:buFont typeface="+mj-lt"/>
              <a:buAutoNum type="arabicPeriod"/>
            </a:pPr>
            <a:r>
              <a:rPr lang="en-US" dirty="0" err="1"/>
              <a:t>Froneman’s</a:t>
            </a:r>
            <a:r>
              <a:rPr lang="en-US" dirty="0"/>
              <a:t> Dissent</a:t>
            </a:r>
          </a:p>
          <a:p>
            <a:pPr marL="571500" indent="-457200">
              <a:lnSpc>
                <a:spcPct val="120000"/>
              </a:lnSpc>
              <a:buFont typeface="+mj-lt"/>
              <a:buAutoNum type="arabicPeriod"/>
            </a:pPr>
            <a:r>
              <a:rPr lang="en-US" dirty="0"/>
              <a:t>High-Level Operational </a:t>
            </a:r>
            <a:r>
              <a:rPr lang="en-US" dirty="0" smtClean="0"/>
              <a:t>Implications</a:t>
            </a:r>
          </a:p>
          <a:p>
            <a:pPr marL="571500" indent="-457200">
              <a:lnSpc>
                <a:spcPct val="120000"/>
              </a:lnSpc>
              <a:buFont typeface="+mj-lt"/>
              <a:buAutoNum type="arabicPeriod"/>
            </a:pPr>
            <a:r>
              <a:rPr lang="en-US" dirty="0" smtClean="0"/>
              <a:t>Timelines</a:t>
            </a:r>
            <a:endParaRPr lang="en-US" dirty="0"/>
          </a:p>
        </p:txBody>
      </p:sp>
      <p:sp>
        <p:nvSpPr>
          <p:cNvPr id="4" name="Slide Number Placeholder 3">
            <a:extLst>
              <a:ext uri="{FF2B5EF4-FFF2-40B4-BE49-F238E27FC236}">
                <a16:creationId xmlns:a16="http://schemas.microsoft.com/office/drawing/2014/main" id="{947B9594-0E21-F143-B32A-5CB35970B74D}"/>
              </a:ext>
            </a:extLst>
          </p:cNvPr>
          <p:cNvSpPr>
            <a:spLocks noGrp="1"/>
          </p:cNvSpPr>
          <p:nvPr>
            <p:ph type="sldNum" sz="quarter" idx="12"/>
          </p:nvPr>
        </p:nvSpPr>
        <p:spPr/>
        <p:txBody>
          <a:bodyPr/>
          <a:lstStyle/>
          <a:p>
            <a:fld id="{92373184-C173-4798-875F-9843F00E55BD}" type="slidenum">
              <a:rPr lang="en-ZA" smtClean="0"/>
              <a:pPr/>
              <a:t>2</a:t>
            </a:fld>
            <a:endParaRPr lang="en-ZA" dirty="0"/>
          </a:p>
        </p:txBody>
      </p:sp>
    </p:spTree>
    <p:extLst>
      <p:ext uri="{BB962C8B-B14F-4D97-AF65-F5344CB8AC3E}">
        <p14:creationId xmlns:p14="http://schemas.microsoft.com/office/powerpoint/2010/main" val="725433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C9F6-6853-4A4A-9336-5DA3EB2E4D34}"/>
              </a:ext>
            </a:extLst>
          </p:cNvPr>
          <p:cNvSpPr>
            <a:spLocks noGrp="1"/>
          </p:cNvSpPr>
          <p:nvPr>
            <p:ph type="title"/>
          </p:nvPr>
        </p:nvSpPr>
        <p:spPr/>
        <p:txBody>
          <a:bodyPr/>
          <a:lstStyle/>
          <a:p>
            <a:r>
              <a:rPr lang="en-US" dirty="0" smtClean="0"/>
              <a:t>Timelines</a:t>
            </a:r>
            <a:endParaRPr lang="en-US" dirty="0"/>
          </a:p>
        </p:txBody>
      </p:sp>
      <p:sp>
        <p:nvSpPr>
          <p:cNvPr id="3" name="Content Placeholder 2">
            <a:extLst>
              <a:ext uri="{FF2B5EF4-FFF2-40B4-BE49-F238E27FC236}">
                <a16:creationId xmlns:a16="http://schemas.microsoft.com/office/drawing/2014/main" id="{A3BB44E7-40EB-ED43-BD08-BA66E12926AD}"/>
              </a:ext>
            </a:extLst>
          </p:cNvPr>
          <p:cNvSpPr>
            <a:spLocks noGrp="1"/>
          </p:cNvSpPr>
          <p:nvPr>
            <p:ph idx="1"/>
          </p:nvPr>
        </p:nvSpPr>
        <p:spPr/>
        <p:txBody>
          <a:bodyPr>
            <a:normAutofit lnSpcReduction="10000"/>
          </a:bodyPr>
          <a:lstStyle/>
          <a:p>
            <a:pPr marL="571500" indent="-457200">
              <a:buFont typeface="+mj-lt"/>
              <a:buAutoNum type="arabicPeriod"/>
            </a:pPr>
            <a:r>
              <a:rPr lang="en-US" dirty="0" smtClean="0"/>
              <a:t>Parliaments have 24 months to remedy the defects in the Electoral Act</a:t>
            </a:r>
          </a:p>
          <a:p>
            <a:pPr marL="571500" indent="-457200">
              <a:buFont typeface="+mj-lt"/>
              <a:buAutoNum type="arabicPeriod"/>
            </a:pPr>
            <a:r>
              <a:rPr lang="en-US" dirty="0" smtClean="0"/>
              <a:t>However, this period is not enough </a:t>
            </a:r>
          </a:p>
          <a:p>
            <a:pPr marL="571500" indent="-457200">
              <a:buFont typeface="+mj-lt"/>
              <a:buAutoNum type="arabicPeriod"/>
            </a:pPr>
            <a:r>
              <a:rPr lang="en-US" dirty="0" smtClean="0"/>
              <a:t>MDB requires 24 months to draw municipal wards</a:t>
            </a:r>
          </a:p>
          <a:p>
            <a:pPr marL="571500" indent="-457200">
              <a:buFont typeface="+mj-lt"/>
              <a:buAutoNum type="arabicPeriod"/>
            </a:pPr>
            <a:r>
              <a:rPr lang="en-US" dirty="0" smtClean="0"/>
              <a:t>Delimitation of “New Constituencies” is likely to take a lot more time</a:t>
            </a:r>
          </a:p>
          <a:p>
            <a:pPr marL="925830" lvl="1" indent="-514350">
              <a:buFont typeface="+mj-lt"/>
              <a:buAutoNum type="romanLcPeriod"/>
            </a:pPr>
            <a:r>
              <a:rPr lang="en-US" dirty="0" smtClean="0"/>
              <a:t>Consultation</a:t>
            </a:r>
          </a:p>
          <a:p>
            <a:pPr marL="925830" lvl="1" indent="-514350">
              <a:buFont typeface="+mj-lt"/>
              <a:buAutoNum type="romanLcPeriod"/>
            </a:pPr>
            <a:r>
              <a:rPr lang="en-US" dirty="0" smtClean="0"/>
              <a:t>Objections </a:t>
            </a:r>
          </a:p>
          <a:p>
            <a:pPr marL="628650" indent="-514350">
              <a:buFont typeface="+mj-lt"/>
              <a:buAutoNum type="arabicPeriod"/>
            </a:pPr>
            <a:r>
              <a:rPr lang="en-US" dirty="0" smtClean="0"/>
              <a:t>New electoral system means re-constructing the whole electoral edifice</a:t>
            </a:r>
          </a:p>
          <a:p>
            <a:pPr marL="571500" indent="-457200">
              <a:buFont typeface="+mj-lt"/>
              <a:buAutoNum type="arabicPeriod"/>
            </a:pPr>
            <a:r>
              <a:rPr lang="en-US" dirty="0" smtClean="0"/>
              <a:t>Re-writing ICT business applications will take at least a year</a:t>
            </a:r>
          </a:p>
          <a:p>
            <a:pPr marL="571500" indent="-457200">
              <a:buFont typeface="+mj-lt"/>
              <a:buAutoNum type="arabicPeriod"/>
            </a:pPr>
            <a:r>
              <a:rPr lang="en-US" b="1" dirty="0" smtClean="0"/>
              <a:t>Parliamentary process should commence </a:t>
            </a:r>
          </a:p>
          <a:p>
            <a:pPr marL="571500" indent="-457200">
              <a:buFont typeface="+mj-lt"/>
              <a:buAutoNum type="arabicPeriod"/>
            </a:pPr>
            <a:endParaRPr lang="en-US" dirty="0" smtClean="0"/>
          </a:p>
          <a:p>
            <a:pPr marL="5715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90FCE056-49C9-4247-A028-F46C2C859BA3}"/>
              </a:ext>
            </a:extLst>
          </p:cNvPr>
          <p:cNvSpPr>
            <a:spLocks noGrp="1"/>
          </p:cNvSpPr>
          <p:nvPr>
            <p:ph type="sldNum" sz="quarter" idx="12"/>
          </p:nvPr>
        </p:nvSpPr>
        <p:spPr/>
        <p:txBody>
          <a:bodyPr/>
          <a:lstStyle/>
          <a:p>
            <a:fld id="{92373184-C173-4798-875F-9843F00E55BD}" type="slidenum">
              <a:rPr lang="en-ZA" smtClean="0"/>
              <a:pPr/>
              <a:t>20</a:t>
            </a:fld>
            <a:endParaRPr lang="en-ZA" dirty="0"/>
          </a:p>
        </p:txBody>
      </p:sp>
    </p:spTree>
    <p:extLst>
      <p:ext uri="{BB962C8B-B14F-4D97-AF65-F5344CB8AC3E}">
        <p14:creationId xmlns:p14="http://schemas.microsoft.com/office/powerpoint/2010/main" val="2191828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Closure</a:t>
            </a:r>
            <a:endParaRPr lang="en-ZA" dirty="0"/>
          </a:p>
        </p:txBody>
      </p:sp>
      <p:sp>
        <p:nvSpPr>
          <p:cNvPr id="3" name="Content Placeholder 2"/>
          <p:cNvSpPr>
            <a:spLocks noGrp="1"/>
          </p:cNvSpPr>
          <p:nvPr>
            <p:ph idx="1"/>
          </p:nvPr>
        </p:nvSpPr>
        <p:spPr/>
        <p:txBody>
          <a:bodyPr/>
          <a:lstStyle/>
          <a:p>
            <a:endParaRPr lang="en-ZA" b="1" dirty="0" smtClean="0"/>
          </a:p>
          <a:p>
            <a:endParaRPr lang="en-ZA" b="1" dirty="0"/>
          </a:p>
          <a:p>
            <a:endParaRPr lang="en-ZA" b="1" dirty="0" smtClean="0"/>
          </a:p>
          <a:p>
            <a:endParaRPr lang="en-ZA" b="1" dirty="0"/>
          </a:p>
          <a:p>
            <a:r>
              <a:rPr lang="en-ZA" b="1" dirty="0" smtClean="0"/>
              <a:t>The Commission stands ready to assist Parliament in the process of reviewing the electoral system</a:t>
            </a:r>
            <a:endParaRPr lang="en-ZA" b="1" dirty="0"/>
          </a:p>
        </p:txBody>
      </p:sp>
      <p:sp>
        <p:nvSpPr>
          <p:cNvPr id="4" name="Slide Number Placeholder 3"/>
          <p:cNvSpPr>
            <a:spLocks noGrp="1"/>
          </p:cNvSpPr>
          <p:nvPr>
            <p:ph type="sldNum" sz="quarter" idx="12"/>
          </p:nvPr>
        </p:nvSpPr>
        <p:spPr/>
        <p:txBody>
          <a:bodyPr/>
          <a:lstStyle/>
          <a:p>
            <a:fld id="{92373184-C173-4798-875F-9843F00E55BD}" type="slidenum">
              <a:rPr lang="en-ZA" smtClean="0"/>
              <a:pPr/>
              <a:t>21</a:t>
            </a:fld>
            <a:endParaRPr lang="en-ZA" dirty="0"/>
          </a:p>
        </p:txBody>
      </p:sp>
    </p:spTree>
    <p:extLst>
      <p:ext uri="{BB962C8B-B14F-4D97-AF65-F5344CB8AC3E}">
        <p14:creationId xmlns:p14="http://schemas.microsoft.com/office/powerpoint/2010/main" val="317054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 of the Presentation</a:t>
            </a:r>
            <a:endParaRPr lang="en-ZA" dirty="0"/>
          </a:p>
        </p:txBody>
      </p:sp>
      <p:sp>
        <p:nvSpPr>
          <p:cNvPr id="3" name="Content Placeholder 2"/>
          <p:cNvSpPr>
            <a:spLocks noGrp="1"/>
          </p:cNvSpPr>
          <p:nvPr>
            <p:ph idx="1"/>
          </p:nvPr>
        </p:nvSpPr>
        <p:spPr/>
        <p:txBody>
          <a:bodyPr/>
          <a:lstStyle/>
          <a:p>
            <a:pPr marL="571500" indent="-457200">
              <a:buFont typeface="+mj-lt"/>
              <a:buAutoNum type="arabicPeriod"/>
            </a:pPr>
            <a:r>
              <a:rPr lang="en-ZA" dirty="0" smtClean="0"/>
              <a:t>To provide a succinct analysis of the Constitutional Court Judgement</a:t>
            </a:r>
          </a:p>
          <a:p>
            <a:pPr marL="571500" indent="-457200">
              <a:buFont typeface="+mj-lt"/>
              <a:buAutoNum type="arabicPeriod"/>
            </a:pPr>
            <a:r>
              <a:rPr lang="en-ZA" dirty="0" smtClean="0"/>
              <a:t>To identify the responsibilities of Parliament</a:t>
            </a:r>
          </a:p>
          <a:p>
            <a:pPr marL="571500" indent="-457200">
              <a:buFont typeface="+mj-lt"/>
              <a:buAutoNum type="arabicPeriod"/>
            </a:pPr>
            <a:r>
              <a:rPr lang="en-ZA" dirty="0" smtClean="0"/>
              <a:t>To provide high-level operational implications for the Electoral Commission</a:t>
            </a:r>
          </a:p>
          <a:p>
            <a:pPr marL="571500" indent="-457200">
              <a:buFont typeface="+mj-lt"/>
              <a:buAutoNum type="arabicPeriod"/>
            </a:pPr>
            <a:r>
              <a:rPr lang="en-ZA" dirty="0" smtClean="0"/>
              <a:t>Timelines Implications</a:t>
            </a:r>
          </a:p>
          <a:p>
            <a:pPr marL="571500" indent="-457200">
              <a:buFont typeface="+mj-lt"/>
              <a:buAutoNum type="arabicPeriod"/>
            </a:pPr>
            <a:r>
              <a:rPr lang="en-ZA" b="1" dirty="0" smtClean="0"/>
              <a:t>The presentation is not about options on electoral systems</a:t>
            </a:r>
            <a:r>
              <a:rPr lang="en-ZA" dirty="0" smtClean="0"/>
              <a:t/>
            </a:r>
            <a:br>
              <a:rPr lang="en-ZA" dirty="0" smtClean="0"/>
            </a:br>
            <a:endParaRPr lang="en-ZA" dirty="0"/>
          </a:p>
        </p:txBody>
      </p:sp>
      <p:sp>
        <p:nvSpPr>
          <p:cNvPr id="4" name="Slide Number Placeholder 3"/>
          <p:cNvSpPr>
            <a:spLocks noGrp="1"/>
          </p:cNvSpPr>
          <p:nvPr>
            <p:ph type="sldNum" sz="quarter" idx="12"/>
          </p:nvPr>
        </p:nvSpPr>
        <p:spPr/>
        <p:txBody>
          <a:bodyPr/>
          <a:lstStyle/>
          <a:p>
            <a:fld id="{92373184-C173-4798-875F-9843F00E55BD}" type="slidenum">
              <a:rPr lang="en-ZA" smtClean="0"/>
              <a:pPr/>
              <a:t>3</a:t>
            </a:fld>
            <a:endParaRPr lang="en-ZA" dirty="0"/>
          </a:p>
        </p:txBody>
      </p:sp>
    </p:spTree>
    <p:extLst>
      <p:ext uri="{BB962C8B-B14F-4D97-AF65-F5344CB8AC3E}">
        <p14:creationId xmlns:p14="http://schemas.microsoft.com/office/powerpoint/2010/main" val="774310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798E-2C2B-F946-B729-D9039321349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36149EAF-9ED5-6E47-85BD-D9D0C2F18A0A}"/>
              </a:ext>
            </a:extLst>
          </p:cNvPr>
          <p:cNvSpPr>
            <a:spLocks noGrp="1"/>
          </p:cNvSpPr>
          <p:nvPr>
            <p:ph idx="1"/>
          </p:nvPr>
        </p:nvSpPr>
        <p:spPr/>
        <p:txBody>
          <a:bodyPr/>
          <a:lstStyle/>
          <a:p>
            <a:pPr marL="571500" indent="-457200">
              <a:buFont typeface="+mj-lt"/>
              <a:buAutoNum type="arabicPeriod"/>
            </a:pPr>
            <a:r>
              <a:rPr lang="en-US" dirty="0"/>
              <a:t>New Nation Movement first sought the declaration of constitutional invalidity of the Electoral Act in the Western Cape High Court</a:t>
            </a:r>
          </a:p>
          <a:p>
            <a:pPr marL="571500" indent="-457200">
              <a:buFont typeface="+mj-lt"/>
              <a:buAutoNum type="arabicPeriod"/>
            </a:pPr>
            <a:r>
              <a:rPr lang="en-US" dirty="0"/>
              <a:t>The Presidency and Parliament abided the decision of the Court</a:t>
            </a:r>
          </a:p>
          <a:p>
            <a:pPr marL="571500" indent="-457200">
              <a:buFont typeface="+mj-lt"/>
              <a:buAutoNum type="arabicPeriod"/>
            </a:pPr>
            <a:r>
              <a:rPr lang="en-US" dirty="0"/>
              <a:t>Minister of Home Affairs opposed the application</a:t>
            </a:r>
          </a:p>
          <a:p>
            <a:pPr marL="571500" indent="-457200">
              <a:buFont typeface="+mj-lt"/>
              <a:buAutoNum type="arabicPeriod"/>
            </a:pPr>
            <a:r>
              <a:rPr lang="en-US" dirty="0"/>
              <a:t>The application in the High Court was dismissed </a:t>
            </a:r>
          </a:p>
          <a:p>
            <a:pPr marL="571500" indent="-457200">
              <a:buFont typeface="+mj-lt"/>
              <a:buAutoNum type="arabicPeriod"/>
            </a:pPr>
            <a:r>
              <a:rPr lang="en-US" dirty="0"/>
              <a:t>The applicant directly appealed to the </a:t>
            </a:r>
            <a:r>
              <a:rPr lang="en-US" dirty="0" err="1"/>
              <a:t>Concourt</a:t>
            </a:r>
            <a:endParaRPr lang="en-US" dirty="0"/>
          </a:p>
          <a:p>
            <a:pPr marL="571500" indent="-457200">
              <a:buFont typeface="+mj-lt"/>
              <a:buAutoNum type="arabicPeriod"/>
            </a:pPr>
            <a:r>
              <a:rPr lang="en-US" dirty="0"/>
              <a:t>A hearing on urgency was heard on 2 May 2019</a:t>
            </a:r>
          </a:p>
          <a:p>
            <a:pPr marL="571500" indent="-457200">
              <a:buFont typeface="+mj-lt"/>
              <a:buAutoNum type="arabicPeriod"/>
            </a:pPr>
            <a:r>
              <a:rPr lang="en-US" dirty="0"/>
              <a:t>Matter was postponed to 15 August 2019</a:t>
            </a:r>
          </a:p>
          <a:p>
            <a:pPr marL="571500" indent="-457200">
              <a:buFont typeface="+mj-lt"/>
              <a:buAutoNum type="arabicPeriod"/>
            </a:pPr>
            <a:r>
              <a:rPr lang="en-US" dirty="0"/>
              <a:t>Judgement was delivered on 11 June 2020</a:t>
            </a:r>
          </a:p>
        </p:txBody>
      </p:sp>
      <p:sp>
        <p:nvSpPr>
          <p:cNvPr id="4" name="Slide Number Placeholder 3">
            <a:extLst>
              <a:ext uri="{FF2B5EF4-FFF2-40B4-BE49-F238E27FC236}">
                <a16:creationId xmlns:a16="http://schemas.microsoft.com/office/drawing/2014/main" id="{5648BFAB-2EAB-D745-860E-FFFFBC74E781}"/>
              </a:ext>
            </a:extLst>
          </p:cNvPr>
          <p:cNvSpPr>
            <a:spLocks noGrp="1"/>
          </p:cNvSpPr>
          <p:nvPr>
            <p:ph type="sldNum" sz="quarter" idx="12"/>
          </p:nvPr>
        </p:nvSpPr>
        <p:spPr/>
        <p:txBody>
          <a:bodyPr/>
          <a:lstStyle/>
          <a:p>
            <a:fld id="{92373184-C173-4798-875F-9843F00E55BD}" type="slidenum">
              <a:rPr lang="en-ZA" smtClean="0"/>
              <a:pPr/>
              <a:t>4</a:t>
            </a:fld>
            <a:endParaRPr lang="en-ZA" dirty="0"/>
          </a:p>
        </p:txBody>
      </p:sp>
    </p:spTree>
    <p:extLst>
      <p:ext uri="{BB962C8B-B14F-4D97-AF65-F5344CB8AC3E}">
        <p14:creationId xmlns:p14="http://schemas.microsoft.com/office/powerpoint/2010/main" val="605546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FFE30-3009-0047-B095-16E16892EEF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03EE23E-736A-7442-87D3-EDF04790BB02}"/>
              </a:ext>
            </a:extLst>
          </p:cNvPr>
          <p:cNvSpPr>
            <a:spLocks noGrp="1"/>
          </p:cNvSpPr>
          <p:nvPr>
            <p:ph idx="1"/>
          </p:nvPr>
        </p:nvSpPr>
        <p:spPr/>
        <p:txBody>
          <a:bodyPr>
            <a:normAutofit/>
          </a:bodyPr>
          <a:lstStyle/>
          <a:p>
            <a:pPr marL="114300" indent="0">
              <a:buNone/>
            </a:pPr>
            <a:endParaRPr lang="en-ZA" dirty="0"/>
          </a:p>
          <a:p>
            <a:pPr marL="571500" indent="-457200">
              <a:buFont typeface="+mj-lt"/>
              <a:buAutoNum type="arabicPeriod"/>
            </a:pPr>
            <a:r>
              <a:rPr lang="en-ZA" dirty="0"/>
              <a:t>Its position was that it was “agnostic as to what electoral system is chosen for South Africa. That is ultimately a matter for </a:t>
            </a:r>
            <a:r>
              <a:rPr lang="en-ZA" dirty="0" smtClean="0"/>
              <a:t>Parliament”</a:t>
            </a:r>
            <a:endParaRPr lang="en-ZA" dirty="0"/>
          </a:p>
          <a:p>
            <a:pPr marL="571500" indent="-457200">
              <a:buFont typeface="+mj-lt"/>
              <a:buAutoNum type="arabicPeriod"/>
            </a:pPr>
            <a:r>
              <a:rPr lang="en-ZA" dirty="0"/>
              <a:t>However, the Electoral Commission sought to make submissions to the Court on the correct legal principles applicable </a:t>
            </a:r>
          </a:p>
          <a:p>
            <a:pPr marL="571500" indent="-457200">
              <a:buFont typeface="+mj-lt"/>
              <a:buAutoNum type="arabicPeriod"/>
            </a:pPr>
            <a:r>
              <a:rPr lang="en-ZA" dirty="0"/>
              <a:t>It did so on the basis that the Court had previously held that “it is undesirable that matters involving the conduct of elections should be decided without the benefit of the views of the </a:t>
            </a:r>
            <a:r>
              <a:rPr lang="en-ZA" dirty="0" smtClean="0"/>
              <a:t>Commission.”</a:t>
            </a:r>
            <a:endParaRPr lang="en-ZA" dirty="0"/>
          </a:p>
          <a:p>
            <a:endParaRPr lang="en-US" dirty="0"/>
          </a:p>
        </p:txBody>
      </p:sp>
      <p:sp>
        <p:nvSpPr>
          <p:cNvPr id="4" name="Slide Number Placeholder 3">
            <a:extLst>
              <a:ext uri="{FF2B5EF4-FFF2-40B4-BE49-F238E27FC236}">
                <a16:creationId xmlns:a16="http://schemas.microsoft.com/office/drawing/2014/main" id="{F00BB147-BB7E-F741-B445-D342F167D876}"/>
              </a:ext>
            </a:extLst>
          </p:cNvPr>
          <p:cNvSpPr>
            <a:spLocks noGrp="1"/>
          </p:cNvSpPr>
          <p:nvPr>
            <p:ph type="sldNum" sz="quarter" idx="12"/>
          </p:nvPr>
        </p:nvSpPr>
        <p:spPr/>
        <p:txBody>
          <a:bodyPr/>
          <a:lstStyle/>
          <a:p>
            <a:fld id="{92373184-C173-4798-875F-9843F00E55BD}" type="slidenum">
              <a:rPr lang="en-ZA" smtClean="0"/>
              <a:pPr/>
              <a:t>5</a:t>
            </a:fld>
            <a:endParaRPr lang="en-ZA" dirty="0"/>
          </a:p>
        </p:txBody>
      </p:sp>
    </p:spTree>
    <p:extLst>
      <p:ext uri="{BB962C8B-B14F-4D97-AF65-F5344CB8AC3E}">
        <p14:creationId xmlns:p14="http://schemas.microsoft.com/office/powerpoint/2010/main" val="279604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1C93-C1A5-AE43-8183-CBC063688EF8}"/>
              </a:ext>
            </a:extLst>
          </p:cNvPr>
          <p:cNvSpPr>
            <a:spLocks noGrp="1"/>
          </p:cNvSpPr>
          <p:nvPr>
            <p:ph type="title"/>
          </p:nvPr>
        </p:nvSpPr>
        <p:spPr/>
        <p:txBody>
          <a:bodyPr/>
          <a:lstStyle/>
          <a:p>
            <a:r>
              <a:rPr lang="en-US" dirty="0"/>
              <a:t>Order of Court</a:t>
            </a:r>
          </a:p>
        </p:txBody>
      </p:sp>
      <p:sp>
        <p:nvSpPr>
          <p:cNvPr id="3" name="Content Placeholder 2">
            <a:extLst>
              <a:ext uri="{FF2B5EF4-FFF2-40B4-BE49-F238E27FC236}">
                <a16:creationId xmlns:a16="http://schemas.microsoft.com/office/drawing/2014/main" id="{A2661805-B5BD-7043-8E85-BEB2C830C745}"/>
              </a:ext>
            </a:extLst>
          </p:cNvPr>
          <p:cNvSpPr>
            <a:spLocks noGrp="1"/>
          </p:cNvSpPr>
          <p:nvPr>
            <p:ph idx="1"/>
          </p:nvPr>
        </p:nvSpPr>
        <p:spPr/>
        <p:txBody>
          <a:bodyPr>
            <a:normAutofit lnSpcReduction="10000"/>
          </a:bodyPr>
          <a:lstStyle/>
          <a:p>
            <a:pPr marL="571500" indent="-457200">
              <a:buFont typeface="+mj-lt"/>
              <a:buAutoNum type="arabicPeriod"/>
            </a:pPr>
            <a:r>
              <a:rPr lang="en-ZA" dirty="0"/>
              <a:t>It is declared that the Electoral Act 73 of 1998 is unconstitutional to the extent that it requires that adult citizens may be elected to the National Assembly and Provincial Legislatures only through their membership of political parties.</a:t>
            </a:r>
          </a:p>
          <a:p>
            <a:pPr marL="571500" indent="-457200">
              <a:buFont typeface="+mj-lt"/>
              <a:buAutoNum type="arabicPeriod"/>
            </a:pPr>
            <a:r>
              <a:rPr lang="en-ZA" dirty="0"/>
              <a:t>The declaration of unconstitutionality referred to in paragraph 4 </a:t>
            </a:r>
            <a:r>
              <a:rPr lang="en-ZA" dirty="0" smtClean="0"/>
              <a:t>of the judgement is </a:t>
            </a:r>
            <a:r>
              <a:rPr lang="en-ZA" dirty="0"/>
              <a:t>prospective with effect from the date of this order, but its operation is suspended for 24 months to afford Parliament an opportunity to remedy the defect giving rise to the unconstitutionality.</a:t>
            </a:r>
          </a:p>
          <a:p>
            <a:pPr marL="571500" indent="-457200">
              <a:buFont typeface="+mj-lt"/>
              <a:buAutoNum type="arabicPeriod"/>
            </a:pPr>
            <a:r>
              <a:rPr lang="en-ZA" dirty="0"/>
              <a:t>The Minister of Home Affairs must pay the applicants’ costs in the High Court and this Court, such costs to include the costs of two counsel</a:t>
            </a:r>
          </a:p>
          <a:p>
            <a:endParaRPr lang="en-US" dirty="0"/>
          </a:p>
        </p:txBody>
      </p:sp>
      <p:sp>
        <p:nvSpPr>
          <p:cNvPr id="4" name="Slide Number Placeholder 3">
            <a:extLst>
              <a:ext uri="{FF2B5EF4-FFF2-40B4-BE49-F238E27FC236}">
                <a16:creationId xmlns:a16="http://schemas.microsoft.com/office/drawing/2014/main" id="{6BA12196-22F7-324A-9F1B-E811A476B1A6}"/>
              </a:ext>
            </a:extLst>
          </p:cNvPr>
          <p:cNvSpPr>
            <a:spLocks noGrp="1"/>
          </p:cNvSpPr>
          <p:nvPr>
            <p:ph type="sldNum" sz="quarter" idx="12"/>
          </p:nvPr>
        </p:nvSpPr>
        <p:spPr/>
        <p:txBody>
          <a:bodyPr/>
          <a:lstStyle/>
          <a:p>
            <a:fld id="{92373184-C173-4798-875F-9843F00E55BD}" type="slidenum">
              <a:rPr lang="en-ZA" smtClean="0"/>
              <a:pPr/>
              <a:t>6</a:t>
            </a:fld>
            <a:endParaRPr lang="en-ZA" dirty="0"/>
          </a:p>
        </p:txBody>
      </p:sp>
    </p:spTree>
    <p:extLst>
      <p:ext uri="{BB962C8B-B14F-4D97-AF65-F5344CB8AC3E}">
        <p14:creationId xmlns:p14="http://schemas.microsoft.com/office/powerpoint/2010/main" val="61549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189D-AB95-A24A-A2A4-62F50C0D6830}"/>
              </a:ext>
            </a:extLst>
          </p:cNvPr>
          <p:cNvSpPr>
            <a:spLocks noGrp="1"/>
          </p:cNvSpPr>
          <p:nvPr>
            <p:ph type="title"/>
          </p:nvPr>
        </p:nvSpPr>
        <p:spPr/>
        <p:txBody>
          <a:bodyPr/>
          <a:lstStyle/>
          <a:p>
            <a:r>
              <a:rPr lang="en-ZA" dirty="0"/>
              <a:t/>
            </a:r>
            <a:br>
              <a:rPr lang="en-ZA" dirty="0"/>
            </a:br>
            <a:r>
              <a:rPr lang="en-ZA" dirty="0"/>
              <a:t>Court Delivered Three Judgments</a:t>
            </a:r>
            <a:br>
              <a:rPr lang="en-ZA" dirty="0"/>
            </a:br>
            <a:endParaRPr lang="en-US" dirty="0"/>
          </a:p>
        </p:txBody>
      </p:sp>
      <p:sp>
        <p:nvSpPr>
          <p:cNvPr id="3" name="Content Placeholder 2">
            <a:extLst>
              <a:ext uri="{FF2B5EF4-FFF2-40B4-BE49-F238E27FC236}">
                <a16:creationId xmlns:a16="http://schemas.microsoft.com/office/drawing/2014/main" id="{539E1AD7-AA7B-254A-B7B3-E86555B02837}"/>
              </a:ext>
            </a:extLst>
          </p:cNvPr>
          <p:cNvSpPr>
            <a:spLocks noGrp="1"/>
          </p:cNvSpPr>
          <p:nvPr>
            <p:ph idx="1"/>
          </p:nvPr>
        </p:nvSpPr>
        <p:spPr/>
        <p:txBody>
          <a:bodyPr/>
          <a:lstStyle/>
          <a:p>
            <a:endParaRPr lang="en-ZA" dirty="0"/>
          </a:p>
          <a:p>
            <a:pPr marL="571500" indent="-457200">
              <a:buFont typeface="+mj-lt"/>
              <a:buAutoNum type="arabicPeriod"/>
            </a:pPr>
            <a:r>
              <a:rPr lang="en-ZA" dirty="0"/>
              <a:t>The majority judgment of </a:t>
            </a:r>
            <a:r>
              <a:rPr lang="en-ZA" dirty="0" err="1"/>
              <a:t>Madlanga</a:t>
            </a:r>
            <a:r>
              <a:rPr lang="en-ZA" dirty="0"/>
              <a:t> J commanded the support of eight judges</a:t>
            </a:r>
          </a:p>
          <a:p>
            <a:pPr marL="571500" indent="-457200">
              <a:buFont typeface="+mj-lt"/>
              <a:buAutoNum type="arabicPeriod"/>
            </a:pPr>
            <a:r>
              <a:rPr lang="en-ZA" dirty="0"/>
              <a:t>The concurring judgment of Jafta J also commanded the support of eight judges</a:t>
            </a:r>
          </a:p>
          <a:p>
            <a:pPr marL="571500" indent="-457200">
              <a:buFont typeface="+mj-lt"/>
              <a:buAutoNum type="arabicPeriod"/>
            </a:pPr>
            <a:r>
              <a:rPr lang="en-ZA" dirty="0"/>
              <a:t>This is potentially significant, because it means the principles laid down in the judgment of Jafta J are as much part of law as those in the judgment of </a:t>
            </a:r>
            <a:r>
              <a:rPr lang="en-ZA" dirty="0" err="1"/>
              <a:t>Madlanga</a:t>
            </a:r>
            <a:r>
              <a:rPr lang="en-ZA" dirty="0"/>
              <a:t> J</a:t>
            </a:r>
          </a:p>
          <a:p>
            <a:pPr marL="571500" indent="-457200">
              <a:buFont typeface="+mj-lt"/>
              <a:buAutoNum type="arabicPeriod"/>
            </a:pPr>
            <a:r>
              <a:rPr lang="en-ZA" dirty="0"/>
              <a:t>There was a lone dissent by </a:t>
            </a:r>
            <a:r>
              <a:rPr lang="en-ZA" dirty="0" err="1"/>
              <a:t>Froneman</a:t>
            </a:r>
            <a:r>
              <a:rPr lang="en-ZA" dirty="0"/>
              <a:t> J</a:t>
            </a:r>
          </a:p>
          <a:p>
            <a:endParaRPr lang="en-US" dirty="0"/>
          </a:p>
        </p:txBody>
      </p:sp>
      <p:sp>
        <p:nvSpPr>
          <p:cNvPr id="4" name="Slide Number Placeholder 3">
            <a:extLst>
              <a:ext uri="{FF2B5EF4-FFF2-40B4-BE49-F238E27FC236}">
                <a16:creationId xmlns:a16="http://schemas.microsoft.com/office/drawing/2014/main" id="{861A09CF-E136-DA46-8CDD-B299D084CAD9}"/>
              </a:ext>
            </a:extLst>
          </p:cNvPr>
          <p:cNvSpPr>
            <a:spLocks noGrp="1"/>
          </p:cNvSpPr>
          <p:nvPr>
            <p:ph type="sldNum" sz="quarter" idx="12"/>
          </p:nvPr>
        </p:nvSpPr>
        <p:spPr/>
        <p:txBody>
          <a:bodyPr/>
          <a:lstStyle/>
          <a:p>
            <a:fld id="{92373184-C173-4798-875F-9843F00E55BD}" type="slidenum">
              <a:rPr lang="en-ZA" smtClean="0"/>
              <a:pPr/>
              <a:t>7</a:t>
            </a:fld>
            <a:endParaRPr lang="en-ZA" dirty="0"/>
          </a:p>
        </p:txBody>
      </p:sp>
    </p:spTree>
    <p:extLst>
      <p:ext uri="{BB962C8B-B14F-4D97-AF65-F5344CB8AC3E}">
        <p14:creationId xmlns:p14="http://schemas.microsoft.com/office/powerpoint/2010/main" val="103276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A66B-1E1B-3D48-BB83-960B5D7BE6B6}"/>
              </a:ext>
            </a:extLst>
          </p:cNvPr>
          <p:cNvSpPr>
            <a:spLocks noGrp="1"/>
          </p:cNvSpPr>
          <p:nvPr>
            <p:ph type="title"/>
          </p:nvPr>
        </p:nvSpPr>
        <p:spPr/>
        <p:txBody>
          <a:bodyPr/>
          <a:lstStyle/>
          <a:p>
            <a:r>
              <a:rPr lang="en-ZA" dirty="0"/>
              <a:t/>
            </a:r>
            <a:br>
              <a:rPr lang="en-ZA" dirty="0"/>
            </a:br>
            <a:r>
              <a:rPr lang="en-ZA" dirty="0"/>
              <a:t>Building Blocks of Court’s Reasoning</a:t>
            </a:r>
            <a:br>
              <a:rPr lang="en-ZA" dirty="0"/>
            </a:br>
            <a:endParaRPr lang="en-US" dirty="0"/>
          </a:p>
        </p:txBody>
      </p:sp>
      <p:sp>
        <p:nvSpPr>
          <p:cNvPr id="3" name="Content Placeholder 2">
            <a:extLst>
              <a:ext uri="{FF2B5EF4-FFF2-40B4-BE49-F238E27FC236}">
                <a16:creationId xmlns:a16="http://schemas.microsoft.com/office/drawing/2014/main" id="{35F48FE9-FDEA-9646-B4EA-4F968A260CCB}"/>
              </a:ext>
            </a:extLst>
          </p:cNvPr>
          <p:cNvSpPr>
            <a:spLocks noGrp="1"/>
          </p:cNvSpPr>
          <p:nvPr>
            <p:ph idx="1"/>
          </p:nvPr>
        </p:nvSpPr>
        <p:spPr/>
        <p:txBody>
          <a:bodyPr/>
          <a:lstStyle/>
          <a:p>
            <a:pPr marL="571500" indent="-457200">
              <a:buFont typeface="+mj-lt"/>
              <a:buAutoNum type="arabicPeriod"/>
            </a:pPr>
            <a:r>
              <a:rPr lang="en-ZA" dirty="0"/>
              <a:t>The political rights conferred under section 19 must be read together – </a:t>
            </a:r>
            <a:r>
              <a:rPr lang="en-ZA" i="1" dirty="0"/>
              <a:t>“[s]</a:t>
            </a:r>
            <a:r>
              <a:rPr lang="en-ZA" i="1" dirty="0" err="1"/>
              <a:t>ection</a:t>
            </a:r>
            <a:r>
              <a:rPr lang="en-ZA" i="1" dirty="0"/>
              <a:t> 19(3)(b) is part of closely related rights that the Constitution deliberately groups together as “political rights”. They are so interconnected that they have to be read together.”</a:t>
            </a:r>
          </a:p>
          <a:p>
            <a:pPr marL="571500" indent="-457200">
              <a:buFont typeface="+mj-lt"/>
              <a:buAutoNum type="arabicPeriod"/>
            </a:pPr>
            <a:r>
              <a:rPr lang="en-ZA" dirty="0"/>
              <a:t>The proper understanding of the rights conferred under section 19 must start with the appreciation that section 19(1) confers the freedom to make political choices – which includes a choice not to join or form a political party</a:t>
            </a:r>
          </a:p>
          <a:p>
            <a:endParaRPr lang="en-US" dirty="0"/>
          </a:p>
        </p:txBody>
      </p:sp>
      <p:sp>
        <p:nvSpPr>
          <p:cNvPr id="4" name="Slide Number Placeholder 3">
            <a:extLst>
              <a:ext uri="{FF2B5EF4-FFF2-40B4-BE49-F238E27FC236}">
                <a16:creationId xmlns:a16="http://schemas.microsoft.com/office/drawing/2014/main" id="{EE17CEBB-DCCF-6343-9ACC-D5AE3DC8A5B3}"/>
              </a:ext>
            </a:extLst>
          </p:cNvPr>
          <p:cNvSpPr>
            <a:spLocks noGrp="1"/>
          </p:cNvSpPr>
          <p:nvPr>
            <p:ph type="sldNum" sz="quarter" idx="12"/>
          </p:nvPr>
        </p:nvSpPr>
        <p:spPr/>
        <p:txBody>
          <a:bodyPr/>
          <a:lstStyle/>
          <a:p>
            <a:fld id="{92373184-C173-4798-875F-9843F00E55BD}" type="slidenum">
              <a:rPr lang="en-ZA" smtClean="0"/>
              <a:pPr/>
              <a:t>8</a:t>
            </a:fld>
            <a:endParaRPr lang="en-ZA" dirty="0"/>
          </a:p>
        </p:txBody>
      </p:sp>
    </p:spTree>
    <p:extLst>
      <p:ext uri="{BB962C8B-B14F-4D97-AF65-F5344CB8AC3E}">
        <p14:creationId xmlns:p14="http://schemas.microsoft.com/office/powerpoint/2010/main" val="44507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5001-5B7D-D24E-ACBD-9A6671FC64B5}"/>
              </a:ext>
            </a:extLst>
          </p:cNvPr>
          <p:cNvSpPr>
            <a:spLocks noGrp="1"/>
          </p:cNvSpPr>
          <p:nvPr>
            <p:ph type="title"/>
          </p:nvPr>
        </p:nvSpPr>
        <p:spPr/>
        <p:txBody>
          <a:bodyPr/>
          <a:lstStyle/>
          <a:p>
            <a:r>
              <a:rPr lang="en-ZA" dirty="0"/>
              <a:t>Building Blocks of Court’s Reasoning</a:t>
            </a:r>
            <a:endParaRPr lang="en-US" dirty="0"/>
          </a:p>
        </p:txBody>
      </p:sp>
      <p:sp>
        <p:nvSpPr>
          <p:cNvPr id="3" name="Content Placeholder 2">
            <a:extLst>
              <a:ext uri="{FF2B5EF4-FFF2-40B4-BE49-F238E27FC236}">
                <a16:creationId xmlns:a16="http://schemas.microsoft.com/office/drawing/2014/main" id="{A5F702FB-4200-E740-B80D-16804BC8FC63}"/>
              </a:ext>
            </a:extLst>
          </p:cNvPr>
          <p:cNvSpPr>
            <a:spLocks noGrp="1"/>
          </p:cNvSpPr>
          <p:nvPr>
            <p:ph idx="1"/>
          </p:nvPr>
        </p:nvSpPr>
        <p:spPr/>
        <p:txBody>
          <a:bodyPr>
            <a:normAutofit/>
          </a:bodyPr>
          <a:lstStyle/>
          <a:p>
            <a:endParaRPr lang="en-ZA" dirty="0"/>
          </a:p>
          <a:p>
            <a:endParaRPr lang="en-ZA" dirty="0"/>
          </a:p>
          <a:p>
            <a:pPr marL="571500" indent="-457200">
              <a:buFont typeface="+mj-lt"/>
              <a:buAutoNum type="arabicPeriod"/>
            </a:pPr>
            <a:r>
              <a:rPr lang="en-ZA" dirty="0"/>
              <a:t>To appreciate the full extent of the rights conferred by section 19(3)(b), it has to be read together with the right to freedom of association under section 18 - </a:t>
            </a:r>
            <a:r>
              <a:rPr lang="en-ZA" i="1" dirty="0"/>
              <a:t>“[</a:t>
            </a:r>
            <a:r>
              <a:rPr lang="en-ZA" i="1" dirty="0" err="1"/>
              <a:t>i</a:t>
            </a:r>
            <a:r>
              <a:rPr lang="en-ZA" i="1" dirty="0"/>
              <a:t>]t seems to me that in the context of this matter the freedom of association challenge is inextricably linked to what the content of the section 19(3)(b) right really is.”</a:t>
            </a:r>
          </a:p>
          <a:p>
            <a:endParaRPr lang="en-US" dirty="0"/>
          </a:p>
        </p:txBody>
      </p:sp>
      <p:sp>
        <p:nvSpPr>
          <p:cNvPr id="4" name="Slide Number Placeholder 3">
            <a:extLst>
              <a:ext uri="{FF2B5EF4-FFF2-40B4-BE49-F238E27FC236}">
                <a16:creationId xmlns:a16="http://schemas.microsoft.com/office/drawing/2014/main" id="{D40D88CB-89E3-AD4F-B6CA-D7527C5039AD}"/>
              </a:ext>
            </a:extLst>
          </p:cNvPr>
          <p:cNvSpPr>
            <a:spLocks noGrp="1"/>
          </p:cNvSpPr>
          <p:nvPr>
            <p:ph type="sldNum" sz="quarter" idx="12"/>
          </p:nvPr>
        </p:nvSpPr>
        <p:spPr/>
        <p:txBody>
          <a:bodyPr/>
          <a:lstStyle/>
          <a:p>
            <a:fld id="{92373184-C173-4798-875F-9843F00E55BD}" type="slidenum">
              <a:rPr lang="en-ZA" smtClean="0"/>
              <a:pPr/>
              <a:t>9</a:t>
            </a:fld>
            <a:endParaRPr lang="en-ZA" dirty="0"/>
          </a:p>
        </p:txBody>
      </p:sp>
    </p:spTree>
    <p:extLst>
      <p:ext uri="{BB962C8B-B14F-4D97-AF65-F5344CB8AC3E}">
        <p14:creationId xmlns:p14="http://schemas.microsoft.com/office/powerpoint/2010/main" val="353503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6439</TotalTime>
  <Words>1519</Words>
  <Application>Microsoft Office PowerPoint</Application>
  <PresentationFormat>On-screen Show (4:3)</PresentationFormat>
  <Paragraphs>132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1_Adjacency</vt:lpstr>
      <vt:lpstr>Presentation to the Portfolio Committee Home Affairs      25 June 2020</vt:lpstr>
      <vt:lpstr>Presentation Outline</vt:lpstr>
      <vt:lpstr>Purpose of the Presentation</vt:lpstr>
      <vt:lpstr>Background</vt:lpstr>
      <vt:lpstr>Background</vt:lpstr>
      <vt:lpstr>Order of Court</vt:lpstr>
      <vt:lpstr> Court Delivered Three Judgments </vt:lpstr>
      <vt:lpstr> Building Blocks of Court’s Reasoning </vt:lpstr>
      <vt:lpstr>Building Blocks of Court’s Reasoning</vt:lpstr>
      <vt:lpstr>Building Blocks of Court’s Reasoning</vt:lpstr>
      <vt:lpstr>Building Blocks of Court’s Reasoning</vt:lpstr>
      <vt:lpstr>Parliament's Regulation</vt:lpstr>
      <vt:lpstr>Other Constitutional Provisions</vt:lpstr>
      <vt:lpstr>Other Constitutional Provisions</vt:lpstr>
      <vt:lpstr>Other Constitutional Provisions</vt:lpstr>
      <vt:lpstr>Jafta J Judgement</vt:lpstr>
      <vt:lpstr>Froneman J Dissent</vt:lpstr>
      <vt:lpstr>High-Level Operational Implications</vt:lpstr>
      <vt:lpstr>Impact on Electoral Cycle</vt:lpstr>
      <vt:lpstr>Timelines</vt:lpstr>
      <vt:lpstr>Closure</vt:lpstr>
    </vt:vector>
  </TitlesOfParts>
  <Company>IEC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Weekend Results Presentation for GCIS</dc:title>
  <dc:creator>Van Rensburg, Shalane</dc:creator>
  <cp:lastModifiedBy>Eddy Mathonsi</cp:lastModifiedBy>
  <cp:revision>318</cp:revision>
  <cp:lastPrinted>2020-02-04T13:58:57Z</cp:lastPrinted>
  <dcterms:created xsi:type="dcterms:W3CDTF">2013-11-19T06:34:08Z</dcterms:created>
  <dcterms:modified xsi:type="dcterms:W3CDTF">2021-03-08T11:25:09Z</dcterms:modified>
</cp:coreProperties>
</file>