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theme/theme1.xml" ContentType="application/vnd.openxmlformats-officedocument.theme+xml"/>
  <Override PartName="/ppt/slideLayouts/slideLayout2.xml" ContentType="application/vnd.openxmlformats-officedocument.presentationml.slideLayout+xml"/>
  <Override PartName="/ppt/tags/tag49.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notesSlides/notesSlide16.xml" ContentType="application/vnd.openxmlformats-officedocument.presentationml.notesSl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tags/tag34.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diagrams/layout1.xml" ContentType="application/vnd.openxmlformats-officedocument.drawingml.diagramLayout+xml"/>
  <Override PartName="/ppt/notesSlides/notesSlide7.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diagrams/drawing1.xml" ContentType="application/vnd.ms-office.drawingml.diagramDrawing+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tags/tag3.xml" ContentType="application/vnd.openxmlformats-officedocument.presentationml.tags+xml"/>
  <Default Extension="jpeg" ContentType="image/jpeg"/>
  <Override PartName="/ppt/tags/tag39.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notesSlides/notesSlide14.xml" ContentType="application/vnd.openxmlformats-officedocument.presentationml.notesSlide+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notesSlides/notesSlide9.xml" ContentType="application/vnd.openxmlformats-officedocument.presentationml.notesSlide+xml"/>
  <Override PartName="/ppt/tags/tag32.xml" ContentType="application/vnd.openxmlformats-officedocument.presentationml.tags+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1"/>
  </p:notesMasterIdLst>
  <p:handoutMasterIdLst>
    <p:handoutMasterId r:id="rId22"/>
  </p:handoutMasterIdLst>
  <p:sldIdLst>
    <p:sldId id="261" r:id="rId2"/>
    <p:sldId id="457" r:id="rId3"/>
    <p:sldId id="458" r:id="rId4"/>
    <p:sldId id="480" r:id="rId5"/>
    <p:sldId id="459" r:id="rId6"/>
    <p:sldId id="465" r:id="rId7"/>
    <p:sldId id="469" r:id="rId8"/>
    <p:sldId id="470" r:id="rId9"/>
    <p:sldId id="471" r:id="rId10"/>
    <p:sldId id="472" r:id="rId11"/>
    <p:sldId id="473" r:id="rId12"/>
    <p:sldId id="474" r:id="rId13"/>
    <p:sldId id="475" r:id="rId14"/>
    <p:sldId id="476" r:id="rId15"/>
    <p:sldId id="477" r:id="rId16"/>
    <p:sldId id="478" r:id="rId17"/>
    <p:sldId id="479" r:id="rId18"/>
    <p:sldId id="461" r:id="rId19"/>
    <p:sldId id="448" r:id="rId20"/>
  </p:sldIdLst>
  <p:sldSz cx="9144000" cy="6858000" type="screen4x3"/>
  <p:notesSz cx="6888163" cy="10017125"/>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55" userDrawn="1">
          <p15:clr>
            <a:srgbClr val="A4A3A4"/>
          </p15:clr>
        </p15:guide>
        <p15:guide id="2" pos="217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Janse van Rensburg" initials="MJvR" lastIdx="4" clrIdx="0">
    <p:extLst>
      <p:ext uri="{19B8F6BF-5375-455C-9EA6-DF929625EA0E}">
        <p15:presenceInfo xmlns:p15="http://schemas.microsoft.com/office/powerpoint/2012/main" xmlns="" userId="S-1-5-21-3528385313-3887411669-492545649-15142" providerId="AD"/>
      </p:ext>
    </p:extLst>
  </p:cmAuthor>
  <p:cmAuthor id="2" name="Michael Janse van Rensburg" initials="MJvR [2]" lastIdx="1" clrIdx="1">
    <p:extLst>
      <p:ext uri="{19B8F6BF-5375-455C-9EA6-DF929625EA0E}">
        <p15:presenceInfo xmlns:p15="http://schemas.microsoft.com/office/powerpoint/2012/main" xmlns="" userId="Michael Janse van Rensbu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FF"/>
    <a:srgbClr val="00FF00"/>
    <a:srgbClr val="00329B"/>
    <a:srgbClr val="B512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96492F-2B6C-4C21-B28A-7D431BB53499}" v="124" dt="2021-03-15T06:53:56.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80" autoAdjust="0"/>
    <p:restoredTop sz="77621" autoAdjust="0"/>
  </p:normalViewPr>
  <p:slideViewPr>
    <p:cSldViewPr>
      <p:cViewPr varScale="1">
        <p:scale>
          <a:sx n="56" d="100"/>
          <a:sy n="56" d="100"/>
        </p:scale>
        <p:origin x="-1920" y="-84"/>
      </p:cViewPr>
      <p:guideLst>
        <p:guide orient="horz" pos="3838"/>
        <p:guide orient="horz" pos="890"/>
        <p:guide pos="5602"/>
        <p:guide pos="204"/>
      </p:guideLst>
    </p:cSldViewPr>
  </p:slideViewPr>
  <p:outlineViewPr>
    <p:cViewPr>
      <p:scale>
        <a:sx n="33" d="100"/>
        <a:sy n="33" d="100"/>
      </p:scale>
      <p:origin x="0" y="-4188"/>
    </p:cViewPr>
  </p:outlineViewPr>
  <p:notesTextViewPr>
    <p:cViewPr>
      <p:scale>
        <a:sx n="75" d="100"/>
        <a:sy n="75" d="100"/>
      </p:scale>
      <p:origin x="0" y="0"/>
    </p:cViewPr>
  </p:notesTextViewPr>
  <p:sorterViewPr>
    <p:cViewPr>
      <p:scale>
        <a:sx n="20" d="100"/>
        <a:sy n="20" d="100"/>
      </p:scale>
      <p:origin x="0" y="0"/>
    </p:cViewPr>
  </p:sorterViewPr>
  <p:notesViewPr>
    <p:cSldViewPr showGuides="1">
      <p:cViewPr varScale="1">
        <p:scale>
          <a:sx n="84" d="100"/>
          <a:sy n="84" d="100"/>
        </p:scale>
        <p:origin x="3828" y="90"/>
      </p:cViewPr>
      <p:guideLst>
        <p:guide orient="horz" pos="3155"/>
        <p:guide pos="217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Janse van Rensburg" userId="f0b8ef70-2b39-4163-b8b9-f14d521eb48e" providerId="ADAL" clId="{6796492F-2B6C-4C21-B28A-7D431BB53499}"/>
    <pc:docChg chg="undo custSel addSld delSld modSld modNotesMaster modHandout">
      <pc:chgData name="Michael Janse van Rensburg" userId="f0b8ef70-2b39-4163-b8b9-f14d521eb48e" providerId="ADAL" clId="{6796492F-2B6C-4C21-B28A-7D431BB53499}" dt="2021-03-15T08:51:35.039" v="6469" actId="6549"/>
      <pc:docMkLst>
        <pc:docMk/>
      </pc:docMkLst>
      <pc:sldChg chg="modSp mod modNotesTx">
        <pc:chgData name="Michael Janse van Rensburg" userId="f0b8ef70-2b39-4163-b8b9-f14d521eb48e" providerId="ADAL" clId="{6796492F-2B6C-4C21-B28A-7D431BB53499}" dt="2021-03-15T06:39:39.457" v="6348" actId="20577"/>
        <pc:sldMkLst>
          <pc:docMk/>
          <pc:sldMk cId="2154743309" sldId="457"/>
        </pc:sldMkLst>
        <pc:spChg chg="mod">
          <ac:chgData name="Michael Janse van Rensburg" userId="f0b8ef70-2b39-4163-b8b9-f14d521eb48e" providerId="ADAL" clId="{6796492F-2B6C-4C21-B28A-7D431BB53499}" dt="2021-03-15T06:39:39.457" v="6348" actId="20577"/>
          <ac:spMkLst>
            <pc:docMk/>
            <pc:sldMk cId="2154743309" sldId="457"/>
            <ac:spMk id="5" creationId="{06F5AB99-1B37-48CC-BAF1-7835221B3E41}"/>
          </ac:spMkLst>
        </pc:spChg>
      </pc:sldChg>
      <pc:sldChg chg="modSp modNotesTx">
        <pc:chgData name="Michael Janse van Rensburg" userId="f0b8ef70-2b39-4163-b8b9-f14d521eb48e" providerId="ADAL" clId="{6796492F-2B6C-4C21-B28A-7D431BB53499}" dt="2021-03-15T08:50:50.118" v="6455" actId="6549"/>
        <pc:sldMkLst>
          <pc:docMk/>
          <pc:sldMk cId="338057808" sldId="459"/>
        </pc:sldMkLst>
        <pc:graphicFrameChg chg="mod">
          <ac:chgData name="Michael Janse van Rensburg" userId="f0b8ef70-2b39-4163-b8b9-f14d521eb48e" providerId="ADAL" clId="{6796492F-2B6C-4C21-B28A-7D431BB53499}" dt="2021-03-15T06:07:44.838" v="4489" actId="20577"/>
          <ac:graphicFrameMkLst>
            <pc:docMk/>
            <pc:sldMk cId="338057808" sldId="459"/>
            <ac:graphicFrameMk id="9" creationId="{F0797C10-64CC-4B8A-90F3-412477867985}"/>
          </ac:graphicFrameMkLst>
        </pc:graphicFrameChg>
      </pc:sldChg>
      <pc:sldChg chg="modSp mod">
        <pc:chgData name="Michael Janse van Rensburg" userId="f0b8ef70-2b39-4163-b8b9-f14d521eb48e" providerId="ADAL" clId="{6796492F-2B6C-4C21-B28A-7D431BB53499}" dt="2021-03-15T06:19:43.729" v="6305" actId="20577"/>
        <pc:sldMkLst>
          <pc:docMk/>
          <pc:sldMk cId="3339609543" sldId="461"/>
        </pc:sldMkLst>
        <pc:spChg chg="mod">
          <ac:chgData name="Michael Janse van Rensburg" userId="f0b8ef70-2b39-4163-b8b9-f14d521eb48e" providerId="ADAL" clId="{6796492F-2B6C-4C21-B28A-7D431BB53499}" dt="2021-03-15T06:19:43.729" v="6305" actId="20577"/>
          <ac:spMkLst>
            <pc:docMk/>
            <pc:sldMk cId="3339609543" sldId="461"/>
            <ac:spMk id="5" creationId="{BCF7ADF7-F857-4407-AD88-4E38C6E10D44}"/>
          </ac:spMkLst>
        </pc:spChg>
      </pc:sldChg>
      <pc:sldChg chg="del">
        <pc:chgData name="Michael Janse van Rensburg" userId="f0b8ef70-2b39-4163-b8b9-f14d521eb48e" providerId="ADAL" clId="{6796492F-2B6C-4C21-B28A-7D431BB53499}" dt="2021-03-12T12:44:19.498" v="122" actId="47"/>
        <pc:sldMkLst>
          <pc:docMk/>
          <pc:sldMk cId="49091937" sldId="464"/>
        </pc:sldMkLst>
      </pc:sldChg>
      <pc:sldChg chg="modSp mod addCm delCm modNotesTx">
        <pc:chgData name="Michael Janse van Rensburg" userId="f0b8ef70-2b39-4163-b8b9-f14d521eb48e" providerId="ADAL" clId="{6796492F-2B6C-4C21-B28A-7D431BB53499}" dt="2021-03-15T08:50:54.702" v="6456" actId="6549"/>
        <pc:sldMkLst>
          <pc:docMk/>
          <pc:sldMk cId="17136805" sldId="465"/>
        </pc:sldMkLst>
        <pc:graphicFrameChg chg="modGraphic">
          <ac:chgData name="Michael Janse van Rensburg" userId="f0b8ef70-2b39-4163-b8b9-f14d521eb48e" providerId="ADAL" clId="{6796492F-2B6C-4C21-B28A-7D431BB53499}" dt="2021-03-15T05:32:46.206" v="735" actId="113"/>
          <ac:graphicFrameMkLst>
            <pc:docMk/>
            <pc:sldMk cId="17136805" sldId="465"/>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0:57.949" v="6457" actId="6549"/>
        <pc:sldMkLst>
          <pc:docMk/>
          <pc:sldMk cId="3390920324" sldId="469"/>
        </pc:sldMkLst>
        <pc:graphicFrameChg chg="modGraphic">
          <ac:chgData name="Michael Janse van Rensburg" userId="f0b8ef70-2b39-4163-b8b9-f14d521eb48e" providerId="ADAL" clId="{6796492F-2B6C-4C21-B28A-7D431BB53499}" dt="2021-03-15T05:36:13.934" v="1104" actId="113"/>
          <ac:graphicFrameMkLst>
            <pc:docMk/>
            <pc:sldMk cId="3390920324" sldId="469"/>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03.882" v="6459" actId="6549"/>
        <pc:sldMkLst>
          <pc:docMk/>
          <pc:sldMk cId="1279406338" sldId="471"/>
        </pc:sldMkLst>
        <pc:graphicFrameChg chg="modGraphic">
          <ac:chgData name="Michael Janse van Rensburg" userId="f0b8ef70-2b39-4163-b8b9-f14d521eb48e" providerId="ADAL" clId="{6796492F-2B6C-4C21-B28A-7D431BB53499}" dt="2021-03-15T05:43:17.780" v="1951" actId="113"/>
          <ac:graphicFrameMkLst>
            <pc:docMk/>
            <pc:sldMk cId="1279406338" sldId="471"/>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07.896" v="6460" actId="6549"/>
        <pc:sldMkLst>
          <pc:docMk/>
          <pc:sldMk cId="1450153425" sldId="472"/>
        </pc:sldMkLst>
        <pc:graphicFrameChg chg="modGraphic">
          <ac:chgData name="Michael Janse van Rensburg" userId="f0b8ef70-2b39-4163-b8b9-f14d521eb48e" providerId="ADAL" clId="{6796492F-2B6C-4C21-B28A-7D431BB53499}" dt="2021-03-15T05:45:55.131" v="2128" actId="113"/>
          <ac:graphicFrameMkLst>
            <pc:docMk/>
            <pc:sldMk cId="1450153425" sldId="472"/>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12.437" v="6461" actId="6549"/>
        <pc:sldMkLst>
          <pc:docMk/>
          <pc:sldMk cId="1748950304" sldId="473"/>
        </pc:sldMkLst>
        <pc:graphicFrameChg chg="modGraphic">
          <ac:chgData name="Michael Janse van Rensburg" userId="f0b8ef70-2b39-4163-b8b9-f14d521eb48e" providerId="ADAL" clId="{6796492F-2B6C-4C21-B28A-7D431BB53499}" dt="2021-03-15T05:49:25.718" v="2575" actId="113"/>
          <ac:graphicFrameMkLst>
            <pc:docMk/>
            <pc:sldMk cId="1748950304" sldId="473"/>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14.742" v="6462" actId="6549"/>
        <pc:sldMkLst>
          <pc:docMk/>
          <pc:sldMk cId="3120591718" sldId="474"/>
        </pc:sldMkLst>
        <pc:graphicFrameChg chg="modGraphic">
          <ac:chgData name="Michael Janse van Rensburg" userId="f0b8ef70-2b39-4163-b8b9-f14d521eb48e" providerId="ADAL" clId="{6796492F-2B6C-4C21-B28A-7D431BB53499}" dt="2021-03-15T05:52:33.391" v="2858" actId="113"/>
          <ac:graphicFrameMkLst>
            <pc:docMk/>
            <pc:sldMk cId="3120591718" sldId="474"/>
            <ac:graphicFrameMk id="6" creationId="{BC2F0DA2-77A3-42B6-952F-62F311DAE8EC}"/>
          </ac:graphicFrameMkLst>
        </pc:graphicFrameChg>
      </pc:sldChg>
      <pc:sldChg chg="modSp modNotesTx">
        <pc:chgData name="Michael Janse van Rensburg" userId="f0b8ef70-2b39-4163-b8b9-f14d521eb48e" providerId="ADAL" clId="{6796492F-2B6C-4C21-B28A-7D431BB53499}" dt="2021-03-15T08:51:19.623" v="6463" actId="6549"/>
        <pc:sldMkLst>
          <pc:docMk/>
          <pc:sldMk cId="3488949680" sldId="475"/>
        </pc:sldMkLst>
        <pc:graphicFrameChg chg="mod">
          <ac:chgData name="Michael Janse van Rensburg" userId="f0b8ef70-2b39-4163-b8b9-f14d521eb48e" providerId="ADAL" clId="{6796492F-2B6C-4C21-B28A-7D431BB53499}" dt="2021-03-15T06:02:35.865" v="3935" actId="113"/>
          <ac:graphicFrameMkLst>
            <pc:docMk/>
            <pc:sldMk cId="3488949680" sldId="475"/>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22.772" v="6464" actId="6549"/>
        <pc:sldMkLst>
          <pc:docMk/>
          <pc:sldMk cId="3826119472" sldId="476"/>
        </pc:sldMkLst>
        <pc:graphicFrameChg chg="modGraphic">
          <ac:chgData name="Michael Janse van Rensburg" userId="f0b8ef70-2b39-4163-b8b9-f14d521eb48e" providerId="ADAL" clId="{6796492F-2B6C-4C21-B28A-7D431BB53499}" dt="2021-03-12T12:57:49.192" v="133" actId="20577"/>
          <ac:graphicFrameMkLst>
            <pc:docMk/>
            <pc:sldMk cId="3826119472" sldId="476"/>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26.635" v="6465" actId="6549"/>
        <pc:sldMkLst>
          <pc:docMk/>
          <pc:sldMk cId="1542212895" sldId="477"/>
        </pc:sldMkLst>
        <pc:graphicFrameChg chg="modGraphic">
          <ac:chgData name="Michael Janse van Rensburg" userId="f0b8ef70-2b39-4163-b8b9-f14d521eb48e" providerId="ADAL" clId="{6796492F-2B6C-4C21-B28A-7D431BB53499}" dt="2021-03-15T06:15:03.908" v="5562" actId="113"/>
          <ac:graphicFrameMkLst>
            <pc:docMk/>
            <pc:sldMk cId="1542212895" sldId="477"/>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32.033" v="6468" actId="6549"/>
        <pc:sldMkLst>
          <pc:docMk/>
          <pc:sldMk cId="446724035" sldId="478"/>
        </pc:sldMkLst>
        <pc:graphicFrameChg chg="modGraphic">
          <ac:chgData name="Michael Janse van Rensburg" userId="f0b8ef70-2b39-4163-b8b9-f14d521eb48e" providerId="ADAL" clId="{6796492F-2B6C-4C21-B28A-7D431BB53499}" dt="2021-03-15T06:16:02.858" v="5647" actId="113"/>
          <ac:graphicFrameMkLst>
            <pc:docMk/>
            <pc:sldMk cId="446724035" sldId="478"/>
            <ac:graphicFrameMk id="6" creationId="{BC2F0DA2-77A3-42B6-952F-62F311DAE8EC}"/>
          </ac:graphicFrameMkLst>
        </pc:graphicFrameChg>
      </pc:sldChg>
      <pc:sldChg chg="modSp mod modNotesTx">
        <pc:chgData name="Michael Janse van Rensburg" userId="f0b8ef70-2b39-4163-b8b9-f14d521eb48e" providerId="ADAL" clId="{6796492F-2B6C-4C21-B28A-7D431BB53499}" dt="2021-03-15T08:51:35.039" v="6469" actId="6549"/>
        <pc:sldMkLst>
          <pc:docMk/>
          <pc:sldMk cId="386975613" sldId="479"/>
        </pc:sldMkLst>
        <pc:graphicFrameChg chg="modGraphic">
          <ac:chgData name="Michael Janse van Rensburg" userId="f0b8ef70-2b39-4163-b8b9-f14d521eb48e" providerId="ADAL" clId="{6796492F-2B6C-4C21-B28A-7D431BB53499}" dt="2021-03-12T12:57:44.302" v="129" actId="20577"/>
          <ac:graphicFrameMkLst>
            <pc:docMk/>
            <pc:sldMk cId="386975613" sldId="479"/>
            <ac:graphicFrameMk id="6" creationId="{BC2F0DA2-77A3-42B6-952F-62F311DAE8EC}"/>
          </ac:graphicFrameMkLst>
        </pc:graphicFrameChg>
      </pc:sldChg>
      <pc:sldChg chg="addSp delSp modSp new mod">
        <pc:chgData name="Michael Janse van Rensburg" userId="f0b8ef70-2b39-4163-b8b9-f14d521eb48e" providerId="ADAL" clId="{6796492F-2B6C-4C21-B28A-7D431BB53499}" dt="2021-03-15T06:38:55.177" v="6323" actId="1035"/>
        <pc:sldMkLst>
          <pc:docMk/>
          <pc:sldMk cId="606325737" sldId="480"/>
        </pc:sldMkLst>
        <pc:spChg chg="mod">
          <ac:chgData name="Michael Janse van Rensburg" userId="f0b8ef70-2b39-4163-b8b9-f14d521eb48e" providerId="ADAL" clId="{6796492F-2B6C-4C21-B28A-7D431BB53499}" dt="2021-03-15T06:35:06.584" v="6314" actId="20577"/>
          <ac:spMkLst>
            <pc:docMk/>
            <pc:sldMk cId="606325737" sldId="480"/>
            <ac:spMk id="2" creationId="{E4E56573-78D7-4CA3-A0CD-FEA3F7999B07}"/>
          </ac:spMkLst>
        </pc:spChg>
        <pc:spChg chg="del">
          <ac:chgData name="Michael Janse van Rensburg" userId="f0b8ef70-2b39-4163-b8b9-f14d521eb48e" providerId="ADAL" clId="{6796492F-2B6C-4C21-B28A-7D431BB53499}" dt="2021-03-15T06:37:43.966" v="6315" actId="478"/>
          <ac:spMkLst>
            <pc:docMk/>
            <pc:sldMk cId="606325737" sldId="480"/>
            <ac:spMk id="5" creationId="{42358109-1E98-4204-9737-2D6110F7D97B}"/>
          </ac:spMkLst>
        </pc:spChg>
        <pc:picChg chg="add del mod">
          <ac:chgData name="Michael Janse van Rensburg" userId="f0b8ef70-2b39-4163-b8b9-f14d521eb48e" providerId="ADAL" clId="{6796492F-2B6C-4C21-B28A-7D431BB53499}" dt="2021-03-15T06:38:24.160" v="6317" actId="478"/>
          <ac:picMkLst>
            <pc:docMk/>
            <pc:sldMk cId="606325737" sldId="480"/>
            <ac:picMk id="7" creationId="{9F6F7E22-1B70-4B02-B1D3-44B2F01B1799}"/>
          </ac:picMkLst>
        </pc:picChg>
        <pc:picChg chg="add mod">
          <ac:chgData name="Michael Janse van Rensburg" userId="f0b8ef70-2b39-4163-b8b9-f14d521eb48e" providerId="ADAL" clId="{6796492F-2B6C-4C21-B28A-7D431BB53499}" dt="2021-03-15T06:38:55.177" v="6323" actId="1035"/>
          <ac:picMkLst>
            <pc:docMk/>
            <pc:sldMk cId="606325737" sldId="480"/>
            <ac:picMk id="9" creationId="{6C59DC7F-3B51-422E-87D4-18C6BF177E0A}"/>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3-15T07:24:01.066" idx="1">
    <p:pos x="4805" y="1561"/>
    <p:text/>
    <p:extLst>
      <p:ext uri="{C676402C-5697-4E1C-873F-D02D1690AC5C}">
        <p15:threadingInfo xmlns:p15="http://schemas.microsoft.com/office/powerpoint/2012/main" xmlns=""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62D942-345E-47A7-BC53-94EE0579D33B}" type="doc">
      <dgm:prSet loTypeId="urn:microsoft.com/office/officeart/2005/8/layout/matrix1" loCatId="matrix" qsTypeId="urn:microsoft.com/office/officeart/2005/8/quickstyle/simple1" qsCatId="simple" csTypeId="urn:microsoft.com/office/officeart/2005/8/colors/accent0_3" csCatId="mainScheme" phldr="1"/>
      <dgm:spPr/>
      <dgm:t>
        <a:bodyPr/>
        <a:lstStyle/>
        <a:p>
          <a:endParaRPr lang="en-ZA"/>
        </a:p>
      </dgm:t>
    </dgm:pt>
    <dgm:pt modelId="{BB3F45C0-0221-45FE-B691-06BEBDA7C37B}">
      <dgm:prSet phldrT="[Text]"/>
      <dgm:spPr/>
      <dgm:t>
        <a:bodyPr/>
        <a:lstStyle/>
        <a:p>
          <a:r>
            <a:rPr lang="en-ZA" b="1" dirty="0"/>
            <a:t>AMENDMENTS LEGEND</a:t>
          </a:r>
        </a:p>
      </dgm:t>
    </dgm:pt>
    <dgm:pt modelId="{214CC57B-549B-44BD-8225-823FBDC50720}" type="parTrans" cxnId="{457902F9-1868-4561-8DAF-DB11238D9C56}">
      <dgm:prSet/>
      <dgm:spPr/>
      <dgm:t>
        <a:bodyPr/>
        <a:lstStyle/>
        <a:p>
          <a:endParaRPr lang="en-ZA"/>
        </a:p>
      </dgm:t>
    </dgm:pt>
    <dgm:pt modelId="{41331B83-CCBA-4FF8-8EDA-85B436955D90}" type="sibTrans" cxnId="{457902F9-1868-4561-8DAF-DB11238D9C56}">
      <dgm:prSet/>
      <dgm:spPr/>
      <dgm:t>
        <a:bodyPr/>
        <a:lstStyle/>
        <a:p>
          <a:endParaRPr lang="en-ZA"/>
        </a:p>
      </dgm:t>
    </dgm:pt>
    <dgm:pt modelId="{EBC8DB1D-C58D-41C4-A40C-AA12BA4CE3C1}">
      <dgm:prSet phldrT="[Text]"/>
      <dgm:spPr>
        <a:solidFill>
          <a:schemeClr val="accent5">
            <a:lumMod val="60000"/>
            <a:lumOff val="40000"/>
          </a:schemeClr>
        </a:solidFill>
      </dgm:spPr>
      <dgm:t>
        <a:bodyPr/>
        <a:lstStyle/>
        <a:p>
          <a:r>
            <a:rPr lang="en-ZA" b="1" dirty="0">
              <a:solidFill>
                <a:sysClr val="windowText" lastClr="000000"/>
              </a:solidFill>
            </a:rPr>
            <a:t>Legislative Alignment</a:t>
          </a:r>
        </a:p>
        <a:p>
          <a:r>
            <a:rPr lang="en-ZA" b="1" dirty="0">
              <a:solidFill>
                <a:sysClr val="windowText" lastClr="000000"/>
              </a:solidFill>
            </a:rPr>
            <a:t>(LA)</a:t>
          </a:r>
        </a:p>
      </dgm:t>
    </dgm:pt>
    <dgm:pt modelId="{384C48FA-6E38-42A5-A293-7DC1C0D016D0}" type="parTrans" cxnId="{5EFDF11E-E88C-4C23-A83E-58EE0C18EA4C}">
      <dgm:prSet/>
      <dgm:spPr/>
      <dgm:t>
        <a:bodyPr/>
        <a:lstStyle/>
        <a:p>
          <a:endParaRPr lang="en-ZA"/>
        </a:p>
      </dgm:t>
    </dgm:pt>
    <dgm:pt modelId="{D554E19F-F4DB-4C93-8B37-50CA51E87CA5}" type="sibTrans" cxnId="{5EFDF11E-E88C-4C23-A83E-58EE0C18EA4C}">
      <dgm:prSet/>
      <dgm:spPr/>
      <dgm:t>
        <a:bodyPr/>
        <a:lstStyle/>
        <a:p>
          <a:endParaRPr lang="en-ZA"/>
        </a:p>
      </dgm:t>
    </dgm:pt>
    <dgm:pt modelId="{20CE8E8B-FF4A-4072-9ED5-FF9F74BB69CD}">
      <dgm:prSet phldrT="[Text]"/>
      <dgm:spPr>
        <a:solidFill>
          <a:srgbClr val="FFFF00"/>
        </a:solidFill>
      </dgm:spPr>
      <dgm:t>
        <a:bodyPr/>
        <a:lstStyle/>
        <a:p>
          <a:r>
            <a:rPr lang="en-ZA" b="1" dirty="0">
              <a:solidFill>
                <a:sysClr val="windowText" lastClr="000000"/>
              </a:solidFill>
            </a:rPr>
            <a:t>Terminology Alignment</a:t>
          </a:r>
        </a:p>
        <a:p>
          <a:r>
            <a:rPr lang="en-ZA" b="1" dirty="0">
              <a:solidFill>
                <a:sysClr val="windowText" lastClr="000000"/>
              </a:solidFill>
            </a:rPr>
            <a:t>(TA)</a:t>
          </a:r>
        </a:p>
      </dgm:t>
    </dgm:pt>
    <dgm:pt modelId="{87F1734E-0268-4833-98E4-CB39E8B7BB92}" type="parTrans" cxnId="{CD999D8C-6194-4C43-A596-DEFCFF039F83}">
      <dgm:prSet/>
      <dgm:spPr/>
      <dgm:t>
        <a:bodyPr/>
        <a:lstStyle/>
        <a:p>
          <a:endParaRPr lang="en-ZA"/>
        </a:p>
      </dgm:t>
    </dgm:pt>
    <dgm:pt modelId="{1781A84B-444B-4D41-967F-B2FD026627E8}" type="sibTrans" cxnId="{CD999D8C-6194-4C43-A596-DEFCFF039F83}">
      <dgm:prSet/>
      <dgm:spPr/>
      <dgm:t>
        <a:bodyPr/>
        <a:lstStyle/>
        <a:p>
          <a:endParaRPr lang="en-ZA"/>
        </a:p>
      </dgm:t>
    </dgm:pt>
    <dgm:pt modelId="{0A6A03CD-C98D-4EF1-8672-80DF2154B9A7}">
      <dgm:prSet phldrT="[Text]"/>
      <dgm:spPr>
        <a:solidFill>
          <a:schemeClr val="accent6">
            <a:lumMod val="75000"/>
          </a:schemeClr>
        </a:solidFill>
      </dgm:spPr>
      <dgm:t>
        <a:bodyPr/>
        <a:lstStyle/>
        <a:p>
          <a:r>
            <a:rPr lang="en-ZA" b="1" dirty="0">
              <a:solidFill>
                <a:sysClr val="windowText" lastClr="000000"/>
              </a:solidFill>
            </a:rPr>
            <a:t>Auditor General Alternative</a:t>
          </a:r>
        </a:p>
        <a:p>
          <a:r>
            <a:rPr lang="en-ZA" b="1" dirty="0">
              <a:solidFill>
                <a:sysClr val="windowText" lastClr="000000"/>
              </a:solidFill>
            </a:rPr>
            <a:t>(AG)</a:t>
          </a:r>
        </a:p>
      </dgm:t>
    </dgm:pt>
    <dgm:pt modelId="{CACC9F0B-B949-451B-9B3B-0C28BFEE6EF0}" type="parTrans" cxnId="{7999CF22-FDFC-48D0-806C-0EA8F1074BE5}">
      <dgm:prSet/>
      <dgm:spPr/>
      <dgm:t>
        <a:bodyPr/>
        <a:lstStyle/>
        <a:p>
          <a:endParaRPr lang="en-ZA"/>
        </a:p>
      </dgm:t>
    </dgm:pt>
    <dgm:pt modelId="{99C77BD8-0CCA-4FD9-8327-3C8B9D3C2868}" type="sibTrans" cxnId="{7999CF22-FDFC-48D0-806C-0EA8F1074BE5}">
      <dgm:prSet/>
      <dgm:spPr/>
      <dgm:t>
        <a:bodyPr/>
        <a:lstStyle/>
        <a:p>
          <a:endParaRPr lang="en-ZA"/>
        </a:p>
      </dgm:t>
    </dgm:pt>
    <dgm:pt modelId="{E889F879-CF55-4A98-AC07-EB454D632973}">
      <dgm:prSet phldrT="[Text]"/>
      <dgm:spPr>
        <a:solidFill>
          <a:schemeClr val="bg2">
            <a:lumMod val="40000"/>
            <a:lumOff val="60000"/>
          </a:schemeClr>
        </a:solidFill>
      </dgm:spPr>
      <dgm:t>
        <a:bodyPr/>
        <a:lstStyle/>
        <a:p>
          <a:r>
            <a:rPr lang="en-ZA" b="1" dirty="0">
              <a:solidFill>
                <a:sysClr val="windowText" lastClr="000000"/>
              </a:solidFill>
            </a:rPr>
            <a:t>Good Practise Alignment</a:t>
          </a:r>
        </a:p>
      </dgm:t>
    </dgm:pt>
    <dgm:pt modelId="{6D6E0FA3-0E67-49EF-BCD3-402E4851AE3F}" type="parTrans" cxnId="{1BCB477E-27AB-4391-8161-B1D0D1F44E9A}">
      <dgm:prSet/>
      <dgm:spPr/>
      <dgm:t>
        <a:bodyPr/>
        <a:lstStyle/>
        <a:p>
          <a:endParaRPr lang="en-ZA"/>
        </a:p>
      </dgm:t>
    </dgm:pt>
    <dgm:pt modelId="{33EDD3D2-7A6E-450E-9FE9-B0289E0567B6}" type="sibTrans" cxnId="{1BCB477E-27AB-4391-8161-B1D0D1F44E9A}">
      <dgm:prSet/>
      <dgm:spPr/>
      <dgm:t>
        <a:bodyPr/>
        <a:lstStyle/>
        <a:p>
          <a:endParaRPr lang="en-ZA"/>
        </a:p>
      </dgm:t>
    </dgm:pt>
    <dgm:pt modelId="{F8F7100A-0F71-43B9-8670-57D1EE474C81}" type="pres">
      <dgm:prSet presAssocID="{6762D942-345E-47A7-BC53-94EE0579D33B}" presName="diagram" presStyleCnt="0">
        <dgm:presLayoutVars>
          <dgm:chMax val="1"/>
          <dgm:dir/>
          <dgm:animLvl val="ctr"/>
          <dgm:resizeHandles val="exact"/>
        </dgm:presLayoutVars>
      </dgm:prSet>
      <dgm:spPr/>
      <dgm:t>
        <a:bodyPr/>
        <a:lstStyle/>
        <a:p>
          <a:endParaRPr lang="en-ZA"/>
        </a:p>
      </dgm:t>
    </dgm:pt>
    <dgm:pt modelId="{F22BA2BF-88CF-4EE7-BC0C-E376934AF622}" type="pres">
      <dgm:prSet presAssocID="{6762D942-345E-47A7-BC53-94EE0579D33B}" presName="matrix" presStyleCnt="0"/>
      <dgm:spPr/>
    </dgm:pt>
    <dgm:pt modelId="{DA6B7518-9852-4227-B33A-9DB9DEC5C193}" type="pres">
      <dgm:prSet presAssocID="{6762D942-345E-47A7-BC53-94EE0579D33B}" presName="tile1" presStyleLbl="node1" presStyleIdx="0" presStyleCnt="4"/>
      <dgm:spPr/>
      <dgm:t>
        <a:bodyPr/>
        <a:lstStyle/>
        <a:p>
          <a:endParaRPr lang="en-ZA"/>
        </a:p>
      </dgm:t>
    </dgm:pt>
    <dgm:pt modelId="{666B7452-5971-41CE-9E43-E1EF1B6E8B45}" type="pres">
      <dgm:prSet presAssocID="{6762D942-345E-47A7-BC53-94EE0579D33B}" presName="tile1text" presStyleLbl="node1" presStyleIdx="0" presStyleCnt="4">
        <dgm:presLayoutVars>
          <dgm:chMax val="0"/>
          <dgm:chPref val="0"/>
          <dgm:bulletEnabled val="1"/>
        </dgm:presLayoutVars>
      </dgm:prSet>
      <dgm:spPr/>
      <dgm:t>
        <a:bodyPr/>
        <a:lstStyle/>
        <a:p>
          <a:endParaRPr lang="en-ZA"/>
        </a:p>
      </dgm:t>
    </dgm:pt>
    <dgm:pt modelId="{03332B20-5C21-406B-927D-8457ECCFA84A}" type="pres">
      <dgm:prSet presAssocID="{6762D942-345E-47A7-BC53-94EE0579D33B}" presName="tile2" presStyleLbl="node1" presStyleIdx="1" presStyleCnt="4"/>
      <dgm:spPr/>
      <dgm:t>
        <a:bodyPr/>
        <a:lstStyle/>
        <a:p>
          <a:endParaRPr lang="en-ZA"/>
        </a:p>
      </dgm:t>
    </dgm:pt>
    <dgm:pt modelId="{794FBFD6-6F62-4715-B576-920CA0F964B2}" type="pres">
      <dgm:prSet presAssocID="{6762D942-345E-47A7-BC53-94EE0579D33B}" presName="tile2text" presStyleLbl="node1" presStyleIdx="1" presStyleCnt="4">
        <dgm:presLayoutVars>
          <dgm:chMax val="0"/>
          <dgm:chPref val="0"/>
          <dgm:bulletEnabled val="1"/>
        </dgm:presLayoutVars>
      </dgm:prSet>
      <dgm:spPr/>
      <dgm:t>
        <a:bodyPr/>
        <a:lstStyle/>
        <a:p>
          <a:endParaRPr lang="en-ZA"/>
        </a:p>
      </dgm:t>
    </dgm:pt>
    <dgm:pt modelId="{8B17270C-E419-4169-B700-A558E64E472D}" type="pres">
      <dgm:prSet presAssocID="{6762D942-345E-47A7-BC53-94EE0579D33B}" presName="tile3" presStyleLbl="node1" presStyleIdx="2" presStyleCnt="4"/>
      <dgm:spPr/>
      <dgm:t>
        <a:bodyPr/>
        <a:lstStyle/>
        <a:p>
          <a:endParaRPr lang="en-ZA"/>
        </a:p>
      </dgm:t>
    </dgm:pt>
    <dgm:pt modelId="{C75FD1C3-040D-4278-AD9A-08B454A9AF1B}" type="pres">
      <dgm:prSet presAssocID="{6762D942-345E-47A7-BC53-94EE0579D33B}" presName="tile3text" presStyleLbl="node1" presStyleIdx="2" presStyleCnt="4">
        <dgm:presLayoutVars>
          <dgm:chMax val="0"/>
          <dgm:chPref val="0"/>
          <dgm:bulletEnabled val="1"/>
        </dgm:presLayoutVars>
      </dgm:prSet>
      <dgm:spPr/>
      <dgm:t>
        <a:bodyPr/>
        <a:lstStyle/>
        <a:p>
          <a:endParaRPr lang="en-ZA"/>
        </a:p>
      </dgm:t>
    </dgm:pt>
    <dgm:pt modelId="{F8628FCD-0FA2-48D7-9CC2-A5E7DACEFEE2}" type="pres">
      <dgm:prSet presAssocID="{6762D942-345E-47A7-BC53-94EE0579D33B}" presName="tile4" presStyleLbl="node1" presStyleIdx="3" presStyleCnt="4"/>
      <dgm:spPr/>
      <dgm:t>
        <a:bodyPr/>
        <a:lstStyle/>
        <a:p>
          <a:endParaRPr lang="en-ZA"/>
        </a:p>
      </dgm:t>
    </dgm:pt>
    <dgm:pt modelId="{786558E0-FD21-4B62-BA6A-6841832773BA}" type="pres">
      <dgm:prSet presAssocID="{6762D942-345E-47A7-BC53-94EE0579D33B}" presName="tile4text" presStyleLbl="node1" presStyleIdx="3" presStyleCnt="4">
        <dgm:presLayoutVars>
          <dgm:chMax val="0"/>
          <dgm:chPref val="0"/>
          <dgm:bulletEnabled val="1"/>
        </dgm:presLayoutVars>
      </dgm:prSet>
      <dgm:spPr/>
      <dgm:t>
        <a:bodyPr/>
        <a:lstStyle/>
        <a:p>
          <a:endParaRPr lang="en-ZA"/>
        </a:p>
      </dgm:t>
    </dgm:pt>
    <dgm:pt modelId="{76EDA467-BA01-4645-B1B6-EEC8F674A67F}" type="pres">
      <dgm:prSet presAssocID="{6762D942-345E-47A7-BC53-94EE0579D33B}" presName="centerTile" presStyleLbl="fgShp" presStyleIdx="0" presStyleCnt="1">
        <dgm:presLayoutVars>
          <dgm:chMax val="0"/>
          <dgm:chPref val="0"/>
        </dgm:presLayoutVars>
      </dgm:prSet>
      <dgm:spPr/>
      <dgm:t>
        <a:bodyPr/>
        <a:lstStyle/>
        <a:p>
          <a:endParaRPr lang="en-ZA"/>
        </a:p>
      </dgm:t>
    </dgm:pt>
  </dgm:ptLst>
  <dgm:cxnLst>
    <dgm:cxn modelId="{8AF5E9C3-D03C-46D0-9EC8-804DC98EFE3A}" type="presOf" srcId="{20CE8E8B-FF4A-4072-9ED5-FF9F74BB69CD}" destId="{03332B20-5C21-406B-927D-8457ECCFA84A}" srcOrd="0" destOrd="0" presId="urn:microsoft.com/office/officeart/2005/8/layout/matrix1"/>
    <dgm:cxn modelId="{0BDBF5EE-98E6-4516-90C0-1A2ADFBD144F}" type="presOf" srcId="{EBC8DB1D-C58D-41C4-A40C-AA12BA4CE3C1}" destId="{DA6B7518-9852-4227-B33A-9DB9DEC5C193}" srcOrd="0" destOrd="0" presId="urn:microsoft.com/office/officeart/2005/8/layout/matrix1"/>
    <dgm:cxn modelId="{1BCB477E-27AB-4391-8161-B1D0D1F44E9A}" srcId="{BB3F45C0-0221-45FE-B691-06BEBDA7C37B}" destId="{E889F879-CF55-4A98-AC07-EB454D632973}" srcOrd="2" destOrd="0" parTransId="{6D6E0FA3-0E67-49EF-BCD3-402E4851AE3F}" sibTransId="{33EDD3D2-7A6E-450E-9FE9-B0289E0567B6}"/>
    <dgm:cxn modelId="{45C25D39-DCAB-4297-8226-76EC5D5BEEB1}" type="presOf" srcId="{E889F879-CF55-4A98-AC07-EB454D632973}" destId="{C75FD1C3-040D-4278-AD9A-08B454A9AF1B}" srcOrd="1" destOrd="0" presId="urn:microsoft.com/office/officeart/2005/8/layout/matrix1"/>
    <dgm:cxn modelId="{5EFDF11E-E88C-4C23-A83E-58EE0C18EA4C}" srcId="{BB3F45C0-0221-45FE-B691-06BEBDA7C37B}" destId="{EBC8DB1D-C58D-41C4-A40C-AA12BA4CE3C1}" srcOrd="0" destOrd="0" parTransId="{384C48FA-6E38-42A5-A293-7DC1C0D016D0}" sibTransId="{D554E19F-F4DB-4C93-8B37-50CA51E87CA5}"/>
    <dgm:cxn modelId="{F899742C-A040-4EF1-9305-C3B1905D53E7}" type="presOf" srcId="{0A6A03CD-C98D-4EF1-8672-80DF2154B9A7}" destId="{786558E0-FD21-4B62-BA6A-6841832773BA}" srcOrd="1" destOrd="0" presId="urn:microsoft.com/office/officeart/2005/8/layout/matrix1"/>
    <dgm:cxn modelId="{83E8A6F0-ED78-477D-9A3A-3468DA8BD84A}" type="presOf" srcId="{0A6A03CD-C98D-4EF1-8672-80DF2154B9A7}" destId="{F8628FCD-0FA2-48D7-9CC2-A5E7DACEFEE2}" srcOrd="0" destOrd="0" presId="urn:microsoft.com/office/officeart/2005/8/layout/matrix1"/>
    <dgm:cxn modelId="{14830CAC-AF80-4254-8530-AF833006B42B}" type="presOf" srcId="{6762D942-345E-47A7-BC53-94EE0579D33B}" destId="{F8F7100A-0F71-43B9-8670-57D1EE474C81}" srcOrd="0" destOrd="0" presId="urn:microsoft.com/office/officeart/2005/8/layout/matrix1"/>
    <dgm:cxn modelId="{CEBA87E0-B096-49DB-B2FE-8FB5F843E359}" type="presOf" srcId="{BB3F45C0-0221-45FE-B691-06BEBDA7C37B}" destId="{76EDA467-BA01-4645-B1B6-EEC8F674A67F}" srcOrd="0" destOrd="0" presId="urn:microsoft.com/office/officeart/2005/8/layout/matrix1"/>
    <dgm:cxn modelId="{457902F9-1868-4561-8DAF-DB11238D9C56}" srcId="{6762D942-345E-47A7-BC53-94EE0579D33B}" destId="{BB3F45C0-0221-45FE-B691-06BEBDA7C37B}" srcOrd="0" destOrd="0" parTransId="{214CC57B-549B-44BD-8225-823FBDC50720}" sibTransId="{41331B83-CCBA-4FF8-8EDA-85B436955D90}"/>
    <dgm:cxn modelId="{7999CF22-FDFC-48D0-806C-0EA8F1074BE5}" srcId="{BB3F45C0-0221-45FE-B691-06BEBDA7C37B}" destId="{0A6A03CD-C98D-4EF1-8672-80DF2154B9A7}" srcOrd="3" destOrd="0" parTransId="{CACC9F0B-B949-451B-9B3B-0C28BFEE6EF0}" sibTransId="{99C77BD8-0CCA-4FD9-8327-3C8B9D3C2868}"/>
    <dgm:cxn modelId="{57F14BEA-4E1A-48AC-82A4-F2FEDEE7A62A}" type="presOf" srcId="{EBC8DB1D-C58D-41C4-A40C-AA12BA4CE3C1}" destId="{666B7452-5971-41CE-9E43-E1EF1B6E8B45}" srcOrd="1" destOrd="0" presId="urn:microsoft.com/office/officeart/2005/8/layout/matrix1"/>
    <dgm:cxn modelId="{E2E61FF8-4E0E-42EB-98C7-52F7A42E2A82}" type="presOf" srcId="{20CE8E8B-FF4A-4072-9ED5-FF9F74BB69CD}" destId="{794FBFD6-6F62-4715-B576-920CA0F964B2}" srcOrd="1" destOrd="0" presId="urn:microsoft.com/office/officeart/2005/8/layout/matrix1"/>
    <dgm:cxn modelId="{CD999D8C-6194-4C43-A596-DEFCFF039F83}" srcId="{BB3F45C0-0221-45FE-B691-06BEBDA7C37B}" destId="{20CE8E8B-FF4A-4072-9ED5-FF9F74BB69CD}" srcOrd="1" destOrd="0" parTransId="{87F1734E-0268-4833-98E4-CB39E8B7BB92}" sibTransId="{1781A84B-444B-4D41-967F-B2FD026627E8}"/>
    <dgm:cxn modelId="{CE2CE2D2-A2E7-4C3B-9572-3206A06FBC40}" type="presOf" srcId="{E889F879-CF55-4A98-AC07-EB454D632973}" destId="{8B17270C-E419-4169-B700-A558E64E472D}" srcOrd="0" destOrd="0" presId="urn:microsoft.com/office/officeart/2005/8/layout/matrix1"/>
    <dgm:cxn modelId="{C2C9BD70-7C43-4584-BFD3-7BED17B4FDEA}" type="presParOf" srcId="{F8F7100A-0F71-43B9-8670-57D1EE474C81}" destId="{F22BA2BF-88CF-4EE7-BC0C-E376934AF622}" srcOrd="0" destOrd="0" presId="urn:microsoft.com/office/officeart/2005/8/layout/matrix1"/>
    <dgm:cxn modelId="{C8C3F9C0-E56E-4F25-BAAA-500D8A705070}" type="presParOf" srcId="{F22BA2BF-88CF-4EE7-BC0C-E376934AF622}" destId="{DA6B7518-9852-4227-B33A-9DB9DEC5C193}" srcOrd="0" destOrd="0" presId="urn:microsoft.com/office/officeart/2005/8/layout/matrix1"/>
    <dgm:cxn modelId="{D77B4212-8239-423B-AE20-89322F3F95A7}" type="presParOf" srcId="{F22BA2BF-88CF-4EE7-BC0C-E376934AF622}" destId="{666B7452-5971-41CE-9E43-E1EF1B6E8B45}" srcOrd="1" destOrd="0" presId="urn:microsoft.com/office/officeart/2005/8/layout/matrix1"/>
    <dgm:cxn modelId="{6C431CEA-95BA-4FCC-9670-57A75AF4EFB7}" type="presParOf" srcId="{F22BA2BF-88CF-4EE7-BC0C-E376934AF622}" destId="{03332B20-5C21-406B-927D-8457ECCFA84A}" srcOrd="2" destOrd="0" presId="urn:microsoft.com/office/officeart/2005/8/layout/matrix1"/>
    <dgm:cxn modelId="{0FFC8071-E3E1-4109-8A25-C6383E2C0D07}" type="presParOf" srcId="{F22BA2BF-88CF-4EE7-BC0C-E376934AF622}" destId="{794FBFD6-6F62-4715-B576-920CA0F964B2}" srcOrd="3" destOrd="0" presId="urn:microsoft.com/office/officeart/2005/8/layout/matrix1"/>
    <dgm:cxn modelId="{C216BD55-EBFC-44F0-AD8C-7EF755C71A20}" type="presParOf" srcId="{F22BA2BF-88CF-4EE7-BC0C-E376934AF622}" destId="{8B17270C-E419-4169-B700-A558E64E472D}" srcOrd="4" destOrd="0" presId="urn:microsoft.com/office/officeart/2005/8/layout/matrix1"/>
    <dgm:cxn modelId="{EC0DCE46-6187-4E15-BA1E-C847083BA46A}" type="presParOf" srcId="{F22BA2BF-88CF-4EE7-BC0C-E376934AF622}" destId="{C75FD1C3-040D-4278-AD9A-08B454A9AF1B}" srcOrd="5" destOrd="0" presId="urn:microsoft.com/office/officeart/2005/8/layout/matrix1"/>
    <dgm:cxn modelId="{52AFBBCE-7777-49C8-9CEF-9FA900E6661D}" type="presParOf" srcId="{F22BA2BF-88CF-4EE7-BC0C-E376934AF622}" destId="{F8628FCD-0FA2-48D7-9CC2-A5E7DACEFEE2}" srcOrd="6" destOrd="0" presId="urn:microsoft.com/office/officeart/2005/8/layout/matrix1"/>
    <dgm:cxn modelId="{B5267E44-76D2-4733-B94B-DD2F035B45B3}" type="presParOf" srcId="{F22BA2BF-88CF-4EE7-BC0C-E376934AF622}" destId="{786558E0-FD21-4B62-BA6A-6841832773BA}" srcOrd="7" destOrd="0" presId="urn:microsoft.com/office/officeart/2005/8/layout/matrix1"/>
    <dgm:cxn modelId="{C07B25BF-EED6-424F-9851-1325D72654AB}" type="presParOf" srcId="{F8F7100A-0F71-43B9-8670-57D1EE474C81}" destId="{76EDA467-BA01-4645-B1B6-EEC8F674A67F}"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A6B7518-9852-4227-B33A-9DB9DEC5C193}">
      <dsp:nvSpPr>
        <dsp:cNvPr id="0" name=""/>
        <dsp:cNvSpPr/>
      </dsp:nvSpPr>
      <dsp:spPr>
        <a:xfrm rot="16200000">
          <a:off x="291605" y="-291605"/>
          <a:ext cx="1391627" cy="1974838"/>
        </a:xfrm>
        <a:prstGeom prst="round1Rect">
          <a:avLst/>
        </a:prstGeom>
        <a:solidFill>
          <a:schemeClr val="accent5">
            <a:lumMod val="60000"/>
            <a:lumOff val="4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a:solidFill>
                <a:sysClr val="windowText" lastClr="000000"/>
              </a:solidFill>
            </a:rPr>
            <a:t>Legislative Alignment</a:t>
          </a:r>
        </a:p>
        <a:p>
          <a:pPr lvl="0" algn="ctr" defTabSz="533400">
            <a:lnSpc>
              <a:spcPct val="90000"/>
            </a:lnSpc>
            <a:spcBef>
              <a:spcPct val="0"/>
            </a:spcBef>
            <a:spcAft>
              <a:spcPct val="35000"/>
            </a:spcAft>
          </a:pPr>
          <a:r>
            <a:rPr lang="en-ZA" sz="1200" b="1" kern="1200" dirty="0">
              <a:solidFill>
                <a:sysClr val="windowText" lastClr="000000"/>
              </a:solidFill>
            </a:rPr>
            <a:t>(LA)</a:t>
          </a:r>
        </a:p>
      </dsp:txBody>
      <dsp:txXfrm rot="16200000">
        <a:off x="465558" y="-465558"/>
        <a:ext cx="1043720" cy="1974838"/>
      </dsp:txXfrm>
    </dsp:sp>
    <dsp:sp modelId="{03332B20-5C21-406B-927D-8457ECCFA84A}">
      <dsp:nvSpPr>
        <dsp:cNvPr id="0" name=""/>
        <dsp:cNvSpPr/>
      </dsp:nvSpPr>
      <dsp:spPr>
        <a:xfrm>
          <a:off x="1974838" y="0"/>
          <a:ext cx="1974838" cy="1391627"/>
        </a:xfrm>
        <a:prstGeom prst="round1Rect">
          <a:avLst/>
        </a:prstGeom>
        <a:solidFill>
          <a:srgbClr val="FFFF00"/>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a:solidFill>
                <a:sysClr val="windowText" lastClr="000000"/>
              </a:solidFill>
            </a:rPr>
            <a:t>Terminology Alignment</a:t>
          </a:r>
        </a:p>
        <a:p>
          <a:pPr lvl="0" algn="ctr" defTabSz="533400">
            <a:lnSpc>
              <a:spcPct val="90000"/>
            </a:lnSpc>
            <a:spcBef>
              <a:spcPct val="0"/>
            </a:spcBef>
            <a:spcAft>
              <a:spcPct val="35000"/>
            </a:spcAft>
          </a:pPr>
          <a:r>
            <a:rPr lang="en-ZA" sz="1200" b="1" kern="1200" dirty="0">
              <a:solidFill>
                <a:sysClr val="windowText" lastClr="000000"/>
              </a:solidFill>
            </a:rPr>
            <a:t>(TA)</a:t>
          </a:r>
        </a:p>
      </dsp:txBody>
      <dsp:txXfrm>
        <a:off x="1974838" y="0"/>
        <a:ext cx="1974838" cy="1043720"/>
      </dsp:txXfrm>
    </dsp:sp>
    <dsp:sp modelId="{8B17270C-E419-4169-B700-A558E64E472D}">
      <dsp:nvSpPr>
        <dsp:cNvPr id="0" name=""/>
        <dsp:cNvSpPr/>
      </dsp:nvSpPr>
      <dsp:spPr>
        <a:xfrm rot="10800000">
          <a:off x="0" y="1391627"/>
          <a:ext cx="1974838" cy="1391627"/>
        </a:xfrm>
        <a:prstGeom prst="round1Rect">
          <a:avLst/>
        </a:prstGeom>
        <a:solidFill>
          <a:schemeClr val="bg2">
            <a:lumMod val="40000"/>
            <a:lumOff val="60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a:solidFill>
                <a:sysClr val="windowText" lastClr="000000"/>
              </a:solidFill>
            </a:rPr>
            <a:t>Good Practise Alignment</a:t>
          </a:r>
        </a:p>
      </dsp:txBody>
      <dsp:txXfrm rot="10800000">
        <a:off x="0" y="1739534"/>
        <a:ext cx="1974838" cy="1043720"/>
      </dsp:txXfrm>
    </dsp:sp>
    <dsp:sp modelId="{F8628FCD-0FA2-48D7-9CC2-A5E7DACEFEE2}">
      <dsp:nvSpPr>
        <dsp:cNvPr id="0" name=""/>
        <dsp:cNvSpPr/>
      </dsp:nvSpPr>
      <dsp:spPr>
        <a:xfrm rot="5400000">
          <a:off x="2266444" y="1100021"/>
          <a:ext cx="1391627" cy="1974838"/>
        </a:xfrm>
        <a:prstGeom prst="round1Rect">
          <a:avLst/>
        </a:prstGeom>
        <a:solidFill>
          <a:schemeClr val="accent6">
            <a:lumMod val="7500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a:solidFill>
                <a:sysClr val="windowText" lastClr="000000"/>
              </a:solidFill>
            </a:rPr>
            <a:t>Auditor General Alternative</a:t>
          </a:r>
        </a:p>
        <a:p>
          <a:pPr lvl="0" algn="ctr" defTabSz="533400">
            <a:lnSpc>
              <a:spcPct val="90000"/>
            </a:lnSpc>
            <a:spcBef>
              <a:spcPct val="0"/>
            </a:spcBef>
            <a:spcAft>
              <a:spcPct val="35000"/>
            </a:spcAft>
          </a:pPr>
          <a:r>
            <a:rPr lang="en-ZA" sz="1200" b="1" kern="1200" dirty="0">
              <a:solidFill>
                <a:sysClr val="windowText" lastClr="000000"/>
              </a:solidFill>
            </a:rPr>
            <a:t>(AG)</a:t>
          </a:r>
        </a:p>
      </dsp:txBody>
      <dsp:txXfrm rot="5400000">
        <a:off x="2440397" y="1273975"/>
        <a:ext cx="1043720" cy="1974838"/>
      </dsp:txXfrm>
    </dsp:sp>
    <dsp:sp modelId="{76EDA467-BA01-4645-B1B6-EEC8F674A67F}">
      <dsp:nvSpPr>
        <dsp:cNvPr id="0" name=""/>
        <dsp:cNvSpPr/>
      </dsp:nvSpPr>
      <dsp:spPr>
        <a:xfrm>
          <a:off x="1382386" y="1043720"/>
          <a:ext cx="1184903" cy="695813"/>
        </a:xfrm>
        <a:prstGeom prst="roundRect">
          <a:avLst/>
        </a:prstGeom>
        <a:solidFill>
          <a:schemeClr val="dk2">
            <a:tint val="60000"/>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ZA" sz="1200" b="1" kern="1200" dirty="0"/>
            <a:t>AMENDMENTS LEGEND</a:t>
          </a:r>
        </a:p>
      </dsp:txBody>
      <dsp:txXfrm>
        <a:off x="1382386" y="1043720"/>
        <a:ext cx="1184903" cy="695813"/>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856"/>
          </a:xfrm>
          <a:prstGeom prst="rect">
            <a:avLst/>
          </a:prstGeom>
        </p:spPr>
        <p:txBody>
          <a:bodyPr vert="horz" lIns="96597" tIns="48299" rIns="96597" bIns="48299"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0856"/>
          </a:xfrm>
          <a:prstGeom prst="rect">
            <a:avLst/>
          </a:prstGeom>
        </p:spPr>
        <p:txBody>
          <a:bodyPr vert="horz" lIns="96597" tIns="48299" rIns="96597" bIns="48299" rtlCol="0"/>
          <a:lstStyle>
            <a:lvl1pPr algn="r">
              <a:defRPr sz="1300"/>
            </a:lvl1pPr>
          </a:lstStyle>
          <a:p>
            <a:fld id="{8BC7F027-379E-4D32-9199-1B8938F68AAE}" type="datetimeFigureOut">
              <a:rPr lang="en-GB" smtClean="0"/>
              <a:pPr/>
              <a:t>15/03/2021</a:t>
            </a:fld>
            <a:endParaRPr lang="en-GB"/>
          </a:p>
        </p:txBody>
      </p:sp>
      <p:sp>
        <p:nvSpPr>
          <p:cNvPr id="4" name="Footer Placeholder 3"/>
          <p:cNvSpPr>
            <a:spLocks noGrp="1"/>
          </p:cNvSpPr>
          <p:nvPr>
            <p:ph type="ftr" sz="quarter" idx="2"/>
          </p:nvPr>
        </p:nvSpPr>
        <p:spPr>
          <a:xfrm>
            <a:off x="0" y="9514530"/>
            <a:ext cx="2984871" cy="500856"/>
          </a:xfrm>
          <a:prstGeom prst="rect">
            <a:avLst/>
          </a:prstGeom>
        </p:spPr>
        <p:txBody>
          <a:bodyPr vert="horz" lIns="96597" tIns="48299" rIns="96597" bIns="48299"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4530"/>
            <a:ext cx="2984871" cy="500856"/>
          </a:xfrm>
          <a:prstGeom prst="rect">
            <a:avLst/>
          </a:prstGeom>
        </p:spPr>
        <p:txBody>
          <a:bodyPr vert="horz" lIns="96597" tIns="48299" rIns="96597" bIns="48299" rtlCol="0" anchor="b"/>
          <a:lstStyle>
            <a:lvl1pPr algn="r">
              <a:defRPr sz="1300"/>
            </a:lvl1pPr>
          </a:lstStyle>
          <a:p>
            <a:fld id="{9CB3FB82-2445-4031-8D77-475052559E55}" type="slidenum">
              <a:rPr lang="en-GB" smtClean="0"/>
              <a:pPr/>
              <a:t>‹#›</a:t>
            </a:fld>
            <a:endParaRPr lang="en-GB"/>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0856"/>
          </a:xfrm>
          <a:prstGeom prst="rect">
            <a:avLst/>
          </a:prstGeom>
        </p:spPr>
        <p:txBody>
          <a:bodyPr vert="horz" lIns="96597" tIns="48299" rIns="96597" bIns="48299" rtlCol="0"/>
          <a:lstStyle>
            <a:lvl1pPr algn="l">
              <a:defRPr sz="1300"/>
            </a:lvl1pPr>
          </a:lstStyle>
          <a:p>
            <a:endParaRPr lang="en-ZA"/>
          </a:p>
        </p:txBody>
      </p:sp>
      <p:sp>
        <p:nvSpPr>
          <p:cNvPr id="3" name="Date Placeholder 2"/>
          <p:cNvSpPr>
            <a:spLocks noGrp="1"/>
          </p:cNvSpPr>
          <p:nvPr>
            <p:ph type="dt" idx="1"/>
          </p:nvPr>
        </p:nvSpPr>
        <p:spPr>
          <a:xfrm>
            <a:off x="3901698" y="0"/>
            <a:ext cx="2984871" cy="500856"/>
          </a:xfrm>
          <a:prstGeom prst="rect">
            <a:avLst/>
          </a:prstGeom>
        </p:spPr>
        <p:txBody>
          <a:bodyPr vert="horz" lIns="96597" tIns="48299" rIns="96597" bIns="48299" rtlCol="0"/>
          <a:lstStyle>
            <a:lvl1pPr algn="r">
              <a:defRPr sz="1300"/>
            </a:lvl1pPr>
          </a:lstStyle>
          <a:p>
            <a:fld id="{0B7E7989-31F3-4EB9-8547-909D99F43AE5}" type="datetimeFigureOut">
              <a:rPr lang="en-ZA" smtClean="0"/>
              <a:pPr/>
              <a:t>2021/03/15</a:t>
            </a:fld>
            <a:endParaRPr lang="en-ZA"/>
          </a:p>
        </p:txBody>
      </p:sp>
      <p:sp>
        <p:nvSpPr>
          <p:cNvPr id="4" name="Slide Image Placeholder 3"/>
          <p:cNvSpPr>
            <a:spLocks noGrp="1" noRot="1" noChangeAspect="1"/>
          </p:cNvSpPr>
          <p:nvPr>
            <p:ph type="sldImg" idx="2"/>
          </p:nvPr>
        </p:nvSpPr>
        <p:spPr>
          <a:xfrm>
            <a:off x="941388" y="750888"/>
            <a:ext cx="5005387" cy="3756025"/>
          </a:xfrm>
          <a:prstGeom prst="rect">
            <a:avLst/>
          </a:prstGeom>
          <a:noFill/>
          <a:ln w="12700">
            <a:solidFill>
              <a:prstClr val="black"/>
            </a:solidFill>
          </a:ln>
        </p:spPr>
        <p:txBody>
          <a:bodyPr vert="horz" lIns="96597" tIns="48299" rIns="96597" bIns="48299" rtlCol="0" anchor="ctr"/>
          <a:lstStyle/>
          <a:p>
            <a:endParaRPr lang="en-ZA"/>
          </a:p>
        </p:txBody>
      </p:sp>
      <p:sp>
        <p:nvSpPr>
          <p:cNvPr id="5" name="Notes Placeholder 4"/>
          <p:cNvSpPr>
            <a:spLocks noGrp="1"/>
          </p:cNvSpPr>
          <p:nvPr>
            <p:ph type="body" sz="quarter" idx="3"/>
          </p:nvPr>
        </p:nvSpPr>
        <p:spPr>
          <a:xfrm>
            <a:off x="688817" y="4758135"/>
            <a:ext cx="5510530" cy="4507706"/>
          </a:xfrm>
          <a:prstGeom prst="rect">
            <a:avLst/>
          </a:prstGeom>
        </p:spPr>
        <p:txBody>
          <a:bodyPr vert="horz" lIns="96597" tIns="48299" rIns="96597" bIns="4829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514530"/>
            <a:ext cx="2984871" cy="500856"/>
          </a:xfrm>
          <a:prstGeom prst="rect">
            <a:avLst/>
          </a:prstGeom>
        </p:spPr>
        <p:txBody>
          <a:bodyPr vert="horz" lIns="96597" tIns="48299" rIns="96597" bIns="48299" rtlCol="0" anchor="b"/>
          <a:lstStyle>
            <a:lvl1pPr algn="l">
              <a:defRPr sz="1300"/>
            </a:lvl1pPr>
          </a:lstStyle>
          <a:p>
            <a:endParaRPr lang="en-ZA"/>
          </a:p>
        </p:txBody>
      </p:sp>
      <p:sp>
        <p:nvSpPr>
          <p:cNvPr id="7" name="Slide Number Placeholder 6"/>
          <p:cNvSpPr>
            <a:spLocks noGrp="1"/>
          </p:cNvSpPr>
          <p:nvPr>
            <p:ph type="sldNum" sz="quarter" idx="5"/>
          </p:nvPr>
        </p:nvSpPr>
        <p:spPr>
          <a:xfrm>
            <a:off x="3901698" y="9514530"/>
            <a:ext cx="2984871" cy="500856"/>
          </a:xfrm>
          <a:prstGeom prst="rect">
            <a:avLst/>
          </a:prstGeom>
        </p:spPr>
        <p:txBody>
          <a:bodyPr vert="horz" lIns="96597" tIns="48299" rIns="96597" bIns="48299" rtlCol="0" anchor="b"/>
          <a:lstStyle>
            <a:lvl1pPr algn="r">
              <a:defRPr sz="1300"/>
            </a:lvl1pPr>
          </a:lstStyle>
          <a:p>
            <a:fld id="{05E2897E-B052-44CE-92A6-D4B2AB10F3F6}" type="slidenum">
              <a:rPr lang="en-ZA" smtClean="0"/>
              <a:pPr/>
              <a:t>‹#›</a:t>
            </a:fld>
            <a:endParaRPr lang="en-ZA"/>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05E2897E-B052-44CE-92A6-D4B2AB10F3F6}" type="slidenum">
              <a:rPr lang="en-ZA" smtClean="0"/>
              <a:pPr/>
              <a:t>1</a:t>
            </a:fld>
            <a:endParaRPr lang="en-ZA"/>
          </a:p>
        </p:txBody>
      </p:sp>
    </p:spTree>
    <p:extLst>
      <p:ext uri="{BB962C8B-B14F-4D97-AF65-F5344CB8AC3E}">
        <p14:creationId xmlns:p14="http://schemas.microsoft.com/office/powerpoint/2010/main" xmlns="" val="724751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11</a:t>
            </a:fld>
            <a:endParaRPr lang="en-ZA"/>
          </a:p>
        </p:txBody>
      </p:sp>
    </p:spTree>
    <p:extLst>
      <p:ext uri="{BB962C8B-B14F-4D97-AF65-F5344CB8AC3E}">
        <p14:creationId xmlns:p14="http://schemas.microsoft.com/office/powerpoint/2010/main" xmlns="" val="2786070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12</a:t>
            </a:fld>
            <a:endParaRPr lang="en-ZA"/>
          </a:p>
        </p:txBody>
      </p:sp>
    </p:spTree>
    <p:extLst>
      <p:ext uri="{BB962C8B-B14F-4D97-AF65-F5344CB8AC3E}">
        <p14:creationId xmlns:p14="http://schemas.microsoft.com/office/powerpoint/2010/main" xmlns="" val="33288197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
            </a:r>
            <a:br>
              <a:rPr lang="en-ZA" dirty="0"/>
            </a:br>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13</a:t>
            </a:fld>
            <a:endParaRPr lang="en-ZA"/>
          </a:p>
        </p:txBody>
      </p:sp>
    </p:spTree>
    <p:extLst>
      <p:ext uri="{BB962C8B-B14F-4D97-AF65-F5344CB8AC3E}">
        <p14:creationId xmlns:p14="http://schemas.microsoft.com/office/powerpoint/2010/main" xmlns="" val="3969889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14</a:t>
            </a:fld>
            <a:endParaRPr lang="en-ZA"/>
          </a:p>
        </p:txBody>
      </p:sp>
    </p:spTree>
    <p:extLst>
      <p:ext uri="{BB962C8B-B14F-4D97-AF65-F5344CB8AC3E}">
        <p14:creationId xmlns:p14="http://schemas.microsoft.com/office/powerpoint/2010/main" xmlns="" val="31663901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0"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15</a:t>
            </a:fld>
            <a:endParaRPr lang="en-ZA"/>
          </a:p>
        </p:txBody>
      </p:sp>
    </p:spTree>
    <p:extLst>
      <p:ext uri="{BB962C8B-B14F-4D97-AF65-F5344CB8AC3E}">
        <p14:creationId xmlns:p14="http://schemas.microsoft.com/office/powerpoint/2010/main" xmlns="" val="3927360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16</a:t>
            </a:fld>
            <a:endParaRPr lang="en-ZA"/>
          </a:p>
        </p:txBody>
      </p:sp>
    </p:spTree>
    <p:extLst>
      <p:ext uri="{BB962C8B-B14F-4D97-AF65-F5344CB8AC3E}">
        <p14:creationId xmlns:p14="http://schemas.microsoft.com/office/powerpoint/2010/main" xmlns="" val="3699603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17</a:t>
            </a:fld>
            <a:endParaRPr lang="en-ZA"/>
          </a:p>
        </p:txBody>
      </p:sp>
    </p:spTree>
    <p:extLst>
      <p:ext uri="{BB962C8B-B14F-4D97-AF65-F5344CB8AC3E}">
        <p14:creationId xmlns:p14="http://schemas.microsoft.com/office/powerpoint/2010/main" xmlns="" val="1395148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05E2897E-B052-44CE-92A6-D4B2AB10F3F6}" type="slidenum">
              <a:rPr lang="en-ZA" smtClean="0"/>
              <a:pPr/>
              <a:t>18</a:t>
            </a:fld>
            <a:endParaRPr lang="en-ZA"/>
          </a:p>
        </p:txBody>
      </p:sp>
    </p:spTree>
    <p:extLst>
      <p:ext uri="{BB962C8B-B14F-4D97-AF65-F5344CB8AC3E}">
        <p14:creationId xmlns:p14="http://schemas.microsoft.com/office/powerpoint/2010/main" xmlns="" val="27787163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05E2897E-B052-44CE-92A6-D4B2AB10F3F6}" type="slidenum">
              <a:rPr lang="en-ZA" smtClean="0"/>
              <a:pPr/>
              <a:t>19</a:t>
            </a:fld>
            <a:endParaRPr lang="en-ZA"/>
          </a:p>
        </p:txBody>
      </p:sp>
    </p:spTree>
    <p:extLst>
      <p:ext uri="{BB962C8B-B14F-4D97-AF65-F5344CB8AC3E}">
        <p14:creationId xmlns:p14="http://schemas.microsoft.com/office/powerpoint/2010/main" xmlns="" val="148471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2</a:t>
            </a:fld>
            <a:endParaRPr lang="en-ZA"/>
          </a:p>
        </p:txBody>
      </p:sp>
    </p:spTree>
    <p:extLst>
      <p:ext uri="{BB962C8B-B14F-4D97-AF65-F5344CB8AC3E}">
        <p14:creationId xmlns:p14="http://schemas.microsoft.com/office/powerpoint/2010/main" xmlns="" val="3127183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05E2897E-B052-44CE-92A6-D4B2AB10F3F6}" type="slidenum">
              <a:rPr lang="en-ZA" smtClean="0"/>
              <a:pPr/>
              <a:t>3</a:t>
            </a:fld>
            <a:endParaRPr lang="en-ZA"/>
          </a:p>
        </p:txBody>
      </p:sp>
    </p:spTree>
    <p:extLst>
      <p:ext uri="{BB962C8B-B14F-4D97-AF65-F5344CB8AC3E}">
        <p14:creationId xmlns:p14="http://schemas.microsoft.com/office/powerpoint/2010/main" xmlns="" val="30903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5</a:t>
            </a:fld>
            <a:endParaRPr lang="en-ZA"/>
          </a:p>
        </p:txBody>
      </p:sp>
    </p:spTree>
    <p:extLst>
      <p:ext uri="{BB962C8B-B14F-4D97-AF65-F5344CB8AC3E}">
        <p14:creationId xmlns:p14="http://schemas.microsoft.com/office/powerpoint/2010/main" xmlns="" val="672326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6</a:t>
            </a:fld>
            <a:endParaRPr lang="en-ZA"/>
          </a:p>
        </p:txBody>
      </p:sp>
    </p:spTree>
    <p:extLst>
      <p:ext uri="{BB962C8B-B14F-4D97-AF65-F5344CB8AC3E}">
        <p14:creationId xmlns:p14="http://schemas.microsoft.com/office/powerpoint/2010/main" xmlns="" val="2512843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b="1"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7</a:t>
            </a:fld>
            <a:endParaRPr lang="en-ZA"/>
          </a:p>
        </p:txBody>
      </p:sp>
    </p:spTree>
    <p:extLst>
      <p:ext uri="{BB962C8B-B14F-4D97-AF65-F5344CB8AC3E}">
        <p14:creationId xmlns:p14="http://schemas.microsoft.com/office/powerpoint/2010/main" xmlns="" val="4152104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5"/>
          </p:nvPr>
        </p:nvSpPr>
        <p:spPr/>
        <p:txBody>
          <a:bodyPr/>
          <a:lstStyle/>
          <a:p>
            <a:fld id="{05E2897E-B052-44CE-92A6-D4B2AB10F3F6}" type="slidenum">
              <a:rPr lang="en-ZA" smtClean="0"/>
              <a:pPr/>
              <a:t>8</a:t>
            </a:fld>
            <a:endParaRPr lang="en-ZA"/>
          </a:p>
        </p:txBody>
      </p:sp>
    </p:spTree>
    <p:extLst>
      <p:ext uri="{BB962C8B-B14F-4D97-AF65-F5344CB8AC3E}">
        <p14:creationId xmlns:p14="http://schemas.microsoft.com/office/powerpoint/2010/main" xmlns="" val="839968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9</a:t>
            </a:fld>
            <a:endParaRPr lang="en-ZA"/>
          </a:p>
        </p:txBody>
      </p:sp>
    </p:spTree>
    <p:extLst>
      <p:ext uri="{BB962C8B-B14F-4D97-AF65-F5344CB8AC3E}">
        <p14:creationId xmlns:p14="http://schemas.microsoft.com/office/powerpoint/2010/main" xmlns="" val="3029995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05E2897E-B052-44CE-92A6-D4B2AB10F3F6}" type="slidenum">
              <a:rPr lang="en-ZA" smtClean="0"/>
              <a:pPr/>
              <a:t>10</a:t>
            </a:fld>
            <a:endParaRPr lang="en-ZA"/>
          </a:p>
        </p:txBody>
      </p:sp>
    </p:spTree>
    <p:extLst>
      <p:ext uri="{BB962C8B-B14F-4D97-AF65-F5344CB8AC3E}">
        <p14:creationId xmlns:p14="http://schemas.microsoft.com/office/powerpoint/2010/main" xmlns="" val="21437433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fld id="{44DF0C3E-4E99-4E2E-BA98-3D852DE6B51F}" type="datetime3">
              <a:rPr lang="en-US" smtClean="0"/>
              <a:pPr/>
              <a:t>15 March 2021</a:t>
            </a:fld>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3" name="Picture 2" descr="C:\Users\Conny\Desktop\WCG\WCG - Logo\PNG\Logos blue\Cultural Affairs and Sport\WCG - Logo - Cultural Affairs and Sport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4701" y="382084"/>
            <a:ext cx="5400600" cy="157631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3" descr="C:\Users\Conny\Desktop\WCG\WCG - Logo\PNG\Logos blue\Cultural Affairs and Sport\WCG - Logo - Cultural Affairs and Spor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3" name="Picture 4" descr="C:\Users\Conny\Desktop\WCG\WCG - Logo\PNG\Logos blue\Cultural Affairs and Sport\WCG - Logo - Cultural Affairs and Sport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00359" y="1894902"/>
            <a:ext cx="2705232" cy="762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026" name="think-cell Slide" r:id="rId33" imgW="360" imgH="36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Go to Insert &gt; Header &amp; Footer &gt; Enter presentation name into footer field</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2" name="Picture 3" descr="C:\Users\Conny\Desktop\WCG\WCG - Logo\PNG\Logos blue\Cultural Affairs and Sport\WCG - Logo - Cultural Affairs and Sport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sz="1800" dirty="0"/>
              <a:t>Standing Committee: Community Safety, Cultural Affairs and Sport</a:t>
            </a:r>
          </a:p>
        </p:txBody>
      </p:sp>
      <p:sp>
        <p:nvSpPr>
          <p:cNvPr id="8" name="Text Placeholder 7"/>
          <p:cNvSpPr>
            <a:spLocks noGrp="1"/>
          </p:cNvSpPr>
          <p:nvPr>
            <p:ph type="body" sz="quarter" idx="11"/>
          </p:nvPr>
        </p:nvSpPr>
        <p:spPr>
          <a:xfrm>
            <a:off x="5724128" y="5398045"/>
            <a:ext cx="2952328" cy="1271315"/>
          </a:xfrm>
        </p:spPr>
        <p:txBody>
          <a:bodyPr>
            <a:normAutofit lnSpcReduction="10000"/>
          </a:bodyPr>
          <a:lstStyle/>
          <a:p>
            <a:r>
              <a:rPr lang="en-GB" dirty="0"/>
              <a:t>Michael Janse van Rensburg</a:t>
            </a:r>
          </a:p>
          <a:p>
            <a:r>
              <a:rPr lang="en-GB" dirty="0"/>
              <a:t>Deputy Director: Museum Service</a:t>
            </a:r>
          </a:p>
          <a:p>
            <a:r>
              <a:rPr lang="en-GB" dirty="0"/>
              <a:t>Department of Cultural Affairs and Sport</a:t>
            </a:r>
          </a:p>
          <a:p>
            <a:endParaRPr lang="en-GB" dirty="0"/>
          </a:p>
          <a:p>
            <a:r>
              <a:rPr lang="en-GB" dirty="0"/>
              <a:t>15 March 2021</a:t>
            </a:r>
          </a:p>
          <a:p>
            <a:r>
              <a:rPr lang="en-GB" dirty="0"/>
              <a:t> </a:t>
            </a:r>
          </a:p>
          <a:p>
            <a:endParaRPr lang="en-GB" dirty="0"/>
          </a:p>
        </p:txBody>
      </p:sp>
      <p:sp>
        <p:nvSpPr>
          <p:cNvPr id="11" name="Title 10"/>
          <p:cNvSpPr>
            <a:spLocks noGrp="1"/>
          </p:cNvSpPr>
          <p:nvPr>
            <p:ph type="ctrTitle"/>
          </p:nvPr>
        </p:nvSpPr>
        <p:spPr/>
        <p:txBody>
          <a:bodyPr/>
          <a:lstStyle/>
          <a:p>
            <a:r>
              <a:rPr lang="en-GB" dirty="0"/>
              <a:t>MUSEUMS ORDINANCE AMENDMENT BILL</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10</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2713979120"/>
              </p:ext>
            </p:extLst>
          </p:nvPr>
        </p:nvGraphicFramePr>
        <p:xfrm>
          <a:off x="367283" y="1052736"/>
          <a:ext cx="8597205" cy="446532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17</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substitutes section 17 of the principal Ordinance and is a consequential amendment to amendments in clause 4 and 15</a:t>
                      </a:r>
                    </a:p>
                  </a:txBody>
                  <a:tcPr>
                    <a:solidFill>
                      <a:schemeClr val="bg2">
                        <a:lumMod val="40000"/>
                        <a:lumOff val="60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18</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substitutes section 18 of the principal Ordinance and provides for a change in the criteria for disqualification for membership of a board</a:t>
                      </a:r>
                    </a:p>
                  </a:txBody>
                  <a:tcPr>
                    <a:solidFill>
                      <a:schemeClr val="bg2">
                        <a:lumMod val="40000"/>
                        <a:lumOff val="6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19</a:t>
                      </a:r>
                    </a:p>
                    <a:p>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inserts section 18A in the principal Ordinance to provide for the designation of a chairperson of a board by the Provincial Minister. </a:t>
                      </a:r>
                    </a:p>
                  </a:txBody>
                  <a:tcPr>
                    <a:solidFill>
                      <a:schemeClr val="bg2">
                        <a:lumMod val="40000"/>
                        <a:lumOff val="6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20</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substitutes section 19 of the principal Ordinance to make different provision for the quorum and decision-making at meetings of a board. By the inclusion of a reference to section 6 the clause provides that a quorum for a meeting of a board is fifty per cent plus one and makes further provision for decisions, under certain circumstances, to be taken by vote. This is to ensure good governance at province-aided museums. </a:t>
                      </a:r>
                    </a:p>
                  </a:txBody>
                  <a:tcPr>
                    <a:solidFill>
                      <a:schemeClr val="bg2">
                        <a:lumMod val="40000"/>
                        <a:lumOff val="60000"/>
                      </a:schemeClr>
                    </a:solidFill>
                  </a:tcPr>
                </a:tc>
                <a:extLst>
                  <a:ext uri="{0D108BD9-81ED-4DB2-BD59-A6C34878D82A}">
                    <a16:rowId xmlns="" xmlns:a16="http://schemas.microsoft.com/office/drawing/2014/main" val="2133771830"/>
                  </a:ext>
                </a:extLst>
              </a:tr>
              <a:tr h="0">
                <a:tc>
                  <a:txBody>
                    <a:bodyPr/>
                    <a:lstStyle/>
                    <a:p>
                      <a:r>
                        <a:rPr lang="en-ZA" b="1" dirty="0"/>
                        <a:t>Clause 21</a:t>
                      </a:r>
                    </a:p>
                    <a:p>
                      <a:r>
                        <a:rPr lang="en-ZA" b="1" dirty="0"/>
                        <a:t>TA</a:t>
                      </a:r>
                    </a:p>
                  </a:txBody>
                  <a:tcPr>
                    <a:solidFill>
                      <a:srgbClr val="FFFF00"/>
                    </a:solidFill>
                  </a:tcPr>
                </a:tc>
                <a:tc>
                  <a:txBody>
                    <a:bodyPr/>
                    <a:lstStyle/>
                    <a:p>
                      <a:pPr marL="0" algn="l" defTabSz="914400" rtl="0" eaLnBrk="1" latinLnBrk="0" hangingPunct="1"/>
                      <a:r>
                        <a:rPr lang="en-ZA" sz="1700" kern="1200" dirty="0">
                          <a:solidFill>
                            <a:schemeClr val="tx1"/>
                          </a:solidFill>
                          <a:effectLst/>
                          <a:latin typeface="+mn-lt"/>
                          <a:ea typeface="+mn-ea"/>
                          <a:cs typeface="+mn-cs"/>
                        </a:rPr>
                        <a:t>amends section 20 of the principal Ordinance and is a textual improvement of the principal Ordinance. </a:t>
                      </a:r>
                    </a:p>
                  </a:txBody>
                  <a:tcPr>
                    <a:solidFill>
                      <a:srgbClr val="FFFF00"/>
                    </a:solidFill>
                  </a:tcPr>
                </a:tc>
                <a:extLst>
                  <a:ext uri="{0D108BD9-81ED-4DB2-BD59-A6C34878D82A}">
                    <a16:rowId xmlns="" xmlns:a16="http://schemas.microsoft.com/office/drawing/2014/main" val="4201693880"/>
                  </a:ext>
                </a:extLst>
              </a:tr>
            </a:tbl>
          </a:graphicData>
        </a:graphic>
      </p:graphicFrame>
    </p:spTree>
    <p:extLst>
      <p:ext uri="{BB962C8B-B14F-4D97-AF65-F5344CB8AC3E}">
        <p14:creationId xmlns:p14="http://schemas.microsoft.com/office/powerpoint/2010/main" xmlns="" val="1450153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11</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1274037642"/>
              </p:ext>
            </p:extLst>
          </p:nvPr>
        </p:nvGraphicFramePr>
        <p:xfrm>
          <a:off x="367283" y="1052736"/>
          <a:ext cx="8597205" cy="495300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22</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amends section 21 of the principal Ordinance to make different provision for when an annual report by a board must be submitted. The revised timeline is to ensure sufficient accountability to the Department.</a:t>
                      </a:r>
                    </a:p>
                  </a:txBody>
                  <a:tcPr>
                    <a:solidFill>
                      <a:schemeClr val="bg2">
                        <a:lumMod val="40000"/>
                        <a:lumOff val="6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23</a:t>
                      </a:r>
                    </a:p>
                    <a:p>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substitutes section 24 of the principal Ordinance to provide that the Head of the Department must determine the staff establishment of a province-aided museum. The clause further prohibits a board from appointing staff in addition to the staff establishment so determined without the prior written consent of the Head of the Department. This is to ensure that the Department retains sufficient oversight of staff that are appointed in addition to the staff establishment</a:t>
                      </a:r>
                    </a:p>
                  </a:txBody>
                  <a:tcPr>
                    <a:solidFill>
                      <a:schemeClr val="bg2">
                        <a:lumMod val="40000"/>
                        <a:lumOff val="6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24</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substitutes section 25 of the principal Ordinance to delete the approvals that a board required under the principal Ordinance to appoint staff to the staff establishment. It provides further for the manner in which a board must apply for consent to appoint staff in addition to the staff establishment determined by the Head of the Department and the criteria that the Head of the Department must consider in such applications</a:t>
                      </a:r>
                      <a:r>
                        <a:rPr lang="en-ZA" sz="1800" dirty="0">
                          <a:effectLst/>
                          <a:latin typeface="Times New Roman" panose="02020603050405020304" pitchFamily="18" charset="0"/>
                          <a:ea typeface="Calibri" panose="020F0502020204030204" pitchFamily="34" charset="0"/>
                        </a:rPr>
                        <a:t>.</a:t>
                      </a:r>
                      <a:r>
                        <a:rPr lang="en-ZA" sz="1800" dirty="0">
                          <a:solidFill>
                            <a:srgbClr val="000000"/>
                          </a:solidFill>
                          <a:effectLst/>
                          <a:latin typeface="Times New Roman" panose="02020603050405020304" pitchFamily="18" charset="0"/>
                          <a:ea typeface="Calibri" panose="020F0502020204030204" pitchFamily="34" charset="0"/>
                        </a:rPr>
                        <a:t> </a:t>
                      </a:r>
                      <a:endParaRPr lang="en-ZA" sz="1700" kern="1200" dirty="0">
                        <a:solidFill>
                          <a:schemeClr val="tx1"/>
                        </a:solidFill>
                        <a:effectLst/>
                        <a:latin typeface="+mn-lt"/>
                        <a:ea typeface="+mn-ea"/>
                        <a:cs typeface="+mn-cs"/>
                      </a:endParaRPr>
                    </a:p>
                  </a:txBody>
                  <a:tcPr>
                    <a:solidFill>
                      <a:schemeClr val="bg2">
                        <a:lumMod val="40000"/>
                        <a:lumOff val="60000"/>
                      </a:schemeClr>
                    </a:solidFill>
                  </a:tcPr>
                </a:tc>
                <a:extLst>
                  <a:ext uri="{0D108BD9-81ED-4DB2-BD59-A6C34878D82A}">
                    <a16:rowId xmlns="" xmlns:a16="http://schemas.microsoft.com/office/drawing/2014/main" val="2133771830"/>
                  </a:ext>
                </a:extLst>
              </a:tr>
            </a:tbl>
          </a:graphicData>
        </a:graphic>
      </p:graphicFrame>
    </p:spTree>
    <p:extLst>
      <p:ext uri="{BB962C8B-B14F-4D97-AF65-F5344CB8AC3E}">
        <p14:creationId xmlns:p14="http://schemas.microsoft.com/office/powerpoint/2010/main" xmlns="" val="174895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12</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3015646399"/>
              </p:ext>
            </p:extLst>
          </p:nvPr>
        </p:nvGraphicFramePr>
        <p:xfrm>
          <a:off x="367283" y="1052736"/>
          <a:ext cx="8597205" cy="441960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25 GP</a:t>
                      </a:r>
                    </a:p>
                  </a:txBody>
                  <a:tcPr>
                    <a:solidFill>
                      <a:schemeClr val="bg2">
                        <a:lumMod val="40000"/>
                        <a:lumOff val="6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inserts section 26(2) in the principal Ordinance and provides a board with the power to retain staff beyond their retirement age with the approval of the Head of the Department.</a:t>
                      </a:r>
                    </a:p>
                  </a:txBody>
                  <a:tcPr>
                    <a:solidFill>
                      <a:schemeClr val="bg2">
                        <a:lumMod val="40000"/>
                        <a:lumOff val="60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26</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repeals section 27 of the principal Ordinance so that boards have sufficient decision-making power to determine the salaries of the staff it appoints. This is because the context and financial means of different province-aided museums differ widely. The clause further repeals section 28 of the principal Ordinance. This is a consequential amendment to the amendment in clause 25.</a:t>
                      </a:r>
                    </a:p>
                    <a:p>
                      <a:pPr marL="0" algn="l" defTabSz="914400" rtl="0" eaLnBrk="1" latinLnBrk="0" hangingPunct="1"/>
                      <a:endParaRPr lang="en-ZA" sz="1700" kern="1200" dirty="0">
                        <a:solidFill>
                          <a:schemeClr val="tx1"/>
                        </a:solidFill>
                        <a:effectLst/>
                        <a:latin typeface="+mn-lt"/>
                        <a:ea typeface="+mn-ea"/>
                        <a:cs typeface="+mn-cs"/>
                      </a:endParaRPr>
                    </a:p>
                  </a:txBody>
                  <a:tcPr>
                    <a:solidFill>
                      <a:schemeClr val="bg2">
                        <a:lumMod val="40000"/>
                        <a:lumOff val="6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27</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p>
                      <a:endParaRPr lang="en-ZA" b="1" dirty="0"/>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substitutes section 29 of the principal Ordinance to clarify the procedure to be followed when subsidies are paid to boards and, in the event that the board of the </a:t>
                      </a:r>
                      <a:r>
                        <a:rPr lang="en-ZA" sz="1700" b="1" kern="1200" dirty="0" err="1">
                          <a:solidFill>
                            <a:schemeClr val="tx1"/>
                          </a:solidFill>
                          <a:effectLst/>
                          <a:latin typeface="+mn-lt"/>
                          <a:ea typeface="+mn-ea"/>
                          <a:cs typeface="+mn-cs"/>
                        </a:rPr>
                        <a:t>Cango</a:t>
                      </a:r>
                      <a:r>
                        <a:rPr lang="en-ZA" sz="1700" b="1" kern="1200" dirty="0">
                          <a:solidFill>
                            <a:schemeClr val="tx1"/>
                          </a:solidFill>
                          <a:effectLst/>
                          <a:latin typeface="+mn-lt"/>
                          <a:ea typeface="+mn-ea"/>
                          <a:cs typeface="+mn-cs"/>
                        </a:rPr>
                        <a:t> Cave Museum intends to request payment of a subsidy, to provide for a process setting out the circumstances in which a request can be made and the process to be followed to make the request.</a:t>
                      </a:r>
                    </a:p>
                  </a:txBody>
                  <a:tcPr>
                    <a:solidFill>
                      <a:schemeClr val="bg2">
                        <a:lumMod val="40000"/>
                        <a:lumOff val="60000"/>
                      </a:schemeClr>
                    </a:solidFill>
                  </a:tcPr>
                </a:tc>
                <a:extLst>
                  <a:ext uri="{0D108BD9-81ED-4DB2-BD59-A6C34878D82A}">
                    <a16:rowId xmlns="" xmlns:a16="http://schemas.microsoft.com/office/drawing/2014/main" val="2730398067"/>
                  </a:ext>
                </a:extLst>
              </a:tr>
            </a:tbl>
          </a:graphicData>
        </a:graphic>
      </p:graphicFrame>
    </p:spTree>
    <p:extLst>
      <p:ext uri="{BB962C8B-B14F-4D97-AF65-F5344CB8AC3E}">
        <p14:creationId xmlns:p14="http://schemas.microsoft.com/office/powerpoint/2010/main" xmlns="" val="3120591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13</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364911489"/>
              </p:ext>
            </p:extLst>
          </p:nvPr>
        </p:nvGraphicFramePr>
        <p:xfrm>
          <a:off x="367283" y="1052736"/>
          <a:ext cx="8597205" cy="531876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28</a:t>
                      </a:r>
                    </a:p>
                    <a:p>
                      <a:r>
                        <a:rPr lang="en-ZA" b="1" dirty="0"/>
                        <a:t>LA</a:t>
                      </a:r>
                    </a:p>
                  </a:txBody>
                  <a:tcPr>
                    <a:solidFill>
                      <a:schemeClr val="accent5">
                        <a:lumMod val="40000"/>
                        <a:lumOff val="6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inserts section 29A in the principal Ordinance to make provision for the payment of additional funds to a board. The clause sets out the procedure to be followed when a board applies for additional funds or when the Head of the Department, on his or her own accord, considers that a board may require additional funds. </a:t>
                      </a:r>
                    </a:p>
                  </a:txBody>
                  <a:tcPr>
                    <a:solidFill>
                      <a:schemeClr val="accent5">
                        <a:lumMod val="40000"/>
                        <a:lumOff val="60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29</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LA</a:t>
                      </a:r>
                    </a:p>
                  </a:txBody>
                  <a:tcPr>
                    <a:solidFill>
                      <a:schemeClr val="accent5">
                        <a:lumMod val="40000"/>
                        <a:lumOff val="6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substitutes section 30 of the principal Ordinance to provide that a board may raise short-term loans.</a:t>
                      </a:r>
                    </a:p>
                  </a:txBody>
                  <a:tcPr>
                    <a:solidFill>
                      <a:schemeClr val="accent5">
                        <a:lumMod val="40000"/>
                        <a:lumOff val="60000"/>
                      </a:schemeClr>
                    </a:solidFill>
                  </a:tcPr>
                </a:tc>
                <a:extLst>
                  <a:ext uri="{0D108BD9-81ED-4DB2-BD59-A6C34878D82A}">
                    <a16:rowId xmlns="" xmlns:a16="http://schemas.microsoft.com/office/drawing/2014/main" val="15032391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30</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LA</a:t>
                      </a:r>
                    </a:p>
                    <a:p>
                      <a:endParaRPr lang="en-ZA" b="1" dirty="0"/>
                    </a:p>
                  </a:txBody>
                  <a:tcPr>
                    <a:solidFill>
                      <a:schemeClr val="accent5">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31 of the principal Ordinance to provide that funds received by a board through the payment of a subsidy or additional funds and that are not immediately required by the board in the exercise and performance of its powers, duties and functions must be invested in a bank finally registered in terms of the Banks Act, 1990 (Act 94 of 1990), or in government stock. </a:t>
                      </a:r>
                    </a:p>
                  </a:txBody>
                  <a:tcPr>
                    <a:solidFill>
                      <a:schemeClr val="accent5">
                        <a:lumMod val="40000"/>
                        <a:lumOff val="6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AG</a:t>
                      </a:r>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substitutes section 32 of the principal Ordinance to provide that a board must appoint an auditor to audit the financial statements of the board. This is to ensure that the financial burden of annual audits, currently conducted by the Auditor-General, on province-aided museums are reduced, while still ensuring effective financial accountability</a:t>
                      </a:r>
                    </a:p>
                  </a:txBody>
                  <a:tcPr>
                    <a:solidFill>
                      <a:schemeClr val="accent6">
                        <a:lumMod val="75000"/>
                      </a:schemeClr>
                    </a:solidFill>
                  </a:tcPr>
                </a:tc>
                <a:extLst>
                  <a:ext uri="{0D108BD9-81ED-4DB2-BD59-A6C34878D82A}">
                    <a16:rowId xmlns="" xmlns:a16="http://schemas.microsoft.com/office/drawing/2014/main" val="1490109114"/>
                  </a:ext>
                </a:extLst>
              </a:tr>
            </a:tbl>
          </a:graphicData>
        </a:graphic>
      </p:graphicFrame>
    </p:spTree>
    <p:extLst>
      <p:ext uri="{BB962C8B-B14F-4D97-AF65-F5344CB8AC3E}">
        <p14:creationId xmlns:p14="http://schemas.microsoft.com/office/powerpoint/2010/main" xmlns="" val="3488949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14</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2066324263"/>
              </p:ext>
            </p:extLst>
          </p:nvPr>
        </p:nvGraphicFramePr>
        <p:xfrm>
          <a:off x="367283" y="1052736"/>
          <a:ext cx="8597205" cy="463296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32</a:t>
                      </a:r>
                    </a:p>
                    <a:p>
                      <a:r>
                        <a:rPr lang="en-ZA" b="1" dirty="0"/>
                        <a:t>AG</a:t>
                      </a:r>
                    </a:p>
                  </a:txBody>
                  <a:tcPr>
                    <a:solidFill>
                      <a:schemeClr val="accent6">
                        <a:lumMod val="75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inserts section 32A in the principal Ordinance to regulate financial misconduct by a board. This is to ensure proper financial accountability of boards.</a:t>
                      </a:r>
                    </a:p>
                  </a:txBody>
                  <a:tcPr>
                    <a:solidFill>
                      <a:schemeClr val="accent6">
                        <a:lumMod val="75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33</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amends section 34 of the principal Ordinance to provide guidance for the exercise of the discretion of the Provincial Minister to declare a museum to be a local museum. </a:t>
                      </a:r>
                    </a:p>
                    <a:p>
                      <a:pPr marL="0" algn="l" defTabSz="914400" rtl="0" eaLnBrk="1" latinLnBrk="0" hangingPunct="1"/>
                      <a:endParaRPr lang="en-ZA" sz="1700" kern="1200" dirty="0">
                        <a:solidFill>
                          <a:schemeClr val="tx1"/>
                        </a:solidFill>
                        <a:effectLst/>
                        <a:latin typeface="+mn-lt"/>
                        <a:ea typeface="+mn-ea"/>
                        <a:cs typeface="+mn-cs"/>
                      </a:endParaRPr>
                    </a:p>
                  </a:txBody>
                  <a:tcPr>
                    <a:solidFill>
                      <a:schemeClr val="bg2">
                        <a:lumMod val="40000"/>
                        <a:lumOff val="60000"/>
                      </a:schemeClr>
                    </a:solidFill>
                  </a:tcPr>
                </a:tc>
                <a:extLst>
                  <a:ext uri="{0D108BD9-81ED-4DB2-BD59-A6C34878D82A}">
                    <a16:rowId xmlns="" xmlns:a16="http://schemas.microsoft.com/office/drawing/2014/main" val="15032391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34</a:t>
                      </a:r>
                    </a:p>
                    <a:p>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35 of the principal Ordinance to reconfigure the constitution of a control board. This is to ensure good governance at local museums.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700" kern="1200" dirty="0">
                        <a:solidFill>
                          <a:schemeClr val="tx1"/>
                        </a:solidFill>
                        <a:effectLst/>
                        <a:latin typeface="+mn-lt"/>
                        <a:ea typeface="+mn-ea"/>
                        <a:cs typeface="+mn-cs"/>
                      </a:endParaRPr>
                    </a:p>
                  </a:txBody>
                  <a:tcPr>
                    <a:solidFill>
                      <a:schemeClr val="bg2">
                        <a:lumMod val="40000"/>
                        <a:lumOff val="6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35</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37 of the principal Ordinance and comprehensively sets out the tenure of office of the various categories of members that constitute a control board</a:t>
                      </a:r>
                    </a:p>
                  </a:txBody>
                  <a:tcPr>
                    <a:solidFill>
                      <a:schemeClr val="bg2">
                        <a:lumMod val="40000"/>
                        <a:lumOff val="60000"/>
                      </a:schemeClr>
                    </a:solidFill>
                  </a:tcPr>
                </a:tc>
                <a:extLst>
                  <a:ext uri="{0D108BD9-81ED-4DB2-BD59-A6C34878D82A}">
                    <a16:rowId xmlns="" xmlns:a16="http://schemas.microsoft.com/office/drawing/2014/main" val="14901091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36</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38 of the principal Ordinance and is a consequential amendment to amendments in clause 4. </a:t>
                      </a:r>
                    </a:p>
                  </a:txBody>
                  <a:tcPr>
                    <a:solidFill>
                      <a:schemeClr val="bg2">
                        <a:lumMod val="40000"/>
                        <a:lumOff val="60000"/>
                      </a:schemeClr>
                    </a:solidFill>
                  </a:tcPr>
                </a:tc>
                <a:extLst>
                  <a:ext uri="{0D108BD9-81ED-4DB2-BD59-A6C34878D82A}">
                    <a16:rowId xmlns="" xmlns:a16="http://schemas.microsoft.com/office/drawing/2014/main" val="2290178263"/>
                  </a:ext>
                </a:extLst>
              </a:tr>
            </a:tbl>
          </a:graphicData>
        </a:graphic>
      </p:graphicFrame>
    </p:spTree>
    <p:extLst>
      <p:ext uri="{BB962C8B-B14F-4D97-AF65-F5344CB8AC3E}">
        <p14:creationId xmlns:p14="http://schemas.microsoft.com/office/powerpoint/2010/main" xmlns="" val="3826119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15</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3067808932"/>
              </p:ext>
            </p:extLst>
          </p:nvPr>
        </p:nvGraphicFramePr>
        <p:xfrm>
          <a:off x="367283" y="1052736"/>
          <a:ext cx="8597205" cy="519684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37</a:t>
                      </a:r>
                    </a:p>
                    <a:p>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inserts clause 38A in the principal Ordinance to provide for the designation of a chairperson of a control board. The clause inserts clause 38B in the principal Ordinance to provide for the quorum and decision-making at a meeting of a control board. Clause 38B, by the inclusion of a reference to section 6, provides that a quorum for a meeting of a control board is fifty per cent plus one of the total number of members of a control board and further provides for decisions, in certain circumstances, to be taken by vote. This is to ensure good governance at local museums. </a:t>
                      </a:r>
                    </a:p>
                  </a:txBody>
                  <a:tcPr>
                    <a:solidFill>
                      <a:schemeClr val="bg2">
                        <a:lumMod val="40000"/>
                        <a:lumOff val="60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38</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LA</a:t>
                      </a:r>
                    </a:p>
                  </a:txBody>
                  <a:tcP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39 of the principal Ordinance to provide guidance for the exercise of the discretion of the Head of the Department to pay grants to control boards. The clause sets out the procedure to be followed when a control board applies for a grant.</a:t>
                      </a:r>
                    </a:p>
                  </a:txBody>
                  <a:tcPr>
                    <a:solidFill>
                      <a:schemeClr val="accent5">
                        <a:lumMod val="60000"/>
                        <a:lumOff val="40000"/>
                      </a:schemeClr>
                    </a:solidFill>
                  </a:tcPr>
                </a:tc>
                <a:extLst>
                  <a:ext uri="{0D108BD9-81ED-4DB2-BD59-A6C34878D82A}">
                    <a16:rowId xmlns="" xmlns:a16="http://schemas.microsoft.com/office/drawing/2014/main" val="15032391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39</a:t>
                      </a:r>
                    </a:p>
                    <a:p>
                      <a:r>
                        <a:rPr lang="en-ZA" b="1" dirty="0"/>
                        <a:t>TA</a:t>
                      </a:r>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amends section 40 of the principal Ordinance to substitute the expression “Administrator” with the expression “Provincial Minister”. The clause improves the text of the principal Ordinance and makes a consequential amendment following the deletion of the definition of ‘official” in clause 1. </a:t>
                      </a:r>
                    </a:p>
                  </a:txBody>
                  <a:tcPr>
                    <a:solidFill>
                      <a:srgbClr val="FFFF00"/>
                    </a:solidFill>
                  </a:tcPr>
                </a:tc>
                <a:extLst>
                  <a:ext uri="{0D108BD9-81ED-4DB2-BD59-A6C34878D82A}">
                    <a16:rowId xmlns="" xmlns:a16="http://schemas.microsoft.com/office/drawing/2014/main" val="2730398067"/>
                  </a:ext>
                </a:extLst>
              </a:tr>
            </a:tbl>
          </a:graphicData>
        </a:graphic>
      </p:graphicFrame>
    </p:spTree>
    <p:extLst>
      <p:ext uri="{BB962C8B-B14F-4D97-AF65-F5344CB8AC3E}">
        <p14:creationId xmlns:p14="http://schemas.microsoft.com/office/powerpoint/2010/main" xmlns="" val="15422128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16</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656704495"/>
              </p:ext>
            </p:extLst>
          </p:nvPr>
        </p:nvGraphicFramePr>
        <p:xfrm>
          <a:off x="367283" y="1052736"/>
          <a:ext cx="8597205" cy="451104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40</a:t>
                      </a:r>
                    </a:p>
                    <a:p>
                      <a:r>
                        <a:rPr lang="en-ZA" b="1" dirty="0"/>
                        <a:t>TA</a:t>
                      </a:r>
                    </a:p>
                  </a:txBody>
                  <a:tcPr>
                    <a:solidFill>
                      <a:srgbClr val="FFFF00"/>
                    </a:solidFill>
                  </a:tcPr>
                </a:tc>
                <a:tc>
                  <a:txBody>
                    <a:bodyPr/>
                    <a:lstStyle/>
                    <a:p>
                      <a:pPr marL="0" algn="l" defTabSz="914400" rtl="0" eaLnBrk="1" latinLnBrk="0" hangingPunct="1"/>
                      <a:r>
                        <a:rPr lang="en-ZA" sz="1700" kern="1200" dirty="0">
                          <a:solidFill>
                            <a:schemeClr val="tx1"/>
                          </a:solidFill>
                          <a:effectLst/>
                          <a:latin typeface="+mn-lt"/>
                          <a:ea typeface="+mn-ea"/>
                          <a:cs typeface="+mn-cs"/>
                        </a:rPr>
                        <a:t>amends section 41 of the principal Ordinance to improve the text of the principal Ordinance and makes consequential amendments following the amendments in clause 37.</a:t>
                      </a:r>
                    </a:p>
                  </a:txBody>
                  <a:tcPr>
                    <a:solidFill>
                      <a:srgbClr val="FFFF00"/>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41</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substitutes section 42 of the principal Ordinance to provide guidance for the exercise of the discretion of the Provincial Minister to establish a province-aided or local museum as a provincial museum.</a:t>
                      </a:r>
                    </a:p>
                    <a:p>
                      <a:pPr marL="0" algn="l" defTabSz="914400" rtl="0" eaLnBrk="1" latinLnBrk="0" hangingPunct="1"/>
                      <a:endParaRPr lang="en-ZA" sz="1700" kern="1200" dirty="0">
                        <a:solidFill>
                          <a:schemeClr val="tx1"/>
                        </a:solidFill>
                        <a:effectLst/>
                        <a:latin typeface="+mn-lt"/>
                        <a:ea typeface="+mn-ea"/>
                        <a:cs typeface="+mn-cs"/>
                      </a:endParaRPr>
                    </a:p>
                  </a:txBody>
                  <a:tcPr>
                    <a:solidFill>
                      <a:schemeClr val="bg2">
                        <a:lumMod val="40000"/>
                        <a:lumOff val="60000"/>
                      </a:schemeClr>
                    </a:solidFill>
                  </a:tcPr>
                </a:tc>
                <a:extLst>
                  <a:ext uri="{0D108BD9-81ED-4DB2-BD59-A6C34878D82A}">
                    <a16:rowId xmlns="" xmlns:a16="http://schemas.microsoft.com/office/drawing/2014/main" val="15032391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42</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TA</a:t>
                      </a:r>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amends section 43 of the principal Ordinance and is a consequential amendment to the substitution of the expression “Administrator” with the expression “Provincial Minister”. </a:t>
                      </a:r>
                    </a:p>
                  </a:txBody>
                  <a:tcPr>
                    <a:solidFill>
                      <a:srgbClr val="FFFF00"/>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43</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LA</a:t>
                      </a:r>
                    </a:p>
                  </a:txBody>
                  <a:tcP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44 of the principal Ordinance to provide guidance for the exercise of the discretion of the Provincial Minister to abolish a province-aided or local museum and to provide for a public participation process.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700" kern="1200" dirty="0">
                        <a:solidFill>
                          <a:schemeClr val="tx1"/>
                        </a:solidFill>
                        <a:effectLst/>
                        <a:latin typeface="+mn-lt"/>
                        <a:ea typeface="+mn-ea"/>
                        <a:cs typeface="+mn-cs"/>
                      </a:endParaRPr>
                    </a:p>
                  </a:txBody>
                  <a:tcPr>
                    <a:solidFill>
                      <a:schemeClr val="accent5">
                        <a:lumMod val="60000"/>
                        <a:lumOff val="40000"/>
                      </a:schemeClr>
                    </a:solidFill>
                  </a:tcPr>
                </a:tc>
                <a:extLst>
                  <a:ext uri="{0D108BD9-81ED-4DB2-BD59-A6C34878D82A}">
                    <a16:rowId xmlns="" xmlns:a16="http://schemas.microsoft.com/office/drawing/2014/main" val="1490109114"/>
                  </a:ext>
                </a:extLst>
              </a:tr>
            </a:tbl>
          </a:graphicData>
        </a:graphic>
      </p:graphicFrame>
    </p:spTree>
    <p:extLst>
      <p:ext uri="{BB962C8B-B14F-4D97-AF65-F5344CB8AC3E}">
        <p14:creationId xmlns:p14="http://schemas.microsoft.com/office/powerpoint/2010/main" xmlns="" val="446724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17</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133070320"/>
              </p:ext>
            </p:extLst>
          </p:nvPr>
        </p:nvGraphicFramePr>
        <p:xfrm>
          <a:off x="367283" y="1052736"/>
          <a:ext cx="8597205" cy="446532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44</a:t>
                      </a:r>
                    </a:p>
                    <a:p>
                      <a:r>
                        <a:rPr lang="en-ZA" b="1" dirty="0"/>
                        <a:t>TA</a:t>
                      </a:r>
                    </a:p>
                  </a:txBody>
                  <a:tcPr>
                    <a:solidFill>
                      <a:srgbClr val="FFFF00"/>
                    </a:solidFill>
                  </a:tcPr>
                </a:tc>
                <a:tc>
                  <a:txBody>
                    <a:bodyPr/>
                    <a:lstStyle/>
                    <a:p>
                      <a:pPr marL="0" algn="l" defTabSz="914400" rtl="0" eaLnBrk="1" latinLnBrk="0" hangingPunct="1"/>
                      <a:r>
                        <a:rPr lang="en-ZA" sz="1700" kern="1200" dirty="0">
                          <a:solidFill>
                            <a:schemeClr val="tx1"/>
                          </a:solidFill>
                          <a:effectLst/>
                          <a:latin typeface="+mn-lt"/>
                          <a:ea typeface="+mn-ea"/>
                          <a:cs typeface="+mn-cs"/>
                        </a:rPr>
                        <a:t>substitutes section 45 of the principal Ordinance. The clause is a consequential amendment following the deletion of the definition of “official” and “employee” in clause 1. </a:t>
                      </a:r>
                    </a:p>
                  </a:txBody>
                  <a:tcPr>
                    <a:solidFill>
                      <a:srgbClr val="FFFF00"/>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45</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TA</a:t>
                      </a:r>
                    </a:p>
                  </a:txBody>
                  <a:tcPr>
                    <a:solidFill>
                      <a:srgbClr val="FFFF00"/>
                    </a:solidFill>
                  </a:tcPr>
                </a:tc>
                <a:tc>
                  <a:txBody>
                    <a:bodyPr/>
                    <a:lstStyle/>
                    <a:p>
                      <a:pPr marL="0" algn="l" defTabSz="914400" rtl="0" eaLnBrk="1" latinLnBrk="0" hangingPunct="1"/>
                      <a:r>
                        <a:rPr lang="en-ZA" sz="1700" kern="1200" dirty="0">
                          <a:solidFill>
                            <a:schemeClr val="tx1"/>
                          </a:solidFill>
                          <a:effectLst/>
                          <a:latin typeface="+mn-lt"/>
                          <a:ea typeface="+mn-ea"/>
                          <a:cs typeface="+mn-cs"/>
                        </a:rPr>
                        <a:t>substitutes certain expressions in the principal Ordinance.</a:t>
                      </a:r>
                    </a:p>
                  </a:txBody>
                  <a:tcPr>
                    <a:solidFill>
                      <a:srgbClr val="FFFF00"/>
                    </a:solidFill>
                  </a:tcPr>
                </a:tc>
                <a:extLst>
                  <a:ext uri="{0D108BD9-81ED-4DB2-BD59-A6C34878D82A}">
                    <a16:rowId xmlns="" xmlns:a16="http://schemas.microsoft.com/office/drawing/2014/main" val="150323915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46</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TA</a:t>
                      </a:r>
                    </a:p>
                    <a:p>
                      <a:endParaRPr lang="en-ZA" b="1" dirty="0"/>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amends the long title of the principal Ordinance.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700" kern="1200" dirty="0">
                        <a:solidFill>
                          <a:schemeClr val="tx1"/>
                        </a:solidFill>
                        <a:effectLst/>
                        <a:latin typeface="+mn-lt"/>
                        <a:ea typeface="+mn-ea"/>
                        <a:cs typeface="+mn-cs"/>
                      </a:endParaRPr>
                    </a:p>
                  </a:txBody>
                  <a:tcPr>
                    <a:solidFill>
                      <a:srgbClr val="FFFF00"/>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47</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AG</a:t>
                      </a:r>
                    </a:p>
                  </a:txBody>
                  <a:tcPr>
                    <a:solidFill>
                      <a:schemeClr val="accent6">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provides for savings and transitional arrangements. The purpose of clause 47(12) is to avoid confusion with regard to references relating to section 15(2) in this Draft Bill and the principal Ordinance.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700" kern="1200" dirty="0">
                        <a:solidFill>
                          <a:schemeClr val="tx1"/>
                        </a:solidFill>
                        <a:effectLst/>
                        <a:latin typeface="+mn-lt"/>
                        <a:ea typeface="+mn-ea"/>
                        <a:cs typeface="+mn-cs"/>
                      </a:endParaRPr>
                    </a:p>
                  </a:txBody>
                  <a:tcPr>
                    <a:solidFill>
                      <a:schemeClr val="accent6">
                        <a:lumMod val="75000"/>
                      </a:schemeClr>
                    </a:solidFill>
                  </a:tcPr>
                </a:tc>
                <a:extLst>
                  <a:ext uri="{0D108BD9-81ED-4DB2-BD59-A6C34878D82A}">
                    <a16:rowId xmlns="" xmlns:a16="http://schemas.microsoft.com/office/drawing/2014/main" val="14901091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48</a:t>
                      </a:r>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dirty="0"/>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makes provision for the short title of the Act and its commencement.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700" kern="1200" dirty="0">
                        <a:solidFill>
                          <a:schemeClr val="tx1"/>
                        </a:solidFill>
                        <a:effectLst/>
                        <a:latin typeface="+mn-lt"/>
                        <a:ea typeface="+mn-ea"/>
                        <a:cs typeface="+mn-cs"/>
                      </a:endParaRPr>
                    </a:p>
                  </a:txBody>
                  <a:tcPr>
                    <a:solidFill>
                      <a:srgbClr val="FFFF00"/>
                    </a:solidFill>
                  </a:tcPr>
                </a:tc>
                <a:extLst>
                  <a:ext uri="{0D108BD9-81ED-4DB2-BD59-A6C34878D82A}">
                    <a16:rowId xmlns="" xmlns:a16="http://schemas.microsoft.com/office/drawing/2014/main" val="2290178263"/>
                  </a:ext>
                </a:extLst>
              </a:tr>
            </a:tbl>
          </a:graphicData>
        </a:graphic>
      </p:graphicFrame>
    </p:spTree>
    <p:extLst>
      <p:ext uri="{BB962C8B-B14F-4D97-AF65-F5344CB8AC3E}">
        <p14:creationId xmlns:p14="http://schemas.microsoft.com/office/powerpoint/2010/main" xmlns="" val="386975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0FD0149-E4E7-46BF-A341-82D93EB0E84B}"/>
              </a:ext>
            </a:extLst>
          </p:cNvPr>
          <p:cNvSpPr>
            <a:spLocks noGrp="1"/>
          </p:cNvSpPr>
          <p:nvPr>
            <p:ph type="title"/>
          </p:nvPr>
        </p:nvSpPr>
        <p:spPr/>
        <p:txBody>
          <a:bodyPr/>
          <a:lstStyle/>
          <a:p>
            <a:r>
              <a:rPr lang="en-ZA" dirty="0"/>
              <a:t>OTHER IMPLICATIONS</a:t>
            </a:r>
          </a:p>
        </p:txBody>
      </p:sp>
      <p:sp>
        <p:nvSpPr>
          <p:cNvPr id="3" name="Slide Number Placeholder 2">
            <a:extLst>
              <a:ext uri="{FF2B5EF4-FFF2-40B4-BE49-F238E27FC236}">
                <a16:creationId xmlns="" xmlns:a16="http://schemas.microsoft.com/office/drawing/2014/main" id="{AFF48D2C-6D9E-4956-8AEF-F510B58438F6}"/>
              </a:ext>
            </a:extLst>
          </p:cNvPr>
          <p:cNvSpPr>
            <a:spLocks noGrp="1"/>
          </p:cNvSpPr>
          <p:nvPr>
            <p:ph type="sldNum" sz="quarter" idx="4"/>
          </p:nvPr>
        </p:nvSpPr>
        <p:spPr/>
        <p:txBody>
          <a:bodyPr/>
          <a:lstStyle/>
          <a:p>
            <a:fld id="{8406839F-D7A4-4E5D-B93D-768AD4D1DB36}" type="slidenum">
              <a:rPr lang="en-ZA" smtClean="0"/>
              <a:pPr/>
              <a:t>18</a:t>
            </a:fld>
            <a:endParaRPr lang="en-ZA" dirty="0"/>
          </a:p>
        </p:txBody>
      </p:sp>
      <p:sp>
        <p:nvSpPr>
          <p:cNvPr id="4" name="Footer Placeholder 3">
            <a:extLst>
              <a:ext uri="{FF2B5EF4-FFF2-40B4-BE49-F238E27FC236}">
                <a16:creationId xmlns="" xmlns:a16="http://schemas.microsoft.com/office/drawing/2014/main" id="{2C33E134-3BF4-4CC6-A5DE-589787555689}"/>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 xmlns:a16="http://schemas.microsoft.com/office/drawing/2014/main" id="{BCF7ADF7-F857-4407-AD88-4E38C6E10D44}"/>
              </a:ext>
            </a:extLst>
          </p:cNvPr>
          <p:cNvSpPr>
            <a:spLocks noGrp="1"/>
          </p:cNvSpPr>
          <p:nvPr>
            <p:ph type="body" sz="quarter" idx="10"/>
          </p:nvPr>
        </p:nvSpPr>
        <p:spPr/>
        <p:txBody>
          <a:bodyPr/>
          <a:lstStyle/>
          <a:p>
            <a:pPr marL="285750" indent="-285750">
              <a:buFont typeface="Arial" panose="020B0604020202020204" pitchFamily="34" charset="0"/>
              <a:buChar char="•"/>
            </a:pPr>
            <a:r>
              <a:rPr lang="en-ZA" sz="1700" b="0" dirty="0">
                <a:latin typeface="+mn-lt"/>
              </a:rPr>
              <a:t>No additional financial implications because current budget resources will be used.</a:t>
            </a:r>
          </a:p>
          <a:p>
            <a:pPr marL="285750" indent="-285750">
              <a:buFont typeface="Arial" panose="020B0604020202020204" pitchFamily="34" charset="0"/>
              <a:buChar char="•"/>
            </a:pPr>
            <a:endParaRPr lang="en-ZA" sz="1700" b="0" dirty="0">
              <a:latin typeface="+mn-lt"/>
            </a:endParaRPr>
          </a:p>
          <a:p>
            <a:pPr marL="285750" indent="-285750">
              <a:buFont typeface="Arial" panose="020B0604020202020204" pitchFamily="34" charset="0"/>
              <a:buChar char="•"/>
            </a:pPr>
            <a:r>
              <a:rPr lang="en-ZA" sz="1700" b="0" dirty="0">
                <a:latin typeface="+mn-lt"/>
              </a:rPr>
              <a:t>No direct personnel implications. </a:t>
            </a:r>
          </a:p>
          <a:p>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xmlns="" val="3339609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A8BB61-84B4-4FA9-98FF-8FB3AE157E5C}"/>
              </a:ext>
            </a:extLst>
          </p:cNvPr>
          <p:cNvSpPr>
            <a:spLocks noGrp="1"/>
          </p:cNvSpPr>
          <p:nvPr>
            <p:ph type="title"/>
          </p:nvPr>
        </p:nvSpPr>
        <p:spPr/>
        <p:txBody>
          <a:bodyPr/>
          <a:lstStyle/>
          <a:p>
            <a:r>
              <a:rPr lang="en-ZA" dirty="0"/>
              <a:t>Contact Details</a:t>
            </a:r>
          </a:p>
        </p:txBody>
      </p:sp>
      <p:sp>
        <p:nvSpPr>
          <p:cNvPr id="3" name="Slide Number Placeholder 2">
            <a:extLst>
              <a:ext uri="{FF2B5EF4-FFF2-40B4-BE49-F238E27FC236}">
                <a16:creationId xmlns="" xmlns:a16="http://schemas.microsoft.com/office/drawing/2014/main" id="{1095991F-8E89-4012-AB1D-B3E15C488A78}"/>
              </a:ext>
            </a:extLst>
          </p:cNvPr>
          <p:cNvSpPr>
            <a:spLocks noGrp="1"/>
          </p:cNvSpPr>
          <p:nvPr>
            <p:ph type="sldNum" sz="quarter" idx="4"/>
          </p:nvPr>
        </p:nvSpPr>
        <p:spPr/>
        <p:txBody>
          <a:bodyPr/>
          <a:lstStyle/>
          <a:p>
            <a:fld id="{8406839F-D7A4-4E5D-B93D-768AD4D1DB36}" type="slidenum">
              <a:rPr lang="en-ZA" smtClean="0"/>
              <a:pPr/>
              <a:t>19</a:t>
            </a:fld>
            <a:endParaRPr lang="en-ZA" dirty="0"/>
          </a:p>
        </p:txBody>
      </p:sp>
      <p:sp>
        <p:nvSpPr>
          <p:cNvPr id="4" name="Footer Placeholder 3">
            <a:extLst>
              <a:ext uri="{FF2B5EF4-FFF2-40B4-BE49-F238E27FC236}">
                <a16:creationId xmlns="" xmlns:a16="http://schemas.microsoft.com/office/drawing/2014/main" id="{A498DEF4-8997-4A6F-948D-51ECC99EFEC1}"/>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Box 4">
            <a:extLst>
              <a:ext uri="{FF2B5EF4-FFF2-40B4-BE49-F238E27FC236}">
                <a16:creationId xmlns="" xmlns:a16="http://schemas.microsoft.com/office/drawing/2014/main" id="{EAF4648D-330F-44F3-ABF2-4302BB2F5F2D}"/>
              </a:ext>
            </a:extLst>
          </p:cNvPr>
          <p:cNvSpPr txBox="1"/>
          <p:nvPr/>
        </p:nvSpPr>
        <p:spPr>
          <a:xfrm>
            <a:off x="467544" y="1484784"/>
            <a:ext cx="8280920" cy="2585323"/>
          </a:xfrm>
          <a:prstGeom prst="rect">
            <a:avLst/>
          </a:prstGeom>
          <a:noFill/>
        </p:spPr>
        <p:txBody>
          <a:bodyPr wrap="square" rtlCol="0">
            <a:spAutoFit/>
          </a:bodyPr>
          <a:lstStyle/>
          <a:p>
            <a:pPr algn="ctr"/>
            <a:endParaRPr lang="en-ZA" dirty="0"/>
          </a:p>
          <a:p>
            <a:pPr algn="ctr"/>
            <a:endParaRPr lang="en-ZA" dirty="0"/>
          </a:p>
          <a:p>
            <a:pPr algn="ctr"/>
            <a:endParaRPr lang="en-ZA" dirty="0"/>
          </a:p>
          <a:p>
            <a:pPr algn="ctr"/>
            <a:r>
              <a:rPr lang="en-ZA" dirty="0"/>
              <a:t>Michael Janse van Rensburg</a:t>
            </a:r>
          </a:p>
          <a:p>
            <a:pPr algn="ctr"/>
            <a:r>
              <a:rPr lang="en-ZA" dirty="0"/>
              <a:t>Deputy Director: Museum Service</a:t>
            </a:r>
          </a:p>
          <a:p>
            <a:pPr algn="ctr"/>
            <a:r>
              <a:rPr lang="en-ZA" dirty="0"/>
              <a:t>Department of Cultural Affairs and Sport</a:t>
            </a:r>
          </a:p>
          <a:p>
            <a:pPr algn="ctr"/>
            <a:endParaRPr lang="en-ZA" dirty="0"/>
          </a:p>
          <a:p>
            <a:pPr algn="ctr"/>
            <a:r>
              <a:rPr lang="en-ZA" b="1" dirty="0"/>
              <a:t>Phone: </a:t>
            </a:r>
            <a:r>
              <a:rPr lang="en-ZA" dirty="0"/>
              <a:t>021 483 9678</a:t>
            </a:r>
          </a:p>
          <a:p>
            <a:pPr algn="ctr"/>
            <a:r>
              <a:rPr lang="en-ZA" b="1" dirty="0"/>
              <a:t>Email: </a:t>
            </a:r>
            <a:r>
              <a:rPr lang="en-ZA" dirty="0"/>
              <a:t>Michael.JanseVanRensburg@westerncape.gov.za</a:t>
            </a:r>
          </a:p>
        </p:txBody>
      </p:sp>
    </p:spTree>
    <p:extLst>
      <p:ext uri="{BB962C8B-B14F-4D97-AF65-F5344CB8AC3E}">
        <p14:creationId xmlns:p14="http://schemas.microsoft.com/office/powerpoint/2010/main" xmlns="" val="155081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1B1CB1-BD30-4C29-A2F9-FA7E554FA309}"/>
              </a:ext>
            </a:extLst>
          </p:cNvPr>
          <p:cNvSpPr>
            <a:spLocks noGrp="1"/>
          </p:cNvSpPr>
          <p:nvPr>
            <p:ph type="title"/>
          </p:nvPr>
        </p:nvSpPr>
        <p:spPr/>
        <p:txBody>
          <a:bodyPr/>
          <a:lstStyle/>
          <a:p>
            <a:r>
              <a:rPr lang="en-GB" dirty="0"/>
              <a:t>LEGISLATION</a:t>
            </a:r>
            <a:endParaRPr lang="en-ZA" dirty="0"/>
          </a:p>
        </p:txBody>
      </p:sp>
      <p:sp>
        <p:nvSpPr>
          <p:cNvPr id="3" name="Slide Number Placeholder 2">
            <a:extLst>
              <a:ext uri="{FF2B5EF4-FFF2-40B4-BE49-F238E27FC236}">
                <a16:creationId xmlns="" xmlns:a16="http://schemas.microsoft.com/office/drawing/2014/main" id="{9DAE9D96-785C-4987-9B3F-886358C431C5}"/>
              </a:ext>
            </a:extLst>
          </p:cNvPr>
          <p:cNvSpPr>
            <a:spLocks noGrp="1"/>
          </p:cNvSpPr>
          <p:nvPr>
            <p:ph type="sldNum" sz="quarter" idx="4"/>
          </p:nvPr>
        </p:nvSpPr>
        <p:spPr/>
        <p:txBody>
          <a:bodyPr/>
          <a:lstStyle/>
          <a:p>
            <a:fld id="{8406839F-D7A4-4E5D-B93D-768AD4D1DB36}" type="slidenum">
              <a:rPr lang="en-ZA" smtClean="0"/>
              <a:pPr/>
              <a:t>2</a:t>
            </a:fld>
            <a:endParaRPr lang="en-ZA" dirty="0"/>
          </a:p>
        </p:txBody>
      </p:sp>
      <p:sp>
        <p:nvSpPr>
          <p:cNvPr id="4" name="Footer Placeholder 3">
            <a:extLst>
              <a:ext uri="{FF2B5EF4-FFF2-40B4-BE49-F238E27FC236}">
                <a16:creationId xmlns="" xmlns:a16="http://schemas.microsoft.com/office/drawing/2014/main" id="{AB5495A8-CBA2-459B-9ABF-91A9C0E9953B}"/>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 xmlns:a16="http://schemas.microsoft.com/office/drawing/2014/main" id="{06F5AB99-1B37-48CC-BAF1-7835221B3E41}"/>
              </a:ext>
            </a:extLst>
          </p:cNvPr>
          <p:cNvSpPr>
            <a:spLocks noGrp="1"/>
          </p:cNvSpPr>
          <p:nvPr>
            <p:ph type="body" sz="quarter" idx="10"/>
          </p:nvPr>
        </p:nvSpPr>
        <p:spPr/>
        <p:txBody>
          <a:bodyPr/>
          <a:lstStyle/>
          <a:p>
            <a:pPr marL="285750" indent="-285750" algn="just">
              <a:buFont typeface="Arial" panose="020B0604020202020204" pitchFamily="34" charset="0"/>
              <a:buChar char="•"/>
            </a:pPr>
            <a:r>
              <a:rPr lang="en-ZA" sz="1800" b="0" dirty="0">
                <a:latin typeface="+mn-lt"/>
              </a:rPr>
              <a:t>The Museums Ordinance No. Ordinance 8 of 1975 was assigned to the Western Cape Province in 1994 under Proclamation 115 of 1994. </a:t>
            </a:r>
          </a:p>
          <a:p>
            <a:pPr marL="285750" indent="-285750" algn="just">
              <a:buFont typeface="Arial" panose="020B0604020202020204" pitchFamily="34" charset="0"/>
              <a:buChar char="•"/>
            </a:pPr>
            <a:endParaRPr lang="en-ZA" sz="1800" b="0" dirty="0">
              <a:latin typeface="+mn-lt"/>
            </a:endParaRPr>
          </a:p>
          <a:p>
            <a:pPr marL="285750" indent="-285750" algn="just">
              <a:buFont typeface="Arial" panose="020B0604020202020204" pitchFamily="34" charset="0"/>
              <a:buChar char="•"/>
            </a:pPr>
            <a:r>
              <a:rPr lang="en-ZA" sz="1800" b="0" dirty="0">
                <a:latin typeface="+mn-lt"/>
              </a:rPr>
              <a:t>Broadly, the Museums Ordinance governs:</a:t>
            </a:r>
          </a:p>
          <a:p>
            <a:pPr marL="285750" indent="-285750" algn="just">
              <a:buFont typeface="Arial" panose="020B0604020202020204" pitchFamily="34" charset="0"/>
              <a:buChar char="•"/>
            </a:pPr>
            <a:endParaRPr lang="en-ZA" sz="1800" b="0" dirty="0">
              <a:latin typeface="+mn-lt"/>
            </a:endParaRPr>
          </a:p>
          <a:p>
            <a:pPr marL="285750" indent="-285750" algn="just">
              <a:buFont typeface="Arial" panose="020B0604020202020204" pitchFamily="34" charset="0"/>
              <a:buChar char="•"/>
            </a:pPr>
            <a:r>
              <a:rPr lang="en-ZA" sz="1800" b="0" dirty="0">
                <a:latin typeface="+mn-lt"/>
              </a:rPr>
              <a:t>The establishment of museums, </a:t>
            </a:r>
          </a:p>
          <a:p>
            <a:pPr marL="285750" indent="-285750" algn="just">
              <a:buFont typeface="Arial" panose="020B0604020202020204" pitchFamily="34" charset="0"/>
              <a:buChar char="•"/>
            </a:pPr>
            <a:r>
              <a:rPr lang="en-ZA" sz="1800" b="0" dirty="0">
                <a:latin typeface="+mn-lt"/>
              </a:rPr>
              <a:t>the governance of museums, </a:t>
            </a:r>
          </a:p>
          <a:p>
            <a:pPr marL="627063" lvl="1" indent="-269875" algn="just">
              <a:buFont typeface="Arial" panose="020B0604020202020204" pitchFamily="34" charset="0"/>
              <a:buChar char="•"/>
            </a:pPr>
            <a:r>
              <a:rPr lang="en-ZA" sz="1800" dirty="0">
                <a:latin typeface="+mn-lt"/>
              </a:rPr>
              <a:t>(5) Provincial Museums (Management Committee)</a:t>
            </a:r>
          </a:p>
          <a:p>
            <a:pPr marL="627063" lvl="1" indent="-269875" algn="just">
              <a:buFont typeface="Arial" panose="020B0604020202020204" pitchFamily="34" charset="0"/>
              <a:buChar char="•"/>
            </a:pPr>
            <a:r>
              <a:rPr lang="en-ZA" sz="1800" b="0" dirty="0">
                <a:latin typeface="+mn-lt"/>
              </a:rPr>
              <a:t>(20) Province-aided Museums (Board of Trustees)</a:t>
            </a:r>
          </a:p>
          <a:p>
            <a:pPr marL="627063" lvl="1" indent="-269875" algn="just">
              <a:buFont typeface="Arial" panose="020B0604020202020204" pitchFamily="34" charset="0"/>
              <a:buChar char="•"/>
            </a:pPr>
            <a:r>
              <a:rPr lang="en-ZA" sz="1800" dirty="0">
                <a:latin typeface="+mn-lt"/>
              </a:rPr>
              <a:t>(6) Local Museums (Control Board)</a:t>
            </a:r>
            <a:endParaRPr lang="en-ZA" sz="1800" b="0" dirty="0">
              <a:latin typeface="+mn-lt"/>
            </a:endParaRPr>
          </a:p>
          <a:p>
            <a:pPr marL="285750" indent="-285750" algn="just">
              <a:buFont typeface="Arial" panose="020B0604020202020204" pitchFamily="34" charset="0"/>
              <a:buChar char="•"/>
            </a:pPr>
            <a:r>
              <a:rPr lang="en-ZA" sz="1800" b="0" dirty="0">
                <a:latin typeface="+mn-lt"/>
              </a:rPr>
              <a:t>the granting of subsidies/grants to museums, and </a:t>
            </a:r>
          </a:p>
          <a:p>
            <a:pPr marL="285750" indent="-285750" algn="just">
              <a:buFont typeface="Arial" panose="020B0604020202020204" pitchFamily="34" charset="0"/>
              <a:buChar char="•"/>
            </a:pPr>
            <a:r>
              <a:rPr lang="en-ZA" sz="1800" b="0" dirty="0">
                <a:latin typeface="+mn-lt"/>
              </a:rPr>
              <a:t>the appointment of staff at museums</a:t>
            </a:r>
          </a:p>
        </p:txBody>
      </p:sp>
    </p:spTree>
    <p:extLst>
      <p:ext uri="{BB962C8B-B14F-4D97-AF65-F5344CB8AC3E}">
        <p14:creationId xmlns:p14="http://schemas.microsoft.com/office/powerpoint/2010/main" xmlns="" val="215474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DB27E15-3455-48C3-A625-C6BE73309E94}"/>
              </a:ext>
            </a:extLst>
          </p:cNvPr>
          <p:cNvSpPr>
            <a:spLocks noGrp="1"/>
          </p:cNvSpPr>
          <p:nvPr>
            <p:ph type="title"/>
          </p:nvPr>
        </p:nvSpPr>
        <p:spPr/>
        <p:txBody>
          <a:bodyPr/>
          <a:lstStyle/>
          <a:p>
            <a:r>
              <a:rPr lang="en-ZA" dirty="0"/>
              <a:t>MOTIVATION</a:t>
            </a:r>
          </a:p>
        </p:txBody>
      </p:sp>
      <p:sp>
        <p:nvSpPr>
          <p:cNvPr id="3" name="Slide Number Placeholder 2">
            <a:extLst>
              <a:ext uri="{FF2B5EF4-FFF2-40B4-BE49-F238E27FC236}">
                <a16:creationId xmlns="" xmlns:a16="http://schemas.microsoft.com/office/drawing/2014/main" id="{A089889A-2209-4856-96B8-ADFE29ED3A00}"/>
              </a:ext>
            </a:extLst>
          </p:cNvPr>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Footer Placeholder 3">
            <a:extLst>
              <a:ext uri="{FF2B5EF4-FFF2-40B4-BE49-F238E27FC236}">
                <a16:creationId xmlns="" xmlns:a16="http://schemas.microsoft.com/office/drawing/2014/main" id="{8131EB4A-0B3B-4E4D-8299-3A187D3E3844}"/>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 xmlns:a16="http://schemas.microsoft.com/office/drawing/2014/main" id="{90A1CE7A-1460-4DB6-A8DB-9A511C61B1DA}"/>
              </a:ext>
            </a:extLst>
          </p:cNvPr>
          <p:cNvSpPr>
            <a:spLocks noGrp="1"/>
          </p:cNvSpPr>
          <p:nvPr>
            <p:ph type="body" sz="quarter" idx="10"/>
          </p:nvPr>
        </p:nvSpPr>
        <p:spPr/>
        <p:txBody>
          <a:bodyPr>
            <a:normAutofit fontScale="92500" lnSpcReduction="10000"/>
          </a:bodyPr>
          <a:lstStyle/>
          <a:p>
            <a:pPr marL="285750" indent="-285750" algn="just">
              <a:buFont typeface="Arial" panose="020B0604020202020204" pitchFamily="34" charset="0"/>
              <a:buChar char="•"/>
            </a:pPr>
            <a:r>
              <a:rPr lang="en-ZA" sz="1800" b="0" dirty="0">
                <a:cs typeface="Arial" panose="020B0604020202020204" pitchFamily="34" charset="0"/>
              </a:rPr>
              <a:t>The Museums Ordinance predates the Constitution of the Republic of South Africa, 1996 and so contains language that is not aligned with the Constitution. </a:t>
            </a:r>
          </a:p>
          <a:p>
            <a:pPr algn="just"/>
            <a:endParaRPr lang="en-ZA" sz="1800" b="0" dirty="0">
              <a:cs typeface="Arial" panose="020B0604020202020204" pitchFamily="34" charset="0"/>
            </a:endParaRPr>
          </a:p>
          <a:p>
            <a:pPr marL="285750" indent="-285750" algn="just">
              <a:buFont typeface="Arial" panose="020B0604020202020204" pitchFamily="34" charset="0"/>
              <a:buChar char="•"/>
            </a:pPr>
            <a:r>
              <a:rPr lang="en-ZA" sz="1800" b="0" dirty="0">
                <a:cs typeface="Arial" panose="020B0604020202020204" pitchFamily="34" charset="0"/>
              </a:rPr>
              <a:t>It also predates the Public Finance Management Act, 1999 (Act 1 of 1999), and so is not aligned with that Act. </a:t>
            </a:r>
          </a:p>
          <a:p>
            <a:pPr algn="just"/>
            <a:endParaRPr lang="en-ZA" sz="1800" b="0" dirty="0">
              <a:cs typeface="Arial" panose="020B0604020202020204" pitchFamily="34" charset="0"/>
            </a:endParaRPr>
          </a:p>
          <a:p>
            <a:pPr marL="285750" indent="-285750" algn="just">
              <a:buFont typeface="Arial" panose="020B0604020202020204" pitchFamily="34" charset="0"/>
              <a:buChar char="•"/>
            </a:pPr>
            <a:r>
              <a:rPr lang="en-ZA" sz="1800" b="0" dirty="0">
                <a:cs typeface="Arial" panose="020B0604020202020204" pitchFamily="34" charset="0"/>
              </a:rPr>
              <a:t>Province-aided museums are funded through subsidies that are paid to them in terms of section 29 of the Ordinance. These museums face a huge challenge because section 32 of Ordinance requires them to be audited by the Auditor-General. </a:t>
            </a:r>
          </a:p>
          <a:p>
            <a:pPr marL="285750" indent="-285750" algn="just">
              <a:buFont typeface="Arial" panose="020B0604020202020204" pitchFamily="34" charset="0"/>
              <a:buChar char="•"/>
            </a:pPr>
            <a:endParaRPr lang="en-ZA" sz="1800" b="0" dirty="0">
              <a:cs typeface="Arial" panose="020B0604020202020204" pitchFamily="34" charset="0"/>
            </a:endParaRPr>
          </a:p>
          <a:p>
            <a:pPr marL="285750" indent="-285750" algn="just">
              <a:buFont typeface="Arial" panose="020B0604020202020204" pitchFamily="34" charset="0"/>
              <a:buChar char="•"/>
            </a:pPr>
            <a:r>
              <a:rPr lang="en-ZA" sz="1800" b="0" dirty="0">
                <a:cs typeface="Arial" panose="020B0604020202020204" pitchFamily="34" charset="0"/>
              </a:rPr>
              <a:t>The collective Auditor-General fees for 19 province-aided museums in the Province was R2,3 million for 2018/19 and R2,5 million for 2019/2020.</a:t>
            </a:r>
          </a:p>
          <a:p>
            <a:pPr algn="just"/>
            <a:r>
              <a:rPr lang="en-ZA" sz="1800" b="0" dirty="0">
                <a:cs typeface="Arial" panose="020B0604020202020204" pitchFamily="34" charset="0"/>
              </a:rPr>
              <a:t> </a:t>
            </a:r>
          </a:p>
          <a:p>
            <a:pPr marL="285750" indent="-285750" algn="just">
              <a:buFont typeface="Arial" panose="020B0604020202020204" pitchFamily="34" charset="0"/>
              <a:buChar char="•"/>
            </a:pPr>
            <a:r>
              <a:rPr lang="en-ZA" sz="1800" b="0" dirty="0">
                <a:cs typeface="Arial" panose="020B0604020202020204" pitchFamily="34" charset="0"/>
              </a:rPr>
              <a:t>The collective result is that province-aided museums are unable to allocate sufficient resources towards their core functions to conserve, exhibit and educate communities about the Province’s collective heritage</a:t>
            </a:r>
          </a:p>
          <a:p>
            <a:endParaRPr lang="en-ZA" dirty="0"/>
          </a:p>
        </p:txBody>
      </p:sp>
    </p:spTree>
    <p:extLst>
      <p:ext uri="{BB962C8B-B14F-4D97-AF65-F5344CB8AC3E}">
        <p14:creationId xmlns:p14="http://schemas.microsoft.com/office/powerpoint/2010/main" xmlns="" val="264262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4E56573-78D7-4CA3-A0CD-FEA3F7999B07}"/>
              </a:ext>
            </a:extLst>
          </p:cNvPr>
          <p:cNvSpPr>
            <a:spLocks noGrp="1"/>
          </p:cNvSpPr>
          <p:nvPr>
            <p:ph type="title"/>
          </p:nvPr>
        </p:nvSpPr>
        <p:spPr/>
        <p:txBody>
          <a:bodyPr/>
          <a:lstStyle/>
          <a:p>
            <a:r>
              <a:rPr lang="en-ZA" dirty="0"/>
              <a:t>Museums</a:t>
            </a:r>
          </a:p>
        </p:txBody>
      </p:sp>
      <p:sp>
        <p:nvSpPr>
          <p:cNvPr id="3" name="Slide Number Placeholder 2">
            <a:extLst>
              <a:ext uri="{FF2B5EF4-FFF2-40B4-BE49-F238E27FC236}">
                <a16:creationId xmlns="" xmlns:a16="http://schemas.microsoft.com/office/drawing/2014/main" id="{57926BD0-8034-4C42-9812-115B7CBCDEEF}"/>
              </a:ext>
            </a:extLst>
          </p:cNvPr>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Footer Placeholder 3">
            <a:extLst>
              <a:ext uri="{FF2B5EF4-FFF2-40B4-BE49-F238E27FC236}">
                <a16:creationId xmlns="" xmlns:a16="http://schemas.microsoft.com/office/drawing/2014/main" id="{696B6CE4-12CB-477F-90FE-F4FCE94AA254}"/>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pic>
        <p:nvPicPr>
          <p:cNvPr id="9" name="Picture 8" descr="Map&#10;&#10;Description automatically generated">
            <a:extLst>
              <a:ext uri="{FF2B5EF4-FFF2-40B4-BE49-F238E27FC236}">
                <a16:creationId xmlns="" xmlns:a16="http://schemas.microsoft.com/office/drawing/2014/main" id="{6C59DC7F-3B51-422E-87D4-18C6BF177E0A}"/>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4656" y="1124744"/>
            <a:ext cx="9144000" cy="5359548"/>
          </a:xfrm>
          <a:prstGeom prst="rect">
            <a:avLst/>
          </a:prstGeom>
        </p:spPr>
      </p:pic>
    </p:spTree>
    <p:extLst>
      <p:ext uri="{BB962C8B-B14F-4D97-AF65-F5344CB8AC3E}">
        <p14:creationId xmlns:p14="http://schemas.microsoft.com/office/powerpoint/2010/main" xmlns="" val="606325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3B54EF-C245-44E9-B67B-B428DAA87338}"/>
              </a:ext>
            </a:extLst>
          </p:cNvPr>
          <p:cNvSpPr>
            <a:spLocks noGrp="1"/>
          </p:cNvSpPr>
          <p:nvPr>
            <p:ph type="title"/>
          </p:nvPr>
        </p:nvSpPr>
        <p:spPr/>
        <p:txBody>
          <a:bodyPr/>
          <a:lstStyle/>
          <a:p>
            <a:r>
              <a:rPr lang="en-ZA" dirty="0"/>
              <a:t>OBJECTS OF THE BILL</a:t>
            </a:r>
          </a:p>
        </p:txBody>
      </p:sp>
      <p:sp>
        <p:nvSpPr>
          <p:cNvPr id="3" name="Slide Number Placeholder 2">
            <a:extLst>
              <a:ext uri="{FF2B5EF4-FFF2-40B4-BE49-F238E27FC236}">
                <a16:creationId xmlns="" xmlns:a16="http://schemas.microsoft.com/office/drawing/2014/main" id="{49E474FB-7FC1-469F-A345-06E2E656AD62}"/>
              </a:ext>
            </a:extLst>
          </p:cNvPr>
          <p:cNvSpPr>
            <a:spLocks noGrp="1"/>
          </p:cNvSpPr>
          <p:nvPr>
            <p:ph type="sldNum" sz="quarter" idx="4"/>
          </p:nvPr>
        </p:nvSpPr>
        <p:spPr/>
        <p:txBody>
          <a:bodyPr/>
          <a:lstStyle/>
          <a:p>
            <a:fld id="{8406839F-D7A4-4E5D-B93D-768AD4D1DB36}" type="slidenum">
              <a:rPr lang="en-ZA" smtClean="0"/>
              <a:pPr/>
              <a:t>5</a:t>
            </a:fld>
            <a:endParaRPr lang="en-ZA" dirty="0"/>
          </a:p>
        </p:txBody>
      </p:sp>
      <p:sp>
        <p:nvSpPr>
          <p:cNvPr id="4" name="Footer Placeholder 3">
            <a:extLst>
              <a:ext uri="{FF2B5EF4-FFF2-40B4-BE49-F238E27FC236}">
                <a16:creationId xmlns="" xmlns:a16="http://schemas.microsoft.com/office/drawing/2014/main" id="{4C24C95D-3A92-439D-B4CC-282E63509567}"/>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sp>
        <p:nvSpPr>
          <p:cNvPr id="5" name="Text Placeholder 4">
            <a:extLst>
              <a:ext uri="{FF2B5EF4-FFF2-40B4-BE49-F238E27FC236}">
                <a16:creationId xmlns="" xmlns:a16="http://schemas.microsoft.com/office/drawing/2014/main" id="{7DEDD677-D03F-45C3-97CB-3FE8076B8B4F}"/>
              </a:ext>
            </a:extLst>
          </p:cNvPr>
          <p:cNvSpPr>
            <a:spLocks noGrp="1"/>
          </p:cNvSpPr>
          <p:nvPr>
            <p:ph type="body" sz="quarter" idx="10"/>
          </p:nvPr>
        </p:nvSpPr>
        <p:spPr/>
        <p:txBody>
          <a:bodyPr/>
          <a:lstStyle/>
          <a:p>
            <a:pPr marL="285750" indent="-285750" algn="just">
              <a:lnSpc>
                <a:spcPct val="90000"/>
              </a:lnSpc>
              <a:buFont typeface="Arial" panose="020B0604020202020204" pitchFamily="34" charset="0"/>
              <a:buChar char="•"/>
            </a:pPr>
            <a:r>
              <a:rPr lang="en-ZA" sz="1700" b="0" dirty="0">
                <a:cs typeface="Arial" panose="020B0604020202020204" pitchFamily="34" charset="0"/>
              </a:rPr>
              <a:t>The Museums Ordinance Amendment Bill seeks to amend provisions to align the principal Ordinance with the Constitution, other relevant legislation such as the Public Finance Management Act, 1999, and good practice within the museum governance environment. </a:t>
            </a:r>
          </a:p>
          <a:p>
            <a:pPr marL="285750" indent="-285750" algn="just">
              <a:lnSpc>
                <a:spcPct val="90000"/>
              </a:lnSpc>
              <a:buFont typeface="Arial" panose="020B0604020202020204" pitchFamily="34" charset="0"/>
              <a:buChar char="•"/>
            </a:pPr>
            <a:endParaRPr lang="en-ZA" sz="1700" b="0" dirty="0">
              <a:cs typeface="Arial" panose="020B0604020202020204" pitchFamily="34" charset="0"/>
            </a:endParaRPr>
          </a:p>
          <a:p>
            <a:pPr marL="285750" indent="-285750" algn="just">
              <a:lnSpc>
                <a:spcPct val="90000"/>
              </a:lnSpc>
              <a:buFont typeface="Arial" panose="020B0604020202020204" pitchFamily="34" charset="0"/>
              <a:buChar char="•"/>
            </a:pPr>
            <a:r>
              <a:rPr lang="en-ZA" sz="1700" b="0" dirty="0">
                <a:cs typeface="Arial" panose="020B0604020202020204" pitchFamily="34" charset="0"/>
              </a:rPr>
              <a:t>Furthermore, the Museums Ordinance Amendment Bill seeks to align the principal Ordinance with current terminology and government structures, and to alleviate the financial burden of annual financial audits by the Auditor-General on province-aided museums.</a:t>
            </a:r>
          </a:p>
        </p:txBody>
      </p:sp>
      <p:graphicFrame>
        <p:nvGraphicFramePr>
          <p:cNvPr id="9" name="Diagram 8">
            <a:extLst>
              <a:ext uri="{FF2B5EF4-FFF2-40B4-BE49-F238E27FC236}">
                <a16:creationId xmlns="" xmlns:a16="http://schemas.microsoft.com/office/drawing/2014/main" id="{F0797C10-64CC-4B8A-90F3-412477867985}"/>
              </a:ext>
            </a:extLst>
          </p:cNvPr>
          <p:cNvGraphicFramePr/>
          <p:nvPr>
            <p:extLst>
              <p:ext uri="{D42A27DB-BD31-4B8C-83A1-F6EECF244321}">
                <p14:modId xmlns:p14="http://schemas.microsoft.com/office/powerpoint/2010/main" xmlns="" val="2114333777"/>
              </p:ext>
            </p:extLst>
          </p:nvPr>
        </p:nvGraphicFramePr>
        <p:xfrm>
          <a:off x="4798787" y="3429000"/>
          <a:ext cx="3949677" cy="2783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805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879408690"/>
              </p:ext>
            </p:extLst>
          </p:nvPr>
        </p:nvGraphicFramePr>
        <p:xfrm>
          <a:off x="367283" y="1052736"/>
          <a:ext cx="8597205" cy="507492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1</a:t>
                      </a:r>
                    </a:p>
                    <a:p>
                      <a:endParaRPr lang="en-ZA" b="1" dirty="0"/>
                    </a:p>
                    <a:p>
                      <a:r>
                        <a:rPr lang="en-ZA" b="1" dirty="0"/>
                        <a:t>TA</a:t>
                      </a:r>
                    </a:p>
                  </a:txBody>
                  <a:tcPr>
                    <a:solidFill>
                      <a:srgbClr val="FFFF00"/>
                    </a:solidFill>
                  </a:tcPr>
                </a:tc>
                <a:tc>
                  <a:txBody>
                    <a:bodyPr/>
                    <a:lstStyle/>
                    <a:p>
                      <a:r>
                        <a:rPr lang="en-ZA" sz="1700" kern="1200" dirty="0">
                          <a:solidFill>
                            <a:schemeClr val="tx1"/>
                          </a:solidFill>
                          <a:effectLst/>
                          <a:latin typeface="+mn-lt"/>
                          <a:ea typeface="+mn-ea"/>
                          <a:cs typeface="+mn-cs"/>
                        </a:rPr>
                        <a:t>amends section 1 of the principal Ordinance by substituting, deleting and inserting certain definitions for standardisation purposes and alignment with current provincial government structures. </a:t>
                      </a:r>
                      <a:endParaRPr lang="en-ZA" sz="1700" dirty="0"/>
                    </a:p>
                  </a:txBody>
                  <a:tcPr>
                    <a:solidFill>
                      <a:srgbClr val="FFFF00"/>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amends section 2 of the principal Ordinance to provide guidance for the exercise of the discretion of the Provincial Minister to establish a provincial museum. </a:t>
                      </a:r>
                    </a:p>
                  </a:txBody>
                  <a:tcPr>
                    <a:solidFill>
                      <a:schemeClr val="bg2">
                        <a:lumMod val="40000"/>
                        <a:lumOff val="6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3</a:t>
                      </a:r>
                    </a:p>
                    <a:p>
                      <a:endParaRPr lang="en-ZA" b="1" dirty="0"/>
                    </a:p>
                    <a:p>
                      <a:r>
                        <a:rPr lang="en-ZA" b="1" dirty="0"/>
                        <a:t>TA</a:t>
                      </a:r>
                    </a:p>
                  </a:txBody>
                  <a:tcP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amends section 3 of the principal Ordinance and is a consequential amendment to the substitution of the expressions “Administrator” and “officer” and the deletion of the definition of “official” in clause 1. </a:t>
                      </a:r>
                    </a:p>
                  </a:txBody>
                  <a:tcPr>
                    <a:solidFill>
                      <a:srgbClr val="FFFF00"/>
                    </a:solidFill>
                  </a:tcPr>
                </a:tc>
                <a:extLst>
                  <a:ext uri="{0D108BD9-81ED-4DB2-BD59-A6C34878D82A}">
                    <a16:rowId xmlns="" xmlns:a16="http://schemas.microsoft.com/office/drawing/2014/main" val="2730398067"/>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4</a:t>
                      </a:r>
                    </a:p>
                    <a:p>
                      <a:endParaRPr lang="en-ZA" b="1" dirty="0"/>
                    </a:p>
                    <a:p>
                      <a:r>
                        <a:rPr lang="en-ZA" b="1" dirty="0"/>
                        <a:t>LA</a:t>
                      </a:r>
                    </a:p>
                  </a:txBody>
                  <a:tcPr>
                    <a:solidFill>
                      <a:schemeClr val="accent5">
                        <a:lumMod val="60000"/>
                        <a:lumOff val="4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amends section 4 of the principal Ordinance to extend the term of office of an appointed member from two to three years. The clause sets out the circumstances that give rise to a vacancy in a management committee. It provides that the allowances that are paid to members are as determined by the Provincial Minister in consultation with the provincial minister responsible for finance in the Province. </a:t>
                      </a:r>
                    </a:p>
                  </a:txBody>
                  <a:tcPr>
                    <a:solidFill>
                      <a:schemeClr val="accent5">
                        <a:lumMod val="60000"/>
                        <a:lumOff val="40000"/>
                      </a:schemeClr>
                    </a:solidFill>
                  </a:tcPr>
                </a:tc>
                <a:extLst>
                  <a:ext uri="{0D108BD9-81ED-4DB2-BD59-A6C34878D82A}">
                    <a16:rowId xmlns="" xmlns:a16="http://schemas.microsoft.com/office/drawing/2014/main" val="2133771830"/>
                  </a:ext>
                </a:extLst>
              </a:tr>
            </a:tbl>
          </a:graphicData>
        </a:graphic>
      </p:graphicFrame>
    </p:spTree>
    <p:extLst>
      <p:ext uri="{BB962C8B-B14F-4D97-AF65-F5344CB8AC3E}">
        <p14:creationId xmlns:p14="http://schemas.microsoft.com/office/powerpoint/2010/main" xmlns="" val="17136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2306188541"/>
              </p:ext>
            </p:extLst>
          </p:nvPr>
        </p:nvGraphicFramePr>
        <p:xfrm>
          <a:off x="367283" y="1052736"/>
          <a:ext cx="8597205" cy="505968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5</a:t>
                      </a:r>
                    </a:p>
                    <a:p>
                      <a:r>
                        <a:rPr lang="en-ZA" b="1" dirty="0"/>
                        <a:t>GP</a:t>
                      </a:r>
                    </a:p>
                  </a:txBody>
                  <a:tcPr>
                    <a:solidFill>
                      <a:schemeClr val="bg2">
                        <a:lumMod val="40000"/>
                        <a:lumOff val="60000"/>
                      </a:schemeClr>
                    </a:solidFill>
                  </a:tcPr>
                </a:tc>
                <a:tc>
                  <a:txBody>
                    <a:bodyPr/>
                    <a:lstStyle/>
                    <a:p>
                      <a:r>
                        <a:rPr lang="en-ZA" sz="1700" b="1" kern="1200" dirty="0">
                          <a:solidFill>
                            <a:schemeClr val="tx1"/>
                          </a:solidFill>
                          <a:effectLst/>
                          <a:latin typeface="+mn-lt"/>
                          <a:ea typeface="+mn-ea"/>
                          <a:cs typeface="+mn-cs"/>
                        </a:rPr>
                        <a:t>inserts section 4A in the principal Ordinance to provide for the disqualification for membership of a management committee.</a:t>
                      </a:r>
                    </a:p>
                  </a:txBody>
                  <a:tcPr>
                    <a:solidFill>
                      <a:schemeClr val="bg2">
                        <a:lumMod val="40000"/>
                        <a:lumOff val="60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6</a:t>
                      </a:r>
                    </a:p>
                    <a:p>
                      <a:endParaRPr lang="en-ZA" b="1" dirty="0"/>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amends section 5 of the principal Ordinance to provide that the Provincial Minister must designate a chairperson of a management committee when he or she appoints the appointed members or if the chairperson vacates his or her office. This is to strengthen the governance of provincial museums.</a:t>
                      </a:r>
                    </a:p>
                  </a:txBody>
                  <a:tcPr>
                    <a:solidFill>
                      <a:schemeClr val="bg2">
                        <a:lumMod val="40000"/>
                        <a:lumOff val="6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7</a:t>
                      </a:r>
                    </a:p>
                    <a:p>
                      <a:endParaRPr lang="en-ZA" b="1" dirty="0"/>
                    </a:p>
                    <a:p>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substitutes section 6 of the principal Ordinance to make different provision for the quorum and decision-making at meetings of a management committee. The clause provides that a quorum for a meeting is fifty per cent plus one of the total number of members of such a committee and further provides for decisions, under certain circumstances, to be taken by vote. This is to ensure good governance at provincial museums. </a:t>
                      </a:r>
                    </a:p>
                  </a:txBody>
                  <a:tcPr>
                    <a:solidFill>
                      <a:schemeClr val="bg2">
                        <a:lumMod val="40000"/>
                        <a:lumOff val="6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8</a:t>
                      </a:r>
                    </a:p>
                    <a:p>
                      <a:endParaRPr lang="en-ZA" b="1" dirty="0"/>
                    </a:p>
                    <a:p>
                      <a:r>
                        <a:rPr lang="en-ZA" b="1" dirty="0"/>
                        <a:t>LA</a:t>
                      </a:r>
                    </a:p>
                  </a:txBody>
                  <a:tcPr>
                    <a:solidFill>
                      <a:schemeClr val="accent5">
                        <a:lumMod val="60000"/>
                        <a:lumOff val="4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amends section 7 of the principal Ordinance to provide for a different manner by which a committee may determine and charge admission fees to increase potential revenue. The clause deletes discriminatory language in the principal Ordinance. </a:t>
                      </a:r>
                    </a:p>
                  </a:txBody>
                  <a:tcPr>
                    <a:solidFill>
                      <a:schemeClr val="accent5">
                        <a:lumMod val="60000"/>
                        <a:lumOff val="40000"/>
                      </a:schemeClr>
                    </a:solidFill>
                  </a:tcPr>
                </a:tc>
                <a:extLst>
                  <a:ext uri="{0D108BD9-81ED-4DB2-BD59-A6C34878D82A}">
                    <a16:rowId xmlns="" xmlns:a16="http://schemas.microsoft.com/office/drawing/2014/main" val="2133771830"/>
                  </a:ext>
                </a:extLst>
              </a:tr>
            </a:tbl>
          </a:graphicData>
        </a:graphic>
      </p:graphicFrame>
    </p:spTree>
    <p:extLst>
      <p:ext uri="{BB962C8B-B14F-4D97-AF65-F5344CB8AC3E}">
        <p14:creationId xmlns:p14="http://schemas.microsoft.com/office/powerpoint/2010/main" xmlns="" val="3390920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8</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148586111"/>
              </p:ext>
            </p:extLst>
          </p:nvPr>
        </p:nvGraphicFramePr>
        <p:xfrm>
          <a:off x="367283" y="1052736"/>
          <a:ext cx="8597205" cy="480060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9</a:t>
                      </a:r>
                    </a:p>
                    <a:p>
                      <a:endParaRPr lang="en-ZA" b="1" dirty="0"/>
                    </a:p>
                    <a:p>
                      <a:r>
                        <a:rPr lang="en-ZA" b="1" dirty="0"/>
                        <a:t>TA</a:t>
                      </a:r>
                    </a:p>
                  </a:txBody>
                  <a:tcPr>
                    <a:solidFill>
                      <a:srgbClr val="FFFF00"/>
                    </a:solidFill>
                  </a:tcPr>
                </a:tc>
                <a:tc>
                  <a:txBody>
                    <a:bodyPr/>
                    <a:lstStyle/>
                    <a:p>
                      <a:r>
                        <a:rPr lang="en-ZA" sz="1700" kern="1200" dirty="0">
                          <a:solidFill>
                            <a:schemeClr val="tx1"/>
                          </a:solidFill>
                          <a:effectLst/>
                          <a:latin typeface="+mn-lt"/>
                          <a:ea typeface="+mn-ea"/>
                          <a:cs typeface="+mn-cs"/>
                        </a:rPr>
                        <a:t>amends section 8 of the principal Ordinance. The clause substitutes the expression “Administrator” for the expression “Head of the Department” and the expression “Provincial Service” for the expression “Public Service”. </a:t>
                      </a:r>
                    </a:p>
                  </a:txBody>
                  <a:tcPr>
                    <a:solidFill>
                      <a:srgbClr val="FFFF00"/>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10</a:t>
                      </a:r>
                    </a:p>
                    <a:p>
                      <a:endParaRPr lang="en-ZA" b="1" dirty="0"/>
                    </a:p>
                    <a:p>
                      <a:r>
                        <a:rPr lang="en-ZA" b="1" dirty="0"/>
                        <a:t>LA</a:t>
                      </a:r>
                    </a:p>
                  </a:txBody>
                  <a:tcP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9 of the principal Ordinance to align the acceptance of donations and bequests with the Public Finance Management Act, 1999. </a:t>
                      </a:r>
                    </a:p>
                    <a:p>
                      <a:pPr marL="0" algn="l" defTabSz="914400" rtl="0" eaLnBrk="1" latinLnBrk="0" hangingPunct="1"/>
                      <a:endParaRPr lang="en-ZA" sz="1700" kern="1200" dirty="0">
                        <a:solidFill>
                          <a:schemeClr val="tx1"/>
                        </a:solidFill>
                        <a:effectLst/>
                        <a:latin typeface="+mn-lt"/>
                        <a:ea typeface="+mn-ea"/>
                        <a:cs typeface="+mn-cs"/>
                      </a:endParaRPr>
                    </a:p>
                  </a:txBody>
                  <a:tcPr>
                    <a:solidFill>
                      <a:schemeClr val="accent5">
                        <a:lumMod val="60000"/>
                        <a:lumOff val="4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11</a:t>
                      </a:r>
                    </a:p>
                    <a:p>
                      <a:endParaRPr lang="en-ZA" b="1" dirty="0"/>
                    </a:p>
                    <a:p>
                      <a:r>
                        <a:rPr lang="en-ZA" b="1" dirty="0"/>
                        <a:t>LA</a:t>
                      </a:r>
                    </a:p>
                  </a:txBody>
                  <a:tcP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kern="1200" dirty="0">
                          <a:solidFill>
                            <a:schemeClr val="tx1"/>
                          </a:solidFill>
                          <a:effectLst/>
                          <a:latin typeface="+mn-lt"/>
                          <a:ea typeface="+mn-ea"/>
                          <a:cs typeface="+mn-cs"/>
                        </a:rPr>
                        <a:t>substitutes section 10 of the principal Ordinance to provide that moneys collected by a provincial museum or management committee of a provincial museum must be paid into the Provincial Revenue Fund for use by the management committee of the provincial museum concerned subject to the Head of the Department’s approval.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700" kern="1200" dirty="0">
                        <a:solidFill>
                          <a:schemeClr val="tx1"/>
                        </a:solidFill>
                        <a:effectLst/>
                        <a:latin typeface="+mn-lt"/>
                        <a:ea typeface="+mn-ea"/>
                        <a:cs typeface="+mn-cs"/>
                      </a:endParaRPr>
                    </a:p>
                  </a:txBody>
                  <a:tcPr>
                    <a:solidFill>
                      <a:schemeClr val="accent5">
                        <a:lumMod val="60000"/>
                        <a:lumOff val="4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12</a:t>
                      </a:r>
                    </a:p>
                    <a:p>
                      <a:r>
                        <a:rPr lang="en-ZA" b="1" dirty="0"/>
                        <a:t>LA</a:t>
                      </a:r>
                    </a:p>
                  </a:txBody>
                  <a:tcPr>
                    <a:solidFill>
                      <a:schemeClr val="accent5">
                        <a:lumMod val="60000"/>
                        <a:lumOff val="4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repeals section 10A of the principal Ordinance.</a:t>
                      </a:r>
                    </a:p>
                  </a:txBody>
                  <a:tcPr>
                    <a:solidFill>
                      <a:schemeClr val="accent5">
                        <a:lumMod val="60000"/>
                        <a:lumOff val="40000"/>
                      </a:schemeClr>
                    </a:solidFill>
                  </a:tcPr>
                </a:tc>
                <a:extLst>
                  <a:ext uri="{0D108BD9-81ED-4DB2-BD59-A6C34878D82A}">
                    <a16:rowId xmlns="" xmlns:a16="http://schemas.microsoft.com/office/drawing/2014/main" val="2133771830"/>
                  </a:ext>
                </a:extLst>
              </a:tr>
            </a:tbl>
          </a:graphicData>
        </a:graphic>
      </p:graphicFrame>
    </p:spTree>
    <p:extLst>
      <p:ext uri="{BB962C8B-B14F-4D97-AF65-F5344CB8AC3E}">
        <p14:creationId xmlns:p14="http://schemas.microsoft.com/office/powerpoint/2010/main" xmlns="" val="470516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18CF3-44D4-4894-B6C5-0E066B4B5A8D}"/>
              </a:ext>
            </a:extLst>
          </p:cNvPr>
          <p:cNvSpPr>
            <a:spLocks noGrp="1"/>
          </p:cNvSpPr>
          <p:nvPr>
            <p:ph type="title"/>
          </p:nvPr>
        </p:nvSpPr>
        <p:spPr/>
        <p:txBody>
          <a:bodyPr/>
          <a:lstStyle/>
          <a:p>
            <a:r>
              <a:rPr lang="en-ZA" dirty="0"/>
              <a:t>AMENDMENTS (CONT.)</a:t>
            </a:r>
          </a:p>
        </p:txBody>
      </p:sp>
      <p:sp>
        <p:nvSpPr>
          <p:cNvPr id="3" name="Slide Number Placeholder 2">
            <a:extLst>
              <a:ext uri="{FF2B5EF4-FFF2-40B4-BE49-F238E27FC236}">
                <a16:creationId xmlns="" xmlns:a16="http://schemas.microsoft.com/office/drawing/2014/main" id="{C8C543BF-E01A-49F9-AB13-05E85B3AC01B}"/>
              </a:ext>
            </a:extLst>
          </p:cNvPr>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Footer Placeholder 3">
            <a:extLst>
              <a:ext uri="{FF2B5EF4-FFF2-40B4-BE49-F238E27FC236}">
                <a16:creationId xmlns="" xmlns:a16="http://schemas.microsoft.com/office/drawing/2014/main" id="{2CB69959-4B14-420C-BD39-962B897C84B5}"/>
              </a:ext>
            </a:extLst>
          </p:cNvPr>
          <p:cNvSpPr>
            <a:spLocks noGrp="1"/>
          </p:cNvSpPr>
          <p:nvPr>
            <p:ph type="ftr" sz="quarter" idx="3"/>
          </p:nvPr>
        </p:nvSpPr>
        <p:spPr/>
        <p:txBody>
          <a:bodyPr/>
          <a:lstStyle/>
          <a:p>
            <a:r>
              <a:rPr lang="en-ZA"/>
              <a:t>Go to Insert &gt; Header &amp; Footer &gt; Enter presentation name into footer field</a:t>
            </a:r>
            <a:endParaRPr lang="en-GB" dirty="0"/>
          </a:p>
        </p:txBody>
      </p:sp>
      <p:graphicFrame>
        <p:nvGraphicFramePr>
          <p:cNvPr id="6" name="Table 6">
            <a:extLst>
              <a:ext uri="{FF2B5EF4-FFF2-40B4-BE49-F238E27FC236}">
                <a16:creationId xmlns="" xmlns:a16="http://schemas.microsoft.com/office/drawing/2014/main" id="{BC2F0DA2-77A3-42B6-952F-62F311DAE8EC}"/>
              </a:ext>
            </a:extLst>
          </p:cNvPr>
          <p:cNvGraphicFramePr>
            <a:graphicFrameLocks noGrp="1"/>
          </p:cNvGraphicFramePr>
          <p:nvPr>
            <p:extLst>
              <p:ext uri="{D42A27DB-BD31-4B8C-83A1-F6EECF244321}">
                <p14:modId xmlns:p14="http://schemas.microsoft.com/office/powerpoint/2010/main" xmlns="" val="2966897219"/>
              </p:ext>
            </p:extLst>
          </p:nvPr>
        </p:nvGraphicFramePr>
        <p:xfrm>
          <a:off x="367283" y="1052736"/>
          <a:ext cx="8597205" cy="5288280"/>
        </p:xfrm>
        <a:graphic>
          <a:graphicData uri="http://schemas.openxmlformats.org/drawingml/2006/table">
            <a:tbl>
              <a:tblPr firstRow="1" bandRow="1">
                <a:tableStyleId>{5940675A-B579-460E-94D1-54222C63F5DA}</a:tableStyleId>
              </a:tblPr>
              <a:tblGrid>
                <a:gridCol w="1324398">
                  <a:extLst>
                    <a:ext uri="{9D8B030D-6E8A-4147-A177-3AD203B41FA5}">
                      <a16:colId xmlns="" xmlns:a16="http://schemas.microsoft.com/office/drawing/2014/main" val="3526521806"/>
                    </a:ext>
                  </a:extLst>
                </a:gridCol>
                <a:gridCol w="7272807">
                  <a:extLst>
                    <a:ext uri="{9D8B030D-6E8A-4147-A177-3AD203B41FA5}">
                      <a16:colId xmlns="" xmlns:a16="http://schemas.microsoft.com/office/drawing/2014/main" val="1542061012"/>
                    </a:ext>
                  </a:extLst>
                </a:gridCol>
              </a:tblGrid>
              <a:tr h="395871">
                <a:tc>
                  <a:txBody>
                    <a:bodyPr/>
                    <a:lstStyle/>
                    <a:p>
                      <a:r>
                        <a:rPr lang="en-ZA" b="1" dirty="0"/>
                        <a:t>Clause 13</a:t>
                      </a:r>
                    </a:p>
                    <a:p>
                      <a:endParaRPr lang="en-ZA" b="1" dirty="0"/>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substitutes section 11 of the principal Ordinance to provide guidance for the exercise of the discretion of the Provincial Minister to abolish a provincial museum and provides for a public participation process</a:t>
                      </a:r>
                      <a:r>
                        <a:rPr lang="en-ZA" sz="1700" kern="1200" dirty="0">
                          <a:solidFill>
                            <a:schemeClr val="tx1"/>
                          </a:solidFill>
                          <a:effectLst/>
                          <a:latin typeface="+mn-lt"/>
                          <a:ea typeface="+mn-ea"/>
                          <a:cs typeface="+mn-cs"/>
                        </a:rPr>
                        <a:t>.</a:t>
                      </a:r>
                    </a:p>
                  </a:txBody>
                  <a:tcPr>
                    <a:solidFill>
                      <a:schemeClr val="bg2">
                        <a:lumMod val="40000"/>
                        <a:lumOff val="60000"/>
                      </a:schemeClr>
                    </a:solidFill>
                  </a:tcPr>
                </a:tc>
                <a:extLst>
                  <a:ext uri="{0D108BD9-81ED-4DB2-BD59-A6C34878D82A}">
                    <a16:rowId xmlns="" xmlns:a16="http://schemas.microsoft.com/office/drawing/2014/main" val="2235391779"/>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14</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b="1" kern="1200" dirty="0">
                          <a:solidFill>
                            <a:schemeClr val="tx1"/>
                          </a:solidFill>
                          <a:effectLst/>
                          <a:latin typeface="+mn-lt"/>
                          <a:ea typeface="+mn-ea"/>
                          <a:cs typeface="+mn-cs"/>
                        </a:rPr>
                        <a:t>amends section 12 of the principal Ordinance to further guide the discretion of the Provincial Minister to declare a museum to be a province-aided museum. </a:t>
                      </a:r>
                    </a:p>
                  </a:txBody>
                  <a:tcPr>
                    <a:solidFill>
                      <a:schemeClr val="bg2">
                        <a:lumMod val="40000"/>
                        <a:lumOff val="60000"/>
                      </a:schemeClr>
                    </a:solidFill>
                  </a:tcPr>
                </a:tc>
                <a:extLst>
                  <a:ext uri="{0D108BD9-81ED-4DB2-BD59-A6C34878D82A}">
                    <a16:rowId xmlns="" xmlns:a16="http://schemas.microsoft.com/office/drawing/2014/main" val="1503239150"/>
                  </a:ext>
                </a:extLst>
              </a:tr>
              <a:tr h="3958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15</a:t>
                      </a:r>
                    </a:p>
                    <a:p>
                      <a:r>
                        <a:rPr lang="en-ZA" b="1" dirty="0"/>
                        <a:t>GP</a:t>
                      </a:r>
                    </a:p>
                  </a:txBody>
                  <a:tcPr>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700" b="1" kern="1200" dirty="0">
                          <a:solidFill>
                            <a:schemeClr val="tx1"/>
                          </a:solidFill>
                          <a:effectLst/>
                          <a:latin typeface="+mn-lt"/>
                          <a:ea typeface="+mn-ea"/>
                          <a:cs typeface="+mn-cs"/>
                        </a:rPr>
                        <a:t>substitutes section 15 of the principal Ordinance to reconfigure the constitution of a board to ensure good governance at province-aided museums. The whole of the principal Ordinance was assigned to the Province to the extent that it applied in the Province.  The museums listed in section 15(2) of the principal Ordinance do not fall within the geographical area of the Province. For this reason, section 15(2) of the principal Ordinance is not applicable in the Province and hence was not assigned to the Province. </a:t>
                      </a:r>
                    </a:p>
                  </a:txBody>
                  <a:tcPr>
                    <a:solidFill>
                      <a:schemeClr val="bg2">
                        <a:lumMod val="40000"/>
                        <a:lumOff val="60000"/>
                      </a:schemeClr>
                    </a:solidFill>
                  </a:tcPr>
                </a:tc>
                <a:extLst>
                  <a:ext uri="{0D108BD9-81ED-4DB2-BD59-A6C34878D82A}">
                    <a16:rowId xmlns="" xmlns:a16="http://schemas.microsoft.com/office/drawing/2014/main" val="273039806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b="1" dirty="0"/>
                        <a:t>Clause 16</a:t>
                      </a:r>
                    </a:p>
                    <a:p>
                      <a:r>
                        <a:rPr lang="en-ZA" b="1" dirty="0"/>
                        <a:t>GP</a:t>
                      </a:r>
                    </a:p>
                  </a:txBody>
                  <a:tcPr>
                    <a:solidFill>
                      <a:schemeClr val="bg2">
                        <a:lumMod val="40000"/>
                        <a:lumOff val="60000"/>
                      </a:schemeClr>
                    </a:solidFill>
                  </a:tcPr>
                </a:tc>
                <a:tc>
                  <a:txBody>
                    <a:bodyPr/>
                    <a:lstStyle/>
                    <a:p>
                      <a:pPr marL="0" algn="l" defTabSz="914400" rtl="0" eaLnBrk="1" latinLnBrk="0" hangingPunct="1"/>
                      <a:r>
                        <a:rPr lang="en-ZA" sz="1700" kern="1200" dirty="0">
                          <a:solidFill>
                            <a:schemeClr val="tx1"/>
                          </a:solidFill>
                          <a:effectLst/>
                          <a:latin typeface="+mn-lt"/>
                          <a:ea typeface="+mn-ea"/>
                          <a:cs typeface="+mn-cs"/>
                        </a:rPr>
                        <a:t>substitutes section 16 of the principal Ordinance and comprehensively sets out the tenure of office of the various categories of members that constitute a board. </a:t>
                      </a:r>
                    </a:p>
                  </a:txBody>
                  <a:tcPr>
                    <a:solidFill>
                      <a:schemeClr val="bg2">
                        <a:lumMod val="40000"/>
                        <a:lumOff val="60000"/>
                      </a:schemeClr>
                    </a:solidFill>
                  </a:tcPr>
                </a:tc>
                <a:extLst>
                  <a:ext uri="{0D108BD9-81ED-4DB2-BD59-A6C34878D82A}">
                    <a16:rowId xmlns="" xmlns:a16="http://schemas.microsoft.com/office/drawing/2014/main" val="2133771830"/>
                  </a:ext>
                </a:extLst>
              </a:tr>
            </a:tbl>
          </a:graphicData>
        </a:graphic>
      </p:graphicFrame>
    </p:spTree>
    <p:extLst>
      <p:ext uri="{BB962C8B-B14F-4D97-AF65-F5344CB8AC3E}">
        <p14:creationId xmlns:p14="http://schemas.microsoft.com/office/powerpoint/2010/main" xmlns="" val="12794063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1pszl8aG8iRpjNbzvk/sfTQEBOW7ZgQkgDcbe7rXYOSndW3QRxGxVPqlXugCSKFnTkwSpWImrwQgykJwQOeNdNQmYH7LaECGKNmNxMpQoH8Z+8cfxjLZd4plPGKSE4CQQptWIqe8/M6thli1I+WMwfRs0qR3Ie7HQ7MSI/ZVzno="/>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Cultural Affairs and Sport-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WCG-Cultural Affairs and Sport-New PPT Master-01112012</Template>
  <TotalTime>4661</TotalTime>
  <Words>2582</Words>
  <Application>Microsoft Office PowerPoint</Application>
  <PresentationFormat>On-screen Show (4:3)</PresentationFormat>
  <Paragraphs>279</Paragraphs>
  <Slides>19</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WCG-Cultural Affairs and Sport-New PPT Master-01112012</vt:lpstr>
      <vt:lpstr>think-cell Slide</vt:lpstr>
      <vt:lpstr>MUSEUMS ORDINANCE AMENDMENT BILL</vt:lpstr>
      <vt:lpstr>LEGISLATION</vt:lpstr>
      <vt:lpstr>MOTIVATION</vt:lpstr>
      <vt:lpstr>Museums</vt:lpstr>
      <vt:lpstr>OBJECTS OF THE BILL</vt:lpstr>
      <vt:lpstr>AMENDMENTS</vt:lpstr>
      <vt:lpstr>AMENDMENTS (CONT.)</vt:lpstr>
      <vt:lpstr>AMENDMENTS (CONT.)</vt:lpstr>
      <vt:lpstr>AMENDMENTS (CONT.)</vt:lpstr>
      <vt:lpstr>AMENDMENTS (CONT.)</vt:lpstr>
      <vt:lpstr>AMENDMENTS (CONT.)</vt:lpstr>
      <vt:lpstr>AMENDMENTS (CONT.)</vt:lpstr>
      <vt:lpstr>AMENDMENTS (CONT.)</vt:lpstr>
      <vt:lpstr>AMENDMENTS (CONT.)</vt:lpstr>
      <vt:lpstr>AMENDMENTS (CONT.)</vt:lpstr>
      <vt:lpstr>AMENDMENTS (CONT.)</vt:lpstr>
      <vt:lpstr>AMENDMENTS (CONT.)</vt:lpstr>
      <vt:lpstr>OTHER IMPLICATIONS</vt:lpstr>
      <vt:lpstr>Contact Details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keywords>POTX</cp:keywords>
  <cp:lastModifiedBy>USER</cp:lastModifiedBy>
  <cp:revision>32</cp:revision>
  <cp:lastPrinted>2021-03-15T06:21:46Z</cp:lastPrinted>
  <dcterms:created xsi:type="dcterms:W3CDTF">2017-11-08T08:22:03Z</dcterms:created>
  <dcterms:modified xsi:type="dcterms:W3CDTF">2021-03-15T11:28:02Z</dcterms:modified>
  <cp:category>CI</cp:category>
</cp:coreProperties>
</file>