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340" r:id="rId2"/>
    <p:sldId id="341" r:id="rId3"/>
    <p:sldId id="342" r:id="rId4"/>
    <p:sldId id="343" r:id="rId5"/>
    <p:sldId id="345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A6A6"/>
    <a:srgbClr val="B2B2B2"/>
    <a:srgbClr val="808080"/>
    <a:srgbClr val="FFFFFF"/>
    <a:srgbClr val="0099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 autoAdjust="0"/>
    <p:restoredTop sz="97652"/>
  </p:normalViewPr>
  <p:slideViewPr>
    <p:cSldViewPr snapToGrid="0" snapToObjects="1">
      <p:cViewPr varScale="1">
        <p:scale>
          <a:sx n="73" d="100"/>
          <a:sy n="73" d="100"/>
        </p:scale>
        <p:origin x="-117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Overall Operations   </a:t>
            </a:r>
            <a:endParaRPr lang="en-ZA" dirty="0"/>
          </a:p>
        </c:rich>
      </c:tx>
      <c:layout>
        <c:manualLayout>
          <c:xMode val="edge"/>
          <c:yMode val="edge"/>
          <c:x val="0.45735454357529581"/>
          <c:y val="2.6418776719108285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overall!$B$1</c:f>
              <c:strCache>
                <c:ptCount val="1"/>
                <c:pt idx="0">
                  <c:v>FY 2020/21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overall!$A$2:$A$27</c:f>
              <c:strCache>
                <c:ptCount val="26"/>
                <c:pt idx="0">
                  <c:v>Advertisements</c:v>
                </c:pt>
                <c:pt idx="1">
                  <c:v>Recruitment Costs</c:v>
                </c:pt>
                <c:pt idx="2">
                  <c:v>Training</c:v>
                </c:pt>
                <c:pt idx="3">
                  <c:v>Occupational Health &amp; Safety Activities</c:v>
                </c:pt>
                <c:pt idx="4">
                  <c:v>Bereavement Support</c:v>
                </c:pt>
                <c:pt idx="5">
                  <c:v>Insurances - Group Assurance</c:v>
                </c:pt>
                <c:pt idx="6">
                  <c:v>Bank Charges</c:v>
                </c:pt>
                <c:pt idx="7">
                  <c:v>Communication (telephones,cellphones,entitlements,internet)</c:v>
                </c:pt>
                <c:pt idx="8">
                  <c:v>Licences - Software</c:v>
                </c:pt>
                <c:pt idx="9">
                  <c:v>Courier Services(incl. postage)</c:v>
                </c:pt>
                <c:pt idx="10">
                  <c:v>Cleaning - Services - Buildings(icl. Materials)</c:v>
                </c:pt>
                <c:pt idx="11">
                  <c:v>Contractors(incl.security)</c:v>
                </c:pt>
                <c:pt idx="12">
                  <c:v>Gifts, Plants, Flowers &amp; Other Decorations</c:v>
                </c:pt>
                <c:pt idx="13">
                  <c:v>Office Supplies &amp; Stationery(incl. binding&amp; toners)</c:v>
                </c:pt>
                <c:pt idx="14">
                  <c:v>Travel - International </c:v>
                </c:pt>
                <c:pt idx="15">
                  <c:v>Travel - Domestic </c:v>
                </c:pt>
                <c:pt idx="16">
                  <c:v>Printing and Photocopying, Photographic &amp;Production services</c:v>
                </c:pt>
                <c:pt idx="17">
                  <c:v>Rental (equipment, property,outside venues)</c:v>
                </c:pt>
                <c:pt idx="18">
                  <c:v>Subscriptions(incl. newspapers, sabinet,research,interp )</c:v>
                </c:pt>
                <c:pt idx="19">
                  <c:v>Catering(incl.entertainment, staff meals)</c:v>
                </c:pt>
                <c:pt idx="20">
                  <c:v>Hire of Equipment(incl. crockery)</c:v>
                </c:pt>
                <c:pt idx="21">
                  <c:v>Membership - International &amp; Professional  Associations</c:v>
                </c:pt>
                <c:pt idx="22">
                  <c:v>Repairs &amp; Maintenance </c:v>
                </c:pt>
                <c:pt idx="23">
                  <c:v>Uniforms: Purchased&amp; Dry Cleaning</c:v>
                </c:pt>
                <c:pt idx="24">
                  <c:v>Audit Fees ( External Audit &amp; Audit Committee)</c:v>
                </c:pt>
                <c:pt idx="25">
                  <c:v>Legal Costs</c:v>
                </c:pt>
              </c:strCache>
            </c:strRef>
          </c:cat>
          <c:val>
            <c:numRef>
              <c:f>overall!$B$2:$B$27</c:f>
              <c:numCache>
                <c:formatCode>#,##0.00</c:formatCode>
                <c:ptCount val="26"/>
                <c:pt idx="0">
                  <c:v>9405543.6799999978</c:v>
                </c:pt>
                <c:pt idx="1">
                  <c:v>1232483.3600000001</c:v>
                </c:pt>
                <c:pt idx="2">
                  <c:v>2580905.2399999998</c:v>
                </c:pt>
                <c:pt idx="3">
                  <c:v>2637845.65</c:v>
                </c:pt>
                <c:pt idx="4">
                  <c:v>247492</c:v>
                </c:pt>
                <c:pt idx="5">
                  <c:v>3829913.4499999997</c:v>
                </c:pt>
                <c:pt idx="6">
                  <c:v>56839.3</c:v>
                </c:pt>
                <c:pt idx="7">
                  <c:v>23480698.599999998</c:v>
                </c:pt>
                <c:pt idx="8">
                  <c:v>13365210.82</c:v>
                </c:pt>
                <c:pt idx="9">
                  <c:v>169888.66</c:v>
                </c:pt>
                <c:pt idx="10">
                  <c:v>480498.06</c:v>
                </c:pt>
                <c:pt idx="11">
                  <c:v>5764970.8100000005</c:v>
                </c:pt>
                <c:pt idx="12">
                  <c:v>136346.51999999999</c:v>
                </c:pt>
                <c:pt idx="13">
                  <c:v>782572.70000000007</c:v>
                </c:pt>
                <c:pt idx="14">
                  <c:v>65198.119999999995</c:v>
                </c:pt>
                <c:pt idx="15">
                  <c:v>47572094.740000002</c:v>
                </c:pt>
                <c:pt idx="16">
                  <c:v>1982196.46</c:v>
                </c:pt>
                <c:pt idx="17">
                  <c:v>2862099.38</c:v>
                </c:pt>
                <c:pt idx="18">
                  <c:v>9153821.2699999977</c:v>
                </c:pt>
                <c:pt idx="19">
                  <c:v>591003.11</c:v>
                </c:pt>
                <c:pt idx="20">
                  <c:v>1787440.55</c:v>
                </c:pt>
                <c:pt idx="21">
                  <c:v>1329729.83</c:v>
                </c:pt>
                <c:pt idx="22">
                  <c:v>4197419.4400000013</c:v>
                </c:pt>
                <c:pt idx="23">
                  <c:v>729131.15</c:v>
                </c:pt>
                <c:pt idx="24">
                  <c:v>4944545.8999999994</c:v>
                </c:pt>
                <c:pt idx="25">
                  <c:v>1929682.1400000001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5-4317-8797-97966490AB9E}"/>
            </c:ext>
          </c:extLst>
        </c:ser>
        <c:ser>
          <c:idx val="1"/>
          <c:order val="1"/>
          <c:tx>
            <c:strRef>
              <c:f>overall!$C$1</c:f>
              <c:strCache>
                <c:ptCount val="1"/>
                <c:pt idx="0">
                  <c:v>FY 2018/19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overall!$A$2:$A$27</c:f>
              <c:strCache>
                <c:ptCount val="26"/>
                <c:pt idx="0">
                  <c:v>Advertisements</c:v>
                </c:pt>
                <c:pt idx="1">
                  <c:v>Recruitment Costs</c:v>
                </c:pt>
                <c:pt idx="2">
                  <c:v>Training</c:v>
                </c:pt>
                <c:pt idx="3">
                  <c:v>Occupational Health &amp; Safety Activities</c:v>
                </c:pt>
                <c:pt idx="4">
                  <c:v>Bereavement Support</c:v>
                </c:pt>
                <c:pt idx="5">
                  <c:v>Insurances - Group Assurance</c:v>
                </c:pt>
                <c:pt idx="6">
                  <c:v>Bank Charges</c:v>
                </c:pt>
                <c:pt idx="7">
                  <c:v>Communication (telephones,cellphones,entitlements,internet)</c:v>
                </c:pt>
                <c:pt idx="8">
                  <c:v>Licences - Software</c:v>
                </c:pt>
                <c:pt idx="9">
                  <c:v>Courier Services(incl. postage)</c:v>
                </c:pt>
                <c:pt idx="10">
                  <c:v>Cleaning - Services - Buildings(icl. Materials)</c:v>
                </c:pt>
                <c:pt idx="11">
                  <c:v>Contractors(incl.security)</c:v>
                </c:pt>
                <c:pt idx="12">
                  <c:v>Gifts, Plants, Flowers &amp; Other Decorations</c:v>
                </c:pt>
                <c:pt idx="13">
                  <c:v>Office Supplies &amp; Stationery(incl. binding&amp; toners)</c:v>
                </c:pt>
                <c:pt idx="14">
                  <c:v>Travel - International </c:v>
                </c:pt>
                <c:pt idx="15">
                  <c:v>Travel - Domestic </c:v>
                </c:pt>
                <c:pt idx="16">
                  <c:v>Printing and Photocopying, Photographic &amp;Production services</c:v>
                </c:pt>
                <c:pt idx="17">
                  <c:v>Rental (equipment, property,outside venues)</c:v>
                </c:pt>
                <c:pt idx="18">
                  <c:v>Subscriptions(incl. newspapers, sabinet,research,interp )</c:v>
                </c:pt>
                <c:pt idx="19">
                  <c:v>Catering(incl.entertainment, staff meals)</c:v>
                </c:pt>
                <c:pt idx="20">
                  <c:v>Hire of Equipment(incl. crockery)</c:v>
                </c:pt>
                <c:pt idx="21">
                  <c:v>Membership - International &amp; Professional  Associations</c:v>
                </c:pt>
                <c:pt idx="22">
                  <c:v>Repairs &amp; Maintenance </c:v>
                </c:pt>
                <c:pt idx="23">
                  <c:v>Uniforms: Purchased&amp; Dry Cleaning</c:v>
                </c:pt>
                <c:pt idx="24">
                  <c:v>Audit Fees ( External Audit &amp; Audit Committee)</c:v>
                </c:pt>
                <c:pt idx="25">
                  <c:v>Legal Costs</c:v>
                </c:pt>
              </c:strCache>
            </c:strRef>
          </c:cat>
          <c:val>
            <c:numRef>
              <c:f>overall!$C$2:$C$27</c:f>
              <c:numCache>
                <c:formatCode>#,##0.00;[Red]#,##0.00\-</c:formatCode>
                <c:ptCount val="26"/>
                <c:pt idx="0">
                  <c:v>13060617.42</c:v>
                </c:pt>
                <c:pt idx="1">
                  <c:v>4153989</c:v>
                </c:pt>
                <c:pt idx="2">
                  <c:v>4793666.6599999992</c:v>
                </c:pt>
                <c:pt idx="3">
                  <c:v>5082</c:v>
                </c:pt>
                <c:pt idx="4">
                  <c:v>110819.90999999999</c:v>
                </c:pt>
                <c:pt idx="5">
                  <c:v>2520833.63</c:v>
                </c:pt>
                <c:pt idx="6">
                  <c:v>40893.880000000005</c:v>
                </c:pt>
                <c:pt idx="7">
                  <c:v>16536575.060000002</c:v>
                </c:pt>
                <c:pt idx="8">
                  <c:v>13536257.239999998</c:v>
                </c:pt>
                <c:pt idx="9">
                  <c:v>278841.27</c:v>
                </c:pt>
                <c:pt idx="10">
                  <c:v>2898286.04</c:v>
                </c:pt>
                <c:pt idx="11">
                  <c:v>7850006.4100000011</c:v>
                </c:pt>
                <c:pt idx="12">
                  <c:v>929070.04999999981</c:v>
                </c:pt>
                <c:pt idx="13">
                  <c:v>1976204.41</c:v>
                </c:pt>
                <c:pt idx="14">
                  <c:v>30005298.739999998</c:v>
                </c:pt>
                <c:pt idx="15">
                  <c:v>201454203.83999997</c:v>
                </c:pt>
                <c:pt idx="16">
                  <c:v>6941836.1699999999</c:v>
                </c:pt>
                <c:pt idx="17">
                  <c:v>4692400.96</c:v>
                </c:pt>
                <c:pt idx="18">
                  <c:v>4790052.51</c:v>
                </c:pt>
                <c:pt idx="19">
                  <c:v>10776221.529999997</c:v>
                </c:pt>
                <c:pt idx="20">
                  <c:v>3818821.3</c:v>
                </c:pt>
                <c:pt idx="21">
                  <c:v>2474715.5699999998</c:v>
                </c:pt>
                <c:pt idx="22">
                  <c:v>4090578.0700000003</c:v>
                </c:pt>
                <c:pt idx="23">
                  <c:v>501535.94</c:v>
                </c:pt>
                <c:pt idx="24">
                  <c:v>3769212.68</c:v>
                </c:pt>
                <c:pt idx="25">
                  <c:v>6214655.1899999995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E5-4317-8797-97966490AB9E}"/>
            </c:ext>
          </c:extLst>
        </c:ser>
        <c:dLbls/>
        <c:gapWidth val="100"/>
        <c:overlap val="-24"/>
        <c:axId val="145822464"/>
        <c:axId val="145824000"/>
      </c:barChart>
      <c:catAx>
        <c:axId val="145822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24000"/>
        <c:crosses val="autoZero"/>
        <c:auto val="1"/>
        <c:lblAlgn val="ctr"/>
        <c:lblOffset val="100"/>
      </c:catAx>
      <c:valAx>
        <c:axId val="145824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2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dirty="0"/>
              <a:t>% Under</a:t>
            </a:r>
          </a:p>
        </c:rich>
      </c:tx>
      <c:layout>
        <c:manualLayout>
          <c:xMode val="edge"/>
          <c:yMode val="edge"/>
          <c:x val="2.4359808284833952E-2"/>
          <c:y val="1.4201183431952664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8A-44F7-9BC7-BF4E4AC53542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8A-44F7-9BC7-BF4E4AC53542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8A-44F7-9BC7-BF4E4AC53542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08A-44F7-9BC7-BF4E4AC53542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08A-44F7-9BC7-BF4E4AC53542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08A-44F7-9BC7-BF4E4AC53542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08A-44F7-9BC7-BF4E4AC53542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08A-44F7-9BC7-BF4E4AC53542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08A-44F7-9BC7-BF4E4AC53542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08A-44F7-9BC7-BF4E4AC53542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08A-44F7-9BC7-BF4E4AC53542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08A-44F7-9BC7-BF4E4AC53542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408A-44F7-9BC7-BF4E4AC53542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408A-44F7-9BC7-BF4E4AC53542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408A-44F7-9BC7-BF4E4AC53542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408A-44F7-9BC7-BF4E4AC53542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408A-44F7-9BC7-BF4E4AC53542}"/>
              </c:ext>
            </c:extLst>
          </c:dPt>
          <c:dPt>
            <c:idx val="17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408A-44F7-9BC7-BF4E4AC53542}"/>
              </c:ext>
            </c:extLst>
          </c:dPt>
          <c:dLbls>
            <c:dLbl>
              <c:idx val="0"/>
              <c:layout>
                <c:manualLayout>
                  <c:x val="-1.6997983947658807E-2"/>
                  <c:y val="4.0018667628901996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8A-44F7-9BC7-BF4E4AC53542}"/>
                </c:ext>
              </c:extLst>
            </c:dLbl>
            <c:dLbl>
              <c:idx val="1"/>
              <c:layout>
                <c:manualLayout>
                  <c:x val="3.1305869375023783E-2"/>
                  <c:y val="1.238684233891441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8A-44F7-9BC7-BF4E4AC53542}"/>
                </c:ext>
              </c:extLst>
            </c:dLbl>
            <c:dLbl>
              <c:idx val="2"/>
              <c:layout>
                <c:manualLayout>
                  <c:x val="1.4756742363726271E-2"/>
                  <c:y val="2.055553755623722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8A-44F7-9BC7-BF4E4AC53542}"/>
                </c:ext>
              </c:extLst>
            </c:dLbl>
            <c:dLbl>
              <c:idx val="3"/>
              <c:layout>
                <c:manualLayout>
                  <c:x val="-5.9473544067861093E-3"/>
                  <c:y val="-4.50800484646073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8A-44F7-9BC7-BF4E4AC53542}"/>
                </c:ext>
              </c:extLst>
            </c:dLbl>
            <c:dLbl>
              <c:idx val="5"/>
              <c:layout>
                <c:manualLayout>
                  <c:x val="-1.497698657233063E-2"/>
                  <c:y val="-1.63998198450045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8A-44F7-9BC7-BF4E4AC53542}"/>
                </c:ext>
              </c:extLst>
            </c:dLbl>
            <c:dLbl>
              <c:idx val="6"/>
              <c:layout>
                <c:manualLayout>
                  <c:x val="-1.7168777815818278E-3"/>
                  <c:y val="-2.303528028524770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8A-44F7-9BC7-BF4E4AC53542}"/>
                </c:ext>
              </c:extLst>
            </c:dLbl>
            <c:dLbl>
              <c:idx val="7"/>
              <c:layout>
                <c:manualLayout>
                  <c:x val="3.6201476430954865E-2"/>
                  <c:y val="-1.13287673360357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8A-44F7-9BC7-BF4E4AC53542}"/>
                </c:ext>
              </c:extLst>
            </c:dLbl>
            <c:dLbl>
              <c:idx val="8"/>
              <c:layout>
                <c:manualLayout>
                  <c:x val="-2.7990794628933147E-3"/>
                  <c:y val="-8.660609731475935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8A-44F7-9BC7-BF4E4AC53542}"/>
                </c:ext>
              </c:extLst>
            </c:dLbl>
            <c:dLbl>
              <c:idx val="9"/>
              <c:layout>
                <c:manualLayout>
                  <c:x val="-2.6194310525400812E-2"/>
                  <c:y val="9.1083880787090968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8A-44F7-9BC7-BF4E4AC53542}"/>
                </c:ext>
              </c:extLst>
            </c:dLbl>
            <c:dLbl>
              <c:idx val="10"/>
              <c:layout>
                <c:manualLayout>
                  <c:x val="-8.6313667313324943E-3"/>
                  <c:y val="-1.11958253738992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8A-44F7-9BC7-BF4E4AC53542}"/>
                </c:ext>
              </c:extLst>
            </c:dLbl>
            <c:dLbl>
              <c:idx val="11"/>
              <c:layout>
                <c:manualLayout>
                  <c:x val="3.045741564913082E-2"/>
                  <c:y val="-8.0759135877246158E-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8A-44F7-9BC7-BF4E4AC53542}"/>
                </c:ext>
              </c:extLst>
            </c:dLbl>
            <c:dLbl>
              <c:idx val="12"/>
              <c:layout>
                <c:manualLayout>
                  <c:x val="-3.0248392863935502E-2"/>
                  <c:y val="4.4024911087296959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08A-44F7-9BC7-BF4E4AC53542}"/>
                </c:ext>
              </c:extLst>
            </c:dLbl>
            <c:dLbl>
              <c:idx val="13"/>
              <c:layout>
                <c:manualLayout>
                  <c:x val="3.8038723420442024E-7"/>
                  <c:y val="4.437403904393551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08A-44F7-9BC7-BF4E4AC53542}"/>
                </c:ext>
              </c:extLst>
            </c:dLbl>
            <c:dLbl>
              <c:idx val="14"/>
              <c:layout>
                <c:manualLayout>
                  <c:x val="1.8488721518505745E-3"/>
                  <c:y val="3.592390004503871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08A-44F7-9BC7-BF4E4AC53542}"/>
                </c:ext>
              </c:extLst>
            </c:dLbl>
            <c:dLbl>
              <c:idx val="15"/>
              <c:layout>
                <c:manualLayout>
                  <c:x val="-7.2552017954277487E-2"/>
                  <c:y val="5.469480811939926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08A-44F7-9BC7-BF4E4AC53542}"/>
                </c:ext>
              </c:extLst>
            </c:dLbl>
            <c:dLbl>
              <c:idx val="16"/>
              <c:layout>
                <c:manualLayout>
                  <c:x val="-3.288542736505766E-2"/>
                  <c:y val="3.325574244047896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08A-44F7-9BC7-BF4E4AC53542}"/>
                </c:ext>
              </c:extLst>
            </c:dLbl>
            <c:dLbl>
              <c:idx val="17"/>
              <c:layout>
                <c:manualLayout>
                  <c:x val="-1.825059910989392E-2"/>
                  <c:y val="6.8689108546524189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08A-44F7-9BC7-BF4E4AC53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Under!$A$2:$A$19</c:f>
              <c:strCache>
                <c:ptCount val="18"/>
                <c:pt idx="0">
                  <c:v>Advertisements</c:v>
                </c:pt>
                <c:pt idx="1">
                  <c:v>Recruitment Costs</c:v>
                </c:pt>
                <c:pt idx="2">
                  <c:v>Training</c:v>
                </c:pt>
                <c:pt idx="3">
                  <c:v>Bank Charges</c:v>
                </c:pt>
                <c:pt idx="4">
                  <c:v>Licences - Software</c:v>
                </c:pt>
                <c:pt idx="5">
                  <c:v>Courier Services(incl. postage)</c:v>
                </c:pt>
                <c:pt idx="6">
                  <c:v>Cleaning - Services - Buildings(icl. Materials)</c:v>
                </c:pt>
                <c:pt idx="7">
                  <c:v>Contractors(incl.security)</c:v>
                </c:pt>
                <c:pt idx="8">
                  <c:v>Gifts, Plants, Flowers &amp; Other Decorations</c:v>
                </c:pt>
                <c:pt idx="9">
                  <c:v>Office Supplies &amp; Stationery(incl. binding&amp; toners)</c:v>
                </c:pt>
                <c:pt idx="10">
                  <c:v>Travel - International </c:v>
                </c:pt>
                <c:pt idx="11">
                  <c:v>Travel - Domestic </c:v>
                </c:pt>
                <c:pt idx="12">
                  <c:v>Printing and Photocopying, Photographic &amp;Production services</c:v>
                </c:pt>
                <c:pt idx="13">
                  <c:v>Rental (equipment, property,outside venues)</c:v>
                </c:pt>
                <c:pt idx="14">
                  <c:v>Catering(incl.entertainment, staff meals)</c:v>
                </c:pt>
                <c:pt idx="15">
                  <c:v>Hire of Equipment(incl. crockery)</c:v>
                </c:pt>
                <c:pt idx="16">
                  <c:v>Membership - International &amp; Professional  Associations</c:v>
                </c:pt>
                <c:pt idx="17">
                  <c:v>Legal Costs</c:v>
                </c:pt>
              </c:strCache>
            </c:strRef>
          </c:cat>
          <c:val>
            <c:numRef>
              <c:f>Under!$B$2:$B$19</c:f>
              <c:numCache>
                <c:formatCode>0.0%</c:formatCode>
                <c:ptCount val="18"/>
                <c:pt idx="0">
                  <c:v>-0.27985459051904465</c:v>
                </c:pt>
                <c:pt idx="1">
                  <c:v>-0.70330124610344424</c:v>
                </c:pt>
                <c:pt idx="2">
                  <c:v>-0.46160102004255765</c:v>
                </c:pt>
                <c:pt idx="3">
                  <c:v>-0.99964612857859869</c:v>
                </c:pt>
                <c:pt idx="4">
                  <c:v>-1.2636167957458226E-2</c:v>
                </c:pt>
                <c:pt idx="5">
                  <c:v>-0.39073344487349376</c:v>
                </c:pt>
                <c:pt idx="6">
                  <c:v>-0.83421303026391413</c:v>
                </c:pt>
                <c:pt idx="7">
                  <c:v>-0.26560941368709029</c:v>
                </c:pt>
                <c:pt idx="8">
                  <c:v>-0.8532440906904708</c:v>
                </c:pt>
                <c:pt idx="9">
                  <c:v>-0.60400214874533131</c:v>
                </c:pt>
                <c:pt idx="10">
                  <c:v>-0.99782711311875449</c:v>
                </c:pt>
                <c:pt idx="11">
                  <c:v>-0.76385653000429343</c:v>
                </c:pt>
                <c:pt idx="12">
                  <c:v>-0.71445646202854729</c:v>
                </c:pt>
                <c:pt idx="13">
                  <c:v>-0.39005651810283504</c:v>
                </c:pt>
                <c:pt idx="14">
                  <c:v>-0.94515674085256107</c:v>
                </c:pt>
                <c:pt idx="15">
                  <c:v>-0.53193920071619993</c:v>
                </c:pt>
                <c:pt idx="16">
                  <c:v>-0.4626736720293072</c:v>
                </c:pt>
                <c:pt idx="17">
                  <c:v>-0.68949489858986079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408A-44F7-9BC7-BF4E4AC53542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6986410598041368"/>
          <c:w val="0.78991477790377351"/>
          <c:h val="0.32066856507504049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E32DB-A352-4336-9BF5-B8C524A0D484}" type="datetimeFigureOut">
              <a:rPr lang="en-ZA" smtClean="0"/>
              <a:pPr/>
              <a:t>2021/03/12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E6C4-4D57-4FE0-AD55-51C2D584C7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996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E6C4-4D57-4FE0-AD55-51C2D584C7C0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6010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E95E-FD52-4D44-A701-08186F8F7173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nsvr03.parliament.gov.za:1999/OA_HTML/OAD.jsp?function_id=GL_INQ_FSG_DRL_LAUNCH&amp;FrmDocId=43175434&amp;FrmDrillContext=p10388r100009l114981c10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9245"/>
            <a:ext cx="9797143" cy="873611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Presentation to the JSCFMP on  spending patterns Dec 2018 against Dec 2020</a:t>
            </a:r>
            <a:endParaRPr lang="en-ZA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42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352067"/>
            <a:ext cx="8543925" cy="444498"/>
          </a:xfrm>
        </p:spPr>
        <p:txBody>
          <a:bodyPr>
            <a:noAutofit/>
          </a:bodyPr>
          <a:lstStyle/>
          <a:p>
            <a:r>
              <a:rPr lang="en-ZA" sz="2800" b="1" dirty="0"/>
              <a:t>Spending Patterns during Lockdown- </a:t>
            </a:r>
            <a:r>
              <a:rPr lang="en-US" sz="2800" b="1" dirty="0"/>
              <a:t>Dec 2020 vs Dec 2018</a:t>
            </a:r>
            <a:endParaRPr lang="en-ZA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5223797"/>
              </p:ext>
            </p:extLst>
          </p:nvPr>
        </p:nvGraphicFramePr>
        <p:xfrm>
          <a:off x="328613" y="909131"/>
          <a:ext cx="9024392" cy="5819064"/>
        </p:xfrm>
        <a:graphic>
          <a:graphicData uri="http://schemas.openxmlformats.org/drawingml/2006/table">
            <a:tbl>
              <a:tblPr/>
              <a:tblGrid>
                <a:gridCol w="4767518">
                  <a:extLst>
                    <a:ext uri="{9D8B030D-6E8A-4147-A177-3AD203B41FA5}">
                      <a16:colId xmlns:a16="http://schemas.microsoft.com/office/drawing/2014/main" xmlns="" val="2689132182"/>
                    </a:ext>
                  </a:extLst>
                </a:gridCol>
                <a:gridCol w="1303098">
                  <a:extLst>
                    <a:ext uri="{9D8B030D-6E8A-4147-A177-3AD203B41FA5}">
                      <a16:colId xmlns:a16="http://schemas.microsoft.com/office/drawing/2014/main" xmlns="" val="4264119677"/>
                    </a:ext>
                  </a:extLst>
                </a:gridCol>
                <a:gridCol w="1395740">
                  <a:extLst>
                    <a:ext uri="{9D8B030D-6E8A-4147-A177-3AD203B41FA5}">
                      <a16:colId xmlns:a16="http://schemas.microsoft.com/office/drawing/2014/main" xmlns="" val="2012714697"/>
                    </a:ext>
                  </a:extLst>
                </a:gridCol>
                <a:gridCol w="1558036">
                  <a:extLst>
                    <a:ext uri="{9D8B030D-6E8A-4147-A177-3AD203B41FA5}">
                      <a16:colId xmlns:a16="http://schemas.microsoft.com/office/drawing/2014/main" xmlns="" val="2430536183"/>
                    </a:ext>
                  </a:extLst>
                </a:gridCol>
              </a:tblGrid>
              <a:tr h="49857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Item 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2020/21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2018/19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Variance (+over /-under 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785788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Advertisements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9,405,543.68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13,060,617.42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-3,655,073.74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8257126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Recruitment Costs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1,232,483.36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4,153,989.00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-2,921,505.64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2991137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Training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2,580,905.24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4,793,666.66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-2,212,761.42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042861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Occupational Health &amp; Safety Activities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2,637,845.65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5,082.00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2,632,763.65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1734617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Bereavement Support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247,492.00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110,819.91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136,672.09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5141779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Insurances - Group Assurance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3,829,913.45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2,520,833.63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1,309,079.82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261675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 Charges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56,839.30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40,893.88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15,945.42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8909830"/>
                  </a:ext>
                </a:extLst>
              </a:tr>
              <a:tr h="31755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(</a:t>
                      </a:r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telephones,cellphones,entitlements,internet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23,480,698.60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16,536,575.06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6,944,123.54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0334371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Licences - Software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13,365,210.82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13,536,257.24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-171,046.42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2961549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Courier Services(incl. postage)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169,888.66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278,841.27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-108,952.61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1983190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Cleaning - Services - Buildings(</a:t>
                      </a:r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icl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Materials)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480,498.06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2,898,286.04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-2,417,787.98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9000239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Contractors(</a:t>
                      </a:r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incl.security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5,764,970.81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7,850,006.41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-2,085,035.60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288146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Gifts, Plants, Flowers &amp; Other Decorations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136,346.52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929,070.05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-792,723.53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429637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 &amp; Stationery(incl. binding&amp; toners)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782,572.70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1,976,204.41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-1,193,631.71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899002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 - International 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65,198.12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30,005,298.74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-29,940,100.62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1709247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 - Domestic 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47,572,094.74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201,454,203.84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-153,882,109.10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878979"/>
                  </a:ext>
                </a:extLst>
              </a:tr>
              <a:tr h="31755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Printing and Photocopying, Photographic &amp;Production services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1,982,196.46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6,941,836.17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-4,959,639.71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127620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Rental (equipment, property,outside venues)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2,862,099.38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4,692,400.96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-1,830,301.58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6140968"/>
                  </a:ext>
                </a:extLst>
              </a:tr>
              <a:tr h="31755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Subscriptions(incl. newspapers, sabinet,research,interp 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9,153,821.27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4,790,052.51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4,363,768.76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300280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Catering(incl.entertainment, staff meals)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591,003.11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10,776,221.53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-10,185,218.42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2304551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Hire of Equipment(incl. crockery)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1,787,440.55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3,818,821.30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-2,031,380.75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065791"/>
                  </a:ext>
                </a:extLst>
              </a:tr>
              <a:tr h="31755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 - International &amp; Professional  Associations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" tooltip="OAF DRILL DOWN LINK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1,329,729.83</a:t>
                      </a:r>
                      <a:endParaRPr lang="en-ZA" sz="1100" b="0" i="0" u="sng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2,474,715.57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-1,144,985.74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1532993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Repairs &amp; Maintenance 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4,197,419.44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4,090,578.07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106,841.37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3852935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Uniforms: Purchased&amp; Dry Cleaning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729,131.15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501,535.94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227,595.21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1718655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 Fees ( External Audit &amp; Audit Committee)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4,944,545.90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3,769,212.68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1,175,333.22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997134"/>
                  </a:ext>
                </a:extLst>
              </a:tr>
              <a:tr h="17543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Costs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1,929,682.14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6,214,655.19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-4,284,973.05</a:t>
                      </a:r>
                    </a:p>
                  </a:txBody>
                  <a:tcPr marL="7743" marR="7743" marT="7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8356453"/>
                  </a:ext>
                </a:extLst>
              </a:tr>
              <a:tr h="185632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743" marR="7743" marT="77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141,315,570.94</a:t>
                      </a:r>
                    </a:p>
                  </a:txBody>
                  <a:tcPr marL="7743" marR="7743" marT="77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348,220,675.48</a:t>
                      </a:r>
                    </a:p>
                  </a:txBody>
                  <a:tcPr marL="7743" marR="7743" marT="77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ZA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-206,905,104.54</a:t>
                      </a:r>
                    </a:p>
                  </a:txBody>
                  <a:tcPr marL="7743" marR="7743" marT="774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6498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465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10530"/>
          </a:xfrm>
        </p:spPr>
        <p:txBody>
          <a:bodyPr>
            <a:normAutofit/>
          </a:bodyPr>
          <a:lstStyle/>
          <a:p>
            <a:r>
              <a:rPr lang="en-ZA" sz="3200" b="1" dirty="0">
                <a:solidFill>
                  <a:sysClr val="windowText" lastClr="000000"/>
                </a:solidFill>
              </a:rPr>
              <a:t>Dec 2020 vs Dec </a:t>
            </a:r>
            <a:r>
              <a:rPr lang="en-ZA" sz="3200" b="1" dirty="0" smtClean="0">
                <a:solidFill>
                  <a:sysClr val="windowText" lastClr="000000"/>
                </a:solidFill>
              </a:rPr>
              <a:t>2018</a:t>
            </a: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188220"/>
              </p:ext>
            </p:extLst>
          </p:nvPr>
        </p:nvGraphicFramePr>
        <p:xfrm>
          <a:off x="232012" y="1416191"/>
          <a:ext cx="8992951" cy="480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307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365128"/>
            <a:ext cx="8898392" cy="575398"/>
          </a:xfrm>
        </p:spPr>
        <p:txBody>
          <a:bodyPr>
            <a:normAutofit/>
          </a:bodyPr>
          <a:lstStyle/>
          <a:p>
            <a:r>
              <a:rPr lang="en-ZA" sz="3200" b="1" dirty="0"/>
              <a:t>Underspending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475" y="1211782"/>
            <a:ext cx="9674525" cy="4601295"/>
          </a:xfrm>
        </p:spPr>
        <p:txBody>
          <a:bodyPr/>
          <a:lstStyle/>
          <a:p>
            <a:r>
              <a:rPr lang="en-ZA" sz="1800" i="1" dirty="0"/>
              <a:t>There was significant underspending in the following line items, indicated in Red on Slide 2 and 3 above: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International Travel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Entertainment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Catering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Photocopying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Gifts, Plants, Flowers &amp; Other Decorations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Rental- Outside venues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Travel Entitlements-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Printing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Rental –Property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Toners&amp; Cartridges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/>
              <a:t>Legal Costs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0" y="1132665"/>
          <a:ext cx="9905999" cy="468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813077"/>
            <a:ext cx="9905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buFont typeface="Wingdings" panose="05000000000000000000" pitchFamily="2" charset="2"/>
              <a:buChar char="Ø"/>
            </a:pPr>
            <a:r>
              <a:rPr lang="en-ZA" b="1" dirty="0"/>
              <a:t>There was significant underspending in the following line items, indicated in Yellow on Slide 2 above: </a:t>
            </a:r>
            <a:r>
              <a:rPr lang="en-US" dirty="0"/>
              <a:t>International Travel, Catering, Photocopying&amp; Printing, Gifts, Plants, Flowers &amp; Other Decorations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en-US" dirty="0"/>
              <a:t>Rental- Outside venues and Legal costs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91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660109"/>
          </a:xfrm>
        </p:spPr>
        <p:txBody>
          <a:bodyPr>
            <a:normAutofit/>
          </a:bodyPr>
          <a:lstStyle/>
          <a:p>
            <a:r>
              <a:rPr lang="en-ZA" sz="40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6" y="1031964"/>
            <a:ext cx="9078687" cy="5740929"/>
          </a:xfrm>
        </p:spPr>
        <p:txBody>
          <a:bodyPr>
            <a:normAutofit/>
          </a:bodyPr>
          <a:lstStyle/>
          <a:p>
            <a:pPr algn="just"/>
            <a:r>
              <a:rPr lang="en-ZA" sz="2600" dirty="0"/>
              <a:t>Over the two comparative years, Parliament underspent by </a:t>
            </a:r>
            <a:r>
              <a:rPr lang="en-ZA" sz="2600" dirty="0">
                <a:solidFill>
                  <a:srgbClr val="C00000"/>
                </a:solidFill>
              </a:rPr>
              <a:t>R206,905,104.54</a:t>
            </a:r>
            <a:r>
              <a:rPr lang="en-ZA" sz="2600" dirty="0"/>
              <a:t>m or 59% on its operations budget </a:t>
            </a:r>
          </a:p>
          <a:p>
            <a:pPr algn="just"/>
            <a:r>
              <a:rPr lang="en-US" sz="2600" dirty="0"/>
              <a:t>In 2020/21, Parliament spent </a:t>
            </a:r>
            <a:r>
              <a:rPr lang="en-US" sz="2600" dirty="0">
                <a:solidFill>
                  <a:srgbClr val="C00000"/>
                </a:solidFill>
              </a:rPr>
              <a:t>R141,316m</a:t>
            </a:r>
            <a:r>
              <a:rPr lang="en-US" sz="2600" dirty="0"/>
              <a:t> compared to </a:t>
            </a:r>
            <a:r>
              <a:rPr lang="en-ZA" sz="2600" dirty="0">
                <a:solidFill>
                  <a:srgbClr val="C00000"/>
                </a:solidFill>
              </a:rPr>
              <a:t>R348,221m</a:t>
            </a:r>
            <a:r>
              <a:rPr lang="en-ZA" sz="2600" dirty="0"/>
              <a:t> </a:t>
            </a:r>
            <a:r>
              <a:rPr lang="en-US" sz="2600" dirty="0"/>
              <a:t>in 2018/19 for the same period.</a:t>
            </a:r>
            <a:endParaRPr lang="en-ZA" sz="2600" dirty="0"/>
          </a:p>
          <a:p>
            <a:pPr algn="just">
              <a:lnSpc>
                <a:spcPct val="110000"/>
              </a:lnSpc>
            </a:pPr>
            <a:r>
              <a:rPr lang="en-ZA" sz="2600" dirty="0"/>
              <a:t>Attributable to travel restrictions and precautionary measures introduced as a result of the </a:t>
            </a:r>
            <a:r>
              <a:rPr lang="en-ZA" sz="2600" dirty="0" smtClean="0"/>
              <a:t>Covid-19 </a:t>
            </a:r>
            <a:r>
              <a:rPr lang="en-ZA" sz="2600" dirty="0"/>
              <a:t>pandemic</a:t>
            </a:r>
          </a:p>
          <a:p>
            <a:pPr algn="just">
              <a:lnSpc>
                <a:spcPct val="110000"/>
              </a:lnSpc>
            </a:pPr>
            <a:r>
              <a:rPr lang="en-US" sz="2600" dirty="0"/>
              <a:t> the underspend  did not impact negatively on the mandate of Parliament,  spending  moved to   virtual platforms; data and mitigating COVID spread; </a:t>
            </a:r>
          </a:p>
          <a:p>
            <a:pPr algn="just">
              <a:lnSpc>
                <a:spcPct val="110000"/>
              </a:lnSpc>
            </a:pPr>
            <a:r>
              <a:rPr lang="en-ZA" sz="2600" dirty="0"/>
              <a:t>Used to reduce the current shortfall  in 2021/22. </a:t>
            </a:r>
          </a:p>
          <a:p>
            <a:pPr algn="just">
              <a:lnSpc>
                <a:spcPct val="110000"/>
              </a:lnSpc>
            </a:pPr>
            <a:r>
              <a:rPr lang="en-ZA" sz="2600" dirty="0"/>
              <a:t>Proposed reduction is  R892m over the 2021 MTEF period as indicated by National Treasury.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50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14985</TotalTime>
  <Words>533</Words>
  <Application>Microsoft Office PowerPoint</Application>
  <PresentationFormat>A4 Paper (210x297 mm)</PresentationFormat>
  <Paragraphs>161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Spending Patterns during Lockdown- Dec 2020 vs Dec 2018</vt:lpstr>
      <vt:lpstr>Dec 2020 vs Dec 2018</vt:lpstr>
      <vt:lpstr>Underspending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750</cp:revision>
  <cp:lastPrinted>2019-07-16T11:04:11Z</cp:lastPrinted>
  <dcterms:created xsi:type="dcterms:W3CDTF">2019-05-28T17:07:42Z</dcterms:created>
  <dcterms:modified xsi:type="dcterms:W3CDTF">2021-03-12T11:32:33Z</dcterms:modified>
</cp:coreProperties>
</file>