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Default Extension="emf" ContentType="image/x-emf"/>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Masters/slideMaster6.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4"/>
    <p:sldMasterId id="2147483686" r:id="rId5"/>
    <p:sldMasterId id="2147483684" r:id="rId6"/>
    <p:sldMasterId id="2147483671" r:id="rId7"/>
    <p:sldMasterId id="2147483692" r:id="rId8"/>
    <p:sldMasterId id="2147483690" r:id="rId9"/>
  </p:sldMasterIdLst>
  <p:sldIdLst>
    <p:sldId id="337" r:id="rId10"/>
    <p:sldId id="710" r:id="rId11"/>
    <p:sldId id="435" r:id="rId12"/>
    <p:sldId id="708" r:id="rId13"/>
    <p:sldId id="704" r:id="rId14"/>
    <p:sldId id="711" r:id="rId15"/>
    <p:sldId id="712" r:id="rId16"/>
    <p:sldId id="709"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706" userDrawn="1">
          <p15:clr>
            <a:srgbClr val="A4A3A4"/>
          </p15:clr>
        </p15:guide>
        <p15:guide id="2" pos="224">
          <p15:clr>
            <a:srgbClr val="A4A3A4"/>
          </p15:clr>
        </p15:guide>
        <p15:guide id="3" orient="horz" pos="3067" userDrawn="1">
          <p15:clr>
            <a:srgbClr val="A4A3A4"/>
          </p15:clr>
        </p15:guide>
        <p15:guide id="4" orient="horz" pos="1702">
          <p15:clr>
            <a:srgbClr val="A4A3A4"/>
          </p15:clr>
        </p15:guide>
        <p15:guide id="5" orient="horz" pos="358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1489"/>
    <a:srgbClr val="C4D600"/>
    <a:srgbClr val="007DBA"/>
    <a:srgbClr val="A6BBC8"/>
    <a:srgbClr val="5B7F95"/>
    <a:srgbClr val="8FAD15"/>
    <a:srgbClr val="FFC600"/>
    <a:srgbClr val="5B7F89"/>
    <a:srgbClr val="B7DEE8"/>
    <a:srgbClr val="0014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72" autoAdjust="0"/>
    <p:restoredTop sz="96327" autoAdjust="0"/>
  </p:normalViewPr>
  <p:slideViewPr>
    <p:cSldViewPr snapToGrid="0" snapToObjects="1" showGuides="1">
      <p:cViewPr varScale="1">
        <p:scale>
          <a:sx n="73" d="100"/>
          <a:sy n="73" d="100"/>
        </p:scale>
        <p:origin x="-1314" y="-102"/>
      </p:cViewPr>
      <p:guideLst>
        <p:guide orient="horz" pos="1706"/>
        <p:guide orient="horz" pos="3067"/>
        <p:guide orient="horz" pos="1702"/>
        <p:guide orient="horz" pos="3589"/>
        <p:guide pos="224"/>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5" Type="http://schemas.openxmlformats.org/officeDocument/2006/relationships/slideMaster" Target="slideMasters/slideMaster2.xml"/><Relationship Id="rId15" Type="http://schemas.openxmlformats.org/officeDocument/2006/relationships/slide" Target="slides/slide6.xml"/><Relationship Id="rId10" Type="http://schemas.openxmlformats.org/officeDocument/2006/relationships/slide" Target="slides/slide1.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110249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itle 9"/>
          <p:cNvSpPr>
            <a:spLocks noGrp="1"/>
          </p:cNvSpPr>
          <p:nvPr>
            <p:ph type="title"/>
          </p:nvPr>
        </p:nvSpPr>
        <p:spPr>
          <a:xfrm>
            <a:off x="457200" y="3088640"/>
            <a:ext cx="8229600" cy="1143000"/>
          </a:xfrm>
          <a:prstGeom prst="rect">
            <a:avLst/>
          </a:prstGeom>
        </p:spPr>
        <p:txBody>
          <a:bodyPr vert="horz"/>
          <a:lstStyle>
            <a:lvl1pPr>
              <a:defRPr sz="4000" b="1">
                <a:solidFill>
                  <a:srgbClr val="001489"/>
                </a:solidFill>
              </a:defRPr>
            </a:lvl1pPr>
          </a:lstStyle>
          <a:p>
            <a:r>
              <a:rPr lang="en-US" dirty="0"/>
              <a:t>Click to edit Master title style</a:t>
            </a:r>
          </a:p>
        </p:txBody>
      </p:sp>
    </p:spTree>
    <p:extLst>
      <p:ext uri="{BB962C8B-B14F-4D97-AF65-F5344CB8AC3E}">
        <p14:creationId xmlns:p14="http://schemas.microsoft.com/office/powerpoint/2010/main" xmlns="" val="205343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500300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sz="4000" b="1" i="0">
                <a:solidFill>
                  <a:srgbClr val="FFFFFF"/>
                </a:solidFill>
                <a:latin typeface="Century Gothic"/>
                <a:cs typeface="Century Gothic"/>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sz="3000" b="1" i="0">
                <a:solidFill>
                  <a:srgbClr val="FFFFFF"/>
                </a:solidFill>
                <a:latin typeface="Century Gothic"/>
                <a:cs typeface="Century 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xmlns="" val="1970875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276435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sz="4000" b="1" i="0">
                <a:solidFill>
                  <a:srgbClr val="FFFFFF"/>
                </a:solidFill>
                <a:latin typeface="Century Gothic"/>
                <a:cs typeface="Century Gothic"/>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sz="3000" b="1" i="0">
                <a:solidFill>
                  <a:srgbClr val="FFFFFF"/>
                </a:solidFill>
                <a:latin typeface="Century Gothic"/>
                <a:cs typeface="Century 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xmlns="" val="2156140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86308"/>
            <a:ext cx="7772400" cy="1470025"/>
          </a:xfrm>
          <a:prstGeom prst="rect">
            <a:avLst/>
          </a:prstGeom>
        </p:spPr>
        <p:txBody>
          <a:bodyPr/>
          <a:lstStyle>
            <a:lvl1pPr>
              <a:defRPr sz="4000" b="1" i="0">
                <a:solidFill>
                  <a:schemeClr val="bg1"/>
                </a:solidFill>
                <a:latin typeface="Century Gothic"/>
                <a:cs typeface="Century Gothic"/>
              </a:defRPr>
            </a:lvl1pPr>
          </a:lstStyle>
          <a:p>
            <a:r>
              <a:rPr lang="en-US" dirty="0"/>
              <a:t>Click to edit Master title style</a:t>
            </a:r>
          </a:p>
        </p:txBody>
      </p:sp>
      <p:sp>
        <p:nvSpPr>
          <p:cNvPr id="3" name="Subtitle 2"/>
          <p:cNvSpPr>
            <a:spLocks noGrp="1"/>
          </p:cNvSpPr>
          <p:nvPr>
            <p:ph type="subTitle" idx="1"/>
          </p:nvPr>
        </p:nvSpPr>
        <p:spPr>
          <a:xfrm>
            <a:off x="1371600" y="4842083"/>
            <a:ext cx="6400800" cy="1752600"/>
          </a:xfrm>
          <a:prstGeom prst="rect">
            <a:avLst/>
          </a:prstGeom>
        </p:spPr>
        <p:txBody>
          <a:bodyPr/>
          <a:lstStyle>
            <a:lvl1pPr marL="0" indent="0" algn="ctr">
              <a:buNone/>
              <a:defRPr sz="3000" b="1" i="0">
                <a:solidFill>
                  <a:schemeClr val="bg1"/>
                </a:solidFill>
                <a:latin typeface="Century Gothic"/>
                <a:cs typeface="Century 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xmlns="" val="2626806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0148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xmlns="" val="3190035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B77CB80-E95C-3841-AF1C-3661F464CF9C}" type="datetimeFigureOut">
              <a:rPr lang="en-US" smtClean="0"/>
              <a:pPr/>
              <a:t>3/11/2021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A195F56-7990-6B44-9AC2-D8AEA6FBBBD0}" type="slidenum">
              <a:rPr lang="en-US" smtClean="0"/>
              <a:pPr/>
              <a:t>‹#›</a:t>
            </a:fld>
            <a:endParaRPr lang="en-US"/>
          </a:p>
        </p:txBody>
      </p:sp>
    </p:spTree>
    <p:extLst>
      <p:ext uri="{BB962C8B-B14F-4D97-AF65-F5344CB8AC3E}">
        <p14:creationId xmlns:p14="http://schemas.microsoft.com/office/powerpoint/2010/main" xmlns="" val="128481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00148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xmlns="" val="518651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600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600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4195503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600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9440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2600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94400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1027337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xmlns="" val="698618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emf"/><Relationship Id="rId10" Type="http://schemas.openxmlformats.org/officeDocument/2006/relationships/image" Target="../media/image8.emf"/><Relationship Id="rId4" Type="http://schemas.openxmlformats.org/officeDocument/2006/relationships/image" Target="../media/image2.emf"/><Relationship Id="rId9" Type="http://schemas.openxmlformats.org/officeDocument/2006/relationships/image" Target="../media/image7.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8.emf"/><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0.emf"/><Relationship Id="rId4"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slideLayout" Target="../slideLayouts/slideLayout6.xml"/><Relationship Id="rId7" Type="http://schemas.openxmlformats.org/officeDocument/2006/relationships/theme" Target="../theme/theme4.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image" Target="../media/image14.emf"/><Relationship Id="rId5" Type="http://schemas.openxmlformats.org/officeDocument/2006/relationships/slideLayout" Target="../slideLayouts/slideLayout8.xml"/><Relationship Id="rId10" Type="http://schemas.openxmlformats.org/officeDocument/2006/relationships/image" Target="../media/image13.emf"/><Relationship Id="rId4" Type="http://schemas.openxmlformats.org/officeDocument/2006/relationships/slideLayout" Target="../slideLayouts/slideLayout7.xml"/><Relationship Id="rId9" Type="http://schemas.openxmlformats.org/officeDocument/2006/relationships/image" Target="../media/image2.emf"/></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5.xml"/><Relationship Id="rId1" Type="http://schemas.openxmlformats.org/officeDocument/2006/relationships/slideLayout" Target="../slideLayouts/slideLayout10.xml"/><Relationship Id="rId4" Type="http://schemas.openxmlformats.org/officeDocument/2006/relationships/image" Target="../media/image12.emf"/></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14.emf"/><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13.emf"/><Relationship Id="rId5" Type="http://schemas.openxmlformats.org/officeDocument/2006/relationships/image" Target="../media/image2.emf"/><Relationship Id="rId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WCG-Blue.jpg"/>
          <p:cNvPicPr>
            <a:picLocks noChangeAspect="1"/>
          </p:cNvPicPr>
          <p:nvPr userDrawn="1"/>
        </p:nvPicPr>
        <p:blipFill>
          <a:blip r:embed="rId3" cstate="email">
            <a:extLst>
              <a:ext uri="{28A0092B-C50C-407E-A947-70E740481C1C}">
                <a14:useLocalDpi xmlns:a14="http://schemas.microsoft.com/office/drawing/2010/main" xmlns="" val="0"/>
              </a:ext>
            </a:extLst>
          </a:blip>
          <a:stretch>
            <a:fillRect/>
          </a:stretch>
        </p:blipFill>
        <p:spPr>
          <a:xfrm>
            <a:off x="0" y="9939"/>
            <a:ext cx="9144000" cy="6857999"/>
          </a:xfrm>
          <a:prstGeom prst="rect">
            <a:avLst/>
          </a:prstGeom>
        </p:spPr>
      </p:pic>
      <p:pic>
        <p:nvPicPr>
          <p:cNvPr id="8" name="Picture 7"/>
          <p:cNvPicPr>
            <a:picLocks noChangeAspect="1"/>
          </p:cNvPicPr>
          <p:nvPr userDrawn="1"/>
        </p:nvPicPr>
        <p:blipFill>
          <a:blip r:embed="rId4" cstate="email">
            <a:extLst>
              <a:ext uri="{28A0092B-C50C-407E-A947-70E740481C1C}">
                <a14:useLocalDpi xmlns:a14="http://schemas.microsoft.com/office/drawing/2010/main" xmlns="" val="0"/>
              </a:ext>
            </a:extLst>
          </a:blip>
          <a:srcRect/>
          <a:stretch>
            <a:fillRect/>
          </a:stretch>
        </p:blipFill>
        <p:spPr bwMode="auto">
          <a:xfrm>
            <a:off x="350838" y="6089650"/>
            <a:ext cx="1512887" cy="468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8"/>
          <p:cNvPicPr>
            <a:picLocks noChangeAspect="1"/>
          </p:cNvPicPr>
          <p:nvPr userDrawn="1"/>
        </p:nvPicPr>
        <p:blipFill>
          <a:blip r:embed="rId5" cstate="print"/>
          <a:stretch>
            <a:fillRect/>
          </a:stretch>
        </p:blipFill>
        <p:spPr>
          <a:xfrm>
            <a:off x="3981600" y="5947200"/>
            <a:ext cx="1260000" cy="622782"/>
          </a:xfrm>
          <a:prstGeom prst="rect">
            <a:avLst/>
          </a:prstGeom>
        </p:spPr>
      </p:pic>
      <p:pic>
        <p:nvPicPr>
          <p:cNvPr id="10" name="Picture 9"/>
          <p:cNvPicPr>
            <a:picLocks noChangeAspect="1"/>
          </p:cNvPicPr>
          <p:nvPr userDrawn="1"/>
        </p:nvPicPr>
        <p:blipFill>
          <a:blip r:embed="rId6" cstate="print"/>
          <a:stretch>
            <a:fillRect/>
          </a:stretch>
        </p:blipFill>
        <p:spPr>
          <a:xfrm>
            <a:off x="2089150" y="5909963"/>
            <a:ext cx="1686606" cy="648000"/>
          </a:xfrm>
          <a:prstGeom prst="rect">
            <a:avLst/>
          </a:prstGeom>
        </p:spPr>
      </p:pic>
      <p:pic>
        <p:nvPicPr>
          <p:cNvPr id="16" name="Picture 15" descr="Shape, rectangle&#10;&#10;Description automatically generated">
            <a:extLst>
              <a:ext uri="{FF2B5EF4-FFF2-40B4-BE49-F238E27FC236}">
                <a16:creationId xmlns:a16="http://schemas.microsoft.com/office/drawing/2014/main" xmlns="" id="{8D85B4C4-FC20-5B4B-A5EB-1D60C8159643}"/>
              </a:ext>
            </a:extLst>
          </p:cNvPr>
          <p:cNvPicPr>
            <a:picLocks noChangeAspect="1"/>
          </p:cNvPicPr>
          <p:nvPr userDrawn="1"/>
        </p:nvPicPr>
        <p:blipFill>
          <a:blip r:embed="rId7" cstate="print"/>
          <a:stretch>
            <a:fillRect/>
          </a:stretch>
        </p:blipFill>
        <p:spPr>
          <a:xfrm>
            <a:off x="-259821" y="-224566"/>
            <a:ext cx="9742842" cy="7307131"/>
          </a:xfrm>
          <a:prstGeom prst="rect">
            <a:avLst/>
          </a:prstGeom>
        </p:spPr>
      </p:pic>
      <p:pic>
        <p:nvPicPr>
          <p:cNvPr id="13" name="Picture 12" descr="Graphical user interface, text&#10;&#10;Description automatically generated">
            <a:extLst>
              <a:ext uri="{FF2B5EF4-FFF2-40B4-BE49-F238E27FC236}">
                <a16:creationId xmlns:a16="http://schemas.microsoft.com/office/drawing/2014/main" xmlns="" id="{686179BA-E0F9-0A4E-B057-335E97D708EC}"/>
              </a:ext>
            </a:extLst>
          </p:cNvPr>
          <p:cNvPicPr>
            <a:picLocks noChangeAspect="1"/>
          </p:cNvPicPr>
          <p:nvPr userDrawn="1"/>
        </p:nvPicPr>
        <p:blipFill>
          <a:blip r:embed="rId8" cstate="print"/>
          <a:stretch>
            <a:fillRect/>
          </a:stretch>
        </p:blipFill>
        <p:spPr>
          <a:xfrm>
            <a:off x="4284000" y="5598702"/>
            <a:ext cx="1730057" cy="1224000"/>
          </a:xfrm>
          <a:prstGeom prst="rect">
            <a:avLst/>
          </a:prstGeom>
        </p:spPr>
      </p:pic>
      <p:pic>
        <p:nvPicPr>
          <p:cNvPr id="14" name="Picture 13">
            <a:extLst>
              <a:ext uri="{FF2B5EF4-FFF2-40B4-BE49-F238E27FC236}">
                <a16:creationId xmlns:a16="http://schemas.microsoft.com/office/drawing/2014/main" xmlns="" id="{39B0646A-0605-9849-BD56-D8EF5B2246CF}"/>
              </a:ext>
            </a:extLst>
          </p:cNvPr>
          <p:cNvPicPr>
            <a:picLocks noChangeAspect="1"/>
          </p:cNvPicPr>
          <p:nvPr userDrawn="1"/>
        </p:nvPicPr>
        <p:blipFill>
          <a:blip r:embed="rId9" cstate="print"/>
          <a:stretch>
            <a:fillRect/>
          </a:stretch>
        </p:blipFill>
        <p:spPr>
          <a:xfrm>
            <a:off x="355600" y="6084882"/>
            <a:ext cx="1508000" cy="468000"/>
          </a:xfrm>
          <a:prstGeom prst="rect">
            <a:avLst/>
          </a:prstGeom>
        </p:spPr>
      </p:pic>
      <p:pic>
        <p:nvPicPr>
          <p:cNvPr id="15" name="Picture 14">
            <a:extLst>
              <a:ext uri="{FF2B5EF4-FFF2-40B4-BE49-F238E27FC236}">
                <a16:creationId xmlns:a16="http://schemas.microsoft.com/office/drawing/2014/main" xmlns="" id="{BDF45655-A52B-C347-83D4-2860A481D482}"/>
              </a:ext>
            </a:extLst>
          </p:cNvPr>
          <p:cNvPicPr>
            <a:picLocks noChangeAspect="1"/>
          </p:cNvPicPr>
          <p:nvPr userDrawn="1"/>
        </p:nvPicPr>
        <p:blipFill>
          <a:blip r:embed="rId10" cstate="print"/>
          <a:stretch>
            <a:fillRect/>
          </a:stretch>
        </p:blipFill>
        <p:spPr>
          <a:xfrm>
            <a:off x="2079163" y="6012882"/>
            <a:ext cx="2197242" cy="540000"/>
          </a:xfrm>
          <a:prstGeom prst="rect">
            <a:avLst/>
          </a:prstGeom>
        </p:spPr>
      </p:pic>
    </p:spTree>
    <p:extLst>
      <p:ext uri="{BB962C8B-B14F-4D97-AF65-F5344CB8AC3E}">
        <p14:creationId xmlns:p14="http://schemas.microsoft.com/office/powerpoint/2010/main" xmlns="" val="1761644611"/>
      </p:ext>
    </p:extLst>
  </p:cSld>
  <p:clrMap bg1="lt1" tx1="dk1" bg2="lt2" tx2="dk2" accent1="accent1" accent2="accent2" accent3="accent3" accent4="accent4" accent5="accent5" accent6="accent6" hlink="hlink" folHlink="folHlink"/>
  <p:sldLayoutIdLst>
    <p:sldLayoutId id="214748368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stretch>
            <a:fillRect/>
          </a:stretch>
        </p:blipFill>
        <p:spPr>
          <a:xfrm>
            <a:off x="0" y="0"/>
            <a:ext cx="9144000" cy="6858000"/>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350837" y="425050"/>
            <a:ext cx="3488944" cy="108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11"/>
          <p:cNvPicPr>
            <a:picLocks/>
          </p:cNvPicPr>
          <p:nvPr userDrawn="1"/>
        </p:nvPicPr>
        <p:blipFill>
          <a:blip r:embed="rId5" cstate="print"/>
          <a:stretch>
            <a:fillRect/>
          </a:stretch>
        </p:blipFill>
        <p:spPr>
          <a:xfrm>
            <a:off x="1573200" y="1888241"/>
            <a:ext cx="7560000" cy="104140"/>
          </a:xfrm>
          <a:prstGeom prst="rect">
            <a:avLst/>
          </a:prstGeom>
        </p:spPr>
      </p:pic>
      <p:pic>
        <p:nvPicPr>
          <p:cNvPr id="13" name="Picture 12" descr="Graphical user interface, text&#10;&#10;Description automatically generated">
            <a:extLst>
              <a:ext uri="{FF2B5EF4-FFF2-40B4-BE49-F238E27FC236}">
                <a16:creationId xmlns:a16="http://schemas.microsoft.com/office/drawing/2014/main" xmlns="" id="{8AFFDEF6-75B5-0A45-82A3-5ED67E233717}"/>
              </a:ext>
            </a:extLst>
          </p:cNvPr>
          <p:cNvPicPr>
            <a:picLocks noChangeAspect="1"/>
          </p:cNvPicPr>
          <p:nvPr userDrawn="1"/>
        </p:nvPicPr>
        <p:blipFill>
          <a:blip r:embed="rId6" cstate="print"/>
          <a:stretch>
            <a:fillRect/>
          </a:stretch>
        </p:blipFill>
        <p:spPr>
          <a:xfrm>
            <a:off x="2573520" y="5598702"/>
            <a:ext cx="1730057" cy="1224000"/>
          </a:xfrm>
          <a:prstGeom prst="rect">
            <a:avLst/>
          </a:prstGeom>
        </p:spPr>
      </p:pic>
      <p:pic>
        <p:nvPicPr>
          <p:cNvPr id="14" name="Picture 13">
            <a:extLst>
              <a:ext uri="{FF2B5EF4-FFF2-40B4-BE49-F238E27FC236}">
                <a16:creationId xmlns:a16="http://schemas.microsoft.com/office/drawing/2014/main" xmlns="" id="{99F38965-71A3-F048-873F-42223F41515E}"/>
              </a:ext>
            </a:extLst>
          </p:cNvPr>
          <p:cNvPicPr>
            <a:picLocks noChangeAspect="1"/>
          </p:cNvPicPr>
          <p:nvPr userDrawn="1"/>
        </p:nvPicPr>
        <p:blipFill>
          <a:blip r:embed="rId7" cstate="print"/>
          <a:stretch>
            <a:fillRect/>
          </a:stretch>
        </p:blipFill>
        <p:spPr>
          <a:xfrm>
            <a:off x="368683" y="6012882"/>
            <a:ext cx="2197242" cy="540000"/>
          </a:xfrm>
          <a:prstGeom prst="rect">
            <a:avLst/>
          </a:prstGeom>
        </p:spPr>
      </p:pic>
    </p:spTree>
    <p:extLst>
      <p:ext uri="{BB962C8B-B14F-4D97-AF65-F5344CB8AC3E}">
        <p14:creationId xmlns:p14="http://schemas.microsoft.com/office/powerpoint/2010/main" xmlns="" val="2133653654"/>
      </p:ext>
    </p:extLst>
  </p:cSld>
  <p:clrMap bg1="lt1" tx1="dk1" bg2="lt2" tx2="dk2" accent1="accent1" accent2="accent2" accent3="accent3" accent4="accent4" accent5="accent5" accent6="accent6" hlink="hlink" folHlink="folHlink"/>
  <p:sldLayoutIdLst>
    <p:sldLayoutId id="214748368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11" descr="eng-PP-1.ai"/>
          <p:cNvPicPr>
            <a:picLocks noChangeAspect="1"/>
          </p:cNvPicPr>
          <p:nvPr userDrawn="1"/>
        </p:nvPicPr>
        <p:blipFill>
          <a:blip r:embed="rId3" cstate="email">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xmlns="" val="3854049377"/>
      </p:ext>
    </p:extLst>
  </p:cSld>
  <p:clrMap bg1="lt1" tx1="dk1" bg2="lt2" tx2="dk2" accent1="accent1" accent2="accent2" accent3="accent3" accent4="accent4" accent5="accent5" accent6="accent6" hlink="hlink" folHlink="folHlink"/>
  <p:sldLayoutIdLst>
    <p:sldLayoutId id="214748368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p:cNvPicPr>
          <p:nvPr userDrawn="1"/>
        </p:nvPicPr>
        <p:blipFill>
          <a:blip r:embed="rId8" cstate="print"/>
          <a:stretch>
            <a:fillRect/>
          </a:stretch>
        </p:blipFill>
        <p:spPr>
          <a:xfrm>
            <a:off x="457200" y="1019310"/>
            <a:ext cx="8686800" cy="104400"/>
          </a:xfrm>
          <a:prstGeom prst="rect">
            <a:avLst/>
          </a:prstGeom>
        </p:spPr>
      </p:pic>
      <p:sp>
        <p:nvSpPr>
          <p:cNvPr id="2" name="Title Placeholder 1"/>
          <p:cNvSpPr>
            <a:spLocks noGrp="1"/>
          </p:cNvSpPr>
          <p:nvPr>
            <p:ph type="title"/>
          </p:nvPr>
        </p:nvSpPr>
        <p:spPr>
          <a:xfrm>
            <a:off x="457200" y="274638"/>
            <a:ext cx="8229600" cy="7446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600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9" cstate="email">
            <a:extLst>
              <a:ext uri="{28A0092B-C50C-407E-A947-70E740481C1C}">
                <a14:useLocalDpi xmlns:a14="http://schemas.microsoft.com/office/drawing/2010/main" xmlns="" val="0"/>
              </a:ext>
            </a:extLst>
          </a:blip>
          <a:srcRect/>
          <a:stretch>
            <a:fillRect/>
          </a:stretch>
        </p:blipFill>
        <p:spPr bwMode="auto">
          <a:xfrm>
            <a:off x="350838" y="6089650"/>
            <a:ext cx="1512887" cy="468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7"/>
          <p:cNvPicPr>
            <a:picLocks noChangeAspect="1"/>
          </p:cNvPicPr>
          <p:nvPr userDrawn="1"/>
        </p:nvPicPr>
        <p:blipFill>
          <a:blip r:embed="rId10" cstate="print"/>
          <a:stretch>
            <a:fillRect/>
          </a:stretch>
        </p:blipFill>
        <p:spPr>
          <a:xfrm>
            <a:off x="4463429" y="5925798"/>
            <a:ext cx="1263338" cy="622800"/>
          </a:xfrm>
          <a:prstGeom prst="rect">
            <a:avLst/>
          </a:prstGeom>
        </p:spPr>
      </p:pic>
      <p:pic>
        <p:nvPicPr>
          <p:cNvPr id="10" name="Picture 9">
            <a:extLst>
              <a:ext uri="{FF2B5EF4-FFF2-40B4-BE49-F238E27FC236}">
                <a16:creationId xmlns:a16="http://schemas.microsoft.com/office/drawing/2014/main" xmlns="" id="{81CEB685-2688-5345-A30C-648F1E4E383A}"/>
              </a:ext>
            </a:extLst>
          </p:cNvPr>
          <p:cNvPicPr>
            <a:picLocks noChangeAspect="1"/>
          </p:cNvPicPr>
          <p:nvPr userDrawn="1"/>
        </p:nvPicPr>
        <p:blipFill>
          <a:blip r:embed="rId11" cstate="print"/>
          <a:stretch>
            <a:fillRect/>
          </a:stretch>
        </p:blipFill>
        <p:spPr>
          <a:xfrm>
            <a:off x="2074985" y="6037169"/>
            <a:ext cx="2209945" cy="540000"/>
          </a:xfrm>
          <a:prstGeom prst="rect">
            <a:avLst/>
          </a:prstGeom>
        </p:spPr>
      </p:pic>
    </p:spTree>
    <p:extLst>
      <p:ext uri="{BB962C8B-B14F-4D97-AF65-F5344CB8AC3E}">
        <p14:creationId xmlns:p14="http://schemas.microsoft.com/office/powerpoint/2010/main" xmlns="" val="3692766314"/>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Lst>
  <p:txStyles>
    <p:titleStyle>
      <a:lvl1pPr algn="l" defTabSz="457200" rtl="0" eaLnBrk="1" latinLnBrk="0" hangingPunct="1">
        <a:spcBef>
          <a:spcPct val="0"/>
        </a:spcBef>
        <a:buNone/>
        <a:defRPr sz="4000" b="1" i="0" kern="1200">
          <a:solidFill>
            <a:srgbClr val="001489"/>
          </a:solidFill>
          <a:latin typeface="Century Gothic"/>
          <a:ea typeface="+mj-ea"/>
          <a:cs typeface="Century Gothic"/>
        </a:defRPr>
      </a:lvl1pPr>
    </p:titleStyle>
    <p:bodyStyle>
      <a:lvl1pPr marL="342900" indent="-342900" algn="l" defTabSz="457200" rtl="0" eaLnBrk="1" latinLnBrk="0" hangingPunct="1">
        <a:spcBef>
          <a:spcPct val="20000"/>
        </a:spcBef>
        <a:buFont typeface="Arial"/>
        <a:buChar char="•"/>
        <a:defRPr sz="3200" b="0" i="0" kern="1200">
          <a:solidFill>
            <a:srgbClr val="001489"/>
          </a:solidFill>
          <a:latin typeface="Century Gothic"/>
          <a:ea typeface="+mn-ea"/>
          <a:cs typeface="Century Gothic"/>
        </a:defRPr>
      </a:lvl1pPr>
      <a:lvl2pPr marL="742950" indent="-285750" algn="l" defTabSz="457200" rtl="0" eaLnBrk="1" latinLnBrk="0" hangingPunct="1">
        <a:spcBef>
          <a:spcPct val="20000"/>
        </a:spcBef>
        <a:buFont typeface="Arial"/>
        <a:buChar char="–"/>
        <a:defRPr sz="2800" b="0" i="0" kern="1200">
          <a:solidFill>
            <a:srgbClr val="001489"/>
          </a:solidFill>
          <a:latin typeface="Century Gothic"/>
          <a:ea typeface="+mn-ea"/>
          <a:cs typeface="Century Gothic"/>
        </a:defRPr>
      </a:lvl2pPr>
      <a:lvl3pPr marL="1143000" indent="-228600" algn="l" defTabSz="457200" rtl="0" eaLnBrk="1" latinLnBrk="0" hangingPunct="1">
        <a:spcBef>
          <a:spcPct val="20000"/>
        </a:spcBef>
        <a:buFont typeface="Arial"/>
        <a:buChar char="•"/>
        <a:defRPr sz="2400" b="0" i="0" kern="1200">
          <a:solidFill>
            <a:srgbClr val="001489"/>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b="0" i="0" kern="1200">
          <a:solidFill>
            <a:srgbClr val="001489"/>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b="0" i="0" kern="1200">
          <a:solidFill>
            <a:srgbClr val="001489"/>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88000" y="324000"/>
            <a:ext cx="4311650" cy="133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7"/>
          <p:cNvPicPr>
            <a:picLocks/>
          </p:cNvPicPr>
          <p:nvPr userDrawn="1"/>
        </p:nvPicPr>
        <p:blipFill>
          <a:blip r:embed="rId4" cstate="print"/>
          <a:stretch>
            <a:fillRect/>
          </a:stretch>
        </p:blipFill>
        <p:spPr>
          <a:xfrm>
            <a:off x="1753200" y="2667600"/>
            <a:ext cx="7405370" cy="216000"/>
          </a:xfrm>
          <a:prstGeom prst="rect">
            <a:avLst/>
          </a:prstGeom>
        </p:spPr>
      </p:pic>
    </p:spTree>
    <p:extLst>
      <p:ext uri="{BB962C8B-B14F-4D97-AF65-F5344CB8AC3E}">
        <p14:creationId xmlns:p14="http://schemas.microsoft.com/office/powerpoint/2010/main" xmlns="" val="2974418219"/>
      </p:ext>
    </p:extLst>
  </p:cSld>
  <p:clrMap bg1="lt1" tx1="dk1" bg2="lt2" tx2="dk2" accent1="accent1" accent2="accent2" accent3="accent3" accent4="accent4" accent5="accent5" accent6="accent6" hlink="hlink" folHlink="folHlink"/>
  <p:sldLayoutIdLst>
    <p:sldLayoutId id="214748369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2A34D0B4-D0EC-1A4E-A43E-9697EC861AD4}"/>
              </a:ext>
            </a:extLst>
          </p:cNvPr>
          <p:cNvPicPr>
            <a:picLocks noChangeAspect="1"/>
          </p:cNvPicPr>
          <p:nvPr userDrawn="1"/>
        </p:nvPicPr>
        <p:blipFill>
          <a:blip r:embed="rId5" cstate="email">
            <a:extLst>
              <a:ext uri="{28A0092B-C50C-407E-A947-70E740481C1C}">
                <a14:useLocalDpi xmlns:a14="http://schemas.microsoft.com/office/drawing/2010/main" xmlns="" val="0"/>
              </a:ext>
            </a:extLst>
          </a:blip>
          <a:srcRect/>
          <a:stretch>
            <a:fillRect/>
          </a:stretch>
        </p:blipFill>
        <p:spPr bwMode="auto">
          <a:xfrm>
            <a:off x="350838" y="6089650"/>
            <a:ext cx="1512887" cy="468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xmlns="" id="{9DF3FD52-024E-E845-9DEB-E48C440E603A}"/>
              </a:ext>
            </a:extLst>
          </p:cNvPr>
          <p:cNvPicPr>
            <a:picLocks noChangeAspect="1"/>
          </p:cNvPicPr>
          <p:nvPr userDrawn="1"/>
        </p:nvPicPr>
        <p:blipFill>
          <a:blip r:embed="rId6" cstate="print"/>
          <a:stretch>
            <a:fillRect/>
          </a:stretch>
        </p:blipFill>
        <p:spPr>
          <a:xfrm>
            <a:off x="4463429" y="5925798"/>
            <a:ext cx="1263338" cy="622800"/>
          </a:xfrm>
          <a:prstGeom prst="rect">
            <a:avLst/>
          </a:prstGeom>
        </p:spPr>
      </p:pic>
      <p:pic>
        <p:nvPicPr>
          <p:cNvPr id="11" name="Picture 10">
            <a:extLst>
              <a:ext uri="{FF2B5EF4-FFF2-40B4-BE49-F238E27FC236}">
                <a16:creationId xmlns:a16="http://schemas.microsoft.com/office/drawing/2014/main" xmlns="" id="{32D97814-3F39-694C-BB48-63953254381A}"/>
              </a:ext>
            </a:extLst>
          </p:cNvPr>
          <p:cNvPicPr>
            <a:picLocks noChangeAspect="1"/>
          </p:cNvPicPr>
          <p:nvPr userDrawn="1"/>
        </p:nvPicPr>
        <p:blipFill>
          <a:blip r:embed="rId7" cstate="print"/>
          <a:stretch>
            <a:fillRect/>
          </a:stretch>
        </p:blipFill>
        <p:spPr>
          <a:xfrm>
            <a:off x="2074985" y="6037169"/>
            <a:ext cx="2209945" cy="540000"/>
          </a:xfrm>
          <a:prstGeom prst="rect">
            <a:avLst/>
          </a:prstGeom>
        </p:spPr>
      </p:pic>
    </p:spTree>
    <p:extLst>
      <p:ext uri="{BB962C8B-B14F-4D97-AF65-F5344CB8AC3E}">
        <p14:creationId xmlns:p14="http://schemas.microsoft.com/office/powerpoint/2010/main" xmlns="" val="2178200827"/>
      </p:ext>
    </p:extLst>
  </p:cSld>
  <p:clrMap bg1="lt1" tx1="dk1" bg2="lt2" tx2="dk2" accent1="accent1" accent2="accent2" accent3="accent3" accent4="accent4" accent5="accent5" accent6="accent6" hlink="hlink" folHlink="folHlink"/>
  <p:sldLayoutIdLst>
    <p:sldLayoutId id="2147483691" r:id="rId1"/>
    <p:sldLayoutId id="2147483694" r:id="rId2"/>
    <p:sldLayoutId id="2147483695"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xmlns="" id="{77378F49-F8FF-44F6-B19F-DFE4AAFA11A5}"/>
              </a:ext>
            </a:extLst>
          </p:cNvPr>
          <p:cNvSpPr txBox="1">
            <a:spLocks/>
          </p:cNvSpPr>
          <p:nvPr/>
        </p:nvSpPr>
        <p:spPr>
          <a:xfrm>
            <a:off x="340963" y="2412375"/>
            <a:ext cx="7772400" cy="1470025"/>
          </a:xfrm>
          <a:prstGeom prst="rect">
            <a:avLst/>
          </a:prstGeom>
        </p:spPr>
        <p:txBody>
          <a:bodyPr/>
          <a:lstStyle>
            <a:lvl1pPr algn="ctr" defTabSz="457200" rtl="0" eaLnBrk="1" latinLnBrk="0" hangingPunct="1">
              <a:spcBef>
                <a:spcPct val="0"/>
              </a:spcBef>
              <a:buNone/>
              <a:defRPr sz="4000" b="1" i="0" kern="1200">
                <a:solidFill>
                  <a:srgbClr val="FFFFFF"/>
                </a:solidFill>
                <a:latin typeface="Century Gothic"/>
                <a:ea typeface="+mj-ea"/>
                <a:cs typeface="Century Gothic"/>
              </a:defRPr>
            </a:lvl1pPr>
          </a:lstStyle>
          <a:p>
            <a:r>
              <a:rPr lang="en-US" sz="6000" dirty="0"/>
              <a:t>Standing Committee on Education</a:t>
            </a:r>
          </a:p>
        </p:txBody>
      </p:sp>
      <p:sp>
        <p:nvSpPr>
          <p:cNvPr id="7" name="Subtitle 9">
            <a:extLst>
              <a:ext uri="{FF2B5EF4-FFF2-40B4-BE49-F238E27FC236}">
                <a16:creationId xmlns:a16="http://schemas.microsoft.com/office/drawing/2014/main" xmlns="" id="{81E2FC5D-D700-444F-8A1A-57909D8E2FE4}"/>
              </a:ext>
            </a:extLst>
          </p:cNvPr>
          <p:cNvSpPr>
            <a:spLocks noGrp="1"/>
          </p:cNvSpPr>
          <p:nvPr>
            <p:ph type="subTitle" idx="1"/>
          </p:nvPr>
        </p:nvSpPr>
        <p:spPr>
          <a:xfrm>
            <a:off x="4227163" y="4843295"/>
            <a:ext cx="4231037" cy="543133"/>
          </a:xfrm>
        </p:spPr>
        <p:txBody>
          <a:bodyPr/>
          <a:lstStyle/>
          <a:p>
            <a:pPr>
              <a:spcBef>
                <a:spcPts val="500"/>
              </a:spcBef>
            </a:pPr>
            <a:r>
              <a:rPr lang="en-US" sz="2800" b="0" dirty="0"/>
              <a:t>12 March 2021</a:t>
            </a:r>
          </a:p>
        </p:txBody>
      </p:sp>
    </p:spTree>
    <p:extLst>
      <p:ext uri="{BB962C8B-B14F-4D97-AF65-F5344CB8AC3E}">
        <p14:creationId xmlns:p14="http://schemas.microsoft.com/office/powerpoint/2010/main" xmlns="" val="938022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CF782D-A83C-43BD-87A3-6CD0FE529A31}"/>
              </a:ext>
            </a:extLst>
          </p:cNvPr>
          <p:cNvSpPr>
            <a:spLocks noGrp="1"/>
          </p:cNvSpPr>
          <p:nvPr>
            <p:ph type="title"/>
          </p:nvPr>
        </p:nvSpPr>
        <p:spPr/>
        <p:txBody>
          <a:bodyPr/>
          <a:lstStyle/>
          <a:p>
            <a:r>
              <a:rPr lang="en-US" dirty="0"/>
              <a:t>SCHOOL READINESS 2021</a:t>
            </a:r>
          </a:p>
        </p:txBody>
      </p:sp>
    </p:spTree>
    <p:extLst>
      <p:ext uri="{BB962C8B-B14F-4D97-AF65-F5344CB8AC3E}">
        <p14:creationId xmlns:p14="http://schemas.microsoft.com/office/powerpoint/2010/main" xmlns="" val="1014198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32D97814-3F39-694C-BB48-63953254381A}"/>
              </a:ext>
            </a:extLst>
          </p:cNvPr>
          <p:cNvPicPr>
            <a:picLocks noChangeAspect="1"/>
          </p:cNvPicPr>
          <p:nvPr/>
        </p:nvPicPr>
        <p:blipFill>
          <a:blip r:embed="rId2" cstate="print"/>
          <a:stretch>
            <a:fillRect/>
          </a:stretch>
        </p:blipFill>
        <p:spPr>
          <a:xfrm>
            <a:off x="540000" y="3600000"/>
            <a:ext cx="7920000" cy="1935251"/>
          </a:xfrm>
          <a:prstGeom prst="rect">
            <a:avLst/>
          </a:prstGeom>
          <a:effectLst/>
        </p:spPr>
      </p:pic>
    </p:spTree>
    <p:extLst>
      <p:ext uri="{BB962C8B-B14F-4D97-AF65-F5344CB8AC3E}">
        <p14:creationId xmlns:p14="http://schemas.microsoft.com/office/powerpoint/2010/main" xmlns="" val="2394206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660B5F-52BE-4594-8292-818847BAE96F}"/>
              </a:ext>
            </a:extLst>
          </p:cNvPr>
          <p:cNvSpPr>
            <a:spLocks noGrp="1"/>
          </p:cNvSpPr>
          <p:nvPr>
            <p:ph type="title"/>
          </p:nvPr>
        </p:nvSpPr>
        <p:spPr/>
        <p:txBody>
          <a:bodyPr/>
          <a:lstStyle/>
          <a:p>
            <a:r>
              <a:rPr lang="en-ZA" dirty="0"/>
              <a:t>Admissions 2021 Update:</a:t>
            </a:r>
          </a:p>
        </p:txBody>
      </p:sp>
      <p:sp>
        <p:nvSpPr>
          <p:cNvPr id="3" name="Content Placeholder 2">
            <a:extLst>
              <a:ext uri="{FF2B5EF4-FFF2-40B4-BE49-F238E27FC236}">
                <a16:creationId xmlns:a16="http://schemas.microsoft.com/office/drawing/2014/main" xmlns="" id="{18402CED-5EC1-4927-AFD7-F69D989B45FA}"/>
              </a:ext>
            </a:extLst>
          </p:cNvPr>
          <p:cNvSpPr>
            <a:spLocks noGrp="1"/>
          </p:cNvSpPr>
          <p:nvPr>
            <p:ph idx="1"/>
          </p:nvPr>
        </p:nvSpPr>
        <p:spPr>
          <a:xfrm>
            <a:off x="116237" y="1290005"/>
            <a:ext cx="4324028" cy="4847324"/>
          </a:xfrm>
        </p:spPr>
        <p:txBody>
          <a:bodyPr>
            <a:normAutofit fontScale="92500" lnSpcReduction="20000"/>
          </a:bodyPr>
          <a:lstStyle/>
          <a:p>
            <a:pPr defTabSz="914400" eaLnBrk="0" fontAlgn="base" hangingPunct="0">
              <a:spcBef>
                <a:spcPct val="0"/>
              </a:spcBef>
              <a:spcAft>
                <a:spcPct val="0"/>
              </a:spcAft>
            </a:pPr>
            <a:r>
              <a:rPr lang="en-ZA" altLang="en-US" sz="2000" dirty="0"/>
              <a:t>Districts have resolved </a:t>
            </a:r>
            <a:r>
              <a:rPr lang="en-ZA" altLang="en-US" sz="2000" b="1" dirty="0"/>
              <a:t>23 198 </a:t>
            </a:r>
            <a:r>
              <a:rPr lang="en-ZA" altLang="en-US" sz="2000" dirty="0"/>
              <a:t>placement cases since 29 Sept 20</a:t>
            </a:r>
          </a:p>
          <a:p>
            <a:pPr defTabSz="914400" eaLnBrk="0" fontAlgn="base" hangingPunct="0">
              <a:spcBef>
                <a:spcPct val="0"/>
              </a:spcBef>
              <a:spcAft>
                <a:spcPct val="0"/>
              </a:spcAft>
            </a:pPr>
            <a:endParaRPr lang="en-ZA" altLang="en-US" sz="2000" dirty="0"/>
          </a:p>
          <a:p>
            <a:pPr defTabSz="914400" eaLnBrk="0" fontAlgn="base" hangingPunct="0">
              <a:spcBef>
                <a:spcPct val="0"/>
              </a:spcBef>
              <a:spcAft>
                <a:spcPct val="0"/>
              </a:spcAft>
            </a:pPr>
            <a:r>
              <a:rPr lang="en-ZA" altLang="en-US" sz="2000" b="1" dirty="0"/>
              <a:t>17 936 </a:t>
            </a:r>
            <a:r>
              <a:rPr lang="en-ZA" altLang="en-US" sz="2000" dirty="0"/>
              <a:t>First time entries into                       the WC from other provinces</a:t>
            </a:r>
          </a:p>
          <a:p>
            <a:pPr defTabSz="914400" eaLnBrk="0" fontAlgn="base" hangingPunct="0">
              <a:spcBef>
                <a:spcPct val="0"/>
              </a:spcBef>
              <a:spcAft>
                <a:spcPct val="0"/>
              </a:spcAft>
            </a:pPr>
            <a:endParaRPr lang="en-ZA" altLang="en-US" sz="2000" dirty="0"/>
          </a:p>
          <a:p>
            <a:pPr defTabSz="914400" eaLnBrk="0" fontAlgn="base" hangingPunct="0">
              <a:spcBef>
                <a:spcPct val="0"/>
              </a:spcBef>
              <a:spcAft>
                <a:spcPct val="0"/>
              </a:spcAft>
            </a:pPr>
            <a:r>
              <a:rPr lang="en-ZA" altLang="en-US" sz="2000" b="1" dirty="0"/>
              <a:t>Hotspot areas:</a:t>
            </a:r>
          </a:p>
          <a:p>
            <a:pPr defTabSz="914400" eaLnBrk="0" fontAlgn="base" hangingPunct="0">
              <a:spcBef>
                <a:spcPct val="0"/>
              </a:spcBef>
              <a:spcAft>
                <a:spcPct val="0"/>
              </a:spcAft>
            </a:pPr>
            <a:r>
              <a:rPr lang="en-ZA" altLang="en-US" sz="2000" dirty="0"/>
              <a:t>M/Plain; </a:t>
            </a:r>
            <a:r>
              <a:rPr lang="en-ZA" altLang="en-US" sz="2000" dirty="0" err="1"/>
              <a:t>Eerste</a:t>
            </a:r>
            <a:r>
              <a:rPr lang="en-ZA" altLang="en-US" sz="2000" dirty="0"/>
              <a:t> River / Strand </a:t>
            </a:r>
          </a:p>
          <a:p>
            <a:pPr defTabSz="914400" eaLnBrk="0" fontAlgn="base" hangingPunct="0">
              <a:spcBef>
                <a:spcPct val="0"/>
              </a:spcBef>
              <a:spcAft>
                <a:spcPct val="0"/>
              </a:spcAft>
            </a:pPr>
            <a:r>
              <a:rPr lang="en-ZA" altLang="en-US" sz="2000" dirty="0"/>
              <a:t>Delft / Du Noon / </a:t>
            </a:r>
            <a:r>
              <a:rPr lang="en-ZA" altLang="en-US" sz="2000" dirty="0" err="1"/>
              <a:t>Mfuleni</a:t>
            </a:r>
            <a:r>
              <a:rPr lang="en-ZA" altLang="en-US" sz="2000" dirty="0"/>
              <a:t> </a:t>
            </a:r>
          </a:p>
          <a:p>
            <a:pPr defTabSz="914400" eaLnBrk="0" fontAlgn="base" hangingPunct="0">
              <a:spcBef>
                <a:spcPct val="0"/>
              </a:spcBef>
              <a:spcAft>
                <a:spcPct val="0"/>
              </a:spcAft>
            </a:pPr>
            <a:r>
              <a:rPr lang="en-ZA" altLang="en-US" sz="2000" dirty="0"/>
              <a:t>Khayelitsha /Vredenburg / Mossel Bay / Hermanus / </a:t>
            </a:r>
            <a:r>
              <a:rPr lang="en-ZA" altLang="en-US" sz="2000" dirty="0" err="1"/>
              <a:t>Grabouw</a:t>
            </a:r>
            <a:r>
              <a:rPr lang="en-ZA" altLang="en-US" sz="2000" dirty="0"/>
              <a:t> </a:t>
            </a:r>
          </a:p>
          <a:p>
            <a:pPr defTabSz="914400" eaLnBrk="0" fontAlgn="base" hangingPunct="0">
              <a:spcBef>
                <a:spcPct val="0"/>
              </a:spcBef>
              <a:spcAft>
                <a:spcPct val="0"/>
              </a:spcAft>
            </a:pPr>
            <a:endParaRPr lang="en-ZA" altLang="en-US" sz="2000" dirty="0"/>
          </a:p>
          <a:p>
            <a:pPr defTabSz="914400" eaLnBrk="0" fontAlgn="base" hangingPunct="0">
              <a:spcBef>
                <a:spcPct val="0"/>
              </a:spcBef>
              <a:spcAft>
                <a:spcPct val="0"/>
              </a:spcAft>
            </a:pPr>
            <a:endParaRPr lang="en-ZA" altLang="en-US" sz="2000" dirty="0"/>
          </a:p>
          <a:p>
            <a:pPr defTabSz="914400" eaLnBrk="0" fontAlgn="base" hangingPunct="0">
              <a:spcBef>
                <a:spcPct val="0"/>
              </a:spcBef>
              <a:spcAft>
                <a:spcPct val="0"/>
              </a:spcAft>
            </a:pPr>
            <a:r>
              <a:rPr lang="en-ZA" altLang="en-US" sz="2000" b="1" dirty="0"/>
              <a:t>Mitigation:</a:t>
            </a:r>
          </a:p>
          <a:p>
            <a:pPr defTabSz="914400" eaLnBrk="0" fontAlgn="base" hangingPunct="0">
              <a:spcBef>
                <a:spcPct val="0"/>
              </a:spcBef>
              <a:spcAft>
                <a:spcPct val="0"/>
              </a:spcAft>
            </a:pPr>
            <a:r>
              <a:rPr lang="en-ZA" altLang="en-US" sz="2000" dirty="0"/>
              <a:t>Additional Posts (Budget?)</a:t>
            </a:r>
          </a:p>
          <a:p>
            <a:pPr defTabSz="914400" eaLnBrk="0" fontAlgn="base" hangingPunct="0">
              <a:spcBef>
                <a:spcPct val="0"/>
              </a:spcBef>
              <a:spcAft>
                <a:spcPct val="0"/>
              </a:spcAft>
            </a:pPr>
            <a:r>
              <a:rPr lang="en-ZA" altLang="en-US" sz="2000" dirty="0"/>
              <a:t>Mobile Classes (Budget?)</a:t>
            </a:r>
          </a:p>
          <a:p>
            <a:pPr defTabSz="914400" eaLnBrk="0" fontAlgn="base" hangingPunct="0">
              <a:spcBef>
                <a:spcPct val="0"/>
              </a:spcBef>
              <a:spcAft>
                <a:spcPct val="0"/>
              </a:spcAft>
            </a:pPr>
            <a:r>
              <a:rPr lang="en-ZA" altLang="en-US" sz="2000" dirty="0"/>
              <a:t>Learner Placement</a:t>
            </a:r>
          </a:p>
        </p:txBody>
      </p:sp>
      <p:graphicFrame>
        <p:nvGraphicFramePr>
          <p:cNvPr id="6" name="Table 5">
            <a:extLst>
              <a:ext uri="{FF2B5EF4-FFF2-40B4-BE49-F238E27FC236}">
                <a16:creationId xmlns:a16="http://schemas.microsoft.com/office/drawing/2014/main" xmlns="" id="{DD688392-3930-4E52-8525-E7A159E5F5B8}"/>
              </a:ext>
            </a:extLst>
          </p:cNvPr>
          <p:cNvGraphicFramePr>
            <a:graphicFrameLocks noGrp="1"/>
          </p:cNvGraphicFramePr>
          <p:nvPr/>
        </p:nvGraphicFramePr>
        <p:xfrm>
          <a:off x="4176793" y="1813689"/>
          <a:ext cx="4850970" cy="3506592"/>
        </p:xfrm>
        <a:graphic>
          <a:graphicData uri="http://schemas.openxmlformats.org/drawingml/2006/table">
            <a:tbl>
              <a:tblPr firstRow="1" firstCol="1" bandRow="1"/>
              <a:tblGrid>
                <a:gridCol w="898902">
                  <a:extLst>
                    <a:ext uri="{9D8B030D-6E8A-4147-A177-3AD203B41FA5}">
                      <a16:colId xmlns:a16="http://schemas.microsoft.com/office/drawing/2014/main" xmlns="" val="3642221311"/>
                    </a:ext>
                  </a:extLst>
                </a:gridCol>
                <a:gridCol w="805911">
                  <a:extLst>
                    <a:ext uri="{9D8B030D-6E8A-4147-A177-3AD203B41FA5}">
                      <a16:colId xmlns:a16="http://schemas.microsoft.com/office/drawing/2014/main" xmlns="" val="2449746032"/>
                    </a:ext>
                  </a:extLst>
                </a:gridCol>
                <a:gridCol w="728421">
                  <a:extLst>
                    <a:ext uri="{9D8B030D-6E8A-4147-A177-3AD203B41FA5}">
                      <a16:colId xmlns:a16="http://schemas.microsoft.com/office/drawing/2014/main" xmlns="" val="3772833958"/>
                    </a:ext>
                  </a:extLst>
                </a:gridCol>
                <a:gridCol w="878991">
                  <a:extLst>
                    <a:ext uri="{9D8B030D-6E8A-4147-A177-3AD203B41FA5}">
                      <a16:colId xmlns:a16="http://schemas.microsoft.com/office/drawing/2014/main" xmlns="" val="1122415586"/>
                    </a:ext>
                  </a:extLst>
                </a:gridCol>
                <a:gridCol w="1538745">
                  <a:extLst>
                    <a:ext uri="{9D8B030D-6E8A-4147-A177-3AD203B41FA5}">
                      <a16:colId xmlns:a16="http://schemas.microsoft.com/office/drawing/2014/main" xmlns="" val="3918033016"/>
                    </a:ext>
                  </a:extLst>
                </a:gridCol>
              </a:tblGrid>
              <a:tr h="655667">
                <a:tc>
                  <a:txBody>
                    <a:bodyPr/>
                    <a:lstStyle/>
                    <a:p>
                      <a:pPr algn="ctr">
                        <a:lnSpc>
                          <a:spcPct val="115000"/>
                        </a:lnSpc>
                        <a:spcAft>
                          <a:spcPts val="1000"/>
                        </a:spcAft>
                      </a:pPr>
                      <a:r>
                        <a:rPr lang="en-ZA" sz="1800" dirty="0">
                          <a:solidFill>
                            <a:srgbClr val="000080"/>
                          </a:solidFill>
                          <a:effectLst/>
                          <a:latin typeface="Century Gothic" panose="020B0502020202020204" pitchFamily="34" charset="0"/>
                          <a:ea typeface="Times New Roman" panose="02020603050405020304" pitchFamily="18" charset="0"/>
                          <a:cs typeface="Arial" panose="020B0604020202020204" pitchFamily="34" charset="0"/>
                        </a:rPr>
                        <a:t>DISTR</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5EAFF"/>
                    </a:solidFill>
                  </a:tcPr>
                </a:tc>
                <a:tc>
                  <a:txBody>
                    <a:bodyPr/>
                    <a:lstStyle/>
                    <a:p>
                      <a:pPr algn="ctr">
                        <a:lnSpc>
                          <a:spcPct val="115000"/>
                        </a:lnSpc>
                        <a:spcAft>
                          <a:spcPts val="1000"/>
                        </a:spcAft>
                      </a:pPr>
                      <a:r>
                        <a:rPr lang="en-ZA" sz="1800" dirty="0">
                          <a:solidFill>
                            <a:srgbClr val="000080"/>
                          </a:solidFill>
                          <a:effectLst/>
                          <a:latin typeface="Century Gothic" panose="020B0502020202020204" pitchFamily="34" charset="0"/>
                          <a:ea typeface="Times New Roman" panose="02020603050405020304" pitchFamily="18" charset="0"/>
                          <a:cs typeface="Arial" panose="020B0604020202020204" pitchFamily="34" charset="0"/>
                        </a:rPr>
                        <a:t>GR1</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5EAFF"/>
                    </a:solidFill>
                  </a:tcPr>
                </a:tc>
                <a:tc>
                  <a:txBody>
                    <a:bodyPr/>
                    <a:lstStyle/>
                    <a:p>
                      <a:pPr algn="ctr">
                        <a:lnSpc>
                          <a:spcPct val="115000"/>
                        </a:lnSpc>
                        <a:spcAft>
                          <a:spcPts val="1000"/>
                        </a:spcAft>
                      </a:pPr>
                      <a:r>
                        <a:rPr lang="en-ZA" sz="1800">
                          <a:solidFill>
                            <a:srgbClr val="000080"/>
                          </a:solidFill>
                          <a:effectLst/>
                          <a:latin typeface="Century Gothic" panose="020B0502020202020204" pitchFamily="34" charset="0"/>
                          <a:ea typeface="Times New Roman" panose="02020603050405020304" pitchFamily="18" charset="0"/>
                          <a:cs typeface="Arial" panose="020B0604020202020204" pitchFamily="34" charset="0"/>
                        </a:rPr>
                        <a:t>GR8</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5EAFF"/>
                    </a:solidFill>
                  </a:tcPr>
                </a:tc>
                <a:tc>
                  <a:txBody>
                    <a:bodyPr/>
                    <a:lstStyle/>
                    <a:p>
                      <a:pPr algn="ctr">
                        <a:lnSpc>
                          <a:spcPct val="115000"/>
                        </a:lnSpc>
                        <a:spcAft>
                          <a:spcPts val="1000"/>
                        </a:spcAft>
                      </a:pPr>
                      <a:r>
                        <a:rPr lang="en-ZA" sz="1800" dirty="0">
                          <a:solidFill>
                            <a:srgbClr val="000080"/>
                          </a:solidFill>
                          <a:effectLst/>
                          <a:latin typeface="Century Gothic" panose="020B0502020202020204" pitchFamily="34" charset="0"/>
                          <a:ea typeface="Times New Roman" panose="02020603050405020304" pitchFamily="18" charset="0"/>
                          <a:cs typeface="Arial" panose="020B0604020202020204" pitchFamily="34" charset="0"/>
                        </a:rPr>
                        <a:t>OTHER GRs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5EAFF"/>
                    </a:solidFill>
                  </a:tcPr>
                </a:tc>
                <a:tc>
                  <a:txBody>
                    <a:bodyPr/>
                    <a:lstStyle/>
                    <a:p>
                      <a:pPr algn="ctr">
                        <a:lnSpc>
                          <a:spcPct val="115000"/>
                        </a:lnSpc>
                        <a:spcAft>
                          <a:spcPts val="1000"/>
                        </a:spcAft>
                      </a:pPr>
                      <a:r>
                        <a:rPr lang="en-ZA" sz="1800" dirty="0">
                          <a:solidFill>
                            <a:srgbClr val="000080"/>
                          </a:solidFill>
                          <a:effectLst/>
                          <a:latin typeface="Century Gothic" panose="020B0502020202020204" pitchFamily="34" charset="0"/>
                          <a:ea typeface="Times New Roman" panose="02020603050405020304" pitchFamily="18" charset="0"/>
                          <a:cs typeface="Arial" panose="020B0604020202020204" pitchFamily="34" charset="0"/>
                        </a:rPr>
                        <a:t>TOT                   GR1 - GR12</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5EAFF"/>
                    </a:solidFill>
                  </a:tcPr>
                </a:tc>
                <a:extLst>
                  <a:ext uri="{0D108BD9-81ED-4DB2-BD59-A6C34878D82A}">
                    <a16:rowId xmlns:a16="http://schemas.microsoft.com/office/drawing/2014/main" xmlns="" val="1336812259"/>
                  </a:ext>
                </a:extLst>
              </a:tr>
              <a:tr h="316783">
                <a:tc>
                  <a:txBody>
                    <a:bodyPr/>
                    <a:lstStyle/>
                    <a:p>
                      <a:pPr>
                        <a:lnSpc>
                          <a:spcPct val="115000"/>
                        </a:lnSpc>
                        <a:spcAft>
                          <a:spcPts val="1000"/>
                        </a:spcAft>
                      </a:pPr>
                      <a:r>
                        <a:rPr lang="en-ZA" sz="18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CWED</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en-ZA" sz="18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57</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en-ZA" sz="18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96</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en-ZA" sz="18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192</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en-ZA" sz="18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345</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FFFFFF"/>
                    </a:solidFill>
                  </a:tcPr>
                </a:tc>
                <a:extLst>
                  <a:ext uri="{0D108BD9-81ED-4DB2-BD59-A6C34878D82A}">
                    <a16:rowId xmlns:a16="http://schemas.microsoft.com/office/drawing/2014/main" xmlns="" val="1792870009"/>
                  </a:ext>
                </a:extLst>
              </a:tr>
              <a:tr h="316783">
                <a:tc>
                  <a:txBody>
                    <a:bodyPr/>
                    <a:lstStyle/>
                    <a:p>
                      <a:pPr>
                        <a:lnSpc>
                          <a:spcPct val="115000"/>
                        </a:lnSpc>
                        <a:spcAft>
                          <a:spcPts val="1000"/>
                        </a:spcAft>
                      </a:pPr>
                      <a:r>
                        <a:rPr lang="en-ZA" sz="18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ECK</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F5F9FC"/>
                    </a:solidFill>
                  </a:tcPr>
                </a:tc>
                <a:tc>
                  <a:txBody>
                    <a:bodyPr/>
                    <a:lstStyle/>
                    <a:p>
                      <a:pPr algn="ctr">
                        <a:lnSpc>
                          <a:spcPct val="115000"/>
                        </a:lnSpc>
                        <a:spcAft>
                          <a:spcPts val="1000"/>
                        </a:spcAft>
                      </a:pPr>
                      <a:r>
                        <a:rPr lang="en-ZA" sz="18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55</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F5F9FC"/>
                    </a:solidFill>
                  </a:tcPr>
                </a:tc>
                <a:tc>
                  <a:txBody>
                    <a:bodyPr/>
                    <a:lstStyle/>
                    <a:p>
                      <a:pPr algn="ctr">
                        <a:lnSpc>
                          <a:spcPct val="115000"/>
                        </a:lnSpc>
                        <a:spcAft>
                          <a:spcPts val="1000"/>
                        </a:spcAft>
                      </a:pPr>
                      <a:r>
                        <a:rPr lang="en-ZA" sz="18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78</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F5F9FC"/>
                    </a:solidFill>
                  </a:tcPr>
                </a:tc>
                <a:tc>
                  <a:txBody>
                    <a:bodyPr/>
                    <a:lstStyle/>
                    <a:p>
                      <a:pPr algn="ctr">
                        <a:lnSpc>
                          <a:spcPct val="115000"/>
                        </a:lnSpc>
                        <a:spcAft>
                          <a:spcPts val="1000"/>
                        </a:spcAft>
                      </a:pPr>
                      <a:r>
                        <a:rPr lang="en-ZA" sz="18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51</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F5F9FC"/>
                    </a:solidFill>
                  </a:tcPr>
                </a:tc>
                <a:tc>
                  <a:txBody>
                    <a:bodyPr/>
                    <a:lstStyle/>
                    <a:p>
                      <a:pPr algn="ctr">
                        <a:lnSpc>
                          <a:spcPct val="115000"/>
                        </a:lnSpc>
                        <a:spcAft>
                          <a:spcPts val="1000"/>
                        </a:spcAft>
                      </a:pPr>
                      <a:r>
                        <a:rPr lang="en-ZA" sz="18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184</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F5F9FC"/>
                    </a:solidFill>
                  </a:tcPr>
                </a:tc>
                <a:extLst>
                  <a:ext uri="{0D108BD9-81ED-4DB2-BD59-A6C34878D82A}">
                    <a16:rowId xmlns:a16="http://schemas.microsoft.com/office/drawing/2014/main" xmlns="" val="2904251014"/>
                  </a:ext>
                </a:extLst>
              </a:tr>
              <a:tr h="316783">
                <a:tc>
                  <a:txBody>
                    <a:bodyPr/>
                    <a:lstStyle/>
                    <a:p>
                      <a:pPr>
                        <a:lnSpc>
                          <a:spcPct val="115000"/>
                        </a:lnSpc>
                        <a:spcAft>
                          <a:spcPts val="1000"/>
                        </a:spcAft>
                      </a:pPr>
                      <a:r>
                        <a:rPr lang="en-ZA" sz="18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MCED</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en-ZA" sz="18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18</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en-ZA" sz="18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421</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en-ZA" sz="18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119</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en-ZA" sz="18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558</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FFFFFF"/>
                    </a:solidFill>
                  </a:tcPr>
                </a:tc>
                <a:extLst>
                  <a:ext uri="{0D108BD9-81ED-4DB2-BD59-A6C34878D82A}">
                    <a16:rowId xmlns:a16="http://schemas.microsoft.com/office/drawing/2014/main" xmlns="" val="436303853"/>
                  </a:ext>
                </a:extLst>
              </a:tr>
              <a:tr h="316783">
                <a:tc>
                  <a:txBody>
                    <a:bodyPr/>
                    <a:lstStyle/>
                    <a:p>
                      <a:pPr>
                        <a:lnSpc>
                          <a:spcPct val="115000"/>
                        </a:lnSpc>
                        <a:spcAft>
                          <a:spcPts val="1000"/>
                        </a:spcAft>
                      </a:pPr>
                      <a:r>
                        <a:rPr lang="en-ZA" sz="18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MEED</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F5F9FC"/>
                    </a:solidFill>
                  </a:tcPr>
                </a:tc>
                <a:tc>
                  <a:txBody>
                    <a:bodyPr/>
                    <a:lstStyle/>
                    <a:p>
                      <a:pPr algn="ctr">
                        <a:lnSpc>
                          <a:spcPct val="115000"/>
                        </a:lnSpc>
                        <a:spcAft>
                          <a:spcPts val="1000"/>
                        </a:spcAft>
                      </a:pPr>
                      <a:r>
                        <a:rPr lang="en-ZA" sz="18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532</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F5F9FC"/>
                    </a:solidFill>
                  </a:tcPr>
                </a:tc>
                <a:tc>
                  <a:txBody>
                    <a:bodyPr/>
                    <a:lstStyle/>
                    <a:p>
                      <a:pPr algn="ctr">
                        <a:lnSpc>
                          <a:spcPct val="115000"/>
                        </a:lnSpc>
                        <a:spcAft>
                          <a:spcPts val="1000"/>
                        </a:spcAft>
                      </a:pPr>
                      <a:r>
                        <a:rPr lang="en-ZA" sz="18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611</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F5F9FC"/>
                    </a:solidFill>
                  </a:tcPr>
                </a:tc>
                <a:tc>
                  <a:txBody>
                    <a:bodyPr/>
                    <a:lstStyle/>
                    <a:p>
                      <a:pPr algn="ctr">
                        <a:lnSpc>
                          <a:spcPct val="115000"/>
                        </a:lnSpc>
                        <a:spcAft>
                          <a:spcPts val="1000"/>
                        </a:spcAft>
                      </a:pPr>
                      <a:r>
                        <a:rPr lang="en-ZA" sz="18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992</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F5F9FC"/>
                    </a:solidFill>
                  </a:tcPr>
                </a:tc>
                <a:tc>
                  <a:txBody>
                    <a:bodyPr/>
                    <a:lstStyle/>
                    <a:p>
                      <a:pPr algn="ctr">
                        <a:lnSpc>
                          <a:spcPct val="115000"/>
                        </a:lnSpc>
                        <a:spcAft>
                          <a:spcPts val="1000"/>
                        </a:spcAft>
                      </a:pPr>
                      <a:r>
                        <a:rPr lang="en-ZA" sz="18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2.135</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F5F9FC"/>
                    </a:solidFill>
                  </a:tcPr>
                </a:tc>
                <a:extLst>
                  <a:ext uri="{0D108BD9-81ED-4DB2-BD59-A6C34878D82A}">
                    <a16:rowId xmlns:a16="http://schemas.microsoft.com/office/drawing/2014/main" xmlns="" val="3798405083"/>
                  </a:ext>
                </a:extLst>
              </a:tr>
              <a:tr h="316783">
                <a:tc>
                  <a:txBody>
                    <a:bodyPr/>
                    <a:lstStyle/>
                    <a:p>
                      <a:pPr>
                        <a:lnSpc>
                          <a:spcPct val="115000"/>
                        </a:lnSpc>
                        <a:spcAft>
                          <a:spcPts val="1000"/>
                        </a:spcAft>
                      </a:pPr>
                      <a:r>
                        <a:rPr lang="en-ZA" sz="18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MNED</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en-ZA" sz="18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17</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en-ZA" sz="18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874</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en-ZA" sz="18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556</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en-ZA" sz="18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1.447</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FFFFFF"/>
                    </a:solidFill>
                  </a:tcPr>
                </a:tc>
                <a:extLst>
                  <a:ext uri="{0D108BD9-81ED-4DB2-BD59-A6C34878D82A}">
                    <a16:rowId xmlns:a16="http://schemas.microsoft.com/office/drawing/2014/main" xmlns="" val="3832236236"/>
                  </a:ext>
                </a:extLst>
              </a:tr>
              <a:tr h="316783">
                <a:tc>
                  <a:txBody>
                    <a:bodyPr/>
                    <a:lstStyle/>
                    <a:p>
                      <a:pPr>
                        <a:lnSpc>
                          <a:spcPct val="115000"/>
                        </a:lnSpc>
                        <a:spcAft>
                          <a:spcPts val="1000"/>
                        </a:spcAft>
                      </a:pPr>
                      <a:r>
                        <a:rPr lang="en-ZA" sz="18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MSED</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F5F9FC"/>
                    </a:solidFill>
                  </a:tcPr>
                </a:tc>
                <a:tc>
                  <a:txBody>
                    <a:bodyPr/>
                    <a:lstStyle/>
                    <a:p>
                      <a:pPr algn="ctr">
                        <a:lnSpc>
                          <a:spcPct val="115000"/>
                        </a:lnSpc>
                        <a:spcAft>
                          <a:spcPts val="1000"/>
                        </a:spcAft>
                      </a:pPr>
                      <a:r>
                        <a:rPr lang="en-ZA" sz="18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158</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F5F9FC"/>
                    </a:solidFill>
                  </a:tcPr>
                </a:tc>
                <a:tc>
                  <a:txBody>
                    <a:bodyPr/>
                    <a:lstStyle/>
                    <a:p>
                      <a:pPr algn="ctr">
                        <a:lnSpc>
                          <a:spcPct val="115000"/>
                        </a:lnSpc>
                        <a:spcAft>
                          <a:spcPts val="1000"/>
                        </a:spcAft>
                      </a:pPr>
                      <a:r>
                        <a:rPr lang="en-ZA" sz="18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701</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F5F9FC"/>
                    </a:solidFill>
                  </a:tcPr>
                </a:tc>
                <a:tc>
                  <a:txBody>
                    <a:bodyPr/>
                    <a:lstStyle/>
                    <a:p>
                      <a:pPr algn="ctr">
                        <a:lnSpc>
                          <a:spcPct val="115000"/>
                        </a:lnSpc>
                        <a:spcAft>
                          <a:spcPts val="1000"/>
                        </a:spcAft>
                      </a:pPr>
                      <a:r>
                        <a:rPr lang="en-ZA" sz="18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636</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F5F9FC"/>
                    </a:solidFill>
                  </a:tcPr>
                </a:tc>
                <a:tc>
                  <a:txBody>
                    <a:bodyPr/>
                    <a:lstStyle/>
                    <a:p>
                      <a:pPr algn="ctr">
                        <a:lnSpc>
                          <a:spcPct val="115000"/>
                        </a:lnSpc>
                        <a:spcAft>
                          <a:spcPts val="1000"/>
                        </a:spcAft>
                      </a:pPr>
                      <a:r>
                        <a:rPr lang="en-ZA" sz="18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1.495</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F5F9FC"/>
                    </a:solidFill>
                  </a:tcPr>
                </a:tc>
                <a:extLst>
                  <a:ext uri="{0D108BD9-81ED-4DB2-BD59-A6C34878D82A}">
                    <a16:rowId xmlns:a16="http://schemas.microsoft.com/office/drawing/2014/main" xmlns="" val="3885438743"/>
                  </a:ext>
                </a:extLst>
              </a:tr>
              <a:tr h="316783">
                <a:tc>
                  <a:txBody>
                    <a:bodyPr/>
                    <a:lstStyle/>
                    <a:p>
                      <a:pPr>
                        <a:lnSpc>
                          <a:spcPct val="115000"/>
                        </a:lnSpc>
                        <a:spcAft>
                          <a:spcPts val="1000"/>
                        </a:spcAft>
                      </a:pPr>
                      <a:r>
                        <a:rPr lang="en-ZA" sz="18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OED</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en-ZA" sz="18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15</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en-ZA" sz="18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177</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en-ZA" sz="18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56</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en-ZA" sz="18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248</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FFFFFF"/>
                    </a:solidFill>
                  </a:tcPr>
                </a:tc>
                <a:extLst>
                  <a:ext uri="{0D108BD9-81ED-4DB2-BD59-A6C34878D82A}">
                    <a16:rowId xmlns:a16="http://schemas.microsoft.com/office/drawing/2014/main" xmlns="" val="1083666787"/>
                  </a:ext>
                </a:extLst>
              </a:tr>
              <a:tr h="316783">
                <a:tc>
                  <a:txBody>
                    <a:bodyPr/>
                    <a:lstStyle/>
                    <a:p>
                      <a:pPr>
                        <a:lnSpc>
                          <a:spcPct val="115000"/>
                        </a:lnSpc>
                        <a:spcAft>
                          <a:spcPts val="1000"/>
                        </a:spcAft>
                      </a:pPr>
                      <a:r>
                        <a:rPr lang="en-ZA" sz="18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WC.ED</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F5F9FC"/>
                    </a:solidFill>
                  </a:tcPr>
                </a:tc>
                <a:tc>
                  <a:txBody>
                    <a:bodyPr/>
                    <a:lstStyle/>
                    <a:p>
                      <a:pPr algn="ctr">
                        <a:lnSpc>
                          <a:spcPct val="115000"/>
                        </a:lnSpc>
                        <a:spcAft>
                          <a:spcPts val="1000"/>
                        </a:spcAft>
                      </a:pPr>
                      <a:r>
                        <a:rPr lang="en-ZA" sz="18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39</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F5F9FC"/>
                    </a:solidFill>
                  </a:tcPr>
                </a:tc>
                <a:tc>
                  <a:txBody>
                    <a:bodyPr/>
                    <a:lstStyle/>
                    <a:p>
                      <a:pPr algn="ctr">
                        <a:lnSpc>
                          <a:spcPct val="115000"/>
                        </a:lnSpc>
                        <a:spcAft>
                          <a:spcPts val="1000"/>
                        </a:spcAft>
                      </a:pPr>
                      <a:r>
                        <a:rPr lang="en-ZA" sz="18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66</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F5F9FC"/>
                    </a:solidFill>
                  </a:tcPr>
                </a:tc>
                <a:tc>
                  <a:txBody>
                    <a:bodyPr/>
                    <a:lstStyle/>
                    <a:p>
                      <a:pPr algn="ctr">
                        <a:lnSpc>
                          <a:spcPct val="115000"/>
                        </a:lnSpc>
                        <a:spcAft>
                          <a:spcPts val="1000"/>
                        </a:spcAft>
                      </a:pPr>
                      <a:r>
                        <a:rPr lang="en-ZA" sz="180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77</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F5F9FC"/>
                    </a:solidFill>
                  </a:tcPr>
                </a:tc>
                <a:tc>
                  <a:txBody>
                    <a:bodyPr/>
                    <a:lstStyle/>
                    <a:p>
                      <a:pPr algn="ctr">
                        <a:lnSpc>
                          <a:spcPct val="115000"/>
                        </a:lnSpc>
                        <a:spcAft>
                          <a:spcPts val="1000"/>
                        </a:spcAft>
                      </a:pPr>
                      <a:r>
                        <a:rPr lang="en-ZA" sz="18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182</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F5F9FC"/>
                    </a:solidFill>
                  </a:tcPr>
                </a:tc>
                <a:extLst>
                  <a:ext uri="{0D108BD9-81ED-4DB2-BD59-A6C34878D82A}">
                    <a16:rowId xmlns:a16="http://schemas.microsoft.com/office/drawing/2014/main" xmlns="" val="676553153"/>
                  </a:ext>
                </a:extLst>
              </a:tr>
              <a:tr h="316661">
                <a:tc>
                  <a:txBody>
                    <a:bodyPr/>
                    <a:lstStyle/>
                    <a:p>
                      <a:pPr>
                        <a:lnSpc>
                          <a:spcPct val="115000"/>
                        </a:lnSpc>
                        <a:spcAft>
                          <a:spcPts val="1000"/>
                        </a:spcAft>
                      </a:pPr>
                      <a:r>
                        <a:rPr lang="en-ZA" sz="1800" b="1">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TOTAL</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a:noFill/>
                    </a:lnB>
                    <a:solidFill>
                      <a:srgbClr val="E6E6E6"/>
                    </a:solidFill>
                  </a:tcPr>
                </a:tc>
                <a:tc>
                  <a:txBody>
                    <a:bodyPr/>
                    <a:lstStyle/>
                    <a:p>
                      <a:pPr algn="ctr">
                        <a:lnSpc>
                          <a:spcPct val="115000"/>
                        </a:lnSpc>
                        <a:spcAft>
                          <a:spcPts val="1000"/>
                        </a:spcAft>
                      </a:pPr>
                      <a:r>
                        <a:rPr lang="en-ZA" sz="1800" b="1"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891</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a:noFill/>
                    </a:lnB>
                    <a:solidFill>
                      <a:srgbClr val="E6E6E6"/>
                    </a:solidFill>
                  </a:tcPr>
                </a:tc>
                <a:tc>
                  <a:txBody>
                    <a:bodyPr/>
                    <a:lstStyle/>
                    <a:p>
                      <a:pPr algn="ctr">
                        <a:lnSpc>
                          <a:spcPct val="115000"/>
                        </a:lnSpc>
                        <a:spcAft>
                          <a:spcPts val="1000"/>
                        </a:spcAft>
                      </a:pPr>
                      <a:r>
                        <a:rPr lang="en-ZA" sz="1800" b="1">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3.024</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a:noFill/>
                    </a:lnB>
                    <a:solidFill>
                      <a:srgbClr val="E6E6E6"/>
                    </a:solidFill>
                  </a:tcPr>
                </a:tc>
                <a:tc>
                  <a:txBody>
                    <a:bodyPr/>
                    <a:lstStyle/>
                    <a:p>
                      <a:pPr algn="ctr">
                        <a:lnSpc>
                          <a:spcPct val="115000"/>
                        </a:lnSpc>
                        <a:spcAft>
                          <a:spcPts val="1000"/>
                        </a:spcAft>
                      </a:pPr>
                      <a:r>
                        <a:rPr lang="en-ZA" sz="1800" b="1">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2.679</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a:noFill/>
                    </a:lnB>
                    <a:solidFill>
                      <a:srgbClr val="E6E6E6"/>
                    </a:solidFill>
                  </a:tcPr>
                </a:tc>
                <a:tc>
                  <a:txBody>
                    <a:bodyPr/>
                    <a:lstStyle/>
                    <a:p>
                      <a:pPr algn="ctr">
                        <a:lnSpc>
                          <a:spcPct val="115000"/>
                        </a:lnSpc>
                        <a:spcAft>
                          <a:spcPts val="1000"/>
                        </a:spcAft>
                      </a:pPr>
                      <a:r>
                        <a:rPr lang="en-ZA" sz="1800" b="1"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6.594</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a:noFill/>
                    </a:lnB>
                    <a:solidFill>
                      <a:srgbClr val="E6E6E6"/>
                    </a:solidFill>
                  </a:tcPr>
                </a:tc>
                <a:extLst>
                  <a:ext uri="{0D108BD9-81ED-4DB2-BD59-A6C34878D82A}">
                    <a16:rowId xmlns:a16="http://schemas.microsoft.com/office/drawing/2014/main" xmlns="" val="555142378"/>
                  </a:ext>
                </a:extLst>
              </a:tr>
            </a:tbl>
          </a:graphicData>
        </a:graphic>
      </p:graphicFrame>
      <p:sp>
        <p:nvSpPr>
          <p:cNvPr id="8" name="TextBox 7">
            <a:extLst>
              <a:ext uri="{FF2B5EF4-FFF2-40B4-BE49-F238E27FC236}">
                <a16:creationId xmlns:a16="http://schemas.microsoft.com/office/drawing/2014/main" xmlns="" id="{2D0E50E1-384E-4B01-9CB7-BD4216FE9678}"/>
              </a:ext>
            </a:extLst>
          </p:cNvPr>
          <p:cNvSpPr txBox="1"/>
          <p:nvPr/>
        </p:nvSpPr>
        <p:spPr>
          <a:xfrm>
            <a:off x="4750231" y="1142884"/>
            <a:ext cx="393656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000" b="0" i="0" u="none" strike="noStrike" kern="1200" cap="none" spc="0" normalizeH="0" baseline="0" noProof="0" dirty="0">
                <a:ln>
                  <a:noFill/>
                </a:ln>
                <a:solidFill>
                  <a:srgbClr val="001489"/>
                </a:solidFill>
                <a:effectLst/>
                <a:uLnTx/>
                <a:uFillTx/>
                <a:latin typeface="Century Gothic"/>
                <a:ea typeface="+mn-ea"/>
                <a:cs typeface="+mn-cs"/>
              </a:rPr>
              <a:t>Unplaced as at 08 March 21</a:t>
            </a:r>
          </a:p>
        </p:txBody>
      </p:sp>
    </p:spTree>
    <p:extLst>
      <p:ext uri="{BB962C8B-B14F-4D97-AF65-F5344CB8AC3E}">
        <p14:creationId xmlns:p14="http://schemas.microsoft.com/office/powerpoint/2010/main" xmlns="" val="3912342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E536BD-5191-464E-A15C-C4E58753E1B8}"/>
              </a:ext>
            </a:extLst>
          </p:cNvPr>
          <p:cNvSpPr>
            <a:spLocks noGrp="1"/>
          </p:cNvSpPr>
          <p:nvPr>
            <p:ph type="title"/>
          </p:nvPr>
        </p:nvSpPr>
        <p:spPr/>
        <p:txBody>
          <a:bodyPr/>
          <a:lstStyle/>
          <a:p>
            <a:r>
              <a:rPr lang="en-ZA" dirty="0"/>
              <a:t>Support to learners</a:t>
            </a:r>
          </a:p>
        </p:txBody>
      </p:sp>
      <p:sp>
        <p:nvSpPr>
          <p:cNvPr id="3" name="Content Placeholder 2">
            <a:extLst>
              <a:ext uri="{FF2B5EF4-FFF2-40B4-BE49-F238E27FC236}">
                <a16:creationId xmlns:a16="http://schemas.microsoft.com/office/drawing/2014/main" xmlns="" id="{37B4716A-4E87-4FFD-8E44-70D7B68E9EBC}"/>
              </a:ext>
            </a:extLst>
          </p:cNvPr>
          <p:cNvSpPr>
            <a:spLocks noGrp="1"/>
          </p:cNvSpPr>
          <p:nvPr>
            <p:ph idx="1"/>
          </p:nvPr>
        </p:nvSpPr>
        <p:spPr/>
        <p:txBody>
          <a:bodyPr>
            <a:normAutofit/>
          </a:bodyPr>
          <a:lstStyle/>
          <a:p>
            <a:r>
              <a:rPr lang="en-ZA" dirty="0">
                <a:latin typeface="Century Gothic" panose="020B0502020202020204" pitchFamily="34" charset="0"/>
              </a:rPr>
              <a:t>Wellness and dealing with COVID 19</a:t>
            </a:r>
          </a:p>
          <a:p>
            <a:pPr lvl="0"/>
            <a:r>
              <a:rPr lang="en-ZA" sz="1400" dirty="0">
                <a:latin typeface="Century Gothic" panose="020B0502020202020204" pitchFamily="34" charset="0"/>
                <a:ea typeface="Calibri" panose="020F0502020204030204" pitchFamily="34" charset="0"/>
                <a:cs typeface="Times New Roman" panose="02020603050405020304" pitchFamily="18" charset="0"/>
              </a:rPr>
              <a:t>The District requested all schools, teachers and learners to complete questionnaires to determine support needed. </a:t>
            </a:r>
          </a:p>
          <a:p>
            <a:pPr lvl="0"/>
            <a:r>
              <a:rPr lang="en-ZA" sz="1400" dirty="0">
                <a:latin typeface="Century Gothic" panose="020B0502020202020204" pitchFamily="34" charset="0"/>
                <a:ea typeface="Calibri" panose="020F0502020204030204" pitchFamily="34" charset="0"/>
                <a:cs typeface="Times New Roman" panose="02020603050405020304" pitchFamily="18" charset="0"/>
              </a:rPr>
              <a:t>In addition, a survey was conducted to determine which learners experienced the loss of family members or friends. </a:t>
            </a:r>
          </a:p>
          <a:p>
            <a:pPr lvl="0"/>
            <a:r>
              <a:rPr lang="en-ZA" sz="1400" dirty="0">
                <a:latin typeface="Century Gothic" panose="020B0502020202020204" pitchFamily="34" charset="0"/>
              </a:rPr>
              <a:t>Learners are supported: face-to-face or virtually. The Face-to-face is conducted by either a psychologists or a social worker, individually or in groups, as well as by school counsellors at our schools of skills. </a:t>
            </a:r>
          </a:p>
          <a:p>
            <a:pPr lvl="0"/>
            <a:r>
              <a:rPr lang="en-ZA" sz="1400" dirty="0">
                <a:latin typeface="Century Gothic" panose="020B0502020202020204" pitchFamily="34" charset="0"/>
                <a:ea typeface="Calibri" panose="020F0502020204030204" pitchFamily="34" charset="0"/>
                <a:cs typeface="Times New Roman" panose="02020603050405020304" pitchFamily="18" charset="0"/>
              </a:rPr>
              <a:t>Telephonic support is offered to all learners and where needed phyco-socio support is offered by Social Workers and Psychologists to identified individuals or groups. </a:t>
            </a:r>
          </a:p>
          <a:p>
            <a:pPr lvl="0"/>
            <a:r>
              <a:rPr lang="en-ZA" sz="1400" dirty="0">
                <a:latin typeface="Century Gothic" panose="020B0502020202020204" pitchFamily="34" charset="0"/>
              </a:rPr>
              <a:t>Virtual contact is made with learners through WhatsApp groups or sessions and by webinars and videos that the ISLES Team availed to learners via their schools as well as other media platforms such as the District Facebook Page. </a:t>
            </a:r>
          </a:p>
          <a:p>
            <a:pPr lvl="0"/>
            <a:r>
              <a:rPr lang="en-ZA" sz="1400" dirty="0">
                <a:latin typeface="Century Gothic" panose="020B0502020202020204" pitchFamily="34" charset="0"/>
                <a:ea typeface="Calibri" panose="020F0502020204030204" pitchFamily="34" charset="0"/>
                <a:cs typeface="Times New Roman" panose="02020603050405020304" pitchFamily="18" charset="0"/>
              </a:rPr>
              <a:t>Teachers and parents are capacitated via YouTube videos and soundbites distributed via WhatsApp to offer appropriate support to learners.</a:t>
            </a:r>
            <a:endParaRPr lang="en-ZA" sz="1400" dirty="0">
              <a:latin typeface="Century Gothic" panose="020B0502020202020204" pitchFamily="34" charset="0"/>
            </a:endParaRPr>
          </a:p>
          <a:p>
            <a:r>
              <a:rPr lang="en-ZA" sz="1400" dirty="0">
                <a:latin typeface="Century Gothic" panose="020B0502020202020204" pitchFamily="34" charset="0"/>
                <a:ea typeface="Calibri" panose="020F0502020204030204" pitchFamily="34" charset="0"/>
                <a:cs typeface="Times New Roman" panose="02020603050405020304" pitchFamily="18" charset="0"/>
              </a:rPr>
              <a:t>The WCED Learner Support Pathway to guide support rendered to learners affected by, for example, either illness, anxiety or grief. </a:t>
            </a:r>
          </a:p>
        </p:txBody>
      </p:sp>
    </p:spTree>
    <p:extLst>
      <p:ext uri="{BB962C8B-B14F-4D97-AF65-F5344CB8AC3E}">
        <p14:creationId xmlns:p14="http://schemas.microsoft.com/office/powerpoint/2010/main" xmlns="" val="867840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6A6302-B1FB-495C-B589-C5C1EB1043A2}"/>
              </a:ext>
            </a:extLst>
          </p:cNvPr>
          <p:cNvSpPr>
            <a:spLocks noGrp="1"/>
          </p:cNvSpPr>
          <p:nvPr>
            <p:ph type="title"/>
          </p:nvPr>
        </p:nvSpPr>
        <p:spPr/>
        <p:txBody>
          <a:bodyPr/>
          <a:lstStyle/>
          <a:p>
            <a:r>
              <a:rPr lang="en-ZA" dirty="0"/>
              <a:t>School Improvement Plan (SIP)</a:t>
            </a:r>
          </a:p>
        </p:txBody>
      </p:sp>
      <p:sp>
        <p:nvSpPr>
          <p:cNvPr id="3" name="Content Placeholder 2">
            <a:extLst>
              <a:ext uri="{FF2B5EF4-FFF2-40B4-BE49-F238E27FC236}">
                <a16:creationId xmlns:a16="http://schemas.microsoft.com/office/drawing/2014/main" xmlns="" id="{69115262-AD54-4331-B5EC-863877037039}"/>
              </a:ext>
            </a:extLst>
          </p:cNvPr>
          <p:cNvSpPr>
            <a:spLocks noGrp="1"/>
          </p:cNvSpPr>
          <p:nvPr>
            <p:ph idx="1"/>
          </p:nvPr>
        </p:nvSpPr>
        <p:spPr/>
        <p:txBody>
          <a:bodyPr>
            <a:normAutofit/>
          </a:bodyPr>
          <a:lstStyle/>
          <a:p>
            <a:r>
              <a:rPr lang="en-ZA" sz="2400" dirty="0"/>
              <a:t>All schools who have achieved less that 60% in the NSC exams are required to develop an intervention plan.</a:t>
            </a:r>
          </a:p>
          <a:p>
            <a:endParaRPr lang="en-ZA" dirty="0"/>
          </a:p>
          <a:p>
            <a:endParaRPr lang="en-ZA" dirty="0"/>
          </a:p>
          <a:p>
            <a:r>
              <a:rPr lang="en-ZA" sz="2400" dirty="0"/>
              <a:t>Schools who have achieved less that 70% in the NSC exams</a:t>
            </a:r>
          </a:p>
          <a:p>
            <a:endParaRPr lang="en-ZA" dirty="0"/>
          </a:p>
        </p:txBody>
      </p:sp>
      <p:graphicFrame>
        <p:nvGraphicFramePr>
          <p:cNvPr id="4" name="Table 4">
            <a:extLst>
              <a:ext uri="{FF2B5EF4-FFF2-40B4-BE49-F238E27FC236}">
                <a16:creationId xmlns:a16="http://schemas.microsoft.com/office/drawing/2014/main" xmlns="" id="{D9117952-E9B0-4516-8EB8-3D37C388BFC1}"/>
              </a:ext>
            </a:extLst>
          </p:cNvPr>
          <p:cNvGraphicFramePr>
            <a:graphicFrameLocks noGrp="1"/>
          </p:cNvGraphicFramePr>
          <p:nvPr>
            <p:extLst>
              <p:ext uri="{D42A27DB-BD31-4B8C-83A1-F6EECF244321}">
                <p14:modId xmlns:p14="http://schemas.microsoft.com/office/powerpoint/2010/main" xmlns="" val="1036372028"/>
              </p:ext>
            </p:extLst>
          </p:nvPr>
        </p:nvGraphicFramePr>
        <p:xfrm>
          <a:off x="1524000" y="2397897"/>
          <a:ext cx="6096000"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 val="4089668829"/>
                    </a:ext>
                  </a:extLst>
                </a:gridCol>
                <a:gridCol w="3048000">
                  <a:extLst>
                    <a:ext uri="{9D8B030D-6E8A-4147-A177-3AD203B41FA5}">
                      <a16:colId xmlns:a16="http://schemas.microsoft.com/office/drawing/2014/main" xmlns="" val="1488255559"/>
                    </a:ext>
                  </a:extLst>
                </a:gridCol>
              </a:tblGrid>
              <a:tr h="370840">
                <a:tc>
                  <a:txBody>
                    <a:bodyPr/>
                    <a:lstStyle/>
                    <a:p>
                      <a:r>
                        <a:rPr lang="en-ZA" dirty="0"/>
                        <a:t>Year</a:t>
                      </a:r>
                    </a:p>
                  </a:txBody>
                  <a:tcPr/>
                </a:tc>
                <a:tc>
                  <a:txBody>
                    <a:bodyPr/>
                    <a:lstStyle/>
                    <a:p>
                      <a:r>
                        <a:rPr lang="en-ZA" dirty="0"/>
                        <a:t>Number of schools</a:t>
                      </a:r>
                    </a:p>
                  </a:txBody>
                  <a:tcPr/>
                </a:tc>
                <a:extLst>
                  <a:ext uri="{0D108BD9-81ED-4DB2-BD59-A6C34878D82A}">
                    <a16:rowId xmlns:a16="http://schemas.microsoft.com/office/drawing/2014/main" xmlns="" val="990252218"/>
                  </a:ext>
                </a:extLst>
              </a:tr>
              <a:tr h="370840">
                <a:tc>
                  <a:txBody>
                    <a:bodyPr/>
                    <a:lstStyle/>
                    <a:p>
                      <a:r>
                        <a:rPr lang="en-ZA" dirty="0"/>
                        <a:t>2019</a:t>
                      </a:r>
                    </a:p>
                  </a:txBody>
                  <a:tcPr/>
                </a:tc>
                <a:tc>
                  <a:txBody>
                    <a:bodyPr/>
                    <a:lstStyle/>
                    <a:p>
                      <a:pPr algn="ctr"/>
                      <a:r>
                        <a:rPr lang="en-ZA" dirty="0"/>
                        <a:t>48</a:t>
                      </a:r>
                    </a:p>
                  </a:txBody>
                  <a:tcPr/>
                </a:tc>
                <a:extLst>
                  <a:ext uri="{0D108BD9-81ED-4DB2-BD59-A6C34878D82A}">
                    <a16:rowId xmlns:a16="http://schemas.microsoft.com/office/drawing/2014/main" xmlns="" val="2994811267"/>
                  </a:ext>
                </a:extLst>
              </a:tr>
              <a:tr h="370840">
                <a:tc>
                  <a:txBody>
                    <a:bodyPr/>
                    <a:lstStyle/>
                    <a:p>
                      <a:r>
                        <a:rPr lang="en-ZA" dirty="0"/>
                        <a:t>2020</a:t>
                      </a:r>
                    </a:p>
                  </a:txBody>
                  <a:tcPr/>
                </a:tc>
                <a:tc>
                  <a:txBody>
                    <a:bodyPr/>
                    <a:lstStyle/>
                    <a:p>
                      <a:pPr algn="ctr"/>
                      <a:r>
                        <a:rPr lang="en-ZA" dirty="0"/>
                        <a:t>49</a:t>
                      </a:r>
                    </a:p>
                  </a:txBody>
                  <a:tcPr/>
                </a:tc>
                <a:extLst>
                  <a:ext uri="{0D108BD9-81ED-4DB2-BD59-A6C34878D82A}">
                    <a16:rowId xmlns:a16="http://schemas.microsoft.com/office/drawing/2014/main" xmlns="" val="3235448065"/>
                  </a:ext>
                </a:extLst>
              </a:tr>
            </a:tbl>
          </a:graphicData>
        </a:graphic>
      </p:graphicFrame>
      <p:graphicFrame>
        <p:nvGraphicFramePr>
          <p:cNvPr id="6" name="Table 6">
            <a:extLst>
              <a:ext uri="{FF2B5EF4-FFF2-40B4-BE49-F238E27FC236}">
                <a16:creationId xmlns:a16="http://schemas.microsoft.com/office/drawing/2014/main" xmlns="" id="{19472CFB-2032-4AD2-BF23-AAEBCD05D4B8}"/>
              </a:ext>
            </a:extLst>
          </p:cNvPr>
          <p:cNvGraphicFramePr>
            <a:graphicFrameLocks noGrp="1"/>
          </p:cNvGraphicFramePr>
          <p:nvPr>
            <p:extLst>
              <p:ext uri="{D42A27DB-BD31-4B8C-83A1-F6EECF244321}">
                <p14:modId xmlns:p14="http://schemas.microsoft.com/office/powerpoint/2010/main" xmlns="" val="466358838"/>
              </p:ext>
            </p:extLst>
          </p:nvPr>
        </p:nvGraphicFramePr>
        <p:xfrm>
          <a:off x="1524000" y="4673443"/>
          <a:ext cx="6096000" cy="74168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 val="2505189497"/>
                    </a:ext>
                  </a:extLst>
                </a:gridCol>
                <a:gridCol w="3048000">
                  <a:extLst>
                    <a:ext uri="{9D8B030D-6E8A-4147-A177-3AD203B41FA5}">
                      <a16:colId xmlns:a16="http://schemas.microsoft.com/office/drawing/2014/main" xmlns="" val="1735696649"/>
                    </a:ext>
                  </a:extLst>
                </a:gridCol>
              </a:tblGrid>
              <a:tr h="370840">
                <a:tc>
                  <a:txBody>
                    <a:bodyPr/>
                    <a:lstStyle/>
                    <a:p>
                      <a:r>
                        <a:rPr lang="en-ZA" dirty="0"/>
                        <a:t>Year</a:t>
                      </a:r>
                    </a:p>
                  </a:txBody>
                  <a:tcPr/>
                </a:tc>
                <a:tc>
                  <a:txBody>
                    <a:bodyPr/>
                    <a:lstStyle/>
                    <a:p>
                      <a:r>
                        <a:rPr lang="en-ZA" dirty="0"/>
                        <a:t>Number of schools</a:t>
                      </a:r>
                    </a:p>
                  </a:txBody>
                  <a:tcPr/>
                </a:tc>
                <a:extLst>
                  <a:ext uri="{0D108BD9-81ED-4DB2-BD59-A6C34878D82A}">
                    <a16:rowId xmlns:a16="http://schemas.microsoft.com/office/drawing/2014/main" xmlns="" val="3321971864"/>
                  </a:ext>
                </a:extLst>
              </a:tr>
              <a:tr h="370840">
                <a:tc>
                  <a:txBody>
                    <a:bodyPr/>
                    <a:lstStyle/>
                    <a:p>
                      <a:r>
                        <a:rPr lang="en-ZA" dirty="0"/>
                        <a:t>2020</a:t>
                      </a:r>
                    </a:p>
                  </a:txBody>
                  <a:tcPr/>
                </a:tc>
                <a:tc>
                  <a:txBody>
                    <a:bodyPr/>
                    <a:lstStyle/>
                    <a:p>
                      <a:pPr algn="ctr"/>
                      <a:r>
                        <a:rPr lang="en-ZA" dirty="0"/>
                        <a:t>112</a:t>
                      </a:r>
                    </a:p>
                  </a:txBody>
                  <a:tcPr/>
                </a:tc>
                <a:extLst>
                  <a:ext uri="{0D108BD9-81ED-4DB2-BD59-A6C34878D82A}">
                    <a16:rowId xmlns:a16="http://schemas.microsoft.com/office/drawing/2014/main" xmlns="" val="4032288205"/>
                  </a:ext>
                </a:extLst>
              </a:tr>
            </a:tbl>
          </a:graphicData>
        </a:graphic>
      </p:graphicFrame>
    </p:spTree>
    <p:extLst>
      <p:ext uri="{BB962C8B-B14F-4D97-AF65-F5344CB8AC3E}">
        <p14:creationId xmlns:p14="http://schemas.microsoft.com/office/powerpoint/2010/main" xmlns="" val="3872361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7A436B-1C21-4E85-B8BD-D83B981E0330}"/>
              </a:ext>
            </a:extLst>
          </p:cNvPr>
          <p:cNvSpPr>
            <a:spLocks noGrp="1"/>
          </p:cNvSpPr>
          <p:nvPr>
            <p:ph type="title"/>
          </p:nvPr>
        </p:nvSpPr>
        <p:spPr/>
        <p:txBody>
          <a:bodyPr/>
          <a:lstStyle/>
          <a:p>
            <a:r>
              <a:rPr lang="en-ZA" dirty="0"/>
              <a:t>SIP			</a:t>
            </a:r>
          </a:p>
        </p:txBody>
      </p:sp>
      <p:sp>
        <p:nvSpPr>
          <p:cNvPr id="3" name="Content Placeholder 2">
            <a:extLst>
              <a:ext uri="{FF2B5EF4-FFF2-40B4-BE49-F238E27FC236}">
                <a16:creationId xmlns:a16="http://schemas.microsoft.com/office/drawing/2014/main" xmlns="" id="{91E65020-4275-44AF-BB88-6AA97433E91C}"/>
              </a:ext>
            </a:extLst>
          </p:cNvPr>
          <p:cNvSpPr>
            <a:spLocks noGrp="1"/>
          </p:cNvSpPr>
          <p:nvPr>
            <p:ph idx="1"/>
          </p:nvPr>
        </p:nvSpPr>
        <p:spPr/>
        <p:txBody>
          <a:bodyPr>
            <a:normAutofit fontScale="92500"/>
          </a:bodyPr>
          <a:lstStyle/>
          <a:p>
            <a:r>
              <a:rPr lang="en-ZA" sz="2400" dirty="0"/>
              <a:t>District Director and Head of Curriculum and Circuit Manager analyses the results of the school.</a:t>
            </a:r>
          </a:p>
          <a:p>
            <a:r>
              <a:rPr lang="en-ZA" sz="2400" dirty="0"/>
              <a:t>Head of Education issues a letter to the school indicating their unfavourable pass rate.</a:t>
            </a:r>
          </a:p>
          <a:p>
            <a:r>
              <a:rPr lang="en-ZA" sz="2400" dirty="0"/>
              <a:t>School Management Team is called in to explain their results once they have analysed their results.</a:t>
            </a:r>
          </a:p>
          <a:p>
            <a:r>
              <a:rPr lang="en-ZA" sz="2400" dirty="0"/>
              <a:t>SMT presents their Intervention Plan in the SIP.</a:t>
            </a:r>
          </a:p>
          <a:p>
            <a:r>
              <a:rPr lang="en-ZA" sz="2400" dirty="0"/>
              <a:t>Agreement is reached on monitoring of the intervention plan</a:t>
            </a:r>
          </a:p>
          <a:p>
            <a:r>
              <a:rPr lang="en-ZA" sz="2400" dirty="0"/>
              <a:t>School is included in the District Improvement Plan (DIP)</a:t>
            </a:r>
          </a:p>
          <a:p>
            <a:r>
              <a:rPr lang="en-ZA" sz="2400" dirty="0"/>
              <a:t>At quarterly Exco visits to districts, the District responds on the monitoring of the schools below 70%.</a:t>
            </a:r>
          </a:p>
        </p:txBody>
      </p:sp>
    </p:spTree>
    <p:extLst>
      <p:ext uri="{BB962C8B-B14F-4D97-AF65-F5344CB8AC3E}">
        <p14:creationId xmlns:p14="http://schemas.microsoft.com/office/powerpoint/2010/main" xmlns="" val="3878225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638AFB-41CC-4A9D-9045-A2B7FB9DAB32}"/>
              </a:ext>
            </a:extLst>
          </p:cNvPr>
          <p:cNvSpPr>
            <a:spLocks noGrp="1"/>
          </p:cNvSpPr>
          <p:nvPr>
            <p:ph type="ctrTitle"/>
          </p:nvPr>
        </p:nvSpPr>
        <p:spPr>
          <a:xfrm>
            <a:off x="685800" y="3526089"/>
            <a:ext cx="7772400" cy="1470025"/>
          </a:xfrm>
        </p:spPr>
        <p:txBody>
          <a:bodyPr/>
          <a:lstStyle/>
          <a:p>
            <a:r>
              <a:rPr lang="en-ZA" dirty="0"/>
              <a:t>Thank you</a:t>
            </a:r>
          </a:p>
        </p:txBody>
      </p:sp>
    </p:spTree>
    <p:extLst>
      <p:ext uri="{BB962C8B-B14F-4D97-AF65-F5344CB8AC3E}">
        <p14:creationId xmlns:p14="http://schemas.microsoft.com/office/powerpoint/2010/main" xmlns="" val="1156385268"/>
      </p:ext>
    </p:extLst>
  </p:cSld>
  <p:clrMapOvr>
    <a:masterClrMapping/>
  </p:clrMapOvr>
</p:sld>
</file>

<file path=ppt/theme/theme1.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ustom Design">
  <a:themeElements>
    <a:clrScheme name="WCED RGB">
      <a:dk1>
        <a:sysClr val="windowText" lastClr="000000"/>
      </a:dk1>
      <a:lt1>
        <a:srgbClr val="FFFFFF"/>
      </a:lt1>
      <a:dk2>
        <a:srgbClr val="001489"/>
      </a:dk2>
      <a:lt2>
        <a:srgbClr val="A6BBC8"/>
      </a:lt2>
      <a:accent1>
        <a:srgbClr val="5B7F95"/>
      </a:accent1>
      <a:accent2>
        <a:srgbClr val="890C58"/>
      </a:accent2>
      <a:accent3>
        <a:srgbClr val="8FAD15"/>
      </a:accent3>
      <a:accent4>
        <a:srgbClr val="8D6E97"/>
      </a:accent4>
      <a:accent5>
        <a:srgbClr val="007DBA"/>
      </a:accent5>
      <a:accent6>
        <a:srgbClr val="FFC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5_Custom Design">
  <a:themeElements>
    <a:clrScheme name="WCED RGB">
      <a:dk1>
        <a:sysClr val="windowText" lastClr="000000"/>
      </a:dk1>
      <a:lt1>
        <a:srgbClr val="FFFFFF"/>
      </a:lt1>
      <a:dk2>
        <a:srgbClr val="001489"/>
      </a:dk2>
      <a:lt2>
        <a:srgbClr val="A6BBC8"/>
      </a:lt2>
      <a:accent1>
        <a:srgbClr val="5B7F95"/>
      </a:accent1>
      <a:accent2>
        <a:srgbClr val="890C58"/>
      </a:accent2>
      <a:accent3>
        <a:srgbClr val="8FAD15"/>
      </a:accent3>
      <a:accent4>
        <a:srgbClr val="8D6E97"/>
      </a:accent4>
      <a:accent5>
        <a:srgbClr val="007DBA"/>
      </a:accent5>
      <a:accent6>
        <a:srgbClr val="FFC600"/>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3055C8ECB03C247A4AF18325B2C6474" ma:contentTypeVersion="12" ma:contentTypeDescription="Create a new document." ma:contentTypeScope="" ma:versionID="7cd7a2598448c79786f75b83fb4d53e8">
  <xsd:schema xmlns:xsd="http://www.w3.org/2001/XMLSchema" xmlns:xs="http://www.w3.org/2001/XMLSchema" xmlns:p="http://schemas.microsoft.com/office/2006/metadata/properties" xmlns:ns3="7c8425bb-7acf-49e8-b1d9-472ec9d0ea0e" xmlns:ns4="7d4b7f4f-5405-4897-906f-c3794f610d57" targetNamespace="http://schemas.microsoft.com/office/2006/metadata/properties" ma:root="true" ma:fieldsID="0e69992598cec629af83c3f22d3b6b34" ns3:_="" ns4:_="">
    <xsd:import namespace="7c8425bb-7acf-49e8-b1d9-472ec9d0ea0e"/>
    <xsd:import namespace="7d4b7f4f-5405-4897-906f-c3794f610d57"/>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GenerationTime" minOccurs="0"/>
                <xsd:element ref="ns4:MediaServiceEventHashCode" minOccurs="0"/>
                <xsd:element ref="ns4:MediaServiceAutoKeyPoints" minOccurs="0"/>
                <xsd:element ref="ns4:MediaServiceKeyPoints"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8425bb-7acf-49e8-b1d9-472ec9d0ea0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d4b7f4f-5405-4897-906f-c3794f610d5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D12FF18-F542-4B1E-B85F-821FB538DC5B}">
  <ds:schemaRefs>
    <ds:schemaRef ds:uri="http://schemas.openxmlformats.org/package/2006/metadata/core-properties"/>
    <ds:schemaRef ds:uri="7d4b7f4f-5405-4897-906f-c3794f610d57"/>
    <ds:schemaRef ds:uri="http://purl.org/dc/elements/1.1/"/>
    <ds:schemaRef ds:uri="7c8425bb-7acf-49e8-b1d9-472ec9d0ea0e"/>
    <ds:schemaRef ds:uri="http://schemas.microsoft.com/office/2006/documentManagement/types"/>
    <ds:schemaRef ds:uri="http://www.w3.org/XML/1998/namespace"/>
    <ds:schemaRef ds:uri="http://schemas.microsoft.com/office/infopath/2007/PartnerControls"/>
    <ds:schemaRef ds:uri="http://schemas.microsoft.com/office/2006/metadata/properties"/>
    <ds:schemaRef ds:uri="http://purl.org/dc/dcmitype/"/>
    <ds:schemaRef ds:uri="http://purl.org/dc/terms/"/>
  </ds:schemaRefs>
</ds:datastoreItem>
</file>

<file path=customXml/itemProps2.xml><?xml version="1.0" encoding="utf-8"?>
<ds:datastoreItem xmlns:ds="http://schemas.openxmlformats.org/officeDocument/2006/customXml" ds:itemID="{9D31D1EF-5AE4-4F71-B4B9-025AF133ABA3}">
  <ds:schemaRefs>
    <ds:schemaRef ds:uri="http://schemas.microsoft.com/sharepoint/v3/contenttype/forms"/>
  </ds:schemaRefs>
</ds:datastoreItem>
</file>

<file path=customXml/itemProps3.xml><?xml version="1.0" encoding="utf-8"?>
<ds:datastoreItem xmlns:ds="http://schemas.openxmlformats.org/officeDocument/2006/customXml" ds:itemID="{7BFC14AF-2A3F-4726-A694-1F65565ACE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8425bb-7acf-49e8-b1d9-472ec9d0ea0e"/>
    <ds:schemaRef ds:uri="7d4b7f4f-5405-4897-906f-c3794f610d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24439</TotalTime>
  <Words>479</Words>
  <Application>Microsoft Office PowerPoint</Application>
  <PresentationFormat>On-screen Show (4:3)</PresentationFormat>
  <Paragraphs>102</Paragraphs>
  <Slides>8</Slides>
  <Notes>0</Notes>
  <HiddenSlides>0</HiddenSlides>
  <MMClips>0</MMClips>
  <ScaleCrop>false</ScaleCrop>
  <HeadingPairs>
    <vt:vector size="4" baseType="variant">
      <vt:variant>
        <vt:lpstr>Theme</vt:lpstr>
      </vt:variant>
      <vt:variant>
        <vt:i4>6</vt:i4>
      </vt:variant>
      <vt:variant>
        <vt:lpstr>Slide Titles</vt:lpstr>
      </vt:variant>
      <vt:variant>
        <vt:i4>8</vt:i4>
      </vt:variant>
    </vt:vector>
  </HeadingPairs>
  <TitlesOfParts>
    <vt:vector size="14" baseType="lpstr">
      <vt:lpstr>3_Custom Design</vt:lpstr>
      <vt:lpstr>2_Custom Design</vt:lpstr>
      <vt:lpstr>1_Custom Design</vt:lpstr>
      <vt:lpstr>Custom Design</vt:lpstr>
      <vt:lpstr>5_Custom Design</vt:lpstr>
      <vt:lpstr>4_Custom Design</vt:lpstr>
      <vt:lpstr>Slide 1</vt:lpstr>
      <vt:lpstr>SCHOOL READINESS 2021</vt:lpstr>
      <vt:lpstr>Slide 3</vt:lpstr>
      <vt:lpstr>Admissions 2021 Update:</vt:lpstr>
      <vt:lpstr>Support to learners</vt:lpstr>
      <vt:lpstr>School Improvement Plan (SIP)</vt:lpstr>
      <vt:lpstr>SIP   </vt:lpstr>
      <vt:lpstr>Thank you</vt:lpstr>
    </vt:vector>
  </TitlesOfParts>
  <Company>Western Cape Education Dept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Edu Media3</dc:creator>
  <cp:lastModifiedBy>USER</cp:lastModifiedBy>
  <cp:revision>586</cp:revision>
  <dcterms:created xsi:type="dcterms:W3CDTF">2019-09-09T09:39:51Z</dcterms:created>
  <dcterms:modified xsi:type="dcterms:W3CDTF">2021-03-11T12:52:08Z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0x01010003055C8ECB03C247A4AF18325B2C6474</vt:lpwstr>
  </property>
</Properties>
</file>