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23"/>
  </p:notesMasterIdLst>
  <p:handoutMasterIdLst>
    <p:handoutMasterId r:id="rId24"/>
  </p:handoutMasterIdLst>
  <p:sldIdLst>
    <p:sldId id="256" r:id="rId2"/>
    <p:sldId id="272" r:id="rId3"/>
    <p:sldId id="273" r:id="rId4"/>
    <p:sldId id="274" r:id="rId5"/>
    <p:sldId id="275" r:id="rId6"/>
    <p:sldId id="277" r:id="rId7"/>
    <p:sldId id="278" r:id="rId8"/>
    <p:sldId id="279" r:id="rId9"/>
    <p:sldId id="269" r:id="rId10"/>
    <p:sldId id="258" r:id="rId11"/>
    <p:sldId id="265" r:id="rId12"/>
    <p:sldId id="266" r:id="rId13"/>
    <p:sldId id="262" r:id="rId14"/>
    <p:sldId id="263" r:id="rId15"/>
    <p:sldId id="264" r:id="rId16"/>
    <p:sldId id="270" r:id="rId17"/>
    <p:sldId id="284" r:id="rId18"/>
    <p:sldId id="285" r:id="rId19"/>
    <p:sldId id="287" r:id="rId20"/>
    <p:sldId id="288" r:id="rId21"/>
    <p:sldId id="259" r:id="rId22"/>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709" userDrawn="1">
          <p15:clr>
            <a:srgbClr val="A4A3A4"/>
          </p15:clr>
        </p15:guide>
        <p15:guide id="2" pos="226"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oel Mkaza" initials="N.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66"/>
    <a:srgbClr val="FFFFFF"/>
    <a:srgbClr val="D2D6E5"/>
    <a:srgbClr val="EAECF2"/>
    <a:srgbClr val="A1603A"/>
    <a:srgbClr val="E6EAEE"/>
    <a:srgbClr val="BDC3CA"/>
    <a:srgbClr val="B8C3CF"/>
    <a:srgbClr val="A55F3A"/>
    <a:srgbClr val="B4ECF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3" d="100"/>
          <a:sy n="73" d="100"/>
        </p:scale>
        <p:origin x="-1320" y="-102"/>
      </p:cViewPr>
      <p:guideLst>
        <p:guide orient="horz" pos="709"/>
        <p:guide pos="226"/>
      </p:guideLst>
    </p:cSldViewPr>
  </p:slideViewPr>
  <p:notesTextViewPr>
    <p:cViewPr>
      <p:scale>
        <a:sx n="1" d="1"/>
        <a:sy n="1" d="1"/>
      </p:scale>
      <p:origin x="0" y="0"/>
    </p:cViewPr>
  </p:notesTextViewPr>
  <p:sorterViewPr>
    <p:cViewPr>
      <p:scale>
        <a:sx n="100" d="100"/>
        <a:sy n="100" d="100"/>
      </p:scale>
      <p:origin x="0" y="-5880"/>
    </p:cViewPr>
  </p:sorterViewPr>
  <p:notesViewPr>
    <p:cSldViewPr snapToGrid="0">
      <p:cViewPr varScale="1">
        <p:scale>
          <a:sx n="60" d="100"/>
          <a:sy n="60" d="100"/>
        </p:scale>
        <p:origin x="2376" y="38"/>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0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8007"/>
          </a:xfrm>
          <a:prstGeom prst="rect">
            <a:avLst/>
          </a:prstGeom>
        </p:spPr>
        <p:txBody>
          <a:bodyPr vert="horz" lIns="91440" tIns="45720" rIns="91440" bIns="45720" rtlCol="0"/>
          <a:lstStyle>
            <a:lvl1pPr algn="r">
              <a:defRPr sz="1200"/>
            </a:lvl1pPr>
          </a:lstStyle>
          <a:p>
            <a:fld id="{45C17A93-B214-45DC-9947-23CE6CE439AD}" type="datetimeFigureOut">
              <a:rPr lang="en-US" smtClean="0"/>
              <a:pPr/>
              <a:t>3/15/2021</a:t>
            </a:fld>
            <a:endParaRPr lang="en-US"/>
          </a:p>
        </p:txBody>
      </p:sp>
      <p:sp>
        <p:nvSpPr>
          <p:cNvPr id="4" name="Footer Placeholder 3"/>
          <p:cNvSpPr>
            <a:spLocks noGrp="1"/>
          </p:cNvSpPr>
          <p:nvPr>
            <p:ph type="ftr" sz="quarter" idx="2"/>
          </p:nvPr>
        </p:nvSpPr>
        <p:spPr>
          <a:xfrm>
            <a:off x="0" y="9430218"/>
            <a:ext cx="2946400" cy="49800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30218"/>
            <a:ext cx="2946400" cy="498007"/>
          </a:xfrm>
          <a:prstGeom prst="rect">
            <a:avLst/>
          </a:prstGeom>
        </p:spPr>
        <p:txBody>
          <a:bodyPr vert="horz" lIns="91440" tIns="45720" rIns="91440" bIns="45720" rtlCol="0" anchor="b"/>
          <a:lstStyle>
            <a:lvl1pPr algn="r">
              <a:defRPr sz="1200"/>
            </a:lvl1pPr>
          </a:lstStyle>
          <a:p>
            <a:fld id="{A3E20BB0-52D4-4CF1-B35B-8495588BDAA9}" type="slidenum">
              <a:rPr lang="en-US" smtClean="0"/>
              <a:pPr/>
              <a:t>‹#›</a:t>
            </a:fld>
            <a:endParaRPr lang="en-US"/>
          </a:p>
        </p:txBody>
      </p:sp>
    </p:spTree>
    <p:extLst>
      <p:ext uri="{BB962C8B-B14F-4D97-AF65-F5344CB8AC3E}">
        <p14:creationId xmlns:p14="http://schemas.microsoft.com/office/powerpoint/2010/main" xmlns="" val="3427646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29373B24-6A82-46DF-A49D-AEE392390E51}" type="datetimeFigureOut">
              <a:rPr lang="en-US" smtClean="0"/>
              <a:pPr/>
              <a:t>3/15/2021</a:t>
            </a:fld>
            <a:endParaRPr lang="en-US"/>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80118B69-744C-43CE-B05B-352EE9A4787D}" type="slidenum">
              <a:rPr lang="en-US" smtClean="0"/>
              <a:pPr/>
              <a:t>‹#›</a:t>
            </a:fld>
            <a:endParaRPr lang="en-US"/>
          </a:p>
        </p:txBody>
      </p:sp>
    </p:spTree>
    <p:extLst>
      <p:ext uri="{BB962C8B-B14F-4D97-AF65-F5344CB8AC3E}">
        <p14:creationId xmlns:p14="http://schemas.microsoft.com/office/powerpoint/2010/main" xmlns="" val="1356980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1665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Firepower">
    <p:bg>
      <p:bgPr>
        <a:gradFill>
          <a:gsLst>
            <a:gs pos="3000">
              <a:srgbClr val="003366"/>
            </a:gs>
            <a:gs pos="100000">
              <a:srgbClr val="0976B3"/>
            </a:gs>
          </a:gsLst>
          <a:lin ang="5400000" scaled="1"/>
        </a:gradFill>
        <a:effectLst/>
      </p:bgPr>
    </p:bg>
    <p:spTree>
      <p:nvGrpSpPr>
        <p:cNvPr id="1" name=""/>
        <p:cNvGrpSpPr/>
        <p:nvPr/>
      </p:nvGrpSpPr>
      <p:grpSpPr>
        <a:xfrm>
          <a:off x="0" y="0"/>
          <a:ext cx="0" cy="0"/>
          <a:chOff x="0" y="0"/>
          <a:chExt cx="0" cy="0"/>
        </a:xfrm>
      </p:grpSpPr>
      <p:sp>
        <p:nvSpPr>
          <p:cNvPr id="7" name="Right Triangle 6"/>
          <p:cNvSpPr/>
          <p:nvPr/>
        </p:nvSpPr>
        <p:spPr>
          <a:xfrm rot="10800000">
            <a:off x="5902742" y="-1"/>
            <a:ext cx="3241257" cy="314076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ZA" sz="1350" dirty="0">
              <a:ln>
                <a:noFill/>
              </a:ln>
            </a:endParaRPr>
          </a:p>
        </p:txBody>
      </p:sp>
      <p:sp>
        <p:nvSpPr>
          <p:cNvPr id="2" name="Title 1"/>
          <p:cNvSpPr>
            <a:spLocks noGrp="1"/>
          </p:cNvSpPr>
          <p:nvPr>
            <p:ph type="ctrTitle"/>
          </p:nvPr>
        </p:nvSpPr>
        <p:spPr>
          <a:xfrm>
            <a:off x="1143000" y="4353339"/>
            <a:ext cx="6858000" cy="1668642"/>
          </a:xfrm>
        </p:spPr>
        <p:txBody>
          <a:bodyPr anchor="ctr" anchorCtr="0">
            <a:normAutofit/>
          </a:bodyPr>
          <a:lstStyle>
            <a:lvl1pPr algn="ctr">
              <a:defRPr lang="en-ZA" sz="4400" b="1" kern="1200" spc="0" dirty="0">
                <a:ln w="0"/>
                <a:solidFill>
                  <a:schemeClr val="bg2"/>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r>
              <a:rPr lang="en-US" smtClean="0"/>
              <a:t>Click to edit Master title style</a:t>
            </a:r>
            <a:endParaRPr lang="en-ZA" dirty="0"/>
          </a:p>
        </p:txBody>
      </p:sp>
      <p:sp>
        <p:nvSpPr>
          <p:cNvPr id="14" name="Rectangle 13"/>
          <p:cNvSpPr/>
          <p:nvPr userDrawn="1"/>
        </p:nvSpPr>
        <p:spPr>
          <a:xfrm>
            <a:off x="0" y="6451589"/>
            <a:ext cx="9144000" cy="452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5"/>
            <a:r>
              <a:rPr lang="en-GB" sz="1600" dirty="0" smtClean="0">
                <a:latin typeface="Script MT Bold" panose="03040602040607080904" pitchFamily="66" charset="0"/>
              </a:rPr>
              <a:t>Gateway to Defence Solutions</a:t>
            </a:r>
            <a:endParaRPr lang="en-GB" sz="1600" dirty="0">
              <a:latin typeface="Script MT Bold" panose="03040602040607080904" pitchFamily="66" charset="0"/>
            </a:endParaRPr>
          </a:p>
        </p:txBody>
      </p:sp>
      <p:sp>
        <p:nvSpPr>
          <p:cNvPr id="15" name="Slide Number Placeholder 2"/>
          <p:cNvSpPr txBox="1">
            <a:spLocks/>
          </p:cNvSpPr>
          <p:nvPr userDrawn="1"/>
        </p:nvSpPr>
        <p:spPr>
          <a:xfrm>
            <a:off x="8087557" y="6451589"/>
            <a:ext cx="853367" cy="452254"/>
          </a:xfrm>
          <a:prstGeom prst="rect">
            <a:avLst/>
          </a:prstGeom>
          <a:noFill/>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pic>
        <p:nvPicPr>
          <p:cNvPr id="20" name="Picture 19"/>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800297" y="103933"/>
            <a:ext cx="2282671" cy="914400"/>
          </a:xfrm>
          <a:prstGeom prst="snip2DiagRect">
            <a:avLst>
              <a:gd name="adj1" fmla="val 0"/>
              <a:gd name="adj2" fmla="val 24074"/>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203077" y="1382251"/>
            <a:ext cx="9756000" cy="3022471"/>
          </a:xfrm>
          <a:prstGeom prst="rect">
            <a:avLst/>
          </a:prstGeom>
        </p:spPr>
      </p:pic>
    </p:spTree>
    <p:extLst>
      <p:ext uri="{BB962C8B-B14F-4D97-AF65-F5344CB8AC3E}">
        <p14:creationId xmlns:p14="http://schemas.microsoft.com/office/powerpoint/2010/main" xmlns="" val="1437641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Air  Land and Sea">
    <p:bg>
      <p:bgPr>
        <a:gradFill>
          <a:gsLst>
            <a:gs pos="3000">
              <a:srgbClr val="003366"/>
            </a:gs>
            <a:gs pos="100000">
              <a:srgbClr val="0976B3"/>
            </a:gs>
          </a:gsLst>
          <a:lin ang="5400000" scaled="1"/>
        </a:gradFill>
        <a:effectLst/>
      </p:bgPr>
    </p:bg>
    <p:spTree>
      <p:nvGrpSpPr>
        <p:cNvPr id="1" name=""/>
        <p:cNvGrpSpPr/>
        <p:nvPr/>
      </p:nvGrpSpPr>
      <p:grpSpPr>
        <a:xfrm>
          <a:off x="0" y="0"/>
          <a:ext cx="0" cy="0"/>
          <a:chOff x="0" y="0"/>
          <a:chExt cx="0" cy="0"/>
        </a:xfrm>
      </p:grpSpPr>
      <p:sp>
        <p:nvSpPr>
          <p:cNvPr id="7" name="Right Triangle 6"/>
          <p:cNvSpPr/>
          <p:nvPr/>
        </p:nvSpPr>
        <p:spPr>
          <a:xfrm rot="10800000">
            <a:off x="5902742" y="-1"/>
            <a:ext cx="3241257" cy="314076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ZA" sz="1350" dirty="0">
              <a:ln>
                <a:noFill/>
              </a:ln>
            </a:endParaRPr>
          </a:p>
        </p:txBody>
      </p:sp>
      <p:sp>
        <p:nvSpPr>
          <p:cNvPr id="2" name="Title 1"/>
          <p:cNvSpPr>
            <a:spLocks noGrp="1"/>
          </p:cNvSpPr>
          <p:nvPr>
            <p:ph type="ctrTitle"/>
          </p:nvPr>
        </p:nvSpPr>
        <p:spPr>
          <a:xfrm>
            <a:off x="1143000" y="4353339"/>
            <a:ext cx="6858000" cy="1668642"/>
          </a:xfrm>
        </p:spPr>
        <p:txBody>
          <a:bodyPr anchor="ctr" anchorCtr="0">
            <a:normAutofit/>
          </a:bodyPr>
          <a:lstStyle>
            <a:lvl1pPr algn="ctr">
              <a:defRPr lang="en-ZA" sz="4400" b="1" kern="1200" spc="0" dirty="0">
                <a:ln w="0"/>
                <a:solidFill>
                  <a:schemeClr val="bg2"/>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r>
              <a:rPr lang="en-US" smtClean="0"/>
              <a:t>Click to edit Master title style</a:t>
            </a:r>
            <a:endParaRPr lang="en-ZA" dirty="0"/>
          </a:p>
        </p:txBody>
      </p:sp>
      <p:sp>
        <p:nvSpPr>
          <p:cNvPr id="14" name="Rectangle 13"/>
          <p:cNvSpPr/>
          <p:nvPr userDrawn="1"/>
        </p:nvSpPr>
        <p:spPr>
          <a:xfrm>
            <a:off x="0" y="6451589"/>
            <a:ext cx="9144000" cy="452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5"/>
            <a:r>
              <a:rPr lang="en-GB" sz="1600" dirty="0" smtClean="0">
                <a:latin typeface="Script MT Bold" panose="03040602040607080904" pitchFamily="66" charset="0"/>
              </a:rPr>
              <a:t>Gateway to Defence Solutions</a:t>
            </a:r>
            <a:endParaRPr lang="en-GB" sz="1600" dirty="0">
              <a:latin typeface="Script MT Bold" panose="03040602040607080904" pitchFamily="66" charset="0"/>
            </a:endParaRPr>
          </a:p>
        </p:txBody>
      </p:sp>
      <p:sp>
        <p:nvSpPr>
          <p:cNvPr id="15" name="Slide Number Placeholder 2"/>
          <p:cNvSpPr txBox="1">
            <a:spLocks/>
          </p:cNvSpPr>
          <p:nvPr userDrawn="1"/>
        </p:nvSpPr>
        <p:spPr>
          <a:xfrm>
            <a:off x="8087557" y="6451589"/>
            <a:ext cx="853367" cy="452254"/>
          </a:xfrm>
          <a:prstGeom prst="rect">
            <a:avLst/>
          </a:prstGeom>
          <a:noFill/>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pic>
        <p:nvPicPr>
          <p:cNvPr id="20" name="Picture 19"/>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800297" y="103933"/>
            <a:ext cx="2282671" cy="914400"/>
          </a:xfrm>
          <a:prstGeom prst="snip2DiagRect">
            <a:avLst>
              <a:gd name="adj1" fmla="val 0"/>
              <a:gd name="adj2" fmla="val 24074"/>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203076" y="1385607"/>
            <a:ext cx="9788470" cy="3044349"/>
          </a:xfrm>
          <a:prstGeom prst="rect">
            <a:avLst/>
          </a:prstGeom>
        </p:spPr>
      </p:pic>
    </p:spTree>
    <p:extLst>
      <p:ext uri="{BB962C8B-B14F-4D97-AF65-F5344CB8AC3E}">
        <p14:creationId xmlns:p14="http://schemas.microsoft.com/office/powerpoint/2010/main" xmlns="" val="17287287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Munitions">
    <p:bg>
      <p:bgPr>
        <a:gradFill>
          <a:gsLst>
            <a:gs pos="3000">
              <a:srgbClr val="003366"/>
            </a:gs>
            <a:gs pos="100000">
              <a:srgbClr val="0976B3"/>
            </a:gs>
          </a:gsLst>
          <a:lin ang="5400000" scaled="1"/>
        </a:gradFill>
        <a:effectLst/>
      </p:bgPr>
    </p:bg>
    <p:spTree>
      <p:nvGrpSpPr>
        <p:cNvPr id="1" name=""/>
        <p:cNvGrpSpPr/>
        <p:nvPr/>
      </p:nvGrpSpPr>
      <p:grpSpPr>
        <a:xfrm>
          <a:off x="0" y="0"/>
          <a:ext cx="0" cy="0"/>
          <a:chOff x="0" y="0"/>
          <a:chExt cx="0" cy="0"/>
        </a:xfrm>
      </p:grpSpPr>
      <p:sp>
        <p:nvSpPr>
          <p:cNvPr id="7" name="Right Triangle 6"/>
          <p:cNvSpPr/>
          <p:nvPr/>
        </p:nvSpPr>
        <p:spPr>
          <a:xfrm rot="10800000">
            <a:off x="5902742" y="-1"/>
            <a:ext cx="3241257" cy="314076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ZA" sz="1350" dirty="0">
              <a:ln>
                <a:noFill/>
              </a:ln>
            </a:endParaRPr>
          </a:p>
        </p:txBody>
      </p:sp>
      <p:sp>
        <p:nvSpPr>
          <p:cNvPr id="2" name="Title 1"/>
          <p:cNvSpPr>
            <a:spLocks noGrp="1"/>
          </p:cNvSpPr>
          <p:nvPr>
            <p:ph type="ctrTitle"/>
          </p:nvPr>
        </p:nvSpPr>
        <p:spPr>
          <a:xfrm>
            <a:off x="1143000" y="4353339"/>
            <a:ext cx="6858000" cy="1668642"/>
          </a:xfrm>
        </p:spPr>
        <p:txBody>
          <a:bodyPr anchor="ctr" anchorCtr="0">
            <a:normAutofit/>
          </a:bodyPr>
          <a:lstStyle>
            <a:lvl1pPr algn="ctr">
              <a:defRPr lang="en-ZA" sz="4400" b="1" kern="1200" spc="0" dirty="0">
                <a:ln w="0"/>
                <a:solidFill>
                  <a:schemeClr val="bg2"/>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r>
              <a:rPr lang="en-US" smtClean="0"/>
              <a:t>Click to edit Master title style</a:t>
            </a:r>
            <a:endParaRPr lang="en-ZA" dirty="0"/>
          </a:p>
        </p:txBody>
      </p:sp>
      <p:sp>
        <p:nvSpPr>
          <p:cNvPr id="14" name="Rectangle 13"/>
          <p:cNvSpPr/>
          <p:nvPr userDrawn="1"/>
        </p:nvSpPr>
        <p:spPr>
          <a:xfrm>
            <a:off x="0" y="6451589"/>
            <a:ext cx="9144000" cy="452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95" rtl="0" eaLnBrk="1" latinLnBrk="0" hangingPunct="1"/>
            <a:r>
              <a:rPr lang="en-GB" sz="1600" kern="1200" dirty="0" smtClean="0">
                <a:solidFill>
                  <a:schemeClr val="lt1"/>
                </a:solidFill>
                <a:latin typeface="Script MT Bold" panose="03040602040607080904" pitchFamily="66" charset="0"/>
                <a:ea typeface="+mn-ea"/>
                <a:cs typeface="+mn-cs"/>
              </a:rPr>
              <a:t>Gateway to Defence Solutions</a:t>
            </a:r>
            <a:endParaRPr lang="en-GB" sz="1600" kern="1200" dirty="0">
              <a:solidFill>
                <a:schemeClr val="lt1"/>
              </a:solidFill>
              <a:latin typeface="Script MT Bold" panose="03040602040607080904" pitchFamily="66" charset="0"/>
              <a:ea typeface="+mn-ea"/>
              <a:cs typeface="+mn-cs"/>
            </a:endParaRPr>
          </a:p>
        </p:txBody>
      </p:sp>
      <p:sp>
        <p:nvSpPr>
          <p:cNvPr id="15" name="Slide Number Placeholder 2"/>
          <p:cNvSpPr txBox="1">
            <a:spLocks/>
          </p:cNvSpPr>
          <p:nvPr userDrawn="1"/>
        </p:nvSpPr>
        <p:spPr>
          <a:xfrm>
            <a:off x="8087557" y="6451589"/>
            <a:ext cx="853367" cy="452254"/>
          </a:xfrm>
          <a:prstGeom prst="rect">
            <a:avLst/>
          </a:prstGeom>
          <a:noFill/>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pic>
        <p:nvPicPr>
          <p:cNvPr id="17" name="Picture 16"/>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800297" y="103933"/>
            <a:ext cx="2282671" cy="914400"/>
          </a:xfrm>
          <a:prstGeom prst="snip2DiagRect">
            <a:avLst>
              <a:gd name="adj1" fmla="val 0"/>
              <a:gd name="adj2" fmla="val 24074"/>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203077" y="1394673"/>
            <a:ext cx="9746571" cy="3031318"/>
          </a:xfrm>
          <a:prstGeom prst="rect">
            <a:avLst/>
          </a:prstGeom>
        </p:spPr>
      </p:pic>
    </p:spTree>
    <p:extLst>
      <p:ext uri="{BB962C8B-B14F-4D97-AF65-F5344CB8AC3E}">
        <p14:creationId xmlns:p14="http://schemas.microsoft.com/office/powerpoint/2010/main" xmlns="" val="17360898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Soldiers">
    <p:bg>
      <p:bgPr>
        <a:gradFill>
          <a:gsLst>
            <a:gs pos="3000">
              <a:srgbClr val="003366"/>
            </a:gs>
            <a:gs pos="100000">
              <a:srgbClr val="0976B3"/>
            </a:gs>
          </a:gsLst>
          <a:lin ang="5400000" scaled="1"/>
        </a:gradFill>
        <a:effectLst/>
      </p:bgPr>
    </p:bg>
    <p:spTree>
      <p:nvGrpSpPr>
        <p:cNvPr id="1" name=""/>
        <p:cNvGrpSpPr/>
        <p:nvPr/>
      </p:nvGrpSpPr>
      <p:grpSpPr>
        <a:xfrm>
          <a:off x="0" y="0"/>
          <a:ext cx="0" cy="0"/>
          <a:chOff x="0" y="0"/>
          <a:chExt cx="0" cy="0"/>
        </a:xfrm>
      </p:grpSpPr>
      <p:sp>
        <p:nvSpPr>
          <p:cNvPr id="7" name="Right Triangle 6"/>
          <p:cNvSpPr/>
          <p:nvPr/>
        </p:nvSpPr>
        <p:spPr>
          <a:xfrm rot="10800000">
            <a:off x="5902742" y="-1"/>
            <a:ext cx="3241257" cy="314076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ZA" sz="1350" dirty="0">
              <a:ln>
                <a:noFill/>
              </a:ln>
            </a:endParaRPr>
          </a:p>
        </p:txBody>
      </p:sp>
      <p:sp>
        <p:nvSpPr>
          <p:cNvPr id="2" name="Title 1"/>
          <p:cNvSpPr>
            <a:spLocks noGrp="1"/>
          </p:cNvSpPr>
          <p:nvPr>
            <p:ph type="ctrTitle"/>
          </p:nvPr>
        </p:nvSpPr>
        <p:spPr>
          <a:xfrm>
            <a:off x="1143000" y="4353339"/>
            <a:ext cx="6858000" cy="1668642"/>
          </a:xfrm>
        </p:spPr>
        <p:txBody>
          <a:bodyPr anchor="ctr" anchorCtr="0">
            <a:normAutofit/>
          </a:bodyPr>
          <a:lstStyle>
            <a:lvl1pPr algn="ctr">
              <a:defRPr lang="en-ZA" sz="4400" b="1" kern="1200" spc="0" dirty="0">
                <a:ln w="0"/>
                <a:solidFill>
                  <a:schemeClr val="bg2"/>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r>
              <a:rPr lang="en-US" smtClean="0"/>
              <a:t>Click to edit Master title style</a:t>
            </a:r>
            <a:endParaRPr lang="en-ZA" dirty="0"/>
          </a:p>
        </p:txBody>
      </p:sp>
      <p:pic>
        <p:nvPicPr>
          <p:cNvPr id="13" name="Picture 12"/>
          <p:cNvPicPr/>
          <p:nvPr/>
        </p:nvPicPr>
        <p:blipFill>
          <a:blip r:embed="rId2" cstate="print">
            <a:extLst>
              <a:ext uri="{28A0092B-C50C-407E-A947-70E740481C1C}">
                <a14:useLocalDpi xmlns:a14="http://schemas.microsoft.com/office/drawing/2010/main" xmlns="" val="0"/>
              </a:ext>
            </a:extLst>
          </a:blip>
          <a:stretch>
            <a:fillRect/>
          </a:stretch>
        </p:blipFill>
        <p:spPr>
          <a:xfrm>
            <a:off x="6800297" y="103933"/>
            <a:ext cx="2282671" cy="914400"/>
          </a:xfrm>
          <a:prstGeom prst="snip2DiagRect">
            <a:avLst>
              <a:gd name="adj1" fmla="val 0"/>
              <a:gd name="adj2" fmla="val 24074"/>
            </a:avLst>
          </a:prstGeom>
        </p:spPr>
      </p:pic>
      <p:sp>
        <p:nvSpPr>
          <p:cNvPr id="14" name="Rectangle 13"/>
          <p:cNvSpPr/>
          <p:nvPr userDrawn="1"/>
        </p:nvSpPr>
        <p:spPr>
          <a:xfrm>
            <a:off x="0" y="6451589"/>
            <a:ext cx="9144000" cy="452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95" rtl="0" eaLnBrk="1" latinLnBrk="0" hangingPunct="1"/>
            <a:r>
              <a:rPr lang="en-GB" sz="1600" kern="1200" dirty="0" smtClean="0">
                <a:solidFill>
                  <a:schemeClr val="lt1"/>
                </a:solidFill>
                <a:latin typeface="Script MT Bold" panose="03040602040607080904" pitchFamily="66" charset="0"/>
                <a:ea typeface="+mn-ea"/>
                <a:cs typeface="+mn-cs"/>
              </a:rPr>
              <a:t>Gateway to Defence Solutions</a:t>
            </a:r>
            <a:endParaRPr lang="en-GB" sz="1600" kern="1200" dirty="0">
              <a:solidFill>
                <a:schemeClr val="lt1"/>
              </a:solidFill>
              <a:latin typeface="Script MT Bold" panose="03040602040607080904" pitchFamily="66" charset="0"/>
              <a:ea typeface="+mn-ea"/>
              <a:cs typeface="+mn-cs"/>
            </a:endParaRPr>
          </a:p>
        </p:txBody>
      </p:sp>
      <p:sp>
        <p:nvSpPr>
          <p:cNvPr id="15" name="Slide Number Placeholder 2"/>
          <p:cNvSpPr txBox="1">
            <a:spLocks/>
          </p:cNvSpPr>
          <p:nvPr userDrawn="1"/>
        </p:nvSpPr>
        <p:spPr>
          <a:xfrm>
            <a:off x="8087557" y="6451589"/>
            <a:ext cx="853367" cy="452254"/>
          </a:xfrm>
          <a:prstGeom prst="rect">
            <a:avLst/>
          </a:prstGeom>
          <a:noFill/>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203076" y="1401395"/>
            <a:ext cx="9781250" cy="3046318"/>
          </a:xfrm>
          <a:prstGeom prst="rect">
            <a:avLst/>
          </a:prstGeom>
        </p:spPr>
      </p:pic>
    </p:spTree>
    <p:extLst>
      <p:ext uri="{BB962C8B-B14F-4D97-AF65-F5344CB8AC3E}">
        <p14:creationId xmlns:p14="http://schemas.microsoft.com/office/powerpoint/2010/main" xmlns="" val="205800024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Tanks">
    <p:bg>
      <p:bgPr>
        <a:gradFill>
          <a:gsLst>
            <a:gs pos="3000">
              <a:srgbClr val="003366"/>
            </a:gs>
            <a:gs pos="100000">
              <a:srgbClr val="0976B3"/>
            </a:gs>
          </a:gsLst>
          <a:lin ang="5400000" scaled="1"/>
        </a:gradFill>
        <a:effectLst/>
      </p:bgPr>
    </p:bg>
    <p:spTree>
      <p:nvGrpSpPr>
        <p:cNvPr id="1" name=""/>
        <p:cNvGrpSpPr/>
        <p:nvPr/>
      </p:nvGrpSpPr>
      <p:grpSpPr>
        <a:xfrm>
          <a:off x="0" y="0"/>
          <a:ext cx="0" cy="0"/>
          <a:chOff x="0" y="0"/>
          <a:chExt cx="0" cy="0"/>
        </a:xfrm>
      </p:grpSpPr>
      <p:sp>
        <p:nvSpPr>
          <p:cNvPr id="7" name="Right Triangle 6"/>
          <p:cNvSpPr/>
          <p:nvPr/>
        </p:nvSpPr>
        <p:spPr>
          <a:xfrm rot="10800000">
            <a:off x="5902742" y="-1"/>
            <a:ext cx="3241257" cy="314076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ZA" sz="1350" dirty="0">
              <a:ln>
                <a:noFill/>
              </a:ln>
            </a:endParaRPr>
          </a:p>
        </p:txBody>
      </p:sp>
      <p:sp>
        <p:nvSpPr>
          <p:cNvPr id="2" name="Title 1"/>
          <p:cNvSpPr>
            <a:spLocks noGrp="1"/>
          </p:cNvSpPr>
          <p:nvPr>
            <p:ph type="ctrTitle"/>
          </p:nvPr>
        </p:nvSpPr>
        <p:spPr>
          <a:xfrm>
            <a:off x="1143000" y="4353339"/>
            <a:ext cx="6858000" cy="1668642"/>
          </a:xfrm>
        </p:spPr>
        <p:txBody>
          <a:bodyPr anchor="ctr" anchorCtr="0">
            <a:normAutofit/>
          </a:bodyPr>
          <a:lstStyle>
            <a:lvl1pPr algn="ctr">
              <a:defRPr lang="en-ZA" sz="4400" b="1" kern="1200" spc="0" dirty="0">
                <a:ln w="0"/>
                <a:solidFill>
                  <a:schemeClr val="bg2"/>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r>
              <a:rPr lang="en-US" smtClean="0"/>
              <a:t>Click to edit Master title style</a:t>
            </a:r>
            <a:endParaRPr lang="en-ZA" dirty="0"/>
          </a:p>
        </p:txBody>
      </p:sp>
      <p:sp>
        <p:nvSpPr>
          <p:cNvPr id="14" name="Rectangle 13"/>
          <p:cNvSpPr/>
          <p:nvPr userDrawn="1"/>
        </p:nvSpPr>
        <p:spPr>
          <a:xfrm>
            <a:off x="0" y="6451589"/>
            <a:ext cx="9144000" cy="452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95" rtl="0" eaLnBrk="1" latinLnBrk="0" hangingPunct="1"/>
            <a:r>
              <a:rPr lang="en-GB" sz="1600" kern="1200" dirty="0" smtClean="0">
                <a:solidFill>
                  <a:schemeClr val="lt1"/>
                </a:solidFill>
                <a:latin typeface="Script MT Bold" panose="03040602040607080904" pitchFamily="66" charset="0"/>
                <a:ea typeface="+mn-ea"/>
                <a:cs typeface="+mn-cs"/>
              </a:rPr>
              <a:t>Gateway to Defence Solutions</a:t>
            </a:r>
            <a:endParaRPr lang="en-GB" sz="1600" kern="1200" dirty="0">
              <a:solidFill>
                <a:schemeClr val="lt1"/>
              </a:solidFill>
              <a:latin typeface="Script MT Bold" panose="03040602040607080904" pitchFamily="66" charset="0"/>
              <a:ea typeface="+mn-ea"/>
              <a:cs typeface="+mn-cs"/>
            </a:endParaRPr>
          </a:p>
        </p:txBody>
      </p:sp>
      <p:sp>
        <p:nvSpPr>
          <p:cNvPr id="17" name="Slide Number Placeholder 2"/>
          <p:cNvSpPr txBox="1">
            <a:spLocks/>
          </p:cNvSpPr>
          <p:nvPr userDrawn="1"/>
        </p:nvSpPr>
        <p:spPr>
          <a:xfrm>
            <a:off x="8087557" y="6451589"/>
            <a:ext cx="853367" cy="452254"/>
          </a:xfrm>
          <a:prstGeom prst="rect">
            <a:avLst/>
          </a:prstGeom>
          <a:noFill/>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pic>
        <p:nvPicPr>
          <p:cNvPr id="21" name="Picture 20"/>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800297" y="103933"/>
            <a:ext cx="2282671" cy="914400"/>
          </a:xfrm>
          <a:prstGeom prst="snip2DiagRect">
            <a:avLst>
              <a:gd name="adj1" fmla="val 0"/>
              <a:gd name="adj2" fmla="val 24074"/>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203076" y="1397641"/>
            <a:ext cx="9739132" cy="3041194"/>
          </a:xfrm>
          <a:prstGeom prst="rect">
            <a:avLst/>
          </a:prstGeom>
        </p:spPr>
      </p:pic>
    </p:spTree>
    <p:extLst>
      <p:ext uri="{BB962C8B-B14F-4D97-AF65-F5344CB8AC3E}">
        <p14:creationId xmlns:p14="http://schemas.microsoft.com/office/powerpoint/2010/main" xmlns="" val="39456349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RD IP">
    <p:bg>
      <p:bgPr>
        <a:gradFill>
          <a:gsLst>
            <a:gs pos="3000">
              <a:srgbClr val="003366"/>
            </a:gs>
            <a:gs pos="100000">
              <a:srgbClr val="0976B3"/>
            </a:gs>
          </a:gsLst>
          <a:lin ang="5400000" scaled="1"/>
        </a:gradFill>
        <a:effectLst/>
      </p:bgPr>
    </p:bg>
    <p:spTree>
      <p:nvGrpSpPr>
        <p:cNvPr id="1" name=""/>
        <p:cNvGrpSpPr/>
        <p:nvPr/>
      </p:nvGrpSpPr>
      <p:grpSpPr>
        <a:xfrm>
          <a:off x="0" y="0"/>
          <a:ext cx="0" cy="0"/>
          <a:chOff x="0" y="0"/>
          <a:chExt cx="0" cy="0"/>
        </a:xfrm>
      </p:grpSpPr>
      <p:sp>
        <p:nvSpPr>
          <p:cNvPr id="7" name="Right Triangle 6"/>
          <p:cNvSpPr/>
          <p:nvPr/>
        </p:nvSpPr>
        <p:spPr>
          <a:xfrm rot="10800000">
            <a:off x="5902742" y="-1"/>
            <a:ext cx="3241257" cy="314076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ZA" sz="1350" dirty="0">
              <a:ln>
                <a:noFill/>
              </a:ln>
            </a:endParaRPr>
          </a:p>
        </p:txBody>
      </p:sp>
      <p:sp>
        <p:nvSpPr>
          <p:cNvPr id="2" name="Title 1"/>
          <p:cNvSpPr>
            <a:spLocks noGrp="1"/>
          </p:cNvSpPr>
          <p:nvPr>
            <p:ph type="ctrTitle"/>
          </p:nvPr>
        </p:nvSpPr>
        <p:spPr>
          <a:xfrm>
            <a:off x="1143000" y="4353339"/>
            <a:ext cx="6858000" cy="1668642"/>
          </a:xfrm>
        </p:spPr>
        <p:txBody>
          <a:bodyPr anchor="ctr" anchorCtr="0">
            <a:normAutofit/>
          </a:bodyPr>
          <a:lstStyle>
            <a:lvl1pPr algn="ctr">
              <a:defRPr lang="en-ZA" sz="4400" b="1" kern="1200" spc="0" dirty="0">
                <a:ln w="0"/>
                <a:solidFill>
                  <a:schemeClr val="bg2"/>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r>
              <a:rPr lang="en-US" smtClean="0"/>
              <a:t>Click to edit Master title style</a:t>
            </a:r>
            <a:endParaRPr lang="en-ZA" dirty="0"/>
          </a:p>
        </p:txBody>
      </p:sp>
      <p:sp>
        <p:nvSpPr>
          <p:cNvPr id="14" name="Rectangle 13"/>
          <p:cNvSpPr/>
          <p:nvPr userDrawn="1"/>
        </p:nvSpPr>
        <p:spPr>
          <a:xfrm>
            <a:off x="0" y="6451589"/>
            <a:ext cx="9144000" cy="452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5"/>
            <a:r>
              <a:rPr lang="en-GB" sz="1600" dirty="0" smtClean="0">
                <a:latin typeface="Script MT Bold" panose="03040602040607080904" pitchFamily="66" charset="0"/>
              </a:rPr>
              <a:t>Gateway to Defence Solutions</a:t>
            </a:r>
            <a:endParaRPr lang="en-GB" sz="1600" dirty="0">
              <a:latin typeface="Script MT Bold" panose="03040602040607080904" pitchFamily="66" charset="0"/>
            </a:endParaRPr>
          </a:p>
        </p:txBody>
      </p:sp>
      <p:sp>
        <p:nvSpPr>
          <p:cNvPr id="15" name="Slide Number Placeholder 2"/>
          <p:cNvSpPr txBox="1">
            <a:spLocks/>
          </p:cNvSpPr>
          <p:nvPr userDrawn="1"/>
        </p:nvSpPr>
        <p:spPr>
          <a:xfrm>
            <a:off x="8087557" y="6451589"/>
            <a:ext cx="853367" cy="452254"/>
          </a:xfrm>
          <a:prstGeom prst="rect">
            <a:avLst/>
          </a:prstGeom>
          <a:noFill/>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pic>
        <p:nvPicPr>
          <p:cNvPr id="20" name="Picture 19"/>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800297" y="103933"/>
            <a:ext cx="2282671" cy="914400"/>
          </a:xfrm>
          <a:prstGeom prst="snip2DiagRect">
            <a:avLst>
              <a:gd name="adj1" fmla="val 0"/>
              <a:gd name="adj2" fmla="val 24074"/>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203077" y="1394672"/>
            <a:ext cx="9746571" cy="3037417"/>
          </a:xfrm>
          <a:prstGeom prst="rect">
            <a:avLst/>
          </a:prstGeom>
        </p:spPr>
      </p:pic>
    </p:spTree>
    <p:extLst>
      <p:ext uri="{BB962C8B-B14F-4D97-AF65-F5344CB8AC3E}">
        <p14:creationId xmlns:p14="http://schemas.microsoft.com/office/powerpoint/2010/main" xmlns="" val="222302967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RD IP 1">
    <p:bg>
      <p:bgPr>
        <a:gradFill>
          <a:gsLst>
            <a:gs pos="3000">
              <a:srgbClr val="003366"/>
            </a:gs>
            <a:gs pos="100000">
              <a:srgbClr val="0976B3"/>
            </a:gs>
          </a:gsLst>
          <a:lin ang="5400000" scaled="1"/>
        </a:gradFill>
        <a:effectLst/>
      </p:bgPr>
    </p:bg>
    <p:spTree>
      <p:nvGrpSpPr>
        <p:cNvPr id="1" name=""/>
        <p:cNvGrpSpPr/>
        <p:nvPr/>
      </p:nvGrpSpPr>
      <p:grpSpPr>
        <a:xfrm>
          <a:off x="0" y="0"/>
          <a:ext cx="0" cy="0"/>
          <a:chOff x="0" y="0"/>
          <a:chExt cx="0" cy="0"/>
        </a:xfrm>
      </p:grpSpPr>
      <p:sp>
        <p:nvSpPr>
          <p:cNvPr id="7" name="Right Triangle 6"/>
          <p:cNvSpPr/>
          <p:nvPr/>
        </p:nvSpPr>
        <p:spPr>
          <a:xfrm rot="10800000">
            <a:off x="5902742" y="-1"/>
            <a:ext cx="3241257" cy="314076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ZA" sz="1350" dirty="0">
              <a:ln>
                <a:noFill/>
              </a:ln>
            </a:endParaRPr>
          </a:p>
        </p:txBody>
      </p:sp>
      <p:sp>
        <p:nvSpPr>
          <p:cNvPr id="2" name="Title 1"/>
          <p:cNvSpPr>
            <a:spLocks noGrp="1"/>
          </p:cNvSpPr>
          <p:nvPr>
            <p:ph type="ctrTitle"/>
          </p:nvPr>
        </p:nvSpPr>
        <p:spPr>
          <a:xfrm>
            <a:off x="1143000" y="4353339"/>
            <a:ext cx="6858000" cy="1668642"/>
          </a:xfrm>
        </p:spPr>
        <p:txBody>
          <a:bodyPr anchor="ctr" anchorCtr="0">
            <a:normAutofit/>
          </a:bodyPr>
          <a:lstStyle>
            <a:lvl1pPr algn="ctr">
              <a:defRPr lang="en-ZA" sz="4400" b="1" kern="1200" spc="0" dirty="0">
                <a:ln w="0"/>
                <a:solidFill>
                  <a:schemeClr val="bg2"/>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r>
              <a:rPr lang="en-US" smtClean="0"/>
              <a:t>Click to edit Master title style</a:t>
            </a:r>
            <a:endParaRPr lang="en-ZA" dirty="0"/>
          </a:p>
        </p:txBody>
      </p:sp>
      <p:sp>
        <p:nvSpPr>
          <p:cNvPr id="14" name="Rectangle 13"/>
          <p:cNvSpPr/>
          <p:nvPr userDrawn="1"/>
        </p:nvSpPr>
        <p:spPr>
          <a:xfrm>
            <a:off x="0" y="6451589"/>
            <a:ext cx="9144000" cy="452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5"/>
            <a:r>
              <a:rPr lang="en-GB" sz="1600" dirty="0" smtClean="0">
                <a:latin typeface="Script MT Bold" panose="03040602040607080904" pitchFamily="66" charset="0"/>
              </a:rPr>
              <a:t>Gateway to Defence Solutions</a:t>
            </a:r>
            <a:endParaRPr lang="en-GB" sz="1600" dirty="0">
              <a:latin typeface="Script MT Bold" panose="03040602040607080904" pitchFamily="66" charset="0"/>
            </a:endParaRPr>
          </a:p>
        </p:txBody>
      </p:sp>
      <p:sp>
        <p:nvSpPr>
          <p:cNvPr id="15" name="Slide Number Placeholder 2"/>
          <p:cNvSpPr txBox="1">
            <a:spLocks/>
          </p:cNvSpPr>
          <p:nvPr userDrawn="1"/>
        </p:nvSpPr>
        <p:spPr>
          <a:xfrm>
            <a:off x="8087557" y="6451589"/>
            <a:ext cx="853367" cy="452254"/>
          </a:xfrm>
          <a:prstGeom prst="rect">
            <a:avLst/>
          </a:prstGeom>
          <a:noFill/>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pic>
        <p:nvPicPr>
          <p:cNvPr id="20" name="Picture 19"/>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800297" y="103933"/>
            <a:ext cx="2282671" cy="914400"/>
          </a:xfrm>
          <a:prstGeom prst="snip2DiagRect">
            <a:avLst>
              <a:gd name="adj1" fmla="val 0"/>
              <a:gd name="adj2" fmla="val 24074"/>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61033" y="1383342"/>
            <a:ext cx="9614017" cy="3019982"/>
          </a:xfrm>
          <a:prstGeom prst="rect">
            <a:avLst/>
          </a:prstGeom>
        </p:spPr>
      </p:pic>
    </p:spTree>
    <p:extLst>
      <p:ext uri="{BB962C8B-B14F-4D97-AF65-F5344CB8AC3E}">
        <p14:creationId xmlns:p14="http://schemas.microsoft.com/office/powerpoint/2010/main" xmlns="" val="231028402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RD IP 2">
    <p:bg>
      <p:bgPr>
        <a:gradFill>
          <a:gsLst>
            <a:gs pos="3000">
              <a:srgbClr val="003366"/>
            </a:gs>
            <a:gs pos="100000">
              <a:srgbClr val="0976B3"/>
            </a:gs>
          </a:gsLst>
          <a:lin ang="5400000" scaled="1"/>
        </a:gradFill>
        <a:effectLst/>
      </p:bgPr>
    </p:bg>
    <p:spTree>
      <p:nvGrpSpPr>
        <p:cNvPr id="1" name=""/>
        <p:cNvGrpSpPr/>
        <p:nvPr/>
      </p:nvGrpSpPr>
      <p:grpSpPr>
        <a:xfrm>
          <a:off x="0" y="0"/>
          <a:ext cx="0" cy="0"/>
          <a:chOff x="0" y="0"/>
          <a:chExt cx="0" cy="0"/>
        </a:xfrm>
      </p:grpSpPr>
      <p:sp>
        <p:nvSpPr>
          <p:cNvPr id="7" name="Right Triangle 6"/>
          <p:cNvSpPr/>
          <p:nvPr/>
        </p:nvSpPr>
        <p:spPr>
          <a:xfrm rot="10800000">
            <a:off x="5902742" y="-1"/>
            <a:ext cx="3241257" cy="314076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ZA" sz="1350" dirty="0">
              <a:ln>
                <a:noFill/>
              </a:ln>
            </a:endParaRPr>
          </a:p>
        </p:txBody>
      </p:sp>
      <p:sp>
        <p:nvSpPr>
          <p:cNvPr id="2" name="Title 1"/>
          <p:cNvSpPr>
            <a:spLocks noGrp="1"/>
          </p:cNvSpPr>
          <p:nvPr>
            <p:ph type="ctrTitle"/>
          </p:nvPr>
        </p:nvSpPr>
        <p:spPr>
          <a:xfrm>
            <a:off x="1143000" y="4353339"/>
            <a:ext cx="6858000" cy="1668642"/>
          </a:xfrm>
        </p:spPr>
        <p:txBody>
          <a:bodyPr anchor="ctr" anchorCtr="0">
            <a:normAutofit/>
          </a:bodyPr>
          <a:lstStyle>
            <a:lvl1pPr algn="ctr">
              <a:defRPr lang="en-ZA" sz="4400" b="1" kern="1200" spc="0" dirty="0">
                <a:ln w="0"/>
                <a:solidFill>
                  <a:schemeClr val="bg2"/>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r>
              <a:rPr lang="en-US" smtClean="0"/>
              <a:t>Click to edit Master title style</a:t>
            </a:r>
            <a:endParaRPr lang="en-ZA" dirty="0"/>
          </a:p>
        </p:txBody>
      </p:sp>
      <p:sp>
        <p:nvSpPr>
          <p:cNvPr id="14" name="Rectangle 13"/>
          <p:cNvSpPr/>
          <p:nvPr userDrawn="1"/>
        </p:nvSpPr>
        <p:spPr>
          <a:xfrm>
            <a:off x="0" y="6451589"/>
            <a:ext cx="9144000" cy="452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5"/>
            <a:r>
              <a:rPr lang="en-GB" sz="1600" dirty="0" smtClean="0">
                <a:latin typeface="Script MT Bold" panose="03040602040607080904" pitchFamily="66" charset="0"/>
              </a:rPr>
              <a:t>Gateway to Defence Solutions</a:t>
            </a:r>
            <a:endParaRPr lang="en-GB" sz="1600" dirty="0">
              <a:latin typeface="Script MT Bold" panose="03040602040607080904" pitchFamily="66" charset="0"/>
            </a:endParaRPr>
          </a:p>
        </p:txBody>
      </p:sp>
      <p:sp>
        <p:nvSpPr>
          <p:cNvPr id="15" name="Slide Number Placeholder 2"/>
          <p:cNvSpPr txBox="1">
            <a:spLocks/>
          </p:cNvSpPr>
          <p:nvPr userDrawn="1"/>
        </p:nvSpPr>
        <p:spPr>
          <a:xfrm>
            <a:off x="8087557" y="6451589"/>
            <a:ext cx="853367" cy="452254"/>
          </a:xfrm>
          <a:prstGeom prst="rect">
            <a:avLst/>
          </a:prstGeom>
          <a:noFill/>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pic>
        <p:nvPicPr>
          <p:cNvPr id="20" name="Picture 19"/>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800297" y="103933"/>
            <a:ext cx="2282671" cy="914400"/>
          </a:xfrm>
          <a:prstGeom prst="snip2DiagRect">
            <a:avLst>
              <a:gd name="adj1" fmla="val 0"/>
              <a:gd name="adj2" fmla="val 24074"/>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61033" y="1447941"/>
            <a:ext cx="9293809" cy="2732403"/>
          </a:xfrm>
          <a:prstGeom prst="rect">
            <a:avLst/>
          </a:prstGeom>
        </p:spPr>
      </p:pic>
    </p:spTree>
    <p:extLst>
      <p:ext uri="{BB962C8B-B14F-4D97-AF65-F5344CB8AC3E}">
        <p14:creationId xmlns:p14="http://schemas.microsoft.com/office/powerpoint/2010/main" xmlns="" val="27915524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RD IP 3">
    <p:bg>
      <p:bgPr>
        <a:gradFill>
          <a:gsLst>
            <a:gs pos="3000">
              <a:srgbClr val="003366"/>
            </a:gs>
            <a:gs pos="100000">
              <a:srgbClr val="0976B3"/>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4353339"/>
            <a:ext cx="6858000" cy="1668642"/>
          </a:xfrm>
        </p:spPr>
        <p:txBody>
          <a:bodyPr anchor="ctr" anchorCtr="0">
            <a:normAutofit/>
          </a:bodyPr>
          <a:lstStyle>
            <a:lvl1pPr algn="ctr">
              <a:defRPr lang="en-ZA" sz="4400" b="1" kern="1200" spc="0" dirty="0">
                <a:ln w="0"/>
                <a:solidFill>
                  <a:schemeClr val="bg2"/>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r>
              <a:rPr lang="en-US" smtClean="0"/>
              <a:t>Click to edit Master title style</a:t>
            </a:r>
            <a:endParaRPr lang="en-ZA" dirty="0"/>
          </a:p>
        </p:txBody>
      </p:sp>
      <p:sp>
        <p:nvSpPr>
          <p:cNvPr id="7" name="Right Triangle 6"/>
          <p:cNvSpPr/>
          <p:nvPr/>
        </p:nvSpPr>
        <p:spPr>
          <a:xfrm rot="10800000">
            <a:off x="5902742" y="-1"/>
            <a:ext cx="3241257" cy="314076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ZA" sz="1350" dirty="0">
              <a:ln>
                <a:noFill/>
              </a:ln>
            </a:endParaRPr>
          </a:p>
        </p:txBody>
      </p:sp>
      <p:sp>
        <p:nvSpPr>
          <p:cNvPr id="14" name="Rectangle 13"/>
          <p:cNvSpPr/>
          <p:nvPr userDrawn="1"/>
        </p:nvSpPr>
        <p:spPr>
          <a:xfrm>
            <a:off x="0" y="6451589"/>
            <a:ext cx="9144000" cy="452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95" rtl="0" eaLnBrk="1" latinLnBrk="0" hangingPunct="1"/>
            <a:r>
              <a:rPr lang="en-GB" sz="1600" kern="1200" dirty="0" smtClean="0">
                <a:solidFill>
                  <a:schemeClr val="lt1"/>
                </a:solidFill>
                <a:latin typeface="Script MT Bold" panose="03040602040607080904" pitchFamily="66" charset="0"/>
                <a:ea typeface="+mn-ea"/>
                <a:cs typeface="+mn-cs"/>
              </a:rPr>
              <a:t>Gateway to Defence Solutions</a:t>
            </a:r>
            <a:endParaRPr lang="en-GB" sz="1600" kern="1200" dirty="0">
              <a:solidFill>
                <a:schemeClr val="lt1"/>
              </a:solidFill>
              <a:latin typeface="Script MT Bold" panose="03040602040607080904" pitchFamily="66" charset="0"/>
              <a:ea typeface="+mn-ea"/>
              <a:cs typeface="+mn-cs"/>
            </a:endParaRPr>
          </a:p>
        </p:txBody>
      </p:sp>
      <p:sp>
        <p:nvSpPr>
          <p:cNvPr id="17" name="Slide Number Placeholder 2"/>
          <p:cNvSpPr txBox="1">
            <a:spLocks/>
          </p:cNvSpPr>
          <p:nvPr userDrawn="1"/>
        </p:nvSpPr>
        <p:spPr>
          <a:xfrm>
            <a:off x="8087557" y="6451589"/>
            <a:ext cx="853367" cy="452254"/>
          </a:xfrm>
          <a:prstGeom prst="rect">
            <a:avLst/>
          </a:prstGeom>
          <a:noFill/>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pic>
        <p:nvPicPr>
          <p:cNvPr id="23" name="Picture 22"/>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800297" y="103933"/>
            <a:ext cx="2282671" cy="914400"/>
          </a:xfrm>
          <a:prstGeom prst="snip2DiagRect">
            <a:avLst>
              <a:gd name="adj1" fmla="val 0"/>
              <a:gd name="adj2" fmla="val 24074"/>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77555" y="1385795"/>
            <a:ext cx="9729928" cy="3032230"/>
          </a:xfrm>
          <a:prstGeom prst="rect">
            <a:avLst/>
          </a:prstGeom>
        </p:spPr>
      </p:pic>
    </p:spTree>
    <p:extLst>
      <p:ext uri="{BB962C8B-B14F-4D97-AF65-F5344CB8AC3E}">
        <p14:creationId xmlns:p14="http://schemas.microsoft.com/office/powerpoint/2010/main" xmlns="" val="338810057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nd Slide 4">
    <p:bg>
      <p:bgPr>
        <a:gradFill>
          <a:gsLst>
            <a:gs pos="3000">
              <a:srgbClr val="003366"/>
            </a:gs>
            <a:gs pos="100000">
              <a:srgbClr val="0976B3"/>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1032302"/>
            <a:ext cx="8256895" cy="5825698"/>
          </a:xfrm>
          <a:prstGeom prst="ellipse">
            <a:avLst/>
          </a:prstGeom>
          <a:ln>
            <a:noFill/>
          </a:ln>
          <a:effectLst>
            <a:innerShdw blurRad="114300">
              <a:prstClr val="black"/>
            </a:innerShdw>
            <a:softEdge rad="266700"/>
          </a:effectLst>
        </p:spPr>
      </p:pic>
      <p:sp>
        <p:nvSpPr>
          <p:cNvPr id="4" name="Rectangle 3"/>
          <p:cNvSpPr/>
          <p:nvPr userDrawn="1"/>
        </p:nvSpPr>
        <p:spPr>
          <a:xfrm>
            <a:off x="1641572" y="-136480"/>
            <a:ext cx="5888150" cy="1446550"/>
          </a:xfrm>
          <a:prstGeom prst="rect">
            <a:avLst/>
          </a:prstGeom>
          <a:noFill/>
        </p:spPr>
        <p:txBody>
          <a:bodyPr wrap="none" lIns="91440" tIns="45720" rIns="91440" bIns="45720">
            <a:spAutoFit/>
          </a:bodyPr>
          <a:lstStyle/>
          <a:p>
            <a:pPr algn="ctr"/>
            <a:r>
              <a:rPr lang="en-US" sz="8800" b="1" cap="none" spc="50" dirty="0" smtClean="0">
                <a:ln w="0"/>
                <a:solidFill>
                  <a:schemeClr val="bg2"/>
                </a:solidFill>
                <a:effectLst>
                  <a:innerShdw blurRad="63500" dist="50800" dir="13500000">
                    <a:srgbClr val="000000">
                      <a:alpha val="50000"/>
                    </a:srgbClr>
                  </a:innerShdw>
                </a:effectLst>
              </a:rPr>
              <a:t>Thank you</a:t>
            </a:r>
            <a:endParaRPr lang="en-US" sz="88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xmlns="" val="23023649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bg>
      <p:bgPr>
        <a:solidFill>
          <a:schemeClr val="bg1"/>
        </a:solidFill>
        <a:effectLst/>
      </p:bgPr>
    </p:bg>
    <p:spTree>
      <p:nvGrpSpPr>
        <p:cNvPr id="1" name=""/>
        <p:cNvGrpSpPr/>
        <p:nvPr/>
      </p:nvGrpSpPr>
      <p:grpSpPr>
        <a:xfrm>
          <a:off x="0" y="0"/>
          <a:ext cx="0" cy="0"/>
          <a:chOff x="0" y="0"/>
          <a:chExt cx="0" cy="0"/>
        </a:xfrm>
      </p:grpSpPr>
      <p:sp>
        <p:nvSpPr>
          <p:cNvPr id="5" name="Footer Placeholder 4"/>
          <p:cNvSpPr txBox="1">
            <a:spLocks/>
          </p:cNvSpPr>
          <p:nvPr/>
        </p:nvSpPr>
        <p:spPr>
          <a:xfrm>
            <a:off x="0" y="6492877"/>
            <a:ext cx="9144000" cy="365125"/>
          </a:xfrm>
          <a:prstGeom prst="rect">
            <a:avLst/>
          </a:prstGeom>
          <a:solidFill>
            <a:srgbClr val="324764"/>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95" rtl="0" eaLnBrk="1" latinLnBrk="0" hangingPunct="1"/>
            <a:r>
              <a:rPr lang="en-ZA" sz="2000" b="1" kern="1200" dirty="0" smtClean="0">
                <a:ln w="0"/>
                <a:solidFill>
                  <a:schemeClr val="bg2"/>
                </a:solidFill>
                <a:effectLst>
                  <a:innerShdw blurRad="63500" dist="50800" dir="13500000">
                    <a:srgbClr val="000000">
                      <a:alpha val="50000"/>
                    </a:srgbClr>
                  </a:innerShdw>
                </a:effectLst>
                <a:latin typeface="Script MT Bold" panose="03040602040607080904" pitchFamily="66" charset="0"/>
                <a:ea typeface="+mn-ea"/>
                <a:cs typeface="Arial" panose="020B0604020202020204" pitchFamily="34" charset="0"/>
              </a:rPr>
              <a:t>Gateway to Defence Solutions</a:t>
            </a:r>
          </a:p>
        </p:txBody>
      </p:sp>
      <p:sp>
        <p:nvSpPr>
          <p:cNvPr id="6" name="Slide Number Placeholder 2"/>
          <p:cNvSpPr txBox="1">
            <a:spLocks/>
          </p:cNvSpPr>
          <p:nvPr/>
        </p:nvSpPr>
        <p:spPr>
          <a:xfrm>
            <a:off x="6457950" y="6492877"/>
            <a:ext cx="2601383"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sp>
        <p:nvSpPr>
          <p:cNvPr id="7" name="Title 1"/>
          <p:cNvSpPr>
            <a:spLocks noGrp="1"/>
          </p:cNvSpPr>
          <p:nvPr>
            <p:ph type="title"/>
          </p:nvPr>
        </p:nvSpPr>
        <p:spPr>
          <a:xfrm>
            <a:off x="0" y="2"/>
            <a:ext cx="7270044" cy="576000"/>
          </a:xfrm>
          <a:solidFill>
            <a:srgbClr val="003366"/>
          </a:solidFill>
          <a:ln>
            <a:noFill/>
          </a:ln>
          <a:effectLst/>
        </p:spPr>
        <p:txBody>
          <a:bodyPr>
            <a:normAutofit/>
          </a:bodyPr>
          <a:lstStyle>
            <a:lvl1pPr marL="88900" indent="0">
              <a:defRPr lang="en-US" sz="2900" b="1" kern="1200" spc="0" dirty="0">
                <a:ln w="0"/>
                <a:solidFill>
                  <a:schemeClr val="bg1"/>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r>
              <a:rPr lang="en-US" smtClean="0"/>
              <a:t>Click to edit Master title style</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08332" y="2"/>
            <a:ext cx="1650999" cy="619125"/>
          </a:xfrm>
          <a:prstGeom prst="rect">
            <a:avLst/>
          </a:prstGeom>
        </p:spPr>
      </p:pic>
      <p:sp>
        <p:nvSpPr>
          <p:cNvPr id="9" name="Footer Placeholder 4"/>
          <p:cNvSpPr txBox="1">
            <a:spLocks/>
          </p:cNvSpPr>
          <p:nvPr/>
        </p:nvSpPr>
        <p:spPr>
          <a:xfrm>
            <a:off x="0" y="6492877"/>
            <a:ext cx="9144000" cy="365125"/>
          </a:xfrm>
          <a:prstGeom prst="rect">
            <a:avLst/>
          </a:prstGeom>
          <a:solidFill>
            <a:srgbClr val="003366"/>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95"/>
            <a:r>
              <a:rPr lang="en-GB" sz="1600" dirty="0" smtClean="0">
                <a:latin typeface="Script MT Bold" panose="03040602040607080904" pitchFamily="66" charset="0"/>
              </a:rPr>
              <a:t>Gateway to Defence Solutions</a:t>
            </a:r>
            <a:endParaRPr lang="en-GB" sz="1600" dirty="0">
              <a:latin typeface="Script MT Bold" panose="03040602040607080904" pitchFamily="66" charset="0"/>
            </a:endParaRPr>
          </a:p>
        </p:txBody>
      </p:sp>
      <p:sp>
        <p:nvSpPr>
          <p:cNvPr id="10" name="Slide Number Placeholder 2"/>
          <p:cNvSpPr txBox="1">
            <a:spLocks/>
          </p:cNvSpPr>
          <p:nvPr/>
        </p:nvSpPr>
        <p:spPr>
          <a:xfrm>
            <a:off x="6457950" y="6492877"/>
            <a:ext cx="2601383"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08332" y="2"/>
            <a:ext cx="1650999" cy="619125"/>
          </a:xfrm>
          <a:prstGeom prst="rect">
            <a:avLst/>
          </a:prstGeom>
        </p:spPr>
      </p:pic>
      <p:sp>
        <p:nvSpPr>
          <p:cNvPr id="12" name="Text Placeholder 11"/>
          <p:cNvSpPr>
            <a:spLocks noGrp="1"/>
          </p:cNvSpPr>
          <p:nvPr>
            <p:ph type="body" sz="quarter" idx="10"/>
          </p:nvPr>
        </p:nvSpPr>
        <p:spPr>
          <a:xfrm>
            <a:off x="846138" y="928688"/>
            <a:ext cx="7766050" cy="4953000"/>
          </a:xfrm>
        </p:spPr>
        <p:txBody>
          <a:bodyPr>
            <a:normAutofit/>
          </a:bodyPr>
          <a:lstStyle>
            <a:lvl1pPr marL="355600" indent="-355600" algn="just">
              <a:lnSpc>
                <a:spcPct val="100000"/>
              </a:lnSpc>
              <a:spcBef>
                <a:spcPts val="600"/>
              </a:spcBef>
              <a:spcAft>
                <a:spcPts val="600"/>
              </a:spcAft>
              <a:buFont typeface="Wingdings" panose="05000000000000000000" pitchFamily="2" charset="2"/>
              <a:buChar char="§"/>
              <a:defRPr sz="2800">
                <a:solidFill>
                  <a:srgbClr val="003366"/>
                </a:solidFill>
              </a:defRPr>
            </a:lvl1pPr>
            <a:lvl2pPr marL="723900" indent="-368300" algn="just">
              <a:lnSpc>
                <a:spcPct val="100000"/>
              </a:lnSpc>
              <a:spcBef>
                <a:spcPts val="600"/>
              </a:spcBef>
              <a:spcAft>
                <a:spcPts val="600"/>
              </a:spcAft>
              <a:buFont typeface="Arial" panose="020B0604020202020204" pitchFamily="34" charset="0"/>
              <a:buChar char="-"/>
              <a:defRPr sz="2800">
                <a:solidFill>
                  <a:srgbClr val="003366"/>
                </a:solidFill>
              </a:defRPr>
            </a:lvl2pPr>
            <a:lvl3pPr marL="1077913" indent="-354013" algn="just">
              <a:lnSpc>
                <a:spcPct val="100000"/>
              </a:lnSpc>
              <a:spcBef>
                <a:spcPts val="600"/>
              </a:spcBef>
              <a:spcAft>
                <a:spcPts val="600"/>
              </a:spcAft>
              <a:defRPr sz="2400">
                <a:solidFill>
                  <a:srgbClr val="003366"/>
                </a:solidFill>
              </a:defRPr>
            </a:lvl3pPr>
            <a:lvl4pPr algn="just">
              <a:lnSpc>
                <a:spcPct val="100000"/>
              </a:lnSpc>
              <a:spcBef>
                <a:spcPts val="600"/>
              </a:spcBef>
              <a:spcAft>
                <a:spcPts val="600"/>
              </a:spcAft>
              <a:defRPr sz="2000">
                <a:solidFill>
                  <a:srgbClr val="003366"/>
                </a:solidFill>
              </a:defRPr>
            </a:lvl4pPr>
            <a:lvl5pPr algn="just">
              <a:lnSpc>
                <a:spcPct val="100000"/>
              </a:lnSpc>
              <a:spcBef>
                <a:spcPts val="600"/>
              </a:spcBef>
              <a:spcAft>
                <a:spcPts val="600"/>
              </a:spcAft>
              <a:defRPr sz="2000">
                <a:solidFill>
                  <a:srgbClr val="003366"/>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Tree>
    <p:extLst>
      <p:ext uri="{BB962C8B-B14F-4D97-AF65-F5344CB8AC3E}">
        <p14:creationId xmlns:p14="http://schemas.microsoft.com/office/powerpoint/2010/main" xmlns="" val="3438370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nd Slide 1">
    <p:bg>
      <p:bgPr>
        <a:gradFill>
          <a:gsLst>
            <a:gs pos="3000">
              <a:srgbClr val="003366"/>
            </a:gs>
            <a:gs pos="100000">
              <a:srgbClr val="0976B3"/>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94692" y="182598"/>
            <a:ext cx="8754615" cy="6492803"/>
          </a:xfrm>
          <a:prstGeom prst="rect">
            <a:avLst/>
          </a:prstGeom>
        </p:spPr>
      </p:pic>
    </p:spTree>
    <p:extLst>
      <p:ext uri="{BB962C8B-B14F-4D97-AF65-F5344CB8AC3E}">
        <p14:creationId xmlns:p14="http://schemas.microsoft.com/office/powerpoint/2010/main" xmlns="" val="308232986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nd Slide 2">
    <p:bg>
      <p:bgPr>
        <a:gradFill>
          <a:gsLst>
            <a:gs pos="3000">
              <a:srgbClr val="003366"/>
            </a:gs>
            <a:gs pos="100000">
              <a:srgbClr val="0976B3"/>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9341" y="255757"/>
            <a:ext cx="8925318" cy="6346486"/>
          </a:xfrm>
          <a:prstGeom prst="rect">
            <a:avLst/>
          </a:prstGeom>
        </p:spPr>
      </p:pic>
    </p:spTree>
    <p:extLst>
      <p:ext uri="{BB962C8B-B14F-4D97-AF65-F5344CB8AC3E}">
        <p14:creationId xmlns:p14="http://schemas.microsoft.com/office/powerpoint/2010/main" xmlns="" val="420105668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End Slide 3">
    <p:bg>
      <p:bgPr>
        <a:gradFill>
          <a:gsLst>
            <a:gs pos="3000">
              <a:srgbClr val="003366"/>
            </a:gs>
            <a:gs pos="100000">
              <a:srgbClr val="0976B3"/>
            </a:gs>
          </a:gsLst>
          <a:lin ang="54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3747673" y="738313"/>
            <a:ext cx="5282027" cy="5381375"/>
          </a:xfrm>
          <a:prstGeom prst="octagon">
            <a:avLst>
              <a:gd name="adj" fmla="val 7439"/>
            </a:avLst>
          </a:prstGeom>
          <a:ln>
            <a:noFill/>
          </a:ln>
          <a:effectLst>
            <a:outerShdw blurRad="292100" dist="139700" dir="2700000" algn="tl" rotWithShape="0">
              <a:srgbClr val="333333">
                <a:alpha val="65000"/>
              </a:srgbClr>
            </a:outerShdw>
          </a:effectLst>
        </p:spPr>
      </p:pic>
      <p:sp>
        <p:nvSpPr>
          <p:cNvPr id="10" name="TextBox 9"/>
          <p:cNvSpPr txBox="1"/>
          <p:nvPr/>
        </p:nvSpPr>
        <p:spPr>
          <a:xfrm>
            <a:off x="118412" y="2151728"/>
            <a:ext cx="3629262" cy="2554545"/>
          </a:xfrm>
          <a:prstGeom prst="rect">
            <a:avLst/>
          </a:prstGeom>
          <a:noFill/>
          <a:effectLst>
            <a:innerShdw blurRad="63500" dist="50800" dir="13500000">
              <a:prstClr val="black">
                <a:alpha val="50000"/>
              </a:prstClr>
            </a:innerShdw>
          </a:effectLst>
        </p:spPr>
        <p:txBody>
          <a:bodyPr wrap="square" rtlCol="0">
            <a:spAutoFit/>
          </a:bodyPr>
          <a:lstStyle/>
          <a:p>
            <a:pPr algn="ctr"/>
            <a:r>
              <a:rPr lang="en-ZA" sz="8000" b="1" spc="0" dirty="0">
                <a:ln w="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Thank </a:t>
            </a:r>
            <a:endParaRPr lang="en-ZA" sz="8000" b="1" spc="0" dirty="0" smtClean="0">
              <a:ln w="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a:p>
            <a:pPr algn="ctr"/>
            <a:r>
              <a:rPr lang="en-ZA" sz="8000" b="1" spc="0" dirty="0" smtClean="0">
                <a:ln w="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you</a:t>
            </a:r>
            <a:endParaRPr lang="en-ZA" sz="8000" b="1" spc="0" dirty="0">
              <a:ln w="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4320696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445130"/>
            <a:ext cx="2133600" cy="365125"/>
          </a:xfrm>
        </p:spPr>
        <p:txBody>
          <a:bodyPr/>
          <a:lstStyle>
            <a:lvl1pPr>
              <a:defRPr/>
            </a:lvl1pPr>
          </a:lstStyle>
          <a:p>
            <a:pPr>
              <a:defRPr/>
            </a:pPr>
            <a:fld id="{53EF620E-0A6C-4D36-9333-E2C247F3F4D8}" type="datetime1">
              <a:rPr lang="en-US" altLang="en-US"/>
              <a:pPr>
                <a:defRPr/>
              </a:pPr>
              <a:t>3/15/2021</a:t>
            </a:fld>
            <a:endParaRPr lang="en-US" altLang="en-US" dirty="0"/>
          </a:p>
        </p:txBody>
      </p:sp>
      <p:sp>
        <p:nvSpPr>
          <p:cNvPr id="4" name="Slide Number Placeholder 5"/>
          <p:cNvSpPr>
            <a:spLocks noGrp="1"/>
          </p:cNvSpPr>
          <p:nvPr>
            <p:ph type="sldNum" sz="quarter" idx="12"/>
          </p:nvPr>
        </p:nvSpPr>
        <p:spPr>
          <a:xfrm>
            <a:off x="6553200" y="6445130"/>
            <a:ext cx="2133600" cy="365125"/>
          </a:xfrm>
        </p:spPr>
        <p:txBody>
          <a:bodyPr/>
          <a:lstStyle>
            <a:lvl1pPr>
              <a:defRPr>
                <a:solidFill>
                  <a:schemeClr val="bg1"/>
                </a:solidFill>
              </a:defRPr>
            </a:lvl1pPr>
          </a:lstStyle>
          <a:p>
            <a:pPr>
              <a:defRPr/>
            </a:pPr>
            <a:fld id="{2E083F00-3C55-4327-9B0B-FF9887ACCF08}" type="slidenum">
              <a:rPr lang="en-US" altLang="en-US" smtClean="0"/>
              <a:pPr>
                <a:defRPr/>
              </a:pPr>
              <a:t>‹#›</a:t>
            </a:fld>
            <a:endParaRPr lang="en-US" altLang="en-US" dirty="0"/>
          </a:p>
        </p:txBody>
      </p:sp>
      <p:sp>
        <p:nvSpPr>
          <p:cNvPr id="5" name="Rectangle 4"/>
          <p:cNvSpPr/>
          <p:nvPr userDrawn="1"/>
        </p:nvSpPr>
        <p:spPr>
          <a:xfrm>
            <a:off x="0" y="17756"/>
            <a:ext cx="6780361" cy="941032"/>
          </a:xfrm>
          <a:prstGeom prst="rect">
            <a:avLst/>
          </a:prstGeom>
          <a:solidFill>
            <a:srgbClr val="0048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Content Placeholder 3"/>
          <p:cNvSpPr txBox="1">
            <a:spLocks/>
          </p:cNvSpPr>
          <p:nvPr userDrawn="1"/>
        </p:nvSpPr>
        <p:spPr>
          <a:xfrm>
            <a:off x="350980" y="1115552"/>
            <a:ext cx="8460509" cy="5033241"/>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ZA" sz="2000" dirty="0">
              <a:solidFill>
                <a:srgbClr val="002060"/>
              </a:solidFill>
            </a:endParaRPr>
          </a:p>
        </p:txBody>
      </p:sp>
      <p:sp>
        <p:nvSpPr>
          <p:cNvPr id="8" name="Content Placeholder 2"/>
          <p:cNvSpPr>
            <a:spLocks noGrp="1"/>
          </p:cNvSpPr>
          <p:nvPr>
            <p:ph idx="1"/>
          </p:nvPr>
        </p:nvSpPr>
        <p:spPr>
          <a:xfrm>
            <a:off x="224287" y="1115552"/>
            <a:ext cx="8462513" cy="5224863"/>
          </a:xfrm>
        </p:spPr>
        <p:txBody>
          <a:bodyPr/>
          <a:lstStyle>
            <a:lvl1pPr>
              <a:defRPr sz="1800">
                <a:solidFill>
                  <a:srgbClr val="002060"/>
                </a:solidFill>
              </a:defRPr>
            </a:lvl1pPr>
            <a:lvl2pPr>
              <a:defRPr sz="1800">
                <a:solidFill>
                  <a:srgbClr val="002060"/>
                </a:solidFill>
              </a:defRPr>
            </a:lvl2pPr>
            <a:lvl3pPr marL="985838" indent="-269875">
              <a:defRPr sz="1600">
                <a:solidFill>
                  <a:srgbClr val="002060"/>
                </a:solidFill>
              </a:defRPr>
            </a:lvl3pPr>
            <a:lvl4pPr marL="1262063" indent="-228600">
              <a:defRPr sz="1600">
                <a:solidFill>
                  <a:srgbClr val="002060"/>
                </a:solidFill>
              </a:defRPr>
            </a:lvl4pPr>
            <a:lvl5pPr marL="1435100" indent="-228600">
              <a:defRPr sz="1600">
                <a:solidFill>
                  <a:srgbClr val="002060"/>
                </a:solidFill>
              </a:defRPr>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itle 1"/>
          <p:cNvSpPr>
            <a:spLocks noGrp="1"/>
          </p:cNvSpPr>
          <p:nvPr>
            <p:ph type="title"/>
          </p:nvPr>
        </p:nvSpPr>
        <p:spPr>
          <a:xfrm>
            <a:off x="224286" y="94891"/>
            <a:ext cx="6435305" cy="793630"/>
          </a:xfrm>
        </p:spPr>
        <p:txBody>
          <a:bodyPr anchor="ctr"/>
          <a:lstStyle>
            <a:lvl1pPr algn="l">
              <a:defRPr sz="3600" b="1">
                <a:solidFill>
                  <a:schemeClr val="bg1"/>
                </a:solidFill>
              </a:defRPr>
            </a:lvl1pPr>
          </a:lstStyle>
          <a:p>
            <a:r>
              <a:rPr lang="en-GB" dirty="0" smtClean="0"/>
              <a:t>Click to edit Master title style</a:t>
            </a:r>
            <a:endParaRPr lang="en-US" dirty="0"/>
          </a:p>
        </p:txBody>
      </p:sp>
    </p:spTree>
    <p:extLst>
      <p:ext uri="{BB962C8B-B14F-4D97-AF65-F5344CB8AC3E}">
        <p14:creationId xmlns:p14="http://schemas.microsoft.com/office/powerpoint/2010/main" xmlns="" val="4137117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Blank">
    <p:bg>
      <p:bgPr>
        <a:solidFill>
          <a:schemeClr val="bg1"/>
        </a:solidFill>
        <a:effectLst/>
      </p:bgPr>
    </p:bg>
    <p:spTree>
      <p:nvGrpSpPr>
        <p:cNvPr id="1" name=""/>
        <p:cNvGrpSpPr/>
        <p:nvPr/>
      </p:nvGrpSpPr>
      <p:grpSpPr>
        <a:xfrm>
          <a:off x="0" y="0"/>
          <a:ext cx="0" cy="0"/>
          <a:chOff x="0" y="0"/>
          <a:chExt cx="0" cy="0"/>
        </a:xfrm>
      </p:grpSpPr>
      <p:sp>
        <p:nvSpPr>
          <p:cNvPr id="5" name="Footer Placeholder 4"/>
          <p:cNvSpPr txBox="1">
            <a:spLocks/>
          </p:cNvSpPr>
          <p:nvPr/>
        </p:nvSpPr>
        <p:spPr>
          <a:xfrm>
            <a:off x="0" y="6492877"/>
            <a:ext cx="9144000" cy="365125"/>
          </a:xfrm>
          <a:prstGeom prst="rect">
            <a:avLst/>
          </a:prstGeom>
          <a:solidFill>
            <a:srgbClr val="324764"/>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95" rtl="0" eaLnBrk="1" latinLnBrk="0" hangingPunct="1"/>
            <a:r>
              <a:rPr lang="en-ZA" sz="2000" b="1" kern="1200" dirty="0" smtClean="0">
                <a:ln w="0"/>
                <a:solidFill>
                  <a:schemeClr val="bg2"/>
                </a:solidFill>
                <a:effectLst>
                  <a:innerShdw blurRad="63500" dist="50800" dir="13500000">
                    <a:srgbClr val="000000">
                      <a:alpha val="50000"/>
                    </a:srgbClr>
                  </a:innerShdw>
                </a:effectLst>
                <a:latin typeface="Script MT Bold" panose="03040602040607080904" pitchFamily="66" charset="0"/>
                <a:ea typeface="+mn-ea"/>
                <a:cs typeface="Arial" panose="020B0604020202020204" pitchFamily="34" charset="0"/>
              </a:rPr>
              <a:t>Gateway to Defence Solutions</a:t>
            </a:r>
          </a:p>
        </p:txBody>
      </p:sp>
      <p:sp>
        <p:nvSpPr>
          <p:cNvPr id="6" name="Slide Number Placeholder 2"/>
          <p:cNvSpPr txBox="1">
            <a:spLocks/>
          </p:cNvSpPr>
          <p:nvPr/>
        </p:nvSpPr>
        <p:spPr>
          <a:xfrm>
            <a:off x="6457950" y="6492877"/>
            <a:ext cx="2601383"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sp>
        <p:nvSpPr>
          <p:cNvPr id="7" name="Title 1"/>
          <p:cNvSpPr>
            <a:spLocks noGrp="1"/>
          </p:cNvSpPr>
          <p:nvPr>
            <p:ph type="title"/>
          </p:nvPr>
        </p:nvSpPr>
        <p:spPr>
          <a:xfrm>
            <a:off x="0" y="2"/>
            <a:ext cx="7270044" cy="576000"/>
          </a:xfrm>
          <a:solidFill>
            <a:srgbClr val="003366"/>
          </a:solidFill>
          <a:ln>
            <a:noFill/>
          </a:ln>
          <a:effectLst/>
        </p:spPr>
        <p:txBody>
          <a:bodyPr vert="horz" lIns="91440" tIns="45720" rIns="91440" bIns="45720" rtlCol="0" anchor="ctr">
            <a:normAutofit/>
          </a:bodyPr>
          <a:lstStyle>
            <a:lvl1pPr>
              <a:defRPr lang="en-US" sz="2900" b="1" spc="0" dirty="0">
                <a:ln w="0"/>
                <a:solidFill>
                  <a:schemeClr val="bg1"/>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pPr marL="88900" lvl="0" indent="0"/>
            <a:r>
              <a:rPr lang="en-US" smtClean="0"/>
              <a:t>Click to edit Master title style</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08332" y="2"/>
            <a:ext cx="1650999" cy="619125"/>
          </a:xfrm>
          <a:prstGeom prst="rect">
            <a:avLst/>
          </a:prstGeom>
        </p:spPr>
      </p:pic>
      <p:sp>
        <p:nvSpPr>
          <p:cNvPr id="9" name="Footer Placeholder 4"/>
          <p:cNvSpPr txBox="1">
            <a:spLocks/>
          </p:cNvSpPr>
          <p:nvPr/>
        </p:nvSpPr>
        <p:spPr>
          <a:xfrm>
            <a:off x="0" y="6492877"/>
            <a:ext cx="9144000" cy="365125"/>
          </a:xfrm>
          <a:prstGeom prst="rect">
            <a:avLst/>
          </a:prstGeom>
          <a:solidFill>
            <a:srgbClr val="003366"/>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95"/>
            <a:r>
              <a:rPr lang="en-GB" sz="1600" dirty="0" smtClean="0">
                <a:latin typeface="Script MT Bold" panose="03040602040607080904" pitchFamily="66" charset="0"/>
              </a:rPr>
              <a:t>Gateway to Defence Solutions</a:t>
            </a:r>
            <a:endParaRPr lang="en-GB" sz="1600" dirty="0">
              <a:latin typeface="Script MT Bold" panose="03040602040607080904" pitchFamily="66" charset="0"/>
            </a:endParaRPr>
          </a:p>
        </p:txBody>
      </p:sp>
      <p:sp>
        <p:nvSpPr>
          <p:cNvPr id="10" name="Slide Number Placeholder 2"/>
          <p:cNvSpPr txBox="1">
            <a:spLocks/>
          </p:cNvSpPr>
          <p:nvPr/>
        </p:nvSpPr>
        <p:spPr>
          <a:xfrm>
            <a:off x="6457950" y="6492877"/>
            <a:ext cx="2601383"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08332" y="2"/>
            <a:ext cx="1650999" cy="619125"/>
          </a:xfrm>
          <a:prstGeom prst="rect">
            <a:avLst/>
          </a:prstGeom>
        </p:spPr>
      </p:pic>
      <p:sp>
        <p:nvSpPr>
          <p:cNvPr id="12" name="Content Placeholder 2"/>
          <p:cNvSpPr txBox="1">
            <a:spLocks/>
          </p:cNvSpPr>
          <p:nvPr userDrawn="1"/>
        </p:nvSpPr>
        <p:spPr>
          <a:xfrm>
            <a:off x="702000" y="869576"/>
            <a:ext cx="7740000" cy="4666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30000"/>
              </a:lnSpc>
              <a:spcBef>
                <a:spcPts val="1800"/>
              </a:spcBef>
              <a:buFont typeface="+mj-lt"/>
              <a:buAutoNum type="arabicPeriod"/>
              <a:defRPr/>
            </a:pPr>
            <a:endParaRPr lang="fr-FR" sz="1800" dirty="0">
              <a:solidFill>
                <a:srgbClr val="0038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23050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lank">
    <p:bg>
      <p:bgPr>
        <a:solidFill>
          <a:srgbClr val="B8C3CF"/>
        </a:solidFill>
        <a:effectLst/>
      </p:bgPr>
    </p:bg>
    <p:spTree>
      <p:nvGrpSpPr>
        <p:cNvPr id="1" name=""/>
        <p:cNvGrpSpPr/>
        <p:nvPr/>
      </p:nvGrpSpPr>
      <p:grpSpPr>
        <a:xfrm>
          <a:off x="0" y="0"/>
          <a:ext cx="0" cy="0"/>
          <a:chOff x="0" y="0"/>
          <a:chExt cx="0" cy="0"/>
        </a:xfrm>
      </p:grpSpPr>
      <p:sp>
        <p:nvSpPr>
          <p:cNvPr id="5" name="Footer Placeholder 4"/>
          <p:cNvSpPr txBox="1">
            <a:spLocks/>
          </p:cNvSpPr>
          <p:nvPr/>
        </p:nvSpPr>
        <p:spPr>
          <a:xfrm>
            <a:off x="0" y="6492877"/>
            <a:ext cx="9144000" cy="365125"/>
          </a:xfrm>
          <a:prstGeom prst="rect">
            <a:avLst/>
          </a:prstGeom>
          <a:solidFill>
            <a:srgbClr val="324764"/>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95" rtl="0" eaLnBrk="1" latinLnBrk="0" hangingPunct="1"/>
            <a:r>
              <a:rPr lang="en-ZA" sz="2000" b="1" kern="1200" dirty="0" smtClean="0">
                <a:ln w="0"/>
                <a:solidFill>
                  <a:schemeClr val="bg2"/>
                </a:solidFill>
                <a:effectLst>
                  <a:innerShdw blurRad="63500" dist="50800" dir="13500000">
                    <a:srgbClr val="000000">
                      <a:alpha val="50000"/>
                    </a:srgbClr>
                  </a:innerShdw>
                </a:effectLst>
                <a:latin typeface="Script MT Bold" panose="03040602040607080904" pitchFamily="66" charset="0"/>
                <a:ea typeface="+mn-ea"/>
                <a:cs typeface="Arial" panose="020B0604020202020204" pitchFamily="34" charset="0"/>
              </a:rPr>
              <a:t>Gateway to Defence Solutions</a:t>
            </a:r>
          </a:p>
        </p:txBody>
      </p:sp>
      <p:sp>
        <p:nvSpPr>
          <p:cNvPr id="6" name="Slide Number Placeholder 2"/>
          <p:cNvSpPr txBox="1">
            <a:spLocks/>
          </p:cNvSpPr>
          <p:nvPr/>
        </p:nvSpPr>
        <p:spPr>
          <a:xfrm>
            <a:off x="6457950" y="6492877"/>
            <a:ext cx="2601383"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sp>
        <p:nvSpPr>
          <p:cNvPr id="7" name="Title 1"/>
          <p:cNvSpPr>
            <a:spLocks noGrp="1"/>
          </p:cNvSpPr>
          <p:nvPr>
            <p:ph type="title"/>
          </p:nvPr>
        </p:nvSpPr>
        <p:spPr>
          <a:xfrm>
            <a:off x="0" y="2"/>
            <a:ext cx="7270044" cy="576000"/>
          </a:xfrm>
          <a:solidFill>
            <a:srgbClr val="003366"/>
          </a:solidFill>
          <a:ln>
            <a:noFill/>
          </a:ln>
          <a:effectLst/>
        </p:spPr>
        <p:txBody>
          <a:bodyPr vert="horz" lIns="91440" tIns="45720" rIns="91440" bIns="45720" rtlCol="0" anchor="ctr">
            <a:normAutofit/>
          </a:bodyPr>
          <a:lstStyle>
            <a:lvl1pPr>
              <a:defRPr lang="en-US" sz="2900" b="1" spc="0" dirty="0">
                <a:ln w="0"/>
                <a:solidFill>
                  <a:schemeClr val="bg1"/>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pPr marL="88900" lvl="0" indent="0"/>
            <a:r>
              <a:rPr lang="en-US" smtClean="0"/>
              <a:t>Click to edit Master title style</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08332" y="2"/>
            <a:ext cx="1650999" cy="619125"/>
          </a:xfrm>
          <a:prstGeom prst="rect">
            <a:avLst/>
          </a:prstGeom>
        </p:spPr>
      </p:pic>
      <p:sp>
        <p:nvSpPr>
          <p:cNvPr id="9" name="Footer Placeholder 4"/>
          <p:cNvSpPr txBox="1">
            <a:spLocks/>
          </p:cNvSpPr>
          <p:nvPr/>
        </p:nvSpPr>
        <p:spPr>
          <a:xfrm>
            <a:off x="0" y="6492877"/>
            <a:ext cx="9144000" cy="365125"/>
          </a:xfrm>
          <a:prstGeom prst="rect">
            <a:avLst/>
          </a:prstGeom>
          <a:solidFill>
            <a:srgbClr val="003366"/>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95" rtl="0" eaLnBrk="1" latinLnBrk="0" hangingPunct="1"/>
            <a:r>
              <a:rPr lang="en-GB" sz="1600" kern="1200" dirty="0" smtClean="0">
                <a:solidFill>
                  <a:schemeClr val="bg1"/>
                </a:solidFill>
                <a:latin typeface="Script MT Bold" panose="03040602040607080904" pitchFamily="66" charset="0"/>
                <a:ea typeface="+mn-ea"/>
                <a:cs typeface="+mn-cs"/>
              </a:rPr>
              <a:t>Gateway to Defence Solutions</a:t>
            </a:r>
            <a:endParaRPr lang="en-GB" sz="1600" kern="1200" dirty="0">
              <a:solidFill>
                <a:schemeClr val="bg1"/>
              </a:solidFill>
              <a:latin typeface="Script MT Bold" panose="03040602040607080904" pitchFamily="66" charset="0"/>
              <a:ea typeface="+mn-ea"/>
              <a:cs typeface="+mn-cs"/>
            </a:endParaRPr>
          </a:p>
        </p:txBody>
      </p:sp>
      <p:sp>
        <p:nvSpPr>
          <p:cNvPr id="10" name="Slide Number Placeholder 2"/>
          <p:cNvSpPr txBox="1">
            <a:spLocks/>
          </p:cNvSpPr>
          <p:nvPr/>
        </p:nvSpPr>
        <p:spPr>
          <a:xfrm>
            <a:off x="6457950" y="6492877"/>
            <a:ext cx="2601383"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pic>
        <p:nvPicPr>
          <p:cNvPr id="2" name="Picture 1"/>
          <p:cNvPicPr>
            <a:picLocks noChangeAspect="1"/>
          </p:cNvPicPr>
          <p:nvPr userDrawn="1"/>
        </p:nvPicPr>
        <p:blipFill>
          <a:blip r:embed="rId3" cstate="print"/>
          <a:stretch>
            <a:fillRect/>
          </a:stretch>
        </p:blipFill>
        <p:spPr>
          <a:xfrm>
            <a:off x="0" y="642886"/>
            <a:ext cx="2066723" cy="5572227"/>
          </a:xfrm>
          <a:prstGeom prst="rect">
            <a:avLst/>
          </a:prstGeom>
        </p:spPr>
      </p:pic>
    </p:spTree>
    <p:extLst>
      <p:ext uri="{BB962C8B-B14F-4D97-AF65-F5344CB8AC3E}">
        <p14:creationId xmlns:p14="http://schemas.microsoft.com/office/powerpoint/2010/main" xmlns="" val="264865339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logo Watermark">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48611" y="44390"/>
            <a:ext cx="1650999" cy="619125"/>
          </a:xfrm>
          <a:prstGeom prst="rect">
            <a:avLst/>
          </a:prstGeom>
        </p:spPr>
      </p:pic>
      <p:sp>
        <p:nvSpPr>
          <p:cNvPr id="4" name="Footer Placeholder 4"/>
          <p:cNvSpPr txBox="1">
            <a:spLocks/>
          </p:cNvSpPr>
          <p:nvPr/>
        </p:nvSpPr>
        <p:spPr>
          <a:xfrm>
            <a:off x="0" y="6492877"/>
            <a:ext cx="9144000" cy="365125"/>
          </a:xfrm>
          <a:prstGeom prst="rect">
            <a:avLst/>
          </a:prstGeom>
          <a:solidFill>
            <a:srgbClr val="003366"/>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95" rtl="0" eaLnBrk="1" latinLnBrk="0" hangingPunct="1"/>
            <a:r>
              <a:rPr lang="en-GB" sz="1600" kern="1200" dirty="0" smtClean="0">
                <a:solidFill>
                  <a:schemeClr val="bg1"/>
                </a:solidFill>
                <a:latin typeface="Script MT Bold" panose="03040602040607080904" pitchFamily="66" charset="0"/>
                <a:ea typeface="+mn-ea"/>
                <a:cs typeface="+mn-cs"/>
              </a:rPr>
              <a:t>Gateway to Defence Solutions</a:t>
            </a:r>
            <a:endParaRPr lang="en-GB" sz="1600" kern="1200" dirty="0">
              <a:solidFill>
                <a:schemeClr val="bg1"/>
              </a:solidFill>
              <a:latin typeface="Script MT Bold" panose="03040602040607080904" pitchFamily="66" charset="0"/>
              <a:ea typeface="+mn-ea"/>
              <a:cs typeface="+mn-cs"/>
            </a:endParaRPr>
          </a:p>
        </p:txBody>
      </p:sp>
      <p:pic>
        <p:nvPicPr>
          <p:cNvPr id="10" name="Picture 9"/>
          <p:cNvPicPr>
            <a:picLocks noChangeAspect="1"/>
          </p:cNvPicPr>
          <p:nvPr userDrawn="1"/>
        </p:nvPicPr>
        <p:blipFill rotWithShape="1">
          <a:blip r:embed="rId3" cstate="print">
            <a:lum bright="70000" contrast="-70000"/>
            <a:extLst>
              <a:ext uri="{BEBA8EAE-BF5A-486C-A8C5-ECC9F3942E4B}">
                <a14:imgProps xmlns:a14="http://schemas.microsoft.com/office/drawing/2010/main" xmlns="">
                  <a14:imgLayer r:embed="rId4">
                    <a14:imgEffect>
                      <a14:saturation sat="66000"/>
                    </a14:imgEffect>
                  </a14:imgLayer>
                </a14:imgProps>
              </a:ext>
              <a:ext uri="{28A0092B-C50C-407E-A947-70E740481C1C}">
                <a14:useLocalDpi xmlns:a14="http://schemas.microsoft.com/office/drawing/2010/main" xmlns="" val="0"/>
              </a:ext>
            </a:extLst>
          </a:blip>
          <a:srcRect r="68379"/>
          <a:stretch/>
        </p:blipFill>
        <p:spPr>
          <a:xfrm>
            <a:off x="1864310" y="282343"/>
            <a:ext cx="5236831" cy="6210534"/>
          </a:xfrm>
          <a:prstGeom prst="rect">
            <a:avLst/>
          </a:prstGeom>
        </p:spPr>
      </p:pic>
    </p:spTree>
    <p:extLst>
      <p:ext uri="{BB962C8B-B14F-4D97-AF65-F5344CB8AC3E}">
        <p14:creationId xmlns:p14="http://schemas.microsoft.com/office/powerpoint/2010/main" xmlns="" val="7446541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48611" y="44390"/>
            <a:ext cx="1650999" cy="619125"/>
          </a:xfrm>
          <a:prstGeom prst="rect">
            <a:avLst/>
          </a:prstGeom>
        </p:spPr>
      </p:pic>
      <p:sp>
        <p:nvSpPr>
          <p:cNvPr id="4" name="Footer Placeholder 4"/>
          <p:cNvSpPr txBox="1">
            <a:spLocks/>
          </p:cNvSpPr>
          <p:nvPr/>
        </p:nvSpPr>
        <p:spPr>
          <a:xfrm>
            <a:off x="0" y="6492877"/>
            <a:ext cx="9144000" cy="365125"/>
          </a:xfrm>
          <a:prstGeom prst="rect">
            <a:avLst/>
          </a:prstGeom>
          <a:solidFill>
            <a:srgbClr val="003366"/>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95" rtl="0" eaLnBrk="1" latinLnBrk="0" hangingPunct="1"/>
            <a:r>
              <a:rPr lang="en-GB" sz="1600" kern="1200" dirty="0" smtClean="0">
                <a:solidFill>
                  <a:schemeClr val="bg1"/>
                </a:solidFill>
                <a:latin typeface="Script MT Bold" panose="03040602040607080904" pitchFamily="66" charset="0"/>
                <a:ea typeface="+mn-ea"/>
                <a:cs typeface="+mn-cs"/>
              </a:rPr>
              <a:t>Gateway to Defence Solutions</a:t>
            </a:r>
            <a:endParaRPr lang="en-GB" sz="1600" kern="1200" dirty="0">
              <a:solidFill>
                <a:schemeClr val="bg1"/>
              </a:solidFill>
              <a:latin typeface="Script MT Bold" panose="03040602040607080904" pitchFamily="66" charset="0"/>
              <a:ea typeface="+mn-ea"/>
              <a:cs typeface="+mn-cs"/>
            </a:endParaRPr>
          </a:p>
        </p:txBody>
      </p:sp>
      <p:sp>
        <p:nvSpPr>
          <p:cNvPr id="7" name="Title 1"/>
          <p:cNvSpPr>
            <a:spLocks noGrp="1"/>
          </p:cNvSpPr>
          <p:nvPr>
            <p:ph type="title" hasCustomPrompt="1"/>
          </p:nvPr>
        </p:nvSpPr>
        <p:spPr>
          <a:xfrm>
            <a:off x="0" y="2"/>
            <a:ext cx="7270044" cy="576000"/>
          </a:xfrm>
          <a:solidFill>
            <a:srgbClr val="003366"/>
          </a:solidFill>
          <a:ln>
            <a:noFill/>
          </a:ln>
          <a:effectLst/>
        </p:spPr>
        <p:txBody>
          <a:bodyPr vert="horz" lIns="91440" tIns="45720" rIns="91440" bIns="45720" rtlCol="0" anchor="ctr">
            <a:normAutofit/>
          </a:bodyPr>
          <a:lstStyle>
            <a:lvl1pPr>
              <a:defRPr lang="en-US" sz="2900" b="1" spc="0" dirty="0">
                <a:ln w="0"/>
                <a:solidFill>
                  <a:schemeClr val="bg1"/>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pPr marL="88900" lvl="0" indent="0"/>
            <a:r>
              <a:rPr lang="en-US" dirty="0" smtClean="0"/>
              <a:t>CONTENT</a:t>
            </a:r>
            <a:endParaRPr lang="en-US" dirty="0"/>
          </a:p>
        </p:txBody>
      </p:sp>
    </p:spTree>
    <p:extLst>
      <p:ext uri="{BB962C8B-B14F-4D97-AF65-F5344CB8AC3E}">
        <p14:creationId xmlns:p14="http://schemas.microsoft.com/office/powerpoint/2010/main" xmlns="" val="45301490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Slid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48611" y="44390"/>
            <a:ext cx="1650999" cy="619125"/>
          </a:xfrm>
          <a:prstGeom prst="rect">
            <a:avLst/>
          </a:prstGeom>
        </p:spPr>
      </p:pic>
      <p:sp>
        <p:nvSpPr>
          <p:cNvPr id="4" name="Footer Placeholder 4"/>
          <p:cNvSpPr txBox="1">
            <a:spLocks/>
          </p:cNvSpPr>
          <p:nvPr/>
        </p:nvSpPr>
        <p:spPr>
          <a:xfrm>
            <a:off x="0" y="6492877"/>
            <a:ext cx="9144000" cy="365125"/>
          </a:xfrm>
          <a:prstGeom prst="rect">
            <a:avLst/>
          </a:prstGeom>
          <a:solidFill>
            <a:srgbClr val="003366"/>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95" rtl="0" eaLnBrk="1" latinLnBrk="0" hangingPunct="1"/>
            <a:r>
              <a:rPr lang="en-GB" sz="1600" kern="1200" dirty="0" smtClean="0">
                <a:solidFill>
                  <a:schemeClr val="bg1"/>
                </a:solidFill>
                <a:latin typeface="Script MT Bold" panose="03040602040607080904" pitchFamily="66" charset="0"/>
                <a:ea typeface="+mn-ea"/>
                <a:cs typeface="+mn-cs"/>
              </a:rPr>
              <a:t>Gateway to Defence Solutions</a:t>
            </a:r>
            <a:endParaRPr lang="en-GB" sz="1600" kern="1200" dirty="0">
              <a:solidFill>
                <a:schemeClr val="bg1"/>
              </a:solidFill>
              <a:latin typeface="Script MT Bold" panose="03040602040607080904" pitchFamily="66" charset="0"/>
              <a:ea typeface="+mn-ea"/>
              <a:cs typeface="+mn-cs"/>
            </a:endParaRPr>
          </a:p>
        </p:txBody>
      </p:sp>
      <p:pic>
        <p:nvPicPr>
          <p:cNvPr id="10" name="Picture 9"/>
          <p:cNvPicPr>
            <a:picLocks noChangeAspect="1"/>
          </p:cNvPicPr>
          <p:nvPr userDrawn="1"/>
        </p:nvPicPr>
        <p:blipFill rotWithShape="1">
          <a:blip r:embed="rId3" cstate="print">
            <a:lum bright="70000" contrast="-70000"/>
            <a:extLst>
              <a:ext uri="{BEBA8EAE-BF5A-486C-A8C5-ECC9F3942E4B}">
                <a14:imgProps xmlns:a14="http://schemas.microsoft.com/office/drawing/2010/main" xmlns="">
                  <a14:imgLayer r:embed="rId4">
                    <a14:imgEffect>
                      <a14:saturation sat="66000"/>
                    </a14:imgEffect>
                  </a14:imgLayer>
                </a14:imgProps>
              </a:ext>
              <a:ext uri="{28A0092B-C50C-407E-A947-70E740481C1C}">
                <a14:useLocalDpi xmlns:a14="http://schemas.microsoft.com/office/drawing/2010/main" xmlns="" val="0"/>
              </a:ext>
            </a:extLst>
          </a:blip>
          <a:srcRect r="68379"/>
          <a:stretch/>
        </p:blipFill>
        <p:spPr>
          <a:xfrm>
            <a:off x="1864310" y="282343"/>
            <a:ext cx="5236831" cy="6210534"/>
          </a:xfrm>
          <a:prstGeom prst="rect">
            <a:avLst/>
          </a:prstGeom>
        </p:spPr>
      </p:pic>
      <p:sp>
        <p:nvSpPr>
          <p:cNvPr id="7" name="Title 1"/>
          <p:cNvSpPr>
            <a:spLocks noGrp="1"/>
          </p:cNvSpPr>
          <p:nvPr>
            <p:ph type="title" hasCustomPrompt="1"/>
          </p:nvPr>
        </p:nvSpPr>
        <p:spPr>
          <a:xfrm>
            <a:off x="0" y="2"/>
            <a:ext cx="7270044" cy="576000"/>
          </a:xfrm>
          <a:solidFill>
            <a:srgbClr val="003366"/>
          </a:solidFill>
          <a:ln>
            <a:noFill/>
          </a:ln>
          <a:effectLst/>
        </p:spPr>
        <p:txBody>
          <a:bodyPr vert="horz" lIns="91440" tIns="45720" rIns="91440" bIns="45720" rtlCol="0" anchor="ctr">
            <a:normAutofit/>
          </a:bodyPr>
          <a:lstStyle>
            <a:lvl1pPr>
              <a:defRPr lang="en-US" sz="2900" b="1" spc="0" dirty="0">
                <a:ln w="0"/>
                <a:solidFill>
                  <a:schemeClr val="bg1"/>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pPr marL="88900" lvl="0" indent="0"/>
            <a:r>
              <a:rPr lang="en-US" dirty="0" smtClean="0"/>
              <a:t>CONTENT</a:t>
            </a:r>
            <a:endParaRPr lang="en-US" dirty="0"/>
          </a:p>
        </p:txBody>
      </p:sp>
      <p:sp>
        <p:nvSpPr>
          <p:cNvPr id="3" name="SmartArt Placeholder 2"/>
          <p:cNvSpPr>
            <a:spLocks noGrp="1"/>
          </p:cNvSpPr>
          <p:nvPr>
            <p:ph type="dgm" sz="quarter" idx="10"/>
          </p:nvPr>
        </p:nvSpPr>
        <p:spPr>
          <a:xfrm>
            <a:off x="665163" y="1003300"/>
            <a:ext cx="7937500" cy="5219700"/>
          </a:xfrm>
        </p:spPr>
        <p:txBody>
          <a:bodyPr/>
          <a:lstStyle/>
          <a:p>
            <a:r>
              <a:rPr lang="en-US" smtClean="0"/>
              <a:t>Click icon to add SmartArt graphic</a:t>
            </a:r>
            <a:endParaRPr lang="en-GB"/>
          </a:p>
        </p:txBody>
      </p:sp>
    </p:spTree>
    <p:extLst>
      <p:ext uri="{BB962C8B-B14F-4D97-AF65-F5344CB8AC3E}">
        <p14:creationId xmlns:p14="http://schemas.microsoft.com/office/powerpoint/2010/main" xmlns="" val="37508942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logo onl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48611" y="44390"/>
            <a:ext cx="1650999" cy="619125"/>
          </a:xfrm>
          <a:prstGeom prst="rect">
            <a:avLst/>
          </a:prstGeom>
        </p:spPr>
      </p:pic>
      <p:sp>
        <p:nvSpPr>
          <p:cNvPr id="4" name="Footer Placeholder 4"/>
          <p:cNvSpPr txBox="1">
            <a:spLocks/>
          </p:cNvSpPr>
          <p:nvPr/>
        </p:nvSpPr>
        <p:spPr>
          <a:xfrm>
            <a:off x="0" y="6492877"/>
            <a:ext cx="9144000" cy="365125"/>
          </a:xfrm>
          <a:prstGeom prst="rect">
            <a:avLst/>
          </a:prstGeom>
          <a:solidFill>
            <a:srgbClr val="003366"/>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95" rtl="0" eaLnBrk="1" latinLnBrk="0" hangingPunct="1"/>
            <a:r>
              <a:rPr lang="en-GB" sz="1600" kern="1200" dirty="0" smtClean="0">
                <a:solidFill>
                  <a:schemeClr val="bg1"/>
                </a:solidFill>
                <a:latin typeface="Script MT Bold" panose="03040602040607080904" pitchFamily="66" charset="0"/>
                <a:ea typeface="+mn-ea"/>
                <a:cs typeface="+mn-cs"/>
              </a:rPr>
              <a:t>Gateway to Defence Solutions</a:t>
            </a:r>
            <a:endParaRPr lang="en-GB" sz="1600" kern="1200" dirty="0">
              <a:solidFill>
                <a:schemeClr val="bg1"/>
              </a:solidFill>
              <a:latin typeface="Script MT Bold" panose="03040602040607080904" pitchFamily="66" charset="0"/>
              <a:ea typeface="+mn-ea"/>
              <a:cs typeface="+mn-cs"/>
            </a:endParaRPr>
          </a:p>
        </p:txBody>
      </p:sp>
    </p:spTree>
    <p:extLst>
      <p:ext uri="{BB962C8B-B14F-4D97-AF65-F5344CB8AC3E}">
        <p14:creationId xmlns:p14="http://schemas.microsoft.com/office/powerpoint/2010/main" xmlns="" val="36752997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Tanks and Helicopters">
    <p:bg>
      <p:bgPr>
        <a:gradFill>
          <a:gsLst>
            <a:gs pos="3000">
              <a:srgbClr val="003366"/>
            </a:gs>
            <a:gs pos="100000">
              <a:srgbClr val="0976B3"/>
            </a:gs>
          </a:gsLst>
          <a:lin ang="5400000" scaled="1"/>
        </a:gradFill>
        <a:effectLst/>
      </p:bgPr>
    </p:bg>
    <p:spTree>
      <p:nvGrpSpPr>
        <p:cNvPr id="1" name=""/>
        <p:cNvGrpSpPr/>
        <p:nvPr/>
      </p:nvGrpSpPr>
      <p:grpSpPr>
        <a:xfrm>
          <a:off x="0" y="0"/>
          <a:ext cx="0" cy="0"/>
          <a:chOff x="0" y="0"/>
          <a:chExt cx="0" cy="0"/>
        </a:xfrm>
      </p:grpSpPr>
      <p:sp>
        <p:nvSpPr>
          <p:cNvPr id="7" name="Right Triangle 6"/>
          <p:cNvSpPr/>
          <p:nvPr/>
        </p:nvSpPr>
        <p:spPr>
          <a:xfrm rot="10800000">
            <a:off x="5902742" y="-1"/>
            <a:ext cx="3241257" cy="314076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ZA" sz="1350" dirty="0">
              <a:ln>
                <a:noFill/>
              </a:ln>
            </a:endParaRPr>
          </a:p>
        </p:txBody>
      </p:sp>
      <p:sp>
        <p:nvSpPr>
          <p:cNvPr id="2" name="Title 1"/>
          <p:cNvSpPr>
            <a:spLocks noGrp="1"/>
          </p:cNvSpPr>
          <p:nvPr>
            <p:ph type="ctrTitle"/>
          </p:nvPr>
        </p:nvSpPr>
        <p:spPr>
          <a:xfrm>
            <a:off x="1143000" y="4353339"/>
            <a:ext cx="6858000" cy="1668642"/>
          </a:xfrm>
        </p:spPr>
        <p:txBody>
          <a:bodyPr anchor="ctr" anchorCtr="0">
            <a:normAutofit/>
          </a:bodyPr>
          <a:lstStyle>
            <a:lvl1pPr algn="ctr">
              <a:defRPr lang="en-ZA" sz="4400" b="1" kern="1200" spc="0" dirty="0">
                <a:ln w="0"/>
                <a:solidFill>
                  <a:schemeClr val="bg2"/>
                </a:solidFill>
                <a:effectLst>
                  <a:innerShdw blurRad="63500" dist="50800" dir="13500000">
                    <a:srgbClr val="000000">
                      <a:alpha val="50000"/>
                    </a:srgbClr>
                  </a:innerShdw>
                </a:effectLst>
                <a:latin typeface="Arial" panose="020B0604020202020204" pitchFamily="34" charset="0"/>
                <a:ea typeface="+mn-ea"/>
                <a:cs typeface="Arial" panose="020B0604020202020204" pitchFamily="34" charset="0"/>
              </a:defRPr>
            </a:lvl1pPr>
          </a:lstStyle>
          <a:p>
            <a:r>
              <a:rPr lang="en-US" smtClean="0"/>
              <a:t>Click to edit Master title style</a:t>
            </a:r>
            <a:endParaRPr lang="en-ZA" dirty="0"/>
          </a:p>
        </p:txBody>
      </p:sp>
      <p:sp>
        <p:nvSpPr>
          <p:cNvPr id="15" name="Rectangle 14"/>
          <p:cNvSpPr/>
          <p:nvPr userDrawn="1"/>
        </p:nvSpPr>
        <p:spPr>
          <a:xfrm>
            <a:off x="0" y="6451601"/>
            <a:ext cx="9144000" cy="452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5"/>
            <a:r>
              <a:rPr lang="en-GB" sz="1600" dirty="0" smtClean="0">
                <a:latin typeface="Script MT Bold" panose="03040602040607080904" pitchFamily="66" charset="0"/>
              </a:rPr>
              <a:t>Gateway to Defence Solutions</a:t>
            </a:r>
            <a:endParaRPr lang="en-GB" sz="1600" dirty="0">
              <a:latin typeface="Script MT Bold" panose="03040602040607080904" pitchFamily="66" charset="0"/>
            </a:endParaRPr>
          </a:p>
        </p:txBody>
      </p:sp>
      <p:sp>
        <p:nvSpPr>
          <p:cNvPr id="17" name="Slide Number Placeholder 2"/>
          <p:cNvSpPr txBox="1">
            <a:spLocks/>
          </p:cNvSpPr>
          <p:nvPr userDrawn="1"/>
        </p:nvSpPr>
        <p:spPr>
          <a:xfrm>
            <a:off x="8087557" y="6451601"/>
            <a:ext cx="853367" cy="452254"/>
          </a:xfrm>
          <a:prstGeom prst="rect">
            <a:avLst/>
          </a:prstGeom>
          <a:noFill/>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141C50-0FD8-44A1-A1E5-5DECE1E7B319}" type="slidenum">
              <a:rPr lang="en-ZA" sz="1200" b="1" smtClean="0">
                <a:solidFill>
                  <a:schemeClr val="bg1"/>
                </a:solidFill>
              </a:rPr>
              <a:pPr/>
              <a:t>‹#›</a:t>
            </a:fld>
            <a:endParaRPr lang="en-ZA" sz="1200" b="1" dirty="0">
              <a:solidFill>
                <a:schemeClr val="bg1"/>
              </a:solidFill>
            </a:endParaRPr>
          </a:p>
        </p:txBody>
      </p:sp>
      <p:pic>
        <p:nvPicPr>
          <p:cNvPr id="22" name="Picture 2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800297" y="103933"/>
            <a:ext cx="2282671" cy="914400"/>
          </a:xfrm>
          <a:prstGeom prst="snip2DiagRect">
            <a:avLst>
              <a:gd name="adj1" fmla="val 0"/>
              <a:gd name="adj2" fmla="val 24074"/>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266330" y="1407060"/>
            <a:ext cx="9685538" cy="3043503"/>
          </a:xfrm>
          <a:prstGeom prst="rect">
            <a:avLst/>
          </a:prstGeom>
        </p:spPr>
      </p:pic>
    </p:spTree>
    <p:extLst>
      <p:ext uri="{BB962C8B-B14F-4D97-AF65-F5344CB8AC3E}">
        <p14:creationId xmlns:p14="http://schemas.microsoft.com/office/powerpoint/2010/main" xmlns="" val="110558526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a:ln>
            <a:noFill/>
          </a:ln>
          <a:effectLst>
            <a:innerShdw blurRad="63500" dist="101600" dir="13500000">
              <a:prstClr val="black">
                <a:alpha val="50000"/>
              </a:prstClr>
            </a:inn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7C5168F8-5260-439E-BA9A-22BCDCA191E3}" type="datetimeFigureOut">
              <a:rPr lang="en-ZA" smtClean="0"/>
              <a:pPr/>
              <a:t>2021/03/15</a:t>
            </a:fld>
            <a:endParaRPr lang="en-ZA"/>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581DB1D4-CA21-4628-8C08-C513EC6FFCB1}" type="slidenum">
              <a:rPr lang="en-ZA" smtClean="0"/>
              <a:pPr/>
              <a:t>‹#›</a:t>
            </a:fld>
            <a:endParaRPr lang="en-ZA"/>
          </a:p>
        </p:txBody>
      </p:sp>
    </p:spTree>
    <p:extLst>
      <p:ext uri="{BB962C8B-B14F-4D97-AF65-F5344CB8AC3E}">
        <p14:creationId xmlns:p14="http://schemas.microsoft.com/office/powerpoint/2010/main" xmlns="" val="2184324551"/>
      </p:ext>
    </p:extLst>
  </p:cSld>
  <p:clrMap bg1="lt1" tx1="dk1" bg2="lt2" tx2="dk2" accent1="accent1" accent2="accent2" accent3="accent3" accent4="accent4" accent5="accent5" accent6="accent6" hlink="hlink" folHlink="folHlink"/>
  <p:sldLayoutIdLst>
    <p:sldLayoutId id="2147483947" r:id="rId1"/>
    <p:sldLayoutId id="2147483944" r:id="rId2"/>
    <p:sldLayoutId id="2147483943" r:id="rId3"/>
    <p:sldLayoutId id="2147483936" r:id="rId4"/>
    <p:sldLayoutId id="2147483890" r:id="rId5"/>
    <p:sldLayoutId id="2147483948" r:id="rId6"/>
    <p:sldLayoutId id="2147483949" r:id="rId7"/>
    <p:sldLayoutId id="2147483937" r:id="rId8"/>
    <p:sldLayoutId id="2147483939" r:id="rId9"/>
    <p:sldLayoutId id="2147483892" r:id="rId10"/>
    <p:sldLayoutId id="2147483893" r:id="rId11"/>
    <p:sldLayoutId id="2147483894" r:id="rId12"/>
    <p:sldLayoutId id="2147483896" r:id="rId13"/>
    <p:sldLayoutId id="2147483897" r:id="rId14"/>
    <p:sldLayoutId id="2147483942" r:id="rId15"/>
    <p:sldLayoutId id="2147483940" r:id="rId16"/>
    <p:sldLayoutId id="2147483941" r:id="rId17"/>
    <p:sldLayoutId id="2147483898" r:id="rId18"/>
    <p:sldLayoutId id="2147483946" r:id="rId19"/>
    <p:sldLayoutId id="2147483899" r:id="rId20"/>
    <p:sldLayoutId id="2147483900" r:id="rId21"/>
    <p:sldLayoutId id="2147483901" r:id="rId22"/>
    <p:sldLayoutId id="2147483950" r:id="rId23"/>
  </p:sldLayoutIdLst>
  <p:txStyles>
    <p:titleStyle>
      <a:lvl1pPr algn="l" defTabSz="844083" rtl="0" eaLnBrk="1" latinLnBrk="0" hangingPunct="1">
        <a:lnSpc>
          <a:spcPct val="90000"/>
        </a:lnSpc>
        <a:spcBef>
          <a:spcPct val="0"/>
        </a:spcBef>
        <a:buNone/>
        <a:defRPr sz="4062" kern="1200">
          <a:solidFill>
            <a:srgbClr val="003366"/>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rgbClr val="003366"/>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rgbClr val="003366"/>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rgbClr val="003366"/>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rgbClr val="003366"/>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rgbClr val="003366"/>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25071" y="4550562"/>
            <a:ext cx="6858000" cy="1668642"/>
          </a:xfrm>
        </p:spPr>
        <p:txBody>
          <a:bodyPr>
            <a:normAutofit fontScale="90000"/>
          </a:bodyPr>
          <a:lstStyle/>
          <a:p>
            <a:pPr>
              <a:lnSpc>
                <a:spcPct val="114000"/>
              </a:lnSpc>
            </a:pPr>
            <a:r>
              <a:rPr lang="en-GB" dirty="0" smtClean="0"/>
              <a:t/>
            </a:r>
            <a:br>
              <a:rPr lang="en-GB" dirty="0" smtClean="0"/>
            </a:br>
            <a:r>
              <a:rPr lang="en-GB" sz="3100" dirty="0" smtClean="0"/>
              <a:t>1. </a:t>
            </a:r>
            <a:r>
              <a:rPr lang="en-ZA" sz="3100" dirty="0" smtClean="0">
                <a:solidFill>
                  <a:schemeClr val="bg1"/>
                </a:solidFill>
              </a:rPr>
              <a:t>PROJECT HOEFYSTER</a:t>
            </a:r>
            <a:br>
              <a:rPr lang="en-ZA" sz="3100" dirty="0" smtClean="0">
                <a:solidFill>
                  <a:schemeClr val="bg1"/>
                </a:solidFill>
              </a:rPr>
            </a:br>
            <a:r>
              <a:rPr lang="en-ZA" sz="3100" dirty="0" smtClean="0">
                <a:solidFill>
                  <a:schemeClr val="bg1"/>
                </a:solidFill>
              </a:rPr>
              <a:t>(New </a:t>
            </a:r>
            <a:r>
              <a:rPr lang="en-ZA" sz="3100" dirty="0">
                <a:solidFill>
                  <a:schemeClr val="bg1"/>
                </a:solidFill>
              </a:rPr>
              <a:t>Generation Infantry Combat Vehicle</a:t>
            </a:r>
            <a:r>
              <a:rPr lang="en-ZA" sz="3100" dirty="0" smtClean="0">
                <a:solidFill>
                  <a:schemeClr val="bg1"/>
                </a:solidFill>
              </a:rPr>
              <a:t>)</a:t>
            </a:r>
            <a:r>
              <a:rPr lang="en-ZA" sz="3100" dirty="0">
                <a:solidFill>
                  <a:schemeClr val="bg1"/>
                </a:solidFill>
              </a:rPr>
              <a:t/>
            </a:r>
            <a:br>
              <a:rPr lang="en-ZA" sz="3100" dirty="0">
                <a:solidFill>
                  <a:schemeClr val="bg1"/>
                </a:solidFill>
              </a:rPr>
            </a:br>
            <a:r>
              <a:rPr lang="en-ZA" sz="2700" dirty="0">
                <a:solidFill>
                  <a:schemeClr val="bg1"/>
                </a:solidFill>
              </a:rPr>
              <a:t>Presentation to </a:t>
            </a:r>
            <a:r>
              <a:rPr lang="en-ZA" sz="2700" dirty="0" smtClean="0">
                <a:solidFill>
                  <a:schemeClr val="bg1"/>
                </a:solidFill>
              </a:rPr>
              <a:t>Joint Standing Committee </a:t>
            </a:r>
            <a:br>
              <a:rPr lang="en-ZA" sz="2700" dirty="0" smtClean="0">
                <a:solidFill>
                  <a:schemeClr val="bg1"/>
                </a:solidFill>
              </a:rPr>
            </a:br>
            <a:r>
              <a:rPr lang="en-GB" sz="2200" dirty="0" smtClean="0"/>
              <a:t>11 March 2021</a:t>
            </a:r>
            <a:r>
              <a:rPr lang="en-GB" dirty="0" smtClean="0"/>
              <a:t/>
            </a:r>
            <a:br>
              <a:rPr lang="en-GB" dirty="0" smtClean="0"/>
            </a:br>
            <a:endParaRPr lang="en-GB" dirty="0"/>
          </a:p>
        </p:txBody>
      </p:sp>
    </p:spTree>
    <p:extLst>
      <p:ext uri="{BB962C8B-B14F-4D97-AF65-F5344CB8AC3E}">
        <p14:creationId xmlns:p14="http://schemas.microsoft.com/office/powerpoint/2010/main" xmlns="" val="3013207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ARMSCOR IP MANAGEMENT</a:t>
            </a:r>
            <a:endParaRPr lang="en-GB" dirty="0"/>
          </a:p>
        </p:txBody>
      </p:sp>
      <p:sp>
        <p:nvSpPr>
          <p:cNvPr id="2" name="Text Placeholder 1"/>
          <p:cNvSpPr>
            <a:spLocks noGrp="1"/>
          </p:cNvSpPr>
          <p:nvPr>
            <p:ph type="body" sz="quarter" idx="10"/>
          </p:nvPr>
        </p:nvSpPr>
        <p:spPr>
          <a:xfrm>
            <a:off x="702703" y="910759"/>
            <a:ext cx="7776000" cy="5857594"/>
          </a:xfrm>
        </p:spPr>
        <p:txBody>
          <a:bodyPr>
            <a:normAutofit fontScale="55000" lnSpcReduction="20000"/>
          </a:bodyPr>
          <a:lstStyle/>
          <a:p>
            <a:pPr>
              <a:lnSpc>
                <a:spcPct val="134000"/>
              </a:lnSpc>
            </a:pPr>
            <a:r>
              <a:rPr lang="en-GB" sz="3800" dirty="0"/>
              <a:t>Armscor is a custodian of the Department of Defence (DOD) Intellectual Property (IP) and is responsible to manage this IP in the effective and efficient manner.</a:t>
            </a:r>
            <a:endParaRPr lang="en-ZA" sz="3800" dirty="0"/>
          </a:p>
          <a:p>
            <a:pPr lvl="0">
              <a:lnSpc>
                <a:spcPct val="134000"/>
              </a:lnSpc>
            </a:pPr>
            <a:r>
              <a:rPr lang="en-US" sz="3800" dirty="0"/>
              <a:t>Armscor must ensure that DOD IP is identified, protected and exploited for the benefit of the DOD and the country at large.</a:t>
            </a:r>
          </a:p>
          <a:p>
            <a:pPr>
              <a:lnSpc>
                <a:spcPct val="134000"/>
              </a:lnSpc>
            </a:pPr>
            <a:r>
              <a:rPr lang="en-ZA" sz="3800" dirty="0"/>
              <a:t>In order to achieve the above, Armscor has developed an IP Strategy that speaks to the following:</a:t>
            </a:r>
          </a:p>
          <a:p>
            <a:pPr lvl="1">
              <a:lnSpc>
                <a:spcPct val="120000"/>
              </a:lnSpc>
            </a:pPr>
            <a:r>
              <a:rPr lang="en-ZA" sz="3800" dirty="0" smtClean="0"/>
              <a:t>How Armscor aims to use IP to drive technology development;</a:t>
            </a:r>
          </a:p>
          <a:p>
            <a:pPr lvl="1">
              <a:lnSpc>
                <a:spcPct val="120000"/>
              </a:lnSpc>
            </a:pPr>
            <a:r>
              <a:rPr lang="en-ZA" sz="3800" dirty="0" smtClean="0"/>
              <a:t>How IP is leveraged to promote transformation in the South African Defence Industry (SADI)</a:t>
            </a:r>
            <a:r>
              <a:rPr lang="en-ZA" sz="3800" dirty="0"/>
              <a:t>;</a:t>
            </a:r>
            <a:endParaRPr lang="en-ZA" sz="3800" dirty="0" smtClean="0"/>
          </a:p>
          <a:p>
            <a:pPr lvl="1">
              <a:lnSpc>
                <a:spcPct val="120000"/>
              </a:lnSpc>
            </a:pPr>
            <a:r>
              <a:rPr lang="en-GB" sz="3800" dirty="0" smtClean="0"/>
              <a:t>Importance of proper IP control and protection; and</a:t>
            </a:r>
          </a:p>
          <a:p>
            <a:pPr lvl="1">
              <a:lnSpc>
                <a:spcPct val="120000"/>
              </a:lnSpc>
            </a:pPr>
            <a:r>
              <a:rPr lang="en-GB" sz="3800" dirty="0" smtClean="0"/>
              <a:t>IP exploitation governance.</a:t>
            </a:r>
            <a:endParaRPr lang="en-ZA" sz="3800" dirty="0"/>
          </a:p>
        </p:txBody>
      </p:sp>
    </p:spTree>
    <p:extLst>
      <p:ext uri="{BB962C8B-B14F-4D97-AF65-F5344CB8AC3E}">
        <p14:creationId xmlns:p14="http://schemas.microsoft.com/office/powerpoint/2010/main" xmlns="" val="1077156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TECHNOLOGY DEVELOPMENT</a:t>
            </a:r>
            <a:endParaRPr lang="en-ZA" dirty="0"/>
          </a:p>
        </p:txBody>
      </p:sp>
      <p:sp>
        <p:nvSpPr>
          <p:cNvPr id="3" name="Text Placeholder 2"/>
          <p:cNvSpPr>
            <a:spLocks noGrp="1"/>
          </p:cNvSpPr>
          <p:nvPr>
            <p:ph type="body" sz="quarter" idx="10"/>
          </p:nvPr>
        </p:nvSpPr>
        <p:spPr>
          <a:xfrm>
            <a:off x="702704" y="783924"/>
            <a:ext cx="7668000" cy="5281187"/>
          </a:xfrm>
        </p:spPr>
        <p:txBody>
          <a:bodyPr>
            <a:normAutofit/>
          </a:bodyPr>
          <a:lstStyle/>
          <a:p>
            <a:pPr>
              <a:lnSpc>
                <a:spcPct val="114000"/>
              </a:lnSpc>
            </a:pPr>
            <a:r>
              <a:rPr lang="en-GB" sz="2100" dirty="0"/>
              <a:t>Armscor undertakes research and development initiatives in order to maintain the existing defence technologies and foster innovation within the SADI.</a:t>
            </a:r>
            <a:endParaRPr lang="en-ZA" sz="2100" dirty="0"/>
          </a:p>
          <a:p>
            <a:pPr>
              <a:lnSpc>
                <a:spcPct val="114000"/>
              </a:lnSpc>
            </a:pPr>
            <a:r>
              <a:rPr lang="en-GB" sz="2100" dirty="0"/>
              <a:t>In this regard, Armscor aims to collaborate with both local and international stakeholders to promote technology transfer between the parties and cooperative research and development efforts. </a:t>
            </a:r>
          </a:p>
          <a:p>
            <a:pPr>
              <a:lnSpc>
                <a:spcPct val="114000"/>
              </a:lnSpc>
            </a:pPr>
            <a:r>
              <a:rPr lang="en-GB" sz="2100" dirty="0"/>
              <a:t>Armscor also aims to transfer technology to Exempted Micro Enterprises (EMEs) and Qualifying Small Enterprises (</a:t>
            </a:r>
            <a:r>
              <a:rPr lang="en-GB" sz="2100" dirty="0" smtClean="0"/>
              <a:t>QSEs) </a:t>
            </a:r>
            <a:r>
              <a:rPr lang="en-GB" sz="2100" dirty="0"/>
              <a:t>to enable them to source funding to research and develop new technologies and/or maintain existing technologies. </a:t>
            </a:r>
            <a:endParaRPr lang="en-ZA" sz="2100" dirty="0"/>
          </a:p>
        </p:txBody>
      </p:sp>
    </p:spTree>
    <p:extLst>
      <p:ext uri="{BB962C8B-B14F-4D97-AF65-F5344CB8AC3E}">
        <p14:creationId xmlns:p14="http://schemas.microsoft.com/office/powerpoint/2010/main" xmlns="" val="3725899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LEVERAGE IP FOR TRANSFORMATION</a:t>
            </a:r>
            <a:endParaRPr lang="en-ZA" dirty="0"/>
          </a:p>
        </p:txBody>
      </p:sp>
      <p:sp>
        <p:nvSpPr>
          <p:cNvPr id="3" name="Text Placeholder 2"/>
          <p:cNvSpPr>
            <a:spLocks noGrp="1"/>
          </p:cNvSpPr>
          <p:nvPr>
            <p:ph type="body" sz="quarter" idx="10"/>
          </p:nvPr>
        </p:nvSpPr>
        <p:spPr>
          <a:xfrm>
            <a:off x="712634" y="782205"/>
            <a:ext cx="7669373" cy="5117413"/>
          </a:xfrm>
        </p:spPr>
        <p:txBody>
          <a:bodyPr>
            <a:normAutofit/>
          </a:bodyPr>
          <a:lstStyle/>
          <a:p>
            <a:pPr>
              <a:lnSpc>
                <a:spcPct val="124000"/>
              </a:lnSpc>
            </a:pPr>
            <a:r>
              <a:rPr lang="en-ZA" sz="2100" dirty="0"/>
              <a:t>The IP Strategy speaks to Armscor leveraging IP to promote transformation within SADI and thereby supporting the objectives of the Defence Sector Code.</a:t>
            </a:r>
          </a:p>
          <a:p>
            <a:pPr>
              <a:lnSpc>
                <a:spcPct val="124000"/>
              </a:lnSpc>
            </a:pPr>
            <a:r>
              <a:rPr lang="en-ZA" sz="2100" dirty="0"/>
              <a:t>Armscor will transfer the IP to QSEs and EMEs in order for them to participate meaningfully in Defence Acquisition, Research and Development programmes.</a:t>
            </a:r>
          </a:p>
          <a:p>
            <a:pPr>
              <a:lnSpc>
                <a:spcPct val="124000"/>
              </a:lnSpc>
            </a:pPr>
            <a:r>
              <a:rPr lang="en-GB" sz="2100" dirty="0"/>
              <a:t>The QSEs and EMEs will be able to bid for Armscor orders and use the transferred IP to execute these orders.</a:t>
            </a:r>
            <a:endParaRPr lang="en-ZA" sz="2100" dirty="0"/>
          </a:p>
          <a:p>
            <a:pPr marL="0" indent="0">
              <a:buNone/>
            </a:pPr>
            <a:endParaRPr lang="en-ZA" dirty="0"/>
          </a:p>
          <a:p>
            <a:endParaRPr lang="en-ZA" dirty="0"/>
          </a:p>
        </p:txBody>
      </p:sp>
    </p:spTree>
    <p:extLst>
      <p:ext uri="{BB962C8B-B14F-4D97-AF65-F5344CB8AC3E}">
        <p14:creationId xmlns:p14="http://schemas.microsoft.com/office/powerpoint/2010/main" xmlns="" val="352745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270044" cy="576000"/>
          </a:xfrm>
        </p:spPr>
        <p:txBody>
          <a:bodyPr/>
          <a:lstStyle/>
          <a:p>
            <a:r>
              <a:rPr lang="en-GB" dirty="0" smtClean="0"/>
              <a:t>IP CONTROL AND PROTECTION</a:t>
            </a:r>
            <a:endParaRPr lang="en-ZA" dirty="0"/>
          </a:p>
        </p:txBody>
      </p:sp>
      <p:sp>
        <p:nvSpPr>
          <p:cNvPr id="3" name="Text Placeholder 2"/>
          <p:cNvSpPr>
            <a:spLocks noGrp="1"/>
          </p:cNvSpPr>
          <p:nvPr>
            <p:ph type="body" sz="quarter" idx="10"/>
          </p:nvPr>
        </p:nvSpPr>
        <p:spPr>
          <a:xfrm>
            <a:off x="702702" y="776289"/>
            <a:ext cx="7668000" cy="5199300"/>
          </a:xfrm>
        </p:spPr>
        <p:txBody>
          <a:bodyPr>
            <a:normAutofit/>
          </a:bodyPr>
          <a:lstStyle/>
          <a:p>
            <a:pPr>
              <a:lnSpc>
                <a:spcPct val="134000"/>
              </a:lnSpc>
            </a:pPr>
            <a:r>
              <a:rPr lang="en-ZA" sz="2100" dirty="0"/>
              <a:t>The SADI submits IP exploitation requests to Armscor for approval thereof by the Armscor and DOD.</a:t>
            </a:r>
          </a:p>
          <a:p>
            <a:pPr>
              <a:lnSpc>
                <a:spcPct val="134000"/>
              </a:lnSpc>
            </a:pPr>
            <a:r>
              <a:rPr lang="en-ZA" sz="2100" dirty="0"/>
              <a:t>These requests are taken through the IP exploitation process to ensure control and protection of the DOD IP, and are considered on a case by case basis.</a:t>
            </a:r>
          </a:p>
          <a:p>
            <a:pPr>
              <a:lnSpc>
                <a:spcPct val="134000"/>
              </a:lnSpc>
            </a:pPr>
            <a:r>
              <a:rPr lang="en-ZA" sz="2100" dirty="0"/>
              <a:t>When assessing the IP exploitation requests, due consideration is given to the financial benefit to the DOD in the form of a royalty payment, the strategic and/or sovereign nature of the IP and issues of national security.</a:t>
            </a:r>
          </a:p>
          <a:p>
            <a:endParaRPr lang="en-ZA" dirty="0"/>
          </a:p>
        </p:txBody>
      </p:sp>
    </p:spTree>
    <p:extLst>
      <p:ext uri="{BB962C8B-B14F-4D97-AF65-F5344CB8AC3E}">
        <p14:creationId xmlns:p14="http://schemas.microsoft.com/office/powerpoint/2010/main" xmlns="" val="3212434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270044" cy="576000"/>
          </a:xfrm>
        </p:spPr>
        <p:txBody>
          <a:bodyPr>
            <a:normAutofit/>
          </a:bodyPr>
          <a:lstStyle/>
          <a:p>
            <a:r>
              <a:rPr lang="en-ZA" sz="2400" dirty="0" smtClean="0"/>
              <a:t>IP </a:t>
            </a:r>
            <a:r>
              <a:rPr lang="en-ZA" sz="2400" dirty="0"/>
              <a:t>EXPLOITATION </a:t>
            </a:r>
            <a:r>
              <a:rPr lang="en-ZA" sz="2400" dirty="0" smtClean="0"/>
              <a:t>GOVERNANCE PROCESS</a:t>
            </a:r>
            <a:endParaRPr lang="en-ZA" sz="2400" dirty="0"/>
          </a:p>
        </p:txBody>
      </p:sp>
      <p:pic>
        <p:nvPicPr>
          <p:cNvPr id="4" name="Picture 3"/>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5848" y="928688"/>
            <a:ext cx="7532304" cy="4953000"/>
          </a:xfrm>
          <a:prstGeom prst="rect">
            <a:avLst/>
          </a:prstGeom>
          <a:noFill/>
        </p:spPr>
      </p:pic>
    </p:spTree>
    <p:extLst>
      <p:ext uri="{BB962C8B-B14F-4D97-AF65-F5344CB8AC3E}">
        <p14:creationId xmlns:p14="http://schemas.microsoft.com/office/powerpoint/2010/main" xmlns="" val="904863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IP MANAGEMENT PRACTICE</a:t>
            </a:r>
            <a:endParaRPr lang="en-ZA" dirty="0"/>
          </a:p>
        </p:txBody>
      </p:sp>
      <p:sp>
        <p:nvSpPr>
          <p:cNvPr id="3" name="Text Placeholder 2"/>
          <p:cNvSpPr>
            <a:spLocks noGrp="1"/>
          </p:cNvSpPr>
          <p:nvPr>
            <p:ph type="body" sz="quarter" idx="10"/>
          </p:nvPr>
        </p:nvSpPr>
        <p:spPr>
          <a:xfrm>
            <a:off x="702703" y="776289"/>
            <a:ext cx="7668000" cy="5144709"/>
          </a:xfrm>
        </p:spPr>
        <p:txBody>
          <a:bodyPr>
            <a:normAutofit/>
          </a:bodyPr>
          <a:lstStyle/>
          <a:p>
            <a:pPr>
              <a:lnSpc>
                <a:spcPct val="134000"/>
              </a:lnSpc>
            </a:pPr>
            <a:r>
              <a:rPr lang="en-ZA" sz="2100" dirty="0"/>
              <a:t>The Armscor IP management practice is similar to countries such as Canada, China, United Kingdom, United States of America and Iran.</a:t>
            </a:r>
          </a:p>
          <a:p>
            <a:pPr>
              <a:lnSpc>
                <a:spcPct val="134000"/>
              </a:lnSpc>
            </a:pPr>
            <a:r>
              <a:rPr lang="en-ZA" sz="2100" dirty="0"/>
              <a:t>The  government of these countries cooperate with their defence industry to leverage the defence IP for further innovation and economic growth.</a:t>
            </a:r>
          </a:p>
          <a:p>
            <a:pPr>
              <a:lnSpc>
                <a:spcPct val="134000"/>
              </a:lnSpc>
            </a:pPr>
            <a:r>
              <a:rPr lang="en-ZA" sz="2100" dirty="0"/>
              <a:t>Armscor’s practice or approach is also informed by the current circumstances of budget cuts and the need </a:t>
            </a:r>
            <a:r>
              <a:rPr lang="en-ZA" sz="2100"/>
              <a:t>to </a:t>
            </a:r>
            <a:r>
              <a:rPr lang="en-ZA" sz="2100" smtClean="0"/>
              <a:t>maintain </a:t>
            </a:r>
            <a:r>
              <a:rPr lang="en-ZA" sz="2100" dirty="0"/>
              <a:t>defence strategic and sovereign capabilities. </a:t>
            </a:r>
          </a:p>
        </p:txBody>
      </p:sp>
    </p:spTree>
    <p:extLst>
      <p:ext uri="{BB962C8B-B14F-4D97-AF65-F5344CB8AC3E}">
        <p14:creationId xmlns:p14="http://schemas.microsoft.com/office/powerpoint/2010/main" xmlns="" val="33238294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25071" y="4550562"/>
            <a:ext cx="6858000" cy="1668642"/>
          </a:xfrm>
        </p:spPr>
        <p:txBody>
          <a:bodyPr>
            <a:normAutofit fontScale="90000"/>
          </a:bodyPr>
          <a:lstStyle/>
          <a:p>
            <a:pPr>
              <a:lnSpc>
                <a:spcPct val="114000"/>
              </a:lnSpc>
            </a:pPr>
            <a:r>
              <a:rPr lang="en-GB" sz="3600" dirty="0" smtClean="0"/>
              <a:t>Arms Control Asset Tracking System (ACATS)</a:t>
            </a:r>
            <a:r>
              <a:rPr lang="en-GB" dirty="0" smtClean="0"/>
              <a:t/>
            </a:r>
            <a:br>
              <a:rPr lang="en-GB" dirty="0" smtClean="0"/>
            </a:br>
            <a:endParaRPr lang="en-GB" dirty="0"/>
          </a:p>
        </p:txBody>
      </p:sp>
    </p:spTree>
    <p:extLst>
      <p:ext uri="{BB962C8B-B14F-4D97-AF65-F5344CB8AC3E}">
        <p14:creationId xmlns:p14="http://schemas.microsoft.com/office/powerpoint/2010/main" xmlns="" val="2385090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Background</a:t>
            </a:r>
            <a:endParaRPr lang="en-ZA" dirty="0"/>
          </a:p>
        </p:txBody>
      </p:sp>
      <p:sp>
        <p:nvSpPr>
          <p:cNvPr id="3" name="Text Placeholder 2"/>
          <p:cNvSpPr>
            <a:spLocks noGrp="1"/>
          </p:cNvSpPr>
          <p:nvPr>
            <p:ph type="body" sz="quarter" idx="10"/>
          </p:nvPr>
        </p:nvSpPr>
        <p:spPr>
          <a:xfrm>
            <a:off x="702703" y="776289"/>
            <a:ext cx="7668000" cy="5144709"/>
          </a:xfrm>
        </p:spPr>
        <p:txBody>
          <a:bodyPr>
            <a:normAutofit fontScale="85000" lnSpcReduction="10000"/>
          </a:bodyPr>
          <a:lstStyle/>
          <a:p>
            <a:pPr marL="285750" indent="-285750">
              <a:lnSpc>
                <a:spcPct val="150000"/>
              </a:lnSpc>
              <a:spcBef>
                <a:spcPts val="0"/>
              </a:spcBef>
              <a:buFont typeface="Wingdings" panose="05000000000000000000" pitchFamily="2" charset="2"/>
              <a:buChar char="v"/>
            </a:pPr>
            <a:r>
              <a:rPr lang="en-US" sz="2000" b="1" dirty="0"/>
              <a:t>ACATS</a:t>
            </a:r>
            <a:r>
              <a:rPr lang="en-US" sz="2000" dirty="0"/>
              <a:t> - Arms Control Assets Tracking System</a:t>
            </a:r>
            <a:endParaRPr lang="en-ZA" sz="2000" dirty="0"/>
          </a:p>
          <a:p>
            <a:pPr marL="285750" indent="-285750">
              <a:lnSpc>
                <a:spcPct val="150000"/>
              </a:lnSpc>
              <a:spcBef>
                <a:spcPts val="0"/>
              </a:spcBef>
              <a:buFont typeface="Wingdings" panose="05000000000000000000" pitchFamily="2" charset="2"/>
              <a:buChar char="v"/>
            </a:pPr>
            <a:r>
              <a:rPr lang="en-ZA" sz="2000" dirty="0"/>
              <a:t>Developed on  </a:t>
            </a:r>
            <a:r>
              <a:rPr lang="en-ZA" sz="2000" dirty="0" err="1"/>
              <a:t>iDempiere</a:t>
            </a:r>
            <a:r>
              <a:rPr lang="en-ZA" sz="2000" dirty="0"/>
              <a:t> Open Source ERP platform</a:t>
            </a:r>
          </a:p>
          <a:p>
            <a:pPr marL="285750" indent="-285750">
              <a:lnSpc>
                <a:spcPct val="150000"/>
              </a:lnSpc>
              <a:spcBef>
                <a:spcPts val="0"/>
              </a:spcBef>
              <a:buFont typeface="Wingdings" panose="05000000000000000000" pitchFamily="2" charset="2"/>
              <a:buChar char="v"/>
            </a:pPr>
            <a:r>
              <a:rPr lang="en-ZA" sz="2000" dirty="0"/>
              <a:t>The system is Customised to suit ARSCMOR’s Business Requirements</a:t>
            </a:r>
          </a:p>
          <a:p>
            <a:pPr marL="285750" indent="-285750">
              <a:lnSpc>
                <a:spcPct val="150000"/>
              </a:lnSpc>
              <a:spcBef>
                <a:spcPts val="0"/>
              </a:spcBef>
              <a:buFont typeface="Wingdings" panose="05000000000000000000" pitchFamily="2" charset="2"/>
              <a:buChar char="v"/>
            </a:pPr>
            <a:r>
              <a:rPr lang="en-ZA" sz="2000" dirty="0"/>
              <a:t>Accurate Reporting (For Reconciliation of EUC and Permits)</a:t>
            </a:r>
          </a:p>
          <a:p>
            <a:pPr marL="285750" indent="-285750">
              <a:lnSpc>
                <a:spcPct val="150000"/>
              </a:lnSpc>
              <a:spcBef>
                <a:spcPts val="0"/>
              </a:spcBef>
              <a:buFont typeface="Wingdings" panose="05000000000000000000" pitchFamily="2" charset="2"/>
              <a:buChar char="v"/>
            </a:pPr>
            <a:r>
              <a:rPr lang="en-ZA" sz="2000" dirty="0"/>
              <a:t>Real Time Feeds, and integration with core business systems</a:t>
            </a:r>
          </a:p>
          <a:p>
            <a:pPr marL="285750" indent="-285750">
              <a:lnSpc>
                <a:spcPct val="150000"/>
              </a:lnSpc>
              <a:spcBef>
                <a:spcPts val="0"/>
              </a:spcBef>
              <a:buFont typeface="Wingdings" panose="05000000000000000000" pitchFamily="2" charset="2"/>
              <a:buChar char="v"/>
            </a:pPr>
            <a:r>
              <a:rPr lang="en-ZA" sz="2000" dirty="0"/>
              <a:t>Types of Permits  </a:t>
            </a:r>
          </a:p>
          <a:p>
            <a:pPr marL="571500" lvl="1" indent="-285750">
              <a:spcBef>
                <a:spcPts val="0"/>
              </a:spcBef>
              <a:buFont typeface="Courier New" panose="02070309020205020404" pitchFamily="49" charset="0"/>
              <a:buChar char="o"/>
            </a:pPr>
            <a:r>
              <a:rPr lang="en-US" sz="1600" dirty="0">
                <a:cs typeface="ＭＳ Ｐゴシック" charset="0"/>
              </a:rPr>
              <a:t>Armaments Development Manufacturing and/or Services (ADMS) permit </a:t>
            </a:r>
          </a:p>
          <a:p>
            <a:pPr marL="571500" lvl="1" indent="-285750">
              <a:spcBef>
                <a:spcPts val="0"/>
              </a:spcBef>
              <a:buFont typeface="Courier New" panose="02070309020205020404" pitchFamily="49" charset="0"/>
              <a:buChar char="o"/>
            </a:pPr>
            <a:r>
              <a:rPr lang="en-US" sz="1600" dirty="0">
                <a:cs typeface="ＭＳ Ｐゴシック" charset="0"/>
              </a:rPr>
              <a:t>Marketing Permit (MKP) </a:t>
            </a:r>
          </a:p>
          <a:p>
            <a:pPr marL="571500" lvl="1" indent="-285750">
              <a:spcBef>
                <a:spcPts val="0"/>
              </a:spcBef>
              <a:buFont typeface="Courier New" panose="02070309020205020404" pitchFamily="49" charset="0"/>
              <a:buChar char="o"/>
            </a:pPr>
            <a:r>
              <a:rPr lang="en-US" sz="1600" dirty="0">
                <a:cs typeface="ＭＳ Ｐゴシック" charset="0"/>
              </a:rPr>
              <a:t>Contracting Permit (CP) </a:t>
            </a:r>
          </a:p>
          <a:p>
            <a:pPr marL="571500" lvl="1" indent="-285750">
              <a:spcBef>
                <a:spcPts val="0"/>
              </a:spcBef>
              <a:buFont typeface="Courier New" panose="02070309020205020404" pitchFamily="49" charset="0"/>
              <a:buChar char="o"/>
            </a:pPr>
            <a:r>
              <a:rPr lang="en-US" sz="1600" dirty="0">
                <a:cs typeface="ＭＳ Ｐゴシック" charset="0"/>
              </a:rPr>
              <a:t>Import Permit (IMP) </a:t>
            </a:r>
          </a:p>
          <a:p>
            <a:pPr marL="571500" lvl="1" indent="-285750">
              <a:spcBef>
                <a:spcPts val="0"/>
              </a:spcBef>
              <a:buFont typeface="Courier New" panose="02070309020205020404" pitchFamily="49" charset="0"/>
              <a:buChar char="o"/>
            </a:pPr>
            <a:r>
              <a:rPr lang="en-US" sz="1600" dirty="0">
                <a:cs typeface="ＭＳ Ｐゴシック" charset="0"/>
              </a:rPr>
              <a:t>Export Permit (EXP) </a:t>
            </a:r>
          </a:p>
          <a:p>
            <a:pPr marL="571500" lvl="1" indent="-285750">
              <a:spcBef>
                <a:spcPts val="0"/>
              </a:spcBef>
              <a:buFont typeface="Courier New" panose="02070309020205020404" pitchFamily="49" charset="0"/>
              <a:buChar char="o"/>
            </a:pPr>
            <a:r>
              <a:rPr lang="en-US" sz="1600" dirty="0">
                <a:cs typeface="ＭＳ Ｐゴシック" charset="0"/>
              </a:rPr>
              <a:t>Temporary Two-Way Permit (TTWP) </a:t>
            </a:r>
          </a:p>
          <a:p>
            <a:pPr marL="571500" lvl="1" indent="-285750">
              <a:spcBef>
                <a:spcPts val="0"/>
              </a:spcBef>
              <a:buFont typeface="Courier New" panose="02070309020205020404" pitchFamily="49" charset="0"/>
              <a:buChar char="o"/>
            </a:pPr>
            <a:r>
              <a:rPr lang="en-US" sz="1600" dirty="0">
                <a:cs typeface="ＭＳ Ｐゴシック" charset="0"/>
              </a:rPr>
              <a:t>Disposal documents: </a:t>
            </a:r>
          </a:p>
          <a:p>
            <a:pPr marL="571500" lvl="1" indent="-285750">
              <a:spcBef>
                <a:spcPts val="0"/>
              </a:spcBef>
              <a:buFont typeface="Courier New" panose="02070309020205020404" pitchFamily="49" charset="0"/>
              <a:buChar char="o"/>
            </a:pPr>
            <a:r>
              <a:rPr lang="en-US" sz="1600" dirty="0">
                <a:cs typeface="ＭＳ Ｐゴシック" charset="0"/>
              </a:rPr>
              <a:t>Domestic Transfer </a:t>
            </a:r>
            <a:r>
              <a:rPr lang="en-US" sz="1600" dirty="0" err="1">
                <a:cs typeface="ＭＳ Ｐゴシック" charset="0"/>
              </a:rPr>
              <a:t>Authorisation</a:t>
            </a:r>
            <a:r>
              <a:rPr lang="en-US" sz="1600" dirty="0">
                <a:cs typeface="ＭＳ Ｐゴシック" charset="0"/>
              </a:rPr>
              <a:t> (DTA) </a:t>
            </a:r>
          </a:p>
          <a:p>
            <a:pPr marL="571500" lvl="1" indent="-285750">
              <a:spcBef>
                <a:spcPts val="0"/>
              </a:spcBef>
              <a:buFont typeface="Courier New" panose="02070309020205020404" pitchFamily="49" charset="0"/>
              <a:buChar char="o"/>
            </a:pPr>
            <a:r>
              <a:rPr lang="en-US" sz="1600" dirty="0">
                <a:cs typeface="ＭＳ Ｐゴシック" charset="0"/>
              </a:rPr>
              <a:t>Destruction </a:t>
            </a:r>
            <a:r>
              <a:rPr lang="en-US" sz="1600" dirty="0" err="1">
                <a:cs typeface="ＭＳ Ｐゴシック" charset="0"/>
              </a:rPr>
              <a:t>Authorisation</a:t>
            </a:r>
            <a:r>
              <a:rPr lang="en-US" sz="1600" dirty="0">
                <a:cs typeface="ＭＳ Ｐゴシック" charset="0"/>
              </a:rPr>
              <a:t> (DA) </a:t>
            </a:r>
          </a:p>
        </p:txBody>
      </p:sp>
    </p:spTree>
    <p:extLst>
      <p:ext uri="{BB962C8B-B14F-4D97-AF65-F5344CB8AC3E}">
        <p14:creationId xmlns:p14="http://schemas.microsoft.com/office/powerpoint/2010/main" xmlns="" val="32858784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ACATS Reporting</a:t>
            </a:r>
            <a:endParaRPr lang="en-ZA" dirty="0"/>
          </a:p>
        </p:txBody>
      </p:sp>
      <p:sp>
        <p:nvSpPr>
          <p:cNvPr id="3" name="Text Placeholder 2"/>
          <p:cNvSpPr>
            <a:spLocks noGrp="1"/>
          </p:cNvSpPr>
          <p:nvPr>
            <p:ph type="body" sz="quarter" idx="10"/>
          </p:nvPr>
        </p:nvSpPr>
        <p:spPr>
          <a:xfrm>
            <a:off x="702703" y="776289"/>
            <a:ext cx="7668000" cy="5144709"/>
          </a:xfrm>
        </p:spPr>
        <p:txBody>
          <a:bodyPr>
            <a:normAutofit fontScale="62500" lnSpcReduction="20000"/>
          </a:bodyPr>
          <a:lstStyle/>
          <a:p>
            <a:pPr>
              <a:spcAft>
                <a:spcPts val="1000"/>
              </a:spcAft>
            </a:pPr>
            <a:r>
              <a:rPr lang="en-ZA" sz="2000" dirty="0">
                <a:ea typeface="Calibri"/>
                <a:cs typeface="Times New Roman"/>
              </a:rPr>
              <a:t>The Report details the status of all issued EUC/EUU and also provide details of the permit linked to the end-user certificates/undertaking.  The user is able to choose search parameters such as, the type of document, Country or even use the part numbers and/or item description. Below is a list of information that can be obtained from the report.</a:t>
            </a:r>
          </a:p>
          <a:p>
            <a:pPr marL="342900" lvl="0" indent="-342900">
              <a:lnSpc>
                <a:spcPct val="115000"/>
              </a:lnSpc>
              <a:spcAft>
                <a:spcPts val="0"/>
              </a:spcAft>
              <a:buFont typeface="Wingdings"/>
              <a:buChar char=""/>
            </a:pPr>
            <a:r>
              <a:rPr lang="en-ZA" sz="2000" b="1" dirty="0">
                <a:ea typeface="Calibri"/>
                <a:cs typeface="Times New Roman"/>
              </a:rPr>
              <a:t>Document type </a:t>
            </a:r>
            <a:r>
              <a:rPr lang="en-ZA" sz="2000" dirty="0">
                <a:ea typeface="Calibri"/>
                <a:cs typeface="Times New Roman"/>
              </a:rPr>
              <a:t>– The report clearly distinguish the type of report whether it is an EUC/EUU.</a:t>
            </a:r>
            <a:endParaRPr lang="en-ZA" sz="2000" dirty="0">
              <a:latin typeface="Calibri"/>
              <a:ea typeface="Calibri"/>
              <a:cs typeface="Times New Roman"/>
            </a:endParaRPr>
          </a:p>
          <a:p>
            <a:pPr marL="342900" lvl="0" indent="-342900">
              <a:lnSpc>
                <a:spcPct val="115000"/>
              </a:lnSpc>
              <a:spcAft>
                <a:spcPts val="0"/>
              </a:spcAft>
              <a:buFont typeface="Wingdings"/>
              <a:buChar char=""/>
            </a:pPr>
            <a:r>
              <a:rPr lang="en-ZA" sz="2000" b="1" dirty="0">
                <a:ea typeface="Calibri"/>
                <a:cs typeface="Times New Roman"/>
              </a:rPr>
              <a:t>Country</a:t>
            </a:r>
            <a:r>
              <a:rPr lang="en-ZA" sz="2000" dirty="0">
                <a:ea typeface="Calibri"/>
                <a:cs typeface="Times New Roman"/>
              </a:rPr>
              <a:t> – This provide information about the Countries that we have entered into commitments with.</a:t>
            </a:r>
          </a:p>
          <a:p>
            <a:pPr lvl="0">
              <a:spcAft>
                <a:spcPts val="0"/>
              </a:spcAft>
            </a:pPr>
            <a:endParaRPr lang="en-ZA" sz="2000" dirty="0">
              <a:latin typeface="Calibri"/>
              <a:ea typeface="Calibri"/>
              <a:cs typeface="Times New Roman"/>
            </a:endParaRPr>
          </a:p>
          <a:p>
            <a:pPr marL="342900" lvl="0" indent="-342900">
              <a:lnSpc>
                <a:spcPct val="115000"/>
              </a:lnSpc>
              <a:spcAft>
                <a:spcPts val="0"/>
              </a:spcAft>
              <a:buFont typeface="Wingdings"/>
              <a:buChar char=""/>
            </a:pPr>
            <a:r>
              <a:rPr lang="en-ZA" sz="2000" b="1" dirty="0">
                <a:ea typeface="Calibri"/>
                <a:cs typeface="Times New Roman"/>
              </a:rPr>
              <a:t>Document No</a:t>
            </a:r>
            <a:r>
              <a:rPr lang="en-ZA" sz="2000" dirty="0">
                <a:ea typeface="Calibri"/>
                <a:cs typeface="Times New Roman"/>
              </a:rPr>
              <a:t>. – The system assigns unique numbers to each application which assists with the tracking and tracing of document trails.</a:t>
            </a:r>
          </a:p>
          <a:p>
            <a:pPr lvl="0">
              <a:spcAft>
                <a:spcPts val="0"/>
              </a:spcAft>
            </a:pPr>
            <a:endParaRPr lang="en-ZA" sz="2000" dirty="0">
              <a:latin typeface="Calibri"/>
              <a:ea typeface="Calibri"/>
              <a:cs typeface="Times New Roman"/>
            </a:endParaRPr>
          </a:p>
          <a:p>
            <a:pPr marL="342900" lvl="0" indent="-342900">
              <a:lnSpc>
                <a:spcPct val="115000"/>
              </a:lnSpc>
              <a:spcAft>
                <a:spcPts val="0"/>
              </a:spcAft>
              <a:buFont typeface="Wingdings"/>
              <a:buChar char=""/>
            </a:pPr>
            <a:r>
              <a:rPr lang="en-ZA" sz="2000" dirty="0">
                <a:ea typeface="Calibri"/>
                <a:cs typeface="Times New Roman"/>
              </a:rPr>
              <a:t>Dates – To reflect timelines during processing of the EUC/EUU</a:t>
            </a:r>
          </a:p>
          <a:p>
            <a:pPr lvl="0">
              <a:spcAft>
                <a:spcPts val="0"/>
              </a:spcAft>
            </a:pPr>
            <a:endParaRPr lang="en-ZA" sz="2000" dirty="0">
              <a:latin typeface="Calibri"/>
              <a:ea typeface="Calibri"/>
              <a:cs typeface="Times New Roman"/>
            </a:endParaRPr>
          </a:p>
          <a:p>
            <a:pPr marL="342900" lvl="0" indent="-342900">
              <a:lnSpc>
                <a:spcPct val="115000"/>
              </a:lnSpc>
              <a:spcAft>
                <a:spcPts val="0"/>
              </a:spcAft>
              <a:buFont typeface="Wingdings"/>
              <a:buChar char=""/>
            </a:pPr>
            <a:r>
              <a:rPr lang="en-ZA" sz="2000" b="1" dirty="0">
                <a:ea typeface="Calibri"/>
                <a:cs typeface="Times New Roman"/>
              </a:rPr>
              <a:t>Permit No  and Application reference number </a:t>
            </a:r>
            <a:r>
              <a:rPr lang="en-ZA" sz="2000" dirty="0">
                <a:ea typeface="Calibri"/>
                <a:cs typeface="Times New Roman"/>
              </a:rPr>
              <a:t>– Provides information about all permits that were issued against the EUC/EUU. This is one of the most important and critical features of ACATS which seeks to assist with the reconciliation of EUC/EUU and to make a determination, of which ones have been exhausted, partially used as well as those that have not been used.  The user is able to draw out this information as often as is needed in order to gauge the status quo.</a:t>
            </a:r>
          </a:p>
          <a:p>
            <a:pPr lvl="0">
              <a:spcAft>
                <a:spcPts val="0"/>
              </a:spcAft>
            </a:pPr>
            <a:endParaRPr lang="en-ZA" sz="2000" dirty="0">
              <a:latin typeface="Calibri"/>
              <a:ea typeface="Calibri"/>
              <a:cs typeface="Times New Roman"/>
            </a:endParaRPr>
          </a:p>
          <a:p>
            <a:pPr marL="342900" lvl="0" indent="-342900">
              <a:lnSpc>
                <a:spcPct val="115000"/>
              </a:lnSpc>
              <a:spcAft>
                <a:spcPts val="0"/>
              </a:spcAft>
              <a:buFont typeface="Wingdings"/>
              <a:buChar char=""/>
            </a:pPr>
            <a:r>
              <a:rPr lang="en-ZA" sz="2000" b="1" dirty="0">
                <a:ea typeface="Calibri"/>
                <a:cs typeface="Times New Roman"/>
              </a:rPr>
              <a:t>Part description </a:t>
            </a:r>
            <a:r>
              <a:rPr lang="en-ZA" sz="2000" dirty="0">
                <a:ea typeface="Calibri"/>
                <a:cs typeface="Times New Roman"/>
              </a:rPr>
              <a:t>– the system gives information about the items that were imported and this should correspond with those on the EUC.</a:t>
            </a:r>
            <a:endParaRPr lang="en-ZA" sz="2000" dirty="0">
              <a:latin typeface="Calibri"/>
              <a:ea typeface="Calibri"/>
              <a:cs typeface="Times New Roman"/>
            </a:endParaRPr>
          </a:p>
        </p:txBody>
      </p:sp>
    </p:spTree>
    <p:extLst>
      <p:ext uri="{BB962C8B-B14F-4D97-AF65-F5344CB8AC3E}">
        <p14:creationId xmlns:p14="http://schemas.microsoft.com/office/powerpoint/2010/main" xmlns="" val="19356305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High Level Activities</a:t>
            </a:r>
            <a:endParaRPr lang="en-ZA" dirty="0"/>
          </a:p>
        </p:txBody>
      </p:sp>
      <p:sp>
        <p:nvSpPr>
          <p:cNvPr id="4" name="Text Placeholder 3"/>
          <p:cNvSpPr>
            <a:spLocks noGrp="1"/>
          </p:cNvSpPr>
          <p:nvPr>
            <p:ph type="body" sz="quarter" idx="10"/>
          </p:nvPr>
        </p:nvSpPr>
        <p:spPr/>
        <p:txBody>
          <a:bodyPr/>
          <a:lstStyle/>
          <a:p>
            <a:endParaRPr lang="en-ZA"/>
          </a:p>
        </p:txBody>
      </p:sp>
      <p:graphicFrame>
        <p:nvGraphicFramePr>
          <p:cNvPr id="5" name="Content Placeholder 3"/>
          <p:cNvGraphicFramePr>
            <a:graphicFrameLocks noGrp="1"/>
          </p:cNvGraphicFramePr>
          <p:nvPr>
            <p:ph idx="1"/>
            <p:extLst>
              <p:ext uri="{D42A27DB-BD31-4B8C-83A1-F6EECF244321}">
                <p14:modId xmlns:p14="http://schemas.microsoft.com/office/powerpoint/2010/main" xmlns="" val="2619710851"/>
              </p:ext>
            </p:extLst>
          </p:nvPr>
        </p:nvGraphicFramePr>
        <p:xfrm>
          <a:off x="329184" y="756456"/>
          <a:ext cx="8390867" cy="5487960"/>
        </p:xfrm>
        <a:graphic>
          <a:graphicData uri="http://schemas.openxmlformats.org/drawingml/2006/table">
            <a:tbl>
              <a:tblPr>
                <a:tableStyleId>{5C22544A-7EE6-4342-B048-85BDC9FD1C3A}</a:tableStyleId>
              </a:tblPr>
              <a:tblGrid>
                <a:gridCol w="2303986">
                  <a:extLst>
                    <a:ext uri="{9D8B030D-6E8A-4147-A177-3AD203B41FA5}">
                      <a16:colId xmlns:a16="http://schemas.microsoft.com/office/drawing/2014/main" xmlns="" val="1280038390"/>
                    </a:ext>
                  </a:extLst>
                </a:gridCol>
                <a:gridCol w="6086881">
                  <a:extLst>
                    <a:ext uri="{9D8B030D-6E8A-4147-A177-3AD203B41FA5}">
                      <a16:colId xmlns:a16="http://schemas.microsoft.com/office/drawing/2014/main" xmlns="" val="2636536761"/>
                    </a:ext>
                  </a:extLst>
                </a:gridCol>
              </a:tblGrid>
              <a:tr h="235284">
                <a:tc>
                  <a:txBody>
                    <a:bodyPr/>
                    <a:lstStyle/>
                    <a:p>
                      <a:pPr algn="ctr" fontAlgn="b"/>
                      <a:r>
                        <a:rPr lang="en-ZA" sz="1400" b="1" u="none" strike="noStrike" dirty="0">
                          <a:effectLst/>
                        </a:rPr>
                        <a:t>Project Phase</a:t>
                      </a:r>
                      <a:endParaRPr lang="en-ZA" sz="1400" b="1" i="0" u="none" strike="noStrike" dirty="0">
                        <a:solidFill>
                          <a:srgbClr val="000000"/>
                        </a:solidFill>
                        <a:effectLst/>
                        <a:latin typeface="Calibri" panose="020F0502020204030204" pitchFamily="34" charset="0"/>
                      </a:endParaRPr>
                    </a:p>
                  </a:txBody>
                  <a:tcPr marL="6985" marR="6985" marT="6985" marB="0" anchor="b"/>
                </a:tc>
                <a:tc>
                  <a:txBody>
                    <a:bodyPr/>
                    <a:lstStyle/>
                    <a:p>
                      <a:pPr algn="ctr" fontAlgn="b"/>
                      <a:r>
                        <a:rPr lang="en-ZA" sz="1400" b="1" u="none" strike="noStrike" dirty="0">
                          <a:effectLst/>
                        </a:rPr>
                        <a:t>High-Level Activities</a:t>
                      </a:r>
                      <a:endParaRPr lang="en-ZA" sz="1400" b="1" i="0" u="none" strike="noStrike" dirty="0">
                        <a:solidFill>
                          <a:srgbClr val="000000"/>
                        </a:solidFill>
                        <a:effectLst/>
                        <a:latin typeface="Calibri" panose="020F0502020204030204" pitchFamily="34" charset="0"/>
                      </a:endParaRPr>
                    </a:p>
                  </a:txBody>
                  <a:tcPr marL="6985" marR="6985" marT="6985" marB="0" anchor="b"/>
                </a:tc>
                <a:extLst>
                  <a:ext uri="{0D108BD9-81ED-4DB2-BD59-A6C34878D82A}">
                    <a16:rowId xmlns:a16="http://schemas.microsoft.com/office/drawing/2014/main" xmlns="" val="2783032120"/>
                  </a:ext>
                </a:extLst>
              </a:tr>
              <a:tr h="593295">
                <a:tc>
                  <a:txBody>
                    <a:bodyPr/>
                    <a:lstStyle/>
                    <a:p>
                      <a:pPr algn="l" fontAlgn="ctr"/>
                      <a:r>
                        <a:rPr lang="en-ZA" sz="1200" b="1" u="none" strike="noStrike" dirty="0">
                          <a:effectLst/>
                        </a:rPr>
                        <a:t>Planning</a:t>
                      </a:r>
                      <a:endParaRPr lang="en-ZA" sz="1200" b="1" i="0" u="none" strike="noStrike" dirty="0">
                        <a:solidFill>
                          <a:srgbClr val="000000"/>
                        </a:solidFill>
                        <a:effectLst/>
                        <a:latin typeface="Calibri" panose="020F0502020204030204" pitchFamily="34" charset="0"/>
                      </a:endParaRPr>
                    </a:p>
                  </a:txBody>
                  <a:tcPr marL="6985" marR="6985" marT="6985" marB="0" anchor="ctr"/>
                </a:tc>
                <a:tc>
                  <a:txBody>
                    <a:bodyPr/>
                    <a:lstStyle/>
                    <a:p>
                      <a:pPr marL="265113" indent="-173038" algn="l" fontAlgn="ctr">
                        <a:buFont typeface="Arial" panose="020B0604020202020204" pitchFamily="34" charset="0"/>
                        <a:buChar char="•"/>
                      </a:pPr>
                      <a:r>
                        <a:rPr lang="en-GB" sz="1200" u="none" strike="noStrike" dirty="0" smtClean="0">
                          <a:effectLst/>
                        </a:rPr>
                        <a:t>Project </a:t>
                      </a:r>
                      <a:r>
                        <a:rPr lang="en-GB" sz="1200" u="none" strike="noStrike" dirty="0">
                          <a:effectLst/>
                        </a:rPr>
                        <a:t>Kick Off </a:t>
                      </a:r>
                      <a:r>
                        <a:rPr lang="en-GB" sz="1200" u="none" strike="noStrike" dirty="0" smtClean="0">
                          <a:effectLst/>
                        </a:rPr>
                        <a:t>Meeting</a:t>
                      </a:r>
                    </a:p>
                    <a:p>
                      <a:pPr marL="265113" indent="-173038" algn="l" fontAlgn="ctr">
                        <a:buFont typeface="Arial" panose="020B0604020202020204" pitchFamily="34" charset="0"/>
                        <a:buChar char="•"/>
                      </a:pPr>
                      <a:r>
                        <a:rPr lang="en-GB" sz="1200" u="none" strike="noStrike" dirty="0" smtClean="0">
                          <a:effectLst/>
                        </a:rPr>
                        <a:t>Develop </a:t>
                      </a:r>
                      <a:r>
                        <a:rPr lang="en-GB" sz="1200" u="none" strike="noStrike" dirty="0">
                          <a:effectLst/>
                        </a:rPr>
                        <a:t>Project </a:t>
                      </a:r>
                      <a:r>
                        <a:rPr lang="en-GB" sz="1200" u="none" strike="noStrike" dirty="0" smtClean="0">
                          <a:effectLst/>
                        </a:rPr>
                        <a:t>Charter</a:t>
                      </a:r>
                    </a:p>
                    <a:p>
                      <a:pPr marL="265113" indent="-173038" algn="l" fontAlgn="ctr">
                        <a:buFont typeface="Arial" panose="020B0604020202020204" pitchFamily="34" charset="0"/>
                        <a:buChar char="•"/>
                      </a:pPr>
                      <a:r>
                        <a:rPr lang="en-GB" sz="1200" u="none" strike="noStrike" dirty="0" smtClean="0">
                          <a:effectLst/>
                        </a:rPr>
                        <a:t>Develop </a:t>
                      </a:r>
                      <a:r>
                        <a:rPr lang="en-GB" sz="1200" u="none" strike="noStrike" dirty="0">
                          <a:effectLst/>
                        </a:rPr>
                        <a:t>Project Schedule</a:t>
                      </a:r>
                      <a:endParaRPr lang="en-GB" sz="1200" b="0" i="0" u="none" strike="noStrike" dirty="0">
                        <a:solidFill>
                          <a:srgbClr val="000000"/>
                        </a:solidFill>
                        <a:effectLst/>
                        <a:latin typeface="Calibri" panose="020F0502020204030204" pitchFamily="34" charset="0"/>
                      </a:endParaRPr>
                    </a:p>
                  </a:txBody>
                  <a:tcPr marL="6985" marR="6985" marT="6985" marB="0" anchor="ctr"/>
                </a:tc>
                <a:extLst>
                  <a:ext uri="{0D108BD9-81ED-4DB2-BD59-A6C34878D82A}">
                    <a16:rowId xmlns:a16="http://schemas.microsoft.com/office/drawing/2014/main" xmlns="" val="1295730163"/>
                  </a:ext>
                </a:extLst>
              </a:tr>
              <a:tr h="593295">
                <a:tc>
                  <a:txBody>
                    <a:bodyPr/>
                    <a:lstStyle/>
                    <a:p>
                      <a:pPr algn="l" fontAlgn="ctr"/>
                      <a:r>
                        <a:rPr lang="en-ZA" sz="1200" b="1" u="none" strike="noStrike" dirty="0">
                          <a:effectLst/>
                        </a:rPr>
                        <a:t>Analysis </a:t>
                      </a:r>
                      <a:endParaRPr lang="en-ZA" sz="1200" b="1" i="0" u="none" strike="noStrike" dirty="0">
                        <a:solidFill>
                          <a:srgbClr val="000000"/>
                        </a:solidFill>
                        <a:effectLst/>
                        <a:latin typeface="Calibri" panose="020F0502020204030204" pitchFamily="34" charset="0"/>
                      </a:endParaRPr>
                    </a:p>
                  </a:txBody>
                  <a:tcPr marL="6985" marR="6985" marT="6985" marB="0" anchor="ctr"/>
                </a:tc>
                <a:tc>
                  <a:txBody>
                    <a:bodyPr/>
                    <a:lstStyle/>
                    <a:p>
                      <a:pPr marL="265113" indent="-173038" algn="l" defTabSz="457200" rtl="0" eaLnBrk="1" fontAlgn="ctr" latinLnBrk="0" hangingPunct="1">
                        <a:buFont typeface="Arial" panose="020B0604020202020204" pitchFamily="34" charset="0"/>
                        <a:buChar char="•"/>
                      </a:pPr>
                      <a:r>
                        <a:rPr lang="en-GB" sz="1200" u="none" strike="noStrike" kern="1200" dirty="0" smtClean="0">
                          <a:solidFill>
                            <a:schemeClr val="dk1"/>
                          </a:solidFill>
                          <a:effectLst/>
                          <a:latin typeface="+mn-lt"/>
                          <a:ea typeface="+mn-ea"/>
                          <a:cs typeface="+mn-cs"/>
                        </a:rPr>
                        <a:t>Confirm </a:t>
                      </a:r>
                      <a:r>
                        <a:rPr lang="en-GB" sz="1200" u="none" strike="noStrike" kern="1200" dirty="0">
                          <a:solidFill>
                            <a:schemeClr val="dk1"/>
                          </a:solidFill>
                          <a:effectLst/>
                          <a:latin typeface="+mn-lt"/>
                          <a:ea typeface="+mn-ea"/>
                          <a:cs typeface="+mn-cs"/>
                        </a:rPr>
                        <a:t>Business Requirements </a:t>
                      </a:r>
                      <a:endParaRPr lang="en-GB" sz="1200" u="none" strike="noStrike" kern="1200" dirty="0" smtClean="0">
                        <a:solidFill>
                          <a:schemeClr val="dk1"/>
                        </a:solidFill>
                        <a:effectLst/>
                        <a:latin typeface="+mn-lt"/>
                        <a:ea typeface="+mn-ea"/>
                        <a:cs typeface="+mn-cs"/>
                      </a:endParaRPr>
                    </a:p>
                    <a:p>
                      <a:pPr marL="265113" indent="-173038" algn="l" defTabSz="457200" rtl="0" eaLnBrk="1" fontAlgn="ctr" latinLnBrk="0" hangingPunct="1">
                        <a:buFont typeface="Arial" panose="020B0604020202020204" pitchFamily="34" charset="0"/>
                        <a:buChar char="•"/>
                      </a:pPr>
                      <a:r>
                        <a:rPr lang="en-GB" sz="1200" u="none" strike="noStrike" kern="1200" dirty="0" smtClean="0">
                          <a:solidFill>
                            <a:schemeClr val="dk1"/>
                          </a:solidFill>
                          <a:effectLst/>
                          <a:latin typeface="+mn-lt"/>
                          <a:ea typeface="+mn-ea"/>
                          <a:cs typeface="+mn-cs"/>
                        </a:rPr>
                        <a:t>Assess </a:t>
                      </a:r>
                      <a:r>
                        <a:rPr lang="en-GB" sz="1200" u="none" strike="noStrike" kern="1200" dirty="0">
                          <a:solidFill>
                            <a:schemeClr val="dk1"/>
                          </a:solidFill>
                          <a:effectLst/>
                          <a:latin typeface="+mn-lt"/>
                          <a:ea typeface="+mn-ea"/>
                          <a:cs typeface="+mn-cs"/>
                        </a:rPr>
                        <a:t>the level of fit between the business requirements and ACATS Functionality</a:t>
                      </a:r>
                      <a:r>
                        <a:rPr lang="en-GB" sz="1200" u="none" strike="noStrike" kern="1200" dirty="0" smtClean="0">
                          <a:solidFill>
                            <a:schemeClr val="dk1"/>
                          </a:solidFill>
                          <a:effectLst/>
                          <a:latin typeface="+mn-lt"/>
                          <a:ea typeface="+mn-ea"/>
                          <a:cs typeface="+mn-cs"/>
                        </a:rPr>
                        <a:t>.</a:t>
                      </a:r>
                    </a:p>
                    <a:p>
                      <a:pPr marL="265113" indent="-173038" algn="l" defTabSz="457200" rtl="0" eaLnBrk="1" fontAlgn="ctr" latinLnBrk="0" hangingPunct="1">
                        <a:buFont typeface="Arial" panose="020B0604020202020204" pitchFamily="34" charset="0"/>
                        <a:buChar char="•"/>
                      </a:pPr>
                      <a:r>
                        <a:rPr lang="en-GB" sz="1200" u="none" strike="noStrike" kern="1200" dirty="0" smtClean="0">
                          <a:solidFill>
                            <a:schemeClr val="dk1"/>
                          </a:solidFill>
                          <a:effectLst/>
                          <a:latin typeface="+mn-lt"/>
                          <a:ea typeface="+mn-ea"/>
                          <a:cs typeface="+mn-cs"/>
                        </a:rPr>
                        <a:t>All </a:t>
                      </a:r>
                      <a:r>
                        <a:rPr lang="en-GB" sz="1200" u="none" strike="noStrike" kern="1200" dirty="0">
                          <a:solidFill>
                            <a:schemeClr val="dk1"/>
                          </a:solidFill>
                          <a:effectLst/>
                          <a:latin typeface="+mn-lt"/>
                          <a:ea typeface="+mn-ea"/>
                          <a:cs typeface="+mn-cs"/>
                        </a:rPr>
                        <a:t>the functionality not covered by the of ACATS  will be identified and documented.</a:t>
                      </a:r>
                    </a:p>
                  </a:txBody>
                  <a:tcPr marL="6985" marR="6985" marT="6985" marB="0" anchor="ctr"/>
                </a:tc>
                <a:extLst>
                  <a:ext uri="{0D108BD9-81ED-4DB2-BD59-A6C34878D82A}">
                    <a16:rowId xmlns:a16="http://schemas.microsoft.com/office/drawing/2014/main" xmlns="" val="97567122"/>
                  </a:ext>
                </a:extLst>
              </a:tr>
              <a:tr h="715972">
                <a:tc>
                  <a:txBody>
                    <a:bodyPr/>
                    <a:lstStyle/>
                    <a:p>
                      <a:pPr algn="l" fontAlgn="ctr"/>
                      <a:r>
                        <a:rPr lang="en-ZA" sz="1200" b="1" u="none" strike="noStrike" dirty="0">
                          <a:effectLst/>
                        </a:rPr>
                        <a:t>Design and Build</a:t>
                      </a:r>
                      <a:endParaRPr lang="en-ZA" sz="1200" b="1" i="0" u="none" strike="noStrike" dirty="0">
                        <a:solidFill>
                          <a:srgbClr val="000000"/>
                        </a:solidFill>
                        <a:effectLst/>
                        <a:latin typeface="Calibri" panose="020F0502020204030204" pitchFamily="34" charset="0"/>
                      </a:endParaRPr>
                    </a:p>
                  </a:txBody>
                  <a:tcPr marL="6985" marR="6985" marT="6985" marB="0" anchor="ctr"/>
                </a:tc>
                <a:tc>
                  <a:txBody>
                    <a:bodyPr/>
                    <a:lstStyle/>
                    <a:p>
                      <a:pPr marL="265113" indent="-173038" algn="l" fontAlgn="ctr">
                        <a:buFont typeface="Arial" panose="020B0604020202020204" pitchFamily="34" charset="0"/>
                        <a:buChar char="•"/>
                      </a:pPr>
                      <a:r>
                        <a:rPr lang="en-GB" sz="1200" u="none" strike="noStrike" kern="1200" dirty="0" smtClean="0">
                          <a:solidFill>
                            <a:schemeClr val="dk1"/>
                          </a:solidFill>
                          <a:effectLst/>
                          <a:latin typeface="+mn-lt"/>
                          <a:ea typeface="+mn-ea"/>
                          <a:cs typeface="+mn-cs"/>
                        </a:rPr>
                        <a:t>ACATS </a:t>
                      </a:r>
                      <a:r>
                        <a:rPr lang="en-GB" sz="1200" u="none" strike="noStrike" kern="1200" dirty="0">
                          <a:solidFill>
                            <a:schemeClr val="dk1"/>
                          </a:solidFill>
                          <a:effectLst/>
                          <a:latin typeface="+mn-lt"/>
                          <a:ea typeface="+mn-ea"/>
                          <a:cs typeface="+mn-cs"/>
                        </a:rPr>
                        <a:t>is configured as per the functional requirements </a:t>
                      </a:r>
                      <a:r>
                        <a:rPr lang="en-GB" sz="1200" u="none" strike="noStrike" kern="1200" dirty="0" smtClean="0">
                          <a:solidFill>
                            <a:schemeClr val="dk1"/>
                          </a:solidFill>
                          <a:effectLst/>
                          <a:latin typeface="+mn-lt"/>
                          <a:ea typeface="+mn-ea"/>
                          <a:cs typeface="+mn-cs"/>
                        </a:rPr>
                        <a:t>defined </a:t>
                      </a:r>
                      <a:r>
                        <a:rPr lang="en-GB" sz="1200" u="none" strike="noStrike" kern="1200" dirty="0">
                          <a:solidFill>
                            <a:schemeClr val="dk1"/>
                          </a:solidFill>
                          <a:effectLst/>
                          <a:latin typeface="+mn-lt"/>
                          <a:ea typeface="+mn-ea"/>
                          <a:cs typeface="+mn-cs"/>
                        </a:rPr>
                        <a:t>in the analysis phase</a:t>
                      </a:r>
                      <a:r>
                        <a:rPr lang="en-GB" sz="1200" u="none" strike="noStrike" kern="1200" dirty="0" smtClean="0">
                          <a:solidFill>
                            <a:schemeClr val="dk1"/>
                          </a:solidFill>
                          <a:effectLst/>
                          <a:latin typeface="+mn-lt"/>
                          <a:ea typeface="+mn-ea"/>
                          <a:cs typeface="+mn-cs"/>
                        </a:rPr>
                        <a:t>.</a:t>
                      </a:r>
                    </a:p>
                    <a:p>
                      <a:pPr marL="265113" indent="-173038" algn="l" fontAlgn="ctr">
                        <a:buFont typeface="Arial" panose="020B0604020202020204" pitchFamily="34" charset="0"/>
                        <a:buChar char="•"/>
                      </a:pPr>
                      <a:r>
                        <a:rPr lang="en-GB" sz="1200" u="none" strike="noStrike" dirty="0" smtClean="0">
                          <a:effectLst/>
                        </a:rPr>
                        <a:t>Perform unit</a:t>
                      </a:r>
                      <a:r>
                        <a:rPr lang="en-GB" sz="1200" u="none" strike="noStrike" dirty="0">
                          <a:effectLst/>
                        </a:rPr>
                        <a:t> testing of all newly developed components  </a:t>
                      </a:r>
                      <a:endParaRPr lang="en-GB" sz="1200" b="0" i="0" u="none" strike="noStrike" dirty="0">
                        <a:solidFill>
                          <a:srgbClr val="000000"/>
                        </a:solidFill>
                        <a:effectLst/>
                        <a:latin typeface="Calibri" panose="020F0502020204030204" pitchFamily="34" charset="0"/>
                      </a:endParaRPr>
                    </a:p>
                  </a:txBody>
                  <a:tcPr marL="6985" marR="6985" marT="6985" marB="0" anchor="ctr"/>
                </a:tc>
                <a:extLst>
                  <a:ext uri="{0D108BD9-81ED-4DB2-BD59-A6C34878D82A}">
                    <a16:rowId xmlns:a16="http://schemas.microsoft.com/office/drawing/2014/main" xmlns="" val="3013316079"/>
                  </a:ext>
                </a:extLst>
              </a:tr>
              <a:tr h="398016">
                <a:tc>
                  <a:txBody>
                    <a:bodyPr/>
                    <a:lstStyle/>
                    <a:p>
                      <a:pPr algn="l" fontAlgn="ctr"/>
                      <a:r>
                        <a:rPr lang="en-ZA" sz="1200" b="1" u="none" strike="noStrike" dirty="0">
                          <a:effectLst/>
                        </a:rPr>
                        <a:t>Data Management / Migration</a:t>
                      </a:r>
                      <a:endParaRPr lang="en-ZA" sz="1200" b="1" i="0" u="none" strike="noStrike" dirty="0">
                        <a:solidFill>
                          <a:srgbClr val="000000"/>
                        </a:solidFill>
                        <a:effectLst/>
                        <a:latin typeface="Calibri" panose="020F0502020204030204" pitchFamily="34" charset="0"/>
                      </a:endParaRPr>
                    </a:p>
                  </a:txBody>
                  <a:tcPr marL="6985" marR="6985" marT="6985" marB="0" anchor="ctr"/>
                </a:tc>
                <a:tc>
                  <a:txBody>
                    <a:bodyPr/>
                    <a:lstStyle/>
                    <a:p>
                      <a:pPr marL="265113" indent="-173038" algn="l" fontAlgn="ctr">
                        <a:buFont typeface="Arial" panose="020B0604020202020204" pitchFamily="34" charset="0"/>
                        <a:buChar char="•"/>
                      </a:pPr>
                      <a:r>
                        <a:rPr lang="en-GB" sz="1200" u="none" strike="noStrike" dirty="0" smtClean="0">
                          <a:effectLst/>
                        </a:rPr>
                        <a:t>Extract </a:t>
                      </a:r>
                      <a:r>
                        <a:rPr lang="en-GB" sz="1200" u="none" strike="noStrike" dirty="0">
                          <a:effectLst/>
                        </a:rPr>
                        <a:t>data from the source system, transformed, cleansed, and loaded into the </a:t>
                      </a:r>
                      <a:r>
                        <a:rPr lang="en-GB" sz="1200" u="none" strike="noStrike" dirty="0" smtClean="0">
                          <a:effectLst/>
                        </a:rPr>
                        <a:t>target</a:t>
                      </a:r>
                      <a:r>
                        <a:rPr lang="en-GB" sz="1200" u="none" strike="noStrike" baseline="0" dirty="0" smtClean="0">
                          <a:effectLst/>
                        </a:rPr>
                        <a:t> </a:t>
                      </a:r>
                      <a:r>
                        <a:rPr lang="en-GB" sz="1200" u="none" strike="noStrike" dirty="0" smtClean="0">
                          <a:effectLst/>
                        </a:rPr>
                        <a:t>system.</a:t>
                      </a:r>
                      <a:endParaRPr lang="en-GB" sz="1200" b="0" i="0" u="none" strike="noStrike" dirty="0">
                        <a:solidFill>
                          <a:srgbClr val="000000"/>
                        </a:solidFill>
                        <a:effectLst/>
                        <a:latin typeface="Calibri" panose="020F0502020204030204" pitchFamily="34" charset="0"/>
                      </a:endParaRPr>
                    </a:p>
                  </a:txBody>
                  <a:tcPr marL="6985" marR="6985" marT="6985" marB="0" anchor="ctr"/>
                </a:tc>
                <a:extLst>
                  <a:ext uri="{0D108BD9-81ED-4DB2-BD59-A6C34878D82A}">
                    <a16:rowId xmlns:a16="http://schemas.microsoft.com/office/drawing/2014/main" xmlns="" val="3490975703"/>
                  </a:ext>
                </a:extLst>
              </a:tr>
              <a:tr h="788573">
                <a:tc>
                  <a:txBody>
                    <a:bodyPr/>
                    <a:lstStyle/>
                    <a:p>
                      <a:pPr algn="l" fontAlgn="ctr"/>
                      <a:r>
                        <a:rPr lang="en-ZA" sz="1200" b="1" u="none" strike="noStrike" dirty="0">
                          <a:effectLst/>
                        </a:rPr>
                        <a:t>Testing and </a:t>
                      </a:r>
                      <a:r>
                        <a:rPr lang="en-ZA" sz="1200" b="1" u="none" strike="noStrike" dirty="0" smtClean="0">
                          <a:effectLst/>
                        </a:rPr>
                        <a:t>Evaluation</a:t>
                      </a:r>
                      <a:endParaRPr lang="en-ZA" sz="1200" b="1" i="0" u="none" strike="noStrike" dirty="0">
                        <a:solidFill>
                          <a:srgbClr val="000000"/>
                        </a:solidFill>
                        <a:effectLst/>
                        <a:latin typeface="Calibri" panose="020F0502020204030204" pitchFamily="34" charset="0"/>
                      </a:endParaRPr>
                    </a:p>
                  </a:txBody>
                  <a:tcPr marL="6985" marR="6985" marT="6985" marB="0" anchor="ctr"/>
                </a:tc>
                <a:tc>
                  <a:txBody>
                    <a:bodyPr/>
                    <a:lstStyle/>
                    <a:p>
                      <a:pPr marL="265113" indent="-173038" algn="l" fontAlgn="ctr">
                        <a:buFont typeface="Arial" panose="020B0604020202020204" pitchFamily="34" charset="0"/>
                        <a:buChar char="•"/>
                      </a:pPr>
                      <a:r>
                        <a:rPr lang="en-GB" sz="1200" u="none" strike="noStrike" dirty="0" smtClean="0">
                          <a:effectLst/>
                        </a:rPr>
                        <a:t>Perform </a:t>
                      </a:r>
                      <a:r>
                        <a:rPr lang="en-GB" sz="1200" u="none" strike="noStrike" dirty="0">
                          <a:effectLst/>
                        </a:rPr>
                        <a:t>User Acceptance </a:t>
                      </a:r>
                      <a:r>
                        <a:rPr lang="en-GB" sz="1200" u="none" strike="noStrike" dirty="0" smtClean="0">
                          <a:effectLst/>
                        </a:rPr>
                        <a:t>Testing</a:t>
                      </a:r>
                    </a:p>
                    <a:p>
                      <a:pPr marL="265113" indent="-173038" algn="l" fontAlgn="ctr">
                        <a:buFont typeface="Arial" panose="020B0604020202020204" pitchFamily="34" charset="0"/>
                        <a:buChar char="•"/>
                      </a:pPr>
                      <a:r>
                        <a:rPr lang="en-GB" sz="1200" u="none" strike="noStrike" dirty="0" smtClean="0">
                          <a:effectLst/>
                        </a:rPr>
                        <a:t>Perform </a:t>
                      </a:r>
                      <a:r>
                        <a:rPr lang="en-GB" sz="1200" u="none" strike="noStrike" dirty="0">
                          <a:effectLst/>
                        </a:rPr>
                        <a:t>Stress </a:t>
                      </a:r>
                      <a:r>
                        <a:rPr lang="en-GB" sz="1200" u="none" strike="noStrike" dirty="0" smtClean="0">
                          <a:effectLst/>
                        </a:rPr>
                        <a:t>Testing</a:t>
                      </a:r>
                    </a:p>
                    <a:p>
                      <a:pPr marL="265113" indent="-173038" algn="l" fontAlgn="ctr">
                        <a:buFont typeface="Arial" panose="020B0604020202020204" pitchFamily="34" charset="0"/>
                        <a:buChar char="•"/>
                      </a:pPr>
                      <a:r>
                        <a:rPr lang="en-GB" sz="1200" u="none" strike="noStrike" dirty="0" smtClean="0">
                          <a:effectLst/>
                        </a:rPr>
                        <a:t>Perform </a:t>
                      </a:r>
                      <a:r>
                        <a:rPr lang="en-GB" sz="1200" u="none" strike="noStrike" dirty="0">
                          <a:effectLst/>
                        </a:rPr>
                        <a:t>Load </a:t>
                      </a:r>
                      <a:r>
                        <a:rPr lang="en-GB" sz="1200" u="none" strike="noStrike" dirty="0" smtClean="0">
                          <a:effectLst/>
                        </a:rPr>
                        <a:t>Testing</a:t>
                      </a:r>
                    </a:p>
                    <a:p>
                      <a:pPr marL="265113" indent="-173038" algn="l" fontAlgn="ctr">
                        <a:buFont typeface="Arial" panose="020B0604020202020204" pitchFamily="34" charset="0"/>
                        <a:buChar char="•"/>
                      </a:pPr>
                      <a:r>
                        <a:rPr lang="en-GB" sz="1200" u="none" strike="noStrike" dirty="0" smtClean="0">
                          <a:effectLst/>
                        </a:rPr>
                        <a:t>Perform </a:t>
                      </a:r>
                      <a:r>
                        <a:rPr lang="en-GB" sz="1200" u="none" strike="noStrike" dirty="0">
                          <a:effectLst/>
                        </a:rPr>
                        <a:t>Regression Testing</a:t>
                      </a:r>
                      <a:endParaRPr lang="en-GB" sz="1200" b="0" i="0" u="none" strike="noStrike" dirty="0">
                        <a:solidFill>
                          <a:srgbClr val="000000"/>
                        </a:solidFill>
                        <a:effectLst/>
                        <a:latin typeface="Calibri" panose="020F0502020204030204" pitchFamily="34" charset="0"/>
                      </a:endParaRPr>
                    </a:p>
                  </a:txBody>
                  <a:tcPr marL="6985" marR="6985" marT="6985" marB="0" anchor="ctr"/>
                </a:tc>
                <a:extLst>
                  <a:ext uri="{0D108BD9-81ED-4DB2-BD59-A6C34878D82A}">
                    <a16:rowId xmlns:a16="http://schemas.microsoft.com/office/drawing/2014/main" xmlns="" val="1824830102"/>
                  </a:ext>
                </a:extLst>
              </a:tr>
              <a:tr h="593295">
                <a:tc>
                  <a:txBody>
                    <a:bodyPr/>
                    <a:lstStyle/>
                    <a:p>
                      <a:pPr algn="l" fontAlgn="ctr"/>
                      <a:r>
                        <a:rPr lang="en-ZA" sz="1200" b="1" u="none" strike="noStrike" dirty="0" smtClean="0">
                          <a:effectLst/>
                        </a:rPr>
                        <a:t>Change </a:t>
                      </a:r>
                      <a:r>
                        <a:rPr lang="en-ZA" sz="1200" b="1" u="none" strike="noStrike" dirty="0">
                          <a:effectLst/>
                        </a:rPr>
                        <a:t>Management</a:t>
                      </a:r>
                      <a:endParaRPr lang="en-ZA" sz="1200" b="1" i="0" u="none" strike="noStrike" dirty="0">
                        <a:solidFill>
                          <a:srgbClr val="000000"/>
                        </a:solidFill>
                        <a:effectLst/>
                        <a:latin typeface="Calibri" panose="020F0502020204030204" pitchFamily="34" charset="0"/>
                      </a:endParaRPr>
                    </a:p>
                  </a:txBody>
                  <a:tcPr marL="6985" marR="6985" marT="6985" marB="0" anchor="ctr"/>
                </a:tc>
                <a:tc>
                  <a:txBody>
                    <a:bodyPr/>
                    <a:lstStyle/>
                    <a:p>
                      <a:pPr marL="265113" indent="-173038" algn="l" fontAlgn="ctr">
                        <a:buFont typeface="Arial" panose="020B0604020202020204" pitchFamily="34" charset="0"/>
                        <a:buChar char="•"/>
                      </a:pPr>
                      <a:r>
                        <a:rPr lang="en-ZA" sz="1200" u="none" strike="noStrike" kern="1200" dirty="0" smtClean="0">
                          <a:solidFill>
                            <a:schemeClr val="dk1"/>
                          </a:solidFill>
                          <a:effectLst/>
                          <a:latin typeface="+mn-lt"/>
                          <a:ea typeface="+mn-ea"/>
                          <a:cs typeface="+mn-cs"/>
                        </a:rPr>
                        <a:t>Develop </a:t>
                      </a:r>
                      <a:r>
                        <a:rPr lang="en-ZA" sz="1200" u="none" strike="noStrike" kern="1200" dirty="0">
                          <a:solidFill>
                            <a:schemeClr val="dk1"/>
                          </a:solidFill>
                          <a:effectLst/>
                          <a:latin typeface="+mn-lt"/>
                          <a:ea typeface="+mn-ea"/>
                          <a:cs typeface="+mn-cs"/>
                        </a:rPr>
                        <a:t>Change Management Strategy </a:t>
                      </a:r>
                      <a:endParaRPr lang="en-ZA" sz="1200" u="none" strike="noStrike" kern="1200" dirty="0" smtClean="0">
                        <a:solidFill>
                          <a:schemeClr val="dk1"/>
                        </a:solidFill>
                        <a:effectLst/>
                        <a:latin typeface="+mn-lt"/>
                        <a:ea typeface="+mn-ea"/>
                        <a:cs typeface="+mn-cs"/>
                      </a:endParaRPr>
                    </a:p>
                    <a:p>
                      <a:pPr marL="265113" indent="-173038" algn="l" fontAlgn="ctr">
                        <a:buFont typeface="Arial" panose="020B0604020202020204" pitchFamily="34" charset="0"/>
                        <a:buChar char="•"/>
                      </a:pPr>
                      <a:r>
                        <a:rPr lang="en-ZA" sz="1200" u="none" strike="noStrike" dirty="0" smtClean="0">
                          <a:effectLst/>
                        </a:rPr>
                        <a:t>Conduct </a:t>
                      </a:r>
                      <a:r>
                        <a:rPr lang="en-ZA" sz="1200" u="none" strike="noStrike" dirty="0">
                          <a:effectLst/>
                        </a:rPr>
                        <a:t>Readiness Assessment </a:t>
                      </a:r>
                      <a:endParaRPr lang="en-ZA" sz="1200" u="none" strike="noStrike" dirty="0" smtClean="0">
                        <a:effectLst/>
                      </a:endParaRPr>
                    </a:p>
                    <a:p>
                      <a:pPr marL="265113" indent="-173038" algn="l" fontAlgn="ctr">
                        <a:buFont typeface="Arial" panose="020B0604020202020204" pitchFamily="34" charset="0"/>
                        <a:buChar char="•"/>
                      </a:pPr>
                      <a:r>
                        <a:rPr lang="en-ZA" sz="1200" u="none" strike="noStrike" dirty="0" smtClean="0">
                          <a:effectLst/>
                        </a:rPr>
                        <a:t>Develop </a:t>
                      </a:r>
                      <a:r>
                        <a:rPr lang="en-ZA" sz="1200" u="none" strike="noStrike" dirty="0">
                          <a:effectLst/>
                        </a:rPr>
                        <a:t>Communication Management Plan </a:t>
                      </a:r>
                      <a:endParaRPr lang="en-ZA" sz="1200" b="0" i="0" u="none" strike="noStrike" dirty="0">
                        <a:solidFill>
                          <a:srgbClr val="000000"/>
                        </a:solidFill>
                        <a:effectLst/>
                        <a:latin typeface="Calibri" panose="020F0502020204030204" pitchFamily="34" charset="0"/>
                      </a:endParaRPr>
                    </a:p>
                  </a:txBody>
                  <a:tcPr marL="6985" marR="6985" marT="6985" marB="0" anchor="ctr"/>
                </a:tc>
                <a:extLst>
                  <a:ext uri="{0D108BD9-81ED-4DB2-BD59-A6C34878D82A}">
                    <a16:rowId xmlns:a16="http://schemas.microsoft.com/office/drawing/2014/main" xmlns="" val="3302564029"/>
                  </a:ext>
                </a:extLst>
              </a:tr>
              <a:tr h="983852">
                <a:tc>
                  <a:txBody>
                    <a:bodyPr/>
                    <a:lstStyle/>
                    <a:p>
                      <a:pPr algn="l" fontAlgn="ctr"/>
                      <a:r>
                        <a:rPr lang="en-ZA" sz="1200" b="1" u="none" strike="noStrike" dirty="0">
                          <a:effectLst/>
                        </a:rPr>
                        <a:t>Training </a:t>
                      </a:r>
                      <a:endParaRPr lang="en-ZA" sz="1200" b="1" i="0" u="none" strike="noStrike" dirty="0">
                        <a:solidFill>
                          <a:srgbClr val="000000"/>
                        </a:solidFill>
                        <a:effectLst/>
                        <a:latin typeface="Calibri" panose="020F0502020204030204" pitchFamily="34" charset="0"/>
                      </a:endParaRPr>
                    </a:p>
                  </a:txBody>
                  <a:tcPr marL="6985" marR="6985" marT="6985" marB="0" anchor="ctr"/>
                </a:tc>
                <a:tc>
                  <a:txBody>
                    <a:bodyPr/>
                    <a:lstStyle/>
                    <a:p>
                      <a:pPr marL="265113" indent="-173038" algn="l" fontAlgn="ctr">
                        <a:buFont typeface="Arial" panose="020B0604020202020204" pitchFamily="34" charset="0"/>
                        <a:buChar char="•"/>
                      </a:pPr>
                      <a:r>
                        <a:rPr lang="en-GB" sz="1200" u="none" strike="noStrike" dirty="0" smtClean="0">
                          <a:effectLst/>
                        </a:rPr>
                        <a:t>Provide </a:t>
                      </a:r>
                      <a:r>
                        <a:rPr lang="en-GB" sz="1200" u="none" strike="noStrike" dirty="0">
                          <a:effectLst/>
                        </a:rPr>
                        <a:t>training to the End Users and Power Users:</a:t>
                      </a:r>
                      <a:br>
                        <a:rPr lang="en-GB" sz="1200" u="none" strike="noStrike" dirty="0">
                          <a:effectLst/>
                        </a:rPr>
                      </a:br>
                      <a:r>
                        <a:rPr lang="en-GB" sz="1200" u="none" strike="noStrike" dirty="0">
                          <a:effectLst/>
                        </a:rPr>
                        <a:t>   - Technical support </a:t>
                      </a:r>
                      <a:br>
                        <a:rPr lang="en-GB" sz="1200" u="none" strike="noStrike" dirty="0">
                          <a:effectLst/>
                        </a:rPr>
                      </a:br>
                      <a:r>
                        <a:rPr lang="en-GB" sz="1200" u="none" strike="noStrike" dirty="0">
                          <a:effectLst/>
                        </a:rPr>
                        <a:t>   - Power users </a:t>
                      </a:r>
                      <a:br>
                        <a:rPr lang="en-GB" sz="1200" u="none" strike="noStrike" dirty="0">
                          <a:effectLst/>
                        </a:rPr>
                      </a:br>
                      <a:r>
                        <a:rPr lang="en-GB" sz="1200" u="none" strike="noStrike" dirty="0">
                          <a:effectLst/>
                        </a:rPr>
                        <a:t>   - System Administrators</a:t>
                      </a:r>
                      <a:br>
                        <a:rPr lang="en-GB" sz="1200" u="none" strike="noStrike" dirty="0">
                          <a:effectLst/>
                        </a:rPr>
                      </a:br>
                      <a:r>
                        <a:rPr lang="en-GB" sz="1200" u="none" strike="noStrike" dirty="0">
                          <a:effectLst/>
                        </a:rPr>
                        <a:t>   - End - Users </a:t>
                      </a:r>
                      <a:endParaRPr lang="en-GB" sz="1200" b="0" i="0" u="none" strike="noStrike" dirty="0">
                        <a:solidFill>
                          <a:srgbClr val="000000"/>
                        </a:solidFill>
                        <a:effectLst/>
                        <a:latin typeface="Calibri" panose="020F0502020204030204" pitchFamily="34" charset="0"/>
                      </a:endParaRPr>
                    </a:p>
                  </a:txBody>
                  <a:tcPr marL="6985" marR="6985" marT="6985" marB="0" anchor="ctr"/>
                </a:tc>
                <a:extLst>
                  <a:ext uri="{0D108BD9-81ED-4DB2-BD59-A6C34878D82A}">
                    <a16:rowId xmlns:a16="http://schemas.microsoft.com/office/drawing/2014/main" xmlns="" val="2213305827"/>
                  </a:ext>
                </a:extLst>
              </a:tr>
              <a:tr h="303224">
                <a:tc>
                  <a:txBody>
                    <a:bodyPr/>
                    <a:lstStyle/>
                    <a:p>
                      <a:pPr algn="l" fontAlgn="ctr"/>
                      <a:r>
                        <a:rPr lang="en-ZA" sz="1200" b="1" u="none" strike="noStrike" dirty="0">
                          <a:effectLst/>
                        </a:rPr>
                        <a:t>Go-live</a:t>
                      </a:r>
                      <a:endParaRPr lang="en-ZA" sz="1200" b="1" i="0" u="none" strike="noStrike" dirty="0">
                        <a:solidFill>
                          <a:srgbClr val="000000"/>
                        </a:solidFill>
                        <a:effectLst/>
                        <a:latin typeface="Calibri" panose="020F0502020204030204" pitchFamily="34" charset="0"/>
                      </a:endParaRPr>
                    </a:p>
                  </a:txBody>
                  <a:tcPr marL="6985" marR="6985" marT="6985" marB="0" anchor="ctr"/>
                </a:tc>
                <a:tc>
                  <a:txBody>
                    <a:bodyPr/>
                    <a:lstStyle/>
                    <a:p>
                      <a:pPr marL="265113" indent="-173038" algn="l" fontAlgn="ctr">
                        <a:buFont typeface="Arial" panose="020B0604020202020204" pitchFamily="34" charset="0"/>
                        <a:buChar char="•"/>
                      </a:pPr>
                      <a:r>
                        <a:rPr lang="en-GB" sz="1200" u="none" strike="noStrike" dirty="0" smtClean="0">
                          <a:effectLst/>
                        </a:rPr>
                        <a:t>Deploy  </a:t>
                      </a:r>
                      <a:r>
                        <a:rPr lang="en-GB" sz="1200" u="none" strike="noStrike" dirty="0">
                          <a:effectLst/>
                        </a:rPr>
                        <a:t>solution in the production  environment</a:t>
                      </a:r>
                      <a:endParaRPr lang="en-GB" sz="1200" b="0" i="0" u="none" strike="noStrike" dirty="0">
                        <a:solidFill>
                          <a:srgbClr val="000000"/>
                        </a:solidFill>
                        <a:effectLst/>
                        <a:latin typeface="Calibri" panose="020F0502020204030204" pitchFamily="34" charset="0"/>
                      </a:endParaRPr>
                    </a:p>
                  </a:txBody>
                  <a:tcPr marL="6985" marR="6985" marT="6985" marB="0" anchor="ctr"/>
                </a:tc>
                <a:extLst>
                  <a:ext uri="{0D108BD9-81ED-4DB2-BD59-A6C34878D82A}">
                    <a16:rowId xmlns:a16="http://schemas.microsoft.com/office/drawing/2014/main" xmlns="" val="3356087736"/>
                  </a:ext>
                </a:extLst>
              </a:tr>
              <a:tr h="283154">
                <a:tc>
                  <a:txBody>
                    <a:bodyPr/>
                    <a:lstStyle/>
                    <a:p>
                      <a:pPr algn="l" fontAlgn="ctr"/>
                      <a:r>
                        <a:rPr lang="en-ZA" sz="1200" b="1" u="none" strike="noStrike" dirty="0">
                          <a:effectLst/>
                        </a:rPr>
                        <a:t>Support and Maintenance </a:t>
                      </a:r>
                      <a:endParaRPr lang="en-ZA" sz="1200" b="1" i="0" u="none" strike="noStrike" dirty="0">
                        <a:solidFill>
                          <a:srgbClr val="000000"/>
                        </a:solidFill>
                        <a:effectLst/>
                        <a:latin typeface="Calibri" panose="020F0502020204030204" pitchFamily="34" charset="0"/>
                      </a:endParaRPr>
                    </a:p>
                  </a:txBody>
                  <a:tcPr marL="6985" marR="6985" marT="6985" marB="0" anchor="ctr"/>
                </a:tc>
                <a:tc>
                  <a:txBody>
                    <a:bodyPr/>
                    <a:lstStyle/>
                    <a:p>
                      <a:pPr marL="265113" indent="-173038" algn="l" fontAlgn="ctr">
                        <a:buFont typeface="Arial" panose="020B0604020202020204" pitchFamily="34" charset="0"/>
                        <a:buChar char="•"/>
                      </a:pPr>
                      <a:r>
                        <a:rPr lang="en-GB" sz="1200" u="none" strike="noStrike" dirty="0" smtClean="0">
                          <a:effectLst/>
                        </a:rPr>
                        <a:t>Provide </a:t>
                      </a:r>
                      <a:r>
                        <a:rPr lang="en-GB" sz="1200" u="none" strike="noStrike" dirty="0">
                          <a:effectLst/>
                        </a:rPr>
                        <a:t>ongoing support to DOD for the remaining life of the system. </a:t>
                      </a:r>
                      <a:endParaRPr lang="en-GB" sz="1200" b="0" i="0" u="none" strike="noStrike" dirty="0">
                        <a:solidFill>
                          <a:srgbClr val="000000"/>
                        </a:solidFill>
                        <a:effectLst/>
                        <a:latin typeface="Calibri" panose="020F0502020204030204" pitchFamily="34" charset="0"/>
                      </a:endParaRPr>
                    </a:p>
                  </a:txBody>
                  <a:tcPr marL="6985" marR="6985" marT="6985" marB="0" anchor="ctr"/>
                </a:tc>
                <a:extLst>
                  <a:ext uri="{0D108BD9-81ED-4DB2-BD59-A6C34878D82A}">
                    <a16:rowId xmlns:a16="http://schemas.microsoft.com/office/drawing/2014/main" xmlns="" val="1720563552"/>
                  </a:ext>
                </a:extLst>
              </a:tr>
            </a:tbl>
          </a:graphicData>
        </a:graphic>
      </p:graphicFrame>
    </p:spTree>
    <p:extLst>
      <p:ext uri="{BB962C8B-B14F-4D97-AF65-F5344CB8AC3E}">
        <p14:creationId xmlns:p14="http://schemas.microsoft.com/office/powerpoint/2010/main" xmlns="" val="4251650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E083F00-3C55-4327-9B0B-FF9887ACCF08}" type="slidenum">
              <a:rPr lang="en-US" altLang="en-US" smtClean="0"/>
              <a:pPr>
                <a:defRPr/>
              </a:pPr>
              <a:t>2</a:t>
            </a:fld>
            <a:endParaRPr lang="en-US" altLang="en-US" dirty="0"/>
          </a:p>
        </p:txBody>
      </p:sp>
      <p:sp>
        <p:nvSpPr>
          <p:cNvPr id="3" name="Content Placeholder 2"/>
          <p:cNvSpPr>
            <a:spLocks noGrp="1"/>
          </p:cNvSpPr>
          <p:nvPr>
            <p:ph idx="1"/>
          </p:nvPr>
        </p:nvSpPr>
        <p:spPr>
          <a:xfrm>
            <a:off x="224287" y="1115552"/>
            <a:ext cx="8462513" cy="1351423"/>
          </a:xfrm>
        </p:spPr>
        <p:txBody>
          <a:bodyPr>
            <a:normAutofit lnSpcReduction="10000"/>
          </a:bodyPr>
          <a:lstStyle/>
          <a:p>
            <a:r>
              <a:rPr lang="en-ZA" dirty="0" smtClean="0"/>
              <a:t>Project Hoefyster provides for the development and production of a total of 264 New Generation Infantry Combat Vehicles (ICV) to replace the current </a:t>
            </a:r>
            <a:r>
              <a:rPr lang="en-ZA" dirty="0" err="1" smtClean="0"/>
              <a:t>Ratel</a:t>
            </a:r>
            <a:r>
              <a:rPr lang="en-ZA" dirty="0" smtClean="0"/>
              <a:t> ICV.</a:t>
            </a:r>
          </a:p>
          <a:p>
            <a:pPr lvl="1"/>
            <a:r>
              <a:rPr lang="en-ZA" dirty="0" smtClean="0"/>
              <a:t>Originally comprising 5 different variants.</a:t>
            </a:r>
          </a:p>
          <a:p>
            <a:pPr lvl="1"/>
            <a:r>
              <a:rPr lang="en-ZA" dirty="0" smtClean="0"/>
              <a:t>Subsequently, 5 additional variants were introduced.</a:t>
            </a:r>
            <a:endParaRPr lang="en-ZA" dirty="0"/>
          </a:p>
        </p:txBody>
      </p:sp>
      <p:sp>
        <p:nvSpPr>
          <p:cNvPr id="4" name="Title 3"/>
          <p:cNvSpPr>
            <a:spLocks noGrp="1"/>
          </p:cNvSpPr>
          <p:nvPr>
            <p:ph type="title"/>
          </p:nvPr>
        </p:nvSpPr>
        <p:spPr/>
        <p:txBody>
          <a:bodyPr/>
          <a:lstStyle/>
          <a:p>
            <a:r>
              <a:rPr lang="en-ZA" dirty="0" smtClean="0"/>
              <a:t>Background</a:t>
            </a:r>
            <a:endParaRPr lang="en-ZA" dirty="0"/>
          </a:p>
        </p:txBody>
      </p:sp>
      <p:pic>
        <p:nvPicPr>
          <p:cNvPr id="5"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9150" y="2466975"/>
            <a:ext cx="4500584" cy="378347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391150" y="2694006"/>
            <a:ext cx="3565207" cy="2031325"/>
          </a:xfrm>
          <a:prstGeom prst="rect">
            <a:avLst/>
          </a:prstGeom>
          <a:noFill/>
        </p:spPr>
        <p:txBody>
          <a:bodyPr wrap="none" rtlCol="0">
            <a:spAutoFit/>
          </a:bodyPr>
          <a:lstStyle/>
          <a:p>
            <a:pPr marL="285750" indent="-285750">
              <a:buFont typeface="Arial" panose="020B0604020202020204" pitchFamily="34" charset="0"/>
              <a:buChar char="•"/>
            </a:pPr>
            <a:r>
              <a:rPr lang="en-ZA" dirty="0" smtClean="0">
                <a:solidFill>
                  <a:srgbClr val="002060"/>
                </a:solidFill>
                <a:latin typeface="+mn-lt"/>
                <a:cs typeface="Arial" panose="020B0604020202020204" pitchFamily="34" charset="0"/>
              </a:rPr>
              <a:t>Vehicle based on : </a:t>
            </a:r>
          </a:p>
          <a:p>
            <a:pPr marL="742950" lvl="1" indent="-285750">
              <a:buFont typeface="Wingdings" panose="05000000000000000000" pitchFamily="2" charset="2"/>
              <a:buChar char="§"/>
            </a:pPr>
            <a:r>
              <a:rPr lang="en-ZA" dirty="0">
                <a:solidFill>
                  <a:srgbClr val="002060"/>
                </a:solidFill>
                <a:latin typeface="+mn-lt"/>
                <a:cs typeface="Arial" panose="020B0604020202020204" pitchFamily="34" charset="0"/>
              </a:rPr>
              <a:t>H</a:t>
            </a:r>
            <a:r>
              <a:rPr lang="en-ZA" dirty="0" smtClean="0">
                <a:solidFill>
                  <a:srgbClr val="002060"/>
                </a:solidFill>
                <a:latin typeface="+mn-lt"/>
                <a:cs typeface="Arial" panose="020B0604020202020204" pitchFamily="34" charset="0"/>
              </a:rPr>
              <a:t>ull from Patria (Finland)</a:t>
            </a:r>
          </a:p>
          <a:p>
            <a:pPr marL="742950" lvl="1" indent="-285750">
              <a:buFont typeface="Wingdings" panose="05000000000000000000" pitchFamily="2" charset="2"/>
              <a:buChar char="§"/>
            </a:pPr>
            <a:r>
              <a:rPr lang="en-ZA" dirty="0" smtClean="0">
                <a:solidFill>
                  <a:srgbClr val="002060"/>
                </a:solidFill>
                <a:latin typeface="+mn-lt"/>
                <a:cs typeface="Arial" panose="020B0604020202020204" pitchFamily="34" charset="0"/>
              </a:rPr>
              <a:t>Turret developed by DLS</a:t>
            </a:r>
          </a:p>
          <a:p>
            <a:pPr marL="285750" indent="-285750">
              <a:buFont typeface="Arial" panose="020B0604020202020204" pitchFamily="34" charset="0"/>
              <a:buChar char="•"/>
            </a:pPr>
            <a:endParaRPr lang="en-ZA" dirty="0">
              <a:solidFill>
                <a:srgbClr val="002060"/>
              </a:solidFill>
              <a:latin typeface="+mn-lt"/>
              <a:cs typeface="Arial" panose="020B0604020202020204" pitchFamily="34" charset="0"/>
            </a:endParaRPr>
          </a:p>
          <a:p>
            <a:pPr marL="285750" indent="-285750">
              <a:buFont typeface="Arial" panose="020B0604020202020204" pitchFamily="34" charset="0"/>
              <a:buChar char="•"/>
            </a:pPr>
            <a:r>
              <a:rPr lang="en-ZA" dirty="0" smtClean="0">
                <a:solidFill>
                  <a:srgbClr val="002060"/>
                </a:solidFill>
                <a:latin typeface="+mn-lt"/>
                <a:cs typeface="Arial" panose="020B0604020202020204" pitchFamily="34" charset="0"/>
              </a:rPr>
              <a:t>Initial Hulls obtained from Patria,</a:t>
            </a:r>
          </a:p>
          <a:p>
            <a:r>
              <a:rPr lang="en-ZA" dirty="0" smtClean="0">
                <a:solidFill>
                  <a:srgbClr val="002060"/>
                </a:solidFill>
                <a:latin typeface="+mn-lt"/>
                <a:cs typeface="Arial" panose="020B0604020202020204" pitchFamily="34" charset="0"/>
              </a:rPr>
              <a:t>     with transfer of technology for </a:t>
            </a:r>
          </a:p>
          <a:p>
            <a:r>
              <a:rPr lang="en-ZA" dirty="0" smtClean="0">
                <a:solidFill>
                  <a:srgbClr val="002060"/>
                </a:solidFill>
                <a:latin typeface="+mn-lt"/>
                <a:cs typeface="Arial" panose="020B0604020202020204" pitchFamily="34" charset="0"/>
              </a:rPr>
              <a:t>     subsequent local production. </a:t>
            </a:r>
            <a:endParaRPr lang="en-ZA" dirty="0">
              <a:solidFill>
                <a:srgbClr val="002060"/>
              </a:solidFill>
              <a:latin typeface="+mn-lt"/>
              <a:cs typeface="Arial" panose="020B0604020202020204" pitchFamily="34" charset="0"/>
            </a:endParaRPr>
          </a:p>
        </p:txBody>
      </p:sp>
    </p:spTree>
    <p:extLst>
      <p:ext uri="{BB962C8B-B14F-4D97-AF65-F5344CB8AC3E}">
        <p14:creationId xmlns:p14="http://schemas.microsoft.com/office/powerpoint/2010/main" xmlns="" val="20590452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Indicative Timelines</a:t>
            </a:r>
            <a:endParaRPr lang="en-ZA" dirty="0"/>
          </a:p>
        </p:txBody>
      </p:sp>
      <p:pic>
        <p:nvPicPr>
          <p:cNvPr id="3" name="Picture 2"/>
          <p:cNvPicPr>
            <a:picLocks noChangeAspect="1"/>
          </p:cNvPicPr>
          <p:nvPr/>
        </p:nvPicPr>
        <p:blipFill>
          <a:blip r:embed="rId2" cstate="print"/>
          <a:stretch>
            <a:fillRect/>
          </a:stretch>
        </p:blipFill>
        <p:spPr>
          <a:xfrm>
            <a:off x="241069" y="785159"/>
            <a:ext cx="8703426" cy="2140921"/>
          </a:xfrm>
          <a:prstGeom prst="rect">
            <a:avLst/>
          </a:prstGeom>
        </p:spPr>
      </p:pic>
      <p:sp>
        <p:nvSpPr>
          <p:cNvPr id="4" name="Text Placeholder 3"/>
          <p:cNvSpPr>
            <a:spLocks noGrp="1"/>
          </p:cNvSpPr>
          <p:nvPr>
            <p:ph type="body" sz="quarter" idx="10"/>
          </p:nvPr>
        </p:nvSpPr>
        <p:spPr>
          <a:xfrm>
            <a:off x="241069" y="723207"/>
            <a:ext cx="8844742" cy="5158481"/>
          </a:xfrm>
        </p:spPr>
        <p:txBody>
          <a:bodyPr/>
          <a:lstStyle/>
          <a:p>
            <a:pPr marL="0" lvl="0" indent="0" algn="l" defTabSz="457200" fontAlgn="base">
              <a:lnSpc>
                <a:spcPct val="150000"/>
              </a:lnSpc>
              <a:spcBef>
                <a:spcPct val="0"/>
              </a:spcBef>
              <a:spcAft>
                <a:spcPct val="0"/>
              </a:spcAft>
              <a:buNone/>
            </a:pPr>
            <a:endParaRPr lang="en-GB" sz="1800" b="1" dirty="0" smtClean="0">
              <a:solidFill>
                <a:prstClr val="black"/>
              </a:solidFill>
              <a:latin typeface="Calibri" pitchFamily="34" charset="0"/>
              <a:ea typeface="MS PGothic" pitchFamily="34" charset="-128"/>
            </a:endParaRPr>
          </a:p>
          <a:p>
            <a:pPr marL="0" indent="0">
              <a:buNone/>
            </a:pPr>
            <a:endParaRPr lang="en-GB" dirty="0" smtClean="0"/>
          </a:p>
          <a:p>
            <a:pPr marL="0" indent="0">
              <a:buNone/>
            </a:pPr>
            <a:endParaRPr lang="en-GB" dirty="0"/>
          </a:p>
          <a:p>
            <a:pPr marL="0" indent="0">
              <a:buNone/>
            </a:pPr>
            <a:endParaRPr lang="en-GB" dirty="0" smtClean="0"/>
          </a:p>
          <a:p>
            <a:pPr marL="285750" lvl="0" indent="-285750" algn="l" defTabSz="457200" fontAlgn="base">
              <a:lnSpc>
                <a:spcPct val="150000"/>
              </a:lnSpc>
              <a:spcBef>
                <a:spcPct val="0"/>
              </a:spcBef>
              <a:spcAft>
                <a:spcPct val="0"/>
              </a:spcAft>
              <a:buFont typeface="Wingdings" panose="05000000000000000000" pitchFamily="2" charset="2"/>
              <a:buChar char="v"/>
            </a:pPr>
            <a:endParaRPr lang="en-GB" sz="1800" b="1" dirty="0" smtClean="0">
              <a:solidFill>
                <a:schemeClr val="tx2">
                  <a:lumMod val="75000"/>
                </a:schemeClr>
              </a:solidFill>
              <a:latin typeface="Calibri" pitchFamily="34" charset="0"/>
              <a:ea typeface="MS PGothic" pitchFamily="34" charset="-128"/>
            </a:endParaRPr>
          </a:p>
          <a:p>
            <a:pPr marL="285750" lvl="0" indent="-285750" algn="l" defTabSz="457200" fontAlgn="base">
              <a:lnSpc>
                <a:spcPct val="150000"/>
              </a:lnSpc>
              <a:spcBef>
                <a:spcPct val="0"/>
              </a:spcBef>
              <a:spcAft>
                <a:spcPct val="0"/>
              </a:spcAft>
              <a:buFont typeface="Wingdings" panose="05000000000000000000" pitchFamily="2" charset="2"/>
              <a:buChar char="v"/>
            </a:pPr>
            <a:r>
              <a:rPr lang="en-GB" sz="1800" b="1" dirty="0" smtClean="0">
                <a:solidFill>
                  <a:schemeClr val="tx2">
                    <a:lumMod val="75000"/>
                  </a:schemeClr>
                </a:solidFill>
                <a:latin typeface="Calibri" pitchFamily="34" charset="0"/>
                <a:ea typeface="MS PGothic" pitchFamily="34" charset="-128"/>
              </a:rPr>
              <a:t>Project </a:t>
            </a:r>
            <a:r>
              <a:rPr lang="en-GB" sz="1800" b="1" dirty="0">
                <a:solidFill>
                  <a:schemeClr val="tx2">
                    <a:lumMod val="75000"/>
                  </a:schemeClr>
                </a:solidFill>
                <a:latin typeface="Calibri" pitchFamily="34" charset="0"/>
                <a:ea typeface="MS PGothic" pitchFamily="34" charset="-128"/>
              </a:rPr>
              <a:t>timelines are dependent on the Project Scope</a:t>
            </a:r>
            <a:r>
              <a:rPr lang="en-GB" sz="1800" b="1" dirty="0">
                <a:solidFill>
                  <a:prstClr val="black"/>
                </a:solidFill>
                <a:latin typeface="Calibri" pitchFamily="34" charset="0"/>
                <a:ea typeface="MS PGothic" pitchFamily="34" charset="-128"/>
              </a:rPr>
              <a:t>. </a:t>
            </a:r>
            <a:endParaRPr lang="en-ZA" sz="1800" b="1" dirty="0">
              <a:solidFill>
                <a:prstClr val="black"/>
              </a:solidFill>
              <a:latin typeface="Calibri" pitchFamily="34" charset="0"/>
              <a:ea typeface="MS PGothic" pitchFamily="34" charset="-128"/>
            </a:endParaRPr>
          </a:p>
          <a:p>
            <a:pPr marL="0" indent="0">
              <a:buNone/>
            </a:pPr>
            <a:endParaRPr lang="en-ZA" dirty="0"/>
          </a:p>
        </p:txBody>
      </p:sp>
    </p:spTree>
    <p:extLst>
      <p:ext uri="{BB962C8B-B14F-4D97-AF65-F5344CB8AC3E}">
        <p14:creationId xmlns:p14="http://schemas.microsoft.com/office/powerpoint/2010/main" xmlns="" val="38021922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23463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E083F00-3C55-4327-9B0B-FF9887ACCF08}" type="slidenum">
              <a:rPr kumimoji="0" lang="en-US" altLang="en-US" sz="1200" b="0" i="0" u="none" strike="noStrike" kern="1200" cap="none" spc="0" normalizeH="0" baseline="0" noProof="0" smtClean="0">
                <a:ln>
                  <a:noFill/>
                </a:ln>
                <a:solidFill>
                  <a:prstClr val="white"/>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mn-cs"/>
            </a:endParaRPr>
          </a:p>
        </p:txBody>
      </p:sp>
      <p:sp>
        <p:nvSpPr>
          <p:cNvPr id="3" name="Content Placeholder 2"/>
          <p:cNvSpPr>
            <a:spLocks noGrp="1"/>
          </p:cNvSpPr>
          <p:nvPr>
            <p:ph idx="1"/>
          </p:nvPr>
        </p:nvSpPr>
        <p:spPr>
          <a:xfrm>
            <a:off x="342900" y="1115552"/>
            <a:ext cx="8267700" cy="5224863"/>
          </a:xfrm>
        </p:spPr>
        <p:txBody>
          <a:bodyPr/>
          <a:lstStyle/>
          <a:p>
            <a:r>
              <a:rPr lang="en-ZA" sz="1400" dirty="0" smtClean="0">
                <a:latin typeface="Arial" panose="020B0604020202020204" pitchFamily="34" charset="0"/>
                <a:cs typeface="Arial" panose="020B0604020202020204" pitchFamily="34" charset="0"/>
              </a:rPr>
              <a:t>Project Development Plan approved during 2006</a:t>
            </a:r>
          </a:p>
          <a:p>
            <a:pPr lvl="1"/>
            <a:r>
              <a:rPr lang="en-ZA" sz="1400" dirty="0" smtClean="0">
                <a:latin typeface="Arial" panose="020B0604020202020204" pitchFamily="34" charset="0"/>
                <a:ea typeface="ＭＳ Ｐゴシック" pitchFamily="-108" charset="-128"/>
                <a:cs typeface="Arial" panose="020B0604020202020204" pitchFamily="34" charset="0"/>
              </a:rPr>
              <a:t>Schedule</a:t>
            </a:r>
            <a:r>
              <a:rPr lang="en-ZA" sz="1400" dirty="0">
                <a:latin typeface="Arial" panose="020B0604020202020204" pitchFamily="34" charset="0"/>
                <a:ea typeface="ＭＳ Ｐゴシック" pitchFamily="-108" charset="-128"/>
                <a:cs typeface="Arial" panose="020B0604020202020204" pitchFamily="34" charset="0"/>
              </a:rPr>
              <a:t>: </a:t>
            </a:r>
            <a:r>
              <a:rPr lang="en-ZA" sz="1400" dirty="0" smtClean="0">
                <a:latin typeface="Arial" panose="020B0604020202020204" pitchFamily="34" charset="0"/>
                <a:ea typeface="ＭＳ Ｐゴシック" pitchFamily="-108" charset="-128"/>
                <a:cs typeface="Arial" panose="020B0604020202020204" pitchFamily="34" charset="0"/>
              </a:rPr>
              <a:t>Design </a:t>
            </a:r>
            <a:r>
              <a:rPr lang="en-ZA" sz="1400" dirty="0">
                <a:latin typeface="Arial" panose="020B0604020202020204" pitchFamily="34" charset="0"/>
                <a:ea typeface="ＭＳ Ｐゴシック" pitchFamily="-108" charset="-128"/>
                <a:cs typeface="Arial" panose="020B0604020202020204" pitchFamily="34" charset="0"/>
              </a:rPr>
              <a:t>and </a:t>
            </a:r>
            <a:r>
              <a:rPr lang="en-ZA" sz="1400" dirty="0" smtClean="0">
                <a:latin typeface="Arial" panose="020B0604020202020204" pitchFamily="34" charset="0"/>
                <a:ea typeface="ＭＳ Ｐゴシック" pitchFamily="-108" charset="-128"/>
                <a:cs typeface="Arial" panose="020B0604020202020204" pitchFamily="34" charset="0"/>
              </a:rPr>
              <a:t>development of 5 variants to be </a:t>
            </a:r>
            <a:r>
              <a:rPr lang="en-ZA" sz="1400" dirty="0">
                <a:latin typeface="Arial" panose="020B0604020202020204" pitchFamily="34" charset="0"/>
                <a:ea typeface="ＭＳ Ｐゴシック" pitchFamily="-108" charset="-128"/>
                <a:cs typeface="Arial" panose="020B0604020202020204" pitchFamily="34" charset="0"/>
              </a:rPr>
              <a:t>completed by Nov </a:t>
            </a:r>
            <a:r>
              <a:rPr lang="en-ZA" sz="1400" dirty="0" smtClean="0">
                <a:latin typeface="Arial" panose="020B0604020202020204" pitchFamily="34" charset="0"/>
                <a:ea typeface="ＭＳ Ｐゴシック" pitchFamily="-108" charset="-128"/>
                <a:cs typeface="Arial" panose="020B0604020202020204" pitchFamily="34" charset="0"/>
              </a:rPr>
              <a:t>2011.</a:t>
            </a:r>
          </a:p>
          <a:p>
            <a:pPr lvl="1"/>
            <a:r>
              <a:rPr lang="en-ZA" sz="1400" dirty="0" smtClean="0">
                <a:latin typeface="Arial" panose="020B0604020202020204" pitchFamily="34" charset="0"/>
                <a:ea typeface="ＭＳ Ｐゴシック" pitchFamily="-108" charset="-128"/>
                <a:cs typeface="Arial" panose="020B0604020202020204" pitchFamily="34" charset="0"/>
              </a:rPr>
              <a:t>A </a:t>
            </a:r>
            <a:r>
              <a:rPr lang="en-ZA" sz="1400" dirty="0">
                <a:latin typeface="Arial" panose="020B0604020202020204" pitchFamily="34" charset="0"/>
                <a:ea typeface="ＭＳ Ｐゴシック" pitchFamily="-108" charset="-128"/>
                <a:cs typeface="Arial" panose="020B0604020202020204" pitchFamily="34" charset="0"/>
              </a:rPr>
              <a:t>phased acquisition contract </a:t>
            </a:r>
            <a:r>
              <a:rPr lang="en-ZA" sz="1400" dirty="0" smtClean="0">
                <a:latin typeface="Arial" panose="020B0604020202020204" pitchFamily="34" charset="0"/>
                <a:ea typeface="ＭＳ Ｐゴシック" pitchFamily="-108" charset="-128"/>
                <a:cs typeface="Arial" panose="020B0604020202020204" pitchFamily="34" charset="0"/>
              </a:rPr>
              <a:t>to </a:t>
            </a:r>
            <a:r>
              <a:rPr lang="en-ZA" sz="1400" dirty="0">
                <a:latin typeface="Arial" panose="020B0604020202020204" pitchFamily="34" charset="0"/>
                <a:ea typeface="ＭＳ Ｐゴシック" pitchFamily="-108" charset="-128"/>
                <a:cs typeface="Arial" panose="020B0604020202020204" pitchFamily="34" charset="0"/>
              </a:rPr>
              <a:t>be negotiated with Denel Land Systems, </a:t>
            </a:r>
            <a:r>
              <a:rPr lang="en-ZA" sz="1400" dirty="0" smtClean="0">
                <a:latin typeface="Arial" panose="020B0604020202020204" pitchFamily="34" charset="0"/>
                <a:ea typeface="ＭＳ Ｐゴシック" pitchFamily="-108" charset="-128"/>
                <a:cs typeface="Arial" panose="020B0604020202020204" pitchFamily="34" charset="0"/>
              </a:rPr>
              <a:t>(</a:t>
            </a:r>
            <a:r>
              <a:rPr lang="en-ZA" sz="1400" dirty="0">
                <a:latin typeface="Arial" panose="020B0604020202020204" pitchFamily="34" charset="0"/>
                <a:ea typeface="ＭＳ Ｐゴシック" pitchFamily="-108" charset="-128"/>
                <a:cs typeface="Arial" panose="020B0604020202020204" pitchFamily="34" charset="0"/>
              </a:rPr>
              <a:t>DLS) for the complete level 5 products </a:t>
            </a:r>
            <a:r>
              <a:rPr lang="en-ZA" sz="1400" dirty="0" smtClean="0">
                <a:latin typeface="Arial" panose="020B0604020202020204" pitchFamily="34" charset="0"/>
                <a:ea typeface="ＭＳ Ｐゴシック" pitchFamily="-108" charset="-128"/>
                <a:cs typeface="Arial" panose="020B0604020202020204" pitchFamily="34" charset="0"/>
              </a:rPr>
              <a:t>system.</a:t>
            </a:r>
          </a:p>
          <a:p>
            <a:endParaRPr lang="en-ZA" sz="1400" dirty="0">
              <a:latin typeface="Arial" panose="020B0604020202020204" pitchFamily="34" charset="0"/>
              <a:ea typeface="ＭＳ Ｐゴシック" pitchFamily="-108" charset="-128"/>
              <a:cs typeface="Arial" panose="020B0604020202020204" pitchFamily="34" charset="0"/>
            </a:endParaRPr>
          </a:p>
          <a:p>
            <a:r>
              <a:rPr lang="en-GB" sz="1400" dirty="0">
                <a:latin typeface="Arial" panose="020B0604020202020204" pitchFamily="34" charset="0"/>
                <a:ea typeface="ＭＳ Ｐゴシック" pitchFamily="-108" charset="-128"/>
                <a:cs typeface="Arial" panose="020B0604020202020204" pitchFamily="34" charset="0"/>
              </a:rPr>
              <a:t>Contract 1161 </a:t>
            </a:r>
            <a:r>
              <a:rPr lang="en-GB" sz="1400" dirty="0" smtClean="0">
                <a:latin typeface="Arial" panose="020B0604020202020204" pitchFamily="34" charset="0"/>
                <a:ea typeface="ＭＳ Ｐゴシック" pitchFamily="-108" charset="-128"/>
                <a:cs typeface="Arial" panose="020B0604020202020204" pitchFamily="34" charset="0"/>
              </a:rPr>
              <a:t>between Armscor and Denel was </a:t>
            </a:r>
            <a:r>
              <a:rPr lang="en-GB" sz="1400" dirty="0">
                <a:latin typeface="Arial" panose="020B0604020202020204" pitchFamily="34" charset="0"/>
                <a:ea typeface="ＭＳ Ｐゴシック" pitchFamily="-108" charset="-128"/>
                <a:cs typeface="Arial" panose="020B0604020202020204" pitchFamily="34" charset="0"/>
              </a:rPr>
              <a:t>signed on 21 May 2007 after approval by the Armscor Board of Directors on 02 May </a:t>
            </a:r>
            <a:r>
              <a:rPr lang="en-GB" sz="1400" dirty="0" smtClean="0">
                <a:latin typeface="Arial" panose="020B0604020202020204" pitchFamily="34" charset="0"/>
                <a:ea typeface="ＭＳ Ｐゴシック" pitchFamily="-108" charset="-128"/>
                <a:cs typeface="Arial" panose="020B0604020202020204" pitchFamily="34" charset="0"/>
              </a:rPr>
              <a:t>2007.</a:t>
            </a:r>
          </a:p>
          <a:p>
            <a:pPr lvl="1"/>
            <a:r>
              <a:rPr lang="en-GB" sz="1400" dirty="0" smtClean="0">
                <a:latin typeface="Arial" panose="020B0604020202020204" pitchFamily="34" charset="0"/>
                <a:ea typeface="ＭＳ Ｐゴシック" pitchFamily="-108" charset="-128"/>
                <a:cs typeface="Arial" panose="020B0604020202020204" pitchFamily="34" charset="0"/>
              </a:rPr>
              <a:t>Original </a:t>
            </a:r>
            <a:r>
              <a:rPr lang="en-GB" sz="1400" dirty="0">
                <a:latin typeface="Arial" panose="020B0604020202020204" pitchFamily="34" charset="0"/>
                <a:ea typeface="ＭＳ Ｐゴシック" pitchFamily="-108" charset="-128"/>
                <a:cs typeface="Arial" panose="020B0604020202020204" pitchFamily="34" charset="0"/>
              </a:rPr>
              <a:t>contracted delivery period was over a 66 month period (from May 2007 to May 2012</a:t>
            </a:r>
            <a:r>
              <a:rPr lang="en-GB" sz="1400" dirty="0" smtClean="0">
                <a:latin typeface="Arial" panose="020B0604020202020204" pitchFamily="34" charset="0"/>
                <a:ea typeface="ＭＳ Ｐゴシック" pitchFamily="-108" charset="-128"/>
                <a:cs typeface="Arial" panose="020B0604020202020204" pitchFamily="34" charset="0"/>
              </a:rPr>
              <a:t>).</a:t>
            </a:r>
          </a:p>
          <a:p>
            <a:pPr lvl="1"/>
            <a:r>
              <a:rPr lang="en-GB" sz="1400" dirty="0" smtClean="0">
                <a:latin typeface="Arial" panose="020B0604020202020204" pitchFamily="34" charset="0"/>
                <a:ea typeface="ＭＳ Ｐゴシック" pitchFamily="-108" charset="-128"/>
                <a:cs typeface="Arial" panose="020B0604020202020204" pitchFamily="34" charset="0"/>
              </a:rPr>
              <a:t>Contract provided for activation of Phase 2 (industrialisation and production of 238 vehicles) once predefined suspensive conditions were met.  (Achievement of Product Baseline A)</a:t>
            </a:r>
          </a:p>
          <a:p>
            <a:pPr lvl="1"/>
            <a:endParaRPr lang="en-GB" sz="1400" dirty="0" smtClean="0">
              <a:latin typeface="Arial" panose="020B0604020202020204" pitchFamily="34" charset="0"/>
              <a:ea typeface="ＭＳ Ｐゴシック" pitchFamily="-108" charset="-128"/>
              <a:cs typeface="Arial" panose="020B0604020202020204" pitchFamily="34" charset="0"/>
            </a:endParaRPr>
          </a:p>
          <a:p>
            <a:r>
              <a:rPr lang="en-GB" sz="1400" dirty="0">
                <a:latin typeface="Arial" panose="020B0604020202020204" pitchFamily="34" charset="0"/>
                <a:ea typeface="ＭＳ Ｐゴシック" pitchFamily="-108" charset="-128"/>
                <a:cs typeface="Arial" panose="020B0604020202020204" pitchFamily="34" charset="0"/>
              </a:rPr>
              <a:t>The Acquisition Plan (AP) to activate Phase 2 of Project HOEFYSTER was approved by the AAC on the 13 February 2013.</a:t>
            </a:r>
          </a:p>
          <a:p>
            <a:pPr lvl="1"/>
            <a:r>
              <a:rPr lang="en-GB" sz="1400" dirty="0">
                <a:latin typeface="Arial" panose="020B0604020202020204" pitchFamily="34" charset="0"/>
                <a:ea typeface="ＭＳ Ｐゴシック" pitchFamily="-108" charset="-128"/>
                <a:cs typeface="Arial" panose="020B0604020202020204" pitchFamily="34" charset="0"/>
              </a:rPr>
              <a:t>To proceed with Phase 2 of Project HOEFYSTER, the Industrialisation and Production of 238 vehicles:</a:t>
            </a:r>
          </a:p>
          <a:p>
            <a:pPr lvl="1"/>
            <a:r>
              <a:rPr lang="en-GB" sz="1400" dirty="0" smtClean="0">
                <a:latin typeface="Arial" panose="020B0604020202020204" pitchFamily="34" charset="0"/>
                <a:ea typeface="ＭＳ Ｐゴシック" pitchFamily="-108" charset="-128"/>
                <a:cs typeface="Arial" panose="020B0604020202020204" pitchFamily="34" charset="0"/>
              </a:rPr>
              <a:t>Schedule </a:t>
            </a:r>
            <a:r>
              <a:rPr lang="en-GB" sz="1400" dirty="0">
                <a:latin typeface="Arial" panose="020B0604020202020204" pitchFamily="34" charset="0"/>
                <a:ea typeface="ＭＳ Ｐゴシック" pitchFamily="-108" charset="-128"/>
                <a:cs typeface="Arial" panose="020B0604020202020204" pitchFamily="34" charset="0"/>
              </a:rPr>
              <a:t>: </a:t>
            </a:r>
            <a:r>
              <a:rPr lang="en-GB" sz="1400" dirty="0" smtClean="0">
                <a:latin typeface="Arial" panose="020B0604020202020204" pitchFamily="34" charset="0"/>
                <a:ea typeface="ＭＳ Ｐゴシック" pitchFamily="-108" charset="-128"/>
                <a:cs typeface="Arial" panose="020B0604020202020204" pitchFamily="34" charset="0"/>
              </a:rPr>
              <a:t>Production to be </a:t>
            </a:r>
            <a:r>
              <a:rPr lang="en-GB" sz="1400" dirty="0">
                <a:latin typeface="Arial" panose="020B0604020202020204" pitchFamily="34" charset="0"/>
                <a:ea typeface="ＭＳ Ｐゴシック" pitchFamily="-108" charset="-128"/>
                <a:cs typeface="Arial" panose="020B0604020202020204" pitchFamily="34" charset="0"/>
              </a:rPr>
              <a:t>completed by March 2023.</a:t>
            </a:r>
          </a:p>
          <a:p>
            <a:endParaRPr lang="en-GB" sz="1400" dirty="0">
              <a:latin typeface="Arial" panose="020B0604020202020204" pitchFamily="34" charset="0"/>
              <a:ea typeface="ＭＳ Ｐゴシック" pitchFamily="-108" charset="-128"/>
              <a:cs typeface="Arial" panose="020B0604020202020204" pitchFamily="34" charset="0"/>
            </a:endParaRPr>
          </a:p>
          <a:p>
            <a:endParaRPr lang="en-GB" sz="1400" dirty="0">
              <a:latin typeface="Arial" panose="020B0604020202020204" pitchFamily="34" charset="0"/>
              <a:ea typeface="ＭＳ Ｐゴシック" pitchFamily="-108" charset="-128"/>
              <a:cs typeface="Arial" panose="020B0604020202020204" pitchFamily="34" charset="0"/>
            </a:endParaRPr>
          </a:p>
          <a:p>
            <a:pPr lvl="1"/>
            <a:endParaRPr lang="en-ZA" sz="1400" dirty="0">
              <a:latin typeface="Arial" panose="020B0604020202020204" pitchFamily="34" charset="0"/>
              <a:ea typeface="ＭＳ Ｐゴシック" pitchFamily="-108" charset="-128"/>
              <a:cs typeface="Arial" panose="020B0604020202020204" pitchFamily="34" charset="0"/>
            </a:endParaRPr>
          </a:p>
          <a:p>
            <a:pPr lvl="1"/>
            <a:endParaRPr lang="en-ZA" sz="14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ZA" dirty="0" smtClean="0"/>
              <a:t>Background (2)</a:t>
            </a:r>
            <a:endParaRPr lang="en-ZA" dirty="0"/>
          </a:p>
        </p:txBody>
      </p:sp>
    </p:spTree>
    <p:extLst>
      <p:ext uri="{BB962C8B-B14F-4D97-AF65-F5344CB8AC3E}">
        <p14:creationId xmlns:p14="http://schemas.microsoft.com/office/powerpoint/2010/main" xmlns="" val="2991508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E083F00-3C55-4327-9B0B-FF9887ACCF08}" type="slidenum">
              <a:rPr lang="en-US" altLang="en-US" smtClean="0"/>
              <a:pPr>
                <a:defRPr/>
              </a:pPr>
              <a:t>4</a:t>
            </a:fld>
            <a:endParaRPr lang="en-US" altLang="en-US" dirty="0"/>
          </a:p>
        </p:txBody>
      </p:sp>
      <p:sp>
        <p:nvSpPr>
          <p:cNvPr id="3" name="Content Placeholder 2"/>
          <p:cNvSpPr>
            <a:spLocks noGrp="1"/>
          </p:cNvSpPr>
          <p:nvPr>
            <p:ph idx="1"/>
          </p:nvPr>
        </p:nvSpPr>
        <p:spPr/>
        <p:txBody>
          <a:bodyPr/>
          <a:lstStyle/>
          <a:p>
            <a:r>
              <a:rPr lang="en-GB" sz="1400" dirty="0">
                <a:latin typeface="Arial" panose="020B0604020202020204" pitchFamily="34" charset="0"/>
                <a:cs typeface="Arial" panose="020B0604020202020204" pitchFamily="34" charset="0"/>
              </a:rPr>
              <a:t>The Armscor Board of Directors approved </a:t>
            </a:r>
            <a:r>
              <a:rPr lang="en-GB" sz="1400" dirty="0" smtClean="0">
                <a:latin typeface="Arial" panose="020B0604020202020204" pitchFamily="34" charset="0"/>
                <a:cs typeface="Arial" panose="020B0604020202020204" pitchFamily="34" charset="0"/>
              </a:rPr>
              <a:t>activation of Phase </a:t>
            </a:r>
            <a:r>
              <a:rPr lang="en-GB" sz="1400" dirty="0">
                <a:latin typeface="Arial" panose="020B0604020202020204" pitchFamily="34" charset="0"/>
                <a:cs typeface="Arial" panose="020B0604020202020204" pitchFamily="34" charset="0"/>
              </a:rPr>
              <a:t>2 on the 14 August 2013 : </a:t>
            </a:r>
            <a:endParaRPr lang="en-GB" sz="1400" dirty="0" smtClean="0">
              <a:latin typeface="Arial" panose="020B0604020202020204" pitchFamily="34" charset="0"/>
              <a:cs typeface="Arial" panose="020B0604020202020204" pitchFamily="34" charset="0"/>
            </a:endParaRPr>
          </a:p>
          <a:p>
            <a:pPr lvl="1"/>
            <a:r>
              <a:rPr lang="en-GB" sz="1400" dirty="0" smtClean="0">
                <a:latin typeface="Arial" panose="020B0604020202020204" pitchFamily="34" charset="0"/>
                <a:cs typeface="Arial" panose="020B0604020202020204" pitchFamily="34" charset="0"/>
              </a:rPr>
              <a:t>Contracted Denel for Industrialisation and production of 238 vehicles  comprising :</a:t>
            </a:r>
          </a:p>
          <a:p>
            <a:pPr lvl="2"/>
            <a:r>
              <a:rPr lang="en-GB" sz="1200" dirty="0" smtClean="0">
                <a:latin typeface="Arial" panose="020B0604020202020204" pitchFamily="34" charset="0"/>
                <a:cs typeface="Arial" panose="020B0604020202020204" pitchFamily="34" charset="0"/>
              </a:rPr>
              <a:t>5 Original variants (section, missile, mortar, fire support and command)</a:t>
            </a:r>
          </a:p>
          <a:p>
            <a:pPr lvl="2"/>
            <a:r>
              <a:rPr lang="en-GB" sz="1200" dirty="0" smtClean="0">
                <a:latin typeface="Arial" panose="020B0604020202020204" pitchFamily="34" charset="0"/>
                <a:cs typeface="Arial" panose="020B0604020202020204" pitchFamily="34" charset="0"/>
              </a:rPr>
              <a:t>5 new variants (Artillery BAOS, Art TCP, Art EAOS, Signal and Ambulance)</a:t>
            </a:r>
          </a:p>
          <a:p>
            <a:pPr lvl="2"/>
            <a:endParaRPr lang="en-GB" sz="1200" dirty="0" smtClean="0">
              <a:latin typeface="Arial" panose="020B0604020202020204" pitchFamily="34" charset="0"/>
              <a:cs typeface="Arial" panose="020B0604020202020204" pitchFamily="34" charset="0"/>
            </a:endParaRPr>
          </a:p>
          <a:p>
            <a:pPr lvl="1"/>
            <a:r>
              <a:rPr lang="en-GB" sz="1400" dirty="0" smtClean="0">
                <a:latin typeface="Arial" panose="020B0604020202020204" pitchFamily="34" charset="0"/>
                <a:cs typeface="Arial" panose="020B0604020202020204" pitchFamily="34" charset="0"/>
              </a:rPr>
              <a:t>Number of vehicles subsequently increased to 243 in exchange for advance payments made.</a:t>
            </a:r>
          </a:p>
          <a:p>
            <a:pPr lvl="1"/>
            <a:endParaRPr lang="en-GB" sz="1400" dirty="0" smtClean="0">
              <a:latin typeface="Arial" panose="020B0604020202020204" pitchFamily="34" charset="0"/>
              <a:cs typeface="Arial" panose="020B0604020202020204" pitchFamily="34" charset="0"/>
            </a:endParaRPr>
          </a:p>
          <a:p>
            <a:pPr lvl="1"/>
            <a:r>
              <a:rPr lang="en-GB" sz="1400" dirty="0">
                <a:latin typeface="Arial" panose="020B0604020202020204" pitchFamily="34" charset="0"/>
                <a:cs typeface="Arial" panose="020B0604020202020204" pitchFamily="34" charset="0"/>
              </a:rPr>
              <a:t>Contract </a:t>
            </a:r>
            <a:r>
              <a:rPr lang="en-GB" sz="1400" dirty="0" smtClean="0">
                <a:latin typeface="Arial" panose="020B0604020202020204" pitchFamily="34" charset="0"/>
                <a:cs typeface="Arial" panose="020B0604020202020204" pitchFamily="34" charset="0"/>
              </a:rPr>
              <a:t>completion date : 30 November 2023 (First battalion of 88 vehicles to be completed by May 2019)</a:t>
            </a:r>
          </a:p>
          <a:p>
            <a:pPr lvl="1"/>
            <a:endParaRPr lang="en-GB" sz="1400" dirty="0">
              <a:latin typeface="Arial" panose="020B0604020202020204" pitchFamily="34" charset="0"/>
              <a:cs typeface="Arial" panose="020B0604020202020204" pitchFamily="34" charset="0"/>
            </a:endParaRPr>
          </a:p>
          <a:p>
            <a:pPr lvl="1"/>
            <a:endParaRPr lang="en-GB" sz="1400" dirty="0" smtClean="0">
              <a:latin typeface="Arial" panose="020B0604020202020204" pitchFamily="34" charset="0"/>
              <a:cs typeface="Arial" panose="020B0604020202020204" pitchFamily="34" charset="0"/>
            </a:endParaRPr>
          </a:p>
          <a:p>
            <a:pPr lvl="1"/>
            <a:endParaRPr lang="en-ZA" sz="14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ZA" dirty="0" smtClean="0"/>
              <a:t>Background (3)</a:t>
            </a:r>
            <a:endParaRPr lang="en-ZA" dirty="0"/>
          </a:p>
        </p:txBody>
      </p:sp>
    </p:spTree>
    <p:extLst>
      <p:ext uri="{BB962C8B-B14F-4D97-AF65-F5344CB8AC3E}">
        <p14:creationId xmlns:p14="http://schemas.microsoft.com/office/powerpoint/2010/main" xmlns="" val="1825456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E083F00-3C55-4327-9B0B-FF9887ACCF08}" type="slidenum">
              <a:rPr lang="en-US" altLang="en-US" smtClean="0"/>
              <a:pPr>
                <a:defRPr/>
              </a:pPr>
              <a:t>5</a:t>
            </a:fld>
            <a:endParaRPr lang="en-US" altLang="en-US" dirty="0"/>
          </a:p>
        </p:txBody>
      </p:sp>
      <p:sp>
        <p:nvSpPr>
          <p:cNvPr id="3" name="Content Placeholder 2"/>
          <p:cNvSpPr>
            <a:spLocks noGrp="1"/>
          </p:cNvSpPr>
          <p:nvPr>
            <p:ph idx="1"/>
          </p:nvPr>
        </p:nvSpPr>
        <p:spPr/>
        <p:txBody>
          <a:bodyPr>
            <a:normAutofit lnSpcReduction="10000"/>
          </a:bodyPr>
          <a:lstStyle/>
          <a:p>
            <a:r>
              <a:rPr lang="en-GB" sz="1600" dirty="0"/>
              <a:t>Current Contract execution delays :</a:t>
            </a:r>
          </a:p>
          <a:p>
            <a:pPr lvl="1"/>
            <a:r>
              <a:rPr lang="en-GB" sz="1600" dirty="0"/>
              <a:t>Phase 1 completion delayed by approximately 9 years from original date of 2012 as was foreseen in 2007</a:t>
            </a:r>
          </a:p>
          <a:p>
            <a:pPr lvl="1"/>
            <a:r>
              <a:rPr lang="en-GB" sz="1600" dirty="0"/>
              <a:t>Phase </a:t>
            </a:r>
            <a:r>
              <a:rPr lang="en-GB" sz="1600" dirty="0" smtClean="0"/>
              <a:t>2 behind </a:t>
            </a:r>
            <a:r>
              <a:rPr lang="en-GB" sz="1600" dirty="0"/>
              <a:t>schedule in excess of 40 months with contractual production completion date of 30 November </a:t>
            </a:r>
            <a:r>
              <a:rPr lang="en-GB" sz="1600" dirty="0" smtClean="0"/>
              <a:t>2023</a:t>
            </a:r>
          </a:p>
          <a:p>
            <a:pPr lvl="1"/>
            <a:endParaRPr lang="en-GB" sz="1600" dirty="0" smtClean="0"/>
          </a:p>
          <a:p>
            <a:r>
              <a:rPr lang="en-ZA" sz="1600" dirty="0"/>
              <a:t>Development (Phase 1) not completed , and very little progress is being shown at present. Due to :</a:t>
            </a:r>
          </a:p>
          <a:p>
            <a:pPr lvl="1"/>
            <a:r>
              <a:rPr lang="en-ZA" sz="1600" dirty="0"/>
              <a:t>Financial constraints of Denel</a:t>
            </a:r>
          </a:p>
          <a:p>
            <a:pPr lvl="1"/>
            <a:r>
              <a:rPr lang="en-ZA" sz="1600" dirty="0"/>
              <a:t>Technical challenges to meet contracted performance</a:t>
            </a:r>
          </a:p>
          <a:p>
            <a:pPr lvl="1"/>
            <a:r>
              <a:rPr lang="en-ZA" sz="1600" dirty="0"/>
              <a:t>Significant loss of capability to complete development and industrialisation.</a:t>
            </a:r>
          </a:p>
          <a:p>
            <a:endParaRPr lang="en-ZA" sz="1600" dirty="0"/>
          </a:p>
          <a:p>
            <a:r>
              <a:rPr lang="en-ZA" sz="1600" dirty="0"/>
              <a:t>The status at present of completion of development is as follows :</a:t>
            </a:r>
          </a:p>
          <a:p>
            <a:pPr lvl="1"/>
            <a:r>
              <a:rPr lang="en-GB" sz="1600" dirty="0"/>
              <a:t>Common Product System (Hull and Turret items common to all variants) : 72,7%</a:t>
            </a:r>
          </a:p>
          <a:p>
            <a:pPr lvl="1"/>
            <a:r>
              <a:rPr lang="en-GB" sz="1600" dirty="0"/>
              <a:t>Section Variant : 83,9%</a:t>
            </a:r>
          </a:p>
          <a:p>
            <a:pPr lvl="1"/>
            <a:r>
              <a:rPr lang="en-GB" sz="1600" dirty="0"/>
              <a:t>Fire Support Variant : 83.09%</a:t>
            </a:r>
          </a:p>
          <a:p>
            <a:pPr lvl="1"/>
            <a:r>
              <a:rPr lang="en-GB" sz="1600" dirty="0"/>
              <a:t>Command Variant : 72.6%</a:t>
            </a:r>
          </a:p>
          <a:p>
            <a:pPr lvl="1"/>
            <a:r>
              <a:rPr lang="en-GB" sz="1600" dirty="0"/>
              <a:t>Mortar Variant : 44.5%</a:t>
            </a:r>
          </a:p>
          <a:p>
            <a:pPr lvl="1"/>
            <a:r>
              <a:rPr lang="en-GB" sz="1600" dirty="0"/>
              <a:t>Missile Variant : 53.61%</a:t>
            </a:r>
          </a:p>
          <a:p>
            <a:pPr lvl="1"/>
            <a:r>
              <a:rPr lang="en-GB" sz="1600" dirty="0"/>
              <a:t>All work on new 5 new variants put on hold</a:t>
            </a:r>
          </a:p>
          <a:p>
            <a:pPr lvl="1"/>
            <a:endParaRPr lang="en-GB" sz="1600" dirty="0" smtClean="0"/>
          </a:p>
        </p:txBody>
      </p:sp>
      <p:sp>
        <p:nvSpPr>
          <p:cNvPr id="4" name="Title 3"/>
          <p:cNvSpPr>
            <a:spLocks noGrp="1"/>
          </p:cNvSpPr>
          <p:nvPr>
            <p:ph type="title"/>
          </p:nvPr>
        </p:nvSpPr>
        <p:spPr/>
        <p:txBody>
          <a:bodyPr/>
          <a:lstStyle/>
          <a:p>
            <a:r>
              <a:rPr lang="en-ZA" dirty="0" smtClean="0"/>
              <a:t>Project Status</a:t>
            </a:r>
            <a:endParaRPr lang="en-ZA" dirty="0"/>
          </a:p>
        </p:txBody>
      </p:sp>
    </p:spTree>
    <p:extLst>
      <p:ext uri="{BB962C8B-B14F-4D97-AF65-F5344CB8AC3E}">
        <p14:creationId xmlns:p14="http://schemas.microsoft.com/office/powerpoint/2010/main" xmlns="" val="1377673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E083F00-3C55-4327-9B0B-FF9887ACCF08}" type="slidenum">
              <a:rPr lang="en-US" altLang="en-US" smtClean="0"/>
              <a:pPr>
                <a:defRPr/>
              </a:pPr>
              <a:t>6</a:t>
            </a:fld>
            <a:endParaRPr lang="en-US" altLang="en-US" dirty="0"/>
          </a:p>
        </p:txBody>
      </p:sp>
      <p:sp>
        <p:nvSpPr>
          <p:cNvPr id="3" name="Content Placeholder 2"/>
          <p:cNvSpPr>
            <a:spLocks noGrp="1"/>
          </p:cNvSpPr>
          <p:nvPr>
            <p:ph idx="1"/>
          </p:nvPr>
        </p:nvSpPr>
        <p:spPr>
          <a:xfrm>
            <a:off x="149811" y="1105689"/>
            <a:ext cx="8462513" cy="5224863"/>
          </a:xfrm>
        </p:spPr>
        <p:txBody>
          <a:bodyPr/>
          <a:lstStyle/>
          <a:p>
            <a:pPr eaLnBrk="1" hangingPunct="1">
              <a:buFont typeface="Wingdings" panose="05000000000000000000" pitchFamily="2" charset="2"/>
              <a:buChar char="q"/>
              <a:defRPr/>
            </a:pPr>
            <a:r>
              <a:rPr lang="en-US" altLang="en-US" sz="1600" u="sng" dirty="0" smtClean="0">
                <a:solidFill>
                  <a:schemeClr val="tx2">
                    <a:lumMod val="75000"/>
                  </a:schemeClr>
                </a:solidFill>
                <a:ea typeface="ＭＳ Ｐゴシック" pitchFamily="-108" charset="-128"/>
                <a:cs typeface="Arial" panose="020B0604020202020204" pitchFamily="34" charset="0"/>
              </a:rPr>
              <a:t>Technical :</a:t>
            </a:r>
          </a:p>
          <a:p>
            <a:pPr marL="641350" indent="-285750" eaLnBrk="1" hangingPunct="1">
              <a:defRPr/>
            </a:pPr>
            <a:r>
              <a:rPr lang="en-US" altLang="en-US" sz="1600" u="sng" dirty="0" smtClean="0">
                <a:solidFill>
                  <a:schemeClr val="tx2">
                    <a:lumMod val="75000"/>
                  </a:schemeClr>
                </a:solidFill>
                <a:ea typeface="ＭＳ Ｐゴシック" pitchFamily="-108" charset="-128"/>
                <a:cs typeface="Arial" panose="020B0604020202020204" pitchFamily="34" charset="0"/>
              </a:rPr>
              <a:t>Development</a:t>
            </a:r>
          </a:p>
          <a:p>
            <a:pPr marL="1041400" lvl="1" eaLnBrk="1" hangingPunct="1">
              <a:defRPr/>
            </a:pPr>
            <a:r>
              <a:rPr lang="en-US" sz="1600" dirty="0" smtClean="0">
                <a:solidFill>
                  <a:schemeClr val="tx2">
                    <a:lumMod val="75000"/>
                  </a:schemeClr>
                </a:solidFill>
                <a:ea typeface="ＭＳ Ｐゴシック" pitchFamily="-108" charset="-128"/>
                <a:cs typeface="Arial" panose="020B0604020202020204" pitchFamily="34" charset="0"/>
              </a:rPr>
              <a:t>Section </a:t>
            </a:r>
            <a:r>
              <a:rPr lang="en-US" sz="1600" dirty="0">
                <a:solidFill>
                  <a:schemeClr val="tx2">
                    <a:lumMod val="75000"/>
                  </a:schemeClr>
                </a:solidFill>
                <a:ea typeface="ＭＳ Ｐゴシック" pitchFamily="-108" charset="-128"/>
                <a:cs typeface="Arial" panose="020B0604020202020204" pitchFamily="34" charset="0"/>
              </a:rPr>
              <a:t>Variant EDM has not been qualified and failed several functionality and performance tests at </a:t>
            </a:r>
            <a:r>
              <a:rPr lang="en-US" sz="1600" dirty="0" err="1">
                <a:solidFill>
                  <a:schemeClr val="tx2">
                    <a:lumMod val="75000"/>
                  </a:schemeClr>
                </a:solidFill>
                <a:ea typeface="ＭＳ Ｐゴシック" pitchFamily="-108" charset="-128"/>
                <a:cs typeface="Arial" panose="020B0604020202020204" pitchFamily="34" charset="0"/>
              </a:rPr>
              <a:t>Alkantpan</a:t>
            </a:r>
            <a:r>
              <a:rPr lang="en-US" sz="1600" dirty="0">
                <a:solidFill>
                  <a:schemeClr val="tx2">
                    <a:lumMod val="75000"/>
                  </a:schemeClr>
                </a:solidFill>
                <a:ea typeface="ＭＳ Ｐゴシック" pitchFamily="-108" charset="-128"/>
                <a:cs typeface="Arial" panose="020B0604020202020204" pitchFamily="34" charset="0"/>
              </a:rPr>
              <a:t> Test Range in February 2018, and recently at Overberg Test Range in November </a:t>
            </a:r>
            <a:r>
              <a:rPr lang="en-US" sz="1600" dirty="0" smtClean="0">
                <a:solidFill>
                  <a:schemeClr val="tx2">
                    <a:lumMod val="75000"/>
                  </a:schemeClr>
                </a:solidFill>
                <a:ea typeface="ＭＳ Ｐゴシック" pitchFamily="-108" charset="-128"/>
                <a:cs typeface="Arial" panose="020B0604020202020204" pitchFamily="34" charset="0"/>
              </a:rPr>
              <a:t>2019.</a:t>
            </a:r>
          </a:p>
          <a:p>
            <a:pPr marL="1041400" lvl="1" eaLnBrk="1" hangingPunct="1">
              <a:defRPr/>
            </a:pPr>
            <a:r>
              <a:rPr lang="en-US" sz="1600" dirty="0">
                <a:solidFill>
                  <a:schemeClr val="tx2">
                    <a:lumMod val="75000"/>
                  </a:schemeClr>
                </a:solidFill>
                <a:ea typeface="ＭＳ Ｐゴシック" pitchFamily="-108" charset="-128"/>
                <a:cs typeface="Arial" panose="020B0604020202020204" pitchFamily="34" charset="0"/>
              </a:rPr>
              <a:t>O</a:t>
            </a:r>
            <a:r>
              <a:rPr lang="en-US" sz="1600" dirty="0" smtClean="0">
                <a:solidFill>
                  <a:schemeClr val="tx2">
                    <a:lumMod val="75000"/>
                  </a:schemeClr>
                </a:solidFill>
                <a:ea typeface="ＭＳ Ｐゴシック" pitchFamily="-108" charset="-128"/>
                <a:cs typeface="Arial" panose="020B0604020202020204" pitchFamily="34" charset="0"/>
              </a:rPr>
              <a:t>ther </a:t>
            </a:r>
            <a:r>
              <a:rPr lang="en-US" sz="1600" dirty="0">
                <a:solidFill>
                  <a:schemeClr val="tx2">
                    <a:lumMod val="75000"/>
                  </a:schemeClr>
                </a:solidFill>
                <a:ea typeface="ＭＳ Ｐゴシック" pitchFamily="-108" charset="-128"/>
                <a:cs typeface="Arial" panose="020B0604020202020204" pitchFamily="34" charset="0"/>
              </a:rPr>
              <a:t>combat variants are further </a:t>
            </a:r>
            <a:r>
              <a:rPr lang="en-US" sz="1600" dirty="0" smtClean="0">
                <a:solidFill>
                  <a:schemeClr val="tx2">
                    <a:lumMod val="75000"/>
                  </a:schemeClr>
                </a:solidFill>
                <a:ea typeface="ＭＳ Ｐゴシック" pitchFamily="-108" charset="-128"/>
                <a:cs typeface="Arial" panose="020B0604020202020204" pitchFamily="34" charset="0"/>
              </a:rPr>
              <a:t>delayed.</a:t>
            </a:r>
          </a:p>
          <a:p>
            <a:pPr marL="641350" eaLnBrk="1" hangingPunct="1">
              <a:defRPr/>
            </a:pPr>
            <a:r>
              <a:rPr lang="en-GB" sz="1600" u="sng" dirty="0" smtClean="0">
                <a:solidFill>
                  <a:schemeClr val="tx2">
                    <a:lumMod val="75000"/>
                  </a:schemeClr>
                </a:solidFill>
                <a:ea typeface="ＭＳ Ｐゴシック" pitchFamily="-108" charset="-128"/>
                <a:cs typeface="Arial" panose="020B0604020202020204" pitchFamily="34" charset="0"/>
              </a:rPr>
              <a:t>Industrialisation</a:t>
            </a:r>
          </a:p>
          <a:p>
            <a:pPr marL="1041400" lvl="1" eaLnBrk="1" hangingPunct="1">
              <a:defRPr/>
            </a:pPr>
            <a:r>
              <a:rPr lang="en-GB" sz="1600" dirty="0" smtClean="0">
                <a:solidFill>
                  <a:schemeClr val="tx2">
                    <a:lumMod val="75000"/>
                  </a:schemeClr>
                </a:solidFill>
                <a:ea typeface="ＭＳ Ｐゴシック" pitchFamily="-108" charset="-128"/>
                <a:cs typeface="Arial" panose="020B0604020202020204" pitchFamily="34" charset="0"/>
              </a:rPr>
              <a:t>The </a:t>
            </a:r>
            <a:r>
              <a:rPr lang="en-GB" sz="1600" dirty="0">
                <a:solidFill>
                  <a:schemeClr val="tx2">
                    <a:lumMod val="75000"/>
                  </a:schemeClr>
                </a:solidFill>
                <a:ea typeface="ＭＳ Ｐゴシック" pitchFamily="-108" charset="-128"/>
                <a:cs typeface="Arial" panose="020B0604020202020204" pitchFamily="34" charset="0"/>
              </a:rPr>
              <a:t>delivery of the Phase 2, Section Variant Pre-Production Model (PPM) (Gun and Vehicle) Level 5 system is behind schedule and continues to </a:t>
            </a:r>
            <a:r>
              <a:rPr lang="en-GB" sz="1600" dirty="0" smtClean="0">
                <a:solidFill>
                  <a:schemeClr val="tx2">
                    <a:lumMod val="75000"/>
                  </a:schemeClr>
                </a:solidFill>
                <a:ea typeface="ＭＳ Ｐゴシック" pitchFamily="-108" charset="-128"/>
                <a:cs typeface="Arial" panose="020B0604020202020204" pitchFamily="34" charset="0"/>
              </a:rPr>
              <a:t>slip.</a:t>
            </a:r>
          </a:p>
          <a:p>
            <a:pPr marL="1041400" lvl="1" eaLnBrk="1" hangingPunct="1">
              <a:defRPr/>
            </a:pPr>
            <a:r>
              <a:rPr lang="en-GB" sz="1600" dirty="0" smtClean="0">
                <a:solidFill>
                  <a:schemeClr val="tx2">
                    <a:lumMod val="75000"/>
                  </a:schemeClr>
                </a:solidFill>
                <a:ea typeface="ＭＳ Ｐゴシック" pitchFamily="-108" charset="-128"/>
                <a:cs typeface="Arial" panose="020B0604020202020204" pitchFamily="34" charset="0"/>
              </a:rPr>
              <a:t>The </a:t>
            </a:r>
            <a:r>
              <a:rPr lang="en-GB" sz="1600" dirty="0">
                <a:solidFill>
                  <a:schemeClr val="tx2">
                    <a:lumMod val="75000"/>
                  </a:schemeClr>
                </a:solidFill>
                <a:ea typeface="ＭＳ Ｐゴシック" pitchFamily="-108" charset="-128"/>
                <a:cs typeface="Arial" panose="020B0604020202020204" pitchFamily="34" charset="0"/>
              </a:rPr>
              <a:t>industrialisation of Vehicle Platform Hulls (and Turret Hulls) at Denel Vehicle Systems must be redone due to VR Laser liquidation. </a:t>
            </a:r>
            <a:endParaRPr lang="en-GB" sz="1600" dirty="0" smtClean="0">
              <a:solidFill>
                <a:schemeClr val="tx2">
                  <a:lumMod val="75000"/>
                </a:schemeClr>
              </a:solidFill>
              <a:ea typeface="ＭＳ Ｐゴシック" pitchFamily="-108" charset="-128"/>
              <a:cs typeface="Arial" panose="020B0604020202020204" pitchFamily="34" charset="0"/>
            </a:endParaRPr>
          </a:p>
          <a:p>
            <a:pPr marL="1041400" lvl="1" eaLnBrk="1" hangingPunct="1">
              <a:defRPr/>
            </a:pPr>
            <a:r>
              <a:rPr lang="en-GB" sz="1600" dirty="0" smtClean="0">
                <a:solidFill>
                  <a:schemeClr val="tx2">
                    <a:lumMod val="75000"/>
                  </a:schemeClr>
                </a:solidFill>
                <a:ea typeface="ＭＳ Ｐゴシック" pitchFamily="-108" charset="-128"/>
                <a:cs typeface="Arial" panose="020B0604020202020204" pitchFamily="34" charset="0"/>
              </a:rPr>
              <a:t>The </a:t>
            </a:r>
            <a:r>
              <a:rPr lang="en-GB" sz="1600" dirty="0">
                <a:solidFill>
                  <a:schemeClr val="tx2">
                    <a:lumMod val="75000"/>
                  </a:schemeClr>
                </a:solidFill>
                <a:ea typeface="ＭＳ Ｐゴシック" pitchFamily="-108" charset="-128"/>
                <a:cs typeface="Arial" panose="020B0604020202020204" pitchFamily="34" charset="0"/>
              </a:rPr>
              <a:t>industrialisation is on hold, due to parts shortages due to non-payment of </a:t>
            </a:r>
            <a:r>
              <a:rPr lang="en-GB" sz="1600" dirty="0" smtClean="0">
                <a:solidFill>
                  <a:schemeClr val="tx2">
                    <a:lumMod val="75000"/>
                  </a:schemeClr>
                </a:solidFill>
                <a:ea typeface="ＭＳ Ｐゴシック" pitchFamily="-108" charset="-128"/>
                <a:cs typeface="Arial" panose="020B0604020202020204" pitchFamily="34" charset="0"/>
              </a:rPr>
              <a:t>Suppliers.</a:t>
            </a:r>
          </a:p>
          <a:p>
            <a:pPr marL="1041400" lvl="1" eaLnBrk="1" hangingPunct="1">
              <a:defRPr/>
            </a:pPr>
            <a:r>
              <a:rPr lang="en-GB" sz="1600" dirty="0" smtClean="0">
                <a:solidFill>
                  <a:schemeClr val="tx2">
                    <a:lumMod val="75000"/>
                  </a:schemeClr>
                </a:solidFill>
                <a:ea typeface="ＭＳ Ｐゴシック" pitchFamily="-108" charset="-128"/>
                <a:cs typeface="Arial" panose="020B0604020202020204" pitchFamily="34" charset="0"/>
              </a:rPr>
              <a:t>Landmine protection of vehicle still to be verified on </a:t>
            </a:r>
            <a:r>
              <a:rPr lang="en-GB" sz="1600" dirty="0">
                <a:solidFill>
                  <a:schemeClr val="tx2">
                    <a:lumMod val="75000"/>
                  </a:schemeClr>
                </a:solidFill>
                <a:ea typeface="ＭＳ Ｐゴシック" pitchFamily="-108" charset="-128"/>
                <a:cs typeface="Arial" panose="020B0604020202020204" pitchFamily="34" charset="0"/>
              </a:rPr>
              <a:t>a RSA built vehicle platform</a:t>
            </a:r>
          </a:p>
          <a:p>
            <a:pPr marL="628650" indent="-360363" eaLnBrk="1" hangingPunct="1">
              <a:defRPr/>
            </a:pPr>
            <a:r>
              <a:rPr lang="en-GB" sz="1600" u="sng" dirty="0" smtClean="0">
                <a:solidFill>
                  <a:schemeClr val="tx2">
                    <a:lumMod val="75000"/>
                  </a:schemeClr>
                </a:solidFill>
                <a:ea typeface="ＭＳ Ｐゴシック" pitchFamily="-108" charset="-128"/>
                <a:cs typeface="Arial" panose="020B0604020202020204" pitchFamily="34" charset="0"/>
              </a:rPr>
              <a:t>Production</a:t>
            </a:r>
          </a:p>
          <a:p>
            <a:pPr marL="1028700" lvl="1" indent="-360363" eaLnBrk="1" hangingPunct="1">
              <a:defRPr/>
            </a:pPr>
            <a:r>
              <a:rPr lang="en-GB" sz="1600" dirty="0" smtClean="0">
                <a:solidFill>
                  <a:schemeClr val="tx2">
                    <a:lumMod val="75000"/>
                  </a:schemeClr>
                </a:solidFill>
                <a:ea typeface="ＭＳ Ｐゴシック" pitchFamily="-108" charset="-128"/>
                <a:cs typeface="Arial" panose="020B0604020202020204" pitchFamily="34" charset="0"/>
              </a:rPr>
              <a:t>The </a:t>
            </a:r>
            <a:r>
              <a:rPr lang="en-GB" sz="1600" dirty="0">
                <a:solidFill>
                  <a:schemeClr val="tx2">
                    <a:lumMod val="75000"/>
                  </a:schemeClr>
                </a:solidFill>
                <a:ea typeface="ＭＳ Ｐゴシック" pitchFamily="-108" charset="-128"/>
                <a:cs typeface="Arial" panose="020B0604020202020204" pitchFamily="34" charset="0"/>
              </a:rPr>
              <a:t>delivery of the first Battalion consisting of eighty eight (88) Badger vehicles was supposed to be completed by May 2019. </a:t>
            </a:r>
            <a:endParaRPr lang="en-GB" sz="1600" dirty="0" smtClean="0">
              <a:solidFill>
                <a:schemeClr val="tx2">
                  <a:lumMod val="75000"/>
                </a:schemeClr>
              </a:solidFill>
              <a:ea typeface="ＭＳ Ｐゴシック" pitchFamily="-108" charset="-128"/>
              <a:cs typeface="Arial" panose="020B0604020202020204" pitchFamily="34" charset="0"/>
            </a:endParaRPr>
          </a:p>
          <a:p>
            <a:pPr marL="1028700" lvl="1" indent="-360363" eaLnBrk="1" hangingPunct="1">
              <a:defRPr/>
            </a:pPr>
            <a:r>
              <a:rPr lang="en-GB" sz="1600" dirty="0" smtClean="0">
                <a:solidFill>
                  <a:schemeClr val="tx2">
                    <a:lumMod val="75000"/>
                  </a:schemeClr>
                </a:solidFill>
                <a:ea typeface="ＭＳ Ｐゴシック" pitchFamily="-108" charset="-128"/>
                <a:cs typeface="Arial" panose="020B0604020202020204" pitchFamily="34" charset="0"/>
              </a:rPr>
              <a:t>DLS </a:t>
            </a:r>
            <a:r>
              <a:rPr lang="en-GB" sz="1600" dirty="0">
                <a:solidFill>
                  <a:schemeClr val="tx2">
                    <a:lumMod val="75000"/>
                  </a:schemeClr>
                </a:solidFill>
                <a:ea typeface="ＭＳ Ｐゴシック" pitchFamily="-108" charset="-128"/>
                <a:cs typeface="Arial" panose="020B0604020202020204" pitchFamily="34" charset="0"/>
              </a:rPr>
              <a:t>is not in the position to even start this </a:t>
            </a:r>
            <a:r>
              <a:rPr lang="en-GB" sz="1600" dirty="0" smtClean="0">
                <a:solidFill>
                  <a:schemeClr val="tx2">
                    <a:lumMod val="75000"/>
                  </a:schemeClr>
                </a:solidFill>
                <a:ea typeface="ＭＳ Ｐゴシック" pitchFamily="-108" charset="-128"/>
                <a:cs typeface="Arial" panose="020B0604020202020204" pitchFamily="34" charset="0"/>
              </a:rPr>
              <a:t>phase. </a:t>
            </a:r>
          </a:p>
          <a:p>
            <a:pPr marL="1028700" lvl="1" indent="-360363" eaLnBrk="1" hangingPunct="1">
              <a:defRPr/>
            </a:pPr>
            <a:r>
              <a:rPr lang="en-GB" sz="1600" dirty="0" smtClean="0">
                <a:solidFill>
                  <a:schemeClr val="tx2">
                    <a:lumMod val="75000"/>
                  </a:schemeClr>
                </a:solidFill>
                <a:ea typeface="ＭＳ Ｐゴシック" pitchFamily="-108" charset="-128"/>
                <a:cs typeface="Arial" panose="020B0604020202020204" pitchFamily="34" charset="0"/>
              </a:rPr>
              <a:t>The </a:t>
            </a:r>
            <a:r>
              <a:rPr lang="en-GB" sz="1600" dirty="0">
                <a:solidFill>
                  <a:schemeClr val="tx2">
                    <a:lumMod val="75000"/>
                  </a:schemeClr>
                </a:solidFill>
                <a:ea typeface="ＭＳ Ｐゴシック" pitchFamily="-108" charset="-128"/>
                <a:cs typeface="Arial" panose="020B0604020202020204" pitchFamily="34" charset="0"/>
              </a:rPr>
              <a:t>Phase 2 contract is currently behind schedule by more than 40 months.</a:t>
            </a:r>
          </a:p>
          <a:p>
            <a:endParaRPr lang="en-ZA" sz="1600" dirty="0"/>
          </a:p>
        </p:txBody>
      </p:sp>
      <p:sp>
        <p:nvSpPr>
          <p:cNvPr id="4" name="Title 3"/>
          <p:cNvSpPr>
            <a:spLocks noGrp="1"/>
          </p:cNvSpPr>
          <p:nvPr>
            <p:ph type="title"/>
          </p:nvPr>
        </p:nvSpPr>
        <p:spPr/>
        <p:txBody>
          <a:bodyPr/>
          <a:lstStyle/>
          <a:p>
            <a:r>
              <a:rPr lang="en-ZA" dirty="0" smtClean="0"/>
              <a:t>Denel Challenges</a:t>
            </a:r>
            <a:endParaRPr lang="en-ZA" dirty="0"/>
          </a:p>
        </p:txBody>
      </p:sp>
    </p:spTree>
    <p:extLst>
      <p:ext uri="{BB962C8B-B14F-4D97-AF65-F5344CB8AC3E}">
        <p14:creationId xmlns:p14="http://schemas.microsoft.com/office/powerpoint/2010/main" xmlns="" val="3765125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E083F00-3C55-4327-9B0B-FF9887ACCF08}" type="slidenum">
              <a:rPr lang="en-US" altLang="en-US" smtClean="0"/>
              <a:pPr>
                <a:defRPr/>
              </a:pPr>
              <a:t>7</a:t>
            </a:fld>
            <a:endParaRPr lang="en-US" alt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ZA" sz="1400" u="sng" dirty="0" smtClean="0"/>
              <a:t>Financial</a:t>
            </a:r>
            <a:r>
              <a:rPr lang="en-ZA" sz="1400" dirty="0" smtClean="0"/>
              <a:t> :</a:t>
            </a:r>
          </a:p>
          <a:p>
            <a:pPr lvl="1">
              <a:buFont typeface="Arial" panose="020B0604020202020204" pitchFamily="34" charset="0"/>
              <a:buChar char="•"/>
            </a:pPr>
            <a:r>
              <a:rPr lang="en-ZA" sz="1400" dirty="0" smtClean="0"/>
              <a:t>During December 2018, Denel indicated in writing that they cannot complete the contract in terms of </a:t>
            </a:r>
          </a:p>
          <a:p>
            <a:pPr lvl="2"/>
            <a:r>
              <a:rPr lang="en-ZA" sz="1400" dirty="0" smtClean="0"/>
              <a:t>Specification</a:t>
            </a:r>
          </a:p>
          <a:p>
            <a:pPr lvl="2"/>
            <a:r>
              <a:rPr lang="en-ZA" sz="1400" dirty="0" smtClean="0"/>
              <a:t>Cost</a:t>
            </a:r>
          </a:p>
          <a:p>
            <a:pPr lvl="2"/>
            <a:r>
              <a:rPr lang="en-ZA" sz="1400" dirty="0" smtClean="0"/>
              <a:t>Timescales</a:t>
            </a:r>
          </a:p>
          <a:p>
            <a:pPr lvl="2"/>
            <a:endParaRPr lang="en-ZA" sz="1400" dirty="0"/>
          </a:p>
          <a:p>
            <a:pPr lvl="1">
              <a:buFont typeface="Arial" panose="020B0604020202020204" pitchFamily="34" charset="0"/>
              <a:buChar char="•"/>
            </a:pPr>
            <a:r>
              <a:rPr lang="en-ZA" sz="1400" dirty="0" smtClean="0"/>
              <a:t>Denel further indicated that :</a:t>
            </a:r>
          </a:p>
          <a:p>
            <a:pPr lvl="2"/>
            <a:r>
              <a:rPr lang="en-ZA" sz="1400" dirty="0" smtClean="0">
                <a:latin typeface="Arial" panose="020B0604020202020204" pitchFamily="34" charset="0"/>
                <a:cs typeface="Arial" panose="020B0604020202020204" pitchFamily="34" charset="0"/>
              </a:rPr>
              <a:t>The contract will be loss-making</a:t>
            </a:r>
          </a:p>
          <a:p>
            <a:pPr lvl="2"/>
            <a:r>
              <a:rPr lang="en-ZA" sz="1400" dirty="0" smtClean="0">
                <a:latin typeface="Arial" panose="020B0604020202020204" pitchFamily="34" charset="0"/>
                <a:cs typeface="Arial" panose="020B0604020202020204" pitchFamily="34" charset="0"/>
              </a:rPr>
              <a:t>They </a:t>
            </a:r>
            <a:r>
              <a:rPr lang="en-ZA" sz="1400" dirty="0">
                <a:latin typeface="Arial" panose="020B0604020202020204" pitchFamily="34" charset="0"/>
                <a:cs typeface="Arial" panose="020B0604020202020204" pitchFamily="34" charset="0"/>
              </a:rPr>
              <a:t>cannot fully fund the completion of </a:t>
            </a:r>
            <a:r>
              <a:rPr lang="en-ZA" sz="1400" dirty="0" err="1">
                <a:latin typeface="Arial" panose="020B0604020202020204" pitchFamily="34" charset="0"/>
                <a:cs typeface="Arial" panose="020B0604020202020204" pitchFamily="34" charset="0"/>
              </a:rPr>
              <a:t>Phase1</a:t>
            </a:r>
            <a:r>
              <a:rPr lang="en-ZA" sz="1400" dirty="0">
                <a:latin typeface="Arial" panose="020B0604020202020204" pitchFamily="34" charset="0"/>
                <a:cs typeface="Arial" panose="020B0604020202020204" pitchFamily="34" charset="0"/>
              </a:rPr>
              <a:t> </a:t>
            </a:r>
            <a:endParaRPr lang="en-ZA" sz="1400" dirty="0" smtClean="0">
              <a:latin typeface="Arial" panose="020B0604020202020204" pitchFamily="34" charset="0"/>
              <a:cs typeface="Arial" panose="020B0604020202020204" pitchFamily="34" charset="0"/>
            </a:endParaRPr>
          </a:p>
          <a:p>
            <a:pPr lvl="2"/>
            <a:r>
              <a:rPr lang="en-ZA" sz="1400" dirty="0" smtClean="0">
                <a:latin typeface="Arial" panose="020B0604020202020204" pitchFamily="34" charset="0"/>
                <a:cs typeface="Arial" panose="020B0604020202020204" pitchFamily="34" charset="0"/>
              </a:rPr>
              <a:t>Do </a:t>
            </a:r>
            <a:r>
              <a:rPr lang="en-ZA" sz="1400" dirty="0">
                <a:latin typeface="Arial" panose="020B0604020202020204" pitchFamily="34" charset="0"/>
                <a:cs typeface="Arial" panose="020B0604020202020204" pitchFamily="34" charset="0"/>
              </a:rPr>
              <a:t>not have </a:t>
            </a:r>
            <a:r>
              <a:rPr lang="en-ZA" sz="1400" dirty="0" smtClean="0">
                <a:latin typeface="Arial" panose="020B0604020202020204" pitchFamily="34" charset="0"/>
                <a:cs typeface="Arial" panose="020B0604020202020204" pitchFamily="34" charset="0"/>
              </a:rPr>
              <a:t>operating funds to execute Phase </a:t>
            </a:r>
            <a:r>
              <a:rPr lang="en-ZA" sz="1400" dirty="0">
                <a:latin typeface="Arial" panose="020B0604020202020204" pitchFamily="34" charset="0"/>
                <a:cs typeface="Arial" panose="020B0604020202020204" pitchFamily="34" charset="0"/>
              </a:rPr>
              <a:t>2 </a:t>
            </a:r>
            <a:endParaRPr lang="en-ZA" sz="1400" dirty="0" smtClean="0">
              <a:latin typeface="Arial" panose="020B0604020202020204" pitchFamily="34" charset="0"/>
              <a:cs typeface="Arial" panose="020B0604020202020204" pitchFamily="34" charset="0"/>
            </a:endParaRPr>
          </a:p>
          <a:p>
            <a:pPr lvl="2"/>
            <a:r>
              <a:rPr lang="en-ZA" sz="1400" dirty="0" smtClean="0">
                <a:latin typeface="Arial" panose="020B0604020202020204" pitchFamily="34" charset="0"/>
                <a:cs typeface="Arial" panose="020B0604020202020204" pitchFamily="34" charset="0"/>
              </a:rPr>
              <a:t>Unable </a:t>
            </a:r>
            <a:r>
              <a:rPr lang="en-ZA" sz="1400" dirty="0">
                <a:latin typeface="Arial" panose="020B0604020202020204" pitchFamily="34" charset="0"/>
                <a:cs typeface="Arial" panose="020B0604020202020204" pitchFamily="34" charset="0"/>
              </a:rPr>
              <a:t>to pay current suppliers and subcontractors </a:t>
            </a:r>
            <a:endParaRPr lang="en-ZA" sz="1400" dirty="0" smtClean="0">
              <a:latin typeface="Arial" panose="020B0604020202020204" pitchFamily="34" charset="0"/>
              <a:cs typeface="Arial" panose="020B0604020202020204" pitchFamily="34" charset="0"/>
            </a:endParaRPr>
          </a:p>
          <a:p>
            <a:pPr lvl="2"/>
            <a:r>
              <a:rPr lang="en-ZA" sz="1400" dirty="0" smtClean="0">
                <a:latin typeface="Arial" panose="020B0604020202020204" pitchFamily="34" charset="0"/>
                <a:cs typeface="Arial" panose="020B0604020202020204" pitchFamily="34" charset="0"/>
              </a:rPr>
              <a:t>Denel </a:t>
            </a:r>
            <a:r>
              <a:rPr lang="en-ZA" sz="1400" dirty="0">
                <a:latin typeface="Arial" panose="020B0604020202020204" pitchFamily="34" charset="0"/>
                <a:cs typeface="Arial" panose="020B0604020202020204" pitchFamily="34" charset="0"/>
              </a:rPr>
              <a:t>will not be able to absorb the penalties for late deliveries. </a:t>
            </a:r>
            <a:endParaRPr lang="en-GB" sz="1400" dirty="0" smtClean="0">
              <a:latin typeface="Arial" panose="020B0604020202020204" pitchFamily="34" charset="0"/>
              <a:cs typeface="Arial" panose="020B0604020202020204" pitchFamily="34" charset="0"/>
            </a:endParaRPr>
          </a:p>
          <a:p>
            <a:pPr lvl="2"/>
            <a:r>
              <a:rPr lang="en-GB" sz="1400" dirty="0" smtClean="0">
                <a:latin typeface="Arial" panose="020B0604020202020204" pitchFamily="34" charset="0"/>
                <a:cs typeface="Arial" panose="020B0604020202020204" pitchFamily="34" charset="0"/>
              </a:rPr>
              <a:t>DLS </a:t>
            </a:r>
            <a:r>
              <a:rPr lang="en-GB" sz="1400" dirty="0">
                <a:latin typeface="Arial" panose="020B0604020202020204" pitchFamily="34" charset="0"/>
                <a:cs typeface="Arial" panose="020B0604020202020204" pitchFamily="34" charset="0"/>
              </a:rPr>
              <a:t>would have the cover the warranty costs of the major components that were bought and kept in stock beyond the 2 year OEM warranty </a:t>
            </a:r>
            <a:r>
              <a:rPr lang="en-GB" sz="1400" dirty="0" smtClean="0">
                <a:latin typeface="Arial" panose="020B0604020202020204" pitchFamily="34" charset="0"/>
                <a:cs typeface="Arial" panose="020B0604020202020204" pitchFamily="34" charset="0"/>
              </a:rPr>
              <a:t>period.</a:t>
            </a:r>
          </a:p>
          <a:p>
            <a:pPr lvl="2"/>
            <a:endParaRPr lang="en-GB" sz="1400" dirty="0" smtClean="0">
              <a:latin typeface="Arial" panose="020B0604020202020204" pitchFamily="34" charset="0"/>
              <a:cs typeface="Arial" panose="020B0604020202020204" pitchFamily="34" charset="0"/>
            </a:endParaRPr>
          </a:p>
          <a:p>
            <a:pPr lvl="1">
              <a:buFont typeface="Arial" panose="020B0604020202020204" pitchFamily="34" charset="0"/>
              <a:buChar char="•"/>
            </a:pPr>
            <a:r>
              <a:rPr lang="en-ZA" sz="1400" dirty="0" smtClean="0">
                <a:latin typeface="Arial" panose="020B0604020202020204" pitchFamily="34" charset="0"/>
                <a:cs typeface="Arial" panose="020B0604020202020204" pitchFamily="34" charset="0"/>
              </a:rPr>
              <a:t>Requested </a:t>
            </a:r>
            <a:r>
              <a:rPr lang="en-ZA" sz="1400" dirty="0">
                <a:latin typeface="Arial" panose="020B0604020202020204" pitchFamily="34" charset="0"/>
                <a:cs typeface="Arial" panose="020B0604020202020204" pitchFamily="34" charset="0"/>
              </a:rPr>
              <a:t>that the contract be reset, and for Armscor and the DOD to absorb escalation costs beyond the delivery dates, and waive the penalties</a:t>
            </a:r>
            <a:r>
              <a:rPr lang="en-ZA" sz="1400" dirty="0" smtClean="0">
                <a:latin typeface="Arial" panose="020B0604020202020204" pitchFamily="34" charset="0"/>
                <a:cs typeface="Arial" panose="020B0604020202020204" pitchFamily="34" charset="0"/>
              </a:rPr>
              <a:t>.</a:t>
            </a:r>
          </a:p>
          <a:p>
            <a:pPr lvl="1">
              <a:buFont typeface="Arial" panose="020B0604020202020204" pitchFamily="34" charset="0"/>
              <a:buChar char="•"/>
            </a:pPr>
            <a:endParaRPr lang="en-ZA" sz="1400" dirty="0"/>
          </a:p>
        </p:txBody>
      </p:sp>
      <p:sp>
        <p:nvSpPr>
          <p:cNvPr id="4" name="Title 3"/>
          <p:cNvSpPr>
            <a:spLocks noGrp="1"/>
          </p:cNvSpPr>
          <p:nvPr>
            <p:ph type="title"/>
          </p:nvPr>
        </p:nvSpPr>
        <p:spPr/>
        <p:txBody>
          <a:bodyPr/>
          <a:lstStyle/>
          <a:p>
            <a:r>
              <a:rPr lang="en-ZA" dirty="0"/>
              <a:t>Denel </a:t>
            </a:r>
            <a:r>
              <a:rPr lang="en-ZA" dirty="0" smtClean="0"/>
              <a:t>Challenges (2)</a:t>
            </a:r>
            <a:endParaRPr lang="en-ZA" dirty="0"/>
          </a:p>
        </p:txBody>
      </p:sp>
    </p:spTree>
    <p:extLst>
      <p:ext uri="{BB962C8B-B14F-4D97-AF65-F5344CB8AC3E}">
        <p14:creationId xmlns:p14="http://schemas.microsoft.com/office/powerpoint/2010/main" xmlns="" val="249852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E083F00-3C55-4327-9B0B-FF9887ACCF08}" type="slidenum">
              <a:rPr lang="en-US" altLang="en-US" smtClean="0"/>
              <a:pPr>
                <a:defRPr/>
              </a:pPr>
              <a:t>8</a:t>
            </a:fld>
            <a:endParaRPr lang="en-US" altLang="en-US" dirty="0"/>
          </a:p>
        </p:txBody>
      </p:sp>
      <p:sp>
        <p:nvSpPr>
          <p:cNvPr id="3" name="Content Placeholder 2"/>
          <p:cNvSpPr>
            <a:spLocks noGrp="1"/>
          </p:cNvSpPr>
          <p:nvPr>
            <p:ph idx="1"/>
          </p:nvPr>
        </p:nvSpPr>
        <p:spPr>
          <a:xfrm>
            <a:off x="224287" y="1115552"/>
            <a:ext cx="8462513" cy="5007801"/>
          </a:xfrm>
        </p:spPr>
        <p:txBody>
          <a:bodyPr/>
          <a:lstStyle/>
          <a:p>
            <a:r>
              <a:rPr lang="en-ZA" sz="1600" dirty="0" smtClean="0"/>
              <a:t>During several previous presentations to Parliamentary Portfolio Committee and others, Denel maintained that the Development of the Section Variant had been completed (Product Baseline achieved)</a:t>
            </a:r>
          </a:p>
          <a:p>
            <a:r>
              <a:rPr lang="en-ZA" sz="1600" dirty="0" smtClean="0"/>
              <a:t>Armscor disagreed with this statement, as there are a significant number of technical non-compliances not resolved.</a:t>
            </a:r>
          </a:p>
          <a:p>
            <a:r>
              <a:rPr lang="en-ZA" sz="1600" dirty="0" smtClean="0"/>
              <a:t>During August 2020, Consensus was reached between Armscor and Denel regarding the number of non-compliances to specification.</a:t>
            </a:r>
          </a:p>
          <a:p>
            <a:r>
              <a:rPr lang="en-ZA" sz="1600" dirty="0" smtClean="0"/>
              <a:t>Denel was requested to review the technical non-compliances and provide Armscor with :</a:t>
            </a:r>
          </a:p>
          <a:p>
            <a:pPr lvl="1"/>
            <a:r>
              <a:rPr lang="en-ZA" sz="1600" dirty="0" smtClean="0"/>
              <a:t>Non-compliances which can be rectified by Denel</a:t>
            </a:r>
          </a:p>
          <a:p>
            <a:pPr lvl="1"/>
            <a:r>
              <a:rPr lang="en-ZA" sz="1600" dirty="0" smtClean="0"/>
              <a:t>Non-compliances which can not be rectified – Denel to request Change Requests using the official process.</a:t>
            </a:r>
          </a:p>
          <a:p>
            <a:pPr lvl="1"/>
            <a:r>
              <a:rPr lang="en-ZA" sz="1600" dirty="0" smtClean="0"/>
              <a:t>Denel to provide new dates and implications for completing the Development Phase</a:t>
            </a:r>
          </a:p>
          <a:p>
            <a:r>
              <a:rPr lang="en-ZA" sz="1600" dirty="0" smtClean="0"/>
              <a:t>To date, Denel has not responded with any further information.</a:t>
            </a:r>
          </a:p>
        </p:txBody>
      </p:sp>
      <p:sp>
        <p:nvSpPr>
          <p:cNvPr id="4" name="Title 3"/>
          <p:cNvSpPr>
            <a:spLocks noGrp="1"/>
          </p:cNvSpPr>
          <p:nvPr>
            <p:ph type="title"/>
          </p:nvPr>
        </p:nvSpPr>
        <p:spPr/>
        <p:txBody>
          <a:bodyPr/>
          <a:lstStyle/>
          <a:p>
            <a:r>
              <a:rPr lang="en-ZA" dirty="0" smtClean="0"/>
              <a:t>Conclusion</a:t>
            </a:r>
            <a:endParaRPr lang="en-ZA" dirty="0"/>
          </a:p>
        </p:txBody>
      </p:sp>
    </p:spTree>
    <p:extLst>
      <p:ext uri="{BB962C8B-B14F-4D97-AF65-F5344CB8AC3E}">
        <p14:creationId xmlns:p14="http://schemas.microsoft.com/office/powerpoint/2010/main" xmlns="" val="35705126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25071" y="4550562"/>
            <a:ext cx="6858000" cy="1668642"/>
          </a:xfrm>
        </p:spPr>
        <p:txBody>
          <a:bodyPr>
            <a:normAutofit fontScale="90000"/>
          </a:bodyPr>
          <a:lstStyle/>
          <a:p>
            <a:pPr>
              <a:lnSpc>
                <a:spcPct val="114000"/>
              </a:lnSpc>
            </a:pPr>
            <a:r>
              <a:rPr lang="en-GB" dirty="0" smtClean="0"/>
              <a:t>2. Intellectual </a:t>
            </a:r>
            <a:r>
              <a:rPr lang="en-GB" dirty="0"/>
              <a:t>Property (IP)</a:t>
            </a:r>
            <a:r>
              <a:rPr lang="en-GB" dirty="0" smtClean="0"/>
              <a:t/>
            </a:r>
            <a:br>
              <a:rPr lang="en-GB" dirty="0" smtClean="0"/>
            </a:br>
            <a:endParaRPr lang="en-GB" dirty="0"/>
          </a:p>
        </p:txBody>
      </p:sp>
    </p:spTree>
    <p:extLst>
      <p:ext uri="{BB962C8B-B14F-4D97-AF65-F5344CB8AC3E}">
        <p14:creationId xmlns:p14="http://schemas.microsoft.com/office/powerpoint/2010/main" xmlns="" val="2787436391"/>
      </p:ext>
    </p:extLst>
  </p:cSld>
  <p:clrMapOvr>
    <a:masterClrMapping/>
  </p:clrMapOvr>
  <p:timing>
    <p:tnLst>
      <p:par>
        <p:cTn id="1" dur="indefinite" restart="never" nodeType="tmRoot"/>
      </p:par>
    </p:tnLst>
  </p:timing>
</p:sld>
</file>

<file path=ppt/theme/theme1.xml><?xml version="1.0" encoding="utf-8"?>
<a:theme xmlns:a="http://schemas.openxmlformats.org/drawingml/2006/main" name="Armsco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Armscor">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00336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Presentation to the Portfolio Committee 9 March 2021" id="{BD33EF87-4356-4068-985E-9A9189C5C1E4}" vid="{64715749-109E-4D68-AE2E-B3310E6B14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 to the Portfolio Committee 9 March 2021</Template>
  <TotalTime>1681</TotalTime>
  <Words>1898</Words>
  <Application>Microsoft Office PowerPoint</Application>
  <PresentationFormat>On-screen Show (4:3)</PresentationFormat>
  <Paragraphs>193</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Armscor</vt:lpstr>
      <vt:lpstr> 1. PROJECT HOEFYSTER (New Generation Infantry Combat Vehicle) Presentation to Joint Standing Committee  11 March 2021 </vt:lpstr>
      <vt:lpstr>Background</vt:lpstr>
      <vt:lpstr>Background (2)</vt:lpstr>
      <vt:lpstr>Background (3)</vt:lpstr>
      <vt:lpstr>Project Status</vt:lpstr>
      <vt:lpstr>Denel Challenges</vt:lpstr>
      <vt:lpstr>Denel Challenges (2)</vt:lpstr>
      <vt:lpstr>Conclusion</vt:lpstr>
      <vt:lpstr>2. Intellectual Property (IP) </vt:lpstr>
      <vt:lpstr>ARMSCOR IP MANAGEMENT</vt:lpstr>
      <vt:lpstr>TECHNOLOGY DEVELOPMENT</vt:lpstr>
      <vt:lpstr>LEVERAGE IP FOR TRANSFORMATION</vt:lpstr>
      <vt:lpstr>IP CONTROL AND PROTECTION</vt:lpstr>
      <vt:lpstr>IP EXPLOITATION GOVERNANCE PROCESS</vt:lpstr>
      <vt:lpstr>IP MANAGEMENT PRACTICE</vt:lpstr>
      <vt:lpstr>Arms Control Asset Tracking System (ACATS) </vt:lpstr>
      <vt:lpstr>Background</vt:lpstr>
      <vt:lpstr>ACATS Reporting</vt:lpstr>
      <vt:lpstr>High Level Activities</vt:lpstr>
      <vt:lpstr>Indicative Timelines</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the Portfolio Committee 9 March 2021</dc:title>
  <dc:creator>Mathoto Masetla-Mafa</dc:creator>
  <cp:lastModifiedBy>USER</cp:lastModifiedBy>
  <cp:revision>31</cp:revision>
  <cp:lastPrinted>2021-03-02T09:04:47Z</cp:lastPrinted>
  <dcterms:created xsi:type="dcterms:W3CDTF">2021-03-02T06:02:13Z</dcterms:created>
  <dcterms:modified xsi:type="dcterms:W3CDTF">2021-03-15T11:24:33Z</dcterms:modified>
</cp:coreProperties>
</file>