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10" r:id="rId1"/>
    <p:sldMasterId id="2147484337" r:id="rId2"/>
  </p:sldMasterIdLst>
  <p:notesMasterIdLst>
    <p:notesMasterId r:id="rId32"/>
  </p:notesMasterIdLst>
  <p:handoutMasterIdLst>
    <p:handoutMasterId r:id="rId33"/>
  </p:handoutMasterIdLst>
  <p:sldIdLst>
    <p:sldId id="384" r:id="rId3"/>
    <p:sldId id="521" r:id="rId4"/>
    <p:sldId id="479" r:id="rId5"/>
    <p:sldId id="480" r:id="rId6"/>
    <p:sldId id="481" r:id="rId7"/>
    <p:sldId id="482" r:id="rId8"/>
    <p:sldId id="484" r:id="rId9"/>
    <p:sldId id="470" r:id="rId10"/>
    <p:sldId id="477" r:id="rId11"/>
    <p:sldId id="475" r:id="rId12"/>
    <p:sldId id="476" r:id="rId13"/>
    <p:sldId id="506" r:id="rId14"/>
    <p:sldId id="522" r:id="rId15"/>
    <p:sldId id="509" r:id="rId16"/>
    <p:sldId id="510" r:id="rId17"/>
    <p:sldId id="511" r:id="rId18"/>
    <p:sldId id="512" r:id="rId19"/>
    <p:sldId id="513" r:id="rId20"/>
    <p:sldId id="514" r:id="rId21"/>
    <p:sldId id="515" r:id="rId22"/>
    <p:sldId id="516" r:id="rId23"/>
    <p:sldId id="517" r:id="rId24"/>
    <p:sldId id="518" r:id="rId25"/>
    <p:sldId id="524" r:id="rId26"/>
    <p:sldId id="525" r:id="rId27"/>
    <p:sldId id="526" r:id="rId28"/>
    <p:sldId id="527" r:id="rId29"/>
    <p:sldId id="528" r:id="rId30"/>
    <p:sldId id="519" r:id="rId31"/>
  </p:sldIdLst>
  <p:sldSz cx="9144000" cy="6858000" type="screen4x3"/>
  <p:notesSz cx="6794500" cy="9918700"/>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gh.Aruna" initials="S" lastIdx="0" clrIdx="0">
    <p:extLst>
      <p:ext uri="{19B8F6BF-5375-455C-9EA6-DF929625EA0E}">
        <p15:presenceInfo xmlns:p15="http://schemas.microsoft.com/office/powerpoint/2012/main" userId="S-1-5-21-1437605762-4217847529-2756184241-3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82F"/>
    <a:srgbClr val="CCCCFF"/>
    <a:srgbClr val="FFCCFF"/>
    <a:srgbClr val="B2B2B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4660"/>
  </p:normalViewPr>
  <p:slideViewPr>
    <p:cSldViewPr snapToObjects="1">
      <p:cViewPr varScale="1">
        <p:scale>
          <a:sx n="71" d="100"/>
          <a:sy n="71" d="100"/>
        </p:scale>
        <p:origin x="5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438" cy="496491"/>
          </a:xfrm>
          <a:prstGeom prst="rect">
            <a:avLst/>
          </a:prstGeom>
        </p:spPr>
        <p:txBody>
          <a:bodyPr vert="horz" lIns="92408" tIns="46205" rIns="92408" bIns="46205" rtlCol="0"/>
          <a:lstStyle>
            <a:lvl1pPr algn="l">
              <a:defRPr sz="1200" dirty="0">
                <a:latin typeface="Calibri" pitchFamily="34" charset="0"/>
                <a:ea typeface="+mn-ea"/>
                <a:cs typeface="Arial" pitchFamily="34" charset="0"/>
              </a:defRPr>
            </a:lvl1pPr>
          </a:lstStyle>
          <a:p>
            <a:pPr>
              <a:defRPr/>
            </a:pPr>
            <a:endParaRPr lang="en-ZA"/>
          </a:p>
        </p:txBody>
      </p:sp>
      <p:sp>
        <p:nvSpPr>
          <p:cNvPr id="3" name="Date Placeholder 2"/>
          <p:cNvSpPr>
            <a:spLocks noGrp="1"/>
          </p:cNvSpPr>
          <p:nvPr>
            <p:ph type="dt" sz="quarter" idx="1"/>
          </p:nvPr>
        </p:nvSpPr>
        <p:spPr>
          <a:xfrm>
            <a:off x="3849476" y="0"/>
            <a:ext cx="2943438" cy="496491"/>
          </a:xfrm>
          <a:prstGeom prst="rect">
            <a:avLst/>
          </a:prstGeom>
        </p:spPr>
        <p:txBody>
          <a:bodyPr vert="horz" wrap="square" lIns="92408" tIns="46205" rIns="92408" bIns="46205" numCol="1" anchor="t" anchorCtr="0" compatLnSpc="1">
            <a:prstTxWarp prst="textNoShape">
              <a:avLst/>
            </a:prstTxWarp>
          </a:bodyPr>
          <a:lstStyle>
            <a:lvl1pPr algn="r">
              <a:defRPr sz="1200">
                <a:cs typeface="Arial" panose="020B0604020202020204" pitchFamily="34" charset="0"/>
              </a:defRPr>
            </a:lvl1pPr>
          </a:lstStyle>
          <a:p>
            <a:pPr>
              <a:defRPr/>
            </a:pPr>
            <a:fld id="{F0BC5171-B719-45FD-BB6C-69ED829167D9}" type="datetimeFigureOut">
              <a:rPr lang="en-ZA" altLang="en-US"/>
              <a:pPr>
                <a:defRPr/>
              </a:pPr>
              <a:t>2021/03/09</a:t>
            </a:fld>
            <a:endParaRPr lang="en-ZA" altLang="en-US" dirty="0"/>
          </a:p>
        </p:txBody>
      </p:sp>
      <p:sp>
        <p:nvSpPr>
          <p:cNvPr id="4" name="Footer Placeholder 3"/>
          <p:cNvSpPr>
            <a:spLocks noGrp="1"/>
          </p:cNvSpPr>
          <p:nvPr>
            <p:ph type="ftr" sz="quarter" idx="2"/>
          </p:nvPr>
        </p:nvSpPr>
        <p:spPr>
          <a:xfrm>
            <a:off x="0" y="9420624"/>
            <a:ext cx="2943438" cy="496490"/>
          </a:xfrm>
          <a:prstGeom prst="rect">
            <a:avLst/>
          </a:prstGeom>
        </p:spPr>
        <p:txBody>
          <a:bodyPr vert="horz" lIns="92408" tIns="46205" rIns="92408" bIns="46205" rtlCol="0" anchor="b"/>
          <a:lstStyle>
            <a:lvl1pPr algn="l">
              <a:defRPr sz="1200" dirty="0">
                <a:latin typeface="Calibri" pitchFamily="34" charset="0"/>
                <a:ea typeface="+mn-ea"/>
                <a:cs typeface="Arial" pitchFamily="34" charset="0"/>
              </a:defRPr>
            </a:lvl1pPr>
          </a:lstStyle>
          <a:p>
            <a:pPr>
              <a:defRPr/>
            </a:pPr>
            <a:endParaRPr lang="en-ZA"/>
          </a:p>
        </p:txBody>
      </p:sp>
      <p:sp>
        <p:nvSpPr>
          <p:cNvPr id="5" name="Slide Number Placeholder 4"/>
          <p:cNvSpPr>
            <a:spLocks noGrp="1"/>
          </p:cNvSpPr>
          <p:nvPr>
            <p:ph type="sldNum" sz="quarter" idx="3"/>
          </p:nvPr>
        </p:nvSpPr>
        <p:spPr>
          <a:xfrm>
            <a:off x="3849476" y="9420624"/>
            <a:ext cx="2943438" cy="496490"/>
          </a:xfrm>
          <a:prstGeom prst="rect">
            <a:avLst/>
          </a:prstGeom>
        </p:spPr>
        <p:txBody>
          <a:bodyPr vert="horz" wrap="square" lIns="92408" tIns="46205" rIns="92408" bIns="46205" numCol="1" anchor="b" anchorCtr="0" compatLnSpc="1">
            <a:prstTxWarp prst="textNoShape">
              <a:avLst/>
            </a:prstTxWarp>
          </a:bodyPr>
          <a:lstStyle>
            <a:lvl1pPr algn="r">
              <a:defRPr sz="1200">
                <a:cs typeface="Arial" panose="020B0604020202020204" pitchFamily="34" charset="0"/>
              </a:defRPr>
            </a:lvl1pPr>
          </a:lstStyle>
          <a:p>
            <a:pPr>
              <a:defRPr/>
            </a:pPr>
            <a:fld id="{8E23C12B-3D76-4961-9051-D7AD9ABB7820}" type="slidenum">
              <a:rPr lang="en-ZA" altLang="en-US"/>
              <a:pPr>
                <a:defRPr/>
              </a:pPr>
              <a:t>‹#›</a:t>
            </a:fld>
            <a:endParaRPr lang="en-ZA" altLang="en-US" dirty="0"/>
          </a:p>
        </p:txBody>
      </p:sp>
    </p:spTree>
    <p:extLst>
      <p:ext uri="{BB962C8B-B14F-4D97-AF65-F5344CB8AC3E}">
        <p14:creationId xmlns:p14="http://schemas.microsoft.com/office/powerpoint/2010/main" val="149394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3438" cy="496491"/>
          </a:xfrm>
          <a:prstGeom prst="rect">
            <a:avLst/>
          </a:prstGeom>
          <a:noFill/>
          <a:ln w="9525">
            <a:noFill/>
            <a:miter lim="800000"/>
            <a:headEnd/>
            <a:tailEnd/>
          </a:ln>
          <a:effectLst/>
        </p:spPr>
        <p:txBody>
          <a:bodyPr vert="horz" wrap="square" lIns="92408" tIns="46205" rIns="92408" bIns="46205" numCol="1" anchor="t" anchorCtr="0" compatLnSpc="1">
            <a:prstTxWarp prst="textNoShape">
              <a:avLst/>
            </a:prstTxWarp>
          </a:bodyPr>
          <a:lstStyle>
            <a:lvl1pPr eaLnBrk="1" hangingPunct="1">
              <a:defRPr sz="1200" dirty="0">
                <a:latin typeface="Calibri" pitchFamily="34" charset="0"/>
                <a:ea typeface="+mn-ea"/>
                <a:cs typeface="+mn-cs"/>
              </a:defRPr>
            </a:lvl1pPr>
          </a:lstStyle>
          <a:p>
            <a:pPr>
              <a:defRPr/>
            </a:pPr>
            <a:endParaRPr lang="en-GB"/>
          </a:p>
        </p:txBody>
      </p:sp>
      <p:sp>
        <p:nvSpPr>
          <p:cNvPr id="172035" name="Rectangle 3"/>
          <p:cNvSpPr>
            <a:spLocks noGrp="1" noChangeArrowheads="1"/>
          </p:cNvSpPr>
          <p:nvPr>
            <p:ph type="dt" idx="1"/>
          </p:nvPr>
        </p:nvSpPr>
        <p:spPr bwMode="auto">
          <a:xfrm>
            <a:off x="3849476" y="0"/>
            <a:ext cx="2943438" cy="496491"/>
          </a:xfrm>
          <a:prstGeom prst="rect">
            <a:avLst/>
          </a:prstGeom>
          <a:noFill/>
          <a:ln w="9525">
            <a:noFill/>
            <a:miter lim="800000"/>
            <a:headEnd/>
            <a:tailEnd/>
          </a:ln>
          <a:effectLst/>
        </p:spPr>
        <p:txBody>
          <a:bodyPr vert="horz" wrap="square" lIns="92408" tIns="46205" rIns="92408" bIns="46205"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8109A851-4FEC-4349-9E74-1CFCD8D8C46C}" type="datetimeFigureOut">
              <a:rPr lang="en-GB" altLang="en-US"/>
              <a:pPr>
                <a:defRPr/>
              </a:pPr>
              <a:t>09/03/2021</a:t>
            </a:fld>
            <a:endParaRPr lang="en-GB" altLang="en-US" dirty="0"/>
          </a:p>
        </p:txBody>
      </p:sp>
      <p:sp>
        <p:nvSpPr>
          <p:cNvPr id="3076"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7" name="Rectangle 5"/>
          <p:cNvSpPr>
            <a:spLocks noGrp="1" noChangeArrowheads="1"/>
          </p:cNvSpPr>
          <p:nvPr>
            <p:ph type="body" sz="quarter" idx="3"/>
          </p:nvPr>
        </p:nvSpPr>
        <p:spPr bwMode="auto">
          <a:xfrm>
            <a:off x="679133" y="4712692"/>
            <a:ext cx="5436235" cy="4462066"/>
          </a:xfrm>
          <a:prstGeom prst="rect">
            <a:avLst/>
          </a:prstGeom>
          <a:noFill/>
          <a:ln w="9525">
            <a:noFill/>
            <a:miter lim="800000"/>
            <a:headEnd/>
            <a:tailEnd/>
          </a:ln>
          <a:effectLst/>
        </p:spPr>
        <p:txBody>
          <a:bodyPr vert="horz" wrap="square" lIns="92408" tIns="46205" rIns="92408" bIns="4620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2038" name="Rectangle 6"/>
          <p:cNvSpPr>
            <a:spLocks noGrp="1" noChangeArrowheads="1"/>
          </p:cNvSpPr>
          <p:nvPr>
            <p:ph type="ftr" sz="quarter" idx="4"/>
          </p:nvPr>
        </p:nvSpPr>
        <p:spPr bwMode="auto">
          <a:xfrm>
            <a:off x="0" y="9420624"/>
            <a:ext cx="2943438" cy="496490"/>
          </a:xfrm>
          <a:prstGeom prst="rect">
            <a:avLst/>
          </a:prstGeom>
          <a:noFill/>
          <a:ln w="9525">
            <a:noFill/>
            <a:miter lim="800000"/>
            <a:headEnd/>
            <a:tailEnd/>
          </a:ln>
          <a:effectLst/>
        </p:spPr>
        <p:txBody>
          <a:bodyPr vert="horz" wrap="square" lIns="92408" tIns="46205" rIns="92408" bIns="46205" numCol="1" anchor="b" anchorCtr="0" compatLnSpc="1">
            <a:prstTxWarp prst="textNoShape">
              <a:avLst/>
            </a:prstTxWarp>
          </a:bodyPr>
          <a:lstStyle>
            <a:lvl1pPr eaLnBrk="1" hangingPunct="1">
              <a:defRPr sz="1200" dirty="0">
                <a:latin typeface="Calibri" pitchFamily="34" charset="0"/>
                <a:ea typeface="+mn-ea"/>
                <a:cs typeface="+mn-cs"/>
              </a:defRPr>
            </a:lvl1pPr>
          </a:lstStyle>
          <a:p>
            <a:pPr>
              <a:defRPr/>
            </a:pPr>
            <a:endParaRPr lang="en-GB"/>
          </a:p>
        </p:txBody>
      </p:sp>
      <p:sp>
        <p:nvSpPr>
          <p:cNvPr id="172039" name="Rectangle 7"/>
          <p:cNvSpPr>
            <a:spLocks noGrp="1" noChangeArrowheads="1"/>
          </p:cNvSpPr>
          <p:nvPr>
            <p:ph type="sldNum" sz="quarter" idx="5"/>
          </p:nvPr>
        </p:nvSpPr>
        <p:spPr bwMode="auto">
          <a:xfrm>
            <a:off x="3849476" y="9420624"/>
            <a:ext cx="2943438" cy="496490"/>
          </a:xfrm>
          <a:prstGeom prst="rect">
            <a:avLst/>
          </a:prstGeom>
          <a:noFill/>
          <a:ln w="9525">
            <a:noFill/>
            <a:miter lim="800000"/>
            <a:headEnd/>
            <a:tailEnd/>
          </a:ln>
          <a:effectLst/>
        </p:spPr>
        <p:txBody>
          <a:bodyPr vert="horz" wrap="square" lIns="92408" tIns="46205" rIns="92408" bIns="46205"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9D8F304-A656-4BA8-86BB-BA4E1F5448D6}" type="slidenum">
              <a:rPr lang="en-GB" altLang="en-US"/>
              <a:pPr>
                <a:defRPr/>
              </a:pPr>
              <a:t>‹#›</a:t>
            </a:fld>
            <a:endParaRPr lang="en-GB" altLang="en-US" dirty="0"/>
          </a:p>
        </p:txBody>
      </p:sp>
    </p:spTree>
    <p:extLst>
      <p:ext uri="{BB962C8B-B14F-4D97-AF65-F5344CB8AC3E}">
        <p14:creationId xmlns:p14="http://schemas.microsoft.com/office/powerpoint/2010/main" val="4158400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86DCF85-58DA-482C-890C-C897D11E5178}" type="slidenum">
              <a:rPr lang="en-US" altLang="en-US" sz="1200">
                <a:latin typeface="Arial" panose="020B0604020202020204" pitchFamily="34" charset="0"/>
              </a:rPr>
              <a:pPr/>
              <a:t>1</a:t>
            </a:fld>
            <a:endParaRPr lang="en-US" altLang="en-US" sz="1200" dirty="0">
              <a:latin typeface="Arial" panose="020B0604020202020204" pitchFamily="34" charset="0"/>
            </a:endParaRPr>
          </a:p>
        </p:txBody>
      </p:sp>
      <p:sp>
        <p:nvSpPr>
          <p:cNvPr id="61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200" dirty="0">
              <a:latin typeface="Arial" panose="020B0604020202020204" pitchFamily="34" charset="0"/>
            </a:endParaRPr>
          </a:p>
        </p:txBody>
      </p:sp>
    </p:spTree>
    <p:extLst>
      <p:ext uri="{BB962C8B-B14F-4D97-AF65-F5344CB8AC3E}">
        <p14:creationId xmlns:p14="http://schemas.microsoft.com/office/powerpoint/2010/main" val="25027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14</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82224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15</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66711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16</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58412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17</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544196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18</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81687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19</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58473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21</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53557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22</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44002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23</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12719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smtClean="0">
                <a:solidFill>
                  <a:srgbClr val="000000"/>
                </a:solidFill>
                <a:latin typeface="Arial" panose="020B0604020202020204" pitchFamily="34" charset="0"/>
              </a:rPr>
              <a:pPr/>
              <a:t>24</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47076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2</a:t>
            </a:fld>
            <a:endParaRPr lang="en-GB" altLang="en-US" dirty="0"/>
          </a:p>
        </p:txBody>
      </p:sp>
    </p:spTree>
    <p:extLst>
      <p:ext uri="{BB962C8B-B14F-4D97-AF65-F5344CB8AC3E}">
        <p14:creationId xmlns:p14="http://schemas.microsoft.com/office/powerpoint/2010/main" val="4189542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smtClean="0">
                <a:solidFill>
                  <a:srgbClr val="000000"/>
                </a:solidFill>
                <a:latin typeface="Arial" panose="020B0604020202020204" pitchFamily="34" charset="0"/>
              </a:rPr>
              <a:pPr/>
              <a:t>25</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813852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smtClean="0">
                <a:solidFill>
                  <a:srgbClr val="000000"/>
                </a:solidFill>
                <a:latin typeface="Arial" panose="020B0604020202020204" pitchFamily="34" charset="0"/>
              </a:rPr>
              <a:pPr/>
              <a:t>26</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893419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smtClean="0">
                <a:solidFill>
                  <a:srgbClr val="000000"/>
                </a:solidFill>
                <a:latin typeface="Arial" panose="020B0604020202020204" pitchFamily="34" charset="0"/>
              </a:rPr>
              <a:pPr/>
              <a:t>27</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89683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smtClean="0">
                <a:solidFill>
                  <a:srgbClr val="000000"/>
                </a:solidFill>
                <a:latin typeface="Arial" panose="020B0604020202020204" pitchFamily="34" charset="0"/>
              </a:rPr>
              <a:pPr/>
              <a:t>28</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90548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3</a:t>
            </a:fld>
            <a:endParaRPr lang="en-GB" altLang="en-US" dirty="0"/>
          </a:p>
        </p:txBody>
      </p:sp>
    </p:spTree>
    <p:extLst>
      <p:ext uri="{BB962C8B-B14F-4D97-AF65-F5344CB8AC3E}">
        <p14:creationId xmlns:p14="http://schemas.microsoft.com/office/powerpoint/2010/main" val="60438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4</a:t>
            </a:fld>
            <a:endParaRPr lang="en-GB" altLang="en-US" dirty="0"/>
          </a:p>
        </p:txBody>
      </p:sp>
    </p:spTree>
    <p:extLst>
      <p:ext uri="{BB962C8B-B14F-4D97-AF65-F5344CB8AC3E}">
        <p14:creationId xmlns:p14="http://schemas.microsoft.com/office/powerpoint/2010/main" val="328745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5</a:t>
            </a:fld>
            <a:endParaRPr lang="en-GB" altLang="en-US" dirty="0"/>
          </a:p>
        </p:txBody>
      </p:sp>
    </p:spTree>
    <p:extLst>
      <p:ext uri="{BB962C8B-B14F-4D97-AF65-F5344CB8AC3E}">
        <p14:creationId xmlns:p14="http://schemas.microsoft.com/office/powerpoint/2010/main" val="429202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6</a:t>
            </a:fld>
            <a:endParaRPr lang="en-GB" altLang="en-US" dirty="0"/>
          </a:p>
        </p:txBody>
      </p:sp>
    </p:spTree>
    <p:extLst>
      <p:ext uri="{BB962C8B-B14F-4D97-AF65-F5344CB8AC3E}">
        <p14:creationId xmlns:p14="http://schemas.microsoft.com/office/powerpoint/2010/main" val="288777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7</a:t>
            </a:fld>
            <a:endParaRPr lang="en-ZA" altLang="en-US" sz="1200">
              <a:latin typeface="Arial" panose="020B0604020202020204" pitchFamily="34" charset="0"/>
            </a:endParaRPr>
          </a:p>
        </p:txBody>
      </p:sp>
    </p:spTree>
    <p:extLst>
      <p:ext uri="{BB962C8B-B14F-4D97-AF65-F5344CB8AC3E}">
        <p14:creationId xmlns:p14="http://schemas.microsoft.com/office/powerpoint/2010/main" val="212945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12</a:t>
            </a:fld>
            <a:endParaRPr lang="en-ZA" altLang="en-US" sz="1200">
              <a:latin typeface="Arial" panose="020B0604020202020204" pitchFamily="34" charset="0"/>
            </a:endParaRPr>
          </a:p>
        </p:txBody>
      </p:sp>
    </p:spTree>
    <p:extLst>
      <p:ext uri="{BB962C8B-B14F-4D97-AF65-F5344CB8AC3E}">
        <p14:creationId xmlns:p14="http://schemas.microsoft.com/office/powerpoint/2010/main" val="78135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solidFill>
                  <a:srgbClr val="000000"/>
                </a:solidFill>
                <a:latin typeface="Arial" panose="020B0604020202020204" pitchFamily="34" charset="0"/>
              </a:rPr>
              <a:pPr/>
              <a:t>13</a:t>
            </a:fld>
            <a:endParaRPr lang="en-ZA"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36571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A19FB27-7FEE-4F2A-9E9E-5D1B33227D7E}" type="datetime1">
              <a:rPr lang="en-US" altLang="en-US"/>
              <a:pPr>
                <a:defRPr/>
              </a:pPr>
              <a:t>3/9/2021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938530-6F2A-4375-B556-78E5AF86A575}" type="slidenum">
              <a:rPr lang="en-US" altLang="en-US"/>
              <a:pPr>
                <a:defRPr/>
              </a:pPr>
              <a:t>‹#›</a:t>
            </a:fld>
            <a:endParaRPr lang="en-US" altLang="en-US" dirty="0"/>
          </a:p>
        </p:txBody>
      </p:sp>
    </p:spTree>
    <p:extLst>
      <p:ext uri="{BB962C8B-B14F-4D97-AF65-F5344CB8AC3E}">
        <p14:creationId xmlns:p14="http://schemas.microsoft.com/office/powerpoint/2010/main" val="400615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F725300-4C77-41B6-B971-D51958C78A37}" type="datetime1">
              <a:rPr lang="en-US" altLang="en-US"/>
              <a:pPr>
                <a:defRPr/>
              </a:pPr>
              <a:t>3/9/2021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17332A-2084-425F-BE84-8DF113F1EED2}" type="slidenum">
              <a:rPr lang="en-US" altLang="en-US"/>
              <a:pPr>
                <a:defRPr/>
              </a:pPr>
              <a:t>‹#›</a:t>
            </a:fld>
            <a:endParaRPr lang="en-US" altLang="en-US" dirty="0"/>
          </a:p>
        </p:txBody>
      </p:sp>
    </p:spTree>
    <p:extLst>
      <p:ext uri="{BB962C8B-B14F-4D97-AF65-F5344CB8AC3E}">
        <p14:creationId xmlns:p14="http://schemas.microsoft.com/office/powerpoint/2010/main" val="21957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468F581-0635-4948-B741-721381FF3F6A}" type="datetime1">
              <a:rPr lang="en-US" altLang="en-US"/>
              <a:pPr>
                <a:defRPr/>
              </a:pPr>
              <a:t>3/9/2021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903F27-EC09-49A7-BEEC-3F0DFF809BA3}" type="slidenum">
              <a:rPr lang="en-US" altLang="en-US"/>
              <a:pPr>
                <a:defRPr/>
              </a:pPr>
              <a:t>‹#›</a:t>
            </a:fld>
            <a:endParaRPr lang="en-US" altLang="en-US" dirty="0"/>
          </a:p>
        </p:txBody>
      </p:sp>
    </p:spTree>
    <p:extLst>
      <p:ext uri="{BB962C8B-B14F-4D97-AF65-F5344CB8AC3E}">
        <p14:creationId xmlns:p14="http://schemas.microsoft.com/office/powerpoint/2010/main" val="159952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eaLnBrk="0" hangingPunct="0">
              <a:defRPr sz="1400" b="0" dirty="0">
                <a:solidFill>
                  <a:srgbClr val="800080"/>
                </a:solidFill>
                <a:effectLst>
                  <a:outerShdw blurRad="38100" dist="38100" dir="2700000" algn="tl">
                    <a:srgbClr val="C0C0C0"/>
                  </a:outerShdw>
                </a:effectLst>
                <a:latin typeface="Times New Roman" pitchFamily="18" charset="0"/>
              </a:defRPr>
            </a:lvl1pPr>
          </a:lstStyle>
          <a:p>
            <a:pPr>
              <a:defRPr/>
            </a:pPr>
            <a:endParaRPr lang="en-US" altLang="ko-KR"/>
          </a:p>
        </p:txBody>
      </p:sp>
    </p:spTree>
    <p:extLst>
      <p:ext uri="{BB962C8B-B14F-4D97-AF65-F5344CB8AC3E}">
        <p14:creationId xmlns:p14="http://schemas.microsoft.com/office/powerpoint/2010/main" val="121820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3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938530-6F2A-4375-B556-78E5AF86A575}"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822823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3740D6-FF64-40CC-8DA8-93BFB7BF14BD}"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072405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5CCA83-BC64-440A-B027-5D0077E9B62C}"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08311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6BF3CA-9AC4-4093-B295-C0EF38F86527}"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007041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A0E664-822A-4C33-AEE6-CF2386BAF3DF}"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84791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8767D1-AFF7-4C15-A24A-99519A3EB5B0}"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89329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A4E4ECD-F3BD-4459-B870-11D540DFFC79}" type="datetime1">
              <a:rPr lang="en-US" altLang="en-US"/>
              <a:pPr>
                <a:defRPr/>
              </a:pPr>
              <a:t>3/9/2021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3740D6-FF64-40CC-8DA8-93BFB7BF14BD}" type="slidenum">
              <a:rPr lang="en-US" altLang="en-US"/>
              <a:pPr>
                <a:defRPr/>
              </a:pPr>
              <a:t>‹#›</a:t>
            </a:fld>
            <a:endParaRPr lang="en-US" altLang="en-US" dirty="0"/>
          </a:p>
        </p:txBody>
      </p:sp>
    </p:spTree>
    <p:extLst>
      <p:ext uri="{BB962C8B-B14F-4D97-AF65-F5344CB8AC3E}">
        <p14:creationId xmlns:p14="http://schemas.microsoft.com/office/powerpoint/2010/main" val="990105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50BC63-BE3F-4A89-A739-124E327726F4}"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682633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BF6D56-52CA-4F56-9B43-B7A40F837B19}"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24262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ZA"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B141FD-A9B6-4B09-BECB-93269D7C51A7}"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521042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17332A-2084-425F-BE84-8DF113F1EED2}"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384125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903F27-EC09-49A7-BEEC-3F0DFF809BA3}"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664087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eaLnBrk="0" hangingPunct="0">
              <a:defRPr sz="1400" b="0" dirty="0">
                <a:solidFill>
                  <a:srgbClr val="800080"/>
                </a:solidFill>
                <a:effectLst>
                  <a:outerShdw blurRad="38100" dist="38100" dir="2700000" algn="tl">
                    <a:srgbClr val="C0C0C0"/>
                  </a:outerShdw>
                </a:effectLst>
                <a:latin typeface="Times New Roman" pitchFamily="18" charset="0"/>
              </a:defRPr>
            </a:lvl1pPr>
          </a:lstStyle>
          <a:p>
            <a:pPr>
              <a:defRPr/>
            </a:pPr>
            <a:endParaRPr lang="en-US" altLang="ko-KR"/>
          </a:p>
        </p:txBody>
      </p:sp>
    </p:spTree>
    <p:extLst>
      <p:ext uri="{BB962C8B-B14F-4D97-AF65-F5344CB8AC3E}">
        <p14:creationId xmlns:p14="http://schemas.microsoft.com/office/powerpoint/2010/main" val="376798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9EEC6A-3925-42C4-B129-4C0735DA56B3}" type="datetime1">
              <a:rPr lang="en-US" altLang="en-US"/>
              <a:pPr>
                <a:defRPr/>
              </a:pPr>
              <a:t>3/9/2021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5CCA83-BC64-440A-B027-5D0077E9B62C}" type="slidenum">
              <a:rPr lang="en-US" altLang="en-US"/>
              <a:pPr>
                <a:defRPr/>
              </a:pPr>
              <a:t>‹#›</a:t>
            </a:fld>
            <a:endParaRPr lang="en-US" altLang="en-US" dirty="0"/>
          </a:p>
        </p:txBody>
      </p:sp>
    </p:spTree>
    <p:extLst>
      <p:ext uri="{BB962C8B-B14F-4D97-AF65-F5344CB8AC3E}">
        <p14:creationId xmlns:p14="http://schemas.microsoft.com/office/powerpoint/2010/main" val="191806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8A541642-6EBE-4E72-AFD1-F1BFC8A2B9EB}" type="datetime1">
              <a:rPr lang="en-US" altLang="en-US"/>
              <a:pPr>
                <a:defRPr/>
              </a:pPr>
              <a:t>3/9/2021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6BF3CA-9AC4-4093-B295-C0EF38F86527}" type="slidenum">
              <a:rPr lang="en-US" altLang="en-US"/>
              <a:pPr>
                <a:defRPr/>
              </a:pPr>
              <a:t>‹#›</a:t>
            </a:fld>
            <a:endParaRPr lang="en-US" altLang="en-US" dirty="0"/>
          </a:p>
        </p:txBody>
      </p:sp>
    </p:spTree>
    <p:extLst>
      <p:ext uri="{BB962C8B-B14F-4D97-AF65-F5344CB8AC3E}">
        <p14:creationId xmlns:p14="http://schemas.microsoft.com/office/powerpoint/2010/main" val="4350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D94BDC1F-AEE6-4323-BFF9-8F250080B51E}" type="datetime1">
              <a:rPr lang="en-US" altLang="en-US"/>
              <a:pPr>
                <a:defRPr/>
              </a:pPr>
              <a:t>3/9/2021</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9A0E664-822A-4C33-AEE6-CF2386BAF3DF}" type="slidenum">
              <a:rPr lang="en-US" altLang="en-US"/>
              <a:pPr>
                <a:defRPr/>
              </a:pPr>
              <a:t>‹#›</a:t>
            </a:fld>
            <a:endParaRPr lang="en-US" altLang="en-US" dirty="0"/>
          </a:p>
        </p:txBody>
      </p:sp>
    </p:spTree>
    <p:extLst>
      <p:ext uri="{BB962C8B-B14F-4D97-AF65-F5344CB8AC3E}">
        <p14:creationId xmlns:p14="http://schemas.microsoft.com/office/powerpoint/2010/main" val="55104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8E6014A2-4EBC-460E-942A-F64D2068433F}" type="datetime1">
              <a:rPr lang="en-US" altLang="en-US"/>
              <a:pPr>
                <a:defRPr/>
              </a:pPr>
              <a:t>3/9/2021</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8767D1-AFF7-4C15-A24A-99519A3EB5B0}" type="slidenum">
              <a:rPr lang="en-US" altLang="en-US"/>
              <a:pPr>
                <a:defRPr/>
              </a:pPr>
              <a:t>‹#›</a:t>
            </a:fld>
            <a:endParaRPr lang="en-US" altLang="en-US" dirty="0"/>
          </a:p>
        </p:txBody>
      </p:sp>
    </p:spTree>
    <p:extLst>
      <p:ext uri="{BB962C8B-B14F-4D97-AF65-F5344CB8AC3E}">
        <p14:creationId xmlns:p14="http://schemas.microsoft.com/office/powerpoint/2010/main" val="1414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6D51FB-65B7-4B20-86FB-CB6C1871CF6D}" type="datetime1">
              <a:rPr lang="en-US" altLang="en-US"/>
              <a:pPr>
                <a:defRPr/>
              </a:pPr>
              <a:t>3/9/2021</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D50BC63-BE3F-4A89-A739-124E327726F4}" type="slidenum">
              <a:rPr lang="en-US" altLang="en-US"/>
              <a:pPr>
                <a:defRPr/>
              </a:pPr>
              <a:t>‹#›</a:t>
            </a:fld>
            <a:endParaRPr lang="en-US" altLang="en-US" dirty="0"/>
          </a:p>
        </p:txBody>
      </p:sp>
    </p:spTree>
    <p:extLst>
      <p:ext uri="{BB962C8B-B14F-4D97-AF65-F5344CB8AC3E}">
        <p14:creationId xmlns:p14="http://schemas.microsoft.com/office/powerpoint/2010/main" val="244119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52B840-BB4A-4603-B8AE-0F84722F1623}" type="datetime1">
              <a:rPr lang="en-US" altLang="en-US"/>
              <a:pPr>
                <a:defRPr/>
              </a:pPr>
              <a:t>3/9/2021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CBF6D56-52CA-4F56-9B43-B7A40F837B19}" type="slidenum">
              <a:rPr lang="en-US" altLang="en-US"/>
              <a:pPr>
                <a:defRPr/>
              </a:pPr>
              <a:t>‹#›</a:t>
            </a:fld>
            <a:endParaRPr lang="en-US" altLang="en-US" dirty="0"/>
          </a:p>
        </p:txBody>
      </p:sp>
    </p:spTree>
    <p:extLst>
      <p:ext uri="{BB962C8B-B14F-4D97-AF65-F5344CB8AC3E}">
        <p14:creationId xmlns:p14="http://schemas.microsoft.com/office/powerpoint/2010/main" val="111279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ZA" noProof="0" dirty="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1A5798-48EE-4E1C-8A67-B94220F6CCE6}" type="datetime1">
              <a:rPr lang="en-US" altLang="en-US"/>
              <a:pPr>
                <a:defRPr/>
              </a:pPr>
              <a:t>3/9/2021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BB141FD-A9B6-4B09-BECB-93269D7C51A7}" type="slidenum">
              <a:rPr lang="en-US" altLang="en-US"/>
              <a:pPr>
                <a:defRPr/>
              </a:pPr>
              <a:t>‹#›</a:t>
            </a:fld>
            <a:endParaRPr lang="en-US" altLang="en-US" dirty="0"/>
          </a:p>
        </p:txBody>
      </p:sp>
    </p:spTree>
    <p:extLst>
      <p:ext uri="{BB962C8B-B14F-4D97-AF65-F5344CB8AC3E}">
        <p14:creationId xmlns:p14="http://schemas.microsoft.com/office/powerpoint/2010/main" val="171770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88678C4C-5FCF-4855-B7FE-0E17A99582E3}" type="datetime1">
              <a:rPr lang="en-US" altLang="en-US"/>
              <a:pPr>
                <a:defRPr/>
              </a:pPr>
              <a:t>3/9/2021</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E3E1B1CB-6D6B-4574-9E12-8DD7EA224E7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endParaRPr lang="en-US" alt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E3E1B1CB-6D6B-4574-9E12-8DD7EA224E76}"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899458864"/>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ACH@dhet.gov.za"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careerhelp@dhet.gov.za"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www.careerhelp.org.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46075" y="450304"/>
            <a:ext cx="8077200" cy="5715000"/>
          </a:xfrm>
          <a:prstGeom prst="rect">
            <a:avLst/>
          </a:prstGeom>
        </p:spPr>
        <p:txBody>
          <a:bodyPr/>
          <a:lstStyle/>
          <a:p>
            <a:pPr marL="342900" indent="-342900" algn="ctr">
              <a:lnSpc>
                <a:spcPct val="90000"/>
              </a:lnSpc>
              <a:spcBef>
                <a:spcPct val="20000"/>
              </a:spcBef>
              <a:defRPr/>
            </a:pPr>
            <a:r>
              <a:rPr lang="en-US" sz="3200" b="1" kern="0" dirty="0">
                <a:latin typeface="+mn-lt"/>
                <a:ea typeface="+mn-ea"/>
              </a:rPr>
              <a:t>Department of </a:t>
            </a:r>
          </a:p>
          <a:p>
            <a:pPr marL="342900" indent="-342900" algn="ctr">
              <a:lnSpc>
                <a:spcPct val="90000"/>
              </a:lnSpc>
              <a:spcBef>
                <a:spcPct val="20000"/>
              </a:spcBef>
              <a:defRPr/>
            </a:pPr>
            <a:r>
              <a:rPr lang="en-US" sz="3200" b="1" kern="0" dirty="0">
                <a:latin typeface="+mn-lt"/>
                <a:ea typeface="+mn-ea"/>
              </a:rPr>
              <a:t>Higher Education and Training</a:t>
            </a:r>
            <a:endParaRPr lang="en-US" sz="2800" kern="0" dirty="0">
              <a:solidFill>
                <a:srgbClr val="FF0000"/>
              </a:solidFill>
              <a:latin typeface="+mn-lt"/>
              <a:ea typeface="+mn-ea"/>
            </a:endParaRPr>
          </a:p>
          <a:p>
            <a:pPr marL="342900" indent="-342900" algn="ctr">
              <a:lnSpc>
                <a:spcPct val="90000"/>
              </a:lnSpc>
              <a:spcBef>
                <a:spcPct val="20000"/>
              </a:spcBef>
              <a:defRPr/>
            </a:pPr>
            <a:endParaRPr lang="en-ZA" sz="1100" b="1" dirty="0">
              <a:solidFill>
                <a:srgbClr val="FF0000"/>
              </a:solidFill>
              <a:latin typeface="Arial" panose="020B0604020202020204" pitchFamily="34" charset="0"/>
            </a:endParaRPr>
          </a:p>
          <a:p>
            <a:pPr marL="342900" indent="-342900" algn="ctr" eaLnBrk="1" hangingPunct="1">
              <a:lnSpc>
                <a:spcPct val="90000"/>
              </a:lnSpc>
              <a:spcBef>
                <a:spcPct val="20000"/>
              </a:spcBef>
              <a:defRPr/>
            </a:pPr>
            <a:endParaRPr lang="en-US" sz="3200" b="1" dirty="0" smtClean="0">
              <a:solidFill>
                <a:srgbClr val="FF0000"/>
              </a:solidFill>
              <a:latin typeface="Calibri" charset="0"/>
              <a:ea typeface="ＭＳ Ｐゴシック" charset="0"/>
              <a:cs typeface="Arial" charset="0"/>
            </a:endParaRPr>
          </a:p>
          <a:p>
            <a:pPr marL="342900" indent="-342900" algn="ctr" eaLnBrk="1" hangingPunct="1">
              <a:lnSpc>
                <a:spcPct val="90000"/>
              </a:lnSpc>
              <a:spcBef>
                <a:spcPct val="20000"/>
              </a:spcBef>
              <a:defRPr/>
            </a:pPr>
            <a:r>
              <a:rPr lang="en-US" sz="3200" b="1" dirty="0" smtClean="0">
                <a:solidFill>
                  <a:srgbClr val="FF0000"/>
                </a:solidFill>
                <a:latin typeface="Calibri" charset="0"/>
                <a:ea typeface="ＭＳ Ｐゴシック" charset="0"/>
                <a:cs typeface="Arial" charset="0"/>
              </a:rPr>
              <a:t>Update on Readiness for                                   the 2021 Academic Year</a:t>
            </a:r>
          </a:p>
          <a:p>
            <a:pPr marL="342900" indent="-342900" algn="ctr" eaLnBrk="1" hangingPunct="1">
              <a:lnSpc>
                <a:spcPct val="90000"/>
              </a:lnSpc>
              <a:spcBef>
                <a:spcPct val="20000"/>
              </a:spcBef>
              <a:defRPr/>
            </a:pPr>
            <a:endParaRPr lang="en-US" sz="3200" b="1" dirty="0" smtClean="0">
              <a:solidFill>
                <a:srgbClr val="FF0000"/>
              </a:solidFill>
              <a:latin typeface="Calibri" charset="0"/>
              <a:ea typeface="ＭＳ Ｐゴシック" charset="0"/>
              <a:cs typeface="Arial" charset="0"/>
            </a:endParaRPr>
          </a:p>
          <a:p>
            <a:pPr marL="342900" indent="-342900" algn="ctr" eaLnBrk="1" hangingPunct="1">
              <a:lnSpc>
                <a:spcPct val="90000"/>
              </a:lnSpc>
              <a:spcBef>
                <a:spcPct val="20000"/>
              </a:spcBef>
              <a:defRPr/>
            </a:pPr>
            <a:endParaRPr lang="en-US" sz="800" b="1" dirty="0">
              <a:solidFill>
                <a:srgbClr val="FF0000"/>
              </a:solidFill>
              <a:latin typeface="Calibri" charset="0"/>
              <a:ea typeface="ＭＳ Ｐゴシック" charset="0"/>
              <a:cs typeface="Arial" charset="0"/>
            </a:endParaRPr>
          </a:p>
          <a:p>
            <a:pPr algn="ctr"/>
            <a:r>
              <a:rPr lang="en-US" sz="2800" b="1" dirty="0" smtClean="0"/>
              <a:t>Portfolio </a:t>
            </a:r>
            <a:r>
              <a:rPr lang="en-US" sz="2800" b="1" dirty="0"/>
              <a:t>Committee on </a:t>
            </a:r>
            <a:r>
              <a:rPr lang="en-US" sz="2800" b="1" dirty="0" smtClean="0"/>
              <a:t>                                          Higher </a:t>
            </a:r>
            <a:r>
              <a:rPr lang="en-US" sz="2800" b="1" dirty="0"/>
              <a:t>Education, Science and Technology</a:t>
            </a:r>
            <a:endParaRPr lang="en-US" sz="2800" dirty="0"/>
          </a:p>
          <a:p>
            <a:pPr algn="ctr">
              <a:lnSpc>
                <a:spcPct val="90000"/>
              </a:lnSpc>
              <a:buClr>
                <a:schemeClr val="bg1"/>
              </a:buClr>
              <a:defRPr/>
            </a:pPr>
            <a:endParaRPr lang="en-US" sz="2800" b="1" dirty="0">
              <a:latin typeface="+mn-lt"/>
              <a:ea typeface="ＭＳ Ｐゴシック" charset="0"/>
              <a:cs typeface="Arial" charset="0"/>
            </a:endParaRPr>
          </a:p>
          <a:p>
            <a:pPr algn="ctr">
              <a:lnSpc>
                <a:spcPct val="90000"/>
              </a:lnSpc>
              <a:buClr>
                <a:schemeClr val="bg1"/>
              </a:buClr>
              <a:defRPr/>
            </a:pPr>
            <a:r>
              <a:rPr lang="en-US" sz="2800" b="1" dirty="0" smtClean="0">
                <a:latin typeface="+mn-lt"/>
                <a:ea typeface="ＭＳ Ｐゴシック" charset="0"/>
                <a:cs typeface="Arial" charset="0"/>
              </a:rPr>
              <a:t>10 March 2021</a:t>
            </a:r>
            <a:endParaRPr lang="en-US" sz="2800" b="1" dirty="0">
              <a:latin typeface="+mn-lt"/>
              <a:ea typeface="ＭＳ Ｐゴシック" charset="0"/>
              <a:cs typeface="Arial" charset="0"/>
            </a:endParaRPr>
          </a:p>
          <a:p>
            <a:pPr marL="342900" indent="-342900" algn="ctr">
              <a:lnSpc>
                <a:spcPct val="90000"/>
              </a:lnSpc>
              <a:spcBef>
                <a:spcPct val="20000"/>
              </a:spcBef>
              <a:defRPr/>
            </a:pPr>
            <a:endParaRPr lang="en-ZA" b="1" dirty="0">
              <a:solidFill>
                <a:srgbClr val="FF0000"/>
              </a:solidFill>
              <a:latin typeface="Arial" panose="020B0604020202020204" pitchFamily="34" charset="0"/>
            </a:endParaRPr>
          </a:p>
          <a:p>
            <a:pPr marL="342900" indent="-342900" algn="ctr">
              <a:lnSpc>
                <a:spcPct val="90000"/>
              </a:lnSpc>
              <a:spcBef>
                <a:spcPct val="20000"/>
              </a:spcBef>
              <a:defRPr/>
            </a:pPr>
            <a:endParaRPr lang="en-US" sz="6000" kern="0" dirty="0">
              <a:solidFill>
                <a:srgbClr val="FF0000"/>
              </a:solidFill>
              <a:latin typeface="+mn-lt"/>
              <a:ea typeface="+mn-ea"/>
            </a:endParaRPr>
          </a:p>
        </p:txBody>
      </p:sp>
      <p:pic>
        <p:nvPicPr>
          <p:cNvPr id="5123" name="Picture 6" descr="C:\Users\Lefifi.T\AppData\Local\Microsoft\Windows\Temporary Internet Files\Content.Outlook\XAEMJRW7\Higher Education LOGO (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32" r="67960"/>
          <a:stretch>
            <a:fillRect/>
          </a:stretch>
        </p:blipFill>
        <p:spPr bwMode="auto">
          <a:xfrm>
            <a:off x="7318375" y="4583113"/>
            <a:ext cx="18256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3" name="TextBox 2"/>
          <p:cNvSpPr txBox="1"/>
          <p:nvPr/>
        </p:nvSpPr>
        <p:spPr>
          <a:xfrm>
            <a:off x="467546" y="1106814"/>
            <a:ext cx="8208912" cy="3323987"/>
          </a:xfrm>
          <a:prstGeom prst="rect">
            <a:avLst/>
          </a:prstGeom>
          <a:noFill/>
        </p:spPr>
        <p:txBody>
          <a:bodyPr wrap="square" rtlCol="0">
            <a:spAutoFit/>
          </a:bodyPr>
          <a:lstStyle/>
          <a:p>
            <a:pPr>
              <a:spcAft>
                <a:spcPts val="600"/>
              </a:spcAft>
            </a:pPr>
            <a:r>
              <a:rPr lang="en-US" sz="1800" b="1" dirty="0" smtClean="0">
                <a:latin typeface="Arial" panose="020B0604020202020204" pitchFamily="34" charset="0"/>
                <a:cs typeface="Arial" panose="020B0604020202020204" pitchFamily="34" charset="0"/>
              </a:rPr>
              <a:t>CACH process:</a:t>
            </a:r>
          </a:p>
          <a:p>
            <a:pPr marL="342900" indent="-342900">
              <a:spcAft>
                <a:spcPts val="600"/>
              </a:spcAft>
              <a:buFont typeface="Arial" panose="020B0604020202020204" pitchFamily="34" charset="0"/>
              <a:buChar char="•"/>
            </a:pPr>
            <a:r>
              <a:rPr lang="en-US" sz="1800" b="1" dirty="0" smtClean="0">
                <a:latin typeface="Arial" panose="020B0604020202020204" pitchFamily="34" charset="0"/>
                <a:cs typeface="Arial" panose="020B0604020202020204" pitchFamily="34" charset="0"/>
              </a:rPr>
              <a:t>When </a:t>
            </a:r>
            <a:r>
              <a:rPr lang="en-US" sz="1800" b="1" dirty="0">
                <a:latin typeface="Arial" panose="020B0604020202020204" pitchFamily="34" charset="0"/>
                <a:cs typeface="Arial" panose="020B0604020202020204" pitchFamily="34" charset="0"/>
              </a:rPr>
              <a:t>CACH receives an SMS, </a:t>
            </a:r>
            <a:r>
              <a:rPr lang="en-US" sz="1800" dirty="0">
                <a:latin typeface="Arial" panose="020B0604020202020204" pitchFamily="34" charset="0"/>
                <a:cs typeface="Arial" panose="020B0604020202020204" pitchFamily="34" charset="0"/>
              </a:rPr>
              <a:t>an agent will call an applicant back, to register all requested details (field of study and preferred province</a:t>
            </a:r>
            <a:r>
              <a:rPr lang="en-US" sz="1800" dirty="0" smtClean="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applicant’s personal details and matric results will be confirmed and made available to institutions of higher </a:t>
            </a:r>
            <a:r>
              <a:rPr lang="en-US" sz="1800" dirty="0" smtClean="0">
                <a:latin typeface="Arial" panose="020B0604020202020204" pitchFamily="34" charset="0"/>
                <a:cs typeface="Arial" panose="020B0604020202020204" pitchFamily="34" charset="0"/>
              </a:rPr>
              <a:t>learning</a:t>
            </a:r>
          </a:p>
          <a:p>
            <a:pPr marL="342900" indent="-34290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Institutions </a:t>
            </a:r>
            <a:r>
              <a:rPr lang="en-US" sz="1800" dirty="0">
                <a:latin typeface="Arial" panose="020B0604020202020204" pitchFamily="34" charset="0"/>
                <a:cs typeface="Arial" panose="020B0604020202020204" pitchFamily="34" charset="0"/>
              </a:rPr>
              <a:t>logon to CACH to retrieve list of students who meet criteria of available </a:t>
            </a:r>
            <a:r>
              <a:rPr lang="en-US" sz="1800" dirty="0" smtClean="0">
                <a:latin typeface="Arial" panose="020B0604020202020204" pitchFamily="34" charset="0"/>
                <a:cs typeface="Arial" panose="020B0604020202020204" pitchFamily="34" charset="0"/>
              </a:rPr>
              <a:t>spaces</a:t>
            </a:r>
            <a:endParaRPr lang="en-US" sz="18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Institutions will contact applicants directly to offer them available </a:t>
            </a:r>
            <a:r>
              <a:rPr lang="en-US" sz="1800" dirty="0" smtClean="0">
                <a:latin typeface="Arial" panose="020B0604020202020204" pitchFamily="34" charset="0"/>
                <a:cs typeface="Arial" panose="020B0604020202020204" pitchFamily="34" charset="0"/>
              </a:rPr>
              <a:t>places </a:t>
            </a:r>
            <a:endParaRPr lang="en-ZA" sz="1800" dirty="0">
              <a:latin typeface="Arial" panose="020B0604020202020204" pitchFamily="34" charset="0"/>
              <a:cs typeface="Arial" panose="020B0604020202020204" pitchFamily="34" charset="0"/>
            </a:endParaRPr>
          </a:p>
          <a:p>
            <a:pPr marL="739775" lvl="1">
              <a:spcAft>
                <a:spcPts val="600"/>
              </a:spcAft>
            </a:pPr>
            <a:endParaRPr lang="en-ZA" sz="18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10</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Central Applications Clearing House (CACH)</a:t>
            </a:r>
          </a:p>
        </p:txBody>
      </p:sp>
    </p:spTree>
    <p:extLst>
      <p:ext uri="{BB962C8B-B14F-4D97-AF65-F5344CB8AC3E}">
        <p14:creationId xmlns:p14="http://schemas.microsoft.com/office/powerpoint/2010/main" val="3311607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3" name="TextBox 2"/>
          <p:cNvSpPr txBox="1"/>
          <p:nvPr/>
        </p:nvSpPr>
        <p:spPr>
          <a:xfrm>
            <a:off x="467545" y="1092214"/>
            <a:ext cx="8208912" cy="5601533"/>
          </a:xfrm>
          <a:prstGeom prst="rect">
            <a:avLst/>
          </a:prstGeom>
          <a:noFill/>
        </p:spPr>
        <p:txBody>
          <a:bodyPr wrap="square" rtlCol="0">
            <a:spAutoFit/>
          </a:bodyPr>
          <a:lstStyle/>
          <a:p>
            <a:pPr>
              <a:spcAft>
                <a:spcPts val="600"/>
              </a:spcAft>
            </a:pPr>
            <a:r>
              <a:rPr lang="en-US" sz="1800" b="1" dirty="0" smtClean="0">
                <a:latin typeface="Arial" panose="020B0604020202020204" pitchFamily="34" charset="0"/>
                <a:cs typeface="Arial" panose="020B0604020202020204" pitchFamily="34" charset="0"/>
              </a:rPr>
              <a:t>CACH service operation:</a:t>
            </a:r>
          </a:p>
          <a:p>
            <a:pPr marL="342900" indent="-342900">
              <a:spcAft>
                <a:spcPts val="600"/>
              </a:spcAft>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CACH </a:t>
            </a:r>
            <a:r>
              <a:rPr lang="en-US" altLang="en-US" sz="1800" dirty="0">
                <a:latin typeface="Arial" panose="020B0604020202020204" pitchFamily="34" charset="0"/>
                <a:cs typeface="Arial" panose="020B0604020202020204" pitchFamily="34" charset="0"/>
              </a:rPr>
              <a:t>2021 to continue as outbound </a:t>
            </a:r>
            <a:r>
              <a:rPr lang="en-US" altLang="en-US" sz="1800" dirty="0" smtClean="0">
                <a:latin typeface="Arial" panose="020B0604020202020204" pitchFamily="34" charset="0"/>
                <a:cs typeface="Arial" panose="020B0604020202020204" pitchFamily="34" charset="0"/>
              </a:rPr>
              <a:t>service</a:t>
            </a:r>
          </a:p>
          <a:p>
            <a:pPr marL="342900" indent="-34290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CACH </a:t>
            </a:r>
            <a:r>
              <a:rPr lang="en-US" sz="1800" dirty="0">
                <a:latin typeface="Arial" panose="020B0604020202020204" pitchFamily="34" charset="0"/>
                <a:cs typeface="Arial" panose="020B0604020202020204" pitchFamily="34" charset="0"/>
              </a:rPr>
              <a:t>sign-up service will run </a:t>
            </a:r>
            <a:r>
              <a:rPr lang="en-US" sz="1800" dirty="0" smtClean="0">
                <a:latin typeface="Arial" panose="020B0604020202020204" pitchFamily="34" charset="0"/>
                <a:cs typeface="Arial" panose="020B0604020202020204" pitchFamily="34" charset="0"/>
              </a:rPr>
              <a:t>from:</a:t>
            </a:r>
          </a:p>
          <a:p>
            <a:pPr marL="628650" indent="-287338">
              <a:spcAft>
                <a:spcPts val="600"/>
              </a:spcAft>
            </a:pP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Duration: </a:t>
            </a:r>
            <a:r>
              <a:rPr lang="en-US" sz="1800" dirty="0">
                <a:latin typeface="Arial" panose="020B0604020202020204" pitchFamily="34" charset="0"/>
                <a:cs typeface="Arial" panose="020B0604020202020204" pitchFamily="34" charset="0"/>
              </a:rPr>
              <a:t>22 February 2021 to 30 April </a:t>
            </a:r>
            <a:r>
              <a:rPr lang="en-US" sz="1800" dirty="0" smtClean="0">
                <a:latin typeface="Arial" panose="020B0604020202020204" pitchFamily="34" charset="0"/>
                <a:cs typeface="Arial" panose="020B0604020202020204" pitchFamily="34" charset="0"/>
              </a:rPr>
              <a:t>2021</a:t>
            </a:r>
          </a:p>
          <a:p>
            <a:pPr marL="628650" indent="-287338">
              <a:spcAft>
                <a:spcPts val="600"/>
              </a:spcAft>
              <a:buFontTx/>
              <a:buChar char="-"/>
            </a:pPr>
            <a:r>
              <a:rPr lang="en-US" sz="1800" b="1" dirty="0" smtClean="0">
                <a:latin typeface="Arial" panose="020B0604020202020204" pitchFamily="34" charset="0"/>
                <a:cs typeface="Arial" panose="020B0604020202020204" pitchFamily="34" charset="0"/>
              </a:rPr>
              <a:t>Operation Times: </a:t>
            </a:r>
            <a:r>
              <a:rPr lang="en-US" sz="1800" dirty="0">
                <a:latin typeface="Arial" panose="020B0604020202020204" pitchFamily="34" charset="0"/>
                <a:cs typeface="Arial" panose="020B0604020202020204" pitchFamily="34" charset="0"/>
              </a:rPr>
              <a:t>Mondays to Friday between </a:t>
            </a:r>
            <a:r>
              <a:rPr lang="en-US" sz="1800" dirty="0" smtClean="0">
                <a:latin typeface="Arial" panose="020B0604020202020204" pitchFamily="34" charset="0"/>
                <a:cs typeface="Arial" panose="020B0604020202020204" pitchFamily="34" charset="0"/>
              </a:rPr>
              <a:t>8am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6pm </a:t>
            </a:r>
            <a:r>
              <a:rPr lang="en-US" sz="1800" dirty="0">
                <a:latin typeface="Arial" panose="020B0604020202020204" pitchFamily="34" charset="0"/>
                <a:cs typeface="Arial" panose="020B0604020202020204" pitchFamily="34" charset="0"/>
              </a:rPr>
              <a:t>and Saturday from </a:t>
            </a:r>
            <a:r>
              <a:rPr lang="en-US" sz="1800" dirty="0" smtClean="0">
                <a:latin typeface="Arial" panose="020B0604020202020204" pitchFamily="34" charset="0"/>
                <a:cs typeface="Arial" panose="020B0604020202020204" pitchFamily="34" charset="0"/>
              </a:rPr>
              <a:t>8am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2pm</a:t>
            </a:r>
          </a:p>
          <a:p>
            <a:pPr marL="341312">
              <a:spcAft>
                <a:spcPts val="600"/>
              </a:spcAft>
            </a:pPr>
            <a:endParaRPr lang="en-US" sz="1800" dirty="0" smtClean="0">
              <a:latin typeface="Arial" panose="020B0604020202020204" pitchFamily="34" charset="0"/>
              <a:cs typeface="Arial" panose="020B0604020202020204" pitchFamily="34" charset="0"/>
            </a:endParaRPr>
          </a:p>
          <a:p>
            <a:pPr>
              <a:spcAft>
                <a:spcPts val="600"/>
              </a:spcAft>
            </a:pPr>
            <a:r>
              <a:rPr lang="en-US" sz="1800" b="1" dirty="0" smtClean="0">
                <a:latin typeface="Arial" panose="020B0604020202020204" pitchFamily="34" charset="0"/>
                <a:cs typeface="Arial" panose="020B0604020202020204" pitchFamily="34" charset="0"/>
              </a:rPr>
              <a:t>CACH communication channels:</a:t>
            </a:r>
          </a:p>
          <a:p>
            <a:pPr marL="342900" indent="-342900">
              <a:spcAft>
                <a:spcPts val="600"/>
              </a:spcAft>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Newspaper publications</a:t>
            </a:r>
            <a:endParaRPr lang="en-US" altLang="en-US" sz="18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Social </a:t>
            </a:r>
            <a:r>
              <a:rPr lang="en-US" sz="1800" dirty="0" smtClean="0">
                <a:latin typeface="Arial" panose="020B0604020202020204" pitchFamily="34" charset="0"/>
                <a:cs typeface="Arial" panose="020B0604020202020204" pitchFamily="34" charset="0"/>
              </a:rPr>
              <a:t>media</a:t>
            </a:r>
            <a:endParaRPr lang="en-US" sz="1800" dirty="0">
              <a:latin typeface="Arial" panose="020B0604020202020204" pitchFamily="34" charset="0"/>
              <a:cs typeface="Arial" panose="020B0604020202020204" pitchFamily="34" charset="0"/>
            </a:endParaRPr>
          </a:p>
          <a:p>
            <a:pPr marL="341313">
              <a:spcAft>
                <a:spcPts val="600"/>
              </a:spcAft>
            </a:pPr>
            <a:r>
              <a:rPr lang="en-US" sz="1800" dirty="0" smtClean="0">
                <a:latin typeface="Arial" panose="020B0604020202020204" pitchFamily="34" charset="0"/>
                <a:cs typeface="Arial" panose="020B0604020202020204" pitchFamily="34" charset="0"/>
              </a:rPr>
              <a:t>Facebook: </a:t>
            </a:r>
            <a:r>
              <a:rPr lang="en-US" sz="1800" dirty="0">
                <a:latin typeface="Arial" panose="020B0604020202020204" pitchFamily="34" charset="0"/>
                <a:cs typeface="Arial" panose="020B0604020202020204" pitchFamily="34" charset="0"/>
              </a:rPr>
              <a:t>CACH_SA</a:t>
            </a:r>
          </a:p>
          <a:p>
            <a:pPr marL="341313" lvl="1">
              <a:spcAft>
                <a:spcPts val="600"/>
              </a:spcAft>
            </a:pPr>
            <a:r>
              <a:rPr lang="en-US" sz="1800" dirty="0" smtClean="0">
                <a:latin typeface="Arial" panose="020B0604020202020204" pitchFamily="34" charset="0"/>
                <a:cs typeface="Arial" panose="020B0604020202020204" pitchFamily="34" charset="0"/>
              </a:rPr>
              <a:t>Twitter: </a:t>
            </a:r>
            <a:r>
              <a:rPr lang="en-US" sz="1800" dirty="0">
                <a:latin typeface="Arial" panose="020B0604020202020204" pitchFamily="34" charset="0"/>
                <a:cs typeface="Arial" panose="020B0604020202020204" pitchFamily="34" charset="0"/>
              </a:rPr>
              <a:t>CACHSA</a:t>
            </a:r>
          </a:p>
          <a:p>
            <a:pPr marL="341313">
              <a:spcAft>
                <a:spcPts val="600"/>
              </a:spcAft>
              <a:buNone/>
            </a:pPr>
            <a:r>
              <a:rPr lang="en-US" sz="1800" dirty="0" smtClean="0">
                <a:latin typeface="Arial" panose="020B0604020202020204" pitchFamily="34" charset="0"/>
                <a:cs typeface="Arial" panose="020B0604020202020204" pitchFamily="34" charset="0"/>
              </a:rPr>
              <a:t>SMS: </a:t>
            </a:r>
            <a:r>
              <a:rPr lang="en-US" sz="1800" dirty="0">
                <a:latin typeface="Arial" panose="020B0604020202020204" pitchFamily="34" charset="0"/>
                <a:cs typeface="Arial" panose="020B0604020202020204" pitchFamily="34" charset="0"/>
              </a:rPr>
              <a:t>31629</a:t>
            </a:r>
            <a:endParaRPr lang="en-ZA" sz="1800" dirty="0">
              <a:latin typeface="Arial" panose="020B0604020202020204" pitchFamily="34" charset="0"/>
              <a:cs typeface="Arial" panose="020B0604020202020204" pitchFamily="34" charset="0"/>
            </a:endParaRPr>
          </a:p>
          <a:p>
            <a:pPr>
              <a:spcAft>
                <a:spcPts val="600"/>
              </a:spcAft>
            </a:pPr>
            <a:endParaRPr lang="en-US" sz="1800" b="1" dirty="0">
              <a:latin typeface="Arial" panose="020B0604020202020204" pitchFamily="34" charset="0"/>
              <a:cs typeface="Arial" panose="020B0604020202020204" pitchFamily="34" charset="0"/>
            </a:endParaRPr>
          </a:p>
          <a:p>
            <a:pPr marL="739775" lvl="1">
              <a:spcAft>
                <a:spcPts val="600"/>
              </a:spcAft>
            </a:pPr>
            <a:endParaRPr lang="en-ZA" sz="18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11</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Central Applications Clearing House (CACH)</a:t>
            </a:r>
          </a:p>
        </p:txBody>
      </p:sp>
    </p:spTree>
    <p:extLst>
      <p:ext uri="{BB962C8B-B14F-4D97-AF65-F5344CB8AC3E}">
        <p14:creationId xmlns:p14="http://schemas.microsoft.com/office/powerpoint/2010/main" val="2261254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67544" y="980728"/>
            <a:ext cx="8208913" cy="5112568"/>
          </a:xfrm>
        </p:spPr>
        <p:txBody>
          <a:bodyPr>
            <a:noAutofit/>
          </a:bodyPr>
          <a:lstStyle/>
          <a:p>
            <a:pPr defTabSz="457200">
              <a:lnSpc>
                <a:spcPct val="100000"/>
              </a:lnSpc>
              <a:spcBef>
                <a:spcPts val="0"/>
              </a:spcBef>
              <a:spcAft>
                <a:spcPts val="600"/>
              </a:spcAft>
              <a:defRPr/>
            </a:pPr>
            <a:r>
              <a:rPr lang="en-GB" sz="1800" dirty="0" smtClean="0">
                <a:solidFill>
                  <a:prstClr val="black"/>
                </a:solidFill>
                <a:latin typeface="Arial" panose="020B0604020202020204" pitchFamily="34" charset="0"/>
                <a:cs typeface="Arial" panose="020B0604020202020204" pitchFamily="34" charset="0"/>
              </a:rPr>
              <a:t>At a press briefing on 8 March 2021, Minister Nzimande provided information about a shortfall in NSFAS funding which is being urgently addressed following the budget commitment of the Minister of Finance on 24 February 2021, where he indicated that </a:t>
            </a:r>
            <a:r>
              <a:rPr lang="en-US" sz="1800" i="1" dirty="0" smtClean="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Government remains </a:t>
            </a:r>
            <a:r>
              <a:rPr lang="en-US" sz="1800" b="1" i="1" dirty="0">
                <a:latin typeface="Arial" panose="020B0604020202020204" pitchFamily="34" charset="0"/>
                <a:cs typeface="Arial" panose="020B0604020202020204" pitchFamily="34" charset="0"/>
              </a:rPr>
              <a:t>committed </a:t>
            </a:r>
            <a:r>
              <a:rPr lang="en-US" sz="1800" i="1" dirty="0">
                <a:latin typeface="Arial" panose="020B0604020202020204" pitchFamily="34" charset="0"/>
                <a:cs typeface="Arial" panose="020B0604020202020204" pitchFamily="34" charset="0"/>
              </a:rPr>
              <a:t>to ensuring that </a:t>
            </a:r>
            <a:r>
              <a:rPr lang="en-US" sz="1800" b="1" i="1" dirty="0">
                <a:latin typeface="Arial" panose="020B0604020202020204" pitchFamily="34" charset="0"/>
                <a:cs typeface="Arial" panose="020B0604020202020204" pitchFamily="34" charset="0"/>
              </a:rPr>
              <a:t>deserving</a:t>
            </a:r>
            <a:r>
              <a:rPr lang="en-US" sz="1800" i="1" dirty="0">
                <a:latin typeface="Arial" panose="020B0604020202020204" pitchFamily="34" charset="0"/>
                <a:cs typeface="Arial" panose="020B0604020202020204" pitchFamily="34" charset="0"/>
              </a:rPr>
              <a:t> students are </a:t>
            </a:r>
            <a:r>
              <a:rPr lang="en-US" sz="1800" b="1" i="1" dirty="0">
                <a:latin typeface="Arial" panose="020B0604020202020204" pitchFamily="34" charset="0"/>
                <a:cs typeface="Arial" panose="020B0604020202020204" pitchFamily="34" charset="0"/>
              </a:rPr>
              <a:t>supported</a:t>
            </a:r>
            <a:r>
              <a:rPr lang="en-US" sz="1800" i="1" dirty="0">
                <a:latin typeface="Arial" panose="020B0604020202020204" pitchFamily="34" charset="0"/>
                <a:cs typeface="Arial" panose="020B0604020202020204" pitchFamily="34" charset="0"/>
              </a:rPr>
              <a:t> through higher education</a:t>
            </a:r>
            <a:r>
              <a:rPr lang="en-US" sz="1800" i="1" dirty="0" smtClean="0">
                <a:latin typeface="Arial" panose="020B0604020202020204" pitchFamily="34" charset="0"/>
                <a:cs typeface="Arial" panose="020B0604020202020204" pitchFamily="34" charset="0"/>
              </a:rPr>
              <a:t>”</a:t>
            </a:r>
          </a:p>
          <a:p>
            <a:pPr defTabSz="457200">
              <a:lnSpc>
                <a:spcPct val="100000"/>
              </a:lnSpc>
              <a:spcBef>
                <a:spcPts val="0"/>
              </a:spcBef>
              <a:spcAft>
                <a:spcPts val="600"/>
              </a:spcAft>
              <a:defRPr/>
            </a:pPr>
            <a:r>
              <a:rPr lang="en-ZA" sz="1800" dirty="0" smtClean="0">
                <a:solidFill>
                  <a:prstClr val="black"/>
                </a:solidFill>
                <a:latin typeface="Arial" panose="020B0604020202020204" pitchFamily="34" charset="0"/>
                <a:cs typeface="Arial" panose="020B0604020202020204" pitchFamily="34" charset="0"/>
              </a:rPr>
              <a:t>He also indicated that </a:t>
            </a:r>
            <a:r>
              <a:rPr lang="en-US" sz="1800" i="1" dirty="0">
                <a:latin typeface="Arial" panose="020B0604020202020204" pitchFamily="34" charset="0"/>
                <a:cs typeface="Arial" panose="020B0604020202020204" pitchFamily="34" charset="0"/>
              </a:rPr>
              <a:t>“The National Treasury is working with the Department of Higher Education and Training to work on </a:t>
            </a:r>
            <a:r>
              <a:rPr lang="en-US" sz="1800" b="1" i="1" dirty="0">
                <a:latin typeface="Arial" panose="020B0604020202020204" pitchFamily="34" charset="0"/>
                <a:cs typeface="Arial" panose="020B0604020202020204" pitchFamily="34" charset="0"/>
              </a:rPr>
              <a:t>policy and funding options </a:t>
            </a:r>
            <a:r>
              <a:rPr lang="en-US" sz="1800" i="1" dirty="0">
                <a:latin typeface="Arial" panose="020B0604020202020204" pitchFamily="34" charset="0"/>
                <a:cs typeface="Arial" panose="020B0604020202020204" pitchFamily="34" charset="0"/>
              </a:rPr>
              <a:t>that will be detailed in the </a:t>
            </a:r>
            <a:r>
              <a:rPr lang="en-US" sz="1800" b="1" i="1" dirty="0">
                <a:latin typeface="Arial" panose="020B0604020202020204" pitchFamily="34" charset="0"/>
                <a:cs typeface="Arial" panose="020B0604020202020204" pitchFamily="34" charset="0"/>
              </a:rPr>
              <a:t>MTBPS</a:t>
            </a:r>
            <a:r>
              <a:rPr lang="en-US" sz="1800" i="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defTabSz="457200">
              <a:lnSpc>
                <a:spcPct val="100000"/>
              </a:lnSpc>
              <a:spcBef>
                <a:spcPts val="0"/>
              </a:spcBef>
              <a:spcAft>
                <a:spcPts val="600"/>
              </a:spcAft>
              <a:defRPr/>
            </a:pPr>
            <a:r>
              <a:rPr lang="en-ZA" sz="1800" dirty="0" smtClean="0">
                <a:latin typeface="Arial" panose="020B0604020202020204" pitchFamily="34" charset="0"/>
                <a:cs typeface="Arial" panose="020B0604020202020204" pitchFamily="34" charset="0"/>
              </a:rPr>
              <a:t>The Minister indicated that an urgent resolution to this matter is under consideration, and options would be presented to Cabinet urgently </a:t>
            </a:r>
          </a:p>
          <a:p>
            <a:pPr defTabSz="457200">
              <a:lnSpc>
                <a:spcPct val="100000"/>
              </a:lnSpc>
              <a:spcBef>
                <a:spcPts val="0"/>
              </a:spcBef>
              <a:spcAft>
                <a:spcPts val="600"/>
              </a:spcAft>
              <a:defRPr/>
            </a:pPr>
            <a:r>
              <a:rPr lang="en-ZA" sz="1800" dirty="0" smtClean="0">
                <a:latin typeface="Arial" panose="020B0604020202020204" pitchFamily="34" charset="0"/>
                <a:cs typeface="Arial" panose="020B0604020202020204" pitchFamily="34" charset="0"/>
              </a:rPr>
              <a:t>The Minister also indicated that he had met with Universities South Africa, and that there is a commitment from public universities to extend the registration period for two weeks to ensure that NSFAS qualifying students who are admitted, but have not received funding confirmation, will be able to register</a:t>
            </a:r>
          </a:p>
          <a:p>
            <a:pPr defTabSz="457200">
              <a:lnSpc>
                <a:spcPct val="100000"/>
              </a:lnSpc>
              <a:spcBef>
                <a:spcPts val="0"/>
              </a:spcBef>
              <a:spcAft>
                <a:spcPts val="600"/>
              </a:spcAft>
              <a:defRPr/>
            </a:pPr>
            <a:r>
              <a:rPr lang="en-ZA" sz="1800" dirty="0" smtClean="0">
                <a:latin typeface="Arial" panose="020B0604020202020204" pitchFamily="34" charset="0"/>
                <a:cs typeface="Arial" panose="020B0604020202020204" pitchFamily="34" charset="0"/>
              </a:rPr>
              <a:t>Returning students who qualify are able to register and receive confirmation of their funding, as data exchange takes place between institutions and NSFAS </a:t>
            </a:r>
            <a:endParaRPr lang="en-US" sz="1800" dirty="0" smtClean="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12</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buFont typeface="Wingdings" charset="0"/>
              <a:buNone/>
              <a:defRPr/>
            </a:pPr>
            <a:r>
              <a:rPr lang="en-US" b="1" dirty="0">
                <a:latin typeface="Arial" panose="020B0604020202020204" pitchFamily="34" charset="0"/>
                <a:cs typeface="Arial" panose="020B0604020202020204" pitchFamily="34" charset="0"/>
              </a:rPr>
              <a:t>Challenges </a:t>
            </a:r>
            <a:r>
              <a:rPr lang="en-US" b="1" dirty="0" smtClean="0">
                <a:latin typeface="Arial" panose="020B0604020202020204" pitchFamily="34" charset="0"/>
                <a:cs typeface="Arial" panose="020B0604020202020204" pitchFamily="34" charset="0"/>
              </a:rPr>
              <a:t>Experienced </a:t>
            </a:r>
            <a:r>
              <a:rPr lang="en-US" b="1" dirty="0">
                <a:latin typeface="Arial" panose="020B0604020202020204" pitchFamily="34" charset="0"/>
                <a:cs typeface="Arial" panose="020B0604020202020204" pitchFamily="34" charset="0"/>
              </a:rPr>
              <a:t>in </a:t>
            </a:r>
            <a:r>
              <a:rPr lang="en-US" b="1" dirty="0" smtClean="0">
                <a:latin typeface="Arial" panose="020B0604020202020204" pitchFamily="34" charset="0"/>
                <a:cs typeface="Arial" panose="020B0604020202020204" pitchFamily="34" charset="0"/>
              </a:rPr>
              <a:t>2021 Enrolment Process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191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ontent Placeholder 2"/>
          <p:cNvSpPr>
            <a:spLocks noGrp="1"/>
          </p:cNvSpPr>
          <p:nvPr>
            <p:ph idx="1"/>
          </p:nvPr>
        </p:nvSpPr>
        <p:spPr bwMode="auto">
          <a:xfrm>
            <a:off x="467544" y="1052736"/>
            <a:ext cx="8208913" cy="5427663"/>
          </a:xfrm>
        </p:spPr>
        <p:txBody>
          <a:bodyPr wrap="square" numCol="1" anchor="t" anchorCtr="0" compatLnSpc="1">
            <a:prstTxWarp prst="textNoShape">
              <a:avLst/>
            </a:prstTxWarp>
            <a:normAutofit/>
          </a:bodyPr>
          <a:lstStyle/>
          <a:p>
            <a:pPr marL="282575" indent="-282575">
              <a:spcBef>
                <a:spcPct val="0"/>
              </a:spcBef>
              <a:spcAft>
                <a:spcPts val="1200"/>
              </a:spcAft>
            </a:pPr>
            <a:r>
              <a:rPr lang="en-GB" altLang="en-US" sz="1800" dirty="0" smtClean="0">
                <a:latin typeface="Arial" panose="020B0604020202020204" pitchFamily="34" charset="0"/>
                <a:cs typeface="Arial" panose="020B0604020202020204" pitchFamily="34" charset="0"/>
              </a:rPr>
              <a:t>There is no carry-over from the 2020 academic year into 2021. All enrolled and qualifying students wrote their national examinations in various examination sessions in 2020. The last batch of results were released on   05 February 2021</a:t>
            </a:r>
          </a:p>
          <a:p>
            <a:pPr marL="282575" indent="-282575">
              <a:spcBef>
                <a:spcPct val="0"/>
              </a:spcBef>
              <a:spcAft>
                <a:spcPts val="1200"/>
              </a:spcAft>
            </a:pPr>
            <a:r>
              <a:rPr lang="en-GB" altLang="en-US" sz="1800" dirty="0" smtClean="0">
                <a:latin typeface="Arial" panose="020B0604020202020204" pitchFamily="34" charset="0"/>
                <a:cs typeface="Arial" panose="020B0604020202020204" pitchFamily="34" charset="0"/>
              </a:rPr>
              <a:t>Online applications opened for TVET colleges enrolment in October 2020. Over 300 000 applications were received. The translation into actual registrations is however  very low and will be covered in the section on “Challenges”</a:t>
            </a:r>
          </a:p>
          <a:p>
            <a:pPr marL="282575" indent="-282575">
              <a:spcBef>
                <a:spcPct val="0"/>
              </a:spcBef>
              <a:spcAft>
                <a:spcPts val="1200"/>
              </a:spcAft>
            </a:pPr>
            <a:r>
              <a:rPr lang="en-GB" altLang="en-US" sz="1800" dirty="0" smtClean="0">
                <a:latin typeface="Arial" panose="020B0604020202020204" pitchFamily="34" charset="0"/>
                <a:cs typeface="Arial" panose="020B0604020202020204" pitchFamily="34" charset="0"/>
              </a:rPr>
              <a:t>Colleges enrol students according to an approved enrolment plan, and is based on the subsidies provided by the </a:t>
            </a:r>
            <a:r>
              <a:rPr lang="en-GB" altLang="en-US" sz="1800" dirty="0" err="1" smtClean="0">
                <a:latin typeface="Arial" panose="020B0604020202020204" pitchFamily="34" charset="0"/>
                <a:cs typeface="Arial" panose="020B0604020202020204" pitchFamily="34" charset="0"/>
              </a:rPr>
              <a:t>fiscus</a:t>
            </a:r>
            <a:r>
              <a:rPr lang="en-GB" altLang="en-US" sz="1800" dirty="0" smtClean="0">
                <a:latin typeface="Arial" panose="020B0604020202020204" pitchFamily="34" charset="0"/>
                <a:cs typeface="Arial" panose="020B0604020202020204" pitchFamily="34" charset="0"/>
              </a:rPr>
              <a:t> to cover enrolments primarily in the National Certificates (Vocational) and the Report  191 programmes. The “Total Planned Targets” in the slides include planned enrolments   funded from alternate sources, such as the National Skills Fund and Sector Education and Training Authorities. These figures are finalised in the course of the year</a:t>
            </a:r>
          </a:p>
          <a:p>
            <a:pPr marL="282575" indent="-282575">
              <a:spcBef>
                <a:spcPct val="0"/>
              </a:spcBef>
              <a:spcAft>
                <a:spcPts val="1200"/>
              </a:spcAft>
            </a:pPr>
            <a:r>
              <a:rPr lang="en-GB" altLang="en-US" sz="1800" dirty="0" smtClean="0">
                <a:latin typeface="Arial" panose="020B0604020202020204" pitchFamily="34" charset="0"/>
                <a:cs typeface="Arial" panose="020B0604020202020204" pitchFamily="34" charset="0"/>
              </a:rPr>
              <a:t>The 2020 Grade 12 learners  who wish to enrol in TVET colleges will be able to do so for Trimester 2 and Semester 2 in 2021 </a:t>
            </a:r>
          </a:p>
          <a:p>
            <a:pPr marL="282575" indent="-282575">
              <a:spcBef>
                <a:spcPct val="0"/>
              </a:spcBef>
              <a:spcAft>
                <a:spcPts val="1200"/>
              </a:spcAft>
            </a:pPr>
            <a:endParaRPr lang="en-GB" altLang="en-US" sz="1800" dirty="0" smtClean="0">
              <a:latin typeface="Arial" panose="020B0604020202020204" pitchFamily="34" charset="0"/>
              <a:cs typeface="Arial" panose="020B0604020202020204" pitchFamily="34" charset="0"/>
            </a:endParaRPr>
          </a:p>
          <a:p>
            <a:pPr marL="282575" indent="-282575">
              <a:spcBef>
                <a:spcPct val="0"/>
              </a:spcBef>
              <a:spcAft>
                <a:spcPts val="1200"/>
              </a:spcAft>
            </a:pPr>
            <a:endParaRPr lang="en-GB" altLang="en-US" sz="1800" dirty="0" smtClean="0">
              <a:latin typeface="Arial" panose="020B0604020202020204" pitchFamily="34" charset="0"/>
              <a:cs typeface="Arial" panose="020B0604020202020204" pitchFamily="34" charset="0"/>
            </a:endParaRPr>
          </a:p>
          <a:p>
            <a:pPr marL="282575" indent="-282575">
              <a:spcBef>
                <a:spcPct val="0"/>
              </a:spcBef>
              <a:spcAft>
                <a:spcPts val="1200"/>
              </a:spcAft>
            </a:pPr>
            <a:endParaRPr lang="en-GB" altLang="en-US" sz="1800" dirty="0" smtClean="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13</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solidFill>
                  <a:prstClr val="white"/>
                </a:solidFill>
                <a:latin typeface="Arial" panose="020B0604020202020204" pitchFamily="34" charset="0"/>
                <a:cs typeface="Arial" panose="020B0604020202020204" pitchFamily="34" charset="0"/>
              </a:rPr>
              <a:t>TVET Enrolments for 2021</a:t>
            </a:r>
            <a:endParaRPr lang="en-ZA"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16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ontent Placeholder 2"/>
          <p:cNvSpPr>
            <a:spLocks noGrp="1"/>
          </p:cNvSpPr>
          <p:nvPr>
            <p:ph idx="1"/>
          </p:nvPr>
        </p:nvSpPr>
        <p:spPr bwMode="auto">
          <a:xfrm>
            <a:off x="467545" y="1097681"/>
            <a:ext cx="8208912" cy="5427663"/>
          </a:xfrm>
        </p:spPr>
        <p:txBody>
          <a:bodyPr wrap="square" numCol="1" anchor="t" anchorCtr="0" compatLnSpc="1">
            <a:prstTxWarp prst="textNoShape">
              <a:avLst/>
            </a:prstTxWarp>
            <a:normAutofit/>
          </a:bodyPr>
          <a:lstStyle/>
          <a:p>
            <a:pPr marL="282575" indent="-282575">
              <a:lnSpc>
                <a:spcPct val="100000"/>
              </a:lnSpc>
              <a:spcBef>
                <a:spcPct val="0"/>
              </a:spcBef>
              <a:spcAft>
                <a:spcPts val="600"/>
              </a:spcAft>
            </a:pPr>
            <a:r>
              <a:rPr lang="en-GB" altLang="en-US" sz="1800" dirty="0" smtClean="0">
                <a:latin typeface="Arial" panose="020B0604020202020204" pitchFamily="34" charset="0"/>
                <a:cs typeface="Arial" panose="020B0604020202020204" pitchFamily="34" charset="0"/>
              </a:rPr>
              <a:t>The next several slides provide preliminary data on enrolments in the 50 TVET colleges across 6 regions. It must be noted though that the data is quite unstable at this stage and is subject to extensive verification and finalisation. It does however provide a snapshot of enrolments  nationally, and the processes that still need to be undertaken to deal with the high volume of walk-ins</a:t>
            </a:r>
          </a:p>
          <a:p>
            <a:pPr marL="282575" indent="-282575">
              <a:lnSpc>
                <a:spcPct val="100000"/>
              </a:lnSpc>
              <a:spcBef>
                <a:spcPct val="0"/>
              </a:spcBef>
              <a:spcAft>
                <a:spcPts val="600"/>
              </a:spcAft>
            </a:pPr>
            <a:r>
              <a:rPr lang="en-GB" altLang="en-US" sz="1800" dirty="0" smtClean="0">
                <a:latin typeface="Arial" panose="020B0604020202020204" pitchFamily="34" charset="0"/>
                <a:cs typeface="Arial" panose="020B0604020202020204" pitchFamily="34" charset="0"/>
              </a:rPr>
              <a:t>College enrolment plans cover headcount enrolments  for two semesters, three trimesters and annual enrolment. Enrolment figures for the later semester and 2 trimesters will only become available at those appropriate times</a:t>
            </a:r>
          </a:p>
          <a:p>
            <a:pPr marL="282575" indent="-282575">
              <a:lnSpc>
                <a:spcPct val="100000"/>
              </a:lnSpc>
              <a:spcBef>
                <a:spcPct val="0"/>
              </a:spcBef>
              <a:spcAft>
                <a:spcPts val="600"/>
              </a:spcAft>
            </a:pPr>
            <a:r>
              <a:rPr lang="en-GB" altLang="en-US" sz="1800" dirty="0" smtClean="0">
                <a:latin typeface="Arial" panose="020B0604020202020204" pitchFamily="34" charset="0"/>
                <a:cs typeface="Arial" panose="020B0604020202020204" pitchFamily="34" charset="0"/>
              </a:rPr>
              <a:t>By the time enrolment numbers are reconciled, total enrolments are generally much higher than suggested by the indicative figures during enrolments. In 2020, there were notable over-enrolments in several colleges. This is being managed for 2021</a:t>
            </a:r>
          </a:p>
          <a:p>
            <a:pPr marL="282575" indent="-282575">
              <a:lnSpc>
                <a:spcPct val="100000"/>
              </a:lnSpc>
              <a:spcBef>
                <a:spcPct val="0"/>
              </a:spcBef>
              <a:spcAft>
                <a:spcPts val="600"/>
              </a:spcAft>
            </a:pPr>
            <a:endParaRPr lang="en-GB" altLang="en-US" sz="1800" dirty="0" smtClean="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14</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solidFill>
                  <a:prstClr val="white"/>
                </a:solidFill>
                <a:latin typeface="Arial" panose="020B0604020202020204" pitchFamily="34" charset="0"/>
                <a:cs typeface="Arial" panose="020B0604020202020204" pitchFamily="34" charset="0"/>
              </a:rPr>
              <a:t>TVET Enrolments for 2021</a:t>
            </a:r>
            <a:endParaRPr lang="en-ZA"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267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15</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solidFill>
                  <a:prstClr val="white"/>
                </a:solidFill>
                <a:latin typeface="Arial" panose="020B0604020202020204" pitchFamily="34" charset="0"/>
                <a:cs typeface="Arial" panose="020B0604020202020204" pitchFamily="34" charset="0"/>
              </a:rPr>
              <a:t>Eastern Cape: Planned and Achieved Enrolment</a:t>
            </a:r>
            <a:endParaRPr lang="en-ZA" b="1" dirty="0">
              <a:solidFill>
                <a:prstClr val="white"/>
              </a:solidFill>
              <a:latin typeface="Arial" panose="020B0604020202020204" pitchFamily="34" charset="0"/>
              <a:cs typeface="Arial" panose="020B0604020202020204" pitchFamily="34" charset="0"/>
            </a:endParaRPr>
          </a:p>
        </p:txBody>
      </p:sp>
      <p:pic>
        <p:nvPicPr>
          <p:cNvPr id="5" name="Content Placeholder 3"/>
          <p:cNvPicPr>
            <a:picLocks noGrp="1" noChangeAspect="1"/>
          </p:cNvPicPr>
          <p:nvPr>
            <p:ph idx="1"/>
          </p:nvPr>
        </p:nvPicPr>
        <p:blipFill>
          <a:blip r:embed="rId3"/>
          <a:stretch>
            <a:fillRect/>
          </a:stretch>
        </p:blipFill>
        <p:spPr>
          <a:xfrm>
            <a:off x="387351" y="1124744"/>
            <a:ext cx="8289106" cy="4201572"/>
          </a:xfrm>
          <a:prstGeom prst="rect">
            <a:avLst/>
          </a:prstGeom>
        </p:spPr>
      </p:pic>
    </p:spTree>
    <p:extLst>
      <p:ext uri="{BB962C8B-B14F-4D97-AF65-F5344CB8AC3E}">
        <p14:creationId xmlns:p14="http://schemas.microsoft.com/office/powerpoint/2010/main" val="703795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16</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334397"/>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solidFill>
                  <a:prstClr val="white"/>
                </a:solidFill>
                <a:latin typeface="Arial" panose="020B0604020202020204" pitchFamily="34" charset="0"/>
                <a:cs typeface="Arial" panose="020B0604020202020204" pitchFamily="34" charset="0"/>
              </a:rPr>
              <a:t>Free State and Gauteng: Planned and                Achieved Enrolment</a:t>
            </a:r>
            <a:endParaRPr lang="en-ZA" b="1" dirty="0">
              <a:solidFill>
                <a:prstClr val="white"/>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7958631"/>
              </p:ext>
            </p:extLst>
          </p:nvPr>
        </p:nvGraphicFramePr>
        <p:xfrm>
          <a:off x="395537" y="1340766"/>
          <a:ext cx="8280919" cy="4297678"/>
        </p:xfrm>
        <a:graphic>
          <a:graphicData uri="http://schemas.openxmlformats.org/drawingml/2006/table">
            <a:tbl>
              <a:tblPr/>
              <a:tblGrid>
                <a:gridCol w="1713791">
                  <a:extLst>
                    <a:ext uri="{9D8B030D-6E8A-4147-A177-3AD203B41FA5}">
                      <a16:colId xmlns:a16="http://schemas.microsoft.com/office/drawing/2014/main" val="20000"/>
                    </a:ext>
                  </a:extLst>
                </a:gridCol>
                <a:gridCol w="1641782">
                  <a:extLst>
                    <a:ext uri="{9D8B030D-6E8A-4147-A177-3AD203B41FA5}">
                      <a16:colId xmlns:a16="http://schemas.microsoft.com/office/drawing/2014/main" val="20001"/>
                    </a:ext>
                  </a:extLst>
                </a:gridCol>
                <a:gridCol w="1641782">
                  <a:extLst>
                    <a:ext uri="{9D8B030D-6E8A-4147-A177-3AD203B41FA5}">
                      <a16:colId xmlns:a16="http://schemas.microsoft.com/office/drawing/2014/main" val="20002"/>
                    </a:ext>
                  </a:extLst>
                </a:gridCol>
                <a:gridCol w="1641782">
                  <a:extLst>
                    <a:ext uri="{9D8B030D-6E8A-4147-A177-3AD203B41FA5}">
                      <a16:colId xmlns:a16="http://schemas.microsoft.com/office/drawing/2014/main" val="20003"/>
                    </a:ext>
                  </a:extLst>
                </a:gridCol>
                <a:gridCol w="1641782">
                  <a:extLst>
                    <a:ext uri="{9D8B030D-6E8A-4147-A177-3AD203B41FA5}">
                      <a16:colId xmlns:a16="http://schemas.microsoft.com/office/drawing/2014/main" val="20004"/>
                    </a:ext>
                  </a:extLst>
                </a:gridCol>
              </a:tblGrid>
              <a:tr h="544886">
                <a:tc>
                  <a:txBody>
                    <a:bodyPr/>
                    <a:lstStyle/>
                    <a:p>
                      <a:pPr algn="ctr" fontAlgn="ctr"/>
                      <a:r>
                        <a:rPr lang="en-US" sz="1400" b="1" i="0" u="none" strike="noStrike" dirty="0">
                          <a:solidFill>
                            <a:srgbClr val="000000"/>
                          </a:solidFill>
                          <a:effectLst/>
                          <a:latin typeface="+mn-lt"/>
                        </a:rPr>
                        <a:t>TVET College </a:t>
                      </a:r>
                      <a:endParaRPr lang="en-ZA" sz="1400" b="1" i="0" u="none" strike="noStrike" dirty="0">
                        <a:solidFill>
                          <a:srgbClr val="000000"/>
                        </a:solidFill>
                        <a:effectLst/>
                        <a:latin typeface="+mn-lt"/>
                      </a:endParaRP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1" i="0" u="none" strike="noStrike">
                          <a:solidFill>
                            <a:srgbClr val="000000"/>
                          </a:solidFill>
                          <a:effectLst/>
                          <a:latin typeface="+mn-lt"/>
                        </a:rPr>
                        <a:t>Total Planned Target </a:t>
                      </a:r>
                      <a:endParaRPr lang="en-ZA" sz="1400" b="1" i="0" u="none" strike="noStrike">
                        <a:solidFill>
                          <a:srgbClr val="000000"/>
                        </a:solidFill>
                        <a:effectLst/>
                        <a:latin typeface="+mn-lt"/>
                      </a:endParaRP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1" i="0" u="none" strike="noStrike" dirty="0">
                          <a:solidFill>
                            <a:srgbClr val="000000"/>
                          </a:solidFill>
                          <a:effectLst/>
                          <a:latin typeface="+mn-lt"/>
                        </a:rPr>
                        <a:t>Total Achieved </a:t>
                      </a:r>
                      <a:endParaRPr lang="en-ZA" sz="1400" b="1" i="0" u="none" strike="noStrike" dirty="0">
                        <a:solidFill>
                          <a:srgbClr val="000000"/>
                        </a:solidFill>
                        <a:effectLst/>
                        <a:latin typeface="+mn-lt"/>
                      </a:endParaRP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1" i="0" u="none" strike="noStrike" dirty="0">
                          <a:solidFill>
                            <a:srgbClr val="000000"/>
                          </a:solidFill>
                          <a:effectLst/>
                          <a:latin typeface="+mn-lt"/>
                        </a:rPr>
                        <a:t>Pending 2021 </a:t>
                      </a:r>
                      <a:r>
                        <a:rPr lang="en-US" sz="1400" b="1" i="0" u="none" strike="noStrike" dirty="0" smtClean="0">
                          <a:solidFill>
                            <a:srgbClr val="000000"/>
                          </a:solidFill>
                          <a:effectLst/>
                          <a:latin typeface="+mn-lt"/>
                        </a:rPr>
                        <a:t>Applications</a:t>
                      </a:r>
                      <a:endParaRPr lang="en-ZA" sz="1400" b="1" i="0" u="none" strike="noStrike" dirty="0">
                        <a:solidFill>
                          <a:srgbClr val="000000"/>
                        </a:solidFill>
                        <a:effectLst/>
                        <a:latin typeface="+mn-lt"/>
                      </a:endParaRP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1" i="0" u="none" strike="noStrike" dirty="0">
                          <a:solidFill>
                            <a:srgbClr val="000000"/>
                          </a:solidFill>
                          <a:effectLst/>
                          <a:latin typeface="+mn-lt"/>
                        </a:rPr>
                        <a:t>Pending 2021 </a:t>
                      </a:r>
                      <a:r>
                        <a:rPr lang="en-US" sz="1400" b="1" i="0" u="none" strike="noStrike" dirty="0" smtClean="0">
                          <a:solidFill>
                            <a:srgbClr val="000000"/>
                          </a:solidFill>
                          <a:effectLst/>
                          <a:latin typeface="+mn-lt"/>
                        </a:rPr>
                        <a:t>Registrations</a:t>
                      </a:r>
                      <a:endParaRPr lang="en-ZA" sz="1400" b="1" i="0" u="none" strike="noStrike" dirty="0">
                        <a:solidFill>
                          <a:srgbClr val="000000"/>
                        </a:solidFill>
                        <a:effectLst/>
                        <a:latin typeface="+mn-lt"/>
                      </a:endParaRP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0"/>
                  </a:ext>
                </a:extLst>
              </a:tr>
              <a:tr h="228246">
                <a:tc>
                  <a:txBody>
                    <a:bodyPr/>
                    <a:lstStyle/>
                    <a:p>
                      <a:pPr algn="just" fontAlgn="ctr"/>
                      <a:r>
                        <a:rPr lang="en-ZA" sz="1400" b="1" i="0" u="none" strike="noStrike" dirty="0">
                          <a:solidFill>
                            <a:srgbClr val="000000"/>
                          </a:solidFill>
                          <a:effectLst/>
                          <a:latin typeface="+mn-lt"/>
                        </a:rPr>
                        <a:t>Central Johannesburg</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15208</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7796</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7306</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9737">
                <a:tc>
                  <a:txBody>
                    <a:bodyPr/>
                    <a:lstStyle/>
                    <a:p>
                      <a:pPr algn="just" fontAlgn="ctr"/>
                      <a:r>
                        <a:rPr lang="en-ZA" sz="1400" b="1" i="0" u="none" strike="noStrike" dirty="0">
                          <a:solidFill>
                            <a:srgbClr val="000000"/>
                          </a:solidFill>
                          <a:effectLst/>
                          <a:latin typeface="+mn-lt"/>
                        </a:rPr>
                        <a:t>Ekurhuleni East</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15 594</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8300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4495</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322</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9737">
                <a:tc>
                  <a:txBody>
                    <a:bodyPr/>
                    <a:lstStyle/>
                    <a:p>
                      <a:pPr algn="just" fontAlgn="ctr"/>
                      <a:r>
                        <a:rPr lang="en-ZA" sz="1400" b="1" i="0" u="none" strike="noStrike" dirty="0">
                          <a:solidFill>
                            <a:srgbClr val="000000"/>
                          </a:solidFill>
                          <a:effectLst/>
                          <a:latin typeface="+mn-lt"/>
                        </a:rPr>
                        <a:t>Ekurhuleni West</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18 265</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11 490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2 548</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1 325</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9737">
                <a:tc>
                  <a:txBody>
                    <a:bodyPr/>
                    <a:lstStyle/>
                    <a:p>
                      <a:pPr algn="just" fontAlgn="ctr"/>
                      <a:r>
                        <a:rPr lang="en-ZA" sz="1400" b="1" i="0" u="none" strike="noStrike" dirty="0">
                          <a:solidFill>
                            <a:srgbClr val="000000"/>
                          </a:solidFill>
                          <a:effectLst/>
                          <a:latin typeface="+mn-lt"/>
                        </a:rPr>
                        <a:t>Sedibeng</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11175</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9553</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631</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840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9737">
                <a:tc>
                  <a:txBody>
                    <a:bodyPr/>
                    <a:lstStyle/>
                    <a:p>
                      <a:pPr algn="just" fontAlgn="ctr"/>
                      <a:r>
                        <a:rPr lang="en-ZA" sz="1400" b="1" i="0" u="none" strike="noStrike" dirty="0">
                          <a:solidFill>
                            <a:srgbClr val="000000"/>
                          </a:solidFill>
                          <a:effectLst/>
                          <a:latin typeface="+mn-lt"/>
                        </a:rPr>
                        <a:t>South West</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21 887</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13944</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1687</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23</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9737">
                <a:tc>
                  <a:txBody>
                    <a:bodyPr/>
                    <a:lstStyle/>
                    <a:p>
                      <a:pPr algn="just" fontAlgn="ctr"/>
                      <a:r>
                        <a:rPr lang="en-ZA" sz="1400" b="1" i="0" u="none" strike="noStrike" dirty="0">
                          <a:solidFill>
                            <a:srgbClr val="000000"/>
                          </a:solidFill>
                          <a:effectLst/>
                          <a:latin typeface="+mn-lt"/>
                        </a:rPr>
                        <a:t>Tshwane North</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20684</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8616</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9737">
                <a:tc>
                  <a:txBody>
                    <a:bodyPr/>
                    <a:lstStyle/>
                    <a:p>
                      <a:pPr algn="just" fontAlgn="ctr"/>
                      <a:r>
                        <a:rPr lang="en-ZA" sz="1400" b="1" i="0" u="none" strike="noStrike" dirty="0">
                          <a:solidFill>
                            <a:srgbClr val="000000"/>
                          </a:solidFill>
                          <a:effectLst/>
                          <a:latin typeface="+mn-lt"/>
                        </a:rPr>
                        <a:t>Tshwane South</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16 054</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7353</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21 585</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mn-lt"/>
                        </a:rPr>
                        <a:t>104</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9737">
                <a:tc>
                  <a:txBody>
                    <a:bodyPr/>
                    <a:lstStyle/>
                    <a:p>
                      <a:pPr algn="just" fontAlgn="ctr"/>
                      <a:r>
                        <a:rPr lang="en-ZA" sz="1400" b="1" i="0" u="none" strike="noStrike" dirty="0">
                          <a:solidFill>
                            <a:srgbClr val="000000"/>
                          </a:solidFill>
                          <a:effectLst/>
                          <a:latin typeface="+mn-lt"/>
                        </a:rPr>
                        <a:t>Western</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16 291</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8318</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9737">
                <a:tc>
                  <a:txBody>
                    <a:bodyPr/>
                    <a:lstStyle/>
                    <a:p>
                      <a:pPr algn="l" fontAlgn="ctr"/>
                      <a:r>
                        <a:rPr lang="en-US" sz="1400" b="1" i="0" u="none" strike="noStrike" dirty="0">
                          <a:solidFill>
                            <a:srgbClr val="000000"/>
                          </a:solidFill>
                          <a:effectLst/>
                          <a:latin typeface="+mn-lt"/>
                        </a:rPr>
                        <a:t>Total GP</a:t>
                      </a:r>
                      <a:endParaRPr lang="en-ZA" sz="1400" b="1" i="0" u="none" strike="noStrike" dirty="0">
                        <a:solidFill>
                          <a:srgbClr val="000000"/>
                        </a:solidFill>
                        <a:effectLst/>
                        <a:latin typeface="+mn-lt"/>
                      </a:endParaRP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dirty="0">
                          <a:solidFill>
                            <a:srgbClr val="000000"/>
                          </a:solidFill>
                          <a:effectLst/>
                          <a:latin typeface="+mn-lt"/>
                        </a:rPr>
                        <a:t>135 158</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dirty="0">
                          <a:solidFill>
                            <a:srgbClr val="000000"/>
                          </a:solidFill>
                          <a:effectLst/>
                          <a:latin typeface="+mn-lt"/>
                        </a:rPr>
                        <a:t>75 370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dirty="0">
                          <a:solidFill>
                            <a:srgbClr val="000000"/>
                          </a:solidFill>
                          <a:effectLst/>
                          <a:latin typeface="+mn-lt"/>
                        </a:rPr>
                        <a:t>38 252</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dirty="0">
                          <a:solidFill>
                            <a:srgbClr val="000000"/>
                          </a:solidFill>
                          <a:effectLst/>
                          <a:latin typeface="+mn-lt"/>
                        </a:rPr>
                        <a:t>2 614</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9"/>
                  </a:ext>
                </a:extLst>
              </a:tr>
              <a:tr h="249737">
                <a:tc>
                  <a:txBody>
                    <a:bodyPr/>
                    <a:lstStyle/>
                    <a:p>
                      <a:pPr algn="just" fontAlgn="ctr"/>
                      <a:r>
                        <a:rPr lang="en-ZA" sz="1400" b="1" i="0" u="none" strike="noStrike" dirty="0">
                          <a:solidFill>
                            <a:srgbClr val="000000"/>
                          </a:solidFill>
                          <a:effectLst/>
                          <a:latin typeface="+mn-lt"/>
                        </a:rPr>
                        <a:t>Flavius </a:t>
                      </a:r>
                      <a:r>
                        <a:rPr lang="en-ZA" sz="1400" b="1" i="0" u="none" strike="noStrike" dirty="0" err="1">
                          <a:solidFill>
                            <a:srgbClr val="000000"/>
                          </a:solidFill>
                          <a:effectLst/>
                          <a:latin typeface="+mn-lt"/>
                        </a:rPr>
                        <a:t>Mareka</a:t>
                      </a:r>
                      <a:endParaRPr lang="en-ZA" sz="1400" b="1" i="0" u="none" strike="noStrike" dirty="0">
                        <a:solidFill>
                          <a:srgbClr val="000000"/>
                        </a:solidFill>
                        <a:effectLst/>
                        <a:latin typeface="+mn-lt"/>
                      </a:endParaRP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7669</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mn-lt"/>
                        </a:rPr>
                        <a:t>5229</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49737">
                <a:tc>
                  <a:txBody>
                    <a:bodyPr/>
                    <a:lstStyle/>
                    <a:p>
                      <a:pPr algn="just" fontAlgn="ctr"/>
                      <a:r>
                        <a:rPr lang="en-ZA" sz="1400" b="1" i="0" u="none" strike="noStrike" dirty="0">
                          <a:solidFill>
                            <a:srgbClr val="000000"/>
                          </a:solidFill>
                          <a:effectLst/>
                          <a:latin typeface="+mn-lt"/>
                        </a:rPr>
                        <a:t>Goldfields</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3585</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mn-lt"/>
                        </a:rPr>
                        <a:t>2949</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149</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1392</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49737">
                <a:tc>
                  <a:txBody>
                    <a:bodyPr/>
                    <a:lstStyle/>
                    <a:p>
                      <a:pPr algn="just" fontAlgn="ctr"/>
                      <a:r>
                        <a:rPr lang="en-ZA" sz="1400" b="1" i="0" u="none" strike="noStrike" dirty="0" err="1">
                          <a:solidFill>
                            <a:srgbClr val="000000"/>
                          </a:solidFill>
                          <a:effectLst/>
                          <a:latin typeface="+mn-lt"/>
                        </a:rPr>
                        <a:t>Maluti</a:t>
                      </a:r>
                      <a:endParaRPr lang="en-ZA" sz="1400" b="1" i="0" u="none" strike="noStrike" dirty="0">
                        <a:solidFill>
                          <a:srgbClr val="000000"/>
                        </a:solidFill>
                        <a:effectLst/>
                        <a:latin typeface="+mn-lt"/>
                      </a:endParaRP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11327</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7874</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49737">
                <a:tc>
                  <a:txBody>
                    <a:bodyPr/>
                    <a:lstStyle/>
                    <a:p>
                      <a:pPr algn="just" fontAlgn="ctr"/>
                      <a:r>
                        <a:rPr lang="en-ZA" sz="1400" b="1" i="0" u="none" strike="noStrike" dirty="0">
                          <a:solidFill>
                            <a:srgbClr val="000000"/>
                          </a:solidFill>
                          <a:effectLst/>
                          <a:latin typeface="+mn-lt"/>
                        </a:rPr>
                        <a:t>Motheo</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20 540</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9 397</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22 659</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mn-lt"/>
                        </a:rPr>
                        <a:t>1 762</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49737">
                <a:tc>
                  <a:txBody>
                    <a:bodyPr/>
                    <a:lstStyle/>
                    <a:p>
                      <a:pPr algn="l" fontAlgn="ctr"/>
                      <a:r>
                        <a:rPr lang="en-ZA" sz="1400" b="1" i="0" u="none" strike="noStrike">
                          <a:solidFill>
                            <a:srgbClr val="000000"/>
                          </a:solidFill>
                          <a:effectLst/>
                          <a:latin typeface="+mn-lt"/>
                        </a:rPr>
                        <a:t>Total FS</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dirty="0">
                          <a:solidFill>
                            <a:srgbClr val="000000"/>
                          </a:solidFill>
                          <a:effectLst/>
                          <a:latin typeface="+mn-lt"/>
                        </a:rPr>
                        <a:t>43 121</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dirty="0">
                          <a:solidFill>
                            <a:srgbClr val="000000"/>
                          </a:solidFill>
                          <a:effectLst/>
                          <a:latin typeface="+mn-lt"/>
                        </a:rPr>
                        <a:t>25 449</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dirty="0">
                          <a:solidFill>
                            <a:srgbClr val="000000"/>
                          </a:solidFill>
                          <a:effectLst/>
                          <a:latin typeface="+mn-lt"/>
                        </a:rPr>
                        <a:t>22 808</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dirty="0">
                          <a:solidFill>
                            <a:srgbClr val="000000"/>
                          </a:solidFill>
                          <a:effectLst/>
                          <a:latin typeface="+mn-lt"/>
                        </a:rPr>
                        <a:t>3 154</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14"/>
                  </a:ext>
                </a:extLst>
              </a:tr>
              <a:tr h="277965">
                <a:tc>
                  <a:txBody>
                    <a:bodyPr/>
                    <a:lstStyle/>
                    <a:p>
                      <a:pPr algn="just" fontAlgn="ctr"/>
                      <a:r>
                        <a:rPr lang="en-ZA" sz="1400" b="1" i="0" u="none" strike="noStrike">
                          <a:solidFill>
                            <a:srgbClr val="000000"/>
                          </a:solidFill>
                          <a:effectLst/>
                          <a:latin typeface="+mn-lt"/>
                        </a:rPr>
                        <a:t>Total FS GP</a:t>
                      </a:r>
                    </a:p>
                  </a:txBody>
                  <a:tcPr marL="8828" marR="8828" marT="88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mn-lt"/>
                        </a:rPr>
                        <a:t>178 279</a:t>
                      </a:r>
                    </a:p>
                  </a:txBody>
                  <a:tcPr marL="8828" marR="8828" marT="88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mn-lt"/>
                        </a:rPr>
                        <a:t>100 819</a:t>
                      </a:r>
                    </a:p>
                  </a:txBody>
                  <a:tcPr marL="8828" marR="8828" marT="88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mn-lt"/>
                        </a:rPr>
                        <a:t>61 060</a:t>
                      </a:r>
                    </a:p>
                  </a:txBody>
                  <a:tcPr marL="8828" marR="8828" marT="88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mn-lt"/>
                        </a:rPr>
                        <a:t>5 768</a:t>
                      </a:r>
                    </a:p>
                  </a:txBody>
                  <a:tcPr marL="8828" marR="8828" marT="88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251518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17</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solidFill>
                  <a:prstClr val="white"/>
                </a:solidFill>
                <a:latin typeface="Arial" panose="020B0604020202020204" pitchFamily="34" charset="0"/>
                <a:cs typeface="Arial" panose="020B0604020202020204" pitchFamily="34" charset="0"/>
              </a:rPr>
              <a:t>KwaZulu-Natal: </a:t>
            </a:r>
            <a:r>
              <a:rPr lang="en-US" altLang="en-US" b="1" dirty="0">
                <a:solidFill>
                  <a:prstClr val="white"/>
                </a:solidFill>
                <a:latin typeface="Arial" panose="020B0604020202020204" pitchFamily="34" charset="0"/>
                <a:cs typeface="Arial" panose="020B0604020202020204" pitchFamily="34" charset="0"/>
              </a:rPr>
              <a:t>Planned and </a:t>
            </a:r>
            <a:r>
              <a:rPr lang="en-US" altLang="en-US" b="1" dirty="0" smtClean="0">
                <a:solidFill>
                  <a:prstClr val="white"/>
                </a:solidFill>
                <a:latin typeface="Arial" panose="020B0604020202020204" pitchFamily="34" charset="0"/>
                <a:cs typeface="Arial" panose="020B0604020202020204" pitchFamily="34" charset="0"/>
              </a:rPr>
              <a:t>Achieved </a:t>
            </a:r>
            <a:r>
              <a:rPr lang="en-US" altLang="en-US" b="1" dirty="0">
                <a:solidFill>
                  <a:prstClr val="white"/>
                </a:solidFill>
                <a:latin typeface="Arial" panose="020B0604020202020204" pitchFamily="34" charset="0"/>
                <a:cs typeface="Arial" panose="020B0604020202020204" pitchFamily="34" charset="0"/>
              </a:rPr>
              <a:t>Enrolment</a:t>
            </a:r>
            <a:endParaRPr lang="en-ZA" b="1" dirty="0">
              <a:solidFill>
                <a:prstClr val="white"/>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DF354662-0378-4FBF-ABC6-57B0D749CA30}"/>
              </a:ext>
            </a:extLst>
          </p:cNvPr>
          <p:cNvGraphicFramePr>
            <a:graphicFrameLocks noGrp="1"/>
          </p:cNvGraphicFramePr>
          <p:nvPr>
            <p:extLst>
              <p:ext uri="{D42A27DB-BD31-4B8C-83A1-F6EECF244321}">
                <p14:modId xmlns:p14="http://schemas.microsoft.com/office/powerpoint/2010/main" val="2191147024"/>
              </p:ext>
            </p:extLst>
          </p:nvPr>
        </p:nvGraphicFramePr>
        <p:xfrm>
          <a:off x="539552" y="1628800"/>
          <a:ext cx="7992886" cy="4109416"/>
        </p:xfrm>
        <a:graphic>
          <a:graphicData uri="http://schemas.openxmlformats.org/drawingml/2006/table">
            <a:tbl>
              <a:tblPr firstRow="1" firstCol="1" bandRow="1"/>
              <a:tblGrid>
                <a:gridCol w="2120562">
                  <a:extLst>
                    <a:ext uri="{9D8B030D-6E8A-4147-A177-3AD203B41FA5}">
                      <a16:colId xmlns:a16="http://schemas.microsoft.com/office/drawing/2014/main" val="1625956524"/>
                    </a:ext>
                  </a:extLst>
                </a:gridCol>
                <a:gridCol w="1733152">
                  <a:extLst>
                    <a:ext uri="{9D8B030D-6E8A-4147-A177-3AD203B41FA5}">
                      <a16:colId xmlns:a16="http://schemas.microsoft.com/office/drawing/2014/main" val="1349073651"/>
                    </a:ext>
                  </a:extLst>
                </a:gridCol>
                <a:gridCol w="1379724">
                  <a:extLst>
                    <a:ext uri="{9D8B030D-6E8A-4147-A177-3AD203B41FA5}">
                      <a16:colId xmlns:a16="http://schemas.microsoft.com/office/drawing/2014/main" val="953563329"/>
                    </a:ext>
                  </a:extLst>
                </a:gridCol>
                <a:gridCol w="1379724">
                  <a:extLst>
                    <a:ext uri="{9D8B030D-6E8A-4147-A177-3AD203B41FA5}">
                      <a16:colId xmlns:a16="http://schemas.microsoft.com/office/drawing/2014/main" val="4168548654"/>
                    </a:ext>
                  </a:extLst>
                </a:gridCol>
                <a:gridCol w="1379724">
                  <a:extLst>
                    <a:ext uri="{9D8B030D-6E8A-4147-A177-3AD203B41FA5}">
                      <a16:colId xmlns:a16="http://schemas.microsoft.com/office/drawing/2014/main" val="2843857618"/>
                    </a:ext>
                  </a:extLst>
                </a:gridCol>
              </a:tblGrid>
              <a:tr h="539217">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TVET </a:t>
                      </a:r>
                      <a:r>
                        <a:rPr lang="en-US" sz="1400" b="1" dirty="0" smtClean="0">
                          <a:effectLst/>
                          <a:latin typeface="Arial" panose="020B0604020202020204" pitchFamily="34" charset="0"/>
                          <a:ea typeface="Calibri" panose="020F0502020204030204" pitchFamily="34" charset="0"/>
                          <a:cs typeface="Arial" panose="020B0604020202020204" pitchFamily="34" charset="0"/>
                        </a:rPr>
                        <a:t>College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Total Planned Target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Total Achieved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4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Pending 2021 </a:t>
                      </a:r>
                      <a:r>
                        <a:rPr lang="en-US" sz="1400" b="1"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Applications</a:t>
                      </a:r>
                      <a:endParaRPr lang="en-US" sz="14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4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Pending 2021 </a:t>
                      </a:r>
                      <a:r>
                        <a:rPr lang="en-US" sz="1400" b="1"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Registrations</a:t>
                      </a:r>
                      <a:endParaRPr lang="en-US" sz="14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25924194"/>
                  </a:ext>
                </a:extLst>
              </a:tr>
              <a:tr h="324879">
                <a:tc>
                  <a:txBody>
                    <a:bodyPr/>
                    <a:lstStyle/>
                    <a:p>
                      <a:pPr>
                        <a:lnSpc>
                          <a:spcPct val="107000"/>
                        </a:lnSpc>
                        <a:spcAft>
                          <a:spcPts val="800"/>
                        </a:spcAft>
                      </a:pPr>
                      <a:r>
                        <a:rPr lang="en-US" sz="1400" b="1" dirty="0" err="1">
                          <a:effectLst/>
                          <a:latin typeface="Arial" panose="020B0604020202020204" pitchFamily="34" charset="0"/>
                          <a:ea typeface="Calibri" panose="020F0502020204030204" pitchFamily="34" charset="0"/>
                          <a:cs typeface="Arial" panose="020B0604020202020204" pitchFamily="34" charset="0"/>
                        </a:rPr>
                        <a:t>Majuba</a:t>
                      </a:r>
                      <a:r>
                        <a:rPr lang="en-US" sz="1400" b="1" dirty="0">
                          <a:effectLst/>
                          <a:latin typeface="Arial" panose="020B0604020202020204" pitchFamily="34" charset="0"/>
                          <a:ea typeface="Calibri" panose="020F0502020204030204" pitchFamily="34" charset="0"/>
                          <a:cs typeface="Arial" panose="020B0604020202020204" pitchFamily="34" charset="0"/>
                        </a:rPr>
                        <a:t> TVET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14080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12308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2705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623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39106"/>
                  </a:ext>
                </a:extLst>
              </a:tr>
              <a:tr h="360040">
                <a:tc>
                  <a:txBody>
                    <a:bodyPr/>
                    <a:lstStyle/>
                    <a:p>
                      <a:pPr>
                        <a:lnSpc>
                          <a:spcPct val="107000"/>
                        </a:lnSpc>
                        <a:spcAft>
                          <a:spcPts val="800"/>
                        </a:spcAft>
                      </a:pPr>
                      <a:r>
                        <a:rPr lang="en-US" sz="1400" b="1" dirty="0" err="1">
                          <a:effectLst/>
                          <a:latin typeface="Arial" panose="020B0604020202020204" pitchFamily="34" charset="0"/>
                          <a:ea typeface="Calibri" panose="020F0502020204030204" pitchFamily="34" charset="0"/>
                          <a:cs typeface="Arial" panose="020B0604020202020204" pitchFamily="34" charset="0"/>
                        </a:rPr>
                        <a:t>Elangeni</a:t>
                      </a:r>
                      <a:r>
                        <a:rPr lang="en-US" sz="1400" b="1" dirty="0">
                          <a:effectLst/>
                          <a:latin typeface="Arial" panose="020B0604020202020204" pitchFamily="34" charset="0"/>
                          <a:ea typeface="Calibri" panose="020F0502020204030204" pitchFamily="34" charset="0"/>
                          <a:cs typeface="Arial" panose="020B0604020202020204" pitchFamily="34" charset="0"/>
                        </a:rPr>
                        <a:t> TVET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7013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5629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1427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234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766548"/>
                  </a:ext>
                </a:extLst>
              </a:tr>
              <a:tr h="360040">
                <a:tc>
                  <a:txBody>
                    <a:bodyPr/>
                    <a:lstStyle/>
                    <a:p>
                      <a:pPr>
                        <a:lnSpc>
                          <a:spcPct val="107000"/>
                        </a:lnSpc>
                        <a:spcAft>
                          <a:spcPts val="800"/>
                        </a:spcAft>
                      </a:pPr>
                      <a:r>
                        <a:rPr lang="en-US" sz="1400" b="1" dirty="0" err="1">
                          <a:effectLst/>
                          <a:latin typeface="Arial" panose="020B0604020202020204" pitchFamily="34" charset="0"/>
                          <a:ea typeface="Calibri" panose="020F0502020204030204" pitchFamily="34" charset="0"/>
                          <a:cs typeface="Arial" panose="020B0604020202020204" pitchFamily="34" charset="0"/>
                        </a:rPr>
                        <a:t>Ethekiwini</a:t>
                      </a:r>
                      <a:r>
                        <a:rPr lang="en-US" sz="1400" b="1" dirty="0">
                          <a:effectLst/>
                          <a:latin typeface="Arial" panose="020B0604020202020204" pitchFamily="34" charset="0"/>
                          <a:ea typeface="Calibri" panose="020F0502020204030204" pitchFamily="34" charset="0"/>
                          <a:cs typeface="Arial" panose="020B0604020202020204" pitchFamily="34" charset="0"/>
                        </a:rPr>
                        <a:t> TVET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10614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3832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23643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27478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652502"/>
                  </a:ext>
                </a:extLst>
              </a:tr>
              <a:tr h="360040">
                <a:tc>
                  <a:txBody>
                    <a:bodyPr/>
                    <a:lstStyle/>
                    <a:p>
                      <a:pPr>
                        <a:lnSpc>
                          <a:spcPct val="107000"/>
                        </a:lnSpc>
                        <a:spcAft>
                          <a:spcPts val="800"/>
                        </a:spcAft>
                      </a:pPr>
                      <a:r>
                        <a:rPr lang="en-US" sz="1400" b="1" dirty="0" err="1">
                          <a:effectLst/>
                          <a:latin typeface="Arial" panose="020B0604020202020204" pitchFamily="34" charset="0"/>
                          <a:ea typeface="Calibri" panose="020F0502020204030204" pitchFamily="34" charset="0"/>
                          <a:cs typeface="Arial" panose="020B0604020202020204" pitchFamily="34" charset="0"/>
                        </a:rPr>
                        <a:t>Esayidi</a:t>
                      </a:r>
                      <a:r>
                        <a:rPr lang="en-US" sz="1400" b="1" dirty="0">
                          <a:effectLst/>
                          <a:latin typeface="Arial" panose="020B0604020202020204" pitchFamily="34" charset="0"/>
                          <a:ea typeface="Calibri" panose="020F0502020204030204" pitchFamily="34" charset="0"/>
                          <a:cs typeface="Arial" panose="020B0604020202020204" pitchFamily="34" charset="0"/>
                        </a:rPr>
                        <a:t> TVET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10101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8820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60197"/>
                  </a:ext>
                </a:extLst>
              </a:tr>
              <a:tr h="360040">
                <a:tc>
                  <a:txBody>
                    <a:bodyPr/>
                    <a:lstStyle/>
                    <a:p>
                      <a:pPr>
                        <a:lnSpc>
                          <a:spcPct val="107000"/>
                        </a:lnSpc>
                        <a:spcAft>
                          <a:spcPts val="800"/>
                        </a:spcAft>
                      </a:pPr>
                      <a:r>
                        <a:rPr lang="en-US" sz="1400" b="1" dirty="0" err="1">
                          <a:effectLst/>
                          <a:latin typeface="Arial" panose="020B0604020202020204" pitchFamily="34" charset="0"/>
                          <a:ea typeface="Calibri" panose="020F0502020204030204" pitchFamily="34" charset="0"/>
                          <a:cs typeface="Arial" panose="020B0604020202020204" pitchFamily="34" charset="0"/>
                        </a:rPr>
                        <a:t>Mnambithi</a:t>
                      </a:r>
                      <a:r>
                        <a:rPr lang="en-US" sz="1400" b="1" dirty="0">
                          <a:effectLst/>
                          <a:latin typeface="Arial" panose="020B0604020202020204" pitchFamily="34" charset="0"/>
                          <a:ea typeface="Calibri" panose="020F0502020204030204" pitchFamily="34" charset="0"/>
                          <a:cs typeface="Arial" panose="020B0604020202020204" pitchFamily="34" charset="0"/>
                        </a:rPr>
                        <a:t> TVET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7024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3876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2100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3148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73414"/>
                  </a:ext>
                </a:extLst>
              </a:tr>
              <a:tr h="360040">
                <a:tc>
                  <a:txBody>
                    <a:bodyPr/>
                    <a:lstStyle/>
                    <a:p>
                      <a:pPr>
                        <a:lnSpc>
                          <a:spcPct val="107000"/>
                        </a:lnSpc>
                        <a:spcAft>
                          <a:spcPts val="800"/>
                        </a:spcAft>
                      </a:pPr>
                      <a:r>
                        <a:rPr lang="en-US" sz="1400" b="1" dirty="0" err="1">
                          <a:effectLst/>
                          <a:latin typeface="Arial" panose="020B0604020202020204" pitchFamily="34" charset="0"/>
                          <a:ea typeface="Calibri" panose="020F0502020204030204" pitchFamily="34" charset="0"/>
                          <a:cs typeface="Arial" panose="020B0604020202020204" pitchFamily="34" charset="0"/>
                        </a:rPr>
                        <a:t>Mthashana</a:t>
                      </a:r>
                      <a:r>
                        <a:rPr lang="en-US" sz="1400" b="1" dirty="0">
                          <a:effectLst/>
                          <a:latin typeface="Arial" panose="020B0604020202020204" pitchFamily="34" charset="0"/>
                          <a:ea typeface="Calibri" panose="020F0502020204030204" pitchFamily="34" charset="0"/>
                          <a:cs typeface="Arial" panose="020B0604020202020204" pitchFamily="34" charset="0"/>
                        </a:rPr>
                        <a:t> TVET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4270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2927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781783"/>
                  </a:ext>
                </a:extLst>
              </a:tr>
              <a:tr h="288032">
                <a:tc>
                  <a:txBody>
                    <a:bodyPr/>
                    <a:lstStyle/>
                    <a:p>
                      <a:pPr>
                        <a:lnSpc>
                          <a:spcPct val="107000"/>
                        </a:lnSpc>
                        <a:spcAft>
                          <a:spcPts val="800"/>
                        </a:spcAft>
                      </a:pPr>
                      <a:r>
                        <a:rPr lang="en-US" sz="1400" b="1" dirty="0" err="1">
                          <a:effectLst/>
                          <a:latin typeface="Arial" panose="020B0604020202020204" pitchFamily="34" charset="0"/>
                          <a:ea typeface="Calibri" panose="020F0502020204030204" pitchFamily="34" charset="0"/>
                          <a:cs typeface="Arial" panose="020B0604020202020204" pitchFamily="34" charset="0"/>
                        </a:rPr>
                        <a:t>Umfolozi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22710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6673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426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936051"/>
                  </a:ext>
                </a:extLst>
              </a:tr>
              <a:tr h="360040">
                <a:tc>
                  <a:txBody>
                    <a:bodyPr/>
                    <a:lstStyle/>
                    <a:p>
                      <a:pPr>
                        <a:lnSpc>
                          <a:spcPct val="107000"/>
                        </a:lnSpc>
                        <a:spcAft>
                          <a:spcPts val="800"/>
                        </a:spcAft>
                      </a:pPr>
                      <a:r>
                        <a:rPr lang="en-US" sz="1400" b="1" dirty="0" err="1">
                          <a:effectLst/>
                          <a:latin typeface="Arial" panose="020B0604020202020204" pitchFamily="34" charset="0"/>
                          <a:ea typeface="Calibri" panose="020F0502020204030204" pitchFamily="34" charset="0"/>
                          <a:cs typeface="Arial" panose="020B0604020202020204" pitchFamily="34" charset="0"/>
                        </a:rPr>
                        <a:t>Umgungundlovu</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3852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3054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727991"/>
                  </a:ext>
                </a:extLst>
              </a:tr>
              <a:tr h="360040">
                <a:tc>
                  <a:txBody>
                    <a:bodyPr/>
                    <a:lstStyle/>
                    <a:p>
                      <a:pP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KZN Coastal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14500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6272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568498"/>
                  </a:ext>
                </a:extLst>
              </a:tr>
              <a:tr h="437008">
                <a:tc>
                  <a:txBody>
                    <a:bodyPr/>
                    <a:lstStyle/>
                    <a:p>
                      <a:pPr algn="ctr">
                        <a:lnSpc>
                          <a:spcPct val="107000"/>
                        </a:lnSpc>
                        <a:spcAft>
                          <a:spcPts val="8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Total</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94 164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53 391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30 305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32 110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18745397"/>
                  </a:ext>
                </a:extLst>
              </a:tr>
            </a:tbl>
          </a:graphicData>
        </a:graphic>
      </p:graphicFrame>
    </p:spTree>
    <p:extLst>
      <p:ext uri="{BB962C8B-B14F-4D97-AF65-F5344CB8AC3E}">
        <p14:creationId xmlns:p14="http://schemas.microsoft.com/office/powerpoint/2010/main" val="1645666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18</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solidFill>
                  <a:prstClr val="white"/>
                </a:solidFill>
                <a:latin typeface="Arial" panose="020B0604020202020204" pitchFamily="34" charset="0"/>
                <a:cs typeface="Arial" panose="020B0604020202020204" pitchFamily="34" charset="0"/>
              </a:rPr>
              <a:t>Limpopo: Planned and Achieved Enrolment</a:t>
            </a:r>
            <a:endParaRPr lang="en-ZA" b="1" dirty="0">
              <a:solidFill>
                <a:prstClr val="white"/>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1691016"/>
              </p:ext>
            </p:extLst>
          </p:nvPr>
        </p:nvGraphicFramePr>
        <p:xfrm>
          <a:off x="467545" y="1124744"/>
          <a:ext cx="8208910" cy="4502808"/>
        </p:xfrm>
        <a:graphic>
          <a:graphicData uri="http://schemas.openxmlformats.org/drawingml/2006/table">
            <a:tbl>
              <a:tblPr firstRow="1" firstCol="1" bandRow="1"/>
              <a:tblGrid>
                <a:gridCol w="2170625">
                  <a:extLst>
                    <a:ext uri="{9D8B030D-6E8A-4147-A177-3AD203B41FA5}">
                      <a16:colId xmlns:a16="http://schemas.microsoft.com/office/drawing/2014/main" val="20000"/>
                    </a:ext>
                  </a:extLst>
                </a:gridCol>
                <a:gridCol w="1775966">
                  <a:extLst>
                    <a:ext uri="{9D8B030D-6E8A-4147-A177-3AD203B41FA5}">
                      <a16:colId xmlns:a16="http://schemas.microsoft.com/office/drawing/2014/main" val="20001"/>
                    </a:ext>
                  </a:extLst>
                </a:gridCol>
                <a:gridCol w="1420773">
                  <a:extLst>
                    <a:ext uri="{9D8B030D-6E8A-4147-A177-3AD203B41FA5}">
                      <a16:colId xmlns:a16="http://schemas.microsoft.com/office/drawing/2014/main" val="20002"/>
                    </a:ext>
                  </a:extLst>
                </a:gridCol>
                <a:gridCol w="1420773">
                  <a:extLst>
                    <a:ext uri="{9D8B030D-6E8A-4147-A177-3AD203B41FA5}">
                      <a16:colId xmlns:a16="http://schemas.microsoft.com/office/drawing/2014/main" val="20003"/>
                    </a:ext>
                  </a:extLst>
                </a:gridCol>
                <a:gridCol w="1420773">
                  <a:extLst>
                    <a:ext uri="{9D8B030D-6E8A-4147-A177-3AD203B41FA5}">
                      <a16:colId xmlns:a16="http://schemas.microsoft.com/office/drawing/2014/main" val="20004"/>
                    </a:ext>
                  </a:extLst>
                </a:gridCol>
              </a:tblGrid>
              <a:tr h="576064">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TVET College </a:t>
                      </a:r>
                      <a:endParaRPr lang="en-ZA" sz="1600" b="1" kern="1200" dirty="0">
                        <a:solidFill>
                          <a:srgbClr val="000000"/>
                        </a:solidFill>
                        <a:effectLst/>
                        <a:latin typeface="+mn-lt"/>
                        <a:ea typeface="Calibri" panose="020F0502020204030204" pitchFamily="34" charset="0"/>
                        <a:cs typeface="Arial" panose="020B0604020202020204" pitchFamily="34"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Total Planned Target </a:t>
                      </a:r>
                      <a:endParaRPr lang="en-ZA" sz="1600" b="1" kern="1200" dirty="0">
                        <a:solidFill>
                          <a:srgbClr val="000000"/>
                        </a:solidFill>
                        <a:effectLst/>
                        <a:latin typeface="+mn-lt"/>
                        <a:ea typeface="Calibri" panose="020F0502020204030204" pitchFamily="34" charset="0"/>
                        <a:cs typeface="Arial" panose="020B0604020202020204" pitchFamily="34"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Total Achieved </a:t>
                      </a:r>
                      <a:endParaRPr lang="en-ZA" sz="1600" b="1" kern="1200" dirty="0">
                        <a:solidFill>
                          <a:srgbClr val="000000"/>
                        </a:solidFill>
                        <a:effectLst/>
                        <a:latin typeface="+mn-lt"/>
                        <a:ea typeface="Calibri" panose="020F0502020204030204" pitchFamily="34" charset="0"/>
                        <a:cs typeface="Arial" panose="020B0604020202020204" pitchFamily="34"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Pending 2021 </a:t>
                      </a:r>
                      <a:r>
                        <a:rPr lang="en-US" sz="1600" b="1" kern="1200" dirty="0" smtClean="0">
                          <a:solidFill>
                            <a:srgbClr val="000000"/>
                          </a:solidFill>
                          <a:effectLst/>
                          <a:latin typeface="+mn-lt"/>
                          <a:ea typeface="Calibri" panose="020F0502020204030204" pitchFamily="34" charset="0"/>
                          <a:cs typeface="Arial" panose="020B0604020202020204" pitchFamily="34" charset="0"/>
                        </a:rPr>
                        <a:t>Applications</a:t>
                      </a:r>
                      <a:endParaRPr lang="en-ZA" sz="1600" b="1" kern="1200" dirty="0">
                        <a:solidFill>
                          <a:srgbClr val="000000"/>
                        </a:solidFill>
                        <a:effectLst/>
                        <a:latin typeface="+mn-lt"/>
                        <a:ea typeface="Calibri" panose="020F0502020204030204" pitchFamily="34" charset="0"/>
                        <a:cs typeface="Arial" panose="020B0604020202020204" pitchFamily="34"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Pending 2021 </a:t>
                      </a:r>
                      <a:r>
                        <a:rPr lang="en-US" sz="1600" b="1" kern="1200" dirty="0" smtClean="0">
                          <a:solidFill>
                            <a:srgbClr val="000000"/>
                          </a:solidFill>
                          <a:effectLst/>
                          <a:latin typeface="+mn-lt"/>
                          <a:ea typeface="Calibri" panose="020F0502020204030204" pitchFamily="34" charset="0"/>
                          <a:cs typeface="Arial" panose="020B0604020202020204" pitchFamily="34" charset="0"/>
                        </a:rPr>
                        <a:t>Registrations</a:t>
                      </a:r>
                      <a:endParaRPr lang="en-ZA" sz="1600" b="1" kern="1200" dirty="0">
                        <a:solidFill>
                          <a:srgbClr val="000000"/>
                        </a:solidFill>
                        <a:effectLst/>
                        <a:latin typeface="+mn-lt"/>
                        <a:ea typeface="Calibri" panose="020F0502020204030204" pitchFamily="34" charset="0"/>
                        <a:cs typeface="Arial" panose="020B0604020202020204" pitchFamily="34"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90843">
                <a:tc>
                  <a:txBody>
                    <a:bodyPr/>
                    <a:lstStyle/>
                    <a:p>
                      <a:pPr>
                        <a:lnSpc>
                          <a:spcPct val="106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Capricorn</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10 428</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a:solidFill>
                            <a:srgbClr val="000000"/>
                          </a:solidFill>
                          <a:effectLst/>
                          <a:latin typeface="+mn-lt"/>
                          <a:ea typeface="Calibri" panose="020F0502020204030204" pitchFamily="34" charset="0"/>
                          <a:cs typeface="Arial" panose="020B0604020202020204" pitchFamily="34" charset="0"/>
                        </a:rPr>
                        <a:t>10538</a:t>
                      </a:r>
                      <a:endParaRPr lang="en-ZA" sz="1600" b="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a:solidFill>
                            <a:srgbClr val="000000"/>
                          </a:solidFill>
                          <a:effectLst/>
                          <a:latin typeface="+mn-lt"/>
                          <a:ea typeface="Calibri" panose="020F0502020204030204" pitchFamily="34" charset="0"/>
                          <a:cs typeface="Arial" panose="020B0604020202020204" pitchFamily="34" charset="0"/>
                        </a:rPr>
                        <a:t>28 933</a:t>
                      </a:r>
                      <a:endParaRPr lang="en-ZA" sz="1600" b="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a:solidFill>
                            <a:srgbClr val="000000"/>
                          </a:solidFill>
                          <a:effectLst/>
                          <a:latin typeface="+mn-lt"/>
                          <a:ea typeface="Calibri" panose="020F0502020204030204" pitchFamily="34" charset="0"/>
                          <a:cs typeface="Arial" panose="020B0604020202020204" pitchFamily="34" charset="0"/>
                        </a:rPr>
                        <a:t>1 143</a:t>
                      </a:r>
                      <a:endParaRPr lang="en-ZA" sz="1600" b="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0843">
                <a:tc>
                  <a:txBody>
                    <a:bodyPr/>
                    <a:lstStyle/>
                    <a:p>
                      <a:pPr>
                        <a:lnSpc>
                          <a:spcPct val="106000"/>
                        </a:lnSpc>
                        <a:spcAft>
                          <a:spcPts val="800"/>
                        </a:spcAft>
                      </a:pPr>
                      <a:r>
                        <a:rPr lang="en-US" sz="1600" b="1" kern="1200" dirty="0" err="1">
                          <a:solidFill>
                            <a:srgbClr val="000000"/>
                          </a:solidFill>
                          <a:effectLst/>
                          <a:latin typeface="+mn-lt"/>
                          <a:ea typeface="Calibri" panose="020F0502020204030204" pitchFamily="34" charset="0"/>
                          <a:cs typeface="Arial" panose="020B0604020202020204" pitchFamily="34" charset="0"/>
                        </a:rPr>
                        <a:t>Lephalale</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1628</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1807</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1026</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a:solidFill>
                            <a:srgbClr val="000000"/>
                          </a:solidFill>
                          <a:effectLst/>
                          <a:latin typeface="+mn-lt"/>
                          <a:ea typeface="Calibri" panose="020F0502020204030204" pitchFamily="34" charset="0"/>
                          <a:cs typeface="Arial" panose="020B0604020202020204" pitchFamily="34" charset="0"/>
                        </a:rPr>
                        <a:t>0</a:t>
                      </a:r>
                      <a:endParaRPr lang="en-ZA" sz="1600" b="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0843">
                <a:tc>
                  <a:txBody>
                    <a:bodyPr/>
                    <a:lstStyle/>
                    <a:p>
                      <a:pPr>
                        <a:lnSpc>
                          <a:spcPct val="106000"/>
                        </a:lnSpc>
                        <a:spcAft>
                          <a:spcPts val="800"/>
                        </a:spcAft>
                      </a:pPr>
                      <a:r>
                        <a:rPr lang="en-US" sz="1600" b="1" kern="1200" dirty="0" err="1">
                          <a:solidFill>
                            <a:srgbClr val="000000"/>
                          </a:solidFill>
                          <a:effectLst/>
                          <a:latin typeface="+mn-lt"/>
                          <a:ea typeface="Calibri" panose="020F0502020204030204" pitchFamily="34" charset="0"/>
                          <a:cs typeface="Arial" panose="020B0604020202020204" pitchFamily="34" charset="0"/>
                        </a:rPr>
                        <a:t>Letaba</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7293</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4472</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0</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a:solidFill>
                            <a:srgbClr val="000000"/>
                          </a:solidFill>
                          <a:effectLst/>
                          <a:latin typeface="+mn-lt"/>
                          <a:ea typeface="Calibri" panose="020F0502020204030204" pitchFamily="34" charset="0"/>
                          <a:cs typeface="Arial" panose="020B0604020202020204" pitchFamily="34" charset="0"/>
                        </a:rPr>
                        <a:t>0</a:t>
                      </a:r>
                      <a:endParaRPr lang="en-ZA" sz="1600" b="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0843">
                <a:tc>
                  <a:txBody>
                    <a:bodyPr/>
                    <a:lstStyle/>
                    <a:p>
                      <a:pPr>
                        <a:lnSpc>
                          <a:spcPct val="106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Mopani SE</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5115</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5458</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0</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a:solidFill>
                            <a:srgbClr val="000000"/>
                          </a:solidFill>
                          <a:effectLst/>
                          <a:latin typeface="+mn-lt"/>
                          <a:ea typeface="Calibri" panose="020F0502020204030204" pitchFamily="34" charset="0"/>
                          <a:cs typeface="Arial" panose="020B0604020202020204" pitchFamily="34" charset="0"/>
                        </a:rPr>
                        <a:t>0</a:t>
                      </a:r>
                      <a:endParaRPr lang="en-ZA" sz="1600" b="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0843">
                <a:tc>
                  <a:txBody>
                    <a:bodyPr/>
                    <a:lstStyle/>
                    <a:p>
                      <a:pPr>
                        <a:lnSpc>
                          <a:spcPct val="106000"/>
                        </a:lnSpc>
                        <a:spcAft>
                          <a:spcPts val="800"/>
                        </a:spcAft>
                      </a:pPr>
                      <a:r>
                        <a:rPr lang="en-US" sz="1600" b="1" kern="1200">
                          <a:solidFill>
                            <a:srgbClr val="000000"/>
                          </a:solidFill>
                          <a:effectLst/>
                          <a:latin typeface="+mn-lt"/>
                          <a:ea typeface="Calibri" panose="020F0502020204030204" pitchFamily="34" charset="0"/>
                          <a:cs typeface="Arial" panose="020B0604020202020204" pitchFamily="34" charset="0"/>
                        </a:rPr>
                        <a:t>Sekhukhune</a:t>
                      </a:r>
                      <a:endParaRPr lang="en-ZA" sz="1600" b="1">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6 144</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3 312</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0</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0</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0843">
                <a:tc>
                  <a:txBody>
                    <a:bodyPr/>
                    <a:lstStyle/>
                    <a:p>
                      <a:pPr>
                        <a:lnSpc>
                          <a:spcPct val="106000"/>
                        </a:lnSpc>
                        <a:spcAft>
                          <a:spcPts val="800"/>
                        </a:spcAft>
                      </a:pPr>
                      <a:r>
                        <a:rPr lang="en-US" sz="1600" b="1" kern="1200">
                          <a:solidFill>
                            <a:srgbClr val="000000"/>
                          </a:solidFill>
                          <a:effectLst/>
                          <a:latin typeface="+mn-lt"/>
                          <a:ea typeface="Calibri" panose="020F0502020204030204" pitchFamily="34" charset="0"/>
                          <a:cs typeface="Arial" panose="020B0604020202020204" pitchFamily="34" charset="0"/>
                        </a:rPr>
                        <a:t>Vhembe</a:t>
                      </a:r>
                      <a:endParaRPr lang="en-ZA" sz="1600" b="1">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a:solidFill>
                            <a:srgbClr val="000000"/>
                          </a:solidFill>
                          <a:effectLst/>
                          <a:latin typeface="+mn-lt"/>
                          <a:ea typeface="Calibri" panose="020F0502020204030204" pitchFamily="34" charset="0"/>
                          <a:cs typeface="Arial" panose="020B0604020202020204" pitchFamily="34" charset="0"/>
                        </a:rPr>
                        <a:t>15193</a:t>
                      </a:r>
                      <a:endParaRPr lang="en-ZA" sz="1600" b="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11320</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17294</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0</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0843">
                <a:tc>
                  <a:txBody>
                    <a:bodyPr/>
                    <a:lstStyle/>
                    <a:p>
                      <a:pPr>
                        <a:lnSpc>
                          <a:spcPct val="106000"/>
                        </a:lnSpc>
                        <a:spcAft>
                          <a:spcPts val="800"/>
                        </a:spcAft>
                      </a:pPr>
                      <a:r>
                        <a:rPr lang="en-US" sz="1600" b="1" kern="1200">
                          <a:solidFill>
                            <a:srgbClr val="000000"/>
                          </a:solidFill>
                          <a:effectLst/>
                          <a:latin typeface="+mn-lt"/>
                          <a:ea typeface="Calibri" panose="020F0502020204030204" pitchFamily="34" charset="0"/>
                          <a:cs typeface="Arial" panose="020B0604020202020204" pitchFamily="34" charset="0"/>
                        </a:rPr>
                        <a:t>Waterberg</a:t>
                      </a:r>
                      <a:endParaRPr lang="en-ZA" sz="1600" b="1">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4423</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3636</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5300</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n-US" sz="1600" b="0" kern="1200" dirty="0">
                          <a:solidFill>
                            <a:srgbClr val="000000"/>
                          </a:solidFill>
                          <a:effectLst/>
                          <a:latin typeface="+mn-lt"/>
                          <a:ea typeface="Calibri" panose="020F0502020204030204" pitchFamily="34" charset="0"/>
                          <a:cs typeface="Arial" panose="020B0604020202020204" pitchFamily="34" charset="0"/>
                        </a:rPr>
                        <a:t>140</a:t>
                      </a:r>
                      <a:endParaRPr lang="en-ZA" sz="1600" b="0"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0843">
                <a:tc>
                  <a:txBody>
                    <a:bodyPr/>
                    <a:lstStyle/>
                    <a:p>
                      <a:pPr algn="ctr">
                        <a:lnSpc>
                          <a:spcPct val="106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Total</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6000"/>
                        </a:lnSpc>
                        <a:spcAft>
                          <a:spcPts val="800"/>
                        </a:spcAft>
                      </a:pPr>
                      <a:r>
                        <a:rPr lang="en-US" sz="1600" b="1" kern="1200" dirty="0" smtClean="0">
                          <a:solidFill>
                            <a:srgbClr val="000000"/>
                          </a:solidFill>
                          <a:effectLst/>
                          <a:latin typeface="+mn-lt"/>
                          <a:ea typeface="Calibri" panose="020F0502020204030204" pitchFamily="34" charset="0"/>
                          <a:cs typeface="Arial" panose="020B0604020202020204" pitchFamily="34" charset="0"/>
                        </a:rPr>
                        <a:t>50 224</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6000"/>
                        </a:lnSpc>
                        <a:spcAft>
                          <a:spcPts val="800"/>
                        </a:spcAft>
                      </a:pPr>
                      <a:r>
                        <a:rPr lang="en-ZA" sz="1600" b="1" dirty="0" smtClean="0">
                          <a:effectLst/>
                          <a:latin typeface="+mn-lt"/>
                          <a:ea typeface="Calibri" panose="020F0502020204030204" pitchFamily="34" charset="0"/>
                          <a:cs typeface="Times New Roman" panose="02020603050405020304" pitchFamily="18" charset="0"/>
                        </a:rPr>
                        <a:t>40 543</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6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52553</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6000"/>
                        </a:lnSpc>
                        <a:spcAft>
                          <a:spcPts val="800"/>
                        </a:spcAft>
                      </a:pPr>
                      <a:r>
                        <a:rPr lang="en-US" sz="1600" b="1" kern="1200" dirty="0">
                          <a:solidFill>
                            <a:srgbClr val="000000"/>
                          </a:solidFill>
                          <a:effectLst/>
                          <a:latin typeface="+mn-lt"/>
                          <a:ea typeface="Calibri" panose="020F0502020204030204" pitchFamily="34" charset="0"/>
                          <a:cs typeface="Arial" panose="020B0604020202020204" pitchFamily="34" charset="0"/>
                        </a:rPr>
                        <a:t>1283</a:t>
                      </a:r>
                      <a:endParaRPr lang="en-ZA" sz="1600" b="1" dirty="0">
                        <a:effectLst/>
                        <a:latin typeface="+mn-lt"/>
                        <a:ea typeface="Calibri" panose="020F0502020204030204" pitchFamily="34" charset="0"/>
                        <a:cs typeface="Times New Roman" panose="02020603050405020304" pitchFamily="18" charset="0"/>
                      </a:endParaRPr>
                    </a:p>
                  </a:txBody>
                  <a:tcPr marL="68250" marR="68250" marT="9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12548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19</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334397"/>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solidFill>
                  <a:prstClr val="white"/>
                </a:solidFill>
                <a:latin typeface="Arial" panose="020B0604020202020204" pitchFamily="34" charset="0"/>
                <a:cs typeface="Arial" panose="020B0604020202020204" pitchFamily="34" charset="0"/>
              </a:rPr>
              <a:t>Mpumalanga and North West: Planned and      Achieved Enrolment</a:t>
            </a:r>
            <a:endParaRPr lang="en-ZA" b="1" dirty="0">
              <a:solidFill>
                <a:prstClr val="white"/>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0080048"/>
              </p:ext>
            </p:extLst>
          </p:nvPr>
        </p:nvGraphicFramePr>
        <p:xfrm>
          <a:off x="467546" y="1340768"/>
          <a:ext cx="8208911" cy="3975844"/>
        </p:xfrm>
        <a:graphic>
          <a:graphicData uri="http://schemas.openxmlformats.org/drawingml/2006/table">
            <a:tbl>
              <a:tblPr firstRow="1" firstCol="1" bandRow="1"/>
              <a:tblGrid>
                <a:gridCol w="2168392">
                  <a:extLst>
                    <a:ext uri="{9D8B030D-6E8A-4147-A177-3AD203B41FA5}">
                      <a16:colId xmlns:a16="http://schemas.microsoft.com/office/drawing/2014/main" val="20000"/>
                    </a:ext>
                  </a:extLst>
                </a:gridCol>
                <a:gridCol w="1781179">
                  <a:extLst>
                    <a:ext uri="{9D8B030D-6E8A-4147-A177-3AD203B41FA5}">
                      <a16:colId xmlns:a16="http://schemas.microsoft.com/office/drawing/2014/main" val="20001"/>
                    </a:ext>
                  </a:extLst>
                </a:gridCol>
                <a:gridCol w="1419780">
                  <a:extLst>
                    <a:ext uri="{9D8B030D-6E8A-4147-A177-3AD203B41FA5}">
                      <a16:colId xmlns:a16="http://schemas.microsoft.com/office/drawing/2014/main" val="20002"/>
                    </a:ext>
                  </a:extLst>
                </a:gridCol>
                <a:gridCol w="1419780">
                  <a:extLst>
                    <a:ext uri="{9D8B030D-6E8A-4147-A177-3AD203B41FA5}">
                      <a16:colId xmlns:a16="http://schemas.microsoft.com/office/drawing/2014/main" val="20003"/>
                    </a:ext>
                  </a:extLst>
                </a:gridCol>
                <a:gridCol w="1419780">
                  <a:extLst>
                    <a:ext uri="{9D8B030D-6E8A-4147-A177-3AD203B41FA5}">
                      <a16:colId xmlns:a16="http://schemas.microsoft.com/office/drawing/2014/main" val="20004"/>
                    </a:ext>
                  </a:extLst>
                </a:gridCol>
              </a:tblGrid>
              <a:tr h="648072">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TVET College </a:t>
                      </a:r>
                      <a:endParaRPr lang="en-ZA" sz="1600" b="1" kern="1200" dirty="0">
                        <a:solidFill>
                          <a:srgbClr val="000000"/>
                        </a:solidFill>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Total Planned Target </a:t>
                      </a:r>
                      <a:endParaRPr lang="en-ZA" sz="1600" b="1" kern="1200" dirty="0">
                        <a:solidFill>
                          <a:srgbClr val="000000"/>
                        </a:solidFill>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Total Achieved </a:t>
                      </a:r>
                      <a:endParaRPr lang="en-ZA" sz="1600" b="1" kern="1200" dirty="0">
                        <a:solidFill>
                          <a:srgbClr val="000000"/>
                        </a:solidFill>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Pending </a:t>
                      </a:r>
                      <a:r>
                        <a:rPr lang="en-US" sz="1600" b="1" kern="1200" dirty="0" smtClean="0">
                          <a:solidFill>
                            <a:srgbClr val="000000"/>
                          </a:solidFill>
                          <a:effectLst/>
                          <a:latin typeface="+mn-lt"/>
                          <a:ea typeface="Calibri" panose="020F0502020204030204" pitchFamily="34" charset="0"/>
                          <a:cs typeface="Times New Roman" panose="02020603050405020304" pitchFamily="18" charset="0"/>
                        </a:rPr>
                        <a:t>2021</a:t>
                      </a:r>
                      <a:r>
                        <a:rPr lang="en-US" sz="1600" b="1" kern="1200" baseline="0" dirty="0" smtClean="0">
                          <a:solidFill>
                            <a:srgbClr val="000000"/>
                          </a:solidFill>
                          <a:effectLst/>
                          <a:latin typeface="+mn-lt"/>
                          <a:ea typeface="Calibri" panose="020F0502020204030204" pitchFamily="34" charset="0"/>
                          <a:cs typeface="Times New Roman" panose="02020603050405020304" pitchFamily="18" charset="0"/>
                        </a:rPr>
                        <a:t>  A</a:t>
                      </a:r>
                      <a:r>
                        <a:rPr lang="en-US" sz="1600" b="1" kern="1200" dirty="0" smtClean="0">
                          <a:solidFill>
                            <a:srgbClr val="000000"/>
                          </a:solidFill>
                          <a:effectLst/>
                          <a:latin typeface="+mn-lt"/>
                          <a:ea typeface="Calibri" panose="020F0502020204030204" pitchFamily="34" charset="0"/>
                          <a:cs typeface="Times New Roman" panose="02020603050405020304" pitchFamily="18" charset="0"/>
                        </a:rPr>
                        <a:t>pplications</a:t>
                      </a:r>
                      <a:endParaRPr lang="en-ZA" sz="1600" b="1" kern="1200" dirty="0">
                        <a:solidFill>
                          <a:srgbClr val="000000"/>
                        </a:solidFill>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Pending 2021 </a:t>
                      </a:r>
                      <a:r>
                        <a:rPr lang="en-US" sz="1600" b="1" kern="1200" dirty="0" smtClean="0">
                          <a:solidFill>
                            <a:srgbClr val="000000"/>
                          </a:solidFill>
                          <a:effectLst/>
                          <a:latin typeface="+mn-lt"/>
                          <a:ea typeface="Calibri" panose="020F0502020204030204" pitchFamily="34" charset="0"/>
                          <a:cs typeface="Times New Roman" panose="02020603050405020304" pitchFamily="18" charset="0"/>
                        </a:rPr>
                        <a:t>Registrations</a:t>
                      </a:r>
                      <a:endParaRPr lang="en-ZA" sz="1600" b="1" kern="1200" dirty="0">
                        <a:solidFill>
                          <a:srgbClr val="000000"/>
                        </a:solidFill>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75396">
                <a:tc>
                  <a:txBody>
                    <a:bodyPr/>
                    <a:lstStyle/>
                    <a:p>
                      <a:pPr>
                        <a:lnSpc>
                          <a:spcPct val="100000"/>
                        </a:lnSpc>
                        <a:spcAft>
                          <a:spcPts val="800"/>
                        </a:spcAft>
                      </a:pPr>
                      <a:r>
                        <a:rPr lang="en-US" sz="1600" b="1" kern="1200" dirty="0" err="1">
                          <a:solidFill>
                            <a:srgbClr val="000000"/>
                          </a:solidFill>
                          <a:effectLst/>
                          <a:latin typeface="+mn-lt"/>
                          <a:ea typeface="Calibri" panose="020F0502020204030204" pitchFamily="34" charset="0"/>
                          <a:cs typeface="Times New Roman" panose="02020603050405020304" pitchFamily="18" charset="0"/>
                        </a:rPr>
                        <a:t>Vuselela</a:t>
                      </a:r>
                      <a:endParaRPr lang="en-ZA" sz="1600" b="1"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10605</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5210</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0</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5396">
                <a:tc>
                  <a:txBody>
                    <a:bodyPr/>
                    <a:lstStyle/>
                    <a:p>
                      <a:pPr>
                        <a:lnSpc>
                          <a:spcPct val="100000"/>
                        </a:lnSpc>
                        <a:spcAft>
                          <a:spcPts val="800"/>
                        </a:spcAft>
                      </a:pPr>
                      <a:r>
                        <a:rPr lang="en-US" sz="1600" b="1" kern="1200" dirty="0" err="1">
                          <a:solidFill>
                            <a:srgbClr val="000000"/>
                          </a:solidFill>
                          <a:effectLst/>
                          <a:latin typeface="+mn-lt"/>
                          <a:ea typeface="Calibri" panose="020F0502020204030204" pitchFamily="34" charset="0"/>
                          <a:cs typeface="Times New Roman" panose="02020603050405020304" pitchFamily="18" charset="0"/>
                        </a:rPr>
                        <a:t>Taletso</a:t>
                      </a:r>
                      <a:endParaRPr lang="en-ZA" sz="1600" b="1"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8711</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4460</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1436</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5396">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ORBIT</a:t>
                      </a:r>
                      <a:endParaRPr lang="en-ZA" sz="1600" b="1"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11918</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5199</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675</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396">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Nkangala </a:t>
                      </a:r>
                      <a:endParaRPr lang="en-ZA" sz="1600" b="1"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14416</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9042</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0</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5396">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Gert Sibande </a:t>
                      </a:r>
                      <a:endParaRPr lang="en-ZA" sz="1600" b="1"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10116</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8661</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0</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0</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5396">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Ehlanzeni</a:t>
                      </a:r>
                      <a:endParaRPr lang="en-ZA" sz="1600" b="1"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7295</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6367</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a:solidFill>
                            <a:srgbClr val="000000"/>
                          </a:solidFill>
                          <a:effectLst/>
                          <a:latin typeface="+mn-lt"/>
                          <a:ea typeface="Calibri" panose="020F0502020204030204" pitchFamily="34" charset="0"/>
                          <a:cs typeface="Times New Roman" panose="02020603050405020304" pitchFamily="18" charset="0"/>
                        </a:rPr>
                        <a:t>0</a:t>
                      </a:r>
                      <a:endParaRPr lang="en-ZA" sz="160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kern="1200" dirty="0">
                          <a:solidFill>
                            <a:srgbClr val="000000"/>
                          </a:solidFill>
                          <a:effectLst/>
                          <a:latin typeface="+mn-lt"/>
                          <a:ea typeface="Calibri" panose="020F0502020204030204" pitchFamily="34" charset="0"/>
                          <a:cs typeface="Times New Roman" panose="02020603050405020304" pitchFamily="18" charset="0"/>
                        </a:rPr>
                        <a:t>732</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5396">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Total</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63061</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38939</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0</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2843</a:t>
                      </a:r>
                      <a:endParaRPr lang="en-ZA" sz="1600" dirty="0">
                        <a:effectLst/>
                        <a:latin typeface="+mn-lt"/>
                        <a:ea typeface="Calibri" panose="020F0502020204030204" pitchFamily="34" charset="0"/>
                        <a:cs typeface="Times New Roman" panose="02020603050405020304" pitchFamily="18" charset="0"/>
                      </a:endParaRPr>
                    </a:p>
                  </a:txBody>
                  <a:tcPr marL="67068" marR="67068" marT="9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2685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2" name="Picture 1"/>
          <p:cNvPicPr>
            <a:picLocks noChangeAspect="1"/>
          </p:cNvPicPr>
          <p:nvPr/>
        </p:nvPicPr>
        <p:blipFill>
          <a:blip r:embed="rId3"/>
          <a:stretch>
            <a:fillRect/>
          </a:stretch>
        </p:blipFill>
        <p:spPr>
          <a:xfrm>
            <a:off x="827584" y="850689"/>
            <a:ext cx="7392841" cy="5964187"/>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a:t>
            </a:fld>
            <a:endParaRPr lang="en-US" altLang="en-US" sz="1200" b="1" dirty="0">
              <a:solidFill>
                <a:srgbClr val="898989"/>
              </a:solidFill>
              <a:latin typeface="Arial" panose="020B0604020202020204" pitchFamily="34" charset="0"/>
            </a:endParaRPr>
          </a:p>
        </p:txBody>
      </p:sp>
      <p:sp>
        <p:nvSpPr>
          <p:cNvPr id="10" name="TextBox 9"/>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705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65621" y="260648"/>
            <a:ext cx="8075240" cy="792088"/>
          </a:xfrm>
          <a:solidFill>
            <a:srgbClr val="00682F"/>
          </a:solidFill>
        </p:spPr>
        <p:txBody>
          <a:bodyPr/>
          <a:lstStyle/>
          <a:p>
            <a:pPr algn="ctr" eaLnBrk="1" hangingPunct="1"/>
            <a:r>
              <a:rPr lang="en-US" sz="2400" b="1" dirty="0">
                <a:solidFill>
                  <a:schemeClr val="lt1"/>
                </a:solidFill>
                <a:latin typeface="Arial" panose="020B0604020202020204" pitchFamily="34" charset="0"/>
                <a:ea typeface="+mn-ea"/>
                <a:cs typeface="Arial" panose="020B0604020202020204" pitchFamily="34" charset="0"/>
              </a:rPr>
              <a:t>Western Cape &amp; Northern Cape: Planned and Achieved Enrolment</a:t>
            </a:r>
          </a:p>
        </p:txBody>
      </p:sp>
      <p:sp>
        <p:nvSpPr>
          <p:cNvPr id="3076" name="Content Placeholder 2"/>
          <p:cNvSpPr>
            <a:spLocks noGrp="1"/>
          </p:cNvSpPr>
          <p:nvPr>
            <p:ph idx="1"/>
          </p:nvPr>
        </p:nvSpPr>
        <p:spPr>
          <a:xfrm>
            <a:off x="714348" y="886764"/>
            <a:ext cx="7715304" cy="5328592"/>
          </a:xfrm>
        </p:spPr>
        <p:txBody>
          <a:bodyPr/>
          <a:lstStyle/>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ZA" sz="1400" dirty="0" smtClean="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a:t>
            </a:r>
            <a:endParaRPr lang="en-US" sz="1400" dirty="0">
              <a:latin typeface="Arial Narrow" panose="020B0606020202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26513449"/>
              </p:ext>
            </p:extLst>
          </p:nvPr>
        </p:nvGraphicFramePr>
        <p:xfrm>
          <a:off x="457200" y="1221440"/>
          <a:ext cx="8075239" cy="4359116"/>
        </p:xfrm>
        <a:graphic>
          <a:graphicData uri="http://schemas.openxmlformats.org/drawingml/2006/table">
            <a:tbl>
              <a:tblPr firstRow="1" firstCol="1" bandRow="1"/>
              <a:tblGrid>
                <a:gridCol w="2137564">
                  <a:extLst>
                    <a:ext uri="{9D8B030D-6E8A-4147-A177-3AD203B41FA5}">
                      <a16:colId xmlns:a16="http://schemas.microsoft.com/office/drawing/2014/main" val="20000"/>
                    </a:ext>
                  </a:extLst>
                </a:gridCol>
                <a:gridCol w="1746375">
                  <a:extLst>
                    <a:ext uri="{9D8B030D-6E8A-4147-A177-3AD203B41FA5}">
                      <a16:colId xmlns:a16="http://schemas.microsoft.com/office/drawing/2014/main" val="20001"/>
                    </a:ext>
                  </a:extLst>
                </a:gridCol>
                <a:gridCol w="1397100">
                  <a:extLst>
                    <a:ext uri="{9D8B030D-6E8A-4147-A177-3AD203B41FA5}">
                      <a16:colId xmlns:a16="http://schemas.microsoft.com/office/drawing/2014/main" val="20002"/>
                    </a:ext>
                  </a:extLst>
                </a:gridCol>
                <a:gridCol w="1397100">
                  <a:extLst>
                    <a:ext uri="{9D8B030D-6E8A-4147-A177-3AD203B41FA5}">
                      <a16:colId xmlns:a16="http://schemas.microsoft.com/office/drawing/2014/main" val="20003"/>
                    </a:ext>
                  </a:extLst>
                </a:gridCol>
                <a:gridCol w="1397100">
                  <a:extLst>
                    <a:ext uri="{9D8B030D-6E8A-4147-A177-3AD203B41FA5}">
                      <a16:colId xmlns:a16="http://schemas.microsoft.com/office/drawing/2014/main" val="20004"/>
                    </a:ext>
                  </a:extLst>
                </a:gridCol>
              </a:tblGrid>
              <a:tr h="839408">
                <a:tc>
                  <a:txBody>
                    <a:bodyPr/>
                    <a:lstStyle/>
                    <a:p>
                      <a:pPr algn="ctr">
                        <a:lnSpc>
                          <a:spcPct val="100000"/>
                        </a:lnSpc>
                        <a:spcAft>
                          <a:spcPts val="800"/>
                        </a:spcAft>
                      </a:pPr>
                      <a:r>
                        <a:rPr lang="en-US" sz="1600" b="1" i="0" u="none" strike="noStrike" kern="1200" dirty="0">
                          <a:solidFill>
                            <a:srgbClr val="000000"/>
                          </a:solidFill>
                          <a:effectLst/>
                          <a:latin typeface="+mn-lt"/>
                          <a:ea typeface="+mn-ea"/>
                          <a:cs typeface="+mn-cs"/>
                        </a:rPr>
                        <a:t>TVET College </a:t>
                      </a:r>
                      <a:endParaRPr lang="en-ZA" sz="1600" b="1" i="0" u="none" strike="noStrike" kern="1200" dirty="0">
                        <a:solidFill>
                          <a:srgbClr val="000000"/>
                        </a:solidFill>
                        <a:effectLst/>
                        <a:latin typeface="+mn-lt"/>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i="0" u="none" strike="noStrike" kern="1200" dirty="0">
                          <a:solidFill>
                            <a:srgbClr val="000000"/>
                          </a:solidFill>
                          <a:effectLst/>
                          <a:latin typeface="+mn-lt"/>
                          <a:ea typeface="+mn-ea"/>
                          <a:cs typeface="+mn-cs"/>
                        </a:rPr>
                        <a:t>Total Planned Target </a:t>
                      </a:r>
                      <a:endParaRPr lang="en-ZA" sz="1600" b="1" i="0" u="none" strike="noStrike" kern="1200" dirty="0">
                        <a:solidFill>
                          <a:srgbClr val="000000"/>
                        </a:solidFill>
                        <a:effectLst/>
                        <a:latin typeface="+mn-lt"/>
                        <a:ea typeface="+mn-ea"/>
                        <a:cs typeface="+mn-cs"/>
                      </a:endParaRPr>
                    </a:p>
                    <a:p>
                      <a:pPr algn="ctr">
                        <a:lnSpc>
                          <a:spcPct val="100000"/>
                        </a:lnSpc>
                        <a:spcAft>
                          <a:spcPts val="800"/>
                        </a:spcAft>
                      </a:pPr>
                      <a:r>
                        <a:rPr lang="en-US" sz="1600" b="1" i="0" u="none" strike="noStrike" kern="1200" dirty="0">
                          <a:solidFill>
                            <a:srgbClr val="000000"/>
                          </a:solidFill>
                          <a:effectLst/>
                          <a:latin typeface="+mn-lt"/>
                          <a:ea typeface="+mn-ea"/>
                          <a:cs typeface="+mn-cs"/>
                        </a:rPr>
                        <a:t>(Annual target)</a:t>
                      </a:r>
                      <a:endParaRPr lang="en-ZA" sz="1600" b="1" i="0" u="none" strike="noStrike" kern="1200" dirty="0">
                        <a:solidFill>
                          <a:srgbClr val="000000"/>
                        </a:solidFill>
                        <a:effectLst/>
                        <a:latin typeface="+mn-lt"/>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i="0" u="none" strike="noStrike" kern="1200" dirty="0">
                          <a:solidFill>
                            <a:srgbClr val="000000"/>
                          </a:solidFill>
                          <a:effectLst/>
                          <a:latin typeface="+mn-lt"/>
                          <a:ea typeface="+mn-ea"/>
                          <a:cs typeface="+mn-cs"/>
                        </a:rPr>
                        <a:t>Total Achieved </a:t>
                      </a:r>
                      <a:endParaRPr lang="en-ZA" sz="1600" b="1" i="0" u="none" strike="noStrike" kern="1200" dirty="0">
                        <a:solidFill>
                          <a:srgbClr val="000000"/>
                        </a:solidFill>
                        <a:effectLst/>
                        <a:latin typeface="+mn-lt"/>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i="0" u="none" strike="noStrike" kern="1200" dirty="0">
                          <a:solidFill>
                            <a:srgbClr val="000000"/>
                          </a:solidFill>
                          <a:effectLst/>
                          <a:latin typeface="+mn-lt"/>
                          <a:ea typeface="+mn-ea"/>
                          <a:cs typeface="+mn-cs"/>
                        </a:rPr>
                        <a:t>Pending 2021 applications</a:t>
                      </a:r>
                      <a:endParaRPr lang="en-ZA" sz="1600" b="1" i="0" u="none" strike="noStrike" kern="1200" dirty="0">
                        <a:solidFill>
                          <a:srgbClr val="000000"/>
                        </a:solidFill>
                        <a:effectLst/>
                        <a:latin typeface="+mn-lt"/>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Aft>
                          <a:spcPts val="800"/>
                        </a:spcAft>
                      </a:pPr>
                      <a:r>
                        <a:rPr lang="en-US" sz="1600" b="1" i="0" u="none" strike="noStrike" kern="1200" dirty="0">
                          <a:solidFill>
                            <a:srgbClr val="000000"/>
                          </a:solidFill>
                          <a:effectLst/>
                          <a:latin typeface="+mn-lt"/>
                          <a:ea typeface="+mn-ea"/>
                          <a:cs typeface="+mn-cs"/>
                        </a:rPr>
                        <a:t>Pending 2021 registrations</a:t>
                      </a:r>
                      <a:endParaRPr lang="en-ZA" sz="1600" b="1" i="0" u="none" strike="noStrike" kern="1200" dirty="0">
                        <a:solidFill>
                          <a:srgbClr val="000000"/>
                        </a:solidFill>
                        <a:effectLst/>
                        <a:latin typeface="+mn-lt"/>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90719">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Boland College</a:t>
                      </a:r>
                      <a:endParaRPr lang="en-ZA" sz="1200" b="1"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10 760</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5 074</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a:solidFill>
                            <a:srgbClr val="000000"/>
                          </a:solidFill>
                          <a:effectLst/>
                          <a:latin typeface="+mn-lt"/>
                          <a:ea typeface="Calibri" panose="020F0502020204030204" pitchFamily="34" charset="0"/>
                          <a:cs typeface="Times New Roman" panose="02020603050405020304" pitchFamily="18" charset="0"/>
                        </a:rPr>
                        <a:t>0</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a:solidFill>
                            <a:srgbClr val="000000"/>
                          </a:solidFill>
                          <a:effectLst/>
                          <a:latin typeface="+mn-lt"/>
                          <a:ea typeface="Calibri" panose="020F0502020204030204" pitchFamily="34" charset="0"/>
                          <a:cs typeface="Times New Roman" panose="02020603050405020304" pitchFamily="18" charset="0"/>
                        </a:rPr>
                        <a:t>0</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719">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College of Cape Town</a:t>
                      </a:r>
                      <a:endParaRPr lang="en-ZA" sz="1200" b="1"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dirty="0">
                          <a:solidFill>
                            <a:srgbClr val="000000"/>
                          </a:solidFill>
                          <a:effectLst/>
                          <a:latin typeface="+mn-lt"/>
                          <a:ea typeface="Times New Roman" panose="02020603050405020304" pitchFamily="18" charset="0"/>
                          <a:cs typeface="Times New Roman" panose="02020603050405020304" pitchFamily="18" charset="0"/>
                        </a:rPr>
                        <a:t>13 643</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dirty="0">
                          <a:solidFill>
                            <a:srgbClr val="000000"/>
                          </a:solidFill>
                          <a:effectLst/>
                          <a:latin typeface="+mn-lt"/>
                          <a:ea typeface="Times New Roman" panose="02020603050405020304" pitchFamily="18" charset="0"/>
                          <a:cs typeface="Times New Roman" panose="02020603050405020304" pitchFamily="18" charset="0"/>
                        </a:rPr>
                        <a:t> 7 172</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dirty="0">
                          <a:solidFill>
                            <a:srgbClr val="000000"/>
                          </a:solidFill>
                          <a:effectLst/>
                          <a:latin typeface="+mn-lt"/>
                          <a:ea typeface="Times New Roman" panose="02020603050405020304" pitchFamily="18" charset="0"/>
                          <a:cs typeface="Times New Roman" panose="02020603050405020304" pitchFamily="18" charset="0"/>
                        </a:rPr>
                        <a:t> 0</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a:solidFill>
                            <a:srgbClr val="000000"/>
                          </a:solidFill>
                          <a:effectLst/>
                          <a:latin typeface="+mn-lt"/>
                          <a:ea typeface="Times New Roman" panose="02020603050405020304" pitchFamily="18" charset="0"/>
                          <a:cs typeface="Times New Roman" panose="02020603050405020304" pitchFamily="18" charset="0"/>
                        </a:rPr>
                        <a:t> 0</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0719">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False Bay College</a:t>
                      </a:r>
                      <a:endParaRPr lang="en-ZA" sz="1200" b="1"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GB" sz="1600" b="1" kern="1200" dirty="0">
                          <a:solidFill>
                            <a:srgbClr val="000000"/>
                          </a:solidFill>
                          <a:effectLst/>
                          <a:latin typeface="+mn-lt"/>
                          <a:ea typeface="Calibri" panose="020F0502020204030204" pitchFamily="34" charset="0"/>
                          <a:cs typeface="Times New Roman" panose="02020603050405020304" pitchFamily="18" charset="0"/>
                        </a:rPr>
                        <a:t>1</a:t>
                      </a:r>
                      <a:r>
                        <a:rPr lang="en-US" sz="1600" b="1" kern="1200" dirty="0">
                          <a:solidFill>
                            <a:srgbClr val="000000"/>
                          </a:solidFill>
                          <a:effectLst/>
                          <a:latin typeface="+mn-lt"/>
                          <a:ea typeface="Calibri" panose="020F0502020204030204" pitchFamily="34" charset="0"/>
                          <a:cs typeface="Times New Roman" panose="02020603050405020304" pitchFamily="18" charset="0"/>
                        </a:rPr>
                        <a:t>0 547</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5 126</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*2 670</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a:solidFill>
                            <a:srgbClr val="000000"/>
                          </a:solidFill>
                          <a:effectLst/>
                          <a:latin typeface="+mn-lt"/>
                          <a:ea typeface="Calibri" panose="020F0502020204030204" pitchFamily="34" charset="0"/>
                          <a:cs typeface="Times New Roman" panose="02020603050405020304" pitchFamily="18" charset="0"/>
                        </a:rPr>
                        <a:t>**533</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0719">
                <a:tc>
                  <a:txBody>
                    <a:bodyPr/>
                    <a:lstStyle/>
                    <a:p>
                      <a:pPr>
                        <a:lnSpc>
                          <a:spcPct val="100000"/>
                        </a:lnSpc>
                        <a:spcAft>
                          <a:spcPts val="800"/>
                        </a:spcAft>
                      </a:pPr>
                      <a:r>
                        <a:rPr lang="en-US" sz="1600" b="1" kern="1200" dirty="0" err="1">
                          <a:solidFill>
                            <a:srgbClr val="000000"/>
                          </a:solidFill>
                          <a:effectLst/>
                          <a:latin typeface="+mn-lt"/>
                          <a:ea typeface="Calibri" panose="020F0502020204030204" pitchFamily="34" charset="0"/>
                          <a:cs typeface="Times New Roman" panose="02020603050405020304" pitchFamily="18" charset="0"/>
                        </a:rPr>
                        <a:t>Northlink</a:t>
                      </a:r>
                      <a:r>
                        <a:rPr lang="en-US" sz="1600" b="1" kern="1200" dirty="0">
                          <a:solidFill>
                            <a:srgbClr val="000000"/>
                          </a:solidFill>
                          <a:effectLst/>
                          <a:latin typeface="+mn-lt"/>
                          <a:ea typeface="Calibri" panose="020F0502020204030204" pitchFamily="34" charset="0"/>
                          <a:cs typeface="Times New Roman" panose="02020603050405020304" pitchFamily="18" charset="0"/>
                        </a:rPr>
                        <a:t> College</a:t>
                      </a:r>
                      <a:endParaRPr lang="en-ZA" sz="1200" b="1"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a:solidFill>
                            <a:srgbClr val="000000"/>
                          </a:solidFill>
                          <a:effectLst/>
                          <a:latin typeface="+mn-lt"/>
                          <a:ea typeface="Calibri" panose="020F0502020204030204" pitchFamily="34" charset="0"/>
                          <a:cs typeface="Times New Roman" panose="02020603050405020304" pitchFamily="18" charset="0"/>
                        </a:rPr>
                        <a:t>23 794</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a:solidFill>
                            <a:srgbClr val="000000"/>
                          </a:solidFill>
                          <a:effectLst/>
                          <a:latin typeface="+mn-lt"/>
                          <a:ea typeface="Calibri" panose="020F0502020204030204" pitchFamily="34" charset="0"/>
                          <a:cs typeface="Times New Roman" panose="02020603050405020304" pitchFamily="18" charset="0"/>
                        </a:rPr>
                        <a:t>10 961</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a:solidFill>
                            <a:srgbClr val="000000"/>
                          </a:solidFill>
                          <a:effectLst/>
                          <a:latin typeface="+mn-lt"/>
                          <a:ea typeface="Calibri" panose="020F0502020204030204" pitchFamily="34" charset="0"/>
                          <a:cs typeface="Times New Roman" panose="02020603050405020304" pitchFamily="18" charset="0"/>
                        </a:rPr>
                        <a:t>0</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0719">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South Cape College</a:t>
                      </a:r>
                      <a:endParaRPr lang="en-ZA" sz="1200" b="1"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GB" sz="1600" b="1" kern="1200" dirty="0">
                          <a:solidFill>
                            <a:srgbClr val="000000"/>
                          </a:solidFill>
                          <a:effectLst/>
                          <a:latin typeface="+mn-lt"/>
                          <a:ea typeface="Calibri" panose="020F0502020204030204" pitchFamily="34" charset="0"/>
                          <a:cs typeface="Times New Roman" panose="02020603050405020304" pitchFamily="18" charset="0"/>
                        </a:rPr>
                        <a:t>7 </a:t>
                      </a:r>
                      <a:r>
                        <a:rPr lang="en-US" sz="1600" b="1" kern="1200" dirty="0">
                          <a:solidFill>
                            <a:srgbClr val="000000"/>
                          </a:solidFill>
                          <a:effectLst/>
                          <a:latin typeface="+mn-lt"/>
                          <a:ea typeface="Calibri" panose="020F0502020204030204" pitchFamily="34" charset="0"/>
                          <a:cs typeface="Times New Roman" panose="02020603050405020304" pitchFamily="18" charset="0"/>
                        </a:rPr>
                        <a:t>477</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a:solidFill>
                            <a:srgbClr val="000000"/>
                          </a:solidFill>
                          <a:effectLst/>
                          <a:latin typeface="+mn-lt"/>
                          <a:ea typeface="Calibri" panose="020F0502020204030204" pitchFamily="34" charset="0"/>
                          <a:cs typeface="Times New Roman" panose="02020603050405020304" pitchFamily="18" charset="0"/>
                        </a:rPr>
                        <a:t>4 076 </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0719">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West Coast College</a:t>
                      </a:r>
                      <a:endParaRPr lang="en-ZA" sz="1200" b="1"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a:solidFill>
                            <a:srgbClr val="000000"/>
                          </a:solidFill>
                          <a:effectLst/>
                          <a:latin typeface="+mn-lt"/>
                          <a:ea typeface="Calibri" panose="020F0502020204030204" pitchFamily="34" charset="0"/>
                          <a:cs typeface="Times New Roman" panose="02020603050405020304" pitchFamily="18" charset="0"/>
                        </a:rPr>
                        <a:t> 10 833</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600" b="1" kern="1200">
                          <a:solidFill>
                            <a:srgbClr val="000000"/>
                          </a:solidFill>
                          <a:effectLst/>
                          <a:latin typeface="+mn-lt"/>
                          <a:ea typeface="Calibri" panose="020F0502020204030204" pitchFamily="34" charset="0"/>
                          <a:cs typeface="Times New Roman" panose="02020603050405020304" pitchFamily="18" charset="0"/>
                        </a:rPr>
                        <a:t>5 819 </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0719">
                <a:tc>
                  <a:txBody>
                    <a:bodyPr/>
                    <a:lstStyle/>
                    <a:p>
                      <a:pP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Northern Cape Rural</a:t>
                      </a:r>
                      <a:endParaRPr lang="en-ZA" sz="1200" b="1"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0000"/>
                        </a:lnSpc>
                        <a:spcAft>
                          <a:spcPts val="0"/>
                        </a:spcAft>
                      </a:pPr>
                      <a:r>
                        <a:rPr lang="en-ZA" sz="1600" b="1" kern="1200">
                          <a:solidFill>
                            <a:srgbClr val="000000"/>
                          </a:solidFill>
                          <a:effectLst/>
                          <a:latin typeface="+mn-lt"/>
                          <a:ea typeface="Times New Roman" panose="02020603050405020304" pitchFamily="18" charset="0"/>
                          <a:cs typeface="Times New Roman" panose="02020603050405020304" pitchFamily="18" charset="0"/>
                        </a:rPr>
                        <a:t>8 523</a:t>
                      </a:r>
                      <a:endParaRPr lang="en-ZA" sz="120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0000"/>
                        </a:lnSpc>
                        <a:spcAft>
                          <a:spcPts val="0"/>
                        </a:spcAft>
                      </a:pPr>
                      <a:r>
                        <a:rPr lang="en-ZA" sz="1600" b="1" kern="1200">
                          <a:solidFill>
                            <a:srgbClr val="000000"/>
                          </a:solidFill>
                          <a:effectLst/>
                          <a:latin typeface="+mn-lt"/>
                          <a:ea typeface="Times New Roman" panose="02020603050405020304" pitchFamily="18" charset="0"/>
                          <a:cs typeface="Times New Roman" panose="02020603050405020304" pitchFamily="18" charset="0"/>
                        </a:rPr>
                        <a:t>3 023</a:t>
                      </a:r>
                      <a:endParaRPr lang="en-ZA" sz="120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0000"/>
                        </a:lnSpc>
                        <a:spcAft>
                          <a:spcPts val="0"/>
                        </a:spcAft>
                      </a:pPr>
                      <a:r>
                        <a:rPr lang="en-ZA" sz="1600" b="1" kern="1200" dirty="0">
                          <a:solidFill>
                            <a:srgbClr val="000000"/>
                          </a:solidFill>
                          <a:effectLst/>
                          <a:latin typeface="+mn-lt"/>
                          <a:ea typeface="Times New Roman" panose="02020603050405020304" pitchFamily="18" charset="0"/>
                          <a:cs typeface="Times New Roman" panose="02020603050405020304" pitchFamily="18" charset="0"/>
                        </a:rPr>
                        <a:t>1 519</a:t>
                      </a:r>
                      <a:endParaRPr lang="en-ZA" sz="12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0000"/>
                        </a:lnSpc>
                        <a:spcAft>
                          <a:spcPts val="0"/>
                        </a:spcAft>
                      </a:pPr>
                      <a:r>
                        <a:rPr lang="en-ZA" sz="1600" b="1" kern="1200" dirty="0">
                          <a:solidFill>
                            <a:srgbClr val="000000"/>
                          </a:solidFill>
                          <a:effectLst/>
                          <a:latin typeface="+mn-lt"/>
                          <a:ea typeface="Times New Roman" panose="02020603050405020304" pitchFamily="18" charset="0"/>
                          <a:cs typeface="Times New Roman" panose="02020603050405020304" pitchFamily="18" charset="0"/>
                        </a:rPr>
                        <a:t>0</a:t>
                      </a:r>
                      <a:endParaRPr lang="en-ZA" sz="12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0719">
                <a:tc>
                  <a:txBody>
                    <a:bodyPr/>
                    <a:lstStyle/>
                    <a:p>
                      <a:pPr>
                        <a:lnSpc>
                          <a:spcPct val="100000"/>
                        </a:lnSpc>
                        <a:spcAft>
                          <a:spcPts val="800"/>
                        </a:spcAft>
                      </a:pPr>
                      <a:r>
                        <a:rPr lang="en-GB" sz="1600" b="1" kern="1200" dirty="0">
                          <a:solidFill>
                            <a:srgbClr val="000000"/>
                          </a:solidFill>
                          <a:effectLst/>
                          <a:latin typeface="+mn-lt"/>
                          <a:ea typeface="Calibri" panose="020F0502020204030204" pitchFamily="34" charset="0"/>
                          <a:cs typeface="Times New Roman" panose="02020603050405020304" pitchFamily="18" charset="0"/>
                        </a:rPr>
                        <a:t>Northern Cape Urban</a:t>
                      </a:r>
                      <a:endParaRPr lang="en-ZA" sz="1200" b="1"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600" b="1" kern="1200">
                          <a:solidFill>
                            <a:srgbClr val="000000"/>
                          </a:solidFill>
                          <a:effectLst/>
                          <a:latin typeface="+mn-lt"/>
                          <a:ea typeface="Calibri" panose="020F0502020204030204" pitchFamily="34" charset="0"/>
                          <a:cs typeface="Times New Roman" panose="02020603050405020304" pitchFamily="18" charset="0"/>
                        </a:rPr>
                        <a:t>9 900</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kern="1200">
                          <a:solidFill>
                            <a:srgbClr val="000000"/>
                          </a:solidFill>
                          <a:effectLst/>
                          <a:latin typeface="+mn-lt"/>
                          <a:ea typeface="Calibri" panose="020F0502020204030204" pitchFamily="34" charset="0"/>
                          <a:cs typeface="Times New Roman" panose="02020603050405020304" pitchFamily="18" charset="0"/>
                        </a:rPr>
                        <a:t>3 903</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kern="1200">
                          <a:solidFill>
                            <a:srgbClr val="000000"/>
                          </a:solidFill>
                          <a:effectLst/>
                          <a:latin typeface="+mn-lt"/>
                          <a:ea typeface="Calibri" panose="020F0502020204030204" pitchFamily="34" charset="0"/>
                          <a:cs typeface="Times New Roman" panose="02020603050405020304" pitchFamily="18" charset="0"/>
                        </a:rPr>
                        <a:t>0</a:t>
                      </a:r>
                      <a:endParaRPr lang="en-ZA"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926</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0719">
                <a:tc>
                  <a:txBody>
                    <a:bodyPr/>
                    <a:lstStyle/>
                    <a:p>
                      <a:pPr algn="ctr">
                        <a:lnSpc>
                          <a:spcPct val="100000"/>
                        </a:lnSpc>
                        <a:spcAft>
                          <a:spcPts val="800"/>
                        </a:spcAft>
                      </a:pPr>
                      <a:r>
                        <a:rPr lang="en-US" sz="1600" b="1" kern="1200" dirty="0">
                          <a:solidFill>
                            <a:srgbClr val="000000"/>
                          </a:solidFill>
                          <a:effectLst/>
                          <a:latin typeface="+mn-lt"/>
                          <a:ea typeface="Calibri" panose="020F0502020204030204" pitchFamily="34" charset="0"/>
                          <a:cs typeface="Times New Roman" panose="02020603050405020304" pitchFamily="18" charset="0"/>
                        </a:rPr>
                        <a:t>Total</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800"/>
                        </a:spcAft>
                      </a:pPr>
                      <a:r>
                        <a:rPr lang="en-GB" sz="1600" b="1" kern="1200" dirty="0">
                          <a:solidFill>
                            <a:srgbClr val="000000"/>
                          </a:solidFill>
                          <a:effectLst/>
                          <a:latin typeface="+mn-lt"/>
                          <a:ea typeface="Calibri" panose="020F0502020204030204" pitchFamily="34" charset="0"/>
                          <a:cs typeface="Times New Roman" panose="02020603050405020304" pitchFamily="18" charset="0"/>
                        </a:rPr>
                        <a:t>9</a:t>
                      </a:r>
                      <a:r>
                        <a:rPr lang="en-US" sz="1600" b="1" kern="1200" dirty="0">
                          <a:solidFill>
                            <a:srgbClr val="000000"/>
                          </a:solidFill>
                          <a:effectLst/>
                          <a:latin typeface="+mn-lt"/>
                          <a:ea typeface="Calibri" panose="020F0502020204030204" pitchFamily="34" charset="0"/>
                          <a:cs typeface="Times New Roman" panose="02020603050405020304" pitchFamily="18" charset="0"/>
                        </a:rPr>
                        <a:t>5 477</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800"/>
                        </a:spcAft>
                      </a:pPr>
                      <a:r>
                        <a:rPr lang="en-GB" sz="1600" b="1" kern="1200" dirty="0">
                          <a:solidFill>
                            <a:srgbClr val="000000"/>
                          </a:solidFill>
                          <a:effectLst/>
                          <a:latin typeface="+mn-lt"/>
                          <a:ea typeface="Calibri" panose="020F0502020204030204" pitchFamily="34" charset="0"/>
                          <a:cs typeface="Times New Roman" panose="02020603050405020304" pitchFamily="18" charset="0"/>
                        </a:rPr>
                        <a:t>4</a:t>
                      </a:r>
                      <a:r>
                        <a:rPr lang="en-US" sz="1600" b="1" kern="1200" dirty="0">
                          <a:solidFill>
                            <a:srgbClr val="000000"/>
                          </a:solidFill>
                          <a:effectLst/>
                          <a:latin typeface="+mn-lt"/>
                          <a:ea typeface="Calibri" panose="020F0502020204030204" pitchFamily="34" charset="0"/>
                          <a:cs typeface="Times New Roman" panose="02020603050405020304" pitchFamily="18" charset="0"/>
                        </a:rPr>
                        <a:t>5 154</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80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4</a:t>
                      </a:r>
                      <a:r>
                        <a:rPr lang="en-US" sz="1600" b="1" kern="1200" dirty="0">
                          <a:solidFill>
                            <a:srgbClr val="000000"/>
                          </a:solidFill>
                          <a:effectLst/>
                          <a:latin typeface="+mn-lt"/>
                          <a:ea typeface="Calibri" panose="020F0502020204030204" pitchFamily="34" charset="0"/>
                          <a:cs typeface="Times New Roman" panose="02020603050405020304" pitchFamily="18" charset="0"/>
                        </a:rPr>
                        <a:t> 189</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800"/>
                        </a:spcAft>
                      </a:pPr>
                      <a:r>
                        <a:rPr lang="en-ZA" sz="1600" b="1" kern="1200" dirty="0">
                          <a:solidFill>
                            <a:srgbClr val="000000"/>
                          </a:solidFill>
                          <a:effectLst/>
                          <a:latin typeface="+mn-lt"/>
                          <a:ea typeface="Calibri" panose="020F0502020204030204" pitchFamily="34" charset="0"/>
                          <a:cs typeface="Times New Roman" panose="02020603050405020304" pitchFamily="18" charset="0"/>
                        </a:rPr>
                        <a:t>1</a:t>
                      </a:r>
                      <a:r>
                        <a:rPr lang="en-US" sz="1600" b="1" kern="1200" dirty="0">
                          <a:solidFill>
                            <a:srgbClr val="000000"/>
                          </a:solidFill>
                          <a:effectLst/>
                          <a:latin typeface="+mn-lt"/>
                          <a:ea typeface="Calibri" panose="020F0502020204030204" pitchFamily="34" charset="0"/>
                          <a:cs typeface="Times New Roman" panose="02020603050405020304" pitchFamily="18" charset="0"/>
                        </a:rPr>
                        <a:t> 459 </a:t>
                      </a:r>
                      <a:endParaRPr lang="en-ZA"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
        <p:nvSpPr>
          <p:cNvPr id="4" name="Rectangle 3"/>
          <p:cNvSpPr/>
          <p:nvPr/>
        </p:nvSpPr>
        <p:spPr>
          <a:xfrm>
            <a:off x="457200" y="5646392"/>
            <a:ext cx="4572000" cy="600164"/>
          </a:xfrm>
          <a:prstGeom prst="rect">
            <a:avLst/>
          </a:prstGeom>
        </p:spPr>
        <p:txBody>
          <a:bodyPr>
            <a:spAutoFit/>
          </a:bodyPr>
          <a:lstStyle/>
          <a:p>
            <a:pPr>
              <a:spcBef>
                <a:spcPts val="0"/>
              </a:spcBef>
              <a:spcAft>
                <a:spcPts val="0"/>
              </a:spcAft>
            </a:pPr>
            <a:r>
              <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Applications approved but no selection and placement took</a:t>
            </a:r>
          </a:p>
          <a:p>
            <a:pPr>
              <a:spcBef>
                <a:spcPts val="0"/>
              </a:spcBef>
              <a:spcAft>
                <a:spcPts val="0"/>
              </a:spcAft>
            </a:pPr>
            <a:r>
              <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place yet (NEW IT system)</a:t>
            </a:r>
            <a:endParaRPr lang="en-US" sz="1100" dirty="0">
              <a:solidFill>
                <a:prstClr val="black"/>
              </a:solidFill>
              <a:ea typeface="Calibri" panose="020F0502020204030204" pitchFamily="34" charset="0"/>
            </a:endParaRPr>
          </a:p>
          <a:p>
            <a:pPr>
              <a:spcBef>
                <a:spcPts val="0"/>
              </a:spcBef>
              <a:spcAft>
                <a:spcPts val="0"/>
              </a:spcAft>
            </a:pPr>
            <a:r>
              <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**Admission in progress</a:t>
            </a:r>
            <a:endParaRPr lang="en-US" sz="1100" dirty="0">
              <a:solidFill>
                <a:prstClr val="black"/>
              </a:solidFill>
              <a:ea typeface="Calibri" panose="020F0502020204030204" pitchFamily="34" charset="0"/>
            </a:endParaRPr>
          </a:p>
        </p:txBody>
      </p:sp>
    </p:spTree>
    <p:extLst>
      <p:ext uri="{BB962C8B-B14F-4D97-AF65-F5344CB8AC3E}">
        <p14:creationId xmlns:p14="http://schemas.microsoft.com/office/powerpoint/2010/main" val="245932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21</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solidFill>
                  <a:prstClr val="white"/>
                </a:solidFill>
                <a:latin typeface="Arial" panose="020B0604020202020204" pitchFamily="34" charset="0"/>
                <a:cs typeface="Arial" panose="020B0604020202020204" pitchFamily="34" charset="0"/>
              </a:rPr>
              <a:t>National: </a:t>
            </a:r>
            <a:r>
              <a:rPr lang="en-US" altLang="en-US" b="1" dirty="0">
                <a:solidFill>
                  <a:prstClr val="white"/>
                </a:solidFill>
                <a:latin typeface="Arial" panose="020B0604020202020204" pitchFamily="34" charset="0"/>
                <a:cs typeface="Arial" panose="020B0604020202020204" pitchFamily="34" charset="0"/>
              </a:rPr>
              <a:t>Planned and </a:t>
            </a:r>
            <a:r>
              <a:rPr lang="en-US" altLang="en-US" b="1" dirty="0" smtClean="0">
                <a:solidFill>
                  <a:prstClr val="white"/>
                </a:solidFill>
                <a:latin typeface="Arial" panose="020B0604020202020204" pitchFamily="34" charset="0"/>
                <a:cs typeface="Arial" panose="020B0604020202020204" pitchFamily="34" charset="0"/>
              </a:rPr>
              <a:t>Achieved </a:t>
            </a:r>
            <a:r>
              <a:rPr lang="en-US" altLang="en-US" b="1" dirty="0">
                <a:solidFill>
                  <a:prstClr val="white"/>
                </a:solidFill>
                <a:latin typeface="Arial" panose="020B0604020202020204" pitchFamily="34" charset="0"/>
                <a:cs typeface="Arial" panose="020B0604020202020204" pitchFamily="34" charset="0"/>
              </a:rPr>
              <a:t>Enrolment</a:t>
            </a:r>
            <a:endParaRPr lang="en-ZA" b="1" dirty="0">
              <a:solidFill>
                <a:prstClr val="white"/>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DF354662-0378-4FBF-ABC6-57B0D749CA30}"/>
              </a:ext>
            </a:extLst>
          </p:cNvPr>
          <p:cNvGraphicFramePr>
            <a:graphicFrameLocks noGrp="1"/>
          </p:cNvGraphicFramePr>
          <p:nvPr>
            <p:extLst>
              <p:ext uri="{D42A27DB-BD31-4B8C-83A1-F6EECF244321}">
                <p14:modId xmlns:p14="http://schemas.microsoft.com/office/powerpoint/2010/main" val="1243092297"/>
              </p:ext>
            </p:extLst>
          </p:nvPr>
        </p:nvGraphicFramePr>
        <p:xfrm>
          <a:off x="539552" y="1244180"/>
          <a:ext cx="7992886" cy="4561083"/>
        </p:xfrm>
        <a:graphic>
          <a:graphicData uri="http://schemas.openxmlformats.org/drawingml/2006/table">
            <a:tbl>
              <a:tblPr firstRow="1" firstCol="1" bandRow="1"/>
              <a:tblGrid>
                <a:gridCol w="2448272">
                  <a:extLst>
                    <a:ext uri="{9D8B030D-6E8A-4147-A177-3AD203B41FA5}">
                      <a16:colId xmlns:a16="http://schemas.microsoft.com/office/drawing/2014/main" val="1625956524"/>
                    </a:ext>
                  </a:extLst>
                </a:gridCol>
                <a:gridCol w="1405442">
                  <a:extLst>
                    <a:ext uri="{9D8B030D-6E8A-4147-A177-3AD203B41FA5}">
                      <a16:colId xmlns:a16="http://schemas.microsoft.com/office/drawing/2014/main" val="1349073651"/>
                    </a:ext>
                  </a:extLst>
                </a:gridCol>
                <a:gridCol w="1379724">
                  <a:extLst>
                    <a:ext uri="{9D8B030D-6E8A-4147-A177-3AD203B41FA5}">
                      <a16:colId xmlns:a16="http://schemas.microsoft.com/office/drawing/2014/main" val="953563329"/>
                    </a:ext>
                  </a:extLst>
                </a:gridCol>
                <a:gridCol w="1379724">
                  <a:extLst>
                    <a:ext uri="{9D8B030D-6E8A-4147-A177-3AD203B41FA5}">
                      <a16:colId xmlns:a16="http://schemas.microsoft.com/office/drawing/2014/main" val="4168548654"/>
                    </a:ext>
                  </a:extLst>
                </a:gridCol>
                <a:gridCol w="1379724">
                  <a:extLst>
                    <a:ext uri="{9D8B030D-6E8A-4147-A177-3AD203B41FA5}">
                      <a16:colId xmlns:a16="http://schemas.microsoft.com/office/drawing/2014/main" val="2843857618"/>
                    </a:ext>
                  </a:extLst>
                </a:gridCol>
              </a:tblGrid>
              <a:tr h="612649">
                <a:tc>
                  <a:txBody>
                    <a:bodyPr/>
                    <a:lstStyle/>
                    <a:p>
                      <a:pPr algn="ctr">
                        <a:lnSpc>
                          <a:spcPct val="107000"/>
                        </a:lnSpc>
                        <a:spcAft>
                          <a:spcPts val="80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Region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Total Planned Target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Total Achieved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4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Pending 2021 </a:t>
                      </a:r>
                      <a:r>
                        <a:rPr lang="en-US" sz="1400" b="1"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applications</a:t>
                      </a:r>
                      <a:endParaRPr lang="en-US" sz="14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4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Pending 2021 </a:t>
                      </a:r>
                      <a:r>
                        <a:rPr lang="en-US" sz="1400" b="1" i="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registrations</a:t>
                      </a:r>
                      <a:endParaRPr lang="en-US" sz="14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25924194"/>
                  </a:ext>
                </a:extLst>
              </a:tr>
              <a:tr h="528210">
                <a:tc>
                  <a:txBody>
                    <a:bodyPr/>
                    <a:lstStyle/>
                    <a:p>
                      <a:pPr>
                        <a:lnSpc>
                          <a:spcPct val="200000"/>
                        </a:lnSpc>
                      </a:pPr>
                      <a:r>
                        <a:rPr lang="en-ZA" sz="1400" b="1" dirty="0" smtClean="0">
                          <a:latin typeface="Arial" panose="020B0604020202020204" pitchFamily="34" charset="0"/>
                          <a:cs typeface="Arial" panose="020B0604020202020204" pitchFamily="34" charset="0"/>
                        </a:rPr>
                        <a:t>Eastern</a:t>
                      </a:r>
                      <a:r>
                        <a:rPr lang="en-ZA" sz="1400" b="1" baseline="0" dirty="0" smtClean="0">
                          <a:latin typeface="Arial" panose="020B0604020202020204" pitchFamily="34" charset="0"/>
                          <a:cs typeface="Arial" panose="020B0604020202020204" pitchFamily="34" charset="0"/>
                        </a:rPr>
                        <a:t> Cape</a:t>
                      </a:r>
                      <a:endParaRPr lang="en-ZA" sz="1400" b="1"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58 214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33 200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a:t>
                      </a:r>
                      <a:r>
                        <a:rPr lang="en-US" sz="14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195</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2 596</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39106"/>
                  </a:ext>
                </a:extLst>
              </a:tr>
              <a:tr h="528210">
                <a:tc>
                  <a:txBody>
                    <a:bodyPr/>
                    <a:lstStyle/>
                    <a:p>
                      <a:pPr>
                        <a:lnSpc>
                          <a:spcPct val="200000"/>
                        </a:lnSpc>
                      </a:pPr>
                      <a:r>
                        <a:rPr lang="en-ZA" sz="1400" b="1" dirty="0" smtClean="0">
                          <a:latin typeface="Arial" panose="020B0604020202020204" pitchFamily="34" charset="0"/>
                          <a:cs typeface="Arial" panose="020B0604020202020204" pitchFamily="34" charset="0"/>
                        </a:rPr>
                        <a:t>Free State and</a:t>
                      </a:r>
                      <a:r>
                        <a:rPr lang="en-ZA" sz="1400" b="1" baseline="0" dirty="0" smtClean="0">
                          <a:latin typeface="Arial" panose="020B0604020202020204" pitchFamily="34" charset="0"/>
                          <a:cs typeface="Arial" panose="020B0604020202020204" pitchFamily="34" charset="0"/>
                        </a:rPr>
                        <a:t> Gauteng</a:t>
                      </a:r>
                      <a:endParaRPr lang="en-ZA" sz="1400" b="1"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200000"/>
                        </a:lnSpc>
                      </a:pPr>
                      <a:r>
                        <a:rPr lang="en-ZA" sz="1600" b="0" kern="1200" dirty="0">
                          <a:solidFill>
                            <a:schemeClr val="tx1"/>
                          </a:solidFill>
                          <a:effectLst/>
                          <a:latin typeface="+mn-lt"/>
                          <a:ea typeface="Calibri" panose="020F0502020204030204" pitchFamily="34" charset="0"/>
                          <a:cs typeface="Times New Roman" panose="02020603050405020304" pitchFamily="18" charset="0"/>
                        </a:rPr>
                        <a:t>178 279</a:t>
                      </a:r>
                    </a:p>
                  </a:txBody>
                  <a:tcPr marL="8828" marR="8828" marT="8828"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200000"/>
                        </a:lnSpc>
                      </a:pPr>
                      <a:r>
                        <a:rPr lang="en-ZA" sz="1600" b="0" kern="1200" dirty="0">
                          <a:solidFill>
                            <a:schemeClr val="tx1"/>
                          </a:solidFill>
                          <a:effectLst/>
                          <a:latin typeface="+mn-lt"/>
                          <a:ea typeface="Calibri" panose="020F0502020204030204" pitchFamily="34" charset="0"/>
                          <a:cs typeface="Times New Roman" panose="02020603050405020304" pitchFamily="18" charset="0"/>
                        </a:rPr>
                        <a:t>100 819</a:t>
                      </a:r>
                    </a:p>
                  </a:txBody>
                  <a:tcPr marL="8828" marR="8828" marT="88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200000"/>
                        </a:lnSpc>
                      </a:pPr>
                      <a:r>
                        <a:rPr lang="en-ZA" sz="1600" b="0" kern="1200" dirty="0">
                          <a:solidFill>
                            <a:schemeClr val="tx1"/>
                          </a:solidFill>
                          <a:effectLst/>
                          <a:latin typeface="+mn-lt"/>
                          <a:ea typeface="Calibri" panose="020F0502020204030204" pitchFamily="34" charset="0"/>
                          <a:cs typeface="Times New Roman" panose="02020603050405020304" pitchFamily="18" charset="0"/>
                        </a:rPr>
                        <a:t>61 060</a:t>
                      </a:r>
                    </a:p>
                  </a:txBody>
                  <a:tcPr marL="8828" marR="8828" marT="88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200000"/>
                        </a:lnSpc>
                      </a:pPr>
                      <a:r>
                        <a:rPr lang="en-ZA" sz="1600" b="0" kern="1200" dirty="0">
                          <a:solidFill>
                            <a:schemeClr val="tx1"/>
                          </a:solidFill>
                          <a:effectLst/>
                          <a:latin typeface="+mn-lt"/>
                          <a:ea typeface="Calibri" panose="020F0502020204030204" pitchFamily="34" charset="0"/>
                          <a:cs typeface="Times New Roman" panose="02020603050405020304" pitchFamily="18" charset="0"/>
                        </a:rPr>
                        <a:t>5 768</a:t>
                      </a:r>
                    </a:p>
                  </a:txBody>
                  <a:tcPr marL="8828" marR="8828" marT="882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766548"/>
                  </a:ext>
                </a:extLst>
              </a:tr>
              <a:tr h="528210">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KZN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200000"/>
                        </a:lnSpc>
                        <a:spcBef>
                          <a:spcPts val="0"/>
                        </a:spcBef>
                        <a:spcAft>
                          <a:spcPts val="800"/>
                        </a:spcAft>
                        <a:buClrTx/>
                        <a:buSzTx/>
                        <a:buFontTx/>
                        <a:buNone/>
                        <a:tabLst/>
                        <a:defRPr/>
                      </a:pPr>
                      <a:r>
                        <a:rPr lang="en-US" sz="14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94 164</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200000"/>
                        </a:lnSpc>
                        <a:spcBef>
                          <a:spcPts val="0"/>
                        </a:spcBef>
                        <a:spcAft>
                          <a:spcPts val="800"/>
                        </a:spcAft>
                        <a:buClrTx/>
                        <a:buSzTx/>
                        <a:buFontTx/>
                        <a:buNone/>
                        <a:tabLst/>
                        <a:defRPr/>
                      </a:pPr>
                      <a:r>
                        <a:rPr lang="en-US" sz="14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53 391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200000"/>
                        </a:lnSpc>
                        <a:spcBef>
                          <a:spcPts val="0"/>
                        </a:spcBef>
                        <a:spcAft>
                          <a:spcPts val="800"/>
                        </a:spcAft>
                        <a:buClrTx/>
                        <a:buSzTx/>
                        <a:buFontTx/>
                        <a:buNone/>
                        <a:tabLst/>
                        <a:defRPr/>
                      </a:pPr>
                      <a:r>
                        <a:rPr lang="en-US" sz="14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30 305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200000"/>
                        </a:lnSpc>
                        <a:spcBef>
                          <a:spcPts val="0"/>
                        </a:spcBef>
                        <a:spcAft>
                          <a:spcPts val="800"/>
                        </a:spcAft>
                        <a:buClrTx/>
                        <a:buSzTx/>
                        <a:buFontTx/>
                        <a:buNone/>
                        <a:tabLst/>
                        <a:defRPr/>
                      </a:pPr>
                      <a:r>
                        <a:rPr lang="en-US" sz="14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32 110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652502"/>
                  </a:ext>
                </a:extLst>
              </a:tr>
              <a:tr h="534805">
                <a:tc>
                  <a:txBody>
                    <a:bodyPr/>
                    <a:lstStyle/>
                    <a:p>
                      <a:pPr>
                        <a:lnSpc>
                          <a:spcPct val="200000"/>
                        </a:lnSpc>
                      </a:pPr>
                      <a:r>
                        <a:rPr lang="en-ZA" sz="1400" b="1" dirty="0" smtClean="0">
                          <a:latin typeface="Arial" panose="020B0604020202020204" pitchFamily="34" charset="0"/>
                          <a:cs typeface="Arial" panose="020B0604020202020204" pitchFamily="34" charset="0"/>
                        </a:rPr>
                        <a:t>Limpopo</a:t>
                      </a:r>
                      <a:endParaRPr lang="en-ZA" sz="1400" b="1"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600" b="0" kern="1200" dirty="0" smtClean="0">
                          <a:solidFill>
                            <a:schemeClr val="tx1"/>
                          </a:solidFill>
                          <a:effectLst/>
                          <a:latin typeface="+mn-lt"/>
                          <a:ea typeface="Calibri" panose="020F0502020204030204" pitchFamily="34" charset="0"/>
                          <a:cs typeface="Arial" panose="020B0604020202020204" pitchFamily="34" charset="0"/>
                        </a:rPr>
                        <a:t>50 224</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68250" marR="68250" marT="9479"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ZA" sz="1600" b="0" dirty="0" smtClean="0">
                          <a:solidFill>
                            <a:schemeClr val="tx1"/>
                          </a:solidFill>
                          <a:effectLst/>
                          <a:latin typeface="+mn-lt"/>
                          <a:ea typeface="Calibri" panose="020F0502020204030204" pitchFamily="34" charset="0"/>
                          <a:cs typeface="Times New Roman" panose="02020603050405020304" pitchFamily="18" charset="0"/>
                        </a:rPr>
                        <a:t>40 543</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68250" marR="68250" marT="947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600" b="0" kern="1200" dirty="0">
                          <a:solidFill>
                            <a:schemeClr val="tx1"/>
                          </a:solidFill>
                          <a:effectLst/>
                          <a:latin typeface="+mn-lt"/>
                          <a:ea typeface="Calibri" panose="020F0502020204030204" pitchFamily="34" charset="0"/>
                          <a:cs typeface="Arial" panose="020B0604020202020204" pitchFamily="34" charset="0"/>
                        </a:rPr>
                        <a:t>52553</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68250" marR="68250" marT="947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600" b="0" kern="1200" dirty="0">
                          <a:solidFill>
                            <a:schemeClr val="tx1"/>
                          </a:solidFill>
                          <a:effectLst/>
                          <a:latin typeface="+mn-lt"/>
                          <a:ea typeface="Calibri" panose="020F0502020204030204" pitchFamily="34" charset="0"/>
                          <a:cs typeface="Arial" panose="020B0604020202020204" pitchFamily="34" charset="0"/>
                        </a:rPr>
                        <a:t>1283</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68250" marR="68250" marT="9479"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60197"/>
                  </a:ext>
                </a:extLst>
              </a:tr>
              <a:tr h="534805">
                <a:tc>
                  <a:txBody>
                    <a:bodyPr/>
                    <a:lstStyle/>
                    <a:p>
                      <a:pPr>
                        <a:lnSpc>
                          <a:spcPct val="200000"/>
                        </a:lnSpc>
                      </a:pPr>
                      <a:r>
                        <a:rPr lang="en-ZA" sz="1400" b="1" dirty="0" smtClean="0">
                          <a:latin typeface="Arial" panose="020B0604020202020204" pitchFamily="34" charset="0"/>
                          <a:cs typeface="Arial" panose="020B0604020202020204" pitchFamily="34" charset="0"/>
                        </a:rPr>
                        <a:t>Mpumalanga</a:t>
                      </a:r>
                      <a:r>
                        <a:rPr lang="en-ZA" sz="1400" b="1" baseline="0" dirty="0" smtClean="0">
                          <a:latin typeface="Arial" panose="020B0604020202020204" pitchFamily="34" charset="0"/>
                          <a:cs typeface="Arial" panose="020B0604020202020204" pitchFamily="34" charset="0"/>
                        </a:rPr>
                        <a:t> and NW</a:t>
                      </a:r>
                      <a:endParaRPr lang="en-ZA" sz="1400" b="1"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600" b="0" kern="1200" dirty="0">
                          <a:solidFill>
                            <a:schemeClr val="tx1"/>
                          </a:solidFill>
                          <a:effectLst/>
                          <a:latin typeface="+mn-lt"/>
                          <a:ea typeface="Calibri" panose="020F0502020204030204" pitchFamily="34" charset="0"/>
                          <a:cs typeface="Arial" panose="020B0604020202020204" pitchFamily="34" charset="0"/>
                        </a:rPr>
                        <a:t>63061</a:t>
                      </a:r>
                      <a:endParaRPr lang="en-ZA" sz="1600" b="0" kern="1200" dirty="0">
                        <a:solidFill>
                          <a:schemeClr val="tx1"/>
                        </a:solidFill>
                        <a:effectLst/>
                        <a:latin typeface="+mn-lt"/>
                        <a:ea typeface="Calibri" panose="020F0502020204030204" pitchFamily="34" charset="0"/>
                        <a:cs typeface="Arial" panose="020B0604020202020204" pitchFamily="34" charset="0"/>
                      </a:endParaRPr>
                    </a:p>
                  </a:txBody>
                  <a:tcPr marL="67068" marR="67068" marT="931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600" b="0" kern="1200" dirty="0">
                          <a:solidFill>
                            <a:schemeClr val="tx1"/>
                          </a:solidFill>
                          <a:effectLst/>
                          <a:latin typeface="+mn-lt"/>
                          <a:ea typeface="Calibri" panose="020F0502020204030204" pitchFamily="34" charset="0"/>
                          <a:cs typeface="Arial" panose="020B0604020202020204" pitchFamily="34" charset="0"/>
                        </a:rPr>
                        <a:t>38939</a:t>
                      </a:r>
                      <a:endParaRPr lang="en-ZA" sz="1600" b="0" kern="1200" dirty="0">
                        <a:solidFill>
                          <a:schemeClr val="tx1"/>
                        </a:solidFill>
                        <a:effectLst/>
                        <a:latin typeface="+mn-lt"/>
                        <a:ea typeface="Calibri" panose="020F0502020204030204" pitchFamily="34" charset="0"/>
                        <a:cs typeface="Arial" panose="020B0604020202020204" pitchFamily="34" charset="0"/>
                      </a:endParaRPr>
                    </a:p>
                  </a:txBody>
                  <a:tcPr marL="67068" marR="67068" marT="93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600" b="0" kern="1200" dirty="0">
                          <a:solidFill>
                            <a:schemeClr val="tx1"/>
                          </a:solidFill>
                          <a:effectLst/>
                          <a:latin typeface="+mn-lt"/>
                          <a:ea typeface="Calibri" panose="020F0502020204030204" pitchFamily="34" charset="0"/>
                          <a:cs typeface="Arial" panose="020B0604020202020204" pitchFamily="34" charset="0"/>
                        </a:rPr>
                        <a:t>0</a:t>
                      </a:r>
                      <a:endParaRPr lang="en-ZA" sz="1600" b="0" kern="1200" dirty="0">
                        <a:solidFill>
                          <a:schemeClr val="tx1"/>
                        </a:solidFill>
                        <a:effectLst/>
                        <a:latin typeface="+mn-lt"/>
                        <a:ea typeface="Calibri" panose="020F0502020204030204" pitchFamily="34" charset="0"/>
                        <a:cs typeface="Arial" panose="020B0604020202020204" pitchFamily="34" charset="0"/>
                      </a:endParaRPr>
                    </a:p>
                  </a:txBody>
                  <a:tcPr marL="67068" marR="67068" marT="93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US" sz="1600" b="0" kern="1200" dirty="0">
                          <a:solidFill>
                            <a:schemeClr val="tx1"/>
                          </a:solidFill>
                          <a:effectLst/>
                          <a:latin typeface="+mn-lt"/>
                          <a:ea typeface="Calibri" panose="020F0502020204030204" pitchFamily="34" charset="0"/>
                          <a:cs typeface="Arial" panose="020B0604020202020204" pitchFamily="34" charset="0"/>
                        </a:rPr>
                        <a:t>2843</a:t>
                      </a:r>
                      <a:endParaRPr lang="en-ZA" sz="1600" b="0" kern="1200" dirty="0">
                        <a:solidFill>
                          <a:schemeClr val="tx1"/>
                        </a:solidFill>
                        <a:effectLst/>
                        <a:latin typeface="+mn-lt"/>
                        <a:ea typeface="Calibri" panose="020F0502020204030204" pitchFamily="34" charset="0"/>
                        <a:cs typeface="Arial" panose="020B0604020202020204" pitchFamily="34" charset="0"/>
                      </a:endParaRPr>
                    </a:p>
                  </a:txBody>
                  <a:tcPr marL="67068" marR="67068" marT="931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73414"/>
                  </a:ext>
                </a:extLst>
              </a:tr>
              <a:tr h="530882">
                <a:tc>
                  <a:txBody>
                    <a:bodyPr/>
                    <a:lstStyle/>
                    <a:p>
                      <a:pPr>
                        <a:lnSpc>
                          <a:spcPct val="200000"/>
                        </a:lnSpc>
                      </a:pPr>
                      <a:r>
                        <a:rPr lang="en-ZA" sz="1400" b="1" dirty="0" smtClean="0">
                          <a:latin typeface="Arial" panose="020B0604020202020204" pitchFamily="34" charset="0"/>
                          <a:cs typeface="Arial" panose="020B0604020202020204" pitchFamily="34" charset="0"/>
                        </a:rPr>
                        <a:t>NC and WC</a:t>
                      </a:r>
                      <a:endParaRPr lang="en-ZA" sz="1400" b="1"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GB" sz="1600" b="0" kern="1200" dirty="0">
                          <a:solidFill>
                            <a:schemeClr val="tx1"/>
                          </a:solidFill>
                          <a:effectLst/>
                          <a:latin typeface="+mn-lt"/>
                          <a:ea typeface="Calibri" panose="020F0502020204030204" pitchFamily="34" charset="0"/>
                          <a:cs typeface="Times New Roman" panose="02020603050405020304" pitchFamily="18" charset="0"/>
                        </a:rPr>
                        <a:t>9</a:t>
                      </a:r>
                      <a:r>
                        <a:rPr lang="en-US" sz="1600" b="0" kern="1200" dirty="0">
                          <a:solidFill>
                            <a:schemeClr val="tx1"/>
                          </a:solidFill>
                          <a:effectLst/>
                          <a:latin typeface="+mn-lt"/>
                          <a:ea typeface="Calibri" panose="020F0502020204030204" pitchFamily="34" charset="0"/>
                          <a:cs typeface="Times New Roman" panose="02020603050405020304" pitchFamily="18" charset="0"/>
                        </a:rPr>
                        <a:t>5 477</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GB" sz="1600" b="0" kern="1200" dirty="0">
                          <a:solidFill>
                            <a:schemeClr val="tx1"/>
                          </a:solidFill>
                          <a:effectLst/>
                          <a:latin typeface="+mn-lt"/>
                          <a:ea typeface="Calibri" panose="020F0502020204030204" pitchFamily="34" charset="0"/>
                          <a:cs typeface="Times New Roman" panose="02020603050405020304" pitchFamily="18" charset="0"/>
                        </a:rPr>
                        <a:t>4</a:t>
                      </a:r>
                      <a:r>
                        <a:rPr lang="en-US" sz="1600" b="0" kern="1200" dirty="0">
                          <a:solidFill>
                            <a:schemeClr val="tx1"/>
                          </a:solidFill>
                          <a:effectLst/>
                          <a:latin typeface="+mn-lt"/>
                          <a:ea typeface="Calibri" panose="020F0502020204030204" pitchFamily="34" charset="0"/>
                          <a:cs typeface="Times New Roman" panose="02020603050405020304" pitchFamily="18" charset="0"/>
                        </a:rPr>
                        <a:t>5 154</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ZA" sz="1600" b="0" kern="1200" dirty="0">
                          <a:solidFill>
                            <a:schemeClr val="tx1"/>
                          </a:solidFill>
                          <a:effectLst/>
                          <a:latin typeface="+mn-lt"/>
                          <a:ea typeface="Calibri" panose="020F0502020204030204" pitchFamily="34" charset="0"/>
                          <a:cs typeface="Times New Roman" panose="02020603050405020304" pitchFamily="18" charset="0"/>
                        </a:rPr>
                        <a:t>4</a:t>
                      </a:r>
                      <a:r>
                        <a:rPr lang="en-US" sz="1600" b="0" kern="1200" dirty="0">
                          <a:solidFill>
                            <a:schemeClr val="tx1"/>
                          </a:solidFill>
                          <a:effectLst/>
                          <a:latin typeface="+mn-lt"/>
                          <a:ea typeface="Calibri" panose="020F0502020204030204" pitchFamily="34" charset="0"/>
                          <a:cs typeface="Times New Roman" panose="02020603050405020304" pitchFamily="18" charset="0"/>
                        </a:rPr>
                        <a:t> 189</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n-ZA" sz="1600" b="0" kern="1200" dirty="0">
                          <a:solidFill>
                            <a:schemeClr val="tx1"/>
                          </a:solidFill>
                          <a:effectLst/>
                          <a:latin typeface="+mn-lt"/>
                          <a:ea typeface="Calibri" panose="020F0502020204030204" pitchFamily="34" charset="0"/>
                          <a:cs typeface="Times New Roman" panose="02020603050405020304" pitchFamily="18" charset="0"/>
                        </a:rPr>
                        <a:t>1</a:t>
                      </a:r>
                      <a:r>
                        <a:rPr lang="en-US" sz="1600" b="0" kern="1200" dirty="0">
                          <a:solidFill>
                            <a:schemeClr val="tx1"/>
                          </a:solidFill>
                          <a:effectLst/>
                          <a:latin typeface="+mn-lt"/>
                          <a:ea typeface="Calibri" panose="020F0502020204030204" pitchFamily="34" charset="0"/>
                          <a:cs typeface="Times New Roman" panose="02020603050405020304" pitchFamily="18" charset="0"/>
                        </a:rPr>
                        <a:t> 459 </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781783"/>
                  </a:ext>
                </a:extLst>
              </a:tr>
              <a:tr h="763312">
                <a:tc>
                  <a:txBody>
                    <a:bodyPr/>
                    <a:lstStyle/>
                    <a:p>
                      <a:pPr algn="l">
                        <a:lnSpc>
                          <a:spcPct val="200000"/>
                        </a:lnSpc>
                        <a:spcAft>
                          <a:spcPts val="800"/>
                        </a:spcAft>
                      </a:pPr>
                      <a:r>
                        <a:rPr lang="en-US" sz="2000" b="1" dirty="0" smtClean="0">
                          <a:effectLst/>
                          <a:latin typeface="+mn-lt"/>
                          <a:ea typeface="Calibri" panose="020F0502020204030204" pitchFamily="34" charset="0"/>
                          <a:cs typeface="Arial" panose="020B0604020202020204" pitchFamily="34" charset="0"/>
                        </a:rPr>
                        <a:t>TOTAL</a:t>
                      </a:r>
                      <a:endParaRPr lang="en-US"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1" i="0" u="none" strike="noStrike" dirty="0">
                          <a:solidFill>
                            <a:srgbClr val="000000"/>
                          </a:solidFill>
                          <a:effectLst/>
                          <a:latin typeface="+mn-lt"/>
                        </a:rPr>
                        <a:t>539 419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1" i="0" u="none" strike="noStrike" dirty="0">
                          <a:solidFill>
                            <a:srgbClr val="000000"/>
                          </a:solidFill>
                          <a:effectLst/>
                          <a:latin typeface="+mn-lt"/>
                        </a:rPr>
                        <a:t>312 046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1" i="0" u="none" strike="noStrike" dirty="0">
                          <a:solidFill>
                            <a:srgbClr val="000000"/>
                          </a:solidFill>
                          <a:effectLst/>
                          <a:latin typeface="+mn-lt"/>
                        </a:rPr>
                        <a:t>153 302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1" i="0" u="none" strike="noStrike" dirty="0">
                          <a:solidFill>
                            <a:srgbClr val="000000"/>
                          </a:solidFill>
                          <a:effectLst/>
                          <a:latin typeface="+mn-lt"/>
                        </a:rPr>
                        <a:t>46 059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18745397"/>
                  </a:ext>
                </a:extLst>
              </a:tr>
            </a:tbl>
          </a:graphicData>
        </a:graphic>
      </p:graphicFrame>
    </p:spTree>
    <p:extLst>
      <p:ext uri="{BB962C8B-B14F-4D97-AF65-F5344CB8AC3E}">
        <p14:creationId xmlns:p14="http://schemas.microsoft.com/office/powerpoint/2010/main" val="2998682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846" y="1347483"/>
            <a:ext cx="8208913" cy="5112568"/>
          </a:xfrm>
        </p:spPr>
        <p:txBody>
          <a:bodyPr>
            <a:noAutofit/>
          </a:bodyPr>
          <a:lstStyle/>
          <a:p>
            <a:pPr marL="0" lvl="0" indent="0" algn="just" defTabSz="457200">
              <a:lnSpc>
                <a:spcPct val="100000"/>
              </a:lnSpc>
              <a:spcBef>
                <a:spcPts val="0"/>
              </a:spcBef>
              <a:spcAft>
                <a:spcPts val="600"/>
              </a:spcAft>
              <a:buNone/>
              <a:defRPr/>
            </a:pPr>
            <a:r>
              <a:rPr lang="en-GB" sz="1800" b="1" dirty="0">
                <a:solidFill>
                  <a:prstClr val="black"/>
                </a:solidFill>
                <a:latin typeface="Arial" panose="020B0604020202020204" pitchFamily="34" charset="0"/>
                <a:cs typeface="Arial" panose="020B0604020202020204" pitchFamily="34" charset="0"/>
              </a:rPr>
              <a:t>Online applications</a:t>
            </a:r>
          </a:p>
          <a:p>
            <a:pPr marL="285750" lvl="0" indent="-285750" defTabSz="457200">
              <a:lnSpc>
                <a:spcPct val="100000"/>
              </a:lnSpc>
              <a:spcBef>
                <a:spcPts val="0"/>
              </a:spcBef>
              <a:spcAft>
                <a:spcPts val="600"/>
              </a:spcAft>
              <a:defRPr/>
            </a:pPr>
            <a:r>
              <a:rPr lang="en-GB" sz="1800" dirty="0">
                <a:solidFill>
                  <a:prstClr val="black"/>
                </a:solidFill>
                <a:latin typeface="Arial" panose="020B0604020202020204" pitchFamily="34" charset="0"/>
                <a:cs typeface="Arial" panose="020B0604020202020204" pitchFamily="34" charset="0"/>
              </a:rPr>
              <a:t>Prospective students struggle with online applications and communication due to lack of devices and/or data in rural </a:t>
            </a:r>
            <a:r>
              <a:rPr lang="en-GB" sz="1800" dirty="0" smtClean="0">
                <a:solidFill>
                  <a:prstClr val="black"/>
                </a:solidFill>
                <a:latin typeface="Arial" panose="020B0604020202020204" pitchFamily="34" charset="0"/>
                <a:cs typeface="Arial" panose="020B0604020202020204" pitchFamily="34" charset="0"/>
              </a:rPr>
              <a:t>locations</a:t>
            </a:r>
            <a:endParaRPr lang="en-ZA" sz="1800" dirty="0">
              <a:solidFill>
                <a:prstClr val="black"/>
              </a:solidFill>
              <a:latin typeface="Arial" panose="020B0604020202020204" pitchFamily="34" charset="0"/>
              <a:cs typeface="Arial" panose="020B0604020202020204" pitchFamily="34" charset="0"/>
            </a:endParaRPr>
          </a:p>
          <a:p>
            <a:pPr marL="285750" lvl="0" indent="-285750" defTabSz="45720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Prospective students do not submit all required documents when requested to do so (for verification and scoring). This results in not being able to complete the admission process within pre-determined </a:t>
            </a:r>
            <a:r>
              <a:rPr lang="en-ZA" sz="1800" dirty="0" smtClean="0">
                <a:solidFill>
                  <a:prstClr val="black"/>
                </a:solidFill>
                <a:latin typeface="Arial" panose="020B0604020202020204" pitchFamily="34" charset="0"/>
                <a:cs typeface="Arial" panose="020B0604020202020204" pitchFamily="34" charset="0"/>
              </a:rPr>
              <a:t>timeframes</a:t>
            </a:r>
            <a:endParaRPr lang="en-ZA" sz="1800" dirty="0">
              <a:solidFill>
                <a:prstClr val="black"/>
              </a:solidFill>
              <a:latin typeface="Arial" panose="020B0604020202020204" pitchFamily="34" charset="0"/>
              <a:cs typeface="Arial" panose="020B0604020202020204" pitchFamily="34" charset="0"/>
            </a:endParaRPr>
          </a:p>
          <a:p>
            <a:pPr marL="285750" lvl="0" indent="-28575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Prospective students did not accept and confirm their provisional </a:t>
            </a:r>
            <a:r>
              <a:rPr lang="en-ZA" sz="1800" dirty="0" smtClean="0">
                <a:solidFill>
                  <a:prstClr val="black"/>
                </a:solidFill>
                <a:latin typeface="Arial" panose="020B0604020202020204" pitchFamily="34" charset="0"/>
                <a:cs typeface="Arial" panose="020B0604020202020204" pitchFamily="34" charset="0"/>
              </a:rPr>
              <a:t>registration</a:t>
            </a:r>
            <a:endParaRPr lang="en-ZA" sz="1800" dirty="0">
              <a:solidFill>
                <a:prstClr val="black"/>
              </a:solidFill>
              <a:latin typeface="Arial" panose="020B0604020202020204" pitchFamily="34" charset="0"/>
              <a:cs typeface="Arial" panose="020B0604020202020204" pitchFamily="34" charset="0"/>
            </a:endParaRPr>
          </a:p>
          <a:p>
            <a:pPr marL="285750" lvl="0" indent="-285750" defTabSz="45720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Provisionally registered students failed to finalise registration, as required in the sequential steps of the registration </a:t>
            </a:r>
            <a:r>
              <a:rPr lang="en-ZA" sz="1800" dirty="0" smtClean="0">
                <a:solidFill>
                  <a:prstClr val="black"/>
                </a:solidFill>
                <a:latin typeface="Arial" panose="020B0604020202020204" pitchFamily="34" charset="0"/>
                <a:cs typeface="Arial" panose="020B0604020202020204" pitchFamily="34" charset="0"/>
              </a:rPr>
              <a:t>process</a:t>
            </a:r>
            <a:endParaRPr lang="en-ZA" sz="1800" dirty="0">
              <a:solidFill>
                <a:prstClr val="black"/>
              </a:solidFill>
              <a:latin typeface="Arial" panose="020B0604020202020204" pitchFamily="34" charset="0"/>
              <a:cs typeface="Arial" panose="020B0604020202020204" pitchFamily="34" charset="0"/>
            </a:endParaRPr>
          </a:p>
          <a:p>
            <a:pPr marL="285750" lvl="0" indent="-285750" defTabSz="45720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Despite the call for online applications, colleges experienced high volumes of walk-ins by prospective </a:t>
            </a:r>
            <a:r>
              <a:rPr lang="en-ZA" sz="1800" dirty="0" smtClean="0">
                <a:solidFill>
                  <a:prstClr val="black"/>
                </a:solidFill>
                <a:latin typeface="Arial" panose="020B0604020202020204" pitchFamily="34" charset="0"/>
                <a:cs typeface="Arial" panose="020B0604020202020204" pitchFamily="34" charset="0"/>
              </a:rPr>
              <a:t>students</a:t>
            </a:r>
            <a:endParaRPr lang="en-ZA" sz="1800" dirty="0">
              <a:solidFill>
                <a:prstClr val="black"/>
              </a:solidFill>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22</a:t>
            </a:fld>
            <a:endParaRPr lang="en-US" altLang="en-US" sz="1200" b="1" dirty="0">
              <a:solidFill>
                <a:srgbClr val="898989"/>
              </a:solidFill>
              <a:latin typeface="Arial" panose="020B0604020202020204" pitchFamily="34" charset="0"/>
            </a:endParaRPr>
          </a:p>
        </p:txBody>
      </p:sp>
      <p:sp>
        <p:nvSpPr>
          <p:cNvPr id="6" name="TextBox 5"/>
          <p:cNvSpPr txBox="1"/>
          <p:nvPr/>
        </p:nvSpPr>
        <p:spPr>
          <a:xfrm>
            <a:off x="467545" y="509771"/>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buFont typeface="Wingdings" charset="0"/>
              <a:buNone/>
              <a:defRPr/>
            </a:pPr>
            <a:r>
              <a:rPr lang="en-US" b="1" dirty="0" smtClean="0">
                <a:solidFill>
                  <a:prstClr val="white"/>
                </a:solidFill>
                <a:latin typeface="Arial" panose="020B0604020202020204" pitchFamily="34" charset="0"/>
                <a:cs typeface="Arial" panose="020B0604020202020204" pitchFamily="34" charset="0"/>
              </a:rPr>
              <a:t>TVET Challenges Experienced                                          in 2021 Enrolment Process</a:t>
            </a:r>
            <a:endParaRPr lang="en-ZA"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73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67544" y="1412776"/>
            <a:ext cx="8208913" cy="5112568"/>
          </a:xfrm>
        </p:spPr>
        <p:txBody>
          <a:bodyPr>
            <a:noAutofit/>
          </a:bodyPr>
          <a:lstStyle/>
          <a:p>
            <a:pPr marL="0" lvl="0" indent="0" defTabSz="457200">
              <a:lnSpc>
                <a:spcPct val="100000"/>
              </a:lnSpc>
              <a:spcBef>
                <a:spcPts val="0"/>
              </a:spcBef>
              <a:spcAft>
                <a:spcPts val="600"/>
              </a:spcAft>
              <a:buNone/>
              <a:defRPr/>
            </a:pPr>
            <a:r>
              <a:rPr lang="en-GB" sz="1800" b="1" dirty="0" smtClean="0">
                <a:solidFill>
                  <a:prstClr val="black"/>
                </a:solidFill>
                <a:latin typeface="Arial" panose="020B0604020202020204" pitchFamily="34" charset="0"/>
                <a:cs typeface="Arial" panose="020B0604020202020204" pitchFamily="34" charset="0"/>
              </a:rPr>
              <a:t>Registration</a:t>
            </a:r>
            <a:endParaRPr lang="en-GB" sz="1800" b="1" dirty="0">
              <a:solidFill>
                <a:prstClr val="black"/>
              </a:solidFill>
              <a:latin typeface="Arial" panose="020B0604020202020204" pitchFamily="34" charset="0"/>
              <a:cs typeface="Arial" panose="020B0604020202020204" pitchFamily="34" charset="0"/>
            </a:endParaRPr>
          </a:p>
          <a:p>
            <a:pPr lvl="0">
              <a:lnSpc>
                <a:spcPct val="100000"/>
              </a:lnSpc>
              <a:spcBef>
                <a:spcPts val="0"/>
              </a:spcBef>
              <a:spcAft>
                <a:spcPts val="600"/>
              </a:spcAft>
              <a:defRPr/>
            </a:pPr>
            <a:r>
              <a:rPr lang="en-GB" sz="1800" dirty="0">
                <a:solidFill>
                  <a:prstClr val="black"/>
                </a:solidFill>
                <a:latin typeface="Arial" panose="020B0604020202020204" pitchFamily="34" charset="0"/>
                <a:cs typeface="Arial" panose="020B0604020202020204" pitchFamily="34" charset="0"/>
              </a:rPr>
              <a:t>Late release of results delayed finalisation of registration.</a:t>
            </a:r>
            <a:r>
              <a:rPr lang="en-ZA" sz="1800" dirty="0">
                <a:solidFill>
                  <a:prstClr val="black"/>
                </a:solidFill>
                <a:latin typeface="Arial" panose="020B0604020202020204" pitchFamily="34" charset="0"/>
                <a:cs typeface="Arial" panose="020B0604020202020204" pitchFamily="34" charset="0"/>
              </a:rPr>
              <a:t> This was the </a:t>
            </a:r>
            <a:r>
              <a:rPr lang="en-ZA" sz="1800" dirty="0" smtClean="0">
                <a:solidFill>
                  <a:prstClr val="black"/>
                </a:solidFill>
                <a:latin typeface="Arial" panose="020B0604020202020204" pitchFamily="34" charset="0"/>
                <a:cs typeface="Arial" panose="020B0604020202020204" pitchFamily="34" charset="0"/>
              </a:rPr>
              <a:t> knock-on </a:t>
            </a:r>
            <a:r>
              <a:rPr lang="en-ZA" sz="1800" dirty="0">
                <a:solidFill>
                  <a:prstClr val="black"/>
                </a:solidFill>
                <a:latin typeface="Arial" panose="020B0604020202020204" pitchFamily="34" charset="0"/>
                <a:cs typeface="Arial" panose="020B0604020202020204" pitchFamily="34" charset="0"/>
              </a:rPr>
              <a:t>effect of the pandemic and its impact on the 2020 academic year</a:t>
            </a:r>
          </a:p>
          <a:p>
            <a:pPr lvl="0">
              <a:lnSpc>
                <a:spcPct val="100000"/>
              </a:lnSpc>
              <a:spcBef>
                <a:spcPts val="0"/>
              </a:spcBef>
              <a:spcAft>
                <a:spcPts val="600"/>
              </a:spcAft>
              <a:tabLst>
                <a:tab pos="746125" algn="l"/>
              </a:tabLst>
              <a:defRPr/>
            </a:pPr>
            <a:r>
              <a:rPr lang="en-ZA" sz="1800" dirty="0" smtClean="0">
                <a:solidFill>
                  <a:prstClr val="black"/>
                </a:solidFill>
                <a:latin typeface="Arial" panose="020B0604020202020204" pitchFamily="34" charset="0"/>
                <a:cs typeface="Arial" panose="020B0604020202020204" pitchFamily="34" charset="0"/>
              </a:rPr>
              <a:t>Delayed </a:t>
            </a:r>
            <a:r>
              <a:rPr lang="en-ZA" sz="1800" dirty="0">
                <a:solidFill>
                  <a:prstClr val="black"/>
                </a:solidFill>
                <a:latin typeface="Arial" panose="020B0604020202020204" pitchFamily="34" charset="0"/>
                <a:cs typeface="Arial" panose="020B0604020202020204" pitchFamily="34" charset="0"/>
              </a:rPr>
              <a:t>registration by returning students.</a:t>
            </a:r>
            <a:r>
              <a:rPr lang="en-US" sz="1800" dirty="0">
                <a:solidFill>
                  <a:prstClr val="black"/>
                </a:solidFill>
                <a:latin typeface="Arial" panose="020B0604020202020204" pitchFamily="34" charset="0"/>
                <a:cs typeface="Arial" panose="020B0604020202020204" pitchFamily="34" charset="0"/>
              </a:rPr>
              <a:t> Students' withdrawal due to </a:t>
            </a:r>
            <a:r>
              <a:rPr lang="en-US" sz="1800" dirty="0" smtClean="0">
                <a:solidFill>
                  <a:prstClr val="black"/>
                </a:solidFill>
                <a:latin typeface="Arial" panose="020B0604020202020204" pitchFamily="34" charset="0"/>
                <a:cs typeface="Arial" panose="020B0604020202020204" pitchFamily="34" charset="0"/>
              </a:rPr>
              <a:t>COVID-19 phobia</a:t>
            </a:r>
            <a:endParaRPr lang="en-US" sz="1800" dirty="0">
              <a:solidFill>
                <a:prstClr val="black"/>
              </a:solidFill>
              <a:latin typeface="Arial" panose="020B0604020202020204" pitchFamily="34" charset="0"/>
              <a:cs typeface="Arial" panose="020B0604020202020204" pitchFamily="34" charset="0"/>
            </a:endParaRPr>
          </a:p>
          <a:p>
            <a:pPr lvl="0">
              <a:lnSpc>
                <a:spcPct val="100000"/>
              </a:lnSpc>
              <a:spcBef>
                <a:spcPts val="0"/>
              </a:spcBef>
              <a:spcAft>
                <a:spcPts val="600"/>
              </a:spcAft>
              <a:tabLst>
                <a:tab pos="746125" algn="l"/>
              </a:tabLst>
              <a:defRPr/>
            </a:pPr>
            <a:r>
              <a:rPr lang="en-US" sz="1800" dirty="0">
                <a:solidFill>
                  <a:prstClr val="black"/>
                </a:solidFill>
                <a:latin typeface="Arial" panose="020B0604020202020204" pitchFamily="34" charset="0"/>
                <a:cs typeface="Arial" panose="020B0604020202020204" pitchFamily="34" charset="0"/>
              </a:rPr>
              <a:t>Some  students were admitted at </a:t>
            </a:r>
            <a:r>
              <a:rPr lang="en-US" sz="1800" dirty="0" smtClean="0">
                <a:solidFill>
                  <a:prstClr val="black"/>
                </a:solidFill>
                <a:latin typeface="Arial" panose="020B0604020202020204" pitchFamily="34" charset="0"/>
                <a:cs typeface="Arial" panose="020B0604020202020204" pitchFamily="34" charset="0"/>
              </a:rPr>
              <a:t>universities</a:t>
            </a:r>
            <a:endParaRPr lang="en-US" sz="18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spcAft>
                <a:spcPts val="600"/>
              </a:spcAft>
              <a:buNone/>
              <a:tabLst>
                <a:tab pos="746125" algn="l"/>
              </a:tabLst>
              <a:defRPr/>
            </a:pPr>
            <a:endParaRPr lang="en-US" sz="18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spcAft>
                <a:spcPts val="600"/>
              </a:spcAft>
              <a:buNone/>
              <a:tabLst>
                <a:tab pos="746125" algn="l"/>
              </a:tabLst>
              <a:defRPr/>
            </a:pPr>
            <a:r>
              <a:rPr lang="en-US" sz="1800" b="1" dirty="0">
                <a:solidFill>
                  <a:prstClr val="black"/>
                </a:solidFill>
                <a:latin typeface="Arial" panose="020B0604020202020204" pitchFamily="34" charset="0"/>
                <a:cs typeface="Arial" panose="020B0604020202020204" pitchFamily="34" charset="0"/>
              </a:rPr>
              <a:t>NSFAS</a:t>
            </a:r>
          </a:p>
          <a:p>
            <a:pPr lvl="0">
              <a:lnSpc>
                <a:spcPct val="100000"/>
              </a:lnSpc>
              <a:spcBef>
                <a:spcPts val="0"/>
              </a:spcBef>
              <a:spcAft>
                <a:spcPts val="600"/>
              </a:spcAft>
              <a:defRPr/>
            </a:pPr>
            <a:r>
              <a:rPr lang="en-US" sz="1800" dirty="0">
                <a:solidFill>
                  <a:prstClr val="black"/>
                </a:solidFill>
                <a:latin typeface="Arial" panose="020B0604020202020204" pitchFamily="34" charset="0"/>
                <a:cs typeface="Arial" panose="020B0604020202020204" pitchFamily="34" charset="0"/>
              </a:rPr>
              <a:t>NSFAS outstanding 2020 application funding </a:t>
            </a:r>
            <a:r>
              <a:rPr lang="en-US" sz="1800" dirty="0" smtClean="0">
                <a:solidFill>
                  <a:prstClr val="black"/>
                </a:solidFill>
                <a:latin typeface="Arial" panose="020B0604020202020204" pitchFamily="34" charset="0"/>
                <a:cs typeface="Arial" panose="020B0604020202020204" pitchFamily="34" charset="0"/>
              </a:rPr>
              <a:t>status. </a:t>
            </a:r>
            <a:r>
              <a:rPr lang="en-US" sz="1800" dirty="0">
                <a:solidFill>
                  <a:prstClr val="black"/>
                </a:solidFill>
                <a:latin typeface="Arial" panose="020B0604020202020204" pitchFamily="34" charset="0"/>
                <a:cs typeface="Arial" panose="020B0604020202020204" pitchFamily="34" charset="0"/>
              </a:rPr>
              <a:t>Delayed funding outcomes for a portion of the 2020 bursary applicants, which negatively impacted on the 2021 </a:t>
            </a:r>
            <a:r>
              <a:rPr lang="en-US" sz="1800" dirty="0" smtClean="0">
                <a:solidFill>
                  <a:prstClr val="black"/>
                </a:solidFill>
                <a:latin typeface="Arial" panose="020B0604020202020204" pitchFamily="34" charset="0"/>
                <a:cs typeface="Arial" panose="020B0604020202020204" pitchFamily="34" charset="0"/>
              </a:rPr>
              <a:t>registrations, e.g</a:t>
            </a:r>
            <a:r>
              <a:rPr lang="en-US" sz="1800" dirty="0">
                <a:solidFill>
                  <a:prstClr val="black"/>
                </a:solidFill>
                <a:latin typeface="Arial" panose="020B0604020202020204" pitchFamily="34" charset="0"/>
                <a:cs typeface="Arial" panose="020B0604020202020204" pitchFamily="34" charset="0"/>
              </a:rPr>
              <a:t>. Trimester 2 – 2020 </a:t>
            </a:r>
            <a:r>
              <a:rPr lang="en-US" sz="1800" dirty="0" smtClean="0">
                <a:solidFill>
                  <a:prstClr val="black"/>
                </a:solidFill>
                <a:latin typeface="Arial" panose="020B0604020202020204" pitchFamily="34" charset="0"/>
                <a:cs typeface="Arial" panose="020B0604020202020204" pitchFamily="34" charset="0"/>
              </a:rPr>
              <a:t>students</a:t>
            </a:r>
            <a:endParaRPr lang="en-US" sz="1800" dirty="0">
              <a:solidFill>
                <a:prstClr val="black"/>
              </a:solidFill>
              <a:latin typeface="Arial" panose="020B0604020202020204" pitchFamily="34" charset="0"/>
              <a:cs typeface="Arial" panose="020B0604020202020204" pitchFamily="34" charset="0"/>
            </a:endParaRPr>
          </a:p>
          <a:p>
            <a:pPr lvl="0">
              <a:lnSpc>
                <a:spcPct val="100000"/>
              </a:lnSpc>
              <a:spcBef>
                <a:spcPts val="0"/>
              </a:spcBef>
              <a:spcAft>
                <a:spcPts val="600"/>
              </a:spcAft>
              <a:defRPr/>
            </a:pPr>
            <a:r>
              <a:rPr lang="en-US" sz="1800" dirty="0">
                <a:solidFill>
                  <a:prstClr val="black"/>
                </a:solidFill>
                <a:latin typeface="Arial" panose="020B0604020202020204" pitchFamily="34" charset="0"/>
                <a:cs typeface="Arial" panose="020B0604020202020204" pitchFamily="34" charset="0"/>
              </a:rPr>
              <a:t>NSFAS </a:t>
            </a:r>
            <a:r>
              <a:rPr lang="en-US" sz="1800" dirty="0" smtClean="0">
                <a:solidFill>
                  <a:prstClr val="black"/>
                </a:solidFill>
                <a:latin typeface="Arial" panose="020B0604020202020204" pitchFamily="34" charset="0"/>
                <a:cs typeface="Arial" panose="020B0604020202020204" pitchFamily="34" charset="0"/>
              </a:rPr>
              <a:t>online </a:t>
            </a:r>
            <a:r>
              <a:rPr lang="en-US" sz="1800" dirty="0">
                <a:solidFill>
                  <a:prstClr val="black"/>
                </a:solidFill>
                <a:latin typeface="Arial" panose="020B0604020202020204" pitchFamily="34" charset="0"/>
                <a:cs typeface="Arial" panose="020B0604020202020204" pitchFamily="34" charset="0"/>
              </a:rPr>
              <a:t>portal access: Challenges experienced with access to NSFAS online portal to capture walk-in applications – was addressed with NSFAS</a:t>
            </a:r>
            <a:endParaRPr lang="en-ZA" sz="1800" dirty="0">
              <a:solidFill>
                <a:prstClr val="black"/>
              </a:solidFill>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sz="1800" dirty="0"/>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23</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09771"/>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buFont typeface="Wingdings" charset="0"/>
              <a:buNone/>
              <a:defRPr/>
            </a:pPr>
            <a:r>
              <a:rPr lang="en-US" b="1" dirty="0" smtClean="0">
                <a:solidFill>
                  <a:prstClr val="white"/>
                </a:solidFill>
                <a:latin typeface="Arial" panose="020B0604020202020204" pitchFamily="34" charset="0"/>
                <a:cs typeface="Arial" panose="020B0604020202020204" pitchFamily="34" charset="0"/>
              </a:rPr>
              <a:t>TVET Challenges Experienced                                          in 2021 Enrolment Process</a:t>
            </a:r>
            <a:endParaRPr lang="en-ZA"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808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9"/>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7"/>
          <p:cNvSpPr>
            <a:spLocks noGrp="1"/>
          </p:cNvSpPr>
          <p:nvPr>
            <p:ph type="sldNum" sz="quarter" idx="12"/>
          </p:nvPr>
        </p:nvSpPr>
        <p:spPr bwMode="auto">
          <a:xfrm>
            <a:off x="8581346" y="6478689"/>
            <a:ext cx="5494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600">
                <a:solidFill>
                  <a:prstClr val="black"/>
                </a:solidFill>
                <a:latin typeface="Arial" panose="020B0604020202020204" pitchFamily="34" charset="0"/>
                <a:cs typeface="Arial" panose="020B0604020202020204" pitchFamily="34" charset="0"/>
              </a:rPr>
              <a:pPr>
                <a:lnSpc>
                  <a:spcPct val="100000"/>
                </a:lnSpc>
                <a:spcBef>
                  <a:spcPct val="0"/>
                </a:spcBef>
                <a:buFontTx/>
                <a:buNone/>
              </a:pPr>
              <a:t>24</a:t>
            </a:fld>
            <a:endParaRPr lang="en-US" altLang="en-US"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463136" y="535704"/>
            <a:ext cx="8184291"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fontAlgn="b"/>
            <a:r>
              <a:rPr lang="en-US" b="1" dirty="0" smtClean="0">
                <a:solidFill>
                  <a:prstClr val="white"/>
                </a:solidFill>
                <a:latin typeface="Arial" panose="020B0604020202020204" pitchFamily="34" charset="0"/>
                <a:cs typeface="Arial" panose="020B0604020202020204" pitchFamily="34" charset="0"/>
              </a:rPr>
              <a:t>Commencement of </a:t>
            </a:r>
            <a:r>
              <a:rPr lang="en-US" b="1" dirty="0">
                <a:solidFill>
                  <a:prstClr val="white"/>
                </a:solidFill>
                <a:latin typeface="Arial" panose="020B0604020202020204" pitchFamily="34" charset="0"/>
                <a:cs typeface="Arial" panose="020B0604020202020204" pitchFamily="34" charset="0"/>
              </a:rPr>
              <a:t>t</a:t>
            </a:r>
            <a:r>
              <a:rPr lang="en-US" b="1" dirty="0" smtClean="0">
                <a:solidFill>
                  <a:prstClr val="white"/>
                </a:solidFill>
                <a:latin typeface="Arial" panose="020B0604020202020204" pitchFamily="34" charset="0"/>
                <a:cs typeface="Arial" panose="020B0604020202020204" pitchFamily="34" charset="0"/>
              </a:rPr>
              <a:t>he CET 2021 Academic Year</a:t>
            </a:r>
            <a:endParaRPr lang="en-US" b="1" dirty="0">
              <a:solidFill>
                <a:srgbClr val="000000"/>
              </a:solidFill>
              <a:latin typeface="Arial" panose="020B0604020202020204" pitchFamily="34" charset="0"/>
              <a:cs typeface="Arial" panose="020B0604020202020204" pitchFamily="34" charset="0"/>
            </a:endParaRPr>
          </a:p>
        </p:txBody>
      </p:sp>
      <p:sp>
        <p:nvSpPr>
          <p:cNvPr id="9" name="Rectangle 3"/>
          <p:cNvSpPr>
            <a:spLocks noGrp="1" noChangeArrowheads="1"/>
          </p:cNvSpPr>
          <p:nvPr>
            <p:ph idx="1"/>
          </p:nvPr>
        </p:nvSpPr>
        <p:spPr bwMode="auto">
          <a:xfrm>
            <a:off x="463136" y="1088660"/>
            <a:ext cx="8184290" cy="5191919"/>
          </a:xfrm>
        </p:spPr>
        <p:txBody>
          <a:bodyPr wrap="square" numCol="1" anchor="t" anchorCtr="0" compatLnSpc="1">
            <a:prstTxWarp prst="textNoShape">
              <a:avLst/>
            </a:prstTxWarp>
            <a:normAutofit/>
          </a:bodyPr>
          <a:lstStyle/>
          <a:p>
            <a:pPr marL="271463" indent="-271463">
              <a:lnSpc>
                <a:spcPct val="100000"/>
              </a:lnSpc>
              <a:spcBef>
                <a:spcPts val="0"/>
              </a:spcBef>
              <a:spcAft>
                <a:spcPts val="600"/>
              </a:spcAft>
            </a:pPr>
            <a:r>
              <a:rPr lang="en-US" altLang="en-US" sz="1800" dirty="0">
                <a:latin typeface="Arial" panose="020B0604020202020204" pitchFamily="34" charset="0"/>
                <a:cs typeface="Arial" panose="020B0604020202020204" pitchFamily="34" charset="0"/>
              </a:rPr>
              <a:t>Towards the end of 2020 academic year, the Department issued the  2021 academic </a:t>
            </a:r>
            <a:r>
              <a:rPr lang="en-US" altLang="en-US" sz="1800" dirty="0" smtClean="0">
                <a:latin typeface="Arial" panose="020B0604020202020204" pitchFamily="34" charset="0"/>
                <a:cs typeface="Arial" panose="020B0604020202020204" pitchFamily="34" charset="0"/>
              </a:rPr>
              <a:t>calendar to </a:t>
            </a:r>
            <a:r>
              <a:rPr lang="en-US" altLang="en-US" sz="1800" dirty="0">
                <a:latin typeface="Arial" panose="020B0604020202020204" pitchFamily="34" charset="0"/>
                <a:cs typeface="Arial" panose="020B0604020202020204" pitchFamily="34" charset="0"/>
              </a:rPr>
              <a:t>commence on 25 January </a:t>
            </a:r>
            <a:r>
              <a:rPr lang="en-US" altLang="en-US" sz="1800" dirty="0" smtClean="0">
                <a:latin typeface="Arial" panose="020B0604020202020204" pitchFamily="34" charset="0"/>
                <a:cs typeface="Arial" panose="020B0604020202020204" pitchFamily="34" charset="0"/>
              </a:rPr>
              <a:t>2021 for </a:t>
            </a:r>
            <a:r>
              <a:rPr lang="en-US" altLang="en-US" sz="1800" dirty="0">
                <a:latin typeface="Arial" panose="020B0604020202020204" pitchFamily="34" charset="0"/>
                <a:cs typeface="Arial" panose="020B0604020202020204" pitchFamily="34" charset="0"/>
              </a:rPr>
              <a:t>staff and </a:t>
            </a:r>
            <a:r>
              <a:rPr lang="en-US" altLang="en-US" sz="1800" dirty="0" smtClean="0">
                <a:latin typeface="Arial" panose="020B0604020202020204" pitchFamily="34" charset="0"/>
                <a:cs typeface="Arial" panose="020B0604020202020204" pitchFamily="34" charset="0"/>
              </a:rPr>
              <a:t>             27 </a:t>
            </a:r>
            <a:r>
              <a:rPr lang="en-US" altLang="en-US" sz="1800" dirty="0">
                <a:latin typeface="Arial" panose="020B0604020202020204" pitchFamily="34" charset="0"/>
                <a:cs typeface="Arial" panose="020B0604020202020204" pitchFamily="34" charset="0"/>
              </a:rPr>
              <a:t>January </a:t>
            </a:r>
            <a:r>
              <a:rPr lang="en-US" altLang="en-US" sz="1800" dirty="0" smtClean="0">
                <a:latin typeface="Arial" panose="020B0604020202020204" pitchFamily="34" charset="0"/>
                <a:cs typeface="Arial" panose="020B0604020202020204" pitchFamily="34" charset="0"/>
              </a:rPr>
              <a:t>2021 for </a:t>
            </a:r>
            <a:r>
              <a:rPr lang="en-US" altLang="en-US" sz="1800" dirty="0">
                <a:latin typeface="Arial" panose="020B0604020202020204" pitchFamily="34" charset="0"/>
                <a:cs typeface="Arial" panose="020B0604020202020204" pitchFamily="34" charset="0"/>
              </a:rPr>
              <a:t>teaching and learning which was aligned to the DBE </a:t>
            </a:r>
            <a:r>
              <a:rPr lang="en-US" altLang="en-US" sz="1800" dirty="0" err="1" smtClean="0">
                <a:latin typeface="Arial" panose="020B0604020202020204" pitchFamily="34" charset="0"/>
                <a:cs typeface="Arial" panose="020B0604020202020204" pitchFamily="34" charset="0"/>
              </a:rPr>
              <a:t>programme</a:t>
            </a:r>
            <a:endParaRPr lang="en-US" altLang="en-US" sz="1800" dirty="0">
              <a:latin typeface="Arial" panose="020B0604020202020204" pitchFamily="34" charset="0"/>
              <a:cs typeface="Arial" panose="020B0604020202020204" pitchFamily="34" charset="0"/>
            </a:endParaRPr>
          </a:p>
          <a:p>
            <a:pPr marL="271463" indent="-271463">
              <a:lnSpc>
                <a:spcPct val="100000"/>
              </a:lnSpc>
              <a:spcBef>
                <a:spcPts val="0"/>
              </a:spcBef>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As advised by the National Coronavirus Council, Cabinet and after consultation with stakeholders, the Minister of Basic Education announced on 15 January </a:t>
            </a:r>
            <a:r>
              <a:rPr lang="en-GB" sz="1800" dirty="0" smtClean="0">
                <a:effectLst/>
                <a:latin typeface="Arial" panose="020B0604020202020204" pitchFamily="34" charset="0"/>
                <a:ea typeface="Calibri" panose="020F0502020204030204" pitchFamily="34" charset="0"/>
                <a:cs typeface="Arial" panose="020B0604020202020204" pitchFamily="34" charset="0"/>
              </a:rPr>
              <a:t>2021 </a:t>
            </a:r>
            <a:r>
              <a:rPr lang="en-GB" sz="1800" dirty="0">
                <a:effectLst/>
                <a:latin typeface="Arial" panose="020B0604020202020204" pitchFamily="34" charset="0"/>
                <a:ea typeface="Calibri" panose="020F0502020204030204" pitchFamily="34" charset="0"/>
                <a:cs typeface="Arial" panose="020B0604020202020204" pitchFamily="34" charset="0"/>
              </a:rPr>
              <a:t>that the reopening has been postponed to </a:t>
            </a:r>
            <a:r>
              <a:rPr lang="en-GB" sz="1800" dirty="0" smtClean="0">
                <a:effectLst/>
                <a:latin typeface="Arial" panose="020B0604020202020204" pitchFamily="34" charset="0"/>
                <a:ea typeface="Calibri" panose="020F0502020204030204" pitchFamily="34" charset="0"/>
                <a:cs typeface="Arial" panose="020B0604020202020204" pitchFamily="34" charset="0"/>
              </a:rPr>
              <a:t>                  15 </a:t>
            </a:r>
            <a:r>
              <a:rPr lang="en-GB" sz="1800" dirty="0">
                <a:effectLst/>
                <a:latin typeface="Arial" panose="020B0604020202020204" pitchFamily="34" charset="0"/>
                <a:ea typeface="Calibri" panose="020F0502020204030204" pitchFamily="34" charset="0"/>
                <a:cs typeface="Arial" panose="020B0604020202020204" pitchFamily="34" charset="0"/>
              </a:rPr>
              <a:t>February </a:t>
            </a:r>
            <a:r>
              <a:rPr lang="en-GB" sz="1800" dirty="0" smtClean="0">
                <a:effectLst/>
                <a:latin typeface="Arial" panose="020B0604020202020204" pitchFamily="34" charset="0"/>
                <a:ea typeface="Calibri" panose="020F0502020204030204" pitchFamily="34" charset="0"/>
                <a:cs typeface="Arial" panose="020B0604020202020204" pitchFamily="34" charset="0"/>
              </a:rPr>
              <a:t>2021</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71463" indent="-271463">
              <a:lnSpc>
                <a:spcPct val="100000"/>
              </a:lnSpc>
              <a:spcBef>
                <a:spcPts val="0"/>
              </a:spcBef>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To ensure the safe return of staff and students to the centres, and also informed by the DBE’s revised academic programme, the CET colleges’ 2021 </a:t>
            </a:r>
            <a:r>
              <a:rPr lang="en-GB" sz="1800" dirty="0" smtClean="0">
                <a:effectLst/>
                <a:latin typeface="Arial" panose="020B0604020202020204" pitchFamily="34" charset="0"/>
                <a:ea typeface="Calibri" panose="020F0502020204030204" pitchFamily="34" charset="0"/>
                <a:cs typeface="Arial" panose="020B0604020202020204" pitchFamily="34" charset="0"/>
              </a:rPr>
              <a:t>academic </a:t>
            </a:r>
            <a:r>
              <a:rPr lang="en-GB" sz="1800" dirty="0">
                <a:latin typeface="Arial" panose="020B0604020202020204" pitchFamily="34" charset="0"/>
                <a:ea typeface="Calibri" panose="020F0502020204030204" pitchFamily="34" charset="0"/>
                <a:cs typeface="Arial" panose="020B0604020202020204" pitchFamily="34" charset="0"/>
              </a:rPr>
              <a:t>c</a:t>
            </a:r>
            <a:r>
              <a:rPr lang="en-GB" sz="1800" dirty="0" smtClean="0">
                <a:effectLst/>
                <a:latin typeface="Arial" panose="020B0604020202020204" pitchFamily="34" charset="0"/>
                <a:ea typeface="Calibri" panose="020F0502020204030204" pitchFamily="34" charset="0"/>
                <a:cs typeface="Arial" panose="020B0604020202020204" pitchFamily="34" charset="0"/>
              </a:rPr>
              <a:t>alendar </a:t>
            </a:r>
            <a:r>
              <a:rPr lang="en-GB" sz="1800" dirty="0">
                <a:effectLst/>
                <a:latin typeface="Arial" panose="020B0604020202020204" pitchFamily="34" charset="0"/>
                <a:ea typeface="Calibri" panose="020F0502020204030204" pitchFamily="34" charset="0"/>
                <a:cs typeface="Arial" panose="020B0604020202020204" pitchFamily="34" charset="0"/>
              </a:rPr>
              <a:t>was </a:t>
            </a:r>
            <a:r>
              <a:rPr lang="en-GB" sz="1800" dirty="0" smtClean="0">
                <a:effectLst/>
                <a:latin typeface="Arial" panose="020B0604020202020204" pitchFamily="34" charset="0"/>
                <a:ea typeface="Calibri" panose="020F0502020204030204" pitchFamily="34" charset="0"/>
                <a:cs typeface="Arial" panose="020B0604020202020204" pitchFamily="34" charset="0"/>
              </a:rPr>
              <a:t>amended accordingly</a:t>
            </a: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209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9"/>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7"/>
          <p:cNvSpPr>
            <a:spLocks noGrp="1"/>
          </p:cNvSpPr>
          <p:nvPr>
            <p:ph type="sldNum" sz="quarter" idx="12"/>
          </p:nvPr>
        </p:nvSpPr>
        <p:spPr bwMode="auto">
          <a:xfrm>
            <a:off x="8581346" y="6478689"/>
            <a:ext cx="5494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600">
                <a:solidFill>
                  <a:prstClr val="black"/>
                </a:solidFill>
                <a:latin typeface="Arial" panose="020B0604020202020204" pitchFamily="34" charset="0"/>
                <a:cs typeface="Arial" panose="020B0604020202020204" pitchFamily="34" charset="0"/>
              </a:rPr>
              <a:pPr>
                <a:lnSpc>
                  <a:spcPct val="100000"/>
                </a:lnSpc>
                <a:spcBef>
                  <a:spcPct val="0"/>
                </a:spcBef>
                <a:buFontTx/>
                <a:buNone/>
              </a:pPr>
              <a:t>25</a:t>
            </a:fld>
            <a:endParaRPr lang="en-US" altLang="en-US"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463136" y="519063"/>
            <a:ext cx="8184291"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fontAlgn="b"/>
            <a:r>
              <a:rPr lang="en-US" b="1" dirty="0" smtClean="0">
                <a:solidFill>
                  <a:prstClr val="white"/>
                </a:solidFill>
                <a:latin typeface="Arial" panose="020B0604020202020204" pitchFamily="34" charset="0"/>
                <a:cs typeface="Arial" panose="020B0604020202020204" pitchFamily="34" charset="0"/>
              </a:rPr>
              <a:t>Commencement of </a:t>
            </a:r>
            <a:r>
              <a:rPr lang="en-US" b="1" dirty="0">
                <a:solidFill>
                  <a:prstClr val="white"/>
                </a:solidFill>
                <a:latin typeface="Arial" panose="020B0604020202020204" pitchFamily="34" charset="0"/>
                <a:cs typeface="Arial" panose="020B0604020202020204" pitchFamily="34" charset="0"/>
              </a:rPr>
              <a:t>t</a:t>
            </a:r>
            <a:r>
              <a:rPr lang="en-US" b="1" dirty="0" smtClean="0">
                <a:solidFill>
                  <a:prstClr val="white"/>
                </a:solidFill>
                <a:latin typeface="Arial" panose="020B0604020202020204" pitchFamily="34" charset="0"/>
                <a:cs typeface="Arial" panose="020B0604020202020204" pitchFamily="34" charset="0"/>
              </a:rPr>
              <a:t>he 2021 Academic Year</a:t>
            </a:r>
            <a:endParaRPr lang="en-US" b="1" dirty="0">
              <a:solidFill>
                <a:srgbClr val="000000"/>
              </a:solidFill>
              <a:latin typeface="Arial" panose="020B0604020202020204" pitchFamily="34" charset="0"/>
              <a:cs typeface="Arial" panose="020B0604020202020204" pitchFamily="34" charset="0"/>
            </a:endParaRPr>
          </a:p>
        </p:txBody>
      </p:sp>
      <p:sp>
        <p:nvSpPr>
          <p:cNvPr id="9" name="Rectangle 3"/>
          <p:cNvSpPr>
            <a:spLocks noGrp="1" noChangeArrowheads="1"/>
          </p:cNvSpPr>
          <p:nvPr>
            <p:ph idx="1"/>
          </p:nvPr>
        </p:nvSpPr>
        <p:spPr bwMode="auto">
          <a:xfrm>
            <a:off x="463136" y="1053988"/>
            <a:ext cx="8184290" cy="5111316"/>
          </a:xfrm>
        </p:spPr>
        <p:txBody>
          <a:bodyPr wrap="square" numCol="1" anchor="t" anchorCtr="0" compatLnSpc="1">
            <a:prstTxWarp prst="textNoShape">
              <a:avLst/>
            </a:prstTxWarp>
            <a:normAutofit/>
          </a:bodyPr>
          <a:lstStyle/>
          <a:p>
            <a:pPr marL="288925" indent="-288925">
              <a:lnSpc>
                <a:spcPct val="110000"/>
              </a:lnSpc>
              <a:spcBef>
                <a:spcPts val="0"/>
              </a:spcBef>
              <a:spcAft>
                <a:spcPts val="0"/>
              </a:spcAft>
            </a:pPr>
            <a:r>
              <a:rPr lang="en-GB" sz="1800" dirty="0">
                <a:latin typeface="Arial" panose="020B0604020202020204" pitchFamily="34" charset="0"/>
                <a:ea typeface="Calibri" panose="020F0502020204030204" pitchFamily="34" charset="0"/>
                <a:cs typeface="Arial" panose="020B0604020202020204" pitchFamily="34" charset="0"/>
              </a:rPr>
              <a:t>T</a:t>
            </a:r>
            <a:r>
              <a:rPr lang="en-GB" sz="1800" dirty="0">
                <a:effectLst/>
                <a:latin typeface="Arial" panose="020B0604020202020204" pitchFamily="34" charset="0"/>
                <a:ea typeface="Calibri" panose="020F0502020204030204" pitchFamily="34" charset="0"/>
                <a:cs typeface="Arial" panose="020B0604020202020204" pitchFamily="34" charset="0"/>
              </a:rPr>
              <a:t>he CET college programme for 2021 was </a:t>
            </a:r>
            <a:r>
              <a:rPr lang="en-GB" sz="1800" dirty="0" smtClean="0">
                <a:effectLst/>
                <a:latin typeface="Arial" panose="020B0604020202020204" pitchFamily="34" charset="0"/>
                <a:ea typeface="Calibri" panose="020F0502020204030204" pitchFamily="34" charset="0"/>
                <a:cs typeface="Arial" panose="020B0604020202020204" pitchFamily="34" charset="0"/>
              </a:rPr>
              <a:t>amended </a:t>
            </a:r>
            <a:r>
              <a:rPr lang="en-GB" sz="1800" dirty="0">
                <a:effectLst/>
                <a:latin typeface="Arial" panose="020B0604020202020204" pitchFamily="34" charset="0"/>
                <a:ea typeface="Calibri" panose="020F0502020204030204" pitchFamily="34" charset="0"/>
                <a:cs typeface="Arial" panose="020B0604020202020204" pitchFamily="34" charset="0"/>
              </a:rPr>
              <a:t>as follows:</a:t>
            </a:r>
          </a:p>
          <a:p>
            <a:pPr marL="685800" lvl="0" indent="-342900">
              <a:lnSpc>
                <a:spcPct val="110000"/>
              </a:lnSpc>
              <a:spcBef>
                <a:spcPts val="0"/>
              </a:spcBef>
              <a:spcAft>
                <a:spcPts val="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The lecturing and support staff will report at their centres on </a:t>
            </a:r>
            <a:r>
              <a:rPr lang="en-GB" sz="1800" dirty="0" smtClean="0">
                <a:effectLst/>
                <a:latin typeface="Arial" panose="020B0604020202020204" pitchFamily="34" charset="0"/>
                <a:ea typeface="Calibri" panose="020F0502020204030204" pitchFamily="34" charset="0"/>
                <a:cs typeface="Arial" panose="020B0604020202020204" pitchFamily="34" charset="0"/>
              </a:rPr>
              <a:t/>
            </a:r>
            <a:br>
              <a:rPr lang="en-GB" sz="1800" dirty="0" smtClean="0">
                <a:effectLst/>
                <a:latin typeface="Arial" panose="020B0604020202020204" pitchFamily="34" charset="0"/>
                <a:ea typeface="Calibri" panose="020F0502020204030204" pitchFamily="34" charset="0"/>
                <a:cs typeface="Arial" panose="020B0604020202020204" pitchFamily="34" charset="0"/>
              </a:rPr>
            </a:br>
            <a:r>
              <a:rPr lang="en-GB" sz="1800" b="1" dirty="0" smtClean="0">
                <a:effectLst/>
                <a:latin typeface="Arial" panose="020B0604020202020204" pitchFamily="34" charset="0"/>
                <a:ea typeface="Calibri" panose="020F0502020204030204" pitchFamily="34" charset="0"/>
                <a:cs typeface="Arial" panose="020B0604020202020204" pitchFamily="34" charset="0"/>
              </a:rPr>
              <a:t>1 </a:t>
            </a:r>
            <a:r>
              <a:rPr lang="en-GB" sz="1800" b="1" dirty="0">
                <a:effectLst/>
                <a:latin typeface="Arial" panose="020B0604020202020204" pitchFamily="34" charset="0"/>
                <a:ea typeface="Calibri" panose="020F0502020204030204" pitchFamily="34" charset="0"/>
                <a:cs typeface="Arial" panose="020B0604020202020204" pitchFamily="34" charset="0"/>
              </a:rPr>
              <a:t>February </a:t>
            </a:r>
            <a:r>
              <a:rPr lang="en-GB" sz="1800" b="1" dirty="0" smtClean="0">
                <a:effectLst/>
                <a:latin typeface="Arial" panose="020B0604020202020204" pitchFamily="34" charset="0"/>
                <a:ea typeface="Calibri" panose="020F0502020204030204" pitchFamily="34" charset="0"/>
                <a:cs typeface="Arial" panose="020B0604020202020204" pitchFamily="34" charset="0"/>
              </a:rPr>
              <a:t>2021</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685800" lvl="0" indent="-342900">
              <a:lnSpc>
                <a:spcPct val="110000"/>
              </a:lnSpc>
              <a:spcBef>
                <a:spcPts val="0"/>
              </a:spcBef>
              <a:spcAft>
                <a:spcPts val="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Teaching and learning programme will start on </a:t>
            </a:r>
            <a:r>
              <a:rPr lang="en-GB" sz="1800" b="1" dirty="0">
                <a:effectLst/>
                <a:latin typeface="Arial" panose="020B0604020202020204" pitchFamily="34" charset="0"/>
                <a:ea typeface="Calibri" panose="020F0502020204030204" pitchFamily="34" charset="0"/>
                <a:cs typeface="Arial" panose="020B0604020202020204" pitchFamily="34" charset="0"/>
              </a:rPr>
              <a:t>15 February 2021</a:t>
            </a:r>
            <a:r>
              <a:rPr lang="en-GB" sz="1800" dirty="0">
                <a:effectLst/>
                <a:latin typeface="Arial" panose="020B0604020202020204" pitchFamily="34" charset="0"/>
                <a:ea typeface="Calibri" panose="020F0502020204030204" pitchFamily="34" charset="0"/>
                <a:cs typeface="Arial" panose="020B0604020202020204" pitchFamily="34" charset="0"/>
              </a:rPr>
              <a:t> for all </a:t>
            </a:r>
            <a:r>
              <a:rPr lang="en-GB" sz="1800" dirty="0" smtClean="0">
                <a:effectLst/>
                <a:latin typeface="Arial" panose="020B0604020202020204" pitchFamily="34" charset="0"/>
                <a:ea typeface="Calibri" panose="020F0502020204030204" pitchFamily="34" charset="0"/>
                <a:cs typeface="Arial" panose="020B0604020202020204" pitchFamily="34" charset="0"/>
              </a:rPr>
              <a:t>programmes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88925" indent="-288925">
              <a:lnSpc>
                <a:spcPct val="110000"/>
              </a:lnSpc>
              <a:spcBef>
                <a:spcPts val="0"/>
              </a:spcBef>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a:t>
            </a:r>
            <a:r>
              <a:rPr lang="en-GB" sz="1800" dirty="0" smtClean="0">
                <a:effectLst/>
                <a:latin typeface="Arial" panose="020B0604020202020204" pitchFamily="34" charset="0"/>
                <a:ea typeface="Calibri" panose="020F0502020204030204" pitchFamily="34" charset="0"/>
                <a:cs typeface="Arial" panose="020B0604020202020204" pitchFamily="34" charset="0"/>
              </a:rPr>
              <a:t>changes </a:t>
            </a:r>
            <a:r>
              <a:rPr lang="en-GB" sz="1800" dirty="0">
                <a:effectLst/>
                <a:latin typeface="Arial" panose="020B0604020202020204" pitchFamily="34" charset="0"/>
                <a:ea typeface="Calibri" panose="020F0502020204030204" pitchFamily="34" charset="0"/>
                <a:cs typeface="Arial" panose="020B0604020202020204" pitchFamily="34" charset="0"/>
              </a:rPr>
              <a:t>were communicated through the media </a:t>
            </a:r>
            <a:r>
              <a:rPr lang="en-GB" sz="1800" dirty="0" smtClean="0">
                <a:effectLst/>
                <a:latin typeface="Arial" panose="020B0604020202020204" pitchFamily="34" charset="0"/>
                <a:ea typeface="Calibri" panose="020F0502020204030204" pitchFamily="34" charset="0"/>
                <a:cs typeface="Arial" panose="020B0604020202020204" pitchFamily="34" charset="0"/>
              </a:rPr>
              <a:t>briefing by </a:t>
            </a:r>
            <a:r>
              <a:rPr lang="en-GB" sz="1800" dirty="0">
                <a:effectLst/>
                <a:latin typeface="Arial" panose="020B0604020202020204" pitchFamily="34" charset="0"/>
                <a:ea typeface="Calibri" panose="020F0502020204030204" pitchFamily="34" charset="0"/>
                <a:cs typeface="Arial" panose="020B0604020202020204" pitchFamily="34" charset="0"/>
              </a:rPr>
              <a:t>the Minister of Higher Education and Innovation as well as </a:t>
            </a:r>
            <a:r>
              <a:rPr lang="en-GB" sz="1800" dirty="0" smtClean="0">
                <a:latin typeface="Arial" panose="020B0604020202020204" pitchFamily="34" charset="0"/>
                <a:ea typeface="Calibri" panose="020F0502020204030204" pitchFamily="34" charset="0"/>
                <a:cs typeface="Arial" panose="020B0604020202020204" pitchFamily="34" charset="0"/>
              </a:rPr>
              <a:t>a </a:t>
            </a:r>
            <a:r>
              <a:rPr lang="en-GB" sz="1800" dirty="0">
                <a:effectLst/>
                <a:latin typeface="Arial" panose="020B0604020202020204" pitchFamily="34" charset="0"/>
                <a:ea typeface="Calibri" panose="020F0502020204030204" pitchFamily="34" charset="0"/>
                <a:cs typeface="Arial" panose="020B0604020202020204" pitchFamily="34" charset="0"/>
              </a:rPr>
              <a:t>circular to the College Management, Staff and </a:t>
            </a:r>
            <a:r>
              <a:rPr lang="en-GB" sz="1800" dirty="0" smtClean="0">
                <a:effectLst/>
                <a:latin typeface="Arial" panose="020B0604020202020204" pitchFamily="34" charset="0"/>
                <a:ea typeface="Calibri" panose="020F0502020204030204" pitchFamily="34" charset="0"/>
                <a:cs typeface="Arial" panose="020B0604020202020204" pitchFamily="34" charset="0"/>
              </a:rPr>
              <a:t>Councils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88925" indent="-288925">
              <a:lnSpc>
                <a:spcPct val="110000"/>
              </a:lnSpc>
              <a:spcBef>
                <a:spcPts val="0"/>
              </a:spcBef>
              <a:spcAft>
                <a:spcPts val="0"/>
              </a:spcAft>
            </a:pPr>
            <a:r>
              <a:rPr lang="en-US" altLang="en-US" sz="1800" dirty="0">
                <a:latin typeface="Arial" panose="020B0604020202020204" pitchFamily="34" charset="0"/>
                <a:cs typeface="Arial" panose="020B0604020202020204" pitchFamily="34" charset="0"/>
              </a:rPr>
              <a:t>The period between 01-15 </a:t>
            </a:r>
            <a:r>
              <a:rPr lang="en-US" altLang="en-US" sz="1800" dirty="0" smtClean="0">
                <a:latin typeface="Arial" panose="020B0604020202020204" pitchFamily="34" charset="0"/>
                <a:cs typeface="Arial" panose="020B0604020202020204" pitchFamily="34" charset="0"/>
              </a:rPr>
              <a:t>February 2021 </a:t>
            </a:r>
            <a:r>
              <a:rPr lang="en-US" altLang="en-US" sz="1800" dirty="0">
                <a:latin typeface="Arial" panose="020B0604020202020204" pitchFamily="34" charset="0"/>
                <a:cs typeface="Arial" panose="020B0604020202020204" pitchFamily="34" charset="0"/>
              </a:rPr>
              <a:t>will be used to ensure the following:</a:t>
            </a:r>
          </a:p>
          <a:p>
            <a:pPr marL="685800" indent="-342900">
              <a:lnSpc>
                <a:spcPct val="110000"/>
              </a:lnSpc>
              <a:spcBef>
                <a:spcPts val="0"/>
              </a:spcBef>
              <a:spcAft>
                <a:spcPts val="0"/>
              </a:spcAft>
              <a:buFont typeface="Arial" panose="020B0604020202020204" pitchFamily="34" charset="0"/>
              <a:buChar char="‒"/>
            </a:pPr>
            <a:r>
              <a:rPr lang="en-US" sz="1800" dirty="0" smtClean="0">
                <a:effectLst/>
                <a:latin typeface="Arial" panose="020B0604020202020204" pitchFamily="34" charset="0"/>
                <a:ea typeface="Calibri" panose="020F0502020204030204" pitchFamily="34" charset="0"/>
                <a:cs typeface="Arial" panose="020B0604020202020204" pitchFamily="34" charset="0"/>
              </a:rPr>
              <a:t>Procurement and delivery of COVID-19 essentials </a:t>
            </a:r>
            <a:r>
              <a:rPr lang="en-US" sz="1800" dirty="0" smtClean="0">
                <a:latin typeface="Arial" panose="020B0604020202020204" pitchFamily="34" charset="0"/>
                <a:ea typeface="Calibri" panose="020F0502020204030204" pitchFamily="34" charset="0"/>
                <a:cs typeface="Arial" panose="020B0604020202020204" pitchFamily="34" charset="0"/>
              </a:rPr>
              <a:t> to the </a:t>
            </a:r>
            <a:r>
              <a:rPr lang="en-US" sz="1800" dirty="0" err="1" smtClean="0">
                <a:latin typeface="Arial" panose="020B0604020202020204" pitchFamily="34" charset="0"/>
                <a:ea typeface="Calibri" panose="020F0502020204030204" pitchFamily="34" charset="0"/>
                <a:cs typeface="Arial" panose="020B0604020202020204" pitchFamily="34" charset="0"/>
              </a:rPr>
              <a:t>centres</a:t>
            </a: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p>
            <a:pPr marL="685800" indent="-342900">
              <a:lnSpc>
                <a:spcPct val="110000"/>
              </a:lnSpc>
              <a:spcBef>
                <a:spcPts val="0"/>
              </a:spcBef>
              <a:spcAft>
                <a:spcPts val="0"/>
              </a:spcAft>
              <a:buFont typeface="Arial" panose="020B0604020202020204" pitchFamily="34" charset="0"/>
              <a:buChar char="‒"/>
            </a:pPr>
            <a:r>
              <a:rPr lang="en-US" sz="1800" dirty="0" smtClean="0">
                <a:effectLst/>
                <a:latin typeface="Arial" panose="020B0604020202020204" pitchFamily="34" charset="0"/>
                <a:ea typeface="Calibri" panose="020F0502020204030204" pitchFamily="34" charset="0"/>
                <a:cs typeface="Arial" panose="020B0604020202020204" pitchFamily="34" charset="0"/>
              </a:rPr>
              <a:t>Put in place </a:t>
            </a:r>
            <a:r>
              <a:rPr lang="en-US" sz="1800" dirty="0" smtClean="0">
                <a:effectLst/>
                <a:latin typeface="Arial" panose="020B0604020202020204" pitchFamily="34" charset="0"/>
                <a:ea typeface="Arial" panose="020B0604020202020204" pitchFamily="34" charset="0"/>
                <a:cs typeface="Arial" panose="020B0604020202020204" pitchFamily="34" charset="0"/>
              </a:rPr>
              <a:t>plans to assist centres where there are infrastructure challenges</a:t>
            </a:r>
            <a:endParaRPr lang="en-GB" sz="1800" dirty="0" smtClean="0">
              <a:effectLst/>
              <a:latin typeface="Arial" panose="020B0604020202020204" pitchFamily="34" charset="0"/>
              <a:ea typeface="Calibri" panose="020F0502020204030204" pitchFamily="34" charset="0"/>
              <a:cs typeface="Arial" panose="020B0604020202020204" pitchFamily="34" charset="0"/>
            </a:endParaRPr>
          </a:p>
          <a:p>
            <a:pPr marL="685800" indent="-342900">
              <a:lnSpc>
                <a:spcPct val="110000"/>
              </a:lnSpc>
              <a:spcBef>
                <a:spcPts val="0"/>
              </a:spcBef>
              <a:spcAft>
                <a:spcPts val="0"/>
              </a:spcAft>
              <a:buFont typeface="Arial" panose="020B0604020202020204" pitchFamily="34" charset="0"/>
              <a:buChar char="‒"/>
            </a:pPr>
            <a:r>
              <a:rPr lang="en-US" sz="1800" dirty="0" smtClean="0">
                <a:effectLst/>
                <a:latin typeface="Arial" panose="020B0604020202020204" pitchFamily="34" charset="0"/>
                <a:ea typeface="Arial" panose="020B0604020202020204" pitchFamily="34" charset="0"/>
                <a:cs typeface="Arial" panose="020B0604020202020204" pitchFamily="34" charset="0"/>
              </a:rPr>
              <a:t>Put in place plans for centres where there are centre managers and staff </a:t>
            </a:r>
            <a:r>
              <a:rPr lang="en-US" sz="1800" dirty="0" smtClean="0">
                <a:effectLst/>
                <a:latin typeface="Arial" panose="020B0604020202020204" pitchFamily="34" charset="0"/>
                <a:ea typeface="Calibri" panose="020F0502020204030204" pitchFamily="34" charset="0"/>
                <a:cs typeface="Arial" panose="020B0604020202020204" pitchFamily="34" charset="0"/>
              </a:rPr>
              <a:t>who are in the high risk and might not report at their workstations</a:t>
            </a: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31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9"/>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7"/>
          <p:cNvSpPr>
            <a:spLocks noGrp="1"/>
          </p:cNvSpPr>
          <p:nvPr>
            <p:ph type="sldNum" sz="quarter" idx="12"/>
          </p:nvPr>
        </p:nvSpPr>
        <p:spPr bwMode="auto">
          <a:xfrm>
            <a:off x="8581346" y="6478689"/>
            <a:ext cx="5494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600">
                <a:solidFill>
                  <a:prstClr val="black"/>
                </a:solidFill>
                <a:latin typeface="Arial" panose="020B0604020202020204" pitchFamily="34" charset="0"/>
                <a:cs typeface="Arial" panose="020B0604020202020204" pitchFamily="34" charset="0"/>
              </a:rPr>
              <a:pPr>
                <a:lnSpc>
                  <a:spcPct val="100000"/>
                </a:lnSpc>
                <a:spcBef>
                  <a:spcPct val="0"/>
                </a:spcBef>
                <a:buFontTx/>
                <a:buNone/>
              </a:pPr>
              <a:t>26</a:t>
            </a:fld>
            <a:endParaRPr lang="en-US" altLang="en-US"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463136" y="535704"/>
            <a:ext cx="8184291"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fontAlgn="b"/>
            <a:r>
              <a:rPr lang="en-US" b="1" dirty="0" smtClean="0">
                <a:solidFill>
                  <a:prstClr val="white"/>
                </a:solidFill>
                <a:latin typeface="Arial" panose="020B0604020202020204" pitchFamily="34" charset="0"/>
                <a:cs typeface="Arial" panose="020B0604020202020204" pitchFamily="34" charset="0"/>
              </a:rPr>
              <a:t>CET Compliance with COVID-19 Regulations</a:t>
            </a:r>
            <a:endParaRPr lang="en-US" b="1" dirty="0">
              <a:solidFill>
                <a:srgbClr val="000000"/>
              </a:solidFill>
              <a:latin typeface="Arial" panose="020B0604020202020204" pitchFamily="34" charset="0"/>
              <a:cs typeface="Arial" panose="020B0604020202020204" pitchFamily="34" charset="0"/>
            </a:endParaRPr>
          </a:p>
        </p:txBody>
      </p:sp>
      <p:sp>
        <p:nvSpPr>
          <p:cNvPr id="9" name="Rectangle 3"/>
          <p:cNvSpPr>
            <a:spLocks noGrp="1" noChangeArrowheads="1"/>
          </p:cNvSpPr>
          <p:nvPr>
            <p:ph idx="1"/>
          </p:nvPr>
        </p:nvSpPr>
        <p:spPr bwMode="auto">
          <a:xfrm>
            <a:off x="463136" y="1149621"/>
            <a:ext cx="8184290" cy="4175212"/>
          </a:xfrm>
        </p:spPr>
        <p:txBody>
          <a:bodyPr wrap="square" numCol="1" anchor="t" anchorCtr="0" compatLnSpc="1">
            <a:prstTxWarp prst="textNoShape">
              <a:avLst/>
            </a:prstTxWarp>
            <a:normAutofit/>
          </a:bodyPr>
          <a:lstStyle/>
          <a:p>
            <a:pPr marL="271463" indent="-271463">
              <a:lnSpc>
                <a:spcPct val="100000"/>
              </a:lnSpc>
              <a:spcBef>
                <a:spcPts val="0"/>
              </a:spcBef>
              <a:spcAft>
                <a:spcPts val="600"/>
              </a:spcAft>
            </a:pPr>
            <a:r>
              <a:rPr lang="en-GB" sz="1800" dirty="0">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he National Treasury has approved </a:t>
            </a:r>
            <a:r>
              <a:rPr lang="en-GB" sz="1800" dirty="0" smtClean="0">
                <a:effectLst/>
                <a:latin typeface="Arial" panose="020B0604020202020204" pitchFamily="34" charset="0"/>
                <a:ea typeface="Calibri" panose="020F0502020204030204" pitchFamily="34" charset="0"/>
              </a:rPr>
              <a:t>R45.7 </a:t>
            </a:r>
            <a:r>
              <a:rPr lang="en-GB" sz="1800" dirty="0">
                <a:effectLst/>
                <a:latin typeface="Arial" panose="020B0604020202020204" pitchFamily="34" charset="0"/>
                <a:ea typeface="Calibri" panose="020F0502020204030204" pitchFamily="34" charset="0"/>
              </a:rPr>
              <a:t>million to be transferred to CET colleges during the 2021/22 financial year as an earmarked allocation for cleaning </a:t>
            </a:r>
            <a:r>
              <a:rPr lang="en-GB" sz="1800" dirty="0" smtClean="0">
                <a:effectLst/>
                <a:latin typeface="Arial" panose="020B0604020202020204" pitchFamily="34" charset="0"/>
                <a:ea typeface="Calibri" panose="020F0502020204030204" pitchFamily="34" charset="0"/>
              </a:rPr>
              <a:t>services</a:t>
            </a:r>
            <a:endParaRPr lang="en-GB" sz="1800" dirty="0">
              <a:effectLst/>
              <a:latin typeface="Arial" panose="020B0604020202020204" pitchFamily="34" charset="0"/>
              <a:ea typeface="Calibri" panose="020F0502020204030204" pitchFamily="34" charset="0"/>
            </a:endParaRPr>
          </a:p>
          <a:p>
            <a:pPr marL="271463" indent="-271463">
              <a:lnSpc>
                <a:spcPct val="100000"/>
              </a:lnSpc>
              <a:spcBef>
                <a:spcPts val="0"/>
              </a:spcBef>
              <a:spcAft>
                <a:spcPts val="600"/>
              </a:spcAft>
            </a:pPr>
            <a:r>
              <a:rPr lang="en-GB" altLang="en-US" sz="1800" dirty="0">
                <a:latin typeface="Arial" panose="020B0604020202020204" pitchFamily="34" charset="0"/>
                <a:cs typeface="Arial" panose="020B0604020202020204" pitchFamily="34" charset="0"/>
              </a:rPr>
              <a:t>The Department is working with Higher Health to secure screeners and psychosocial support for CET </a:t>
            </a:r>
            <a:r>
              <a:rPr lang="en-GB" altLang="en-US" sz="1800" dirty="0" smtClean="0">
                <a:latin typeface="Arial" panose="020B0604020202020204" pitchFamily="34" charset="0"/>
                <a:cs typeface="Arial" panose="020B0604020202020204" pitchFamily="34" charset="0"/>
              </a:rPr>
              <a:t>colleges</a:t>
            </a:r>
            <a:endParaRPr lang="en-GB" altLang="en-US" sz="1800" dirty="0">
              <a:latin typeface="Arial" panose="020B0604020202020204" pitchFamily="34" charset="0"/>
              <a:cs typeface="Arial" panose="020B0604020202020204" pitchFamily="34" charset="0"/>
            </a:endParaRPr>
          </a:p>
          <a:p>
            <a:pPr marL="271463" indent="-271463">
              <a:lnSpc>
                <a:spcPct val="100000"/>
              </a:lnSpc>
              <a:spcBef>
                <a:spcPts val="0"/>
              </a:spcBef>
              <a:spcAft>
                <a:spcPts val="600"/>
              </a:spcAft>
            </a:pPr>
            <a:r>
              <a:rPr lang="en-GB" altLang="en-US" sz="1800" dirty="0">
                <a:latin typeface="Arial" panose="020B0604020202020204" pitchFamily="34" charset="0"/>
                <a:cs typeface="Arial" panose="020B0604020202020204" pitchFamily="34" charset="0"/>
              </a:rPr>
              <a:t>The Department will be monitoring compliance and impact through administering of a questionnaire bi-weekly. Based on the responses, the Department will </a:t>
            </a:r>
            <a:r>
              <a:rPr lang="en-GB" altLang="en-US" sz="1800" dirty="0" smtClean="0">
                <a:latin typeface="Arial" panose="020B0604020202020204" pitchFamily="34" charset="0"/>
                <a:cs typeface="Arial" panose="020B0604020202020204" pitchFamily="34" charset="0"/>
              </a:rPr>
              <a:t>conduct a detailed </a:t>
            </a:r>
            <a:r>
              <a:rPr lang="en-GB" altLang="en-US" sz="1800" dirty="0">
                <a:latin typeface="Arial" panose="020B0604020202020204" pitchFamily="34" charset="0"/>
                <a:cs typeface="Arial" panose="020B0604020202020204" pitchFamily="34" charset="0"/>
              </a:rPr>
              <a:t>analysis to determine interventions needed by the </a:t>
            </a:r>
            <a:r>
              <a:rPr lang="en-GB" altLang="en-US" sz="1800" dirty="0" smtClean="0">
                <a:latin typeface="Arial" panose="020B0604020202020204" pitchFamily="34" charset="0"/>
                <a:cs typeface="Arial" panose="020B0604020202020204" pitchFamily="34" charset="0"/>
              </a:rPr>
              <a:t>sector</a:t>
            </a: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626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9"/>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7"/>
          <p:cNvSpPr>
            <a:spLocks noGrp="1"/>
          </p:cNvSpPr>
          <p:nvPr>
            <p:ph type="sldNum" sz="quarter" idx="12"/>
          </p:nvPr>
        </p:nvSpPr>
        <p:spPr bwMode="auto">
          <a:xfrm>
            <a:off x="8581346" y="6478689"/>
            <a:ext cx="5494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600">
                <a:solidFill>
                  <a:prstClr val="black"/>
                </a:solidFill>
                <a:latin typeface="Arial" panose="020B0604020202020204" pitchFamily="34" charset="0"/>
                <a:cs typeface="Arial" panose="020B0604020202020204" pitchFamily="34" charset="0"/>
              </a:rPr>
              <a:pPr>
                <a:lnSpc>
                  <a:spcPct val="100000"/>
                </a:lnSpc>
                <a:spcBef>
                  <a:spcPct val="0"/>
                </a:spcBef>
                <a:buFontTx/>
                <a:buNone/>
              </a:pPr>
              <a:t>27</a:t>
            </a:fld>
            <a:endParaRPr lang="en-US" altLang="en-US"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463136" y="535704"/>
            <a:ext cx="8184291"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fontAlgn="b"/>
            <a:r>
              <a:rPr lang="en-US" b="1" dirty="0" smtClean="0">
                <a:solidFill>
                  <a:prstClr val="white"/>
                </a:solidFill>
                <a:latin typeface="Arial" panose="020B0604020202020204" pitchFamily="34" charset="0"/>
                <a:cs typeface="Arial" panose="020B0604020202020204" pitchFamily="34" charset="0"/>
              </a:rPr>
              <a:t>Funding  Mechanism for CET College</a:t>
            </a:r>
            <a:endParaRPr lang="en-US" b="1" dirty="0">
              <a:solidFill>
                <a:prstClr val="white"/>
              </a:solidFill>
              <a:latin typeface="Arial" panose="020B0604020202020204" pitchFamily="34" charset="0"/>
              <a:cs typeface="Arial" panose="020B0604020202020204" pitchFamily="34" charset="0"/>
            </a:endParaRPr>
          </a:p>
        </p:txBody>
      </p:sp>
      <p:sp>
        <p:nvSpPr>
          <p:cNvPr id="9" name="Rectangle 3"/>
          <p:cNvSpPr>
            <a:spLocks noGrp="1" noChangeArrowheads="1"/>
          </p:cNvSpPr>
          <p:nvPr>
            <p:ph idx="1"/>
          </p:nvPr>
        </p:nvSpPr>
        <p:spPr bwMode="auto">
          <a:xfrm>
            <a:off x="463136" y="1088660"/>
            <a:ext cx="8184290" cy="5220659"/>
          </a:xfrm>
        </p:spPr>
        <p:txBody>
          <a:bodyPr wrap="square" numCol="1" anchor="t" anchorCtr="0" compatLnSpc="1">
            <a:prstTxWarp prst="textNoShape">
              <a:avLst/>
            </a:prstTxWarp>
            <a:normAutofit/>
          </a:bodyPr>
          <a:lstStyle/>
          <a:p>
            <a:pPr marL="350838" indent="-350838">
              <a:lnSpc>
                <a:spcPct val="100000"/>
              </a:lnSpc>
              <a:spcBef>
                <a:spcPts val="0"/>
              </a:spcBef>
              <a:spcAft>
                <a:spcPts val="600"/>
              </a:spcAft>
            </a:pPr>
            <a:r>
              <a:rPr lang="en-US" sz="1800" dirty="0">
                <a:latin typeface="Arial" panose="020B0604020202020204" pitchFamily="34" charset="0"/>
                <a:cs typeface="Arial" panose="020B0604020202020204" pitchFamily="34" charset="0"/>
              </a:rPr>
              <a:t>The National Norms and Standards for Funding (NNSF) Community Education and Training (CET) C</a:t>
            </a:r>
            <a:r>
              <a:rPr lang="en-US" sz="1800" dirty="0" smtClean="0">
                <a:latin typeface="Arial" panose="020B0604020202020204" pitchFamily="34" charset="0"/>
                <a:cs typeface="Arial" panose="020B0604020202020204" pitchFamily="34" charset="0"/>
              </a:rPr>
              <a:t>olleges </a:t>
            </a:r>
            <a:r>
              <a:rPr lang="en-US" sz="1800" dirty="0">
                <a:latin typeface="Arial" panose="020B0604020202020204" pitchFamily="34" charset="0"/>
                <a:cs typeface="Arial" panose="020B0604020202020204" pitchFamily="34" charset="0"/>
              </a:rPr>
              <a:t>was published in March 2020 and implemented with effect from 1 April 2020</a:t>
            </a:r>
          </a:p>
          <a:p>
            <a:pPr marL="350838" indent="-350838">
              <a:lnSpc>
                <a:spcPct val="100000"/>
              </a:lnSpc>
              <a:spcBef>
                <a:spcPts val="0"/>
              </a:spcBef>
              <a:spcAft>
                <a:spcPts val="600"/>
              </a:spcAft>
            </a:pPr>
            <a:r>
              <a:rPr lang="en-US" sz="1800" dirty="0">
                <a:latin typeface="Arial" panose="020B0604020202020204" pitchFamily="34" charset="0"/>
                <a:cs typeface="Arial" panose="020B0604020202020204" pitchFamily="34" charset="0"/>
              </a:rPr>
              <a:t>The NNSF-CET Colleges provides a mechanism for distribution of funds to </a:t>
            </a:r>
            <a:r>
              <a:rPr lang="en-US" sz="1800" dirty="0" smtClean="0">
                <a:latin typeface="Arial" panose="020B0604020202020204" pitchFamily="34" charset="0"/>
                <a:cs typeface="Arial" panose="020B0604020202020204" pitchFamily="34" charset="0"/>
              </a:rPr>
              <a:t>colleges</a:t>
            </a:r>
            <a:endParaRPr lang="en-US" altLang="en-US" sz="1800" dirty="0">
              <a:latin typeface="Arial" panose="020B0604020202020204" pitchFamily="34" charset="0"/>
              <a:cs typeface="Arial" panose="020B0604020202020204" pitchFamily="34" charset="0"/>
            </a:endParaRPr>
          </a:p>
          <a:p>
            <a:pPr marL="350838" indent="-350838">
              <a:lnSpc>
                <a:spcPct val="100000"/>
              </a:lnSpc>
              <a:spcBef>
                <a:spcPts val="0"/>
              </a:spcBef>
              <a:spcAft>
                <a:spcPts val="0"/>
              </a:spcAft>
            </a:pPr>
            <a:r>
              <a:rPr lang="en-US" sz="1800" dirty="0">
                <a:latin typeface="Arial" panose="020B0604020202020204" pitchFamily="34" charset="0"/>
                <a:ea typeface="Arial" charset="0"/>
                <a:cs typeface="Arial" panose="020B0604020202020204" pitchFamily="34" charset="0"/>
              </a:rPr>
              <a:t>In terms of par. 86 of the NNSF CET Colleges, the Department has the responsibility to:</a:t>
            </a:r>
            <a:endParaRPr lang="en-US" sz="1800" dirty="0">
              <a:latin typeface="Arial" panose="020B0604020202020204" pitchFamily="34" charset="0"/>
              <a:cs typeface="Arial" panose="020B0604020202020204" pitchFamily="34" charset="0"/>
            </a:endParaRPr>
          </a:p>
          <a:p>
            <a:pPr marL="746125" lvl="1" indent="-403225">
              <a:lnSpc>
                <a:spcPct val="100000"/>
              </a:lnSpc>
              <a:spcBef>
                <a:spcPts val="0"/>
              </a:spcBef>
              <a:spcAft>
                <a:spcPts val="0"/>
              </a:spcAft>
              <a:buFont typeface="Courier New" panose="02070309020205020404" pitchFamily="49" charset="0"/>
              <a:buChar char="o"/>
            </a:pPr>
            <a:r>
              <a:rPr lang="en-US" dirty="0">
                <a:latin typeface="Arial" panose="020B0604020202020204" pitchFamily="34" charset="0"/>
                <a:cs typeface="Arial" panose="020B0604020202020204" pitchFamily="34" charset="0"/>
              </a:rPr>
              <a:t>Provide colleges with the indicative/preliminary budget allocations for planning purpose by November each year</a:t>
            </a:r>
          </a:p>
          <a:p>
            <a:pPr marL="746125" lvl="1" indent="-403225">
              <a:lnSpc>
                <a:spcPct val="100000"/>
              </a:lnSpc>
              <a:spcBef>
                <a:spcPts val="0"/>
              </a:spcBef>
              <a:spcAft>
                <a:spcPts val="0"/>
              </a:spcAft>
              <a:buFont typeface="Courier New" panose="02070309020205020404" pitchFamily="49" charset="0"/>
              <a:buChar char="o"/>
            </a:pPr>
            <a:r>
              <a:rPr lang="en-US" dirty="0">
                <a:latin typeface="Arial" panose="020B0604020202020204" pitchFamily="34" charset="0"/>
                <a:cs typeface="Arial" panose="020B0604020202020204" pitchFamily="34" charset="0"/>
              </a:rPr>
              <a:t>Provide colleges with the final budget by 31 March each year</a:t>
            </a:r>
          </a:p>
        </p:txBody>
      </p:sp>
    </p:spTree>
    <p:extLst>
      <p:ext uri="{BB962C8B-B14F-4D97-AF65-F5344CB8AC3E}">
        <p14:creationId xmlns:p14="http://schemas.microsoft.com/office/powerpoint/2010/main" val="1086768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9"/>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7"/>
          <p:cNvSpPr>
            <a:spLocks noGrp="1"/>
          </p:cNvSpPr>
          <p:nvPr>
            <p:ph type="sldNum" sz="quarter" idx="12"/>
          </p:nvPr>
        </p:nvSpPr>
        <p:spPr bwMode="auto">
          <a:xfrm>
            <a:off x="8581346" y="6478689"/>
            <a:ext cx="5494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600">
                <a:solidFill>
                  <a:prstClr val="black"/>
                </a:solidFill>
                <a:latin typeface="Arial" panose="020B0604020202020204" pitchFamily="34" charset="0"/>
                <a:cs typeface="Arial" panose="020B0604020202020204" pitchFamily="34" charset="0"/>
              </a:rPr>
              <a:pPr>
                <a:lnSpc>
                  <a:spcPct val="100000"/>
                </a:lnSpc>
                <a:spcBef>
                  <a:spcPct val="0"/>
                </a:spcBef>
                <a:buFontTx/>
                <a:buNone/>
              </a:pPr>
              <a:t>28</a:t>
            </a:fld>
            <a:endParaRPr lang="en-US" altLang="en-US"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458799" y="489253"/>
            <a:ext cx="8184291" cy="43088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fontAlgn="b"/>
            <a:r>
              <a:rPr lang="en-US" sz="2200" b="1" dirty="0" smtClean="0">
                <a:solidFill>
                  <a:prstClr val="white"/>
                </a:solidFill>
                <a:latin typeface="Arial" panose="020B0604020202020204" pitchFamily="34" charset="0"/>
                <a:cs typeface="Arial" panose="020B0604020202020204" pitchFamily="34" charset="0"/>
              </a:rPr>
              <a:t>CET 2021 MTEF Preliminary Budget (R’000)</a:t>
            </a:r>
            <a:endParaRPr lang="en-US" sz="2200" b="1" dirty="0">
              <a:solidFill>
                <a:prstClr val="white"/>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EC441009-E021-4041-8849-E2CAEC2D0485}"/>
              </a:ext>
            </a:extLst>
          </p:cNvPr>
          <p:cNvGraphicFramePr>
            <a:graphicFrameLocks noGrp="1"/>
          </p:cNvGraphicFramePr>
          <p:nvPr>
            <p:extLst>
              <p:ext uri="{D42A27DB-BD31-4B8C-83A1-F6EECF244321}">
                <p14:modId xmlns:p14="http://schemas.microsoft.com/office/powerpoint/2010/main" val="2139233188"/>
              </p:ext>
            </p:extLst>
          </p:nvPr>
        </p:nvGraphicFramePr>
        <p:xfrm>
          <a:off x="506187" y="2229441"/>
          <a:ext cx="8136903" cy="4079736"/>
        </p:xfrm>
        <a:graphic>
          <a:graphicData uri="http://schemas.openxmlformats.org/drawingml/2006/table">
            <a:tbl>
              <a:tblPr>
                <a:tableStyleId>{E8B1032C-EA38-4F05-BA0D-38AFFFC7BED3}</a:tableStyleId>
              </a:tblPr>
              <a:tblGrid>
                <a:gridCol w="1258807">
                  <a:extLst>
                    <a:ext uri="{9D8B030D-6E8A-4147-A177-3AD203B41FA5}">
                      <a16:colId xmlns:a16="http://schemas.microsoft.com/office/drawing/2014/main" val="3965786071"/>
                    </a:ext>
                  </a:extLst>
                </a:gridCol>
                <a:gridCol w="1748668">
                  <a:extLst>
                    <a:ext uri="{9D8B030D-6E8A-4147-A177-3AD203B41FA5}">
                      <a16:colId xmlns:a16="http://schemas.microsoft.com/office/drawing/2014/main" val="591500236"/>
                    </a:ext>
                  </a:extLst>
                </a:gridCol>
                <a:gridCol w="1706410">
                  <a:extLst>
                    <a:ext uri="{9D8B030D-6E8A-4147-A177-3AD203B41FA5}">
                      <a16:colId xmlns:a16="http://schemas.microsoft.com/office/drawing/2014/main" val="3560502934"/>
                    </a:ext>
                  </a:extLst>
                </a:gridCol>
                <a:gridCol w="1656184">
                  <a:extLst>
                    <a:ext uri="{9D8B030D-6E8A-4147-A177-3AD203B41FA5}">
                      <a16:colId xmlns:a16="http://schemas.microsoft.com/office/drawing/2014/main" val="1563520509"/>
                    </a:ext>
                  </a:extLst>
                </a:gridCol>
                <a:gridCol w="1766834">
                  <a:extLst>
                    <a:ext uri="{9D8B030D-6E8A-4147-A177-3AD203B41FA5}">
                      <a16:colId xmlns:a16="http://schemas.microsoft.com/office/drawing/2014/main" val="618925835"/>
                    </a:ext>
                  </a:extLst>
                </a:gridCol>
              </a:tblGrid>
              <a:tr h="483849">
                <a:tc>
                  <a:txBody>
                    <a:bodyPr/>
                    <a:lstStyle/>
                    <a:p>
                      <a:pPr algn="ctr" rtl="0" fontAlgn="ctr">
                        <a:spcBef>
                          <a:spcPts val="0"/>
                        </a:spcBef>
                        <a:spcAft>
                          <a:spcPts val="0"/>
                        </a:spcAft>
                      </a:pPr>
                      <a:r>
                        <a:rPr lang="en-ZA" sz="1600" b="1" u="none" strike="noStrike" dirty="0">
                          <a:effectLst/>
                          <a:latin typeface="Arial" panose="020B0604020202020204" pitchFamily="34" charset="0"/>
                          <a:cs typeface="Arial" panose="020B0604020202020204" pitchFamily="34" charset="0"/>
                        </a:rPr>
                        <a:t>CET </a:t>
                      </a:r>
                      <a:endParaRPr lang="en-ZA" sz="1600" b="1" u="none" strike="noStrike" dirty="0" smtClean="0">
                        <a:effectLst/>
                        <a:latin typeface="Arial" panose="020B0604020202020204" pitchFamily="34" charset="0"/>
                        <a:cs typeface="Arial" panose="020B0604020202020204" pitchFamily="34" charset="0"/>
                      </a:endParaRPr>
                    </a:p>
                    <a:p>
                      <a:pPr algn="ctr" rtl="0" fontAlgn="ctr">
                        <a:spcBef>
                          <a:spcPts val="0"/>
                        </a:spcBef>
                        <a:spcAft>
                          <a:spcPts val="0"/>
                        </a:spcAft>
                      </a:pPr>
                      <a:r>
                        <a:rPr lang="en-ZA" sz="1600" b="1" u="none" strike="noStrike" dirty="0" smtClean="0">
                          <a:effectLst/>
                          <a:latin typeface="Arial" panose="020B0604020202020204" pitchFamily="34" charset="0"/>
                          <a:cs typeface="Arial" panose="020B0604020202020204" pitchFamily="34" charset="0"/>
                        </a:rPr>
                        <a:t>College</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spcBef>
                          <a:spcPts val="0"/>
                        </a:spcBef>
                        <a:spcAft>
                          <a:spcPts val="0"/>
                        </a:spcAft>
                      </a:pPr>
                      <a:r>
                        <a:rPr lang="en-ZA" sz="1600" b="1" u="none" strike="noStrike" dirty="0">
                          <a:effectLst/>
                          <a:latin typeface="Arial" panose="020B0604020202020204" pitchFamily="34" charset="0"/>
                          <a:cs typeface="Arial" panose="020B0604020202020204" pitchFamily="34" charset="0"/>
                        </a:rPr>
                        <a:t>2020 Budget Allocation</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600" b="1" u="none" strike="noStrike" dirty="0">
                          <a:effectLst/>
                          <a:latin typeface="Arial" panose="020B0604020202020204" pitchFamily="34" charset="0"/>
                          <a:cs typeface="Arial" panose="020B0604020202020204" pitchFamily="34" charset="0"/>
                        </a:rPr>
                        <a:t>2021 Preliminary Budget </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600" b="1" u="none" strike="noStrike" dirty="0">
                          <a:effectLst/>
                          <a:latin typeface="Arial" panose="020B0604020202020204" pitchFamily="34" charset="0"/>
                          <a:cs typeface="Arial" panose="020B0604020202020204" pitchFamily="34" charset="0"/>
                        </a:rPr>
                        <a:t>2022 Preliminary Budget </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600" b="1" u="none" strike="noStrike" dirty="0">
                          <a:effectLst/>
                          <a:latin typeface="Arial" panose="020B0604020202020204" pitchFamily="34" charset="0"/>
                          <a:cs typeface="Arial" panose="020B0604020202020204" pitchFamily="34" charset="0"/>
                        </a:rPr>
                        <a:t>2023 Preliminary Budget </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87214201"/>
                  </a:ext>
                </a:extLst>
              </a:tr>
              <a:tr h="351696">
                <a:tc>
                  <a:txBody>
                    <a:bodyPr/>
                    <a:lstStyle/>
                    <a:p>
                      <a:pPr algn="ctr" fontAlgn="ctr">
                        <a:spcBef>
                          <a:spcPts val="0"/>
                        </a:spcBef>
                        <a:spcAft>
                          <a:spcPts val="0"/>
                        </a:spcAft>
                      </a:pPr>
                      <a:r>
                        <a:rPr lang="en-ZA" sz="1800" u="none" strike="noStrike" dirty="0">
                          <a:effectLst/>
                          <a:latin typeface="Arial" panose="020B0604020202020204" pitchFamily="34" charset="0"/>
                          <a:cs typeface="Arial" panose="020B0604020202020204" pitchFamily="34" charset="0"/>
                        </a:rPr>
                        <a:t>EC</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15 682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spcBef>
                          <a:spcPts val="0"/>
                        </a:spcBef>
                        <a:spcAft>
                          <a:spcPts val="0"/>
                        </a:spcAft>
                      </a:pPr>
                      <a:r>
                        <a:rPr lang="en-ZA" sz="1800" u="none" strike="noStrike" dirty="0">
                          <a:effectLst/>
                          <a:latin typeface="Arial" panose="020B0604020202020204" pitchFamily="34" charset="0"/>
                          <a:cs typeface="Arial" panose="020B0604020202020204" pitchFamily="34" charset="0"/>
                        </a:rPr>
                        <a:t>15 583</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15 669</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15 286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25834548"/>
                  </a:ext>
                </a:extLst>
              </a:tr>
              <a:tr h="360040">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FS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10 979</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10 910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10 970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10 702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90973363"/>
                  </a:ext>
                </a:extLst>
              </a:tr>
              <a:tr h="360040">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GP</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43 485</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43 212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43 451</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42 388</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51263475"/>
                  </a:ext>
                </a:extLst>
              </a:tr>
              <a:tr h="360040">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KZN</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32 993</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32 786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32 968</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32 162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742836"/>
                  </a:ext>
                </a:extLst>
              </a:tr>
              <a:tr h="360040">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LP</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12 546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12 467</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12 536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12 229</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80980843"/>
                  </a:ext>
                </a:extLst>
              </a:tr>
              <a:tr h="360040">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MP</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12 545</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12 466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12 535</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12 228</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761949512"/>
                  </a:ext>
                </a:extLst>
              </a:tr>
              <a:tr h="360040">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NC</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6 627</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6 586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6 623</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6 462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91924578"/>
                  </a:ext>
                </a:extLst>
              </a:tr>
              <a:tr h="360040">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NW</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9 409</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9 350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9 402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9 172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2460375"/>
                  </a:ext>
                </a:extLst>
              </a:tr>
              <a:tr h="360040">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WC</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12 546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12 467</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12 536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u="none" strike="noStrike" dirty="0">
                          <a:effectLst/>
                          <a:latin typeface="Arial" panose="020B0604020202020204" pitchFamily="34" charset="0"/>
                          <a:cs typeface="Arial" panose="020B0604020202020204" pitchFamily="34" charset="0"/>
                        </a:rPr>
                        <a:t>12 229</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85292235"/>
                  </a:ext>
                </a:extLst>
              </a:tr>
              <a:tr h="360040">
                <a:tc>
                  <a:txBody>
                    <a:bodyPr/>
                    <a:lstStyle/>
                    <a:p>
                      <a:pPr algn="ctr" fontAlgn="b">
                        <a:spcBef>
                          <a:spcPts val="0"/>
                        </a:spcBef>
                        <a:spcAft>
                          <a:spcPts val="0"/>
                        </a:spcAft>
                      </a:pPr>
                      <a:r>
                        <a:rPr lang="en-ZA" sz="1800" b="1" u="none" strike="noStrike" dirty="0">
                          <a:effectLst/>
                          <a:latin typeface="Arial" panose="020B0604020202020204" pitchFamily="34" charset="0"/>
                          <a:cs typeface="Arial" panose="020B0604020202020204" pitchFamily="34" charset="0"/>
                        </a:rPr>
                        <a:t>Total</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spcBef>
                          <a:spcPts val="0"/>
                        </a:spcBef>
                        <a:spcAft>
                          <a:spcPts val="0"/>
                        </a:spcAft>
                      </a:pPr>
                      <a:r>
                        <a:rPr lang="en-ZA" sz="1800" b="1" u="none" strike="noStrike" dirty="0">
                          <a:effectLst/>
                          <a:latin typeface="Arial" panose="020B0604020202020204" pitchFamily="34" charset="0"/>
                          <a:cs typeface="Arial" panose="020B0604020202020204" pitchFamily="34" charset="0"/>
                        </a:rPr>
                        <a:t>156 812</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b="1" u="none" strike="noStrike" dirty="0">
                          <a:effectLst/>
                          <a:latin typeface="Arial" panose="020B0604020202020204" pitchFamily="34" charset="0"/>
                          <a:cs typeface="Arial" panose="020B0604020202020204" pitchFamily="34" charset="0"/>
                        </a:rPr>
                        <a:t>155 827</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b="1" u="none" strike="noStrike" dirty="0">
                          <a:effectLst/>
                          <a:latin typeface="Arial" panose="020B0604020202020204" pitchFamily="34" charset="0"/>
                          <a:cs typeface="Arial" panose="020B0604020202020204" pitchFamily="34" charset="0"/>
                        </a:rPr>
                        <a:t>156 690</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spcBef>
                          <a:spcPts val="0"/>
                        </a:spcBef>
                        <a:spcAft>
                          <a:spcPts val="0"/>
                        </a:spcAft>
                      </a:pPr>
                      <a:r>
                        <a:rPr lang="en-ZA" sz="1800" b="1" u="none" strike="noStrike" dirty="0">
                          <a:effectLst/>
                          <a:latin typeface="Arial" panose="020B0604020202020204" pitchFamily="34" charset="0"/>
                          <a:cs typeface="Arial" panose="020B0604020202020204" pitchFamily="34" charset="0"/>
                        </a:rPr>
                        <a:t>152 858</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67919085"/>
                  </a:ext>
                </a:extLst>
              </a:tr>
            </a:tbl>
          </a:graphicData>
        </a:graphic>
      </p:graphicFrame>
      <p:sp>
        <p:nvSpPr>
          <p:cNvPr id="4" name="Rectangle 3"/>
          <p:cNvSpPr/>
          <p:nvPr/>
        </p:nvSpPr>
        <p:spPr>
          <a:xfrm>
            <a:off x="463136" y="930816"/>
            <a:ext cx="8118210" cy="1277273"/>
          </a:xfrm>
          <a:prstGeom prst="rect">
            <a:avLst/>
          </a:prstGeom>
        </p:spPr>
        <p:txBody>
          <a:bodyPr wrap="square">
            <a:spAutoFit/>
          </a:bodyPr>
          <a:lstStyle/>
          <a:p>
            <a:pPr marL="350838" indent="-350838">
              <a:spcBef>
                <a:spcPts val="0"/>
              </a:spcBef>
              <a:spcAft>
                <a:spcPts val="60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The following 2021 preliminary </a:t>
            </a:r>
            <a:r>
              <a:rPr lang="en-US" sz="1800" dirty="0" smtClean="0">
                <a:solidFill>
                  <a:prstClr val="black"/>
                </a:solidFill>
                <a:latin typeface="Arial" panose="020B0604020202020204" pitchFamily="34" charset="0"/>
                <a:cs typeface="Arial" panose="020B0604020202020204" pitchFamily="34" charset="0"/>
              </a:rPr>
              <a:t>budget, i.e</a:t>
            </a:r>
            <a:r>
              <a:rPr lang="en-US" sz="1800" dirty="0">
                <a:solidFill>
                  <a:prstClr val="black"/>
                </a:solidFill>
                <a:latin typeface="Arial" panose="020B0604020202020204" pitchFamily="34" charset="0"/>
                <a:cs typeface="Arial" panose="020B0604020202020204" pitchFamily="34" charset="0"/>
              </a:rPr>
              <a:t>. subsidy </a:t>
            </a:r>
            <a:r>
              <a:rPr lang="en-US" sz="1800" dirty="0" smtClean="0">
                <a:solidFill>
                  <a:prstClr val="black"/>
                </a:solidFill>
                <a:latin typeface="Arial" panose="020B0604020202020204" pitchFamily="34" charset="0"/>
                <a:cs typeface="Arial" panose="020B0604020202020204" pitchFamily="34" charset="0"/>
              </a:rPr>
              <a:t>allocation, </a:t>
            </a:r>
            <a:r>
              <a:rPr lang="en-US" sz="1800" dirty="0">
                <a:solidFill>
                  <a:prstClr val="black"/>
                </a:solidFill>
                <a:latin typeface="Arial" panose="020B0604020202020204" pitchFamily="34" charset="0"/>
                <a:cs typeface="Arial" panose="020B0604020202020204" pitchFamily="34" charset="0"/>
              </a:rPr>
              <a:t>was communicated to CET colleges in 2020</a:t>
            </a:r>
          </a:p>
          <a:p>
            <a:pPr marL="350838" indent="-350838">
              <a:spcBef>
                <a:spcPts val="0"/>
              </a:spcBef>
              <a:spcAft>
                <a:spcPts val="60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The 2021 final budget will be communicated to CET colleges once it has been confirmed by the National Treasury</a:t>
            </a:r>
          </a:p>
        </p:txBody>
      </p:sp>
    </p:spTree>
    <p:extLst>
      <p:ext uri="{BB962C8B-B14F-4D97-AF65-F5344CB8AC3E}">
        <p14:creationId xmlns:p14="http://schemas.microsoft.com/office/powerpoint/2010/main" val="1628032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SLIDE LAYO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6" descr="C:\Users\Lefifi.T\AppData\Local\Microsoft\Windows\Temporary Internet Files\Content.Outlook\XAEMJRW7\Higher Education LOGO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1557338"/>
            <a:ext cx="56959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7"/>
          <p:cNvSpPr txBox="1">
            <a:spLocks noChangeArrowheads="1"/>
          </p:cNvSpPr>
          <p:nvPr/>
        </p:nvSpPr>
        <p:spPr bwMode="auto">
          <a:xfrm>
            <a:off x="2484438" y="4005263"/>
            <a:ext cx="4103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6000" b="1" i="1">
                <a:solidFill>
                  <a:prstClr val="black"/>
                </a:solidFill>
              </a:rPr>
              <a:t>Thank You</a:t>
            </a:r>
          </a:p>
        </p:txBody>
      </p:sp>
    </p:spTree>
    <p:extLst>
      <p:ext uri="{BB962C8B-B14F-4D97-AF65-F5344CB8AC3E}">
        <p14:creationId xmlns:p14="http://schemas.microsoft.com/office/powerpoint/2010/main" val="355340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3" name="Picture 2"/>
          <p:cNvPicPr>
            <a:picLocks noChangeAspect="1"/>
          </p:cNvPicPr>
          <p:nvPr/>
        </p:nvPicPr>
        <p:blipFill>
          <a:blip r:embed="rId3"/>
          <a:stretch>
            <a:fillRect/>
          </a:stretch>
        </p:blipFill>
        <p:spPr>
          <a:xfrm>
            <a:off x="563535" y="908720"/>
            <a:ext cx="7968905" cy="5909953"/>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3</a:t>
            </a:fld>
            <a:endParaRPr lang="en-US" altLang="en-US" sz="1200" b="1" dirty="0">
              <a:solidFill>
                <a:srgbClr val="898989"/>
              </a:solidFill>
              <a:latin typeface="Arial" panose="020B0604020202020204" pitchFamily="34" charset="0"/>
            </a:endParaRPr>
          </a:p>
        </p:txBody>
      </p:sp>
      <p:sp>
        <p:nvSpPr>
          <p:cNvPr id="11" name="TextBox 10"/>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07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4" name="Picture 3"/>
          <p:cNvPicPr>
            <a:picLocks noChangeAspect="1"/>
          </p:cNvPicPr>
          <p:nvPr/>
        </p:nvPicPr>
        <p:blipFill>
          <a:blip r:embed="rId3"/>
          <a:stretch>
            <a:fillRect/>
          </a:stretch>
        </p:blipFill>
        <p:spPr>
          <a:xfrm>
            <a:off x="683568" y="823323"/>
            <a:ext cx="7531226" cy="6350093"/>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4</a:t>
            </a:fld>
            <a:endParaRPr lang="en-US" altLang="en-US" sz="1200" b="1" dirty="0">
              <a:solidFill>
                <a:srgbClr val="898989"/>
              </a:solidFill>
              <a:latin typeface="Arial" panose="020B0604020202020204" pitchFamily="34" charset="0"/>
            </a:endParaRPr>
          </a:p>
        </p:txBody>
      </p:sp>
      <p:sp>
        <p:nvSpPr>
          <p:cNvPr id="11" name="TextBox 10"/>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89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4" name="Picture 3"/>
          <p:cNvPicPr>
            <a:picLocks noChangeAspect="1"/>
          </p:cNvPicPr>
          <p:nvPr/>
        </p:nvPicPr>
        <p:blipFill>
          <a:blip r:embed="rId3"/>
          <a:stretch>
            <a:fillRect/>
          </a:stretch>
        </p:blipFill>
        <p:spPr>
          <a:xfrm>
            <a:off x="322107" y="836712"/>
            <a:ext cx="8498365" cy="6092528"/>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5</a:t>
            </a:fld>
            <a:endParaRPr lang="en-US" altLang="en-US" sz="1200" b="1" dirty="0">
              <a:solidFill>
                <a:srgbClr val="898989"/>
              </a:solidFill>
              <a:latin typeface="Arial" panose="020B0604020202020204" pitchFamily="34" charset="0"/>
            </a:endParaRPr>
          </a:p>
        </p:txBody>
      </p:sp>
      <p:sp>
        <p:nvSpPr>
          <p:cNvPr id="11" name="TextBox 10"/>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933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2" name="Picture 1"/>
          <p:cNvPicPr>
            <a:picLocks noChangeAspect="1"/>
          </p:cNvPicPr>
          <p:nvPr/>
        </p:nvPicPr>
        <p:blipFill>
          <a:blip r:embed="rId3"/>
          <a:stretch>
            <a:fillRect/>
          </a:stretch>
        </p:blipFill>
        <p:spPr>
          <a:xfrm>
            <a:off x="395536" y="836712"/>
            <a:ext cx="8479388" cy="5894099"/>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6</a:t>
            </a:fld>
            <a:endParaRPr lang="en-US" altLang="en-US" sz="1200" b="1" dirty="0">
              <a:solidFill>
                <a:srgbClr val="898989"/>
              </a:solidFill>
              <a:latin typeface="Arial" panose="020B0604020202020204" pitchFamily="34" charset="0"/>
            </a:endParaRPr>
          </a:p>
        </p:txBody>
      </p:sp>
      <p:sp>
        <p:nvSpPr>
          <p:cNvPr id="11" name="TextBox 10"/>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1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467545" y="1052736"/>
            <a:ext cx="8208912" cy="5328592"/>
          </a:xfrm>
        </p:spPr>
        <p:txBody>
          <a:bodyPr wrap="square" numCol="1" anchor="t" anchorCtr="0" compatLnSpc="1">
            <a:prstTxWarp prst="textNoShape">
              <a:avLst/>
            </a:prstTxWarp>
            <a:noAutofit/>
          </a:bodyPr>
          <a:lstStyle/>
          <a:p>
            <a:pPr marL="271463" indent="-271463">
              <a:spcBef>
                <a:spcPts val="1000"/>
              </a:spcBef>
            </a:pPr>
            <a:r>
              <a:rPr lang="en-ZA" sz="1800" dirty="0" smtClean="0">
                <a:latin typeface="Arial" panose="020B0604020202020204" pitchFamily="34" charset="0"/>
                <a:cs typeface="Arial" panose="020B0604020202020204" pitchFamily="34" charset="0"/>
              </a:rPr>
              <a:t>Admissions decisions are made by individual universities. As the overview of institutional plans shows, institutions have staggered registrations for continuing and new students. Admissions decisions commenced following the release of the 2020 NSC results</a:t>
            </a:r>
          </a:p>
          <a:p>
            <a:pPr marL="271463" indent="-271463">
              <a:spcBef>
                <a:spcPts val="1000"/>
              </a:spcBef>
            </a:pPr>
            <a:r>
              <a:rPr lang="en-ZA" altLang="en-US" sz="1800" dirty="0" smtClean="0">
                <a:latin typeface="Arial" panose="020B0604020202020204" pitchFamily="34" charset="0"/>
                <a:cs typeface="Arial" panose="020B0604020202020204" pitchFamily="34" charset="0"/>
              </a:rPr>
              <a:t>Some continuing students had already commenced with the 2021 academic year, particularly in Medicine. Others will be commencing between mid-March 2021 and April 2021. The intention is for institutions to complete the 2021 academic year within the calendar year. However, this requires timetable adjustments and will depend on the trajectory of the virus</a:t>
            </a:r>
          </a:p>
          <a:p>
            <a:pPr marL="271463" indent="-271463">
              <a:spcBef>
                <a:spcPts val="1000"/>
              </a:spcBef>
            </a:pPr>
            <a:r>
              <a:rPr lang="en-ZA" altLang="en-US" sz="1800" dirty="0" smtClean="0">
                <a:latin typeface="Arial" panose="020B0604020202020204" pitchFamily="34" charset="0"/>
                <a:cs typeface="Arial" panose="020B0604020202020204" pitchFamily="34" charset="0"/>
              </a:rPr>
              <a:t>The Department will continue to monitor institutions on the basis of an adjusted monitoring report focusing on teaching and learning matters and on health and safety</a:t>
            </a:r>
          </a:p>
          <a:p>
            <a:pPr marL="271463" indent="-271463">
              <a:spcBef>
                <a:spcPts val="1000"/>
              </a:spcBef>
            </a:pPr>
            <a:r>
              <a:rPr lang="en-ZA" altLang="en-US" sz="1800" dirty="0" smtClean="0">
                <a:latin typeface="Arial" panose="020B0604020202020204" pitchFamily="34" charset="0"/>
                <a:cs typeface="Arial" panose="020B0604020202020204" pitchFamily="34" charset="0"/>
              </a:rPr>
              <a:t>Adjusted directions will soon be issued to provide guidance to institutions on the effective management of the 2021 academic year in line with national regulations. They address the following matters: background and principles; social solidarity; institutional plans; campus health and safety; student accommodation and residences; psychosocial assistance for staff and students; graduation ceremonies and events; international students and international travel; and vaccination</a:t>
            </a:r>
            <a:r>
              <a:rPr lang="en-ZA" altLang="en-US" sz="1800" dirty="0">
                <a:latin typeface="Arial" panose="020B0604020202020204" pitchFamily="34" charset="0"/>
                <a:cs typeface="Arial" panose="020B0604020202020204" pitchFamily="34" charset="0"/>
              </a:rPr>
              <a:t>s</a:t>
            </a:r>
            <a:endParaRPr lang="en-ZA" altLang="en-US" sz="1800" dirty="0" smtClean="0">
              <a:latin typeface="Arial" panose="020B0604020202020204" pitchFamily="34" charset="0"/>
              <a:cs typeface="Arial" panose="020B0604020202020204" pitchFamily="34" charset="0"/>
            </a:endParaRPr>
          </a:p>
        </p:txBody>
      </p:sp>
      <p:sp>
        <p:nvSpPr>
          <p:cNvPr id="9"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7</a:t>
            </a:fld>
            <a:endParaRPr lang="en-US" altLang="en-US" sz="1200" b="1" dirty="0">
              <a:solidFill>
                <a:srgbClr val="898989"/>
              </a:solidFill>
              <a:latin typeface="Arial" panose="020B0604020202020204" pitchFamily="34" charset="0"/>
            </a:endParaRPr>
          </a:p>
        </p:txBody>
      </p:sp>
      <p:sp>
        <p:nvSpPr>
          <p:cNvPr id="10" name="TextBox 9"/>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2021 Registration </a:t>
            </a:r>
            <a:r>
              <a:rPr lang="en-US" altLang="en-US" b="1" dirty="0" smtClean="0">
                <a:latin typeface="Arial" panose="020B0604020202020204" pitchFamily="34" charset="0"/>
                <a:cs typeface="Arial" panose="020B0604020202020204" pitchFamily="34" charset="0"/>
              </a:rPr>
              <a:t>Period </a:t>
            </a:r>
            <a:r>
              <a:rPr lang="en-US" altLang="en-US" b="1" dirty="0">
                <a:latin typeface="Arial" panose="020B0604020202020204" pitchFamily="34" charset="0"/>
                <a:cs typeface="Arial" panose="020B0604020202020204" pitchFamily="34" charset="0"/>
              </a:rPr>
              <a:t>at Universities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831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3" name="TextBox 2"/>
          <p:cNvSpPr txBox="1"/>
          <p:nvPr/>
        </p:nvSpPr>
        <p:spPr>
          <a:xfrm>
            <a:off x="467545" y="1052736"/>
            <a:ext cx="8208912" cy="592469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ZA" sz="1800" dirty="0" smtClean="0">
                <a:latin typeface="Arial" panose="020B0604020202020204" pitchFamily="34" charset="0"/>
                <a:cs typeface="Arial" panose="020B0604020202020204" pitchFamily="34" charset="0"/>
              </a:rPr>
              <a:t>High competition for spaces in universities – meeting the minimum requirements does not mean a space for everyone that applies</a:t>
            </a:r>
          </a:p>
          <a:p>
            <a:pPr marL="285750" indent="-285750">
              <a:spcAft>
                <a:spcPts val="600"/>
              </a:spcAft>
              <a:buFont typeface="Arial" panose="020B0604020202020204" pitchFamily="34" charset="0"/>
              <a:buChar char="•"/>
            </a:pPr>
            <a:r>
              <a:rPr lang="en-ZA" sz="1800" dirty="0" smtClean="0">
                <a:latin typeface="Arial" panose="020B0604020202020204" pitchFamily="34" charset="0"/>
                <a:cs typeface="Arial" panose="020B0604020202020204" pitchFamily="34" charset="0"/>
              </a:rPr>
              <a:t>CACH is for students who have applied for a space at a university and been declined</a:t>
            </a:r>
          </a:p>
          <a:p>
            <a:pPr marL="285750" indent="-28575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 2021, CACH is a </a:t>
            </a:r>
            <a:r>
              <a:rPr lang="en-US" sz="1800" b="1" dirty="0" smtClean="0">
                <a:latin typeface="Arial" panose="020B0604020202020204" pitchFamily="34" charset="0"/>
                <a:cs typeface="Arial" panose="020B0604020202020204" pitchFamily="34" charset="0"/>
              </a:rPr>
              <a:t>referral system </a:t>
            </a:r>
            <a:r>
              <a:rPr lang="en-US" sz="1800" dirty="0" smtClean="0">
                <a:latin typeface="Arial" panose="020B0604020202020204" pitchFamily="34" charset="0"/>
                <a:cs typeface="Arial" panose="020B0604020202020204" pitchFamily="34" charset="0"/>
              </a:rPr>
              <a:t>– </a:t>
            </a:r>
            <a:r>
              <a:rPr lang="en-ZA" sz="1800" b="1" dirty="0" smtClean="0">
                <a:latin typeface="Arial" panose="020B0604020202020204" pitchFamily="34" charset="0"/>
                <a:cs typeface="Arial" panose="020B0604020202020204" pitchFamily="34" charset="0"/>
              </a:rPr>
              <a:t>Sign </a:t>
            </a:r>
            <a:r>
              <a:rPr lang="en-ZA" sz="1800" b="1" dirty="0">
                <a:latin typeface="Arial" panose="020B0604020202020204" pitchFamily="34" charset="0"/>
                <a:cs typeface="Arial" panose="020B0604020202020204" pitchFamily="34" charset="0"/>
              </a:rPr>
              <a:t>up for CACH</a:t>
            </a:r>
            <a:r>
              <a:rPr lang="en-ZA"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Central Applications Clearing House): </a:t>
            </a:r>
          </a:p>
          <a:p>
            <a:pPr marL="742950" lvl="1" indent="-285750">
              <a:spcAft>
                <a:spcPts val="600"/>
              </a:spcAft>
              <a:buFontTx/>
              <a:buChar char="-"/>
            </a:pPr>
            <a:r>
              <a:rPr lang="en-ZA" sz="1800" dirty="0" smtClean="0">
                <a:latin typeface="Arial" panose="020B0604020202020204" pitchFamily="34" charset="0"/>
                <a:cs typeface="Arial" panose="020B0604020202020204" pitchFamily="34" charset="0"/>
              </a:rPr>
              <a:t>send </a:t>
            </a:r>
            <a:r>
              <a:rPr lang="en-ZA" sz="1800" dirty="0">
                <a:latin typeface="Arial" panose="020B0604020202020204" pitchFamily="34" charset="0"/>
                <a:cs typeface="Arial" panose="020B0604020202020204" pitchFamily="34" charset="0"/>
              </a:rPr>
              <a:t>an </a:t>
            </a:r>
            <a:r>
              <a:rPr lang="en-ZA" sz="1800" b="1" dirty="0" err="1">
                <a:latin typeface="Arial" panose="020B0604020202020204" pitchFamily="34" charset="0"/>
                <a:cs typeface="Arial" panose="020B0604020202020204" pitchFamily="34" charset="0"/>
              </a:rPr>
              <a:t>sms</a:t>
            </a:r>
            <a:r>
              <a:rPr lang="en-ZA" sz="1800" dirty="0">
                <a:latin typeface="Arial" panose="020B0604020202020204" pitchFamily="34" charset="0"/>
                <a:cs typeface="Arial" panose="020B0604020202020204" pitchFamily="34" charset="0"/>
              </a:rPr>
              <a:t> with name and ID number to </a:t>
            </a:r>
            <a:r>
              <a:rPr lang="en-US" sz="1800" dirty="0" smtClean="0">
                <a:latin typeface="Arial" panose="020B0604020202020204" pitchFamily="34" charset="0"/>
                <a:cs typeface="Arial" panose="020B0604020202020204" pitchFamily="34" charset="0"/>
              </a:rPr>
              <a:t>31629</a:t>
            </a:r>
          </a:p>
          <a:p>
            <a:pPr marL="742950" lvl="1" indent="-285750">
              <a:spcAft>
                <a:spcPts val="600"/>
              </a:spcAft>
              <a:buFontTx/>
              <a:buChar char="-"/>
            </a:pPr>
            <a:r>
              <a:rPr lang="en-US" sz="1800" b="1" dirty="0" smtClean="0">
                <a:latin typeface="Arial" panose="020B0604020202020204" pitchFamily="34" charset="0"/>
                <a:cs typeface="Arial" panose="020B0604020202020204" pitchFamily="34" charset="0"/>
              </a:rPr>
              <a:t>register </a:t>
            </a:r>
            <a:r>
              <a:rPr lang="en-US" sz="1800" b="1" dirty="0">
                <a:latin typeface="Arial" panose="020B0604020202020204" pitchFamily="34" charset="0"/>
                <a:cs typeface="Arial" panose="020B0604020202020204" pitchFamily="34" charset="0"/>
              </a:rPr>
              <a:t>or sign-up online at </a:t>
            </a:r>
            <a:r>
              <a:rPr lang="en-US" sz="1800" b="1" dirty="0" smtClean="0">
                <a:latin typeface="Arial" panose="020B0604020202020204" pitchFamily="34" charset="0"/>
                <a:cs typeface="Arial" panose="020B0604020202020204" pitchFamily="34" charset="0"/>
              </a:rPr>
              <a:t>cach.dhet.gov.za</a:t>
            </a:r>
            <a:endParaRPr lang="en-US" sz="1800" dirty="0">
              <a:latin typeface="Arial" panose="020B0604020202020204" pitchFamily="34" charset="0"/>
              <a:cs typeface="Arial" panose="020B0604020202020204" pitchFamily="34" charset="0"/>
            </a:endParaRPr>
          </a:p>
          <a:p>
            <a:pPr marL="742950" lvl="1" indent="-285750">
              <a:spcAft>
                <a:spcPts val="600"/>
              </a:spcAft>
              <a:buFontTx/>
              <a:buChar char="-"/>
            </a:pPr>
            <a:r>
              <a:rPr lang="en-US" sz="1800" b="1" dirty="0" smtClean="0">
                <a:latin typeface="Arial" panose="020B0604020202020204" pitchFamily="34" charset="0"/>
                <a:cs typeface="Arial" panose="020B0604020202020204" pitchFamily="34" charset="0"/>
              </a:rPr>
              <a:t>send </a:t>
            </a:r>
            <a:r>
              <a:rPr lang="en-US" sz="1800" b="1" dirty="0">
                <a:latin typeface="Arial" panose="020B0604020202020204" pitchFamily="34" charset="0"/>
                <a:cs typeface="Arial" panose="020B0604020202020204" pitchFamily="34" charset="0"/>
              </a:rPr>
              <a:t>an email</a:t>
            </a:r>
            <a:r>
              <a:rPr lang="en-US" sz="1800" dirty="0">
                <a:latin typeface="Arial" panose="020B0604020202020204" pitchFamily="34" charset="0"/>
                <a:cs typeface="Arial" panose="020B0604020202020204" pitchFamily="34" charset="0"/>
              </a:rPr>
              <a:t> to </a:t>
            </a:r>
            <a:r>
              <a:rPr lang="en-US" sz="1800" u="sng" dirty="0">
                <a:latin typeface="Arial" panose="020B0604020202020204" pitchFamily="34" charset="0"/>
                <a:cs typeface="Arial" panose="020B0604020202020204" pitchFamily="34" charset="0"/>
                <a:hlinkClick r:id="rId3"/>
              </a:rPr>
              <a:t>CACH@dhet.gov.za</a:t>
            </a:r>
            <a:r>
              <a:rPr lang="en-US" sz="1800" dirty="0">
                <a:latin typeface="Arial" panose="020B0604020202020204" pitchFamily="34" charset="0"/>
                <a:cs typeface="Arial" panose="020B0604020202020204" pitchFamily="34" charset="0"/>
              </a:rPr>
              <a:t> </a:t>
            </a:r>
          </a:p>
          <a:p>
            <a:pPr marL="342900" lvl="1" indent="-34290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CACH 2021 is designed to assist students to find suitable spaces still in the system (at other universities or TVET colleges) or to provide advice through referral to career development services</a:t>
            </a:r>
            <a:endParaRPr lang="en-ZA" sz="1800" dirty="0" smtClean="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CACH cannot guarantee any applicant a space to </a:t>
            </a:r>
            <a:r>
              <a:rPr lang="en-US" sz="1800" dirty="0" smtClean="0">
                <a:latin typeface="Arial" panose="020B0604020202020204" pitchFamily="34" charset="0"/>
                <a:cs typeface="Arial" panose="020B0604020202020204" pitchFamily="34" charset="0"/>
              </a:rPr>
              <a:t>study</a:t>
            </a:r>
            <a:endParaRPr lang="en-ZA" sz="1800" dirty="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CACH cannot determine when the institutions will contact the applicant for possible </a:t>
            </a:r>
            <a:r>
              <a:rPr lang="en-US" sz="1800" dirty="0" smtClean="0">
                <a:latin typeface="Arial" panose="020B0604020202020204" pitchFamily="34" charset="0"/>
                <a:cs typeface="Arial" panose="020B0604020202020204" pitchFamily="34" charset="0"/>
              </a:rPr>
              <a:t>placement</a:t>
            </a:r>
            <a:endParaRPr lang="en-US" sz="1800" dirty="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CACH </a:t>
            </a:r>
            <a:r>
              <a:rPr lang="en-US" sz="1800" dirty="0" smtClean="0">
                <a:latin typeface="Arial" panose="020B0604020202020204" pitchFamily="34" charset="0"/>
                <a:cs typeface="Arial" panose="020B0604020202020204" pitchFamily="34" charset="0"/>
              </a:rPr>
              <a:t>handles applications it does </a:t>
            </a:r>
            <a:r>
              <a:rPr lang="en-US" sz="1800" dirty="0">
                <a:latin typeface="Arial" panose="020B0604020202020204" pitchFamily="34" charset="0"/>
                <a:cs typeface="Arial" panose="020B0604020202020204" pitchFamily="34" charset="0"/>
              </a:rPr>
              <a:t>not handle </a:t>
            </a:r>
            <a:r>
              <a:rPr lang="en-US" sz="1800" dirty="0" smtClean="0">
                <a:latin typeface="Arial" panose="020B0604020202020204" pitchFamily="34" charset="0"/>
                <a:cs typeface="Arial" panose="020B0604020202020204" pitchFamily="34" charset="0"/>
              </a:rPr>
              <a:t>admissions</a:t>
            </a:r>
            <a:endParaRPr lang="en-US" sz="1800" dirty="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endParaRPr lang="en-ZA" sz="18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p:txBody>
      </p:sp>
      <p:sp>
        <p:nvSpPr>
          <p:cNvPr id="9"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8</a:t>
            </a:fld>
            <a:endParaRPr lang="en-US" altLang="en-US" sz="1200" b="1" dirty="0">
              <a:solidFill>
                <a:srgbClr val="898989"/>
              </a:solidFill>
              <a:latin typeface="Arial" panose="020B0604020202020204" pitchFamily="34" charset="0"/>
            </a:endParaRPr>
          </a:p>
        </p:txBody>
      </p:sp>
      <p:sp>
        <p:nvSpPr>
          <p:cNvPr id="10" name="TextBox 9"/>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Central Applications Clearing House (CACH)</a:t>
            </a:r>
          </a:p>
        </p:txBody>
      </p:sp>
    </p:spTree>
    <p:extLst>
      <p:ext uri="{BB962C8B-B14F-4D97-AF65-F5344CB8AC3E}">
        <p14:creationId xmlns:p14="http://schemas.microsoft.com/office/powerpoint/2010/main" val="818372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3" name="TextBox 2"/>
          <p:cNvSpPr txBox="1"/>
          <p:nvPr/>
        </p:nvSpPr>
        <p:spPr>
          <a:xfrm>
            <a:off x="467546" y="1052736"/>
            <a:ext cx="8208912"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ZA" sz="1800" dirty="0" smtClean="0">
                <a:latin typeface="Arial" panose="020B0604020202020204" pitchFamily="34" charset="0"/>
                <a:cs typeface="Arial" panose="020B0604020202020204" pitchFamily="34" charset="0"/>
              </a:rPr>
              <a:t>Career Development Services:</a:t>
            </a:r>
          </a:p>
          <a:p>
            <a:pPr>
              <a:spcAft>
                <a:spcPts val="600"/>
              </a:spcAft>
            </a:pP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Get advice on career paths and study opportunities in the Post-School 	Education and Training system</a:t>
            </a:r>
          </a:p>
          <a:p>
            <a:pPr marL="739775">
              <a:spcAft>
                <a:spcPts val="600"/>
              </a:spcAft>
            </a:pPr>
            <a:r>
              <a:rPr lang="en-ZA" sz="1800" b="1" dirty="0" smtClean="0">
                <a:latin typeface="Arial" panose="020B0604020202020204" pitchFamily="34" charset="0"/>
                <a:cs typeface="Arial" panose="020B0604020202020204" pitchFamily="34" charset="0"/>
              </a:rPr>
              <a:t>Call:  </a:t>
            </a:r>
            <a:r>
              <a:rPr lang="en-ZA" sz="1800" dirty="0" smtClean="0">
                <a:latin typeface="Arial" panose="020B0604020202020204" pitchFamily="34" charset="0"/>
                <a:cs typeface="Arial" panose="020B0604020202020204" pitchFamily="34" charset="0"/>
              </a:rPr>
              <a:t>086 999 0123</a:t>
            </a:r>
          </a:p>
          <a:p>
            <a:pPr marL="739775">
              <a:spcAft>
                <a:spcPts val="600"/>
              </a:spcAft>
            </a:pPr>
            <a:r>
              <a:rPr lang="en-ZA" sz="1800" b="1" dirty="0" smtClean="0">
                <a:latin typeface="Arial" panose="020B0604020202020204" pitchFamily="34" charset="0"/>
                <a:cs typeface="Arial" panose="020B0604020202020204" pitchFamily="34" charset="0"/>
              </a:rPr>
              <a:t>SMS/Text Message (please call me)</a:t>
            </a:r>
            <a:r>
              <a:rPr lang="en-ZA" sz="1800" dirty="0" smtClean="0">
                <a:latin typeface="Arial" panose="020B0604020202020204" pitchFamily="34" charset="0"/>
                <a:cs typeface="Arial" panose="020B0604020202020204" pitchFamily="34" charset="0"/>
              </a:rPr>
              <a:t>: 072 204 5056</a:t>
            </a:r>
          </a:p>
          <a:p>
            <a:pPr marL="739775" lvl="1">
              <a:spcAft>
                <a:spcPts val="600"/>
              </a:spcAft>
            </a:pPr>
            <a:r>
              <a:rPr lang="en-ZA" sz="1800" b="1" dirty="0" smtClean="0">
                <a:latin typeface="Arial" panose="020B0604020202020204" pitchFamily="34" charset="0"/>
                <a:cs typeface="Arial" panose="020B0604020202020204" pitchFamily="34" charset="0"/>
              </a:rPr>
              <a:t>Email: </a:t>
            </a:r>
            <a:r>
              <a:rPr lang="en-ZA" sz="1800" dirty="0" smtClean="0">
                <a:latin typeface="Arial" panose="020B0604020202020204" pitchFamily="34" charset="0"/>
                <a:cs typeface="Arial" panose="020B0604020202020204" pitchFamily="34" charset="0"/>
                <a:hlinkClick r:id="rId3"/>
              </a:rPr>
              <a:t>careerhelp@dhet.gov.za</a:t>
            </a:r>
            <a:endParaRPr lang="en-ZA" sz="1800" dirty="0" smtClean="0">
              <a:latin typeface="Arial" panose="020B0604020202020204" pitchFamily="34" charset="0"/>
              <a:cs typeface="Arial" panose="020B0604020202020204" pitchFamily="34" charset="0"/>
            </a:endParaRPr>
          </a:p>
          <a:p>
            <a:pPr marL="739775" lvl="1">
              <a:spcAft>
                <a:spcPts val="600"/>
              </a:spcAft>
            </a:pPr>
            <a:r>
              <a:rPr lang="en-ZA" sz="1800" b="1" dirty="0" smtClean="0">
                <a:latin typeface="Arial" panose="020B0604020202020204" pitchFamily="34" charset="0"/>
                <a:cs typeface="Arial" panose="020B0604020202020204" pitchFamily="34" charset="0"/>
              </a:rPr>
              <a:t>Website</a:t>
            </a:r>
            <a:r>
              <a:rPr lang="en-ZA" sz="180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hlinkClick r:id="rId4"/>
              </a:rPr>
              <a:t>https://www.careerhelp.org.za/</a:t>
            </a:r>
            <a:endParaRPr lang="en-ZA" sz="1800" dirty="0" smtClean="0">
              <a:latin typeface="Arial" panose="020B0604020202020204" pitchFamily="34" charset="0"/>
              <a:cs typeface="Arial" panose="020B0604020202020204" pitchFamily="34" charset="0"/>
            </a:endParaRPr>
          </a:p>
          <a:p>
            <a:pPr marL="739775" lvl="1">
              <a:spcAft>
                <a:spcPts val="600"/>
              </a:spcAft>
            </a:pPr>
            <a:endParaRPr lang="en-ZA" sz="18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9</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Central Applications Clearing House (CACH)</a:t>
            </a:r>
          </a:p>
        </p:txBody>
      </p:sp>
    </p:spTree>
    <p:extLst>
      <p:ext uri="{BB962C8B-B14F-4D97-AF65-F5344CB8AC3E}">
        <p14:creationId xmlns:p14="http://schemas.microsoft.com/office/powerpoint/2010/main" val="3714046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14358</TotalTime>
  <Words>2339</Words>
  <Application>Microsoft Office PowerPoint</Application>
  <PresentationFormat>On-screen Show (4:3)</PresentationFormat>
  <Paragraphs>570</Paragraphs>
  <Slides>29</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29</vt:i4>
      </vt:variant>
    </vt:vector>
  </HeadingPairs>
  <TitlesOfParts>
    <vt:vector size="44" baseType="lpstr">
      <vt:lpstr>ＭＳ Ｐゴシック</vt:lpstr>
      <vt:lpstr>ＭＳ Ｐゴシック</vt:lpstr>
      <vt:lpstr>宋体</vt:lpstr>
      <vt:lpstr>Arial</vt:lpstr>
      <vt:lpstr>Arial Narrow</vt:lpstr>
      <vt:lpstr>Calibri</vt:lpstr>
      <vt:lpstr>Calibri Light</vt:lpstr>
      <vt:lpstr>Century Gothic</vt:lpstr>
      <vt:lpstr>Courier New</vt:lpstr>
      <vt:lpstr>League Spartan</vt:lpstr>
      <vt:lpstr>Poppins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Western Cape &amp; Northern Cape: Planned and Achieved Enrolment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African Graphix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Phillia Vukea</dc:creator>
  <cp:lastModifiedBy>Anele Kabingesi</cp:lastModifiedBy>
  <cp:revision>1106</cp:revision>
  <cp:lastPrinted>2021-02-22T09:34:35Z</cp:lastPrinted>
  <dcterms:created xsi:type="dcterms:W3CDTF">2010-05-07T06:42:18Z</dcterms:created>
  <dcterms:modified xsi:type="dcterms:W3CDTF">2021-03-09T14:16:41Z</dcterms:modified>
</cp:coreProperties>
</file>