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 id="2147483743" r:id="rId2"/>
  </p:sldMasterIdLst>
  <p:notesMasterIdLst>
    <p:notesMasterId r:id="rId28"/>
  </p:notesMasterIdLst>
  <p:sldIdLst>
    <p:sldId id="256" r:id="rId3"/>
    <p:sldId id="478" r:id="rId4"/>
    <p:sldId id="503" r:id="rId5"/>
    <p:sldId id="481" r:id="rId6"/>
    <p:sldId id="449" r:id="rId7"/>
    <p:sldId id="504" r:id="rId8"/>
    <p:sldId id="489" r:id="rId9"/>
    <p:sldId id="507" r:id="rId10"/>
    <p:sldId id="508" r:id="rId11"/>
    <p:sldId id="509" r:id="rId12"/>
    <p:sldId id="492" r:id="rId13"/>
    <p:sldId id="460" r:id="rId14"/>
    <p:sldId id="493" r:id="rId15"/>
    <p:sldId id="506" r:id="rId16"/>
    <p:sldId id="484" r:id="rId17"/>
    <p:sldId id="505" r:id="rId18"/>
    <p:sldId id="488" r:id="rId19"/>
    <p:sldId id="500" r:id="rId20"/>
    <p:sldId id="501" r:id="rId21"/>
    <p:sldId id="502" r:id="rId22"/>
    <p:sldId id="498" r:id="rId23"/>
    <p:sldId id="499" r:id="rId24"/>
    <p:sldId id="463" r:id="rId25"/>
    <p:sldId id="510" r:id="rId26"/>
    <p:sldId id="438" r:id="rId2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C33E"/>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p:cViewPr varScale="1">
        <p:scale>
          <a:sx n="73" d="100"/>
          <a:sy n="73" d="100"/>
        </p:scale>
        <p:origin x="62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arlene\AppData\Local\Microsoft\Windows\INetCache\Content.Outlook\CB35LKAI\Collection%20rate-%20March-%20December%202020.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a:t>Billing</a:t>
            </a:r>
            <a:r>
              <a:rPr lang="en-ZA" baseline="0"/>
              <a:t> vs Collection</a:t>
            </a:r>
            <a:endParaRPr lang="en-ZA"/>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Report!$F$4</c:f>
              <c:strCache>
                <c:ptCount val="1"/>
                <c:pt idx="0">
                  <c:v>BILLING</c:v>
                </c:pt>
              </c:strCache>
            </c:strRef>
          </c:tx>
          <c:spPr>
            <a:solidFill>
              <a:schemeClr val="accent1"/>
            </a:solidFill>
            <a:ln>
              <a:noFill/>
            </a:ln>
            <a:effectLst/>
            <a:sp3d/>
          </c:spPr>
          <c:invertIfNegative val="0"/>
          <c:cat>
            <c:strRef>
              <c:f>Report!$A$5:$A$15</c:f>
              <c:strCache>
                <c:ptCount val="10"/>
                <c:pt idx="0">
                  <c:v>MARCH</c:v>
                </c:pt>
                <c:pt idx="1">
                  <c:v>APRIL</c:v>
                </c:pt>
                <c:pt idx="2">
                  <c:v>MAY</c:v>
                </c:pt>
                <c:pt idx="3">
                  <c:v>JUNE</c:v>
                </c:pt>
                <c:pt idx="4">
                  <c:v>JULY</c:v>
                </c:pt>
                <c:pt idx="5">
                  <c:v>AUGUST</c:v>
                </c:pt>
                <c:pt idx="6">
                  <c:v>SEPTEMBER</c:v>
                </c:pt>
                <c:pt idx="7">
                  <c:v>OCTOBER</c:v>
                </c:pt>
                <c:pt idx="8">
                  <c:v>NOVEMBER</c:v>
                </c:pt>
                <c:pt idx="9">
                  <c:v>DECEMBER</c:v>
                </c:pt>
              </c:strCache>
            </c:strRef>
          </c:cat>
          <c:val>
            <c:numRef>
              <c:f>Report!$F$5:$F$15</c:f>
              <c:numCache>
                <c:formatCode>_-* #\ ##0.00_-;\-* #\ ##0.00_-;_-* "-"??_-;_-@_-</c:formatCode>
                <c:ptCount val="11"/>
                <c:pt idx="0">
                  <c:v>24317721.850000001</c:v>
                </c:pt>
                <c:pt idx="1">
                  <c:v>26100724.09</c:v>
                </c:pt>
                <c:pt idx="2">
                  <c:v>23962204.560000002</c:v>
                </c:pt>
                <c:pt idx="3">
                  <c:v>32867476.510000005</c:v>
                </c:pt>
                <c:pt idx="4">
                  <c:v>73381334.707059652</c:v>
                </c:pt>
                <c:pt idx="5">
                  <c:v>32167299.006740335</c:v>
                </c:pt>
                <c:pt idx="6">
                  <c:v>28396098.265289973</c:v>
                </c:pt>
                <c:pt idx="7">
                  <c:v>26659790.28082943</c:v>
                </c:pt>
                <c:pt idx="8">
                  <c:v>26617773.168850351</c:v>
                </c:pt>
                <c:pt idx="9">
                  <c:v>23663676.29805037</c:v>
                </c:pt>
              </c:numCache>
            </c:numRef>
          </c:val>
          <c:extLst>
            <c:ext xmlns:c16="http://schemas.microsoft.com/office/drawing/2014/chart" uri="{C3380CC4-5D6E-409C-BE32-E72D297353CC}">
              <c16:uniqueId val="{00000000-01C0-4B53-8FE5-EFCF1769054E}"/>
            </c:ext>
          </c:extLst>
        </c:ser>
        <c:ser>
          <c:idx val="1"/>
          <c:order val="1"/>
          <c:tx>
            <c:strRef>
              <c:f>Report!$I$4</c:f>
              <c:strCache>
                <c:ptCount val="1"/>
                <c:pt idx="0">
                  <c:v>Total Payments</c:v>
                </c:pt>
              </c:strCache>
            </c:strRef>
          </c:tx>
          <c:spPr>
            <a:solidFill>
              <a:schemeClr val="accent2"/>
            </a:solidFill>
            <a:ln>
              <a:noFill/>
            </a:ln>
            <a:effectLst/>
            <a:sp3d/>
          </c:spPr>
          <c:invertIfNegative val="0"/>
          <c:cat>
            <c:strRef>
              <c:f>Report!$A$5:$A$15</c:f>
              <c:strCache>
                <c:ptCount val="10"/>
                <c:pt idx="0">
                  <c:v>MARCH</c:v>
                </c:pt>
                <c:pt idx="1">
                  <c:v>APRIL</c:v>
                </c:pt>
                <c:pt idx="2">
                  <c:v>MAY</c:v>
                </c:pt>
                <c:pt idx="3">
                  <c:v>JUNE</c:v>
                </c:pt>
                <c:pt idx="4">
                  <c:v>JULY</c:v>
                </c:pt>
                <c:pt idx="5">
                  <c:v>AUGUST</c:v>
                </c:pt>
                <c:pt idx="6">
                  <c:v>SEPTEMBER</c:v>
                </c:pt>
                <c:pt idx="7">
                  <c:v>OCTOBER</c:v>
                </c:pt>
                <c:pt idx="8">
                  <c:v>NOVEMBER</c:v>
                </c:pt>
                <c:pt idx="9">
                  <c:v>DECEMBER</c:v>
                </c:pt>
              </c:strCache>
            </c:strRef>
          </c:cat>
          <c:val>
            <c:numRef>
              <c:f>Report!$I$5:$I$15</c:f>
              <c:numCache>
                <c:formatCode>_-* #\ ##0.00_-;\-* #\ ##0.00_-;_-* "-"??_-;_-@_-</c:formatCode>
                <c:ptCount val="11"/>
                <c:pt idx="0">
                  <c:v>13797916.460000001</c:v>
                </c:pt>
                <c:pt idx="1">
                  <c:v>22823573.049999997</c:v>
                </c:pt>
                <c:pt idx="2">
                  <c:v>19039099.25</c:v>
                </c:pt>
                <c:pt idx="3">
                  <c:v>24118599.949999999</c:v>
                </c:pt>
                <c:pt idx="4">
                  <c:v>19096927.780000001</c:v>
                </c:pt>
                <c:pt idx="5">
                  <c:v>30555215.429999996</c:v>
                </c:pt>
                <c:pt idx="6">
                  <c:v>20323739.079999998</c:v>
                </c:pt>
                <c:pt idx="7">
                  <c:v>26905012.190000001</c:v>
                </c:pt>
                <c:pt idx="8">
                  <c:v>18028848.690000001</c:v>
                </c:pt>
                <c:pt idx="9">
                  <c:v>32275274.91</c:v>
                </c:pt>
              </c:numCache>
            </c:numRef>
          </c:val>
          <c:extLst>
            <c:ext xmlns:c16="http://schemas.microsoft.com/office/drawing/2014/chart" uri="{C3380CC4-5D6E-409C-BE32-E72D297353CC}">
              <c16:uniqueId val="{00000001-01C0-4B53-8FE5-EFCF1769054E}"/>
            </c:ext>
          </c:extLst>
        </c:ser>
        <c:ser>
          <c:idx val="2"/>
          <c:order val="2"/>
          <c:tx>
            <c:strRef>
              <c:f>Report!$J$4</c:f>
              <c:strCache>
                <c:ptCount val="1"/>
                <c:pt idx="0">
                  <c:v>COLLECTION RATE</c:v>
                </c:pt>
              </c:strCache>
            </c:strRef>
          </c:tx>
          <c:spPr>
            <a:solidFill>
              <a:schemeClr val="accent3"/>
            </a:solidFill>
            <a:ln>
              <a:noFill/>
            </a:ln>
            <a:effectLst/>
            <a:sp3d/>
          </c:spPr>
          <c:invertIfNegative val="0"/>
          <c:cat>
            <c:strRef>
              <c:f>Report!$A$5:$A$15</c:f>
              <c:strCache>
                <c:ptCount val="10"/>
                <c:pt idx="0">
                  <c:v>MARCH</c:v>
                </c:pt>
                <c:pt idx="1">
                  <c:v>APRIL</c:v>
                </c:pt>
                <c:pt idx="2">
                  <c:v>MAY</c:v>
                </c:pt>
                <c:pt idx="3">
                  <c:v>JUNE</c:v>
                </c:pt>
                <c:pt idx="4">
                  <c:v>JULY</c:v>
                </c:pt>
                <c:pt idx="5">
                  <c:v>AUGUST</c:v>
                </c:pt>
                <c:pt idx="6">
                  <c:v>SEPTEMBER</c:v>
                </c:pt>
                <c:pt idx="7">
                  <c:v>OCTOBER</c:v>
                </c:pt>
                <c:pt idx="8">
                  <c:v>NOVEMBER</c:v>
                </c:pt>
                <c:pt idx="9">
                  <c:v>DECEMBER</c:v>
                </c:pt>
              </c:strCache>
            </c:strRef>
          </c:cat>
          <c:val>
            <c:numRef>
              <c:f>Report!$J$5:$J$15</c:f>
              <c:numCache>
                <c:formatCode>0%</c:formatCode>
                <c:ptCount val="11"/>
                <c:pt idx="0">
                  <c:v>0.56740168939797297</c:v>
                </c:pt>
                <c:pt idx="1">
                  <c:v>0.8744421408118872</c:v>
                </c:pt>
                <c:pt idx="2">
                  <c:v>0.79454706274321185</c:v>
                </c:pt>
                <c:pt idx="3">
                  <c:v>0.73381356012110821</c:v>
                </c:pt>
                <c:pt idx="4">
                  <c:v>0.26024230625179379</c:v>
                </c:pt>
                <c:pt idx="5">
                  <c:v>0.94988439730663921</c:v>
                </c:pt>
                <c:pt idx="6">
                  <c:v>0.71572294510766499</c:v>
                </c:pt>
                <c:pt idx="7">
                  <c:v>1.0091981934811733</c:v>
                </c:pt>
                <c:pt idx="8">
                  <c:v>0.67732370306237322</c:v>
                </c:pt>
                <c:pt idx="9">
                  <c:v>1.3639163460268906</c:v>
                </c:pt>
              </c:numCache>
            </c:numRef>
          </c:val>
          <c:extLst>
            <c:ext xmlns:c16="http://schemas.microsoft.com/office/drawing/2014/chart" uri="{C3380CC4-5D6E-409C-BE32-E72D297353CC}">
              <c16:uniqueId val="{00000002-01C0-4B53-8FE5-EFCF1769054E}"/>
            </c:ext>
          </c:extLst>
        </c:ser>
        <c:dLbls>
          <c:showLegendKey val="0"/>
          <c:showVal val="0"/>
          <c:showCatName val="0"/>
          <c:showSerName val="0"/>
          <c:showPercent val="0"/>
          <c:showBubbleSize val="0"/>
        </c:dLbls>
        <c:gapWidth val="150"/>
        <c:shape val="box"/>
        <c:axId val="331470864"/>
        <c:axId val="331474392"/>
        <c:axId val="0"/>
      </c:bar3DChart>
      <c:catAx>
        <c:axId val="33147086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1474392"/>
        <c:crosses val="autoZero"/>
        <c:auto val="1"/>
        <c:lblAlgn val="ctr"/>
        <c:lblOffset val="100"/>
        <c:noMultiLvlLbl val="0"/>
      </c:catAx>
      <c:valAx>
        <c:axId val="331474392"/>
        <c:scaling>
          <c:orientation val="minMax"/>
        </c:scaling>
        <c:delete val="0"/>
        <c:axPos val="l"/>
        <c:majorGridlines>
          <c:spPr>
            <a:ln w="9525" cap="flat" cmpd="sng" algn="ctr">
              <a:solidFill>
                <a:schemeClr val="tx1">
                  <a:lumMod val="15000"/>
                  <a:lumOff val="85000"/>
                </a:schemeClr>
              </a:solidFill>
              <a:round/>
            </a:ln>
            <a:effectLst/>
          </c:spPr>
        </c:majorGridlines>
        <c:numFmt formatCode="_-* #\ ##0.00_-;\-* #\ ##0.0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147086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398E34-0634-4C2A-9468-7856729F386D}" type="doc">
      <dgm:prSet loTypeId="urn:microsoft.com/office/officeart/2005/8/layout/pList2" loCatId="list" qsTypeId="urn:microsoft.com/office/officeart/2005/8/quickstyle/simple4" qsCatId="simple" csTypeId="urn:microsoft.com/office/officeart/2005/8/colors/accent1_2" csCatId="accent1" phldr="1"/>
      <dgm:spPr/>
    </dgm:pt>
    <dgm:pt modelId="{0FFC83E5-15DF-4CF2-AF49-8C09DEB12C4D}">
      <dgm:prSet phldrT="[Text]"/>
      <dgm:spPr/>
      <dgm:t>
        <a:bodyPr/>
        <a:lstStyle/>
        <a:p>
          <a:r>
            <a:rPr lang="en-US" b="1" dirty="0" smtClean="0">
              <a:solidFill>
                <a:schemeClr val="tx1"/>
              </a:solidFill>
              <a:latin typeface="Century Gothic" panose="020B0502020202020204" pitchFamily="34" charset="0"/>
            </a:rPr>
            <a:t>06</a:t>
          </a:r>
        </a:p>
        <a:p>
          <a:r>
            <a:rPr lang="en-US" dirty="0" smtClean="0">
              <a:solidFill>
                <a:schemeClr val="tx1"/>
              </a:solidFill>
              <a:latin typeface="Century Gothic" panose="020B0502020202020204" pitchFamily="34" charset="0"/>
            </a:rPr>
            <a:t>Municipal</a:t>
          </a:r>
          <a:r>
            <a:rPr lang="en-US" baseline="0" dirty="0" smtClean="0">
              <a:solidFill>
                <a:schemeClr val="tx1"/>
              </a:solidFill>
              <a:latin typeface="Century Gothic" panose="020B0502020202020204" pitchFamily="34" charset="0"/>
            </a:rPr>
            <a:t> Manager</a:t>
          </a:r>
        </a:p>
        <a:p>
          <a:r>
            <a:rPr lang="en-US" baseline="0" dirty="0" smtClean="0">
              <a:solidFill>
                <a:schemeClr val="tx1"/>
              </a:solidFill>
              <a:latin typeface="Century Gothic" panose="020B0502020202020204" pitchFamily="34" charset="0"/>
            </a:rPr>
            <a:t>Chief Financial Officer</a:t>
          </a:r>
        </a:p>
        <a:p>
          <a:r>
            <a:rPr lang="en-US" baseline="0" dirty="0" smtClean="0">
              <a:solidFill>
                <a:schemeClr val="tx1"/>
              </a:solidFill>
              <a:latin typeface="Century Gothic" panose="020B0502020202020204" pitchFamily="34" charset="0"/>
            </a:rPr>
            <a:t>GM: Corporate Services</a:t>
          </a:r>
        </a:p>
        <a:p>
          <a:r>
            <a:rPr lang="en-US" baseline="0" dirty="0" smtClean="0">
              <a:solidFill>
                <a:schemeClr val="tx1"/>
              </a:solidFill>
              <a:latin typeface="Century Gothic" panose="020B0502020202020204" pitchFamily="34" charset="0"/>
            </a:rPr>
            <a:t>GM: Community Services</a:t>
          </a:r>
        </a:p>
        <a:p>
          <a:r>
            <a:rPr lang="en-US" baseline="0" dirty="0" smtClean="0">
              <a:solidFill>
                <a:schemeClr val="tx1"/>
              </a:solidFill>
              <a:latin typeface="Century Gothic" panose="020B0502020202020204" pitchFamily="34" charset="0"/>
            </a:rPr>
            <a:t>GM: Planning &amp; Development</a:t>
          </a:r>
        </a:p>
        <a:p>
          <a:r>
            <a:rPr lang="en-US" baseline="0" dirty="0" smtClean="0">
              <a:solidFill>
                <a:schemeClr val="tx1"/>
              </a:solidFill>
              <a:latin typeface="Century Gothic" panose="020B0502020202020204" pitchFamily="34" charset="0"/>
            </a:rPr>
            <a:t>GM: Public Works &amp; Basic Services</a:t>
          </a:r>
          <a:endParaRPr lang="en-ZA" dirty="0">
            <a:solidFill>
              <a:schemeClr val="tx1"/>
            </a:solidFill>
          </a:endParaRPr>
        </a:p>
      </dgm:t>
    </dgm:pt>
    <dgm:pt modelId="{0C21B13E-AB02-488D-B9CB-03E304A2445E}" type="parTrans" cxnId="{07166A57-8690-495D-BC88-45AEB6C1EAA5}">
      <dgm:prSet/>
      <dgm:spPr/>
      <dgm:t>
        <a:bodyPr/>
        <a:lstStyle/>
        <a:p>
          <a:endParaRPr lang="en-ZA"/>
        </a:p>
      </dgm:t>
    </dgm:pt>
    <dgm:pt modelId="{7D101769-78C3-4CB6-9170-C0DC58EBBB60}" type="sibTrans" cxnId="{07166A57-8690-495D-BC88-45AEB6C1EAA5}">
      <dgm:prSet/>
      <dgm:spPr/>
      <dgm:t>
        <a:bodyPr/>
        <a:lstStyle/>
        <a:p>
          <a:endParaRPr lang="en-ZA"/>
        </a:p>
      </dgm:t>
    </dgm:pt>
    <dgm:pt modelId="{2CCDE380-94B4-468D-A55C-D6885BC707E0}">
      <dgm:prSet phldrT="[Text]"/>
      <dgm:spPr/>
      <dgm:t>
        <a:bodyPr/>
        <a:lstStyle/>
        <a:p>
          <a:r>
            <a:rPr lang="en-ZA" b="1" dirty="0" smtClean="0">
              <a:solidFill>
                <a:schemeClr val="tx1"/>
              </a:solidFill>
              <a:latin typeface="Century Gothic" panose="020B0502020202020204" pitchFamily="34" charset="0"/>
            </a:rPr>
            <a:t>04</a:t>
          </a:r>
        </a:p>
        <a:p>
          <a:endParaRPr lang="en-ZA" dirty="0" smtClean="0">
            <a:solidFill>
              <a:schemeClr val="tx1"/>
            </a:solidFill>
            <a:latin typeface="Century Gothic" panose="020B0502020202020204" pitchFamily="34" charset="0"/>
          </a:endParaRPr>
        </a:p>
        <a:p>
          <a:r>
            <a:rPr lang="en-ZA" dirty="0" smtClean="0">
              <a:solidFill>
                <a:schemeClr val="tx1"/>
              </a:solidFill>
              <a:latin typeface="Century Gothic" panose="020B0502020202020204" pitchFamily="34" charset="0"/>
            </a:rPr>
            <a:t>Municipal Manager</a:t>
          </a:r>
        </a:p>
        <a:p>
          <a:r>
            <a:rPr lang="en-ZA" dirty="0" smtClean="0">
              <a:solidFill>
                <a:schemeClr val="tx1"/>
              </a:solidFill>
              <a:latin typeface="Century Gothic" panose="020B0502020202020204" pitchFamily="34" charset="0"/>
            </a:rPr>
            <a:t>Chief Financial Officer</a:t>
          </a:r>
        </a:p>
        <a:p>
          <a:r>
            <a:rPr lang="en-ZA" dirty="0" smtClean="0">
              <a:solidFill>
                <a:schemeClr val="tx1"/>
              </a:solidFill>
              <a:latin typeface="Century Gothic" panose="020B0502020202020204" pitchFamily="34" charset="0"/>
            </a:rPr>
            <a:t>General Manager: Community Services</a:t>
          </a:r>
        </a:p>
        <a:p>
          <a:r>
            <a:rPr lang="en-ZA" dirty="0" smtClean="0">
              <a:solidFill>
                <a:schemeClr val="tx1"/>
              </a:solidFill>
              <a:latin typeface="Century Gothic" panose="020B0502020202020204" pitchFamily="34" charset="0"/>
            </a:rPr>
            <a:t>General Manager: Corporate Services</a:t>
          </a:r>
          <a:endParaRPr lang="en-ZA" dirty="0">
            <a:solidFill>
              <a:schemeClr val="tx1"/>
            </a:solidFill>
          </a:endParaRPr>
        </a:p>
      </dgm:t>
    </dgm:pt>
    <dgm:pt modelId="{33DACB91-4E04-4B6C-B111-7831CFECBB96}" type="parTrans" cxnId="{FBF69D88-5C38-42EE-80AD-4C413E2CCF2A}">
      <dgm:prSet/>
      <dgm:spPr/>
      <dgm:t>
        <a:bodyPr/>
        <a:lstStyle/>
        <a:p>
          <a:endParaRPr lang="en-ZA"/>
        </a:p>
      </dgm:t>
    </dgm:pt>
    <dgm:pt modelId="{6D8F5CC7-33D0-4235-9685-07C0579A7B2C}" type="sibTrans" cxnId="{FBF69D88-5C38-42EE-80AD-4C413E2CCF2A}">
      <dgm:prSet/>
      <dgm:spPr/>
      <dgm:t>
        <a:bodyPr/>
        <a:lstStyle/>
        <a:p>
          <a:endParaRPr lang="en-ZA"/>
        </a:p>
      </dgm:t>
    </dgm:pt>
    <dgm:pt modelId="{2127E118-EFFA-4BD4-BA07-ED4C7370D7C3}">
      <dgm:prSet phldrT="[Text]"/>
      <dgm:spPr/>
      <dgm:t>
        <a:bodyPr/>
        <a:lstStyle/>
        <a:p>
          <a:r>
            <a:rPr lang="en-ZA" b="1" dirty="0" smtClean="0">
              <a:solidFill>
                <a:schemeClr val="tx1"/>
              </a:solidFill>
              <a:latin typeface="Century Gothic" panose="020B0502020202020204" pitchFamily="34" charset="0"/>
            </a:rPr>
            <a:t>02</a:t>
          </a:r>
        </a:p>
        <a:p>
          <a:endParaRPr lang="en-ZA" dirty="0" smtClean="0">
            <a:solidFill>
              <a:schemeClr val="tx1"/>
            </a:solidFill>
            <a:latin typeface="Century Gothic" panose="020B0502020202020204" pitchFamily="34" charset="0"/>
          </a:endParaRPr>
        </a:p>
        <a:p>
          <a:r>
            <a:rPr lang="en-ZA" dirty="0" smtClean="0">
              <a:solidFill>
                <a:schemeClr val="tx1"/>
              </a:solidFill>
              <a:latin typeface="Century Gothic" panose="020B0502020202020204" pitchFamily="34" charset="0"/>
            </a:rPr>
            <a:t>GM: Public Works &amp; Basic Services</a:t>
          </a:r>
          <a:r>
            <a:rPr lang="en-ZA" baseline="0" dirty="0" smtClean="0">
              <a:solidFill>
                <a:schemeClr val="tx1"/>
              </a:solidFill>
              <a:latin typeface="Century Gothic" panose="020B0502020202020204" pitchFamily="34" charset="0"/>
            </a:rPr>
            <a:t> resigned at the end of November 2020.</a:t>
          </a:r>
          <a:endParaRPr lang="en-ZA" dirty="0" smtClean="0">
            <a:solidFill>
              <a:schemeClr val="tx1"/>
            </a:solidFill>
            <a:latin typeface="Century Gothic" panose="020B0502020202020204" pitchFamily="34" charset="0"/>
          </a:endParaRPr>
        </a:p>
        <a:p>
          <a:endParaRPr lang="en-ZA" dirty="0" smtClean="0">
            <a:solidFill>
              <a:schemeClr val="tx1"/>
            </a:solidFill>
            <a:latin typeface="Century Gothic" panose="020B0502020202020204" pitchFamily="34" charset="0"/>
          </a:endParaRPr>
        </a:p>
        <a:p>
          <a:r>
            <a:rPr lang="en-US" dirty="0" smtClean="0">
              <a:solidFill>
                <a:schemeClr val="tx1"/>
              </a:solidFill>
              <a:latin typeface="Century Gothic" panose="020B0502020202020204" pitchFamily="34" charset="0"/>
            </a:rPr>
            <a:t>The post of the GM: Planning &amp; Development was vacant since 2017.</a:t>
          </a:r>
          <a:endParaRPr lang="en-ZA" dirty="0">
            <a:solidFill>
              <a:schemeClr val="tx1"/>
            </a:solidFill>
          </a:endParaRPr>
        </a:p>
      </dgm:t>
    </dgm:pt>
    <dgm:pt modelId="{6718E197-09DC-4A11-8B56-A0252B1188D8}" type="parTrans" cxnId="{283FA956-BA9A-4C7D-A183-D9E3FE296902}">
      <dgm:prSet/>
      <dgm:spPr/>
      <dgm:t>
        <a:bodyPr/>
        <a:lstStyle/>
        <a:p>
          <a:endParaRPr lang="en-ZA"/>
        </a:p>
      </dgm:t>
    </dgm:pt>
    <dgm:pt modelId="{6E01A57F-8F20-4802-A2B9-A418FD627944}" type="sibTrans" cxnId="{283FA956-BA9A-4C7D-A183-D9E3FE296902}">
      <dgm:prSet/>
      <dgm:spPr/>
      <dgm:t>
        <a:bodyPr/>
        <a:lstStyle/>
        <a:p>
          <a:endParaRPr lang="en-ZA"/>
        </a:p>
      </dgm:t>
    </dgm:pt>
    <dgm:pt modelId="{67FF4247-A8CF-42D1-8BBF-89EE9D2824CB}" type="pres">
      <dgm:prSet presAssocID="{04398E34-0634-4C2A-9468-7856729F386D}" presName="Name0" presStyleCnt="0">
        <dgm:presLayoutVars>
          <dgm:dir/>
          <dgm:resizeHandles val="exact"/>
        </dgm:presLayoutVars>
      </dgm:prSet>
      <dgm:spPr/>
    </dgm:pt>
    <dgm:pt modelId="{3D705DC8-E5E4-464F-8BD9-A1C03EA35C23}" type="pres">
      <dgm:prSet presAssocID="{04398E34-0634-4C2A-9468-7856729F386D}" presName="bkgdShp" presStyleLbl="alignAccFollowNode1" presStyleIdx="0" presStyleCnt="1"/>
      <dgm:spPr/>
    </dgm:pt>
    <dgm:pt modelId="{45A9D5A7-0048-410F-A2B6-EA8FC0FB37FE}" type="pres">
      <dgm:prSet presAssocID="{04398E34-0634-4C2A-9468-7856729F386D}" presName="linComp" presStyleCnt="0"/>
      <dgm:spPr/>
    </dgm:pt>
    <dgm:pt modelId="{053B6E56-BC7C-49D5-863E-4F99CA34D952}" type="pres">
      <dgm:prSet presAssocID="{0FFC83E5-15DF-4CF2-AF49-8C09DEB12C4D}" presName="compNode" presStyleCnt="0"/>
      <dgm:spPr/>
    </dgm:pt>
    <dgm:pt modelId="{A506031F-1789-48FB-A76A-83B77C17199D}" type="pres">
      <dgm:prSet presAssocID="{0FFC83E5-15DF-4CF2-AF49-8C09DEB12C4D}" presName="node" presStyleLbl="node1" presStyleIdx="0" presStyleCnt="3">
        <dgm:presLayoutVars>
          <dgm:bulletEnabled val="1"/>
        </dgm:presLayoutVars>
      </dgm:prSet>
      <dgm:spPr/>
      <dgm:t>
        <a:bodyPr/>
        <a:lstStyle/>
        <a:p>
          <a:endParaRPr lang="en-ZA"/>
        </a:p>
      </dgm:t>
    </dgm:pt>
    <dgm:pt modelId="{63DBA90B-116E-4B02-9288-0768D173445D}" type="pres">
      <dgm:prSet presAssocID="{0FFC83E5-15DF-4CF2-AF49-8C09DEB12C4D}" presName="invisiNode" presStyleLbl="node1" presStyleIdx="0" presStyleCnt="3"/>
      <dgm:spPr/>
    </dgm:pt>
    <dgm:pt modelId="{CD8AB8F6-3D05-47FC-AB38-259A5EA49E85}" type="pres">
      <dgm:prSet presAssocID="{0FFC83E5-15DF-4CF2-AF49-8C09DEB12C4D}" presName="imagNode" presStyleLbl="fgImgPlace1" presStyleIdx="0" presStyleCnt="3"/>
      <dgm:spPr>
        <a:solidFill>
          <a:schemeClr val="accent1"/>
        </a:solidFill>
      </dgm:spPr>
    </dgm:pt>
    <dgm:pt modelId="{210B2DCA-66E5-4F05-94FC-9AF2D59DDA0C}" type="pres">
      <dgm:prSet presAssocID="{7D101769-78C3-4CB6-9170-C0DC58EBBB60}" presName="sibTrans" presStyleLbl="sibTrans2D1" presStyleIdx="0" presStyleCnt="0"/>
      <dgm:spPr/>
      <dgm:t>
        <a:bodyPr/>
        <a:lstStyle/>
        <a:p>
          <a:endParaRPr lang="en-ZA"/>
        </a:p>
      </dgm:t>
    </dgm:pt>
    <dgm:pt modelId="{719C091A-1D58-4A2D-B13B-951816657498}" type="pres">
      <dgm:prSet presAssocID="{2CCDE380-94B4-468D-A55C-D6885BC707E0}" presName="compNode" presStyleCnt="0"/>
      <dgm:spPr/>
    </dgm:pt>
    <dgm:pt modelId="{101B5B3D-34F7-4AAB-BEAA-02D0F36B56F4}" type="pres">
      <dgm:prSet presAssocID="{2CCDE380-94B4-468D-A55C-D6885BC707E0}" presName="node" presStyleLbl="node1" presStyleIdx="1" presStyleCnt="3" custLinFactNeighborX="1741" custLinFactNeighborY="0">
        <dgm:presLayoutVars>
          <dgm:bulletEnabled val="1"/>
        </dgm:presLayoutVars>
      </dgm:prSet>
      <dgm:spPr/>
      <dgm:t>
        <a:bodyPr/>
        <a:lstStyle/>
        <a:p>
          <a:endParaRPr lang="en-ZA"/>
        </a:p>
      </dgm:t>
    </dgm:pt>
    <dgm:pt modelId="{0420EA4F-D7F2-4153-852F-04F5AE3477EC}" type="pres">
      <dgm:prSet presAssocID="{2CCDE380-94B4-468D-A55C-D6885BC707E0}" presName="invisiNode" presStyleLbl="node1" presStyleIdx="1" presStyleCnt="3"/>
      <dgm:spPr/>
    </dgm:pt>
    <dgm:pt modelId="{2CD0E878-6446-4C7E-A0F4-88DC91E4A67F}" type="pres">
      <dgm:prSet presAssocID="{2CCDE380-94B4-468D-A55C-D6885BC707E0}" presName="imagNode" presStyleLbl="fgImgPlace1" presStyleIdx="1" presStyleCnt="3"/>
      <dgm:spPr>
        <a:solidFill>
          <a:schemeClr val="accent1"/>
        </a:solidFill>
      </dgm:spPr>
    </dgm:pt>
    <dgm:pt modelId="{AAB424E7-2633-4621-9D35-92BDFE73B6BD}" type="pres">
      <dgm:prSet presAssocID="{6D8F5CC7-33D0-4235-9685-07C0579A7B2C}" presName="sibTrans" presStyleLbl="sibTrans2D1" presStyleIdx="0" presStyleCnt="0"/>
      <dgm:spPr/>
      <dgm:t>
        <a:bodyPr/>
        <a:lstStyle/>
        <a:p>
          <a:endParaRPr lang="en-ZA"/>
        </a:p>
      </dgm:t>
    </dgm:pt>
    <dgm:pt modelId="{F936950E-447D-4525-A03F-B42F4853F092}" type="pres">
      <dgm:prSet presAssocID="{2127E118-EFFA-4BD4-BA07-ED4C7370D7C3}" presName="compNode" presStyleCnt="0"/>
      <dgm:spPr/>
    </dgm:pt>
    <dgm:pt modelId="{23BC5234-3A81-4F46-8AF8-23712AC18FF3}" type="pres">
      <dgm:prSet presAssocID="{2127E118-EFFA-4BD4-BA07-ED4C7370D7C3}" presName="node" presStyleLbl="node1" presStyleIdx="2" presStyleCnt="3">
        <dgm:presLayoutVars>
          <dgm:bulletEnabled val="1"/>
        </dgm:presLayoutVars>
      </dgm:prSet>
      <dgm:spPr/>
      <dgm:t>
        <a:bodyPr/>
        <a:lstStyle/>
        <a:p>
          <a:endParaRPr lang="en-ZA"/>
        </a:p>
      </dgm:t>
    </dgm:pt>
    <dgm:pt modelId="{870D6204-D1BD-4DB9-8165-A169C302676C}" type="pres">
      <dgm:prSet presAssocID="{2127E118-EFFA-4BD4-BA07-ED4C7370D7C3}" presName="invisiNode" presStyleLbl="node1" presStyleIdx="2" presStyleCnt="3"/>
      <dgm:spPr/>
    </dgm:pt>
    <dgm:pt modelId="{68762FD5-F385-4D80-AD1B-C68C063E77BB}" type="pres">
      <dgm:prSet presAssocID="{2127E118-EFFA-4BD4-BA07-ED4C7370D7C3}" presName="imagNode" presStyleLbl="fgImgPlace1" presStyleIdx="2" presStyleCnt="3"/>
      <dgm:spPr>
        <a:solidFill>
          <a:schemeClr val="accent1"/>
        </a:solidFill>
      </dgm:spPr>
    </dgm:pt>
  </dgm:ptLst>
  <dgm:cxnLst>
    <dgm:cxn modelId="{5CFC78B7-1E92-4164-8FDE-726BC11EE093}" type="presOf" srcId="{0FFC83E5-15DF-4CF2-AF49-8C09DEB12C4D}" destId="{A506031F-1789-48FB-A76A-83B77C17199D}" srcOrd="0" destOrd="0" presId="urn:microsoft.com/office/officeart/2005/8/layout/pList2"/>
    <dgm:cxn modelId="{FBF69D88-5C38-42EE-80AD-4C413E2CCF2A}" srcId="{04398E34-0634-4C2A-9468-7856729F386D}" destId="{2CCDE380-94B4-468D-A55C-D6885BC707E0}" srcOrd="1" destOrd="0" parTransId="{33DACB91-4E04-4B6C-B111-7831CFECBB96}" sibTransId="{6D8F5CC7-33D0-4235-9685-07C0579A7B2C}"/>
    <dgm:cxn modelId="{840D80F3-F130-4344-B402-CEF6E857BD54}" type="presOf" srcId="{7D101769-78C3-4CB6-9170-C0DC58EBBB60}" destId="{210B2DCA-66E5-4F05-94FC-9AF2D59DDA0C}" srcOrd="0" destOrd="0" presId="urn:microsoft.com/office/officeart/2005/8/layout/pList2"/>
    <dgm:cxn modelId="{74290CCA-5092-4A5D-8E11-E445000AA12E}" type="presOf" srcId="{6D8F5CC7-33D0-4235-9685-07C0579A7B2C}" destId="{AAB424E7-2633-4621-9D35-92BDFE73B6BD}" srcOrd="0" destOrd="0" presId="urn:microsoft.com/office/officeart/2005/8/layout/pList2"/>
    <dgm:cxn modelId="{0053DC7D-CC65-4435-AC8B-C5FF2FFA36BF}" type="presOf" srcId="{2CCDE380-94B4-468D-A55C-D6885BC707E0}" destId="{101B5B3D-34F7-4AAB-BEAA-02D0F36B56F4}" srcOrd="0" destOrd="0" presId="urn:microsoft.com/office/officeart/2005/8/layout/pList2"/>
    <dgm:cxn modelId="{283FA956-BA9A-4C7D-A183-D9E3FE296902}" srcId="{04398E34-0634-4C2A-9468-7856729F386D}" destId="{2127E118-EFFA-4BD4-BA07-ED4C7370D7C3}" srcOrd="2" destOrd="0" parTransId="{6718E197-09DC-4A11-8B56-A0252B1188D8}" sibTransId="{6E01A57F-8F20-4802-A2B9-A418FD627944}"/>
    <dgm:cxn modelId="{B0068351-5B19-4EA7-8DB5-226899034F54}" type="presOf" srcId="{04398E34-0634-4C2A-9468-7856729F386D}" destId="{67FF4247-A8CF-42D1-8BBF-89EE9D2824CB}" srcOrd="0" destOrd="0" presId="urn:microsoft.com/office/officeart/2005/8/layout/pList2"/>
    <dgm:cxn modelId="{07166A57-8690-495D-BC88-45AEB6C1EAA5}" srcId="{04398E34-0634-4C2A-9468-7856729F386D}" destId="{0FFC83E5-15DF-4CF2-AF49-8C09DEB12C4D}" srcOrd="0" destOrd="0" parTransId="{0C21B13E-AB02-488D-B9CB-03E304A2445E}" sibTransId="{7D101769-78C3-4CB6-9170-C0DC58EBBB60}"/>
    <dgm:cxn modelId="{DECD4791-17E6-4E6B-89B8-B6CA44AAC43E}" type="presOf" srcId="{2127E118-EFFA-4BD4-BA07-ED4C7370D7C3}" destId="{23BC5234-3A81-4F46-8AF8-23712AC18FF3}" srcOrd="0" destOrd="0" presId="urn:microsoft.com/office/officeart/2005/8/layout/pList2"/>
    <dgm:cxn modelId="{22E06A7C-05D3-44A3-B766-3B2C4FE13B89}" type="presParOf" srcId="{67FF4247-A8CF-42D1-8BBF-89EE9D2824CB}" destId="{3D705DC8-E5E4-464F-8BD9-A1C03EA35C23}" srcOrd="0" destOrd="0" presId="urn:microsoft.com/office/officeart/2005/8/layout/pList2"/>
    <dgm:cxn modelId="{5FA70CA2-50A2-4547-BDD8-8633466DB656}" type="presParOf" srcId="{67FF4247-A8CF-42D1-8BBF-89EE9D2824CB}" destId="{45A9D5A7-0048-410F-A2B6-EA8FC0FB37FE}" srcOrd="1" destOrd="0" presId="urn:microsoft.com/office/officeart/2005/8/layout/pList2"/>
    <dgm:cxn modelId="{636E7AE4-71D6-4779-80B7-65DCAAB52944}" type="presParOf" srcId="{45A9D5A7-0048-410F-A2B6-EA8FC0FB37FE}" destId="{053B6E56-BC7C-49D5-863E-4F99CA34D952}" srcOrd="0" destOrd="0" presId="urn:microsoft.com/office/officeart/2005/8/layout/pList2"/>
    <dgm:cxn modelId="{C644FC74-CA96-4A18-8D8A-F745B89C17E7}" type="presParOf" srcId="{053B6E56-BC7C-49D5-863E-4F99CA34D952}" destId="{A506031F-1789-48FB-A76A-83B77C17199D}" srcOrd="0" destOrd="0" presId="urn:microsoft.com/office/officeart/2005/8/layout/pList2"/>
    <dgm:cxn modelId="{7DA2B1D9-D3AB-49CE-8488-EDBA64A8BE7D}" type="presParOf" srcId="{053B6E56-BC7C-49D5-863E-4F99CA34D952}" destId="{63DBA90B-116E-4B02-9288-0768D173445D}" srcOrd="1" destOrd="0" presId="urn:microsoft.com/office/officeart/2005/8/layout/pList2"/>
    <dgm:cxn modelId="{EED7A51A-B819-4D60-86A4-F12819C4FFAC}" type="presParOf" srcId="{053B6E56-BC7C-49D5-863E-4F99CA34D952}" destId="{CD8AB8F6-3D05-47FC-AB38-259A5EA49E85}" srcOrd="2" destOrd="0" presId="urn:microsoft.com/office/officeart/2005/8/layout/pList2"/>
    <dgm:cxn modelId="{05F8EE17-00FD-49DD-B74C-BC4FA13551A5}" type="presParOf" srcId="{45A9D5A7-0048-410F-A2B6-EA8FC0FB37FE}" destId="{210B2DCA-66E5-4F05-94FC-9AF2D59DDA0C}" srcOrd="1" destOrd="0" presId="urn:microsoft.com/office/officeart/2005/8/layout/pList2"/>
    <dgm:cxn modelId="{D35304E7-E5EF-4133-BE1A-217D1F784B02}" type="presParOf" srcId="{45A9D5A7-0048-410F-A2B6-EA8FC0FB37FE}" destId="{719C091A-1D58-4A2D-B13B-951816657498}" srcOrd="2" destOrd="0" presId="urn:microsoft.com/office/officeart/2005/8/layout/pList2"/>
    <dgm:cxn modelId="{E985CFEF-3354-4D55-BF71-EF8B8D6672B0}" type="presParOf" srcId="{719C091A-1D58-4A2D-B13B-951816657498}" destId="{101B5B3D-34F7-4AAB-BEAA-02D0F36B56F4}" srcOrd="0" destOrd="0" presId="urn:microsoft.com/office/officeart/2005/8/layout/pList2"/>
    <dgm:cxn modelId="{FED05AD5-BA70-4768-8769-814FEEC29EEB}" type="presParOf" srcId="{719C091A-1D58-4A2D-B13B-951816657498}" destId="{0420EA4F-D7F2-4153-852F-04F5AE3477EC}" srcOrd="1" destOrd="0" presId="urn:microsoft.com/office/officeart/2005/8/layout/pList2"/>
    <dgm:cxn modelId="{75CF05C7-8A10-4FCA-9727-15B51A7A70F1}" type="presParOf" srcId="{719C091A-1D58-4A2D-B13B-951816657498}" destId="{2CD0E878-6446-4C7E-A0F4-88DC91E4A67F}" srcOrd="2" destOrd="0" presId="urn:microsoft.com/office/officeart/2005/8/layout/pList2"/>
    <dgm:cxn modelId="{D90B8204-4952-45E3-9D4D-AAF10673149F}" type="presParOf" srcId="{45A9D5A7-0048-410F-A2B6-EA8FC0FB37FE}" destId="{AAB424E7-2633-4621-9D35-92BDFE73B6BD}" srcOrd="3" destOrd="0" presId="urn:microsoft.com/office/officeart/2005/8/layout/pList2"/>
    <dgm:cxn modelId="{6C368D2A-C477-4B17-B337-B089C4810BE5}" type="presParOf" srcId="{45A9D5A7-0048-410F-A2B6-EA8FC0FB37FE}" destId="{F936950E-447D-4525-A03F-B42F4853F092}" srcOrd="4" destOrd="0" presId="urn:microsoft.com/office/officeart/2005/8/layout/pList2"/>
    <dgm:cxn modelId="{F432EA3A-43C1-4CBD-8202-4ECD5F078927}" type="presParOf" srcId="{F936950E-447D-4525-A03F-B42F4853F092}" destId="{23BC5234-3A81-4F46-8AF8-23712AC18FF3}" srcOrd="0" destOrd="0" presId="urn:microsoft.com/office/officeart/2005/8/layout/pList2"/>
    <dgm:cxn modelId="{F9C2DD03-FC35-4C60-A0CE-AA2EC8A7DA9E}" type="presParOf" srcId="{F936950E-447D-4525-A03F-B42F4853F092}" destId="{870D6204-D1BD-4DB9-8165-A169C302676C}" srcOrd="1" destOrd="0" presId="urn:microsoft.com/office/officeart/2005/8/layout/pList2"/>
    <dgm:cxn modelId="{B5EDCF61-4C60-42CD-BDD7-D26D0C1CE85B}" type="presParOf" srcId="{F936950E-447D-4525-A03F-B42F4853F092}" destId="{68762FD5-F385-4D80-AD1B-C68C063E77BB}" srcOrd="2" destOrd="0" presId="urn:microsoft.com/office/officeart/2005/8/layout/p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705DC8-E5E4-464F-8BD9-A1C03EA35C23}">
      <dsp:nvSpPr>
        <dsp:cNvPr id="0" name=""/>
        <dsp:cNvSpPr/>
      </dsp:nvSpPr>
      <dsp:spPr>
        <a:xfrm>
          <a:off x="0" y="0"/>
          <a:ext cx="8051497" cy="2180294"/>
        </a:xfrm>
        <a:prstGeom prst="roundRect">
          <a:avLst>
            <a:gd name="adj" fmla="val 10000"/>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D8AB8F6-3D05-47FC-AB38-259A5EA49E85}">
      <dsp:nvSpPr>
        <dsp:cNvPr id="0" name=""/>
        <dsp:cNvSpPr/>
      </dsp:nvSpPr>
      <dsp:spPr>
        <a:xfrm>
          <a:off x="241544" y="290705"/>
          <a:ext cx="2365127" cy="1598882"/>
        </a:xfrm>
        <a:prstGeom prst="roundRect">
          <a:avLst>
            <a:gd name="adj" fmla="val 10000"/>
          </a:avLst>
        </a:prstGeom>
        <a:solidFill>
          <a:schemeClr val="accent1"/>
        </a:solidFill>
        <a:ln>
          <a:noFill/>
        </a:ln>
        <a:effectLst>
          <a:outerShdw blurRad="38100" dist="254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A506031F-1789-48FB-A76A-83B77C17199D}">
      <dsp:nvSpPr>
        <dsp:cNvPr id="0" name=""/>
        <dsp:cNvSpPr/>
      </dsp:nvSpPr>
      <dsp:spPr>
        <a:xfrm rot="10800000">
          <a:off x="241544" y="2180294"/>
          <a:ext cx="2365127" cy="2664803"/>
        </a:xfrm>
        <a:prstGeom prst="round2SameRect">
          <a:avLst>
            <a:gd name="adj1" fmla="val 10500"/>
            <a:gd name="adj2" fmla="val 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t" anchorCtr="0">
          <a:noAutofit/>
        </a:bodyPr>
        <a:lstStyle/>
        <a:p>
          <a:pPr lvl="0" algn="ctr" defTabSz="577850">
            <a:lnSpc>
              <a:spcPct val="90000"/>
            </a:lnSpc>
            <a:spcBef>
              <a:spcPct val="0"/>
            </a:spcBef>
            <a:spcAft>
              <a:spcPct val="35000"/>
            </a:spcAft>
          </a:pPr>
          <a:r>
            <a:rPr lang="en-US" sz="1300" b="1" kern="1200" dirty="0" smtClean="0">
              <a:solidFill>
                <a:schemeClr val="tx1"/>
              </a:solidFill>
              <a:latin typeface="Century Gothic" panose="020B0502020202020204" pitchFamily="34" charset="0"/>
            </a:rPr>
            <a:t>06</a:t>
          </a:r>
        </a:p>
        <a:p>
          <a:pPr lvl="0" algn="ctr" defTabSz="577850">
            <a:lnSpc>
              <a:spcPct val="90000"/>
            </a:lnSpc>
            <a:spcBef>
              <a:spcPct val="0"/>
            </a:spcBef>
            <a:spcAft>
              <a:spcPct val="35000"/>
            </a:spcAft>
          </a:pPr>
          <a:r>
            <a:rPr lang="en-US" sz="1300" kern="1200" dirty="0" smtClean="0">
              <a:solidFill>
                <a:schemeClr val="tx1"/>
              </a:solidFill>
              <a:latin typeface="Century Gothic" panose="020B0502020202020204" pitchFamily="34" charset="0"/>
            </a:rPr>
            <a:t>Municipal</a:t>
          </a:r>
          <a:r>
            <a:rPr lang="en-US" sz="1300" kern="1200" baseline="0" dirty="0" smtClean="0">
              <a:solidFill>
                <a:schemeClr val="tx1"/>
              </a:solidFill>
              <a:latin typeface="Century Gothic" panose="020B0502020202020204" pitchFamily="34" charset="0"/>
            </a:rPr>
            <a:t> Manager</a:t>
          </a:r>
        </a:p>
        <a:p>
          <a:pPr lvl="0" algn="ctr" defTabSz="577850">
            <a:lnSpc>
              <a:spcPct val="90000"/>
            </a:lnSpc>
            <a:spcBef>
              <a:spcPct val="0"/>
            </a:spcBef>
            <a:spcAft>
              <a:spcPct val="35000"/>
            </a:spcAft>
          </a:pPr>
          <a:r>
            <a:rPr lang="en-US" sz="1300" kern="1200" baseline="0" dirty="0" smtClean="0">
              <a:solidFill>
                <a:schemeClr val="tx1"/>
              </a:solidFill>
              <a:latin typeface="Century Gothic" panose="020B0502020202020204" pitchFamily="34" charset="0"/>
            </a:rPr>
            <a:t>Chief Financial Officer</a:t>
          </a:r>
        </a:p>
        <a:p>
          <a:pPr lvl="0" algn="ctr" defTabSz="577850">
            <a:lnSpc>
              <a:spcPct val="90000"/>
            </a:lnSpc>
            <a:spcBef>
              <a:spcPct val="0"/>
            </a:spcBef>
            <a:spcAft>
              <a:spcPct val="35000"/>
            </a:spcAft>
          </a:pPr>
          <a:r>
            <a:rPr lang="en-US" sz="1300" kern="1200" baseline="0" dirty="0" smtClean="0">
              <a:solidFill>
                <a:schemeClr val="tx1"/>
              </a:solidFill>
              <a:latin typeface="Century Gothic" panose="020B0502020202020204" pitchFamily="34" charset="0"/>
            </a:rPr>
            <a:t>GM: Corporate Services</a:t>
          </a:r>
        </a:p>
        <a:p>
          <a:pPr lvl="0" algn="ctr" defTabSz="577850">
            <a:lnSpc>
              <a:spcPct val="90000"/>
            </a:lnSpc>
            <a:spcBef>
              <a:spcPct val="0"/>
            </a:spcBef>
            <a:spcAft>
              <a:spcPct val="35000"/>
            </a:spcAft>
          </a:pPr>
          <a:r>
            <a:rPr lang="en-US" sz="1300" kern="1200" baseline="0" dirty="0" smtClean="0">
              <a:solidFill>
                <a:schemeClr val="tx1"/>
              </a:solidFill>
              <a:latin typeface="Century Gothic" panose="020B0502020202020204" pitchFamily="34" charset="0"/>
            </a:rPr>
            <a:t>GM: Community Services</a:t>
          </a:r>
        </a:p>
        <a:p>
          <a:pPr lvl="0" algn="ctr" defTabSz="577850">
            <a:lnSpc>
              <a:spcPct val="90000"/>
            </a:lnSpc>
            <a:spcBef>
              <a:spcPct val="0"/>
            </a:spcBef>
            <a:spcAft>
              <a:spcPct val="35000"/>
            </a:spcAft>
          </a:pPr>
          <a:r>
            <a:rPr lang="en-US" sz="1300" kern="1200" baseline="0" dirty="0" smtClean="0">
              <a:solidFill>
                <a:schemeClr val="tx1"/>
              </a:solidFill>
              <a:latin typeface="Century Gothic" panose="020B0502020202020204" pitchFamily="34" charset="0"/>
            </a:rPr>
            <a:t>GM: Planning &amp; Development</a:t>
          </a:r>
        </a:p>
        <a:p>
          <a:pPr lvl="0" algn="ctr" defTabSz="577850">
            <a:lnSpc>
              <a:spcPct val="90000"/>
            </a:lnSpc>
            <a:spcBef>
              <a:spcPct val="0"/>
            </a:spcBef>
            <a:spcAft>
              <a:spcPct val="35000"/>
            </a:spcAft>
          </a:pPr>
          <a:r>
            <a:rPr lang="en-US" sz="1300" kern="1200" baseline="0" dirty="0" smtClean="0">
              <a:solidFill>
                <a:schemeClr val="tx1"/>
              </a:solidFill>
              <a:latin typeface="Century Gothic" panose="020B0502020202020204" pitchFamily="34" charset="0"/>
            </a:rPr>
            <a:t>GM: Public Works &amp; Basic Services</a:t>
          </a:r>
          <a:endParaRPr lang="en-ZA" sz="1300" kern="1200" dirty="0">
            <a:solidFill>
              <a:schemeClr val="tx1"/>
            </a:solidFill>
          </a:endParaRPr>
        </a:p>
      </dsp:txBody>
      <dsp:txXfrm rot="10800000">
        <a:off x="314280" y="2180294"/>
        <a:ext cx="2219655" cy="2592067"/>
      </dsp:txXfrm>
    </dsp:sp>
    <dsp:sp modelId="{2CD0E878-6446-4C7E-A0F4-88DC91E4A67F}">
      <dsp:nvSpPr>
        <dsp:cNvPr id="0" name=""/>
        <dsp:cNvSpPr/>
      </dsp:nvSpPr>
      <dsp:spPr>
        <a:xfrm>
          <a:off x="2843184" y="290705"/>
          <a:ext cx="2365127" cy="1598882"/>
        </a:xfrm>
        <a:prstGeom prst="roundRect">
          <a:avLst>
            <a:gd name="adj" fmla="val 10000"/>
          </a:avLst>
        </a:prstGeom>
        <a:solidFill>
          <a:schemeClr val="accent1"/>
        </a:solidFill>
        <a:ln>
          <a:noFill/>
        </a:ln>
        <a:effectLst>
          <a:outerShdw blurRad="38100" dist="254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101B5B3D-34F7-4AAB-BEAA-02D0F36B56F4}">
      <dsp:nvSpPr>
        <dsp:cNvPr id="0" name=""/>
        <dsp:cNvSpPr/>
      </dsp:nvSpPr>
      <dsp:spPr>
        <a:xfrm rot="10800000">
          <a:off x="2884361" y="2180294"/>
          <a:ext cx="2365127" cy="2664803"/>
        </a:xfrm>
        <a:prstGeom prst="round2SameRect">
          <a:avLst>
            <a:gd name="adj1" fmla="val 10500"/>
            <a:gd name="adj2" fmla="val 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t" anchorCtr="0">
          <a:noAutofit/>
        </a:bodyPr>
        <a:lstStyle/>
        <a:p>
          <a:pPr lvl="0" algn="ctr" defTabSz="577850">
            <a:lnSpc>
              <a:spcPct val="90000"/>
            </a:lnSpc>
            <a:spcBef>
              <a:spcPct val="0"/>
            </a:spcBef>
            <a:spcAft>
              <a:spcPct val="35000"/>
            </a:spcAft>
          </a:pPr>
          <a:r>
            <a:rPr lang="en-ZA" sz="1300" b="1" kern="1200" dirty="0" smtClean="0">
              <a:solidFill>
                <a:schemeClr val="tx1"/>
              </a:solidFill>
              <a:latin typeface="Century Gothic" panose="020B0502020202020204" pitchFamily="34" charset="0"/>
            </a:rPr>
            <a:t>04</a:t>
          </a:r>
        </a:p>
        <a:p>
          <a:pPr lvl="0" algn="ctr" defTabSz="577850">
            <a:lnSpc>
              <a:spcPct val="90000"/>
            </a:lnSpc>
            <a:spcBef>
              <a:spcPct val="0"/>
            </a:spcBef>
            <a:spcAft>
              <a:spcPct val="35000"/>
            </a:spcAft>
          </a:pPr>
          <a:endParaRPr lang="en-ZA" sz="1300" kern="1200" dirty="0" smtClean="0">
            <a:solidFill>
              <a:schemeClr val="tx1"/>
            </a:solidFill>
            <a:latin typeface="Century Gothic" panose="020B0502020202020204" pitchFamily="34" charset="0"/>
          </a:endParaRPr>
        </a:p>
        <a:p>
          <a:pPr lvl="0" algn="ctr" defTabSz="577850">
            <a:lnSpc>
              <a:spcPct val="90000"/>
            </a:lnSpc>
            <a:spcBef>
              <a:spcPct val="0"/>
            </a:spcBef>
            <a:spcAft>
              <a:spcPct val="35000"/>
            </a:spcAft>
          </a:pPr>
          <a:r>
            <a:rPr lang="en-ZA" sz="1300" kern="1200" dirty="0" smtClean="0">
              <a:solidFill>
                <a:schemeClr val="tx1"/>
              </a:solidFill>
              <a:latin typeface="Century Gothic" panose="020B0502020202020204" pitchFamily="34" charset="0"/>
            </a:rPr>
            <a:t>Municipal Manager</a:t>
          </a:r>
        </a:p>
        <a:p>
          <a:pPr lvl="0" algn="ctr" defTabSz="577850">
            <a:lnSpc>
              <a:spcPct val="90000"/>
            </a:lnSpc>
            <a:spcBef>
              <a:spcPct val="0"/>
            </a:spcBef>
            <a:spcAft>
              <a:spcPct val="35000"/>
            </a:spcAft>
          </a:pPr>
          <a:r>
            <a:rPr lang="en-ZA" sz="1300" kern="1200" dirty="0" smtClean="0">
              <a:solidFill>
                <a:schemeClr val="tx1"/>
              </a:solidFill>
              <a:latin typeface="Century Gothic" panose="020B0502020202020204" pitchFamily="34" charset="0"/>
            </a:rPr>
            <a:t>Chief Financial Officer</a:t>
          </a:r>
        </a:p>
        <a:p>
          <a:pPr lvl="0" algn="ctr" defTabSz="577850">
            <a:lnSpc>
              <a:spcPct val="90000"/>
            </a:lnSpc>
            <a:spcBef>
              <a:spcPct val="0"/>
            </a:spcBef>
            <a:spcAft>
              <a:spcPct val="35000"/>
            </a:spcAft>
          </a:pPr>
          <a:r>
            <a:rPr lang="en-ZA" sz="1300" kern="1200" dirty="0" smtClean="0">
              <a:solidFill>
                <a:schemeClr val="tx1"/>
              </a:solidFill>
              <a:latin typeface="Century Gothic" panose="020B0502020202020204" pitchFamily="34" charset="0"/>
            </a:rPr>
            <a:t>General Manager: Community Services</a:t>
          </a:r>
        </a:p>
        <a:p>
          <a:pPr lvl="0" algn="ctr" defTabSz="577850">
            <a:lnSpc>
              <a:spcPct val="90000"/>
            </a:lnSpc>
            <a:spcBef>
              <a:spcPct val="0"/>
            </a:spcBef>
            <a:spcAft>
              <a:spcPct val="35000"/>
            </a:spcAft>
          </a:pPr>
          <a:r>
            <a:rPr lang="en-ZA" sz="1300" kern="1200" dirty="0" smtClean="0">
              <a:solidFill>
                <a:schemeClr val="tx1"/>
              </a:solidFill>
              <a:latin typeface="Century Gothic" panose="020B0502020202020204" pitchFamily="34" charset="0"/>
            </a:rPr>
            <a:t>General Manager: Corporate Services</a:t>
          </a:r>
          <a:endParaRPr lang="en-ZA" sz="1300" kern="1200" dirty="0">
            <a:solidFill>
              <a:schemeClr val="tx1"/>
            </a:solidFill>
          </a:endParaRPr>
        </a:p>
      </dsp:txBody>
      <dsp:txXfrm rot="10800000">
        <a:off x="2957097" y="2180294"/>
        <a:ext cx="2219655" cy="2592067"/>
      </dsp:txXfrm>
    </dsp:sp>
    <dsp:sp modelId="{68762FD5-F385-4D80-AD1B-C68C063E77BB}">
      <dsp:nvSpPr>
        <dsp:cNvPr id="0" name=""/>
        <dsp:cNvSpPr/>
      </dsp:nvSpPr>
      <dsp:spPr>
        <a:xfrm>
          <a:off x="5444824" y="290705"/>
          <a:ext cx="2365127" cy="1598882"/>
        </a:xfrm>
        <a:prstGeom prst="roundRect">
          <a:avLst>
            <a:gd name="adj" fmla="val 10000"/>
          </a:avLst>
        </a:prstGeom>
        <a:solidFill>
          <a:schemeClr val="accent1"/>
        </a:solidFill>
        <a:ln>
          <a:noFill/>
        </a:ln>
        <a:effectLst>
          <a:outerShdw blurRad="38100" dist="254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3BC5234-3A81-4F46-8AF8-23712AC18FF3}">
      <dsp:nvSpPr>
        <dsp:cNvPr id="0" name=""/>
        <dsp:cNvSpPr/>
      </dsp:nvSpPr>
      <dsp:spPr>
        <a:xfrm rot="10800000">
          <a:off x="5444824" y="2180294"/>
          <a:ext cx="2365127" cy="2664803"/>
        </a:xfrm>
        <a:prstGeom prst="round2SameRect">
          <a:avLst>
            <a:gd name="adj1" fmla="val 10500"/>
            <a:gd name="adj2" fmla="val 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t" anchorCtr="0">
          <a:noAutofit/>
        </a:bodyPr>
        <a:lstStyle/>
        <a:p>
          <a:pPr lvl="0" algn="ctr" defTabSz="577850">
            <a:lnSpc>
              <a:spcPct val="90000"/>
            </a:lnSpc>
            <a:spcBef>
              <a:spcPct val="0"/>
            </a:spcBef>
            <a:spcAft>
              <a:spcPct val="35000"/>
            </a:spcAft>
          </a:pPr>
          <a:r>
            <a:rPr lang="en-ZA" sz="1300" b="1" kern="1200" dirty="0" smtClean="0">
              <a:solidFill>
                <a:schemeClr val="tx1"/>
              </a:solidFill>
              <a:latin typeface="Century Gothic" panose="020B0502020202020204" pitchFamily="34" charset="0"/>
            </a:rPr>
            <a:t>02</a:t>
          </a:r>
        </a:p>
        <a:p>
          <a:pPr lvl="0" algn="ctr" defTabSz="577850">
            <a:lnSpc>
              <a:spcPct val="90000"/>
            </a:lnSpc>
            <a:spcBef>
              <a:spcPct val="0"/>
            </a:spcBef>
            <a:spcAft>
              <a:spcPct val="35000"/>
            </a:spcAft>
          </a:pPr>
          <a:endParaRPr lang="en-ZA" sz="1300" kern="1200" dirty="0" smtClean="0">
            <a:solidFill>
              <a:schemeClr val="tx1"/>
            </a:solidFill>
            <a:latin typeface="Century Gothic" panose="020B0502020202020204" pitchFamily="34" charset="0"/>
          </a:endParaRPr>
        </a:p>
        <a:p>
          <a:pPr lvl="0" algn="ctr" defTabSz="577850">
            <a:lnSpc>
              <a:spcPct val="90000"/>
            </a:lnSpc>
            <a:spcBef>
              <a:spcPct val="0"/>
            </a:spcBef>
            <a:spcAft>
              <a:spcPct val="35000"/>
            </a:spcAft>
          </a:pPr>
          <a:r>
            <a:rPr lang="en-ZA" sz="1300" kern="1200" dirty="0" smtClean="0">
              <a:solidFill>
                <a:schemeClr val="tx1"/>
              </a:solidFill>
              <a:latin typeface="Century Gothic" panose="020B0502020202020204" pitchFamily="34" charset="0"/>
            </a:rPr>
            <a:t>GM: Public Works &amp; Basic Services</a:t>
          </a:r>
          <a:r>
            <a:rPr lang="en-ZA" sz="1300" kern="1200" baseline="0" dirty="0" smtClean="0">
              <a:solidFill>
                <a:schemeClr val="tx1"/>
              </a:solidFill>
              <a:latin typeface="Century Gothic" panose="020B0502020202020204" pitchFamily="34" charset="0"/>
            </a:rPr>
            <a:t> resigned at the end of November 2020.</a:t>
          </a:r>
          <a:endParaRPr lang="en-ZA" sz="1300" kern="1200" dirty="0" smtClean="0">
            <a:solidFill>
              <a:schemeClr val="tx1"/>
            </a:solidFill>
            <a:latin typeface="Century Gothic" panose="020B0502020202020204" pitchFamily="34" charset="0"/>
          </a:endParaRPr>
        </a:p>
        <a:p>
          <a:pPr lvl="0" algn="ctr" defTabSz="577850">
            <a:lnSpc>
              <a:spcPct val="90000"/>
            </a:lnSpc>
            <a:spcBef>
              <a:spcPct val="0"/>
            </a:spcBef>
            <a:spcAft>
              <a:spcPct val="35000"/>
            </a:spcAft>
          </a:pPr>
          <a:endParaRPr lang="en-ZA" sz="1300" kern="1200" dirty="0" smtClean="0">
            <a:solidFill>
              <a:schemeClr val="tx1"/>
            </a:solidFill>
            <a:latin typeface="Century Gothic" panose="020B0502020202020204" pitchFamily="34" charset="0"/>
          </a:endParaRPr>
        </a:p>
        <a:p>
          <a:pPr lvl="0" algn="ctr" defTabSz="577850">
            <a:lnSpc>
              <a:spcPct val="90000"/>
            </a:lnSpc>
            <a:spcBef>
              <a:spcPct val="0"/>
            </a:spcBef>
            <a:spcAft>
              <a:spcPct val="35000"/>
            </a:spcAft>
          </a:pPr>
          <a:r>
            <a:rPr lang="en-US" sz="1300" kern="1200" dirty="0" smtClean="0">
              <a:solidFill>
                <a:schemeClr val="tx1"/>
              </a:solidFill>
              <a:latin typeface="Century Gothic" panose="020B0502020202020204" pitchFamily="34" charset="0"/>
            </a:rPr>
            <a:t>The post of the GM: Planning &amp; Development was vacant since 2017.</a:t>
          </a:r>
          <a:endParaRPr lang="en-ZA" sz="1300" kern="1200" dirty="0">
            <a:solidFill>
              <a:schemeClr val="tx1"/>
            </a:solidFill>
          </a:endParaRPr>
        </a:p>
      </dsp:txBody>
      <dsp:txXfrm rot="10800000">
        <a:off x="5517560" y="2180294"/>
        <a:ext cx="2219655" cy="2592067"/>
      </dsp:txXfrm>
    </dsp:sp>
  </dsp:spTree>
</dsp:drawing>
</file>

<file path=ppt/diagrams/layout1.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EFCEB67-FEF6-4C4D-9167-C623D9368AAF}" type="datetimeFigureOut">
              <a:rPr lang="en-ZA" smtClean="0"/>
              <a:t>2021/03/09</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E1B1C0F-0A5B-45BF-BCB8-ABAD568537E0}" type="slidenum">
              <a:rPr lang="en-ZA" smtClean="0"/>
              <a:t>‹#›</a:t>
            </a:fld>
            <a:endParaRPr lang="en-ZA"/>
          </a:p>
        </p:txBody>
      </p:sp>
    </p:spTree>
    <p:extLst>
      <p:ext uri="{BB962C8B-B14F-4D97-AF65-F5344CB8AC3E}">
        <p14:creationId xmlns:p14="http://schemas.microsoft.com/office/powerpoint/2010/main" val="2673480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E1B1C0F-0A5B-45BF-BCB8-ABAD568537E0}" type="slidenum">
              <a:rPr lang="en-ZA" smtClean="0"/>
              <a:t>1</a:t>
            </a:fld>
            <a:endParaRPr lang="en-ZA"/>
          </a:p>
        </p:txBody>
      </p:sp>
    </p:spTree>
    <p:extLst>
      <p:ext uri="{BB962C8B-B14F-4D97-AF65-F5344CB8AC3E}">
        <p14:creationId xmlns:p14="http://schemas.microsoft.com/office/powerpoint/2010/main" val="318849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79776" y="332657"/>
            <a:ext cx="7968885" cy="1037977"/>
          </a:xfrm>
        </p:spPr>
        <p:txBody>
          <a:bodyPr/>
          <a:lstStyle/>
          <a:p>
            <a:r>
              <a:rPr lang="en-US" dirty="0"/>
              <a:t>Click to edit Master title style</a:t>
            </a:r>
            <a:endParaRPr lang="en-ZA" dirty="0"/>
          </a:p>
        </p:txBody>
      </p:sp>
      <p:sp>
        <p:nvSpPr>
          <p:cNvPr id="3" name="Subtitle 2"/>
          <p:cNvSpPr>
            <a:spLocks noGrp="1"/>
          </p:cNvSpPr>
          <p:nvPr>
            <p:ph type="subTitle" idx="1"/>
          </p:nvPr>
        </p:nvSpPr>
        <p:spPr>
          <a:xfrm>
            <a:off x="335360" y="1772816"/>
            <a:ext cx="10945216" cy="345638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ZA" dirty="0"/>
          </a:p>
        </p:txBody>
      </p:sp>
      <p:sp>
        <p:nvSpPr>
          <p:cNvPr id="4" name="Date Placeholder 3"/>
          <p:cNvSpPr>
            <a:spLocks noGrp="1"/>
          </p:cNvSpPr>
          <p:nvPr>
            <p:ph type="dt" sz="half" idx="10"/>
          </p:nvPr>
        </p:nvSpPr>
        <p:spPr>
          <a:xfrm>
            <a:off x="239184" y="6686550"/>
            <a:ext cx="1454149" cy="171450"/>
          </a:xfrm>
        </p:spPr>
        <p:txBody>
          <a:bodyPr/>
          <a:lstStyle>
            <a:lvl1pPr>
              <a:defRPr/>
            </a:lvl1pPr>
          </a:lstStyle>
          <a:p>
            <a:pPr>
              <a:defRPr/>
            </a:pPr>
            <a:fld id="{6C71CCCC-E178-4CF2-B76C-43A80F86994C}" type="datetime1">
              <a:rPr lang="en-ZA" smtClean="0"/>
              <a:t>2021/03/09</a:t>
            </a:fld>
            <a:endParaRPr lang="en-ZA" dirty="0"/>
          </a:p>
        </p:txBody>
      </p:sp>
      <p:sp>
        <p:nvSpPr>
          <p:cNvPr id="5" name="Footer Placeholder 4"/>
          <p:cNvSpPr>
            <a:spLocks noGrp="1"/>
          </p:cNvSpPr>
          <p:nvPr>
            <p:ph type="ftr" sz="quarter" idx="11"/>
          </p:nvPr>
        </p:nvSpPr>
        <p:spPr>
          <a:xfrm>
            <a:off x="3119967" y="6669088"/>
            <a:ext cx="3600451" cy="144462"/>
          </a:xfrm>
        </p:spPr>
        <p:txBody>
          <a:bodyPr/>
          <a:lstStyle>
            <a:lvl1pPr>
              <a:defRPr dirty="0"/>
            </a:lvl1pPr>
          </a:lstStyle>
          <a:p>
            <a:pPr>
              <a:defRPr/>
            </a:pPr>
            <a:endParaRPr lang="en-ZA"/>
          </a:p>
        </p:txBody>
      </p:sp>
      <p:sp>
        <p:nvSpPr>
          <p:cNvPr id="6" name="Slide Number Placeholder 5"/>
          <p:cNvSpPr>
            <a:spLocks noGrp="1"/>
          </p:cNvSpPr>
          <p:nvPr>
            <p:ph type="sldNum" sz="quarter" idx="12"/>
          </p:nvPr>
        </p:nvSpPr>
        <p:spPr/>
        <p:txBody>
          <a:bodyPr/>
          <a:lstStyle>
            <a:lvl1pPr>
              <a:defRPr dirty="0">
                <a:solidFill>
                  <a:schemeClr val="tx1">
                    <a:tint val="75000"/>
                  </a:schemeClr>
                </a:solidFill>
              </a:defRPr>
            </a:lvl1pPr>
          </a:lstStyle>
          <a:p>
            <a:pPr>
              <a:defRPr/>
            </a:pPr>
            <a:r>
              <a:rPr lang="en-ZA">
                <a:solidFill>
                  <a:prstClr val="black">
                    <a:tint val="75000"/>
                  </a:prstClr>
                </a:solidFill>
              </a:rPr>
              <a:t>www.emnambithimunicipality.co.za</a:t>
            </a:r>
          </a:p>
        </p:txBody>
      </p:sp>
    </p:spTree>
    <p:extLst>
      <p:ext uri="{BB962C8B-B14F-4D97-AF65-F5344CB8AC3E}">
        <p14:creationId xmlns:p14="http://schemas.microsoft.com/office/powerpoint/2010/main" val="2422487071"/>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6303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6303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lvl1pPr>
              <a:defRPr/>
            </a:lvl1pPr>
          </a:lstStyle>
          <a:p>
            <a:pPr>
              <a:defRPr/>
            </a:pPr>
            <a:fld id="{B0B8962D-4D43-4433-A7CC-89B0BD455204}" type="datetime1">
              <a:rPr lang="en-ZA" smtClean="0"/>
              <a:t>2021/03/09</a:t>
            </a:fld>
            <a:endParaRPr lang="en-ZA" dirty="0"/>
          </a:p>
        </p:txBody>
      </p:sp>
      <p:sp>
        <p:nvSpPr>
          <p:cNvPr id="8" name="Footer Placeholder 7"/>
          <p:cNvSpPr>
            <a:spLocks noGrp="1"/>
          </p:cNvSpPr>
          <p:nvPr>
            <p:ph type="ftr" sz="quarter" idx="11"/>
          </p:nvPr>
        </p:nvSpPr>
        <p:spPr/>
        <p:txBody>
          <a:bodyPr/>
          <a:lstStyle>
            <a:lvl1pPr>
              <a:defRPr dirty="0"/>
            </a:lvl1pPr>
          </a:lstStyle>
          <a:p>
            <a:pPr>
              <a:defRPr/>
            </a:pPr>
            <a:endParaRPr lang="en-ZA"/>
          </a:p>
        </p:txBody>
      </p:sp>
      <p:sp>
        <p:nvSpPr>
          <p:cNvPr id="9" name="Slide Number Placeholder 8"/>
          <p:cNvSpPr>
            <a:spLocks noGrp="1"/>
          </p:cNvSpPr>
          <p:nvPr>
            <p:ph type="sldNum" sz="quarter" idx="12"/>
          </p:nvPr>
        </p:nvSpPr>
        <p:spPr/>
        <p:txBody>
          <a:bodyPr/>
          <a:lstStyle>
            <a:lvl1pPr>
              <a:defRPr>
                <a:solidFill>
                  <a:schemeClr val="tx1">
                    <a:tint val="75000"/>
                  </a:schemeClr>
                </a:solidFill>
              </a:defRPr>
            </a:lvl1pPr>
          </a:lstStyle>
          <a:p>
            <a:pPr>
              <a:defRPr/>
            </a:pPr>
            <a:fld id="{C862392D-C990-4313-94CA-66D077C8848F}" type="slidenum">
              <a:rPr lang="en-ZA">
                <a:solidFill>
                  <a:prstClr val="black">
                    <a:tint val="75000"/>
                  </a:prstClr>
                </a:solidFill>
              </a:rPr>
              <a:pPr>
                <a:defRPr/>
              </a:pPr>
              <a:t>‹#›</a:t>
            </a:fld>
            <a:endParaRPr lang="en-ZA" dirty="0">
              <a:solidFill>
                <a:prstClr val="black">
                  <a:tint val="75000"/>
                </a:prstClr>
              </a:solidFill>
            </a:endParaRPr>
          </a:p>
        </p:txBody>
      </p:sp>
    </p:spTree>
    <p:extLst>
      <p:ext uri="{BB962C8B-B14F-4D97-AF65-F5344CB8AC3E}">
        <p14:creationId xmlns:p14="http://schemas.microsoft.com/office/powerpoint/2010/main" val="47015118"/>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lvl1pPr>
              <a:defRPr/>
            </a:lvl1pPr>
          </a:lstStyle>
          <a:p>
            <a:pPr>
              <a:defRPr/>
            </a:pPr>
            <a:fld id="{076A826F-044D-4D3D-B02B-5BC8E8ED2D93}" type="datetime1">
              <a:rPr lang="en-ZA" smtClean="0"/>
              <a:t>2021/03/09</a:t>
            </a:fld>
            <a:endParaRPr lang="en-ZA" dirty="0"/>
          </a:p>
        </p:txBody>
      </p:sp>
      <p:sp>
        <p:nvSpPr>
          <p:cNvPr id="4" name="Footer Placeholder 3"/>
          <p:cNvSpPr>
            <a:spLocks noGrp="1"/>
          </p:cNvSpPr>
          <p:nvPr>
            <p:ph type="ftr" sz="quarter" idx="11"/>
          </p:nvPr>
        </p:nvSpPr>
        <p:spPr/>
        <p:txBody>
          <a:bodyPr/>
          <a:lstStyle>
            <a:lvl1pPr>
              <a:defRPr dirty="0"/>
            </a:lvl1pPr>
          </a:lstStyle>
          <a:p>
            <a:pPr>
              <a:defRPr/>
            </a:pPr>
            <a:endParaRPr lang="en-ZA"/>
          </a:p>
        </p:txBody>
      </p:sp>
      <p:sp>
        <p:nvSpPr>
          <p:cNvPr id="5" name="Slide Number Placeholder 4"/>
          <p:cNvSpPr>
            <a:spLocks noGrp="1"/>
          </p:cNvSpPr>
          <p:nvPr>
            <p:ph type="sldNum" sz="quarter" idx="12"/>
          </p:nvPr>
        </p:nvSpPr>
        <p:spPr/>
        <p:txBody>
          <a:bodyPr/>
          <a:lstStyle>
            <a:lvl1pPr>
              <a:defRPr>
                <a:solidFill>
                  <a:schemeClr val="tx1">
                    <a:tint val="75000"/>
                  </a:schemeClr>
                </a:solidFill>
              </a:defRPr>
            </a:lvl1pPr>
          </a:lstStyle>
          <a:p>
            <a:pPr>
              <a:defRPr/>
            </a:pPr>
            <a:fld id="{DD6F5310-2D4C-4589-95E4-FBDD5D2A80C4}" type="slidenum">
              <a:rPr lang="en-ZA">
                <a:solidFill>
                  <a:prstClr val="black">
                    <a:tint val="75000"/>
                  </a:prstClr>
                </a:solidFill>
              </a:rPr>
              <a:pPr>
                <a:defRPr/>
              </a:pPr>
              <a:t>‹#›</a:t>
            </a:fld>
            <a:endParaRPr lang="en-ZA" dirty="0">
              <a:solidFill>
                <a:prstClr val="black">
                  <a:tint val="75000"/>
                </a:prstClr>
              </a:solidFill>
            </a:endParaRPr>
          </a:p>
        </p:txBody>
      </p:sp>
    </p:spTree>
    <p:extLst>
      <p:ext uri="{BB962C8B-B14F-4D97-AF65-F5344CB8AC3E}">
        <p14:creationId xmlns:p14="http://schemas.microsoft.com/office/powerpoint/2010/main" val="1206969530"/>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D20514F1-D429-48A4-A23F-4288729239DC}" type="datetime1">
              <a:rPr lang="en-ZA" smtClean="0"/>
              <a:t>2021/03/09</a:t>
            </a:fld>
            <a:endParaRPr lang="en-ZA" dirty="0"/>
          </a:p>
        </p:txBody>
      </p:sp>
      <p:sp>
        <p:nvSpPr>
          <p:cNvPr id="3" name="Footer Placeholder 2"/>
          <p:cNvSpPr>
            <a:spLocks noGrp="1"/>
          </p:cNvSpPr>
          <p:nvPr>
            <p:ph type="ftr" sz="quarter" idx="11"/>
          </p:nvPr>
        </p:nvSpPr>
        <p:spPr/>
        <p:txBody>
          <a:bodyPr/>
          <a:lstStyle>
            <a:lvl1pPr>
              <a:defRPr dirty="0"/>
            </a:lvl1pPr>
          </a:lstStyle>
          <a:p>
            <a:pPr>
              <a:defRPr/>
            </a:pPr>
            <a:endParaRPr lang="en-ZA"/>
          </a:p>
        </p:txBody>
      </p:sp>
      <p:sp>
        <p:nvSpPr>
          <p:cNvPr id="4" name="Slide Number Placeholder 3"/>
          <p:cNvSpPr>
            <a:spLocks noGrp="1"/>
          </p:cNvSpPr>
          <p:nvPr>
            <p:ph type="sldNum" sz="quarter" idx="12"/>
          </p:nvPr>
        </p:nvSpPr>
        <p:spPr/>
        <p:txBody>
          <a:bodyPr/>
          <a:lstStyle>
            <a:lvl1pPr>
              <a:defRPr>
                <a:solidFill>
                  <a:schemeClr val="tx1">
                    <a:tint val="75000"/>
                  </a:schemeClr>
                </a:solidFill>
              </a:defRPr>
            </a:lvl1pPr>
          </a:lstStyle>
          <a:p>
            <a:pPr>
              <a:defRPr/>
            </a:pPr>
            <a:fld id="{883E2F76-6F93-4E07-9AEA-B39B5B6F3AA3}" type="slidenum">
              <a:rPr lang="en-ZA">
                <a:solidFill>
                  <a:prstClr val="black">
                    <a:tint val="75000"/>
                  </a:prstClr>
                </a:solidFill>
              </a:rPr>
              <a:pPr>
                <a:defRPr/>
              </a:pPr>
              <a:t>‹#›</a:t>
            </a:fld>
            <a:endParaRPr lang="en-ZA" dirty="0">
              <a:solidFill>
                <a:prstClr val="black">
                  <a:tint val="75000"/>
                </a:prstClr>
              </a:solidFill>
            </a:endParaRPr>
          </a:p>
        </p:txBody>
      </p:sp>
    </p:spTree>
    <p:extLst>
      <p:ext uri="{BB962C8B-B14F-4D97-AF65-F5344CB8AC3E}">
        <p14:creationId xmlns:p14="http://schemas.microsoft.com/office/powerpoint/2010/main" val="271235629"/>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0DD76872-1874-454B-A3FA-B05566405680}" type="datetime1">
              <a:rPr lang="en-ZA" smtClean="0"/>
              <a:t>2021/03/09</a:t>
            </a:fld>
            <a:endParaRPr lang="en-ZA" dirty="0"/>
          </a:p>
        </p:txBody>
      </p:sp>
      <p:sp>
        <p:nvSpPr>
          <p:cNvPr id="6" name="Footer Placeholder 5"/>
          <p:cNvSpPr>
            <a:spLocks noGrp="1"/>
          </p:cNvSpPr>
          <p:nvPr>
            <p:ph type="ftr" sz="quarter" idx="11"/>
          </p:nvPr>
        </p:nvSpPr>
        <p:spPr/>
        <p:txBody>
          <a:bodyPr/>
          <a:lstStyle>
            <a:lvl1pPr>
              <a:defRPr dirty="0"/>
            </a:lvl1pPr>
          </a:lstStyle>
          <a:p>
            <a:pPr>
              <a:defRPr/>
            </a:pPr>
            <a:endParaRPr lang="en-ZA"/>
          </a:p>
        </p:txBody>
      </p:sp>
      <p:sp>
        <p:nvSpPr>
          <p:cNvPr id="7" name="Slide Number Placeholder 6"/>
          <p:cNvSpPr>
            <a:spLocks noGrp="1"/>
          </p:cNvSpPr>
          <p:nvPr>
            <p:ph type="sldNum" sz="quarter" idx="12"/>
          </p:nvPr>
        </p:nvSpPr>
        <p:spPr/>
        <p:txBody>
          <a:bodyPr/>
          <a:lstStyle>
            <a:lvl1pPr>
              <a:defRPr>
                <a:solidFill>
                  <a:schemeClr val="tx1">
                    <a:tint val="75000"/>
                  </a:schemeClr>
                </a:solidFill>
              </a:defRPr>
            </a:lvl1pPr>
          </a:lstStyle>
          <a:p>
            <a:pPr>
              <a:defRPr/>
            </a:pPr>
            <a:fld id="{F37BD375-C150-41D9-9F12-764B3482609B}" type="slidenum">
              <a:rPr lang="en-ZA">
                <a:solidFill>
                  <a:prstClr val="black">
                    <a:tint val="75000"/>
                  </a:prstClr>
                </a:solidFill>
              </a:rPr>
              <a:pPr>
                <a:defRPr/>
              </a:pPr>
              <a:t>‹#›</a:t>
            </a:fld>
            <a:endParaRPr lang="en-ZA" dirty="0">
              <a:solidFill>
                <a:prstClr val="black">
                  <a:tint val="75000"/>
                </a:prstClr>
              </a:solidFill>
            </a:endParaRPr>
          </a:p>
        </p:txBody>
      </p:sp>
    </p:spTree>
    <p:extLst>
      <p:ext uri="{BB962C8B-B14F-4D97-AF65-F5344CB8AC3E}">
        <p14:creationId xmlns:p14="http://schemas.microsoft.com/office/powerpoint/2010/main" val="2590726714"/>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8E03B641-6CA8-437B-B61D-67E807541280}" type="datetime1">
              <a:rPr lang="en-ZA" smtClean="0"/>
              <a:t>2021/03/09</a:t>
            </a:fld>
            <a:endParaRPr lang="en-ZA" dirty="0"/>
          </a:p>
        </p:txBody>
      </p:sp>
      <p:sp>
        <p:nvSpPr>
          <p:cNvPr id="6" name="Footer Placeholder 5"/>
          <p:cNvSpPr>
            <a:spLocks noGrp="1"/>
          </p:cNvSpPr>
          <p:nvPr>
            <p:ph type="ftr" sz="quarter" idx="11"/>
          </p:nvPr>
        </p:nvSpPr>
        <p:spPr/>
        <p:txBody>
          <a:bodyPr/>
          <a:lstStyle>
            <a:lvl1pPr>
              <a:defRPr dirty="0"/>
            </a:lvl1pPr>
          </a:lstStyle>
          <a:p>
            <a:pPr>
              <a:defRPr/>
            </a:pPr>
            <a:endParaRPr lang="en-ZA"/>
          </a:p>
        </p:txBody>
      </p:sp>
      <p:sp>
        <p:nvSpPr>
          <p:cNvPr id="7" name="Slide Number Placeholder 6"/>
          <p:cNvSpPr>
            <a:spLocks noGrp="1"/>
          </p:cNvSpPr>
          <p:nvPr>
            <p:ph type="sldNum" sz="quarter" idx="12"/>
          </p:nvPr>
        </p:nvSpPr>
        <p:spPr/>
        <p:txBody>
          <a:bodyPr/>
          <a:lstStyle>
            <a:lvl1pPr>
              <a:defRPr>
                <a:solidFill>
                  <a:schemeClr val="tx1">
                    <a:tint val="75000"/>
                  </a:schemeClr>
                </a:solidFill>
              </a:defRPr>
            </a:lvl1pPr>
          </a:lstStyle>
          <a:p>
            <a:pPr>
              <a:defRPr/>
            </a:pPr>
            <a:fld id="{EF44CCDC-BEB5-449B-B368-C5F57933AB8F}" type="slidenum">
              <a:rPr lang="en-ZA">
                <a:solidFill>
                  <a:prstClr val="black">
                    <a:tint val="75000"/>
                  </a:prstClr>
                </a:solidFill>
              </a:rPr>
              <a:pPr>
                <a:defRPr/>
              </a:pPr>
              <a:t>‹#›</a:t>
            </a:fld>
            <a:endParaRPr lang="en-ZA" dirty="0">
              <a:solidFill>
                <a:prstClr val="black">
                  <a:tint val="75000"/>
                </a:prstClr>
              </a:solidFill>
            </a:endParaRPr>
          </a:p>
        </p:txBody>
      </p:sp>
    </p:spTree>
    <p:extLst>
      <p:ext uri="{BB962C8B-B14F-4D97-AF65-F5344CB8AC3E}">
        <p14:creationId xmlns:p14="http://schemas.microsoft.com/office/powerpoint/2010/main" val="1957668967"/>
      </p:ext>
    </p:extLst>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lvl1pPr>
              <a:defRPr/>
            </a:lvl1pPr>
          </a:lstStyle>
          <a:p>
            <a:pPr>
              <a:defRPr/>
            </a:pPr>
            <a:fld id="{BF7934B4-36CF-4ECF-9A3C-B5CCA575E111}" type="datetime1">
              <a:rPr lang="en-ZA" smtClean="0"/>
              <a:t>2021/03/09</a:t>
            </a:fld>
            <a:endParaRPr lang="en-ZA" dirty="0"/>
          </a:p>
        </p:txBody>
      </p:sp>
      <p:sp>
        <p:nvSpPr>
          <p:cNvPr id="5" name="Footer Placeholder 4"/>
          <p:cNvSpPr>
            <a:spLocks noGrp="1"/>
          </p:cNvSpPr>
          <p:nvPr>
            <p:ph type="ftr" sz="quarter" idx="11"/>
          </p:nvPr>
        </p:nvSpPr>
        <p:spPr/>
        <p:txBody>
          <a:bodyPr/>
          <a:lstStyle>
            <a:lvl1pPr>
              <a:defRPr dirty="0"/>
            </a:lvl1pPr>
          </a:lstStyle>
          <a:p>
            <a:pPr>
              <a:defRPr/>
            </a:pPr>
            <a:endParaRPr lang="en-ZA"/>
          </a:p>
        </p:txBody>
      </p:sp>
      <p:sp>
        <p:nvSpPr>
          <p:cNvPr id="6" name="Slide Number Placeholder 5"/>
          <p:cNvSpPr>
            <a:spLocks noGrp="1"/>
          </p:cNvSpPr>
          <p:nvPr>
            <p:ph type="sldNum" sz="quarter" idx="12"/>
          </p:nvPr>
        </p:nvSpPr>
        <p:spPr/>
        <p:txBody>
          <a:bodyPr/>
          <a:lstStyle>
            <a:lvl1pPr>
              <a:defRPr>
                <a:solidFill>
                  <a:schemeClr val="tx1">
                    <a:tint val="75000"/>
                  </a:schemeClr>
                </a:solidFill>
              </a:defRPr>
            </a:lvl1pPr>
          </a:lstStyle>
          <a:p>
            <a:pPr>
              <a:defRPr/>
            </a:pPr>
            <a:fld id="{6DF4BE26-6AF2-4A92-B265-6E9E96842571}" type="slidenum">
              <a:rPr lang="en-ZA">
                <a:solidFill>
                  <a:prstClr val="black">
                    <a:tint val="75000"/>
                  </a:prstClr>
                </a:solidFill>
              </a:rPr>
              <a:pPr>
                <a:defRPr/>
              </a:pPr>
              <a:t>‹#›</a:t>
            </a:fld>
            <a:endParaRPr lang="en-ZA" dirty="0">
              <a:solidFill>
                <a:prstClr val="black">
                  <a:tint val="75000"/>
                </a:prstClr>
              </a:solidFill>
            </a:endParaRPr>
          </a:p>
        </p:txBody>
      </p:sp>
    </p:spTree>
    <p:extLst>
      <p:ext uri="{BB962C8B-B14F-4D97-AF65-F5344CB8AC3E}">
        <p14:creationId xmlns:p14="http://schemas.microsoft.com/office/powerpoint/2010/main" val="2309975271"/>
      </p:ext>
    </p:extLst>
  </p:cSld>
  <p:clrMapOvr>
    <a:masterClrMapping/>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lvl1pPr>
              <a:defRPr/>
            </a:lvl1pPr>
          </a:lstStyle>
          <a:p>
            <a:pPr>
              <a:defRPr/>
            </a:pPr>
            <a:fld id="{B29A9A19-58E8-47CE-A306-66E6DD034D6F}" type="datetime1">
              <a:rPr lang="en-ZA" smtClean="0"/>
              <a:t>2021/03/09</a:t>
            </a:fld>
            <a:endParaRPr lang="en-ZA" dirty="0"/>
          </a:p>
        </p:txBody>
      </p:sp>
      <p:sp>
        <p:nvSpPr>
          <p:cNvPr id="5" name="Footer Placeholder 4"/>
          <p:cNvSpPr>
            <a:spLocks noGrp="1"/>
          </p:cNvSpPr>
          <p:nvPr>
            <p:ph type="ftr" sz="quarter" idx="11"/>
          </p:nvPr>
        </p:nvSpPr>
        <p:spPr/>
        <p:txBody>
          <a:bodyPr/>
          <a:lstStyle>
            <a:lvl1pPr>
              <a:defRPr dirty="0"/>
            </a:lvl1pPr>
          </a:lstStyle>
          <a:p>
            <a:pPr>
              <a:defRPr/>
            </a:pPr>
            <a:endParaRPr lang="en-ZA"/>
          </a:p>
        </p:txBody>
      </p:sp>
      <p:sp>
        <p:nvSpPr>
          <p:cNvPr id="6" name="Slide Number Placeholder 5"/>
          <p:cNvSpPr>
            <a:spLocks noGrp="1"/>
          </p:cNvSpPr>
          <p:nvPr>
            <p:ph type="sldNum" sz="quarter" idx="12"/>
          </p:nvPr>
        </p:nvSpPr>
        <p:spPr/>
        <p:txBody>
          <a:bodyPr/>
          <a:lstStyle>
            <a:lvl1pPr>
              <a:defRPr>
                <a:solidFill>
                  <a:schemeClr val="tx1">
                    <a:tint val="75000"/>
                  </a:schemeClr>
                </a:solidFill>
              </a:defRPr>
            </a:lvl1pPr>
          </a:lstStyle>
          <a:p>
            <a:pPr>
              <a:defRPr/>
            </a:pPr>
            <a:fld id="{36E90D24-1466-46AE-883B-B6A3299318D8}" type="slidenum">
              <a:rPr lang="en-ZA">
                <a:solidFill>
                  <a:prstClr val="black">
                    <a:tint val="75000"/>
                  </a:prstClr>
                </a:solidFill>
              </a:rPr>
              <a:pPr>
                <a:defRPr/>
              </a:pPr>
              <a:t>‹#›</a:t>
            </a:fld>
            <a:endParaRPr lang="en-ZA" dirty="0">
              <a:solidFill>
                <a:prstClr val="black">
                  <a:tint val="75000"/>
                </a:prstClr>
              </a:solidFill>
            </a:endParaRPr>
          </a:p>
        </p:txBody>
      </p:sp>
    </p:spTree>
    <p:extLst>
      <p:ext uri="{BB962C8B-B14F-4D97-AF65-F5344CB8AC3E}">
        <p14:creationId xmlns:p14="http://schemas.microsoft.com/office/powerpoint/2010/main" val="3336656427"/>
      </p:ext>
    </p:extLst>
  </p:cSld>
  <p:clrMapOvr>
    <a:masterClrMapping/>
  </p:clrMapOvr>
  <p:transition spd="slow">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4E03CB-53DA-4B55-9E73-BC3F24E2E98B}" type="datetime1">
              <a:rPr lang="en-ZA" smtClean="0"/>
              <a:t>2021/03/09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5B9C14C-5446-482F-8AE4-478F35B10276}" type="slidenum">
              <a:rPr lang="en-ZA" smtClean="0"/>
              <a:t>‹#›</a:t>
            </a:fld>
            <a:endParaRPr lang="en-ZA"/>
          </a:p>
        </p:txBody>
      </p:sp>
    </p:spTree>
    <p:extLst>
      <p:ext uri="{BB962C8B-B14F-4D97-AF65-F5344CB8AC3E}">
        <p14:creationId xmlns:p14="http://schemas.microsoft.com/office/powerpoint/2010/main" val="2396425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D1D154-EEE2-46C2-BBB6-726D23022458}" type="datetime1">
              <a:rPr lang="en-ZA" smtClean="0"/>
              <a:t>2021/03/09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5B9C14C-5446-482F-8AE4-478F35B10276}" type="slidenum">
              <a:rPr lang="en-ZA" smtClean="0"/>
              <a:t>‹#›</a:t>
            </a:fld>
            <a:endParaRPr lang="en-ZA"/>
          </a:p>
        </p:txBody>
      </p:sp>
    </p:spTree>
    <p:extLst>
      <p:ext uri="{BB962C8B-B14F-4D97-AF65-F5344CB8AC3E}">
        <p14:creationId xmlns:p14="http://schemas.microsoft.com/office/powerpoint/2010/main" val="34098178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859FF3-CF1E-46E9-94FE-6AE6A61D210B}" type="datetime1">
              <a:rPr lang="en-ZA" smtClean="0"/>
              <a:t>2021/03/09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5B9C14C-5446-482F-8AE4-478F35B10276}" type="slidenum">
              <a:rPr lang="en-ZA" smtClean="0"/>
              <a:t>‹#›</a:t>
            </a:fld>
            <a:endParaRPr lang="en-ZA"/>
          </a:p>
        </p:txBody>
      </p:sp>
    </p:spTree>
    <p:extLst>
      <p:ext uri="{BB962C8B-B14F-4D97-AF65-F5344CB8AC3E}">
        <p14:creationId xmlns:p14="http://schemas.microsoft.com/office/powerpoint/2010/main" val="2696149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ZA" dirty="0"/>
          </a:p>
        </p:txBody>
      </p:sp>
      <p:sp>
        <p:nvSpPr>
          <p:cNvPr id="3" name="Date Placeholder 2"/>
          <p:cNvSpPr>
            <a:spLocks noGrp="1"/>
          </p:cNvSpPr>
          <p:nvPr>
            <p:ph type="dt" sz="half" idx="10"/>
          </p:nvPr>
        </p:nvSpPr>
        <p:spPr>
          <a:xfrm>
            <a:off x="814917" y="6308726"/>
            <a:ext cx="2844800" cy="341313"/>
          </a:xfrm>
        </p:spPr>
        <p:txBody>
          <a:bodyPr/>
          <a:lstStyle>
            <a:lvl1pPr>
              <a:defRPr/>
            </a:lvl1pPr>
          </a:lstStyle>
          <a:p>
            <a:pPr>
              <a:defRPr/>
            </a:pPr>
            <a:fld id="{F9FF6E6B-0869-40E8-97C2-24700E6CC0BF}" type="datetime1">
              <a:rPr lang="en-ZA" smtClean="0"/>
              <a:t>2021/03/09</a:t>
            </a:fld>
            <a:endParaRPr lang="en-ZA" dirty="0"/>
          </a:p>
        </p:txBody>
      </p:sp>
      <p:sp>
        <p:nvSpPr>
          <p:cNvPr id="4" name="Footer Placeholder 3"/>
          <p:cNvSpPr>
            <a:spLocks noGrp="1"/>
          </p:cNvSpPr>
          <p:nvPr>
            <p:ph type="ftr" sz="quarter" idx="11"/>
          </p:nvPr>
        </p:nvSpPr>
        <p:spPr>
          <a:xfrm>
            <a:off x="4656667" y="6453189"/>
            <a:ext cx="3860800" cy="365125"/>
          </a:xfrm>
        </p:spPr>
        <p:txBody>
          <a:bodyPr/>
          <a:lstStyle>
            <a:lvl1pPr>
              <a:defRPr dirty="0"/>
            </a:lvl1pPr>
          </a:lstStyle>
          <a:p>
            <a:pPr>
              <a:defRPr/>
            </a:pPr>
            <a:endParaRPr lang="en-ZA"/>
          </a:p>
        </p:txBody>
      </p:sp>
      <p:sp>
        <p:nvSpPr>
          <p:cNvPr id="5" name="Slide Number Placeholder 4"/>
          <p:cNvSpPr>
            <a:spLocks noGrp="1"/>
          </p:cNvSpPr>
          <p:nvPr>
            <p:ph type="sldNum" sz="quarter" idx="12"/>
          </p:nvPr>
        </p:nvSpPr>
        <p:spPr/>
        <p:txBody>
          <a:bodyPr wrap="square"/>
          <a:lstStyle>
            <a:lvl1pPr>
              <a:defRPr dirty="0">
                <a:blipFill dpi="0" rotWithShape="1">
                  <a:blip r:embed="rId2"/>
                  <a:srcRect/>
                  <a:tile tx="0" ty="0" sx="100000" sy="100000" flip="none" algn="tl"/>
                </a:blipFill>
              </a:defRPr>
            </a:lvl1pPr>
          </a:lstStyle>
          <a:p>
            <a:pPr>
              <a:defRPr/>
            </a:pPr>
            <a:r>
              <a:rPr lang="en-ZA" dirty="0"/>
              <a:t>www.Emnambithi</a:t>
            </a:r>
            <a:r>
              <a:rPr lang="en-ZA" dirty="0">
                <a:solidFill>
                  <a:prstClr val="black">
                    <a:tint val="75000"/>
                  </a:prstClr>
                </a:solidFill>
              </a:rPr>
              <a:t> municipality.co.za</a:t>
            </a:r>
            <a:fld id="{7042CA56-3D5F-4A2D-8EE5-FB1D319B68DD}" type="slidenum">
              <a:rPr lang="en-ZA">
                <a:solidFill>
                  <a:prstClr val="black">
                    <a:tint val="75000"/>
                  </a:prstClr>
                </a:solidFill>
              </a:rPr>
              <a:pPr>
                <a:defRPr/>
              </a:pPr>
              <a:t>‹#›</a:t>
            </a:fld>
            <a:endParaRPr lang="en-ZA" dirty="0">
              <a:solidFill>
                <a:prstClr val="black">
                  <a:tint val="75000"/>
                </a:prstClr>
              </a:solidFill>
            </a:endParaRPr>
          </a:p>
        </p:txBody>
      </p:sp>
    </p:spTree>
    <p:extLst>
      <p:ext uri="{BB962C8B-B14F-4D97-AF65-F5344CB8AC3E}">
        <p14:creationId xmlns:p14="http://schemas.microsoft.com/office/powerpoint/2010/main" val="1948254383"/>
      </p:ext>
    </p:extLst>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F7792B8-4183-4E8D-9836-DA0171FB904C}" type="datetime1">
              <a:rPr lang="en-ZA" smtClean="0"/>
              <a:t>2021/03/09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D5B9C14C-5446-482F-8AE4-478F35B10276}" type="slidenum">
              <a:rPr lang="en-ZA" smtClean="0"/>
              <a:t>‹#›</a:t>
            </a:fld>
            <a:endParaRPr lang="en-ZA"/>
          </a:p>
        </p:txBody>
      </p:sp>
    </p:spTree>
    <p:extLst>
      <p:ext uri="{BB962C8B-B14F-4D97-AF65-F5344CB8AC3E}">
        <p14:creationId xmlns:p14="http://schemas.microsoft.com/office/powerpoint/2010/main" val="5257669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C50CBA-DBE8-4BE2-ADD4-D5E248209023}" type="datetime1">
              <a:rPr lang="en-ZA" smtClean="0"/>
              <a:t>2021/03/09</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D5B9C14C-5446-482F-8AE4-478F35B10276}" type="slidenum">
              <a:rPr lang="en-ZA" smtClean="0"/>
              <a:t>‹#›</a:t>
            </a:fld>
            <a:endParaRPr lang="en-ZA"/>
          </a:p>
        </p:txBody>
      </p:sp>
    </p:spTree>
    <p:extLst>
      <p:ext uri="{BB962C8B-B14F-4D97-AF65-F5344CB8AC3E}">
        <p14:creationId xmlns:p14="http://schemas.microsoft.com/office/powerpoint/2010/main" val="17570665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D70A9FC-7737-434E-92DF-62A7C6BFE795}" type="datetime1">
              <a:rPr lang="en-ZA" smtClean="0"/>
              <a:t>2021/03/09</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D5B9C14C-5446-482F-8AE4-478F35B10276}" type="slidenum">
              <a:rPr lang="en-ZA" smtClean="0"/>
              <a:t>‹#›</a:t>
            </a:fld>
            <a:endParaRPr lang="en-ZA"/>
          </a:p>
        </p:txBody>
      </p:sp>
    </p:spTree>
    <p:extLst>
      <p:ext uri="{BB962C8B-B14F-4D97-AF65-F5344CB8AC3E}">
        <p14:creationId xmlns:p14="http://schemas.microsoft.com/office/powerpoint/2010/main" val="25152550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E62AC9-13F1-48F2-8D3F-9EE3995701CE}" type="datetime1">
              <a:rPr lang="en-ZA" smtClean="0"/>
              <a:t>2021/03/09</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D5B9C14C-5446-482F-8AE4-478F35B10276}" type="slidenum">
              <a:rPr lang="en-ZA" smtClean="0"/>
              <a:t>‹#›</a:t>
            </a:fld>
            <a:endParaRPr lang="en-ZA"/>
          </a:p>
        </p:txBody>
      </p:sp>
    </p:spTree>
    <p:extLst>
      <p:ext uri="{BB962C8B-B14F-4D97-AF65-F5344CB8AC3E}">
        <p14:creationId xmlns:p14="http://schemas.microsoft.com/office/powerpoint/2010/main" val="25580636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7DA6D6-B480-495E-987C-0B9687E3C8B6}" type="datetime1">
              <a:rPr lang="en-ZA" smtClean="0"/>
              <a:t>2021/03/09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D5B9C14C-5446-482F-8AE4-478F35B10276}" type="slidenum">
              <a:rPr lang="en-ZA" smtClean="0"/>
              <a:t>‹#›</a:t>
            </a:fld>
            <a:endParaRPr lang="en-ZA"/>
          </a:p>
        </p:txBody>
      </p:sp>
    </p:spTree>
    <p:extLst>
      <p:ext uri="{BB962C8B-B14F-4D97-AF65-F5344CB8AC3E}">
        <p14:creationId xmlns:p14="http://schemas.microsoft.com/office/powerpoint/2010/main" val="13666277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B8092-C769-4D4E-B7E4-4D15E2AC68A1}" type="datetime1">
              <a:rPr lang="en-ZA" smtClean="0"/>
              <a:t>2021/03/09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D5B9C14C-5446-482F-8AE4-478F35B10276}" type="slidenum">
              <a:rPr lang="en-ZA" smtClean="0"/>
              <a:t>‹#›</a:t>
            </a:fld>
            <a:endParaRPr lang="en-ZA"/>
          </a:p>
        </p:txBody>
      </p:sp>
    </p:spTree>
    <p:extLst>
      <p:ext uri="{BB962C8B-B14F-4D97-AF65-F5344CB8AC3E}">
        <p14:creationId xmlns:p14="http://schemas.microsoft.com/office/powerpoint/2010/main" val="14100869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1018115A-1CA6-4BB5-9EBA-94A06C71D1F1}" type="datetime1">
              <a:rPr lang="en-ZA" smtClean="0"/>
              <a:t>2021/03/09</a:t>
            </a:fld>
            <a:endParaRPr lang="en-ZA" dirty="0"/>
          </a:p>
        </p:txBody>
      </p:sp>
      <p:sp>
        <p:nvSpPr>
          <p:cNvPr id="5" name="Footer Placeholder 4"/>
          <p:cNvSpPr>
            <a:spLocks noGrp="1"/>
          </p:cNvSpPr>
          <p:nvPr>
            <p:ph type="ftr" sz="quarter" idx="11"/>
          </p:nvPr>
        </p:nvSpPr>
        <p:spPr/>
        <p:txBody>
          <a:bodyPr/>
          <a:lstStyle/>
          <a:p>
            <a:pPr>
              <a:defRPr/>
            </a:pPr>
            <a:endParaRPr lang="en-ZA"/>
          </a:p>
        </p:txBody>
      </p:sp>
      <p:sp>
        <p:nvSpPr>
          <p:cNvPr id="6" name="Slide Number Placeholder 5"/>
          <p:cNvSpPr>
            <a:spLocks noGrp="1"/>
          </p:cNvSpPr>
          <p:nvPr>
            <p:ph type="sldNum" sz="quarter" idx="12"/>
          </p:nvPr>
        </p:nvSpPr>
        <p:spPr/>
        <p:txBody>
          <a:bodyPr/>
          <a:lstStyle/>
          <a:p>
            <a:pPr>
              <a:defRPr/>
            </a:pPr>
            <a:r>
              <a:rPr lang="en-ZA" smtClean="0">
                <a:solidFill>
                  <a:srgbClr val="FF0000"/>
                </a:solidFill>
              </a:rPr>
              <a:t>www.emnambith</a:t>
            </a:r>
            <a:r>
              <a:rPr lang="en-ZA" smtClean="0">
                <a:blipFill dpi="0" rotWithShape="1">
                  <a:blip r:embed="rId2"/>
                  <a:srcRect/>
                  <a:tile tx="0" ty="0" sx="100000" sy="100000" flip="none" algn="tl"/>
                </a:blipFill>
              </a:rPr>
              <a:t>i</a:t>
            </a:r>
            <a:r>
              <a:rPr lang="en-ZA" smtClean="0">
                <a:solidFill>
                  <a:srgbClr val="C00000"/>
                </a:solidFill>
              </a:rPr>
              <a:t>municipality.co.za</a:t>
            </a:r>
            <a:endParaRPr lang="en-ZA" smtClean="0">
              <a:solidFill>
                <a:prstClr val="black">
                  <a:tint val="75000"/>
                </a:prstClr>
              </a:solidFill>
            </a:endParaRPr>
          </a:p>
          <a:p>
            <a:pPr>
              <a:defRPr/>
            </a:pPr>
            <a:endParaRPr lang="en-ZA">
              <a:solidFill>
                <a:prstClr val="black">
                  <a:tint val="75000"/>
                </a:prstClr>
              </a:solidFill>
            </a:endParaRPr>
          </a:p>
        </p:txBody>
      </p:sp>
    </p:spTree>
    <p:extLst>
      <p:ext uri="{BB962C8B-B14F-4D97-AF65-F5344CB8AC3E}">
        <p14:creationId xmlns:p14="http://schemas.microsoft.com/office/powerpoint/2010/main" val="3925193707"/>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1018115A-1CA6-4BB5-9EBA-94A06C71D1F1}" type="datetime1">
              <a:rPr lang="en-ZA" smtClean="0"/>
              <a:t>2021/03/09</a:t>
            </a:fld>
            <a:endParaRPr lang="en-ZA" dirty="0"/>
          </a:p>
        </p:txBody>
      </p:sp>
      <p:sp>
        <p:nvSpPr>
          <p:cNvPr id="5" name="Footer Placeholder 4"/>
          <p:cNvSpPr>
            <a:spLocks noGrp="1"/>
          </p:cNvSpPr>
          <p:nvPr>
            <p:ph type="ftr" sz="quarter" idx="11"/>
          </p:nvPr>
        </p:nvSpPr>
        <p:spPr/>
        <p:txBody>
          <a:bodyPr/>
          <a:lstStyle/>
          <a:p>
            <a:pPr>
              <a:defRPr/>
            </a:pPr>
            <a:endParaRPr lang="en-ZA"/>
          </a:p>
        </p:txBody>
      </p:sp>
      <p:sp>
        <p:nvSpPr>
          <p:cNvPr id="6" name="Slide Number Placeholder 5"/>
          <p:cNvSpPr>
            <a:spLocks noGrp="1"/>
          </p:cNvSpPr>
          <p:nvPr>
            <p:ph type="sldNum" sz="quarter" idx="12"/>
          </p:nvPr>
        </p:nvSpPr>
        <p:spPr/>
        <p:txBody>
          <a:bodyPr/>
          <a:lstStyle/>
          <a:p>
            <a:pPr>
              <a:defRPr/>
            </a:pPr>
            <a:r>
              <a:rPr lang="en-ZA" smtClean="0">
                <a:solidFill>
                  <a:srgbClr val="FF0000"/>
                </a:solidFill>
              </a:rPr>
              <a:t>www.emnambith</a:t>
            </a:r>
            <a:r>
              <a:rPr lang="en-ZA" smtClean="0">
                <a:blipFill dpi="0" rotWithShape="1">
                  <a:blip r:embed="rId2"/>
                  <a:srcRect/>
                  <a:tile tx="0" ty="0" sx="100000" sy="100000" flip="none" algn="tl"/>
                </a:blipFill>
              </a:rPr>
              <a:t>i</a:t>
            </a:r>
            <a:r>
              <a:rPr lang="en-ZA" smtClean="0">
                <a:solidFill>
                  <a:srgbClr val="C00000"/>
                </a:solidFill>
              </a:rPr>
              <a:t>municipality.co.za</a:t>
            </a:r>
            <a:endParaRPr lang="en-ZA" smtClean="0">
              <a:solidFill>
                <a:prstClr val="black">
                  <a:tint val="75000"/>
                </a:prstClr>
              </a:solidFill>
            </a:endParaRPr>
          </a:p>
          <a:p>
            <a:pPr>
              <a:defRPr/>
            </a:pPr>
            <a:endParaRPr lang="en-ZA">
              <a:solidFill>
                <a:prstClr val="black">
                  <a:tint val="75000"/>
                </a:prstClr>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7673999"/>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1018115A-1CA6-4BB5-9EBA-94A06C71D1F1}" type="datetime1">
              <a:rPr lang="en-ZA" smtClean="0"/>
              <a:t>2021/03/09</a:t>
            </a:fld>
            <a:endParaRPr lang="en-ZA" dirty="0"/>
          </a:p>
        </p:txBody>
      </p:sp>
      <p:sp>
        <p:nvSpPr>
          <p:cNvPr id="5" name="Footer Placeholder 4"/>
          <p:cNvSpPr>
            <a:spLocks noGrp="1"/>
          </p:cNvSpPr>
          <p:nvPr>
            <p:ph type="ftr" sz="quarter" idx="11"/>
          </p:nvPr>
        </p:nvSpPr>
        <p:spPr/>
        <p:txBody>
          <a:bodyPr/>
          <a:lstStyle/>
          <a:p>
            <a:pPr>
              <a:defRPr/>
            </a:pPr>
            <a:endParaRPr lang="en-ZA"/>
          </a:p>
        </p:txBody>
      </p:sp>
      <p:sp>
        <p:nvSpPr>
          <p:cNvPr id="6" name="Slide Number Placeholder 5"/>
          <p:cNvSpPr>
            <a:spLocks noGrp="1"/>
          </p:cNvSpPr>
          <p:nvPr>
            <p:ph type="sldNum" sz="quarter" idx="12"/>
          </p:nvPr>
        </p:nvSpPr>
        <p:spPr/>
        <p:txBody>
          <a:bodyPr/>
          <a:lstStyle/>
          <a:p>
            <a:pPr>
              <a:defRPr/>
            </a:pPr>
            <a:r>
              <a:rPr lang="en-ZA" smtClean="0">
                <a:solidFill>
                  <a:srgbClr val="FF0000"/>
                </a:solidFill>
              </a:rPr>
              <a:t>www.emnambith</a:t>
            </a:r>
            <a:r>
              <a:rPr lang="en-ZA" smtClean="0">
                <a:blipFill dpi="0" rotWithShape="1">
                  <a:blip r:embed="rId2"/>
                  <a:srcRect/>
                  <a:tile tx="0" ty="0" sx="100000" sy="100000" flip="none" algn="tl"/>
                </a:blipFill>
              </a:rPr>
              <a:t>i</a:t>
            </a:r>
            <a:r>
              <a:rPr lang="en-ZA" smtClean="0">
                <a:solidFill>
                  <a:srgbClr val="C00000"/>
                </a:solidFill>
              </a:rPr>
              <a:t>municipality.co.za</a:t>
            </a:r>
            <a:endParaRPr lang="en-ZA" smtClean="0">
              <a:solidFill>
                <a:prstClr val="black">
                  <a:tint val="75000"/>
                </a:prstClr>
              </a:solidFill>
            </a:endParaRPr>
          </a:p>
          <a:p>
            <a:pPr>
              <a:defRPr/>
            </a:pPr>
            <a:endParaRPr lang="en-ZA">
              <a:solidFill>
                <a:prstClr val="black">
                  <a:tint val="75000"/>
                </a:prstClr>
              </a:solidFill>
            </a:endParaRPr>
          </a:p>
        </p:txBody>
      </p:sp>
    </p:spTree>
    <p:extLst>
      <p:ext uri="{BB962C8B-B14F-4D97-AF65-F5344CB8AC3E}">
        <p14:creationId xmlns:p14="http://schemas.microsoft.com/office/powerpoint/2010/main" val="1029250161"/>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1018115A-1CA6-4BB5-9EBA-94A06C71D1F1}" type="datetime1">
              <a:rPr lang="en-ZA" smtClean="0"/>
              <a:t>2021/03/09</a:t>
            </a:fld>
            <a:endParaRPr lang="en-ZA" dirty="0"/>
          </a:p>
        </p:txBody>
      </p:sp>
      <p:sp>
        <p:nvSpPr>
          <p:cNvPr id="5" name="Footer Placeholder 4"/>
          <p:cNvSpPr>
            <a:spLocks noGrp="1"/>
          </p:cNvSpPr>
          <p:nvPr>
            <p:ph type="ftr" sz="quarter" idx="11"/>
          </p:nvPr>
        </p:nvSpPr>
        <p:spPr/>
        <p:txBody>
          <a:bodyPr/>
          <a:lstStyle/>
          <a:p>
            <a:pPr>
              <a:defRPr/>
            </a:pPr>
            <a:endParaRPr lang="en-ZA"/>
          </a:p>
        </p:txBody>
      </p:sp>
      <p:sp>
        <p:nvSpPr>
          <p:cNvPr id="6" name="Slide Number Placeholder 5"/>
          <p:cNvSpPr>
            <a:spLocks noGrp="1"/>
          </p:cNvSpPr>
          <p:nvPr>
            <p:ph type="sldNum" sz="quarter" idx="12"/>
          </p:nvPr>
        </p:nvSpPr>
        <p:spPr/>
        <p:txBody>
          <a:bodyPr/>
          <a:lstStyle/>
          <a:p>
            <a:pPr>
              <a:defRPr/>
            </a:pPr>
            <a:r>
              <a:rPr lang="en-ZA" smtClean="0">
                <a:solidFill>
                  <a:srgbClr val="FF0000"/>
                </a:solidFill>
              </a:rPr>
              <a:t>www.emnambith</a:t>
            </a:r>
            <a:r>
              <a:rPr lang="en-ZA" smtClean="0">
                <a:blipFill dpi="0" rotWithShape="1">
                  <a:blip r:embed="rId2"/>
                  <a:srcRect/>
                  <a:tile tx="0" ty="0" sx="100000" sy="100000" flip="none" algn="tl"/>
                </a:blipFill>
              </a:rPr>
              <a:t>i</a:t>
            </a:r>
            <a:r>
              <a:rPr lang="en-ZA" smtClean="0">
                <a:solidFill>
                  <a:srgbClr val="C00000"/>
                </a:solidFill>
              </a:rPr>
              <a:t>municipality.co.za</a:t>
            </a:r>
            <a:endParaRPr lang="en-ZA" smtClean="0">
              <a:solidFill>
                <a:prstClr val="black">
                  <a:tint val="75000"/>
                </a:prstClr>
              </a:solidFill>
            </a:endParaRPr>
          </a:p>
          <a:p>
            <a:pPr>
              <a:defRPr/>
            </a:pPr>
            <a:endParaRPr lang="en-ZA">
              <a:solidFill>
                <a:prstClr val="black">
                  <a:tint val="75000"/>
                </a:prstClr>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2822654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lvl1pPr>
              <a:defRPr/>
            </a:lvl1pPr>
          </a:lstStyle>
          <a:p>
            <a:pPr>
              <a:defRPr/>
            </a:pPr>
            <a:fld id="{58B15F5B-9B29-497F-B637-561E85F5937A}" type="datetime1">
              <a:rPr lang="en-ZA" smtClean="0"/>
              <a:t>2021/03/09</a:t>
            </a:fld>
            <a:endParaRPr lang="en-ZA" dirty="0"/>
          </a:p>
        </p:txBody>
      </p:sp>
      <p:sp>
        <p:nvSpPr>
          <p:cNvPr id="4" name="Footer Placeholder 3"/>
          <p:cNvSpPr>
            <a:spLocks noGrp="1"/>
          </p:cNvSpPr>
          <p:nvPr>
            <p:ph type="ftr" sz="quarter" idx="11"/>
          </p:nvPr>
        </p:nvSpPr>
        <p:spPr/>
        <p:txBody>
          <a:bodyPr/>
          <a:lstStyle>
            <a:lvl1pPr>
              <a:defRPr dirty="0"/>
            </a:lvl1pPr>
          </a:lstStyle>
          <a:p>
            <a:pPr>
              <a:defRPr/>
            </a:pPr>
            <a:endParaRPr lang="en-ZA"/>
          </a:p>
        </p:txBody>
      </p:sp>
      <p:sp>
        <p:nvSpPr>
          <p:cNvPr id="5" name="Slide Number Placeholder 4"/>
          <p:cNvSpPr>
            <a:spLocks noGrp="1"/>
          </p:cNvSpPr>
          <p:nvPr>
            <p:ph type="sldNum" sz="quarter" idx="12"/>
          </p:nvPr>
        </p:nvSpPr>
        <p:spPr/>
        <p:txBody>
          <a:bodyPr/>
          <a:lstStyle>
            <a:lvl1pPr>
              <a:defRPr dirty="0">
                <a:blipFill dpi="0" rotWithShape="1">
                  <a:blip r:embed="rId2"/>
                  <a:srcRect/>
                  <a:tile tx="0" ty="0" sx="100000" sy="100000" flip="none" algn="tl"/>
                </a:blipFill>
              </a:defRPr>
            </a:lvl1pPr>
          </a:lstStyle>
          <a:p>
            <a:pPr>
              <a:defRPr/>
            </a:pPr>
            <a:r>
              <a:rPr lang="en-ZA" dirty="0"/>
              <a:t>www.Emnambithi</a:t>
            </a:r>
            <a:endParaRPr lang="en-ZA" dirty="0">
              <a:solidFill>
                <a:prstClr val="black">
                  <a:tint val="75000"/>
                </a:prstClr>
              </a:solidFill>
            </a:endParaRPr>
          </a:p>
          <a:p>
            <a:pPr>
              <a:defRPr/>
            </a:pPr>
            <a:r>
              <a:rPr lang="en-ZA" dirty="0">
                <a:solidFill>
                  <a:prstClr val="black">
                    <a:tint val="75000"/>
                  </a:prstClr>
                </a:solidFill>
              </a:rPr>
              <a:t>municipality.co.za</a:t>
            </a:r>
            <a:fld id="{90CA555C-DAEB-4AAC-8206-C50072477134}" type="slidenum">
              <a:rPr lang="en-ZA">
                <a:solidFill>
                  <a:prstClr val="black">
                    <a:tint val="75000"/>
                  </a:prstClr>
                </a:solidFill>
              </a:rPr>
              <a:pPr>
                <a:defRPr/>
              </a:pPr>
              <a:t>‹#›</a:t>
            </a:fld>
            <a:endParaRPr lang="en-ZA" dirty="0">
              <a:solidFill>
                <a:prstClr val="black">
                  <a:tint val="75000"/>
                </a:prstClr>
              </a:solidFill>
            </a:endParaRPr>
          </a:p>
          <a:p>
            <a:pPr>
              <a:defRPr/>
            </a:pPr>
            <a:endParaRPr lang="en-ZA" dirty="0">
              <a:solidFill>
                <a:prstClr val="black">
                  <a:tint val="75000"/>
                </a:prstClr>
              </a:solidFill>
            </a:endParaRPr>
          </a:p>
        </p:txBody>
      </p:sp>
    </p:spTree>
    <p:extLst>
      <p:ext uri="{BB962C8B-B14F-4D97-AF65-F5344CB8AC3E}">
        <p14:creationId xmlns:p14="http://schemas.microsoft.com/office/powerpoint/2010/main" val="1631004471"/>
      </p:ext>
    </p:extLst>
  </p:cSld>
  <p:clrMapOvr>
    <a:masterClrMapping/>
  </p:clrMapOvr>
  <p:transition spd="slow">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1018115A-1CA6-4BB5-9EBA-94A06C71D1F1}" type="datetime1">
              <a:rPr lang="en-ZA" smtClean="0"/>
              <a:t>2021/03/09</a:t>
            </a:fld>
            <a:endParaRPr lang="en-ZA" dirty="0"/>
          </a:p>
        </p:txBody>
      </p:sp>
      <p:sp>
        <p:nvSpPr>
          <p:cNvPr id="5" name="Footer Placeholder 4"/>
          <p:cNvSpPr>
            <a:spLocks noGrp="1"/>
          </p:cNvSpPr>
          <p:nvPr>
            <p:ph type="ftr" sz="quarter" idx="11"/>
          </p:nvPr>
        </p:nvSpPr>
        <p:spPr/>
        <p:txBody>
          <a:bodyPr/>
          <a:lstStyle/>
          <a:p>
            <a:pPr>
              <a:defRPr/>
            </a:pPr>
            <a:endParaRPr lang="en-ZA"/>
          </a:p>
        </p:txBody>
      </p:sp>
      <p:sp>
        <p:nvSpPr>
          <p:cNvPr id="6" name="Slide Number Placeholder 5"/>
          <p:cNvSpPr>
            <a:spLocks noGrp="1"/>
          </p:cNvSpPr>
          <p:nvPr>
            <p:ph type="sldNum" sz="quarter" idx="12"/>
          </p:nvPr>
        </p:nvSpPr>
        <p:spPr/>
        <p:txBody>
          <a:bodyPr/>
          <a:lstStyle/>
          <a:p>
            <a:pPr>
              <a:defRPr/>
            </a:pPr>
            <a:r>
              <a:rPr lang="en-ZA" smtClean="0">
                <a:solidFill>
                  <a:srgbClr val="FF0000"/>
                </a:solidFill>
              </a:rPr>
              <a:t>www.emnambith</a:t>
            </a:r>
            <a:r>
              <a:rPr lang="en-ZA" smtClean="0">
                <a:blipFill dpi="0" rotWithShape="1">
                  <a:blip r:embed="rId2"/>
                  <a:srcRect/>
                  <a:tile tx="0" ty="0" sx="100000" sy="100000" flip="none" algn="tl"/>
                </a:blipFill>
              </a:rPr>
              <a:t>i</a:t>
            </a:r>
            <a:r>
              <a:rPr lang="en-ZA" smtClean="0">
                <a:solidFill>
                  <a:srgbClr val="C00000"/>
                </a:solidFill>
              </a:rPr>
              <a:t>municipality.co.za</a:t>
            </a:r>
            <a:endParaRPr lang="en-ZA" smtClean="0">
              <a:solidFill>
                <a:prstClr val="black">
                  <a:tint val="75000"/>
                </a:prstClr>
              </a:solidFill>
            </a:endParaRPr>
          </a:p>
          <a:p>
            <a:pPr>
              <a:defRPr/>
            </a:pPr>
            <a:endParaRPr lang="en-ZA">
              <a:solidFill>
                <a:prstClr val="black">
                  <a:tint val="75000"/>
                </a:prstClr>
              </a:solidFill>
            </a:endParaRPr>
          </a:p>
        </p:txBody>
      </p:sp>
    </p:spTree>
    <p:extLst>
      <p:ext uri="{BB962C8B-B14F-4D97-AF65-F5344CB8AC3E}">
        <p14:creationId xmlns:p14="http://schemas.microsoft.com/office/powerpoint/2010/main" val="1077790504"/>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D7BB7E-5E8A-4B74-898E-D98DD155BDB2}" type="datetime1">
              <a:rPr lang="en-ZA" smtClean="0"/>
              <a:t>2021/03/09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5B9C14C-5446-482F-8AE4-478F35B10276}" type="slidenum">
              <a:rPr lang="en-ZA" smtClean="0"/>
              <a:t>‹#›</a:t>
            </a:fld>
            <a:endParaRPr lang="en-ZA"/>
          </a:p>
        </p:txBody>
      </p:sp>
    </p:spTree>
    <p:extLst>
      <p:ext uri="{BB962C8B-B14F-4D97-AF65-F5344CB8AC3E}">
        <p14:creationId xmlns:p14="http://schemas.microsoft.com/office/powerpoint/2010/main" val="42295019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676A64-921D-4019-81B1-87B0375C9B90}" type="datetime1">
              <a:rPr lang="en-ZA" smtClean="0"/>
              <a:t>2021/03/09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5B9C14C-5446-482F-8AE4-478F35B10276}" type="slidenum">
              <a:rPr lang="en-ZA" smtClean="0"/>
              <a:t>‹#›</a:t>
            </a:fld>
            <a:endParaRPr lang="en-ZA"/>
          </a:p>
        </p:txBody>
      </p:sp>
    </p:spTree>
    <p:extLst>
      <p:ext uri="{BB962C8B-B14F-4D97-AF65-F5344CB8AC3E}">
        <p14:creationId xmlns:p14="http://schemas.microsoft.com/office/powerpoint/2010/main" val="1090302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lvl1pPr>
              <a:defRPr/>
            </a:lvl1pPr>
          </a:lstStyle>
          <a:p>
            <a:pPr>
              <a:defRPr/>
            </a:pPr>
            <a:fld id="{73A008E1-57DA-489C-91FF-9BB165D74846}" type="datetime1">
              <a:rPr lang="en-ZA" smtClean="0"/>
              <a:t>2021/03/09</a:t>
            </a:fld>
            <a:endParaRPr lang="en-ZA" dirty="0"/>
          </a:p>
        </p:txBody>
      </p:sp>
      <p:sp>
        <p:nvSpPr>
          <p:cNvPr id="4" name="Footer Placeholder 3"/>
          <p:cNvSpPr>
            <a:spLocks noGrp="1"/>
          </p:cNvSpPr>
          <p:nvPr>
            <p:ph type="ftr" sz="quarter" idx="11"/>
          </p:nvPr>
        </p:nvSpPr>
        <p:spPr/>
        <p:txBody>
          <a:bodyPr/>
          <a:lstStyle>
            <a:lvl1pPr>
              <a:defRPr dirty="0"/>
            </a:lvl1pPr>
          </a:lstStyle>
          <a:p>
            <a:pPr>
              <a:defRPr/>
            </a:pPr>
            <a:endParaRPr lang="en-ZA"/>
          </a:p>
        </p:txBody>
      </p:sp>
      <p:sp>
        <p:nvSpPr>
          <p:cNvPr id="5" name="Slide Number Placeholder 4"/>
          <p:cNvSpPr>
            <a:spLocks noGrp="1"/>
          </p:cNvSpPr>
          <p:nvPr>
            <p:ph type="sldNum" sz="quarter" idx="12"/>
          </p:nvPr>
        </p:nvSpPr>
        <p:spPr/>
        <p:txBody>
          <a:bodyPr/>
          <a:lstStyle>
            <a:lvl1pPr>
              <a:defRPr dirty="0">
                <a:blipFill dpi="0" rotWithShape="1">
                  <a:blip r:embed="rId2"/>
                  <a:srcRect/>
                  <a:tile tx="0" ty="0" sx="100000" sy="100000" flip="none" algn="tl"/>
                </a:blipFill>
              </a:defRPr>
            </a:lvl1pPr>
          </a:lstStyle>
          <a:p>
            <a:pPr>
              <a:defRPr/>
            </a:pPr>
            <a:r>
              <a:rPr lang="en-ZA" dirty="0"/>
              <a:t>www.Emnambithi</a:t>
            </a:r>
            <a:endParaRPr lang="en-ZA" dirty="0">
              <a:solidFill>
                <a:prstClr val="black">
                  <a:tint val="75000"/>
                </a:prstClr>
              </a:solidFill>
            </a:endParaRPr>
          </a:p>
          <a:p>
            <a:pPr>
              <a:defRPr/>
            </a:pPr>
            <a:r>
              <a:rPr lang="en-ZA" dirty="0">
                <a:solidFill>
                  <a:prstClr val="black">
                    <a:tint val="75000"/>
                  </a:prstClr>
                </a:solidFill>
              </a:rPr>
              <a:t>municipality.co.za</a:t>
            </a:r>
            <a:fld id="{DA7CAD14-F59B-4EDA-803E-181B778E9CD0}" type="slidenum">
              <a:rPr lang="en-ZA">
                <a:solidFill>
                  <a:prstClr val="black">
                    <a:tint val="75000"/>
                  </a:prstClr>
                </a:solidFill>
              </a:rPr>
              <a:pPr>
                <a:defRPr/>
              </a:pPr>
              <a:t>‹#›</a:t>
            </a:fld>
            <a:endParaRPr lang="en-ZA" dirty="0">
              <a:solidFill>
                <a:prstClr val="black">
                  <a:tint val="75000"/>
                </a:prstClr>
              </a:solidFill>
            </a:endParaRPr>
          </a:p>
          <a:p>
            <a:pPr>
              <a:defRPr/>
            </a:pPr>
            <a:endParaRPr lang="en-ZA" dirty="0">
              <a:solidFill>
                <a:prstClr val="black">
                  <a:tint val="75000"/>
                </a:prstClr>
              </a:solidFill>
            </a:endParaRPr>
          </a:p>
        </p:txBody>
      </p:sp>
    </p:spTree>
    <p:extLst>
      <p:ext uri="{BB962C8B-B14F-4D97-AF65-F5344CB8AC3E}">
        <p14:creationId xmlns:p14="http://schemas.microsoft.com/office/powerpoint/2010/main" val="2018331332"/>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lvl1pPr>
              <a:defRPr/>
            </a:lvl1pPr>
          </a:lstStyle>
          <a:p>
            <a:pPr>
              <a:defRPr/>
            </a:pPr>
            <a:fld id="{F2700319-D115-4F5D-BA95-2C8370F43E55}" type="datetime1">
              <a:rPr lang="en-ZA" smtClean="0"/>
              <a:t>2021/03/09</a:t>
            </a:fld>
            <a:endParaRPr lang="en-ZA" dirty="0"/>
          </a:p>
        </p:txBody>
      </p:sp>
      <p:sp>
        <p:nvSpPr>
          <p:cNvPr id="4" name="Footer Placeholder 3"/>
          <p:cNvSpPr>
            <a:spLocks noGrp="1"/>
          </p:cNvSpPr>
          <p:nvPr>
            <p:ph type="ftr" sz="quarter" idx="11"/>
          </p:nvPr>
        </p:nvSpPr>
        <p:spPr/>
        <p:txBody>
          <a:bodyPr/>
          <a:lstStyle>
            <a:lvl1pPr>
              <a:defRPr dirty="0"/>
            </a:lvl1pPr>
          </a:lstStyle>
          <a:p>
            <a:pPr>
              <a:defRPr/>
            </a:pPr>
            <a:endParaRPr lang="en-ZA"/>
          </a:p>
        </p:txBody>
      </p:sp>
      <p:sp>
        <p:nvSpPr>
          <p:cNvPr id="5" name="Slide Number Placeholder 4"/>
          <p:cNvSpPr>
            <a:spLocks noGrp="1"/>
          </p:cNvSpPr>
          <p:nvPr>
            <p:ph type="sldNum" sz="quarter" idx="12"/>
          </p:nvPr>
        </p:nvSpPr>
        <p:spPr/>
        <p:txBody>
          <a:bodyPr/>
          <a:lstStyle>
            <a:lvl1pPr>
              <a:defRPr dirty="0">
                <a:blipFill dpi="0" rotWithShape="1">
                  <a:blip r:embed="rId2"/>
                  <a:srcRect/>
                  <a:tile tx="0" ty="0" sx="100000" sy="100000" flip="none" algn="tl"/>
                </a:blipFill>
              </a:defRPr>
            </a:lvl1pPr>
          </a:lstStyle>
          <a:p>
            <a:pPr>
              <a:defRPr/>
            </a:pPr>
            <a:r>
              <a:rPr lang="en-ZA" dirty="0"/>
              <a:t>www.Emnambithi</a:t>
            </a:r>
            <a:endParaRPr lang="en-ZA" dirty="0">
              <a:solidFill>
                <a:prstClr val="black">
                  <a:tint val="75000"/>
                </a:prstClr>
              </a:solidFill>
            </a:endParaRPr>
          </a:p>
          <a:p>
            <a:pPr>
              <a:defRPr/>
            </a:pPr>
            <a:r>
              <a:rPr lang="en-ZA" dirty="0">
                <a:solidFill>
                  <a:prstClr val="black">
                    <a:tint val="75000"/>
                  </a:prstClr>
                </a:solidFill>
              </a:rPr>
              <a:t>municipality.co.za</a:t>
            </a:r>
            <a:fld id="{8E4DCCE1-6FAB-41DC-9679-50FD6E3F9DAB}" type="slidenum">
              <a:rPr lang="en-ZA">
                <a:solidFill>
                  <a:prstClr val="black">
                    <a:tint val="75000"/>
                  </a:prstClr>
                </a:solidFill>
              </a:rPr>
              <a:pPr>
                <a:defRPr/>
              </a:pPr>
              <a:t>‹#›</a:t>
            </a:fld>
            <a:endParaRPr lang="en-ZA" dirty="0">
              <a:solidFill>
                <a:prstClr val="black">
                  <a:tint val="75000"/>
                </a:prstClr>
              </a:solidFill>
            </a:endParaRPr>
          </a:p>
          <a:p>
            <a:pPr>
              <a:defRPr/>
            </a:pPr>
            <a:endParaRPr lang="en-ZA" dirty="0">
              <a:solidFill>
                <a:prstClr val="black">
                  <a:tint val="75000"/>
                </a:prstClr>
              </a:solidFill>
            </a:endParaRPr>
          </a:p>
        </p:txBody>
      </p:sp>
    </p:spTree>
    <p:extLst>
      <p:ext uri="{BB962C8B-B14F-4D97-AF65-F5344CB8AC3E}">
        <p14:creationId xmlns:p14="http://schemas.microsoft.com/office/powerpoint/2010/main" val="1907062452"/>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lvl1pPr marL="0" indent="0">
              <a:buNone/>
              <a:defRPr/>
            </a:lvl1pPr>
          </a:lstStyle>
          <a:p>
            <a:pPr lvl="0"/>
            <a:endParaRPr lang="en-ZA" dirty="0"/>
          </a:p>
        </p:txBody>
      </p:sp>
      <p:sp>
        <p:nvSpPr>
          <p:cNvPr id="4" name="Date Placeholder 3"/>
          <p:cNvSpPr>
            <a:spLocks noGrp="1"/>
          </p:cNvSpPr>
          <p:nvPr>
            <p:ph type="dt" sz="half" idx="10"/>
          </p:nvPr>
        </p:nvSpPr>
        <p:spPr/>
        <p:txBody>
          <a:bodyPr/>
          <a:lstStyle>
            <a:lvl1pPr>
              <a:defRPr/>
            </a:lvl1pPr>
          </a:lstStyle>
          <a:p>
            <a:pPr>
              <a:defRPr/>
            </a:pPr>
            <a:fld id="{851DE5E4-C7DC-4C26-967F-511E34D5E8EC}" type="datetime1">
              <a:rPr lang="en-ZA" smtClean="0"/>
              <a:t>2021/03/09</a:t>
            </a:fld>
            <a:endParaRPr lang="en-ZA" dirty="0"/>
          </a:p>
        </p:txBody>
      </p:sp>
      <p:sp>
        <p:nvSpPr>
          <p:cNvPr id="5" name="Footer Placeholder 4"/>
          <p:cNvSpPr>
            <a:spLocks noGrp="1"/>
          </p:cNvSpPr>
          <p:nvPr>
            <p:ph type="ftr" sz="quarter" idx="11"/>
          </p:nvPr>
        </p:nvSpPr>
        <p:spPr/>
        <p:txBody>
          <a:bodyPr/>
          <a:lstStyle>
            <a:lvl1pPr>
              <a:defRPr dirty="0"/>
            </a:lvl1pPr>
          </a:lstStyle>
          <a:p>
            <a:pPr>
              <a:defRPr/>
            </a:pPr>
            <a:endParaRPr lang="en-ZA"/>
          </a:p>
        </p:txBody>
      </p:sp>
      <p:sp>
        <p:nvSpPr>
          <p:cNvPr id="6" name="Slide Number Placeholder 5"/>
          <p:cNvSpPr>
            <a:spLocks noGrp="1"/>
          </p:cNvSpPr>
          <p:nvPr>
            <p:ph type="sldNum" sz="quarter" idx="12"/>
          </p:nvPr>
        </p:nvSpPr>
        <p:spPr/>
        <p:txBody>
          <a:bodyPr/>
          <a:lstStyle>
            <a:lvl1pPr>
              <a:defRPr>
                <a:solidFill>
                  <a:schemeClr val="tx1">
                    <a:tint val="75000"/>
                  </a:schemeClr>
                </a:solidFill>
              </a:defRPr>
            </a:lvl1pPr>
          </a:lstStyle>
          <a:p>
            <a:pPr>
              <a:defRPr/>
            </a:pPr>
            <a:fld id="{D57EBB2A-FDDF-46CD-B0B6-46920A3AE561}" type="slidenum">
              <a:rPr lang="en-ZA">
                <a:solidFill>
                  <a:prstClr val="black">
                    <a:tint val="75000"/>
                  </a:prstClr>
                </a:solidFill>
              </a:rPr>
              <a:pPr>
                <a:defRPr/>
              </a:pPr>
              <a:t>‹#›</a:t>
            </a:fld>
            <a:endParaRPr lang="en-ZA" dirty="0">
              <a:solidFill>
                <a:prstClr val="black">
                  <a:tint val="75000"/>
                </a:prstClr>
              </a:solidFill>
            </a:endParaRPr>
          </a:p>
        </p:txBody>
      </p:sp>
    </p:spTree>
    <p:extLst>
      <p:ext uri="{BB962C8B-B14F-4D97-AF65-F5344CB8AC3E}">
        <p14:creationId xmlns:p14="http://schemas.microsoft.com/office/powerpoint/2010/main" val="1858966562"/>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p:cNvSpPr>
            <a:spLocks noGrp="1"/>
          </p:cNvSpPr>
          <p:nvPr>
            <p:ph type="dt" sz="half" idx="10"/>
          </p:nvPr>
        </p:nvSpPr>
        <p:spPr/>
        <p:txBody>
          <a:bodyPr/>
          <a:lstStyle>
            <a:lvl1pPr>
              <a:defRPr/>
            </a:lvl1pPr>
          </a:lstStyle>
          <a:p>
            <a:pPr>
              <a:defRPr/>
            </a:pPr>
            <a:fld id="{76378B2E-DCAC-4D16-9FFB-F33B405C5517}" type="datetime1">
              <a:rPr lang="en-ZA" smtClean="0"/>
              <a:t>2021/03/09</a:t>
            </a:fld>
            <a:endParaRPr lang="en-ZA" dirty="0"/>
          </a:p>
        </p:txBody>
      </p:sp>
      <p:sp>
        <p:nvSpPr>
          <p:cNvPr id="5" name="Footer Placeholder 4"/>
          <p:cNvSpPr>
            <a:spLocks noGrp="1"/>
          </p:cNvSpPr>
          <p:nvPr>
            <p:ph type="ftr" sz="quarter" idx="11"/>
          </p:nvPr>
        </p:nvSpPr>
        <p:spPr/>
        <p:txBody>
          <a:bodyPr/>
          <a:lstStyle>
            <a:lvl1pPr>
              <a:defRPr dirty="0"/>
            </a:lvl1pPr>
          </a:lstStyle>
          <a:p>
            <a:pPr>
              <a:defRPr/>
            </a:pPr>
            <a:endParaRPr lang="en-ZA"/>
          </a:p>
        </p:txBody>
      </p:sp>
      <p:sp>
        <p:nvSpPr>
          <p:cNvPr id="6" name="Slide Number Placeholder 5"/>
          <p:cNvSpPr>
            <a:spLocks noGrp="1"/>
          </p:cNvSpPr>
          <p:nvPr>
            <p:ph type="sldNum" sz="quarter" idx="12"/>
          </p:nvPr>
        </p:nvSpPr>
        <p:spPr/>
        <p:txBody>
          <a:bodyPr/>
          <a:lstStyle>
            <a:lvl1pPr>
              <a:defRPr>
                <a:solidFill>
                  <a:schemeClr val="tx1">
                    <a:tint val="75000"/>
                  </a:schemeClr>
                </a:solidFill>
              </a:defRPr>
            </a:lvl1pPr>
          </a:lstStyle>
          <a:p>
            <a:pPr>
              <a:defRPr/>
            </a:pPr>
            <a:fld id="{7D61BEFC-DB30-40FB-BE7B-2B0F74237BAB}" type="slidenum">
              <a:rPr lang="en-ZA">
                <a:solidFill>
                  <a:prstClr val="black">
                    <a:tint val="75000"/>
                  </a:prstClr>
                </a:solidFill>
              </a:rPr>
              <a:pPr>
                <a:defRPr/>
              </a:pPr>
              <a:t>‹#›</a:t>
            </a:fld>
            <a:endParaRPr lang="en-ZA" dirty="0">
              <a:solidFill>
                <a:prstClr val="black">
                  <a:tint val="75000"/>
                </a:prstClr>
              </a:solidFill>
            </a:endParaRPr>
          </a:p>
        </p:txBody>
      </p:sp>
    </p:spTree>
    <p:extLst>
      <p:ext uri="{BB962C8B-B14F-4D97-AF65-F5344CB8AC3E}">
        <p14:creationId xmlns:p14="http://schemas.microsoft.com/office/powerpoint/2010/main" val="2001418977"/>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901E135F-BCBD-4BD7-8724-B8AFD0C3F0AE}" type="datetime1">
              <a:rPr lang="en-ZA" smtClean="0"/>
              <a:t>2021/03/09</a:t>
            </a:fld>
            <a:endParaRPr lang="en-ZA" dirty="0"/>
          </a:p>
        </p:txBody>
      </p:sp>
      <p:sp>
        <p:nvSpPr>
          <p:cNvPr id="5" name="Footer Placeholder 4"/>
          <p:cNvSpPr>
            <a:spLocks noGrp="1"/>
          </p:cNvSpPr>
          <p:nvPr>
            <p:ph type="ftr" sz="quarter" idx="11"/>
          </p:nvPr>
        </p:nvSpPr>
        <p:spPr/>
        <p:txBody>
          <a:bodyPr/>
          <a:lstStyle>
            <a:lvl1pPr>
              <a:defRPr dirty="0"/>
            </a:lvl1pPr>
          </a:lstStyle>
          <a:p>
            <a:pPr>
              <a:defRPr/>
            </a:pPr>
            <a:endParaRPr lang="en-ZA"/>
          </a:p>
        </p:txBody>
      </p:sp>
      <p:sp>
        <p:nvSpPr>
          <p:cNvPr id="6" name="Slide Number Placeholder 5"/>
          <p:cNvSpPr>
            <a:spLocks noGrp="1"/>
          </p:cNvSpPr>
          <p:nvPr>
            <p:ph type="sldNum" sz="quarter" idx="12"/>
          </p:nvPr>
        </p:nvSpPr>
        <p:spPr/>
        <p:txBody>
          <a:bodyPr/>
          <a:lstStyle>
            <a:lvl1pPr>
              <a:defRPr>
                <a:solidFill>
                  <a:schemeClr val="tx1">
                    <a:tint val="75000"/>
                  </a:schemeClr>
                </a:solidFill>
              </a:defRPr>
            </a:lvl1pPr>
          </a:lstStyle>
          <a:p>
            <a:pPr>
              <a:defRPr/>
            </a:pPr>
            <a:fld id="{E7A344F2-0BF8-4D8A-BAED-0FD7747A04D0}" type="slidenum">
              <a:rPr lang="en-ZA">
                <a:solidFill>
                  <a:prstClr val="black">
                    <a:tint val="75000"/>
                  </a:prstClr>
                </a:solidFill>
              </a:rPr>
              <a:pPr>
                <a:defRPr/>
              </a:pPr>
              <a:t>‹#›</a:t>
            </a:fld>
            <a:endParaRPr lang="en-ZA" dirty="0">
              <a:solidFill>
                <a:prstClr val="black">
                  <a:tint val="75000"/>
                </a:prstClr>
              </a:solidFill>
            </a:endParaRPr>
          </a:p>
        </p:txBody>
      </p:sp>
    </p:spTree>
    <p:extLst>
      <p:ext uri="{BB962C8B-B14F-4D97-AF65-F5344CB8AC3E}">
        <p14:creationId xmlns:p14="http://schemas.microsoft.com/office/powerpoint/2010/main" val="405103695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lvl1pPr>
              <a:defRPr/>
            </a:lvl1pPr>
          </a:lstStyle>
          <a:p>
            <a:pPr>
              <a:defRPr/>
            </a:pPr>
            <a:fld id="{88117111-3D75-40F1-8B64-79FE1C1BAFFB}" type="datetime1">
              <a:rPr lang="en-ZA" smtClean="0"/>
              <a:t>2021/03/09</a:t>
            </a:fld>
            <a:endParaRPr lang="en-ZA" dirty="0"/>
          </a:p>
        </p:txBody>
      </p:sp>
      <p:sp>
        <p:nvSpPr>
          <p:cNvPr id="6" name="Footer Placeholder 5"/>
          <p:cNvSpPr>
            <a:spLocks noGrp="1"/>
          </p:cNvSpPr>
          <p:nvPr>
            <p:ph type="ftr" sz="quarter" idx="11"/>
          </p:nvPr>
        </p:nvSpPr>
        <p:spPr/>
        <p:txBody>
          <a:bodyPr/>
          <a:lstStyle>
            <a:lvl1pPr>
              <a:defRPr dirty="0"/>
            </a:lvl1pPr>
          </a:lstStyle>
          <a:p>
            <a:pPr>
              <a:defRPr/>
            </a:pPr>
            <a:endParaRPr lang="en-ZA"/>
          </a:p>
        </p:txBody>
      </p:sp>
      <p:sp>
        <p:nvSpPr>
          <p:cNvPr id="7" name="Slide Number Placeholder 6"/>
          <p:cNvSpPr>
            <a:spLocks noGrp="1"/>
          </p:cNvSpPr>
          <p:nvPr>
            <p:ph type="sldNum" sz="quarter" idx="12"/>
          </p:nvPr>
        </p:nvSpPr>
        <p:spPr/>
        <p:txBody>
          <a:bodyPr/>
          <a:lstStyle>
            <a:lvl1pPr>
              <a:defRPr>
                <a:solidFill>
                  <a:schemeClr val="tx1">
                    <a:tint val="75000"/>
                  </a:schemeClr>
                </a:solidFill>
              </a:defRPr>
            </a:lvl1pPr>
          </a:lstStyle>
          <a:p>
            <a:pPr>
              <a:defRPr/>
            </a:pPr>
            <a:fld id="{F2A4297F-FDA8-4A1F-8066-3264A8BF14CC}" type="slidenum">
              <a:rPr lang="en-ZA">
                <a:solidFill>
                  <a:prstClr val="black">
                    <a:tint val="75000"/>
                  </a:prstClr>
                </a:solidFill>
              </a:rPr>
              <a:pPr>
                <a:defRPr/>
              </a:pPr>
              <a:t>‹#›</a:t>
            </a:fld>
            <a:endParaRPr lang="en-ZA" dirty="0">
              <a:solidFill>
                <a:prstClr val="black">
                  <a:tint val="75000"/>
                </a:prstClr>
              </a:solidFill>
            </a:endParaRPr>
          </a:p>
        </p:txBody>
      </p:sp>
    </p:spTree>
    <p:extLst>
      <p:ext uri="{BB962C8B-B14F-4D97-AF65-F5344CB8AC3E}">
        <p14:creationId xmlns:p14="http://schemas.microsoft.com/office/powerpoint/2010/main" val="1104017675"/>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26" Type="http://schemas.openxmlformats.org/officeDocument/2006/relationships/image" Target="../media/image9.jpeg"/><Relationship Id="rId3" Type="http://schemas.openxmlformats.org/officeDocument/2006/relationships/slideLayout" Target="../slideLayouts/slideLayout3.xml"/><Relationship Id="rId21" Type="http://schemas.openxmlformats.org/officeDocument/2006/relationships/image" Target="../media/image4.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5" Type="http://schemas.openxmlformats.org/officeDocument/2006/relationships/image" Target="../media/image8.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7.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6.jpeg"/><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2.jpe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8"/>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121151" y="325439"/>
            <a:ext cx="7981949"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ZA" altLang="en-US"/>
          </a:p>
        </p:txBody>
      </p:sp>
      <p:sp useBgFill="1">
        <p:nvSpPr>
          <p:cNvPr id="3" name="Text Placeholder 2"/>
          <p:cNvSpPr>
            <a:spLocks noGrp="1"/>
          </p:cNvSpPr>
          <p:nvPr>
            <p:ph type="body" idx="1"/>
          </p:nvPr>
        </p:nvSpPr>
        <p:spPr>
          <a:xfrm>
            <a:off x="1678517" y="1600201"/>
            <a:ext cx="9903883" cy="3629025"/>
          </a:xfrm>
          <a:prstGeom prst="rect">
            <a:avLst/>
          </a:prstGeom>
        </p:spPr>
        <p:txBody>
          <a:bodyPr vert="horz" wrap="none" lIns="91440" tIns="45720" rIns="91440" bIns="45720" rtlCol="0" anchor="t" anchorCtr="0">
            <a:normAutofit/>
            <a:scene3d>
              <a:camera prst="orthographicFront">
                <a:rot lat="300000" lon="0" rev="0"/>
              </a:camera>
              <a:lightRig rig="threePt" dir="t"/>
            </a:scene3d>
            <a:flatTx/>
          </a:bodyPr>
          <a:lstStyle/>
          <a:p>
            <a:pPr lvl="0"/>
            <a:endParaRPr lang="en-ZA" dirty="0"/>
          </a:p>
        </p:txBody>
      </p:sp>
      <p:sp>
        <p:nvSpPr>
          <p:cNvPr id="4" name="Date Placeholder 3"/>
          <p:cNvSpPr>
            <a:spLocks noGrp="1"/>
          </p:cNvSpPr>
          <p:nvPr>
            <p:ph type="dt" sz="half" idx="2"/>
          </p:nvPr>
        </p:nvSpPr>
        <p:spPr>
          <a:xfrm>
            <a:off x="1" y="6642100"/>
            <a:ext cx="1454151" cy="171450"/>
          </a:xfrm>
          <a:prstGeom prst="rect">
            <a:avLst/>
          </a:prstGeom>
        </p:spPr>
        <p:txBody>
          <a:bodyPr vert="horz" lIns="91440" tIns="45720" rIns="91440" bIns="45720" rtlCol="0" anchor="ctr"/>
          <a:lstStyle>
            <a:lvl1pPr algn="l" eaLnBrk="1" fontAlgn="auto" hangingPunct="1">
              <a:spcBef>
                <a:spcPts val="0"/>
              </a:spcBef>
              <a:spcAft>
                <a:spcPts val="0"/>
              </a:spcAft>
              <a:defRPr sz="1200">
                <a:solidFill>
                  <a:srgbClr val="C00000"/>
                </a:solidFill>
                <a:latin typeface="+mn-lt"/>
              </a:defRPr>
            </a:lvl1pPr>
          </a:lstStyle>
          <a:p>
            <a:pPr>
              <a:defRPr/>
            </a:pPr>
            <a:fld id="{1018115A-1CA6-4BB5-9EBA-94A06C71D1F1}" type="datetime1">
              <a:rPr lang="en-ZA" smtClean="0"/>
              <a:t>2021/03/09</a:t>
            </a:fld>
            <a:endParaRPr lang="en-ZA" dirty="0"/>
          </a:p>
        </p:txBody>
      </p:sp>
      <p:sp>
        <p:nvSpPr>
          <p:cNvPr id="5" name="Footer Placeholder 4"/>
          <p:cNvSpPr>
            <a:spLocks noGrp="1"/>
          </p:cNvSpPr>
          <p:nvPr>
            <p:ph type="ftr" sz="quarter" idx="3"/>
          </p:nvPr>
        </p:nvSpPr>
        <p:spPr>
          <a:xfrm>
            <a:off x="3119967" y="6669088"/>
            <a:ext cx="3600451" cy="188912"/>
          </a:xfrm>
          <a:prstGeom prst="rect">
            <a:avLst/>
          </a:prstGeom>
        </p:spPr>
        <p:txBody>
          <a:bodyPr vert="horz" lIns="91440" tIns="45720" rIns="91440" bIns="45720" rtlCol="0" anchor="ctr"/>
          <a:lstStyle>
            <a:lvl1pPr algn="ctr" eaLnBrk="1" fontAlgn="auto" hangingPunct="1">
              <a:spcBef>
                <a:spcPts val="0"/>
              </a:spcBef>
              <a:spcAft>
                <a:spcPts val="0"/>
              </a:spcAft>
              <a:defRPr sz="1200" dirty="0">
                <a:solidFill>
                  <a:srgbClr val="FF0000"/>
                </a:solidFill>
                <a:latin typeface="+mn-lt"/>
              </a:defRPr>
            </a:lvl1pPr>
          </a:lstStyle>
          <a:p>
            <a:pPr>
              <a:defRPr/>
            </a:pPr>
            <a:endParaRPr lang="en-ZA"/>
          </a:p>
        </p:txBody>
      </p:sp>
      <p:sp>
        <p:nvSpPr>
          <p:cNvPr id="6" name="Slide Number Placeholder 5"/>
          <p:cNvSpPr>
            <a:spLocks noGrp="1"/>
          </p:cNvSpPr>
          <p:nvPr>
            <p:ph type="sldNum" sz="quarter" idx="4"/>
          </p:nvPr>
        </p:nvSpPr>
        <p:spPr>
          <a:xfrm>
            <a:off x="8688917" y="6597650"/>
            <a:ext cx="2844800" cy="242888"/>
          </a:xfrm>
          <a:prstGeom prst="rect">
            <a:avLst/>
          </a:prstGeom>
        </p:spPr>
        <p:txBody>
          <a:bodyPr vert="horz" lIns="91440" tIns="45720" rIns="91440" bIns="45720" rtlCol="0" anchor="ctr" anchorCtr="1"/>
          <a:lstStyle>
            <a:lvl1pPr algn="r" eaLnBrk="1" fontAlgn="auto" hangingPunct="1">
              <a:spcBef>
                <a:spcPts val="0"/>
              </a:spcBef>
              <a:spcAft>
                <a:spcPts val="0"/>
              </a:spcAft>
              <a:defRPr sz="900" dirty="0">
                <a:solidFill>
                  <a:schemeClr val="tx1">
                    <a:tint val="75000"/>
                  </a:schemeClr>
                </a:solidFill>
                <a:latin typeface="Arial" panose="020B0604020202020204" pitchFamily="34" charset="0"/>
                <a:cs typeface="Arial" panose="020B0604020202020204" pitchFamily="34" charset="0"/>
              </a:defRPr>
            </a:lvl1pPr>
          </a:lstStyle>
          <a:p>
            <a:pPr>
              <a:defRPr/>
            </a:pPr>
            <a:r>
              <a:rPr lang="en-ZA">
                <a:solidFill>
                  <a:srgbClr val="FF0000"/>
                </a:solidFill>
              </a:rPr>
              <a:t>www.emnambith</a:t>
            </a:r>
            <a:r>
              <a:rPr lang="en-ZA">
                <a:blipFill dpi="0" rotWithShape="1">
                  <a:blip r:embed="rId19"/>
                  <a:srcRect/>
                  <a:tile tx="0" ty="0" sx="100000" sy="100000" flip="none" algn="tl"/>
                </a:blipFill>
              </a:rPr>
              <a:t>i</a:t>
            </a:r>
            <a:r>
              <a:rPr lang="en-ZA">
                <a:solidFill>
                  <a:srgbClr val="C00000"/>
                </a:solidFill>
              </a:rPr>
              <a:t>municipality.co.za</a:t>
            </a:r>
            <a:endParaRPr lang="en-ZA">
              <a:solidFill>
                <a:prstClr val="black">
                  <a:tint val="75000"/>
                </a:prstClr>
              </a:solidFill>
            </a:endParaRPr>
          </a:p>
          <a:p>
            <a:pPr>
              <a:defRPr/>
            </a:pPr>
            <a:endParaRPr lang="en-ZA">
              <a:solidFill>
                <a:prstClr val="black">
                  <a:tint val="75000"/>
                </a:prstClr>
              </a:solidFill>
            </a:endParaRPr>
          </a:p>
        </p:txBody>
      </p:sp>
      <p:pic>
        <p:nvPicPr>
          <p:cNvPr id="1031" name="Picture 11"/>
          <p:cNvPicPr>
            <a:picLocks noChangeAspect="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431800" y="115888"/>
            <a:ext cx="1678517"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p:cNvSpPr/>
          <p:nvPr userDrawn="1"/>
        </p:nvSpPr>
        <p:spPr>
          <a:xfrm>
            <a:off x="1871531" y="325773"/>
            <a:ext cx="2208245" cy="1015663"/>
          </a:xfrm>
          <a:prstGeom prst="rect">
            <a:avLst/>
          </a:prstGeom>
          <a:noFill/>
        </p:spPr>
        <p:txBody>
          <a:bodyPr>
            <a:spAutoFit/>
          </a:bodyPr>
          <a:lstStyle/>
          <a:p>
            <a:pPr algn="ctr">
              <a:defRPr/>
            </a:pPr>
            <a:r>
              <a:rPr lang="en-US" sz="18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Arial" panose="020B0604020202020204" pitchFamily="34" charset="0"/>
                <a:cs typeface="Arial" panose="020B0604020202020204" pitchFamily="34" charset="0"/>
              </a:rPr>
              <a:t>DPHS</a:t>
            </a:r>
          </a:p>
          <a:p>
            <a:pPr algn="ctr">
              <a:defRPr/>
            </a:pPr>
            <a:r>
              <a:rPr lang="en-US" sz="18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Arial" panose="020B0604020202020204" pitchFamily="34" charset="0"/>
                <a:cs typeface="Arial" panose="020B0604020202020204" pitchFamily="34" charset="0"/>
              </a:rPr>
              <a:t>-----------------</a:t>
            </a:r>
          </a:p>
          <a:p>
            <a:pPr algn="ctr">
              <a:defRPr/>
            </a:pPr>
            <a:r>
              <a:rPr lang="en-US" sz="1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Arial" panose="020B0604020202020204" pitchFamily="34" charset="0"/>
                <a:cs typeface="Arial" panose="020B0604020202020204" pitchFamily="34" charset="0"/>
              </a:rPr>
              <a:t>Department of Planning and Human Settlements </a:t>
            </a:r>
          </a:p>
        </p:txBody>
      </p:sp>
      <p:sp useBgFill="1">
        <p:nvSpPr>
          <p:cNvPr id="15" name="Rectangle 14"/>
          <p:cNvSpPr/>
          <p:nvPr userDrawn="1"/>
        </p:nvSpPr>
        <p:spPr>
          <a:xfrm>
            <a:off x="1240367" y="3933826"/>
            <a:ext cx="10104967" cy="460375"/>
          </a:xfrm>
          <a:prstGeom prst="rect">
            <a:avLst/>
          </a:prstGeom>
        </p:spPr>
        <p:txBody>
          <a:bodyPr spcFirstLastPara="1">
            <a:prstTxWarp prst="textArchDown">
              <a:avLst/>
            </a:prstTxWarp>
            <a:spAutoFit/>
          </a:bodyPr>
          <a:lstStyle/>
          <a:p>
            <a:pPr algn="ctr">
              <a:defRPr/>
            </a:pPr>
            <a:endParaRPr lang="en-US" sz="2400" b="1" spc="300" dirty="0">
              <a:ln w="11430" cmpd="sng">
                <a:solidFill>
                  <a:srgbClr val="4F81BD">
                    <a:tint val="10000"/>
                  </a:srgbClr>
                </a:solidFill>
                <a:prstDash val="solid"/>
                <a:miter lim="800000"/>
              </a:ln>
              <a:gradFill>
                <a:gsLst>
                  <a:gs pos="10000">
                    <a:srgbClr val="4F81BD">
                      <a:tint val="83000"/>
                      <a:shade val="100000"/>
                      <a:satMod val="200000"/>
                    </a:srgbClr>
                  </a:gs>
                  <a:gs pos="75000">
                    <a:srgbClr val="4F81BD">
                      <a:tint val="100000"/>
                      <a:shade val="50000"/>
                      <a:satMod val="150000"/>
                    </a:srgbClr>
                  </a:gs>
                </a:gsLst>
                <a:lin ang="5400000"/>
              </a:gradFill>
              <a:effectLst>
                <a:glow rad="45500">
                  <a:srgbClr val="4F81BD">
                    <a:satMod val="220000"/>
                    <a:alpha val="35000"/>
                  </a:srgbClr>
                </a:glow>
              </a:effectLst>
              <a:latin typeface="Arial" panose="020B0604020202020204" pitchFamily="34" charset="0"/>
              <a:cs typeface="Arial" panose="020B0604020202020204" pitchFamily="34" charset="0"/>
            </a:endParaRPr>
          </a:p>
        </p:txBody>
      </p:sp>
      <p:pic>
        <p:nvPicPr>
          <p:cNvPr id="1034" name="Picture 6"/>
          <p:cNvPicPr>
            <a:picLocks noChangeAspect="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143933" y="5645151"/>
            <a:ext cx="2015067"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9"/>
          <p:cNvPicPr>
            <a:picLocks noChangeAspect="1"/>
          </p:cNvPicPr>
          <p:nvPr userDrawn="1"/>
        </p:nvPicPr>
        <p:blipFill>
          <a:blip r:embed="rId22">
            <a:extLst>
              <a:ext uri="{28A0092B-C50C-407E-A947-70E740481C1C}">
                <a14:useLocalDpi xmlns:a14="http://schemas.microsoft.com/office/drawing/2010/main" val="0"/>
              </a:ext>
            </a:extLst>
          </a:blip>
          <a:srcRect/>
          <a:stretch>
            <a:fillRect/>
          </a:stretch>
        </p:blipFill>
        <p:spPr bwMode="auto">
          <a:xfrm>
            <a:off x="3867151" y="5645151"/>
            <a:ext cx="1648883" cy="96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0"/>
          <p:cNvPicPr>
            <a:picLocks noChangeAspect="1"/>
          </p:cNvPicPr>
          <p:nvPr userDrawn="1"/>
        </p:nvPicPr>
        <p:blipFill>
          <a:blip r:embed="rId23">
            <a:extLst>
              <a:ext uri="{28A0092B-C50C-407E-A947-70E740481C1C}">
                <a14:useLocalDpi xmlns:a14="http://schemas.microsoft.com/office/drawing/2010/main" val="0"/>
              </a:ext>
            </a:extLst>
          </a:blip>
          <a:srcRect/>
          <a:stretch>
            <a:fillRect/>
          </a:stretch>
        </p:blipFill>
        <p:spPr bwMode="auto">
          <a:xfrm>
            <a:off x="7823200" y="5645151"/>
            <a:ext cx="2506133" cy="96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7" name="Group 15"/>
          <p:cNvGrpSpPr>
            <a:grpSpLocks/>
          </p:cNvGrpSpPr>
          <p:nvPr userDrawn="1"/>
        </p:nvGrpSpPr>
        <p:grpSpPr bwMode="auto">
          <a:xfrm>
            <a:off x="2159000" y="5635626"/>
            <a:ext cx="9889067" cy="930275"/>
            <a:chOff x="1619672" y="5635010"/>
            <a:chExt cx="7416824" cy="930245"/>
          </a:xfrm>
        </p:grpSpPr>
        <p:pic>
          <p:nvPicPr>
            <p:cNvPr id="1038" name="Picture 7"/>
            <p:cNvPicPr>
              <a:picLocks noChangeAspect="1"/>
            </p:cNvPicPr>
            <p:nvPr userDrawn="1"/>
          </p:nvPicPr>
          <p:blipFill>
            <a:blip r:embed="rId24">
              <a:extLst>
                <a:ext uri="{28A0092B-C50C-407E-A947-70E740481C1C}">
                  <a14:useLocalDpi xmlns:a14="http://schemas.microsoft.com/office/drawing/2010/main" val="0"/>
                </a:ext>
              </a:extLst>
            </a:blip>
            <a:srcRect/>
            <a:stretch>
              <a:fillRect/>
            </a:stretch>
          </p:blipFill>
          <p:spPr bwMode="auto">
            <a:xfrm>
              <a:off x="1619672" y="5635010"/>
              <a:ext cx="1281233" cy="930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9" name="Picture 8"/>
            <p:cNvPicPr>
              <a:picLocks noChangeAspect="1"/>
            </p:cNvPicPr>
            <p:nvPr userDrawn="1"/>
          </p:nvPicPr>
          <p:blipFill>
            <a:blip r:embed="rId25">
              <a:extLst>
                <a:ext uri="{28A0092B-C50C-407E-A947-70E740481C1C}">
                  <a14:useLocalDpi xmlns:a14="http://schemas.microsoft.com/office/drawing/2010/main" val="0"/>
                </a:ext>
              </a:extLst>
            </a:blip>
            <a:srcRect/>
            <a:stretch>
              <a:fillRect/>
            </a:stretch>
          </p:blipFill>
          <p:spPr bwMode="auto">
            <a:xfrm>
              <a:off x="4162257" y="5637909"/>
              <a:ext cx="1705887" cy="927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0" name="Picture 13"/>
            <p:cNvPicPr>
              <a:picLocks noChangeAspect="1"/>
            </p:cNvPicPr>
            <p:nvPr userDrawn="1"/>
          </p:nvPicPr>
          <p:blipFill>
            <a:blip r:embed="rId26">
              <a:extLst>
                <a:ext uri="{28A0092B-C50C-407E-A947-70E740481C1C}">
                  <a14:useLocalDpi xmlns:a14="http://schemas.microsoft.com/office/drawing/2010/main" val="0"/>
                </a:ext>
              </a:extLst>
            </a:blip>
            <a:srcRect/>
            <a:stretch>
              <a:fillRect/>
            </a:stretch>
          </p:blipFill>
          <p:spPr bwMode="auto">
            <a:xfrm>
              <a:off x="7746947" y="5635010"/>
              <a:ext cx="1289549" cy="890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20314432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Lst>
  <p:transition spd="slow">
    <p:fade/>
  </p:transition>
  <p:hf hdr="0" ftr="0" dt="0"/>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Arial" panose="020B060402020202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Arial" panose="020B060402020202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1018115A-1CA6-4BB5-9EBA-94A06C71D1F1}" type="datetime1">
              <a:rPr lang="en-ZA" smtClean="0"/>
              <a:t>2021/03/09</a:t>
            </a:fld>
            <a:endParaRPr lang="en-ZA"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Z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a:defRPr/>
            </a:pPr>
            <a:r>
              <a:rPr lang="en-ZA" smtClean="0">
                <a:solidFill>
                  <a:srgbClr val="FF0000"/>
                </a:solidFill>
              </a:rPr>
              <a:t>www.emnambith</a:t>
            </a:r>
            <a:r>
              <a:rPr lang="en-ZA" smtClean="0">
                <a:blipFill dpi="0" rotWithShape="1">
                  <a:blip r:embed="rId18"/>
                  <a:srcRect/>
                  <a:tile tx="0" ty="0" sx="100000" sy="100000" flip="none" algn="tl"/>
                </a:blipFill>
              </a:rPr>
              <a:t>i</a:t>
            </a:r>
            <a:r>
              <a:rPr lang="en-ZA" smtClean="0">
                <a:solidFill>
                  <a:srgbClr val="C00000"/>
                </a:solidFill>
              </a:rPr>
              <a:t>municipality.co.za</a:t>
            </a:r>
            <a:endParaRPr lang="en-ZA" smtClean="0">
              <a:solidFill>
                <a:prstClr val="black">
                  <a:tint val="75000"/>
                </a:prstClr>
              </a:solidFill>
            </a:endParaRPr>
          </a:p>
          <a:p>
            <a:pPr>
              <a:defRPr/>
            </a:pPr>
            <a:endParaRPr lang="en-ZA">
              <a:solidFill>
                <a:prstClr val="black">
                  <a:tint val="75000"/>
                </a:prstClr>
              </a:solidFill>
            </a:endParaRPr>
          </a:p>
        </p:txBody>
      </p:sp>
    </p:spTree>
    <p:extLst>
      <p:ext uri="{BB962C8B-B14F-4D97-AF65-F5344CB8AC3E}">
        <p14:creationId xmlns:p14="http://schemas.microsoft.com/office/powerpoint/2010/main" val="1562885411"/>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emf"/><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3.emf"/><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4.emf"/><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hart" Target="../charts/chart1.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5.emf"/><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1.png"/><Relationship Id="rId2" Type="http://schemas.openxmlformats.org/officeDocument/2006/relationships/diagramData" Target="../diagrams/data1.xml"/><Relationship Id="rId1" Type="http://schemas.openxmlformats.org/officeDocument/2006/relationships/slideLayout" Target="../slideLayouts/slideLayout2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66447" y="3811482"/>
            <a:ext cx="7556876" cy="1569660"/>
          </a:xfrm>
          <a:prstGeom prst="rect">
            <a:avLst/>
          </a:prstGeom>
          <a:noFill/>
        </p:spPr>
        <p:txBody>
          <a:bodyPr wrap="none" lIns="91440" tIns="45720" rIns="91440" bIns="45720">
            <a:spAutoFit/>
          </a:bodyPr>
          <a:lstStyle/>
          <a:p>
            <a:pPr lvl="0" algn="ctr"/>
            <a:r>
              <a:rPr lang="en-US" sz="4400" b="1" dirty="0">
                <a:ln w="13462">
                  <a:solidFill>
                    <a:srgbClr val="FFFF00"/>
                  </a:solidFill>
                  <a:prstDash val="solid"/>
                </a:ln>
                <a:effectLst>
                  <a:outerShdw dist="38100" dir="2700000" algn="bl" rotWithShape="0">
                    <a:srgbClr val="4EB3CF"/>
                  </a:outerShdw>
                </a:effectLst>
                <a:latin typeface="Century Gothic" panose="020B0502020202020204" pitchFamily="34" charset="0"/>
              </a:rPr>
              <a:t>STATE OF THE </a:t>
            </a:r>
            <a:r>
              <a:rPr lang="en-US" sz="4400" b="1" dirty="0" smtClean="0">
                <a:ln w="13462">
                  <a:solidFill>
                    <a:srgbClr val="FFFF00"/>
                  </a:solidFill>
                  <a:prstDash val="solid"/>
                </a:ln>
                <a:effectLst>
                  <a:outerShdw dist="38100" dir="2700000" algn="bl" rotWithShape="0">
                    <a:srgbClr val="4EB3CF"/>
                  </a:outerShdw>
                </a:effectLst>
                <a:latin typeface="Century Gothic" panose="020B0502020202020204" pitchFamily="34" charset="0"/>
              </a:rPr>
              <a:t>MUNICIPALITY</a:t>
            </a:r>
          </a:p>
          <a:p>
            <a:pPr lvl="0" algn="ctr"/>
            <a:r>
              <a:rPr lang="en-US" sz="3200" b="1" dirty="0" smtClean="0">
                <a:ln w="13462">
                  <a:solidFill>
                    <a:srgbClr val="FFFF00"/>
                  </a:solidFill>
                  <a:prstDash val="solid"/>
                </a:ln>
                <a:effectLst>
                  <a:outerShdw dist="38100" dir="2700000" algn="bl" rotWithShape="0">
                    <a:srgbClr val="4EB3CF"/>
                  </a:outerShdw>
                </a:effectLst>
                <a:latin typeface="Century Gothic" panose="020B0502020202020204" pitchFamily="34" charset="0"/>
              </a:rPr>
              <a:t>Presented By PS Mkhize</a:t>
            </a:r>
            <a:endParaRPr lang="en-US" sz="4000" b="1" dirty="0">
              <a:ln w="13462">
                <a:solidFill>
                  <a:srgbClr val="FFFF00"/>
                </a:solidFill>
                <a:prstDash val="solid"/>
              </a:ln>
              <a:effectLst>
                <a:outerShdw dist="38100" dir="2700000" algn="bl" rotWithShape="0">
                  <a:srgbClr val="4EB3CF"/>
                </a:outerShdw>
              </a:effectLst>
              <a:latin typeface="Century Gothic" panose="020B0502020202020204" pitchFamily="34" charset="0"/>
            </a:endParaRPr>
          </a:p>
          <a:p>
            <a:pPr algn="ctr"/>
            <a:endParaRPr lang="en-US" sz="2000" b="1" dirty="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Algerian" panose="04020705040A02060702" pitchFamily="82" charset="0"/>
            </a:endParaRPr>
          </a:p>
        </p:txBody>
      </p:sp>
      <p:sp>
        <p:nvSpPr>
          <p:cNvPr id="2" name="Slide Number Placeholder 1"/>
          <p:cNvSpPr>
            <a:spLocks noGrp="1"/>
          </p:cNvSpPr>
          <p:nvPr>
            <p:ph type="sldNum" sz="quarter" idx="12"/>
          </p:nvPr>
        </p:nvSpPr>
        <p:spPr/>
        <p:txBody>
          <a:bodyPr/>
          <a:lstStyle/>
          <a:p>
            <a:fld id="{D5B9C14C-5446-482F-8AE4-478F35B10276}" type="slidenum">
              <a:rPr lang="en-ZA" smtClean="0"/>
              <a:t>1</a:t>
            </a:fld>
            <a:endParaRPr lang="en-ZA"/>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53691" y="436418"/>
            <a:ext cx="4582390" cy="3241964"/>
          </a:xfrm>
          <a:prstGeom prst="rect">
            <a:avLst/>
          </a:prstGeom>
          <a:noFill/>
          <a:ln>
            <a:noFill/>
          </a:ln>
        </p:spPr>
      </p:pic>
    </p:spTree>
    <p:extLst>
      <p:ext uri="{BB962C8B-B14F-4D97-AF65-F5344CB8AC3E}">
        <p14:creationId xmlns:p14="http://schemas.microsoft.com/office/powerpoint/2010/main" val="28022877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B9C14C-5446-482F-8AE4-478F35B10276}" type="slidenum">
              <a:rPr lang="en-ZA" smtClean="0"/>
              <a:t>10</a:t>
            </a:fld>
            <a:endParaRPr lang="en-ZA"/>
          </a:p>
        </p:txBody>
      </p:sp>
      <p:sp>
        <p:nvSpPr>
          <p:cNvPr id="3" name="Rectangle 2"/>
          <p:cNvSpPr/>
          <p:nvPr/>
        </p:nvSpPr>
        <p:spPr>
          <a:xfrm>
            <a:off x="903449" y="1132719"/>
            <a:ext cx="11054629" cy="923330"/>
          </a:xfrm>
          <a:prstGeom prst="rect">
            <a:avLst/>
          </a:prstGeom>
        </p:spPr>
        <p:txBody>
          <a:bodyPr wrap="none">
            <a:spAutoFit/>
          </a:bodyPr>
          <a:lstStyle/>
          <a:p>
            <a:pPr algn="ctr"/>
            <a:r>
              <a:rPr lang="fr-FR" sz="5400" b="1" dirty="0" smtClean="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rPr>
              <a:t>POST</a:t>
            </a:r>
            <a:r>
              <a:rPr lang="fr-FR" dirty="0" smtClean="0">
                <a:latin typeface="Century Gothic" panose="020B0502020202020204" pitchFamily="34" charset="0"/>
              </a:rPr>
              <a:t> </a:t>
            </a:r>
            <a:r>
              <a:rPr lang="fr-FR" sz="5400" b="1" dirty="0" smtClean="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rPr>
              <a:t>AUDIT ACTION PLAN (PAAP)</a:t>
            </a:r>
            <a:endParaRPr lang="fr-FR" sz="5400" b="1" dirty="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endParaRPr>
          </a:p>
        </p:txBody>
      </p:sp>
      <p:sp>
        <p:nvSpPr>
          <p:cNvPr id="4" name="Rectangle 3"/>
          <p:cNvSpPr/>
          <p:nvPr/>
        </p:nvSpPr>
        <p:spPr>
          <a:xfrm>
            <a:off x="903449" y="2695805"/>
            <a:ext cx="9716060" cy="2585323"/>
          </a:xfrm>
          <a:prstGeom prst="rect">
            <a:avLst/>
          </a:prstGeom>
        </p:spPr>
        <p:txBody>
          <a:bodyPr wrap="square">
            <a:spAutoFit/>
          </a:bodyPr>
          <a:lstStyle/>
          <a:p>
            <a:r>
              <a:rPr lang="en-US" dirty="0" smtClean="0"/>
              <a:t>4. 	Due to the fact that we have not received good audit opinions since the merger, we           	are not able to get financial information that can be used as a basis in our 	accounting books. This has affected our balances. With the help of consultants on 	site, the municipality is currently effecting a clean-up of its books </a:t>
            </a:r>
            <a:r>
              <a:rPr lang="en-US" dirty="0"/>
              <a:t>t</a:t>
            </a:r>
            <a:r>
              <a:rPr lang="en-US" dirty="0" smtClean="0"/>
              <a:t>o make sure 	that all the accounting balances are supported by credible financial information.</a:t>
            </a:r>
          </a:p>
          <a:p>
            <a:endParaRPr lang="en-US" dirty="0" smtClean="0"/>
          </a:p>
          <a:p>
            <a:pPr marL="342900" indent="-342900" algn="just">
              <a:buAutoNum type="arabicPeriod"/>
            </a:pPr>
            <a:endParaRPr lang="en-US" dirty="0"/>
          </a:p>
          <a:p>
            <a:pPr algn="just"/>
            <a:endParaRPr lang="en-ZA" dirty="0" smtClean="0"/>
          </a:p>
          <a:p>
            <a:pPr algn="just"/>
            <a:endParaRPr lang="en-ZA" dirty="0" smtClean="0"/>
          </a:p>
        </p:txBody>
      </p:sp>
      <p:pic>
        <p:nvPicPr>
          <p:cNvPr id="5" name="Picture 4"/>
          <p:cNvPicPr>
            <a:picLocks noChangeAspect="1"/>
          </p:cNvPicPr>
          <p:nvPr/>
        </p:nvPicPr>
        <p:blipFill>
          <a:blip r:embed="rId2"/>
          <a:stretch>
            <a:fillRect/>
          </a:stretch>
        </p:blipFill>
        <p:spPr>
          <a:xfrm>
            <a:off x="115359" y="176582"/>
            <a:ext cx="1133954" cy="810838"/>
          </a:xfrm>
          <a:prstGeom prst="rect">
            <a:avLst/>
          </a:prstGeom>
        </p:spPr>
      </p:pic>
    </p:spTree>
    <p:extLst>
      <p:ext uri="{BB962C8B-B14F-4D97-AF65-F5344CB8AC3E}">
        <p14:creationId xmlns:p14="http://schemas.microsoft.com/office/powerpoint/2010/main" val="11686732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B9C14C-5446-482F-8AE4-478F35B10276}" type="slidenum">
              <a:rPr lang="en-ZA" smtClean="0"/>
              <a:t>11</a:t>
            </a:fld>
            <a:endParaRPr lang="en-ZA"/>
          </a:p>
        </p:txBody>
      </p:sp>
      <p:sp>
        <p:nvSpPr>
          <p:cNvPr id="4" name="Rectangle 3"/>
          <p:cNvSpPr/>
          <p:nvPr/>
        </p:nvSpPr>
        <p:spPr>
          <a:xfrm>
            <a:off x="1043188" y="463640"/>
            <a:ext cx="10169295" cy="923330"/>
          </a:xfrm>
          <a:prstGeom prst="rect">
            <a:avLst/>
          </a:prstGeom>
        </p:spPr>
        <p:txBody>
          <a:bodyPr wrap="square">
            <a:spAutoFit/>
          </a:bodyPr>
          <a:lstStyle/>
          <a:p>
            <a:pPr lvl="0" algn="ctr"/>
            <a:r>
              <a:rPr lang="en-ZA" sz="5400" b="1" dirty="0" smtClean="0">
                <a:ln w="13462">
                  <a:solidFill>
                    <a:srgbClr val="FFFF00"/>
                  </a:solidFill>
                  <a:prstDash val="solid"/>
                </a:ln>
                <a:solidFill>
                  <a:prstClr val="black">
                    <a:lumMod val="95000"/>
                    <a:lumOff val="5000"/>
                  </a:prstClr>
                </a:solidFill>
                <a:effectLst>
                  <a:outerShdw dist="38100" dir="2700000" algn="bl" rotWithShape="0">
                    <a:srgbClr val="4EB3CF"/>
                  </a:outerShdw>
                </a:effectLst>
                <a:latin typeface="Century Gothic" panose="020B0502020202020204" pitchFamily="34" charset="0"/>
              </a:rPr>
              <a:t>CURRENT AUDIT STATUS</a:t>
            </a:r>
            <a:endParaRPr lang="fr-FR" sz="5400" b="1" dirty="0">
              <a:ln w="13462">
                <a:solidFill>
                  <a:srgbClr val="FFFF00"/>
                </a:solidFill>
                <a:prstDash val="solid"/>
              </a:ln>
              <a:solidFill>
                <a:prstClr val="black">
                  <a:lumMod val="95000"/>
                  <a:lumOff val="5000"/>
                </a:prstClr>
              </a:solidFill>
              <a:effectLst>
                <a:outerShdw dist="38100" dir="2700000" algn="bl" rotWithShape="0">
                  <a:srgbClr val="4EB3CF"/>
                </a:outerShdw>
              </a:effectLst>
              <a:latin typeface="Century Gothic" panose="020B0502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302066602"/>
              </p:ext>
            </p:extLst>
          </p:nvPr>
        </p:nvGraphicFramePr>
        <p:xfrm>
          <a:off x="768783" y="1386970"/>
          <a:ext cx="8505219" cy="4137469"/>
        </p:xfrm>
        <a:graphic>
          <a:graphicData uri="http://schemas.openxmlformats.org/drawingml/2006/table">
            <a:tbl>
              <a:tblPr/>
              <a:tblGrid>
                <a:gridCol w="769261">
                  <a:extLst>
                    <a:ext uri="{9D8B030D-6E8A-4147-A177-3AD203B41FA5}">
                      <a16:colId xmlns:a16="http://schemas.microsoft.com/office/drawing/2014/main" val="20000"/>
                    </a:ext>
                  </a:extLst>
                </a:gridCol>
                <a:gridCol w="7735958">
                  <a:extLst>
                    <a:ext uri="{9D8B030D-6E8A-4147-A177-3AD203B41FA5}">
                      <a16:colId xmlns:a16="http://schemas.microsoft.com/office/drawing/2014/main" val="20001"/>
                    </a:ext>
                  </a:extLst>
                </a:gridCol>
              </a:tblGrid>
              <a:tr h="236590">
                <a:tc gridSpan="2">
                  <a:txBody>
                    <a:bodyPr/>
                    <a:lstStyle/>
                    <a:p>
                      <a:pPr algn="l" fontAlgn="b"/>
                      <a:r>
                        <a:rPr lang="en-ZA" sz="1300" b="1" i="0" u="none" strike="noStrike" dirty="0">
                          <a:solidFill>
                            <a:srgbClr val="000000"/>
                          </a:solidFill>
                          <a:effectLst/>
                          <a:latin typeface="Calibri" panose="020F0502020204030204" pitchFamily="34" charset="0"/>
                        </a:rPr>
                        <a:t>Communications of Audit Findings Status</a:t>
                      </a:r>
                    </a:p>
                  </a:txBody>
                  <a:tcPr marL="9525" marR="9525" marT="9525" marB="0" anchor="b">
                    <a:lnL>
                      <a:noFill/>
                    </a:lnL>
                    <a:lnR>
                      <a:noFill/>
                    </a:lnR>
                    <a:lnT>
                      <a:noFill/>
                    </a:lnT>
                    <a:lnB>
                      <a:noFill/>
                    </a:lnB>
                  </a:tcPr>
                </a:tc>
                <a:tc hMerge="1">
                  <a:txBody>
                    <a:bodyPr/>
                    <a:lstStyle/>
                    <a:p>
                      <a:endParaRPr lang="en-ZA"/>
                    </a:p>
                  </a:txBody>
                  <a:tcPr/>
                </a:tc>
                <a:extLst>
                  <a:ext uri="{0D108BD9-81ED-4DB2-BD59-A6C34878D82A}">
                    <a16:rowId xmlns:a16="http://schemas.microsoft.com/office/drawing/2014/main" val="10000"/>
                  </a:ext>
                </a:extLst>
              </a:tr>
              <a:tr h="216017">
                <a:tc>
                  <a:txBody>
                    <a:bodyPr/>
                    <a:lstStyle/>
                    <a:p>
                      <a:pPr algn="l" fontAlgn="b"/>
                      <a:endParaRPr lang="en-ZA"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ZA"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6017">
                <a:tc>
                  <a:txBody>
                    <a:bodyPr/>
                    <a:lstStyle/>
                    <a:p>
                      <a:pPr algn="l" fontAlgn="b"/>
                      <a:r>
                        <a:rPr lang="en-ZA" sz="1100" b="1" i="0" u="none" strike="noStrike">
                          <a:solidFill>
                            <a:srgbClr val="000000"/>
                          </a:solidFill>
                          <a:effectLst/>
                          <a:latin typeface="Calibri" panose="020F0502020204030204" pitchFamily="34" charset="0"/>
                        </a:rPr>
                        <a:t>CoAF No.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ZA" sz="1100" b="1" i="0" u="none" strike="noStrike" dirty="0">
                          <a:solidFill>
                            <a:srgbClr val="000000"/>
                          </a:solidFill>
                          <a:effectLst/>
                          <a:latin typeface="Calibri" panose="020F0502020204030204" pitchFamily="34" charset="0"/>
                        </a:rPr>
                        <a:t>Status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5730">
                <a:tc>
                  <a:txBody>
                    <a:bodyPr/>
                    <a:lstStyle/>
                    <a:p>
                      <a:pPr algn="l" fontAlgn="b"/>
                      <a:r>
                        <a:rPr lang="en-ZA" sz="1100" b="0" i="0" u="none" strike="noStrike" dirty="0" err="1">
                          <a:solidFill>
                            <a:srgbClr val="000000"/>
                          </a:solidFill>
                          <a:effectLst/>
                          <a:latin typeface="Calibri" panose="020F0502020204030204" pitchFamily="34" charset="0"/>
                        </a:rPr>
                        <a:t>CoAF</a:t>
                      </a:r>
                      <a:r>
                        <a:rPr lang="en-ZA" sz="1100" b="0" i="0" u="none" strike="noStrike" dirty="0">
                          <a:solidFill>
                            <a:srgbClr val="000000"/>
                          </a:solidFill>
                          <a:effectLst/>
                          <a:latin typeface="Calibri" panose="020F0502020204030204" pitchFamily="34" charset="0"/>
                        </a:rPr>
                        <a:t>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Calibri" panose="020F0502020204030204" pitchFamily="34" charset="0"/>
                        </a:rPr>
                        <a:t>Management comments submitted and conclusion obtained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5730">
                <a:tc>
                  <a:txBody>
                    <a:bodyPr/>
                    <a:lstStyle/>
                    <a:p>
                      <a:pPr algn="l" fontAlgn="b"/>
                      <a:r>
                        <a:rPr lang="en-ZA" sz="1100" b="0" i="0" u="none" strike="noStrike">
                          <a:solidFill>
                            <a:srgbClr val="000000"/>
                          </a:solidFill>
                          <a:effectLst/>
                          <a:latin typeface="Calibri" panose="020F0502020204030204" pitchFamily="34" charset="0"/>
                        </a:rPr>
                        <a:t>CoAF 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Calibri" panose="020F0502020204030204" pitchFamily="34" charset="0"/>
                        </a:rPr>
                        <a:t>Management comments submitted and conclusion obtained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5730">
                <a:tc>
                  <a:txBody>
                    <a:bodyPr/>
                    <a:lstStyle/>
                    <a:p>
                      <a:pPr algn="l" fontAlgn="b"/>
                      <a:r>
                        <a:rPr lang="en-ZA" sz="1100" b="0" i="0" u="none" strike="noStrike">
                          <a:solidFill>
                            <a:srgbClr val="000000"/>
                          </a:solidFill>
                          <a:effectLst/>
                          <a:latin typeface="Calibri" panose="020F0502020204030204" pitchFamily="34" charset="0"/>
                        </a:rPr>
                        <a:t>CoAF 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Calibri" panose="020F0502020204030204" pitchFamily="34" charset="0"/>
                        </a:rPr>
                        <a:t>Management comments submitted, awaiting auditor conclusion. Supporting information not collected by auditors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5730">
                <a:tc>
                  <a:txBody>
                    <a:bodyPr/>
                    <a:lstStyle/>
                    <a:p>
                      <a:pPr algn="l" fontAlgn="b"/>
                      <a:r>
                        <a:rPr lang="en-ZA" sz="1100" b="0" i="0" u="none" strike="noStrike">
                          <a:solidFill>
                            <a:srgbClr val="000000"/>
                          </a:solidFill>
                          <a:effectLst/>
                          <a:latin typeface="Calibri" panose="020F0502020204030204" pitchFamily="34" charset="0"/>
                        </a:rPr>
                        <a:t>CoAF 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Calibri" panose="020F0502020204030204" pitchFamily="34" charset="0"/>
                        </a:rPr>
                        <a:t>Management comments submitted, awaiting auditor conclusion. Supporting information not collected by auditors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5730">
                <a:tc>
                  <a:txBody>
                    <a:bodyPr/>
                    <a:lstStyle/>
                    <a:p>
                      <a:pPr algn="l" fontAlgn="b"/>
                      <a:r>
                        <a:rPr lang="en-ZA" sz="1100" b="0" i="0" u="none" strike="noStrike">
                          <a:solidFill>
                            <a:srgbClr val="000000"/>
                          </a:solidFill>
                          <a:effectLst/>
                          <a:latin typeface="Calibri" panose="020F0502020204030204" pitchFamily="34" charset="0"/>
                        </a:rPr>
                        <a:t>CoAF 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Calibri" panose="020F0502020204030204" pitchFamily="34" charset="0"/>
                        </a:rPr>
                        <a:t>Management comments submitted, awaiting auditor conclusion. Supporting information not collected by auditors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5730">
                <a:tc>
                  <a:txBody>
                    <a:bodyPr/>
                    <a:lstStyle/>
                    <a:p>
                      <a:pPr algn="l" fontAlgn="b"/>
                      <a:r>
                        <a:rPr lang="en-ZA" sz="1100" b="0" i="0" u="none" strike="noStrike">
                          <a:solidFill>
                            <a:srgbClr val="000000"/>
                          </a:solidFill>
                          <a:effectLst/>
                          <a:latin typeface="Calibri" panose="020F0502020204030204" pitchFamily="34" charset="0"/>
                        </a:rPr>
                        <a:t>CoAF 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Calibri" panose="020F0502020204030204" pitchFamily="34" charset="0"/>
                        </a:rPr>
                        <a:t>Management comments submitted, awaiting auditor conclusion. Supporting information not collected by auditors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05730">
                <a:tc>
                  <a:txBody>
                    <a:bodyPr/>
                    <a:lstStyle/>
                    <a:p>
                      <a:pPr algn="l" fontAlgn="b"/>
                      <a:r>
                        <a:rPr lang="en-ZA" sz="1100" b="0" i="0" u="none" strike="noStrike">
                          <a:solidFill>
                            <a:srgbClr val="000000"/>
                          </a:solidFill>
                          <a:effectLst/>
                          <a:latin typeface="Calibri" panose="020F0502020204030204" pitchFamily="34" charset="0"/>
                        </a:rPr>
                        <a:t>CoAF 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Calibri" panose="020F0502020204030204" pitchFamily="34" charset="0"/>
                        </a:rPr>
                        <a:t>Management comments submitted, awaiting auditor conclusion. Supporting information not collected by auditors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05730">
                <a:tc>
                  <a:txBody>
                    <a:bodyPr/>
                    <a:lstStyle/>
                    <a:p>
                      <a:pPr algn="l" fontAlgn="b"/>
                      <a:r>
                        <a:rPr lang="en-ZA" sz="1100" b="0" i="0" u="none" strike="noStrike">
                          <a:solidFill>
                            <a:srgbClr val="000000"/>
                          </a:solidFill>
                          <a:effectLst/>
                          <a:latin typeface="Calibri" panose="020F0502020204030204" pitchFamily="34" charset="0"/>
                        </a:rPr>
                        <a:t>CoAF 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dirty="0" smtClean="0">
                          <a:solidFill>
                            <a:srgbClr val="000000"/>
                          </a:solidFill>
                          <a:effectLst/>
                          <a:latin typeface="Calibri" panose="020F0502020204030204" pitchFamily="34" charset="0"/>
                        </a:rPr>
                        <a:t>Management</a:t>
                      </a:r>
                      <a:r>
                        <a:rPr lang="en-ZA" sz="1100" b="0" i="0" u="none" strike="noStrike" baseline="0" dirty="0" smtClean="0">
                          <a:solidFill>
                            <a:srgbClr val="000000"/>
                          </a:solidFill>
                          <a:effectLst/>
                          <a:latin typeface="Calibri" panose="020F0502020204030204" pitchFamily="34" charset="0"/>
                        </a:rPr>
                        <a:t> comment submitted</a:t>
                      </a:r>
                      <a:endParaRPr lang="en-ZA"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05730">
                <a:tc>
                  <a:txBody>
                    <a:bodyPr/>
                    <a:lstStyle/>
                    <a:p>
                      <a:pPr algn="l" fontAlgn="b"/>
                      <a:r>
                        <a:rPr lang="en-ZA" sz="1100" b="0" i="0" u="none" strike="noStrike">
                          <a:solidFill>
                            <a:srgbClr val="000000"/>
                          </a:solidFill>
                          <a:effectLst/>
                          <a:latin typeface="Calibri" panose="020F0502020204030204" pitchFamily="34" charset="0"/>
                        </a:rPr>
                        <a:t>CoAF 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dirty="0" smtClean="0">
                          <a:solidFill>
                            <a:srgbClr val="000000"/>
                          </a:solidFill>
                          <a:effectLst/>
                          <a:latin typeface="Calibri" panose="020F0502020204030204" pitchFamily="34" charset="0"/>
                        </a:rPr>
                        <a:t>Management response in progress</a:t>
                      </a:r>
                      <a:r>
                        <a:rPr lang="en-ZA" sz="1100" b="0" i="0" u="none" strike="noStrike" baseline="0" dirty="0" smtClean="0">
                          <a:solidFill>
                            <a:srgbClr val="000000"/>
                          </a:solidFill>
                          <a:effectLst/>
                          <a:latin typeface="Calibri" panose="020F0502020204030204" pitchFamily="34" charset="0"/>
                        </a:rPr>
                        <a:t> </a:t>
                      </a:r>
                      <a:endParaRPr lang="en-ZA"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05730">
                <a:tc>
                  <a:txBody>
                    <a:bodyPr/>
                    <a:lstStyle/>
                    <a:p>
                      <a:pPr algn="l" fontAlgn="b"/>
                      <a:r>
                        <a:rPr lang="en-ZA" sz="1100" b="0" i="0" u="none" strike="noStrike">
                          <a:solidFill>
                            <a:srgbClr val="000000"/>
                          </a:solidFill>
                          <a:effectLst/>
                          <a:latin typeface="Calibri" panose="020F0502020204030204" pitchFamily="34" charset="0"/>
                        </a:rPr>
                        <a:t>CoAF 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smtClean="0">
                          <a:solidFill>
                            <a:srgbClr val="000000"/>
                          </a:solidFill>
                          <a:effectLst/>
                          <a:latin typeface="Calibri" panose="020F0502020204030204" pitchFamily="34" charset="0"/>
                        </a:rPr>
                        <a:t>Management response in progress</a:t>
                      </a:r>
                      <a:r>
                        <a:rPr lang="en-ZA" sz="1100" b="0" i="0" u="none" strike="noStrike" baseline="0" smtClean="0">
                          <a:solidFill>
                            <a:srgbClr val="000000"/>
                          </a:solidFill>
                          <a:effectLst/>
                          <a:latin typeface="Calibri" panose="020F0502020204030204" pitchFamily="34" charset="0"/>
                        </a:rPr>
                        <a:t> </a:t>
                      </a:r>
                      <a:endParaRPr lang="en-ZA"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05730">
                <a:tc>
                  <a:txBody>
                    <a:bodyPr/>
                    <a:lstStyle/>
                    <a:p>
                      <a:pPr algn="l" fontAlgn="b"/>
                      <a:r>
                        <a:rPr lang="en-ZA" sz="1100" b="0" i="0" u="none" strike="noStrike">
                          <a:solidFill>
                            <a:srgbClr val="000000"/>
                          </a:solidFill>
                          <a:effectLst/>
                          <a:latin typeface="Calibri" panose="020F0502020204030204" pitchFamily="34" charset="0"/>
                        </a:rPr>
                        <a:t>CoAF 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dirty="0" smtClean="0">
                          <a:solidFill>
                            <a:srgbClr val="000000"/>
                          </a:solidFill>
                          <a:effectLst/>
                          <a:latin typeface="Calibri" panose="020F0502020204030204" pitchFamily="34" charset="0"/>
                        </a:rPr>
                        <a:t>Management response in progress</a:t>
                      </a:r>
                      <a:r>
                        <a:rPr lang="en-ZA" sz="1100" b="0" i="0" u="none" strike="noStrike" baseline="0" dirty="0" smtClean="0">
                          <a:solidFill>
                            <a:srgbClr val="000000"/>
                          </a:solidFill>
                          <a:effectLst/>
                          <a:latin typeface="Calibri" panose="020F0502020204030204" pitchFamily="34" charset="0"/>
                        </a:rPr>
                        <a:t> </a:t>
                      </a:r>
                      <a:endParaRPr lang="en-ZA"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05730">
                <a:tc>
                  <a:txBody>
                    <a:bodyPr/>
                    <a:lstStyle/>
                    <a:p>
                      <a:pPr algn="l" fontAlgn="b"/>
                      <a:endParaRPr lang="en-ZA" sz="11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ZA" sz="11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4"/>
                  </a:ext>
                </a:extLst>
              </a:tr>
              <a:tr h="205730">
                <a:tc gridSpan="2">
                  <a:txBody>
                    <a:bodyPr/>
                    <a:lstStyle/>
                    <a:p>
                      <a:pPr algn="l" fontAlgn="b"/>
                      <a:r>
                        <a:rPr lang="en-ZA" sz="1100" b="1" i="0" u="none" strike="noStrike" dirty="0">
                          <a:solidFill>
                            <a:srgbClr val="000000"/>
                          </a:solidFill>
                          <a:effectLst/>
                          <a:latin typeface="Calibri" panose="020F0502020204030204" pitchFamily="34" charset="0"/>
                        </a:rPr>
                        <a:t>Major findings raised to date</a:t>
                      </a:r>
                    </a:p>
                  </a:txBody>
                  <a:tcPr marL="9525" marR="9525" marT="9525" marB="0" anchor="b">
                    <a:lnL>
                      <a:noFill/>
                    </a:lnL>
                    <a:lnR>
                      <a:noFill/>
                    </a:lnR>
                    <a:lnT>
                      <a:noFill/>
                    </a:lnT>
                    <a:lnB>
                      <a:noFill/>
                    </a:lnB>
                  </a:tcPr>
                </a:tc>
                <a:tc hMerge="1">
                  <a:txBody>
                    <a:bodyPr/>
                    <a:lstStyle/>
                    <a:p>
                      <a:endParaRPr lang="en-ZA"/>
                    </a:p>
                  </a:txBody>
                  <a:tcPr/>
                </a:tc>
                <a:extLst>
                  <a:ext uri="{0D108BD9-81ED-4DB2-BD59-A6C34878D82A}">
                    <a16:rowId xmlns:a16="http://schemas.microsoft.com/office/drawing/2014/main" val="10015"/>
                  </a:ext>
                </a:extLst>
              </a:tr>
              <a:tr h="205730">
                <a:tc>
                  <a:txBody>
                    <a:bodyPr/>
                    <a:lstStyle/>
                    <a:p>
                      <a:pPr algn="l" fontAlgn="b"/>
                      <a:r>
                        <a:rPr lang="en-ZA" sz="110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tcPr>
                </a:tc>
                <a:tc>
                  <a:txBody>
                    <a:bodyPr/>
                    <a:lstStyle/>
                    <a:p>
                      <a:pPr algn="l" fontAlgn="b"/>
                      <a:r>
                        <a:rPr lang="en-ZA" sz="1100" b="0" i="0" u="none" strike="noStrike" dirty="0">
                          <a:solidFill>
                            <a:srgbClr val="000000"/>
                          </a:solidFill>
                          <a:effectLst/>
                          <a:latin typeface="Calibri" panose="020F0502020204030204" pitchFamily="34" charset="0"/>
                        </a:rPr>
                        <a:t>Receivables of R39m </a:t>
                      </a:r>
                      <a:r>
                        <a:rPr lang="en-ZA" sz="1100" b="0" i="0" u="none" strike="noStrike" dirty="0" smtClean="0">
                          <a:solidFill>
                            <a:srgbClr val="000000"/>
                          </a:solidFill>
                          <a:effectLst/>
                          <a:latin typeface="Calibri" panose="020F0502020204030204" pitchFamily="34" charset="0"/>
                        </a:rPr>
                        <a:t> coming from 2016/2017  are not </a:t>
                      </a:r>
                      <a:r>
                        <a:rPr lang="en-ZA" sz="1100" b="0" i="0" u="none" strike="noStrike" dirty="0">
                          <a:solidFill>
                            <a:srgbClr val="000000"/>
                          </a:solidFill>
                          <a:effectLst/>
                          <a:latin typeface="Calibri" panose="020F0502020204030204" pitchFamily="34" charset="0"/>
                        </a:rPr>
                        <a:t>supported. </a:t>
                      </a:r>
                      <a:r>
                        <a:rPr lang="en-ZA" sz="1100" b="0" i="0" u="none" strike="noStrike" dirty="0" smtClean="0">
                          <a:solidFill>
                            <a:srgbClr val="000000"/>
                          </a:solidFill>
                          <a:effectLst/>
                          <a:latin typeface="Calibri" panose="020F0502020204030204" pitchFamily="34" charset="0"/>
                        </a:rPr>
                        <a:t>Management</a:t>
                      </a:r>
                      <a:r>
                        <a:rPr lang="en-ZA" sz="1100" b="0" i="0" u="none" strike="noStrike" baseline="0" dirty="0" smtClean="0">
                          <a:solidFill>
                            <a:srgbClr val="000000"/>
                          </a:solidFill>
                          <a:effectLst/>
                          <a:latin typeface="Calibri" panose="020F0502020204030204" pitchFamily="34" charset="0"/>
                        </a:rPr>
                        <a:t> will be making a submission to Council for write off.</a:t>
                      </a:r>
                      <a:endParaRPr lang="en-ZA"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6"/>
                  </a:ext>
                </a:extLst>
              </a:tr>
              <a:tr h="205730">
                <a:tc>
                  <a:txBody>
                    <a:bodyPr/>
                    <a:lstStyle/>
                    <a:p>
                      <a:pPr algn="l" fontAlgn="b"/>
                      <a:r>
                        <a:rPr lang="en-ZA" sz="1100" b="0" i="0" u="none" strike="noStrike">
                          <a:solidFill>
                            <a:srgbClr val="000000"/>
                          </a:solidFill>
                          <a:effectLst/>
                          <a:latin typeface="Calibri" panose="020F0502020204030204" pitchFamily="34" charset="0"/>
                        </a:rPr>
                        <a:t>2.</a:t>
                      </a:r>
                    </a:p>
                  </a:txBody>
                  <a:tcPr marL="9525" marR="9525" marT="9525" marB="0" anchor="b">
                    <a:lnL>
                      <a:noFill/>
                    </a:lnL>
                    <a:lnR>
                      <a:noFill/>
                    </a:lnR>
                    <a:lnT>
                      <a:noFill/>
                    </a:lnT>
                    <a:lnB>
                      <a:noFill/>
                    </a:lnB>
                  </a:tcPr>
                </a:tc>
                <a:tc>
                  <a:txBody>
                    <a:bodyPr/>
                    <a:lstStyle/>
                    <a:p>
                      <a:pPr algn="l" fontAlgn="b"/>
                      <a:r>
                        <a:rPr lang="en-ZA" sz="1100" b="0" i="0" u="none" strike="noStrike" dirty="0" smtClean="0">
                          <a:solidFill>
                            <a:srgbClr val="000000"/>
                          </a:solidFill>
                          <a:effectLst/>
                          <a:latin typeface="Calibri" panose="020F0502020204030204" pitchFamily="34" charset="0"/>
                        </a:rPr>
                        <a:t>Financial Information supporting the acquisition</a:t>
                      </a:r>
                      <a:r>
                        <a:rPr lang="en-ZA" sz="1100" b="0" i="0" u="none" strike="noStrike" baseline="0" dirty="0" smtClean="0">
                          <a:solidFill>
                            <a:srgbClr val="000000"/>
                          </a:solidFill>
                          <a:effectLst/>
                          <a:latin typeface="Calibri" panose="020F0502020204030204" pitchFamily="34" charset="0"/>
                        </a:rPr>
                        <a:t> of investment property coming from 2007 to 2015 cannot be obtained.</a:t>
                      </a:r>
                      <a:endParaRPr lang="en-ZA"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7"/>
                  </a:ext>
                </a:extLst>
              </a:tr>
              <a:tr h="205730">
                <a:tc>
                  <a:txBody>
                    <a:bodyPr/>
                    <a:lstStyle/>
                    <a:p>
                      <a:pPr algn="l" fontAlgn="b"/>
                      <a:endParaRPr lang="en-ZA"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ZA"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8"/>
                  </a:ext>
                </a:extLst>
              </a:tr>
              <a:tr h="0">
                <a:tc>
                  <a:txBody>
                    <a:bodyPr/>
                    <a:lstStyle/>
                    <a:p>
                      <a:pPr algn="l" fontAlgn="b"/>
                      <a:endParaRPr lang="en-ZA"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ZA"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9"/>
                  </a:ext>
                </a:extLst>
              </a:tr>
            </a:tbl>
          </a:graphicData>
        </a:graphic>
      </p:graphicFrame>
      <p:pic>
        <p:nvPicPr>
          <p:cNvPr id="3" name="Picture 2"/>
          <p:cNvPicPr>
            <a:picLocks noChangeAspect="1"/>
          </p:cNvPicPr>
          <p:nvPr/>
        </p:nvPicPr>
        <p:blipFill>
          <a:blip r:embed="rId2"/>
          <a:stretch>
            <a:fillRect/>
          </a:stretch>
        </p:blipFill>
        <p:spPr>
          <a:xfrm>
            <a:off x="104968" y="197254"/>
            <a:ext cx="1133954" cy="810838"/>
          </a:xfrm>
          <a:prstGeom prst="rect">
            <a:avLst/>
          </a:prstGeom>
        </p:spPr>
      </p:pic>
    </p:spTree>
    <p:extLst>
      <p:ext uri="{BB962C8B-B14F-4D97-AF65-F5344CB8AC3E}">
        <p14:creationId xmlns:p14="http://schemas.microsoft.com/office/powerpoint/2010/main" val="29476335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B9C14C-5446-482F-8AE4-478F35B10276}" type="slidenum">
              <a:rPr lang="en-ZA" smtClean="0"/>
              <a:t>12</a:t>
            </a:fld>
            <a:endParaRPr lang="en-ZA"/>
          </a:p>
        </p:txBody>
      </p:sp>
      <p:sp>
        <p:nvSpPr>
          <p:cNvPr id="3" name="Rectangle 2"/>
          <p:cNvSpPr/>
          <p:nvPr/>
        </p:nvSpPr>
        <p:spPr>
          <a:xfrm>
            <a:off x="-442087" y="2549668"/>
            <a:ext cx="10998557" cy="1186607"/>
          </a:xfrm>
          <a:prstGeom prst="rect">
            <a:avLst/>
          </a:prstGeom>
        </p:spPr>
        <p:txBody>
          <a:bodyPr wrap="square">
            <a:spAutoFit/>
          </a:bodyPr>
          <a:lstStyle/>
          <a:p>
            <a:pPr lvl="0" algn="just">
              <a:lnSpc>
                <a:spcPct val="107000"/>
              </a:lnSpc>
              <a:spcAft>
                <a:spcPts val="800"/>
              </a:spcAft>
            </a:pPr>
            <a:endParaRPr lang="en-ZA" dirty="0">
              <a:solidFill>
                <a:prstClr val="black"/>
              </a:solidFill>
              <a:ea typeface="Calibri" panose="020F0502020204030204" pitchFamily="34" charset="0"/>
              <a:cs typeface="Calibri" panose="020F0502020204030204" pitchFamily="34" charset="0"/>
            </a:endParaRPr>
          </a:p>
          <a:p>
            <a:pPr marL="450215" indent="6985" algn="just">
              <a:lnSpc>
                <a:spcPct val="107000"/>
              </a:lnSpc>
              <a:spcAft>
                <a:spcPts val="800"/>
              </a:spcAft>
            </a:pPr>
            <a:endParaRPr lang="en-ZA" dirty="0">
              <a:effectLst/>
              <a:ea typeface="Calibri" panose="020F0502020204030204" pitchFamily="34" charset="0"/>
              <a:cs typeface="Calibri" panose="020F0502020204030204" pitchFamily="34" charset="0"/>
            </a:endParaRPr>
          </a:p>
          <a:p>
            <a:pPr marL="450215" indent="6985" algn="just">
              <a:lnSpc>
                <a:spcPct val="107000"/>
              </a:lnSpc>
              <a:spcAft>
                <a:spcPts val="800"/>
              </a:spcAft>
            </a:pPr>
            <a:endParaRPr lang="en-ZA" dirty="0">
              <a:effectLst/>
              <a:ea typeface="Calibri" panose="020F0502020204030204" pitchFamily="34" charset="0"/>
              <a:cs typeface="Calibri" panose="020F0502020204030204" pitchFamily="34" charset="0"/>
            </a:endParaRPr>
          </a:p>
        </p:txBody>
      </p:sp>
      <p:sp>
        <p:nvSpPr>
          <p:cNvPr id="4" name="TextBox 3"/>
          <p:cNvSpPr txBox="1"/>
          <p:nvPr/>
        </p:nvSpPr>
        <p:spPr>
          <a:xfrm>
            <a:off x="502276" y="90153"/>
            <a:ext cx="11212483" cy="1200329"/>
          </a:xfrm>
          <a:prstGeom prst="rect">
            <a:avLst/>
          </a:prstGeom>
          <a:noFill/>
        </p:spPr>
        <p:txBody>
          <a:bodyPr wrap="square" rtlCol="0">
            <a:spAutoFit/>
          </a:bodyPr>
          <a:lstStyle/>
          <a:p>
            <a:pPr algn="ctr"/>
            <a:r>
              <a:rPr lang="en-ZA" sz="3600" b="1" dirty="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rPr>
              <a:t>BUDGET AND </a:t>
            </a:r>
            <a:r>
              <a:rPr lang="en-ZA" sz="3600" b="1" dirty="0" smtClean="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rPr>
              <a:t>TREASURY</a:t>
            </a:r>
          </a:p>
          <a:p>
            <a:pPr algn="ctr"/>
            <a:r>
              <a:rPr lang="en-ZA" sz="3600" b="1" dirty="0" smtClean="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rPr>
              <a:t>CASH COVERAGE RATIO</a:t>
            </a:r>
            <a:endParaRPr lang="en-ZA" sz="3600" dirty="0">
              <a:latin typeface="Century Gothic" panose="020B0502020202020204" pitchFamily="34" charset="0"/>
            </a:endParaRPr>
          </a:p>
        </p:txBody>
      </p:sp>
      <p:pic>
        <p:nvPicPr>
          <p:cNvPr id="5" name="Picture 4"/>
          <p:cNvPicPr>
            <a:picLocks noChangeAspect="1"/>
          </p:cNvPicPr>
          <p:nvPr/>
        </p:nvPicPr>
        <p:blipFill>
          <a:blip r:embed="rId2"/>
          <a:stretch>
            <a:fillRect/>
          </a:stretch>
        </p:blipFill>
        <p:spPr>
          <a:xfrm>
            <a:off x="1620982" y="1643307"/>
            <a:ext cx="7439891" cy="2104247"/>
          </a:xfrm>
          <a:prstGeom prst="rect">
            <a:avLst/>
          </a:prstGeom>
        </p:spPr>
      </p:pic>
      <p:pic>
        <p:nvPicPr>
          <p:cNvPr id="6" name="Picture 5"/>
          <p:cNvPicPr>
            <a:picLocks noChangeAspect="1"/>
          </p:cNvPicPr>
          <p:nvPr/>
        </p:nvPicPr>
        <p:blipFill>
          <a:blip r:embed="rId3"/>
          <a:stretch>
            <a:fillRect/>
          </a:stretch>
        </p:blipFill>
        <p:spPr>
          <a:xfrm>
            <a:off x="250441" y="244581"/>
            <a:ext cx="1133954" cy="810838"/>
          </a:xfrm>
          <a:prstGeom prst="rect">
            <a:avLst/>
          </a:prstGeom>
        </p:spPr>
      </p:pic>
    </p:spTree>
    <p:extLst>
      <p:ext uri="{BB962C8B-B14F-4D97-AF65-F5344CB8AC3E}">
        <p14:creationId xmlns:p14="http://schemas.microsoft.com/office/powerpoint/2010/main" val="3739054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rPr>
              <a:t>CASH COVERAGE RATIO</a:t>
            </a:r>
            <a:r>
              <a:rPr lang="en-ZA" dirty="0">
                <a:latin typeface="Century Gothic" panose="020B0502020202020204" pitchFamily="34" charset="0"/>
              </a:rPr>
              <a:t/>
            </a:r>
            <a:br>
              <a:rPr lang="en-ZA" dirty="0">
                <a:latin typeface="Century Gothic" panose="020B0502020202020204" pitchFamily="34" charset="0"/>
              </a:rPr>
            </a:br>
            <a:endParaRPr lang="en-US" dirty="0">
              <a:latin typeface="Century Gothic" panose="020B0502020202020204" pitchFamily="34" charset="0"/>
            </a:endParaRPr>
          </a:p>
        </p:txBody>
      </p:sp>
      <p:sp>
        <p:nvSpPr>
          <p:cNvPr id="3" name="Slide Number Placeholder 2"/>
          <p:cNvSpPr>
            <a:spLocks noGrp="1"/>
          </p:cNvSpPr>
          <p:nvPr>
            <p:ph type="sldNum" sz="quarter" idx="12"/>
          </p:nvPr>
        </p:nvSpPr>
        <p:spPr/>
        <p:txBody>
          <a:bodyPr/>
          <a:lstStyle/>
          <a:p>
            <a:fld id="{D5B9C14C-5446-482F-8AE4-478F35B10276}" type="slidenum">
              <a:rPr lang="en-ZA" smtClean="0"/>
              <a:t>13</a:t>
            </a:fld>
            <a:endParaRPr lang="en-ZA"/>
          </a:p>
        </p:txBody>
      </p:sp>
      <p:pic>
        <p:nvPicPr>
          <p:cNvPr id="4" name="Picture 3"/>
          <p:cNvPicPr>
            <a:picLocks noChangeAspect="1"/>
          </p:cNvPicPr>
          <p:nvPr/>
        </p:nvPicPr>
        <p:blipFill>
          <a:blip r:embed="rId2"/>
          <a:stretch>
            <a:fillRect/>
          </a:stretch>
        </p:blipFill>
        <p:spPr>
          <a:xfrm>
            <a:off x="572629" y="1688831"/>
            <a:ext cx="8332379" cy="1864860"/>
          </a:xfrm>
          <a:prstGeom prst="rect">
            <a:avLst/>
          </a:prstGeom>
        </p:spPr>
      </p:pic>
      <p:pic>
        <p:nvPicPr>
          <p:cNvPr id="5" name="Picture 4"/>
          <p:cNvPicPr>
            <a:picLocks noChangeAspect="1"/>
          </p:cNvPicPr>
          <p:nvPr/>
        </p:nvPicPr>
        <p:blipFill>
          <a:blip r:embed="rId3"/>
          <a:stretch>
            <a:fillRect/>
          </a:stretch>
        </p:blipFill>
        <p:spPr>
          <a:xfrm>
            <a:off x="188096" y="204181"/>
            <a:ext cx="1133954" cy="810838"/>
          </a:xfrm>
          <a:prstGeom prst="rect">
            <a:avLst/>
          </a:prstGeom>
        </p:spPr>
      </p:pic>
    </p:spTree>
    <p:extLst>
      <p:ext uri="{BB962C8B-B14F-4D97-AF65-F5344CB8AC3E}">
        <p14:creationId xmlns:p14="http://schemas.microsoft.com/office/powerpoint/2010/main" val="1937081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rPr>
              <a:t>CASH COVERAGE RATIO</a:t>
            </a:r>
            <a:r>
              <a:rPr lang="en-ZA" dirty="0">
                <a:latin typeface="Century Gothic" panose="020B0502020202020204" pitchFamily="34" charset="0"/>
              </a:rPr>
              <a:t/>
            </a:r>
            <a:br>
              <a:rPr lang="en-ZA" dirty="0">
                <a:latin typeface="Century Gothic" panose="020B0502020202020204" pitchFamily="34" charset="0"/>
              </a:rPr>
            </a:br>
            <a:endParaRPr lang="en-US" dirty="0">
              <a:latin typeface="Century Gothic" panose="020B0502020202020204" pitchFamily="34" charset="0"/>
            </a:endParaRPr>
          </a:p>
        </p:txBody>
      </p:sp>
      <p:sp>
        <p:nvSpPr>
          <p:cNvPr id="3" name="Slide Number Placeholder 2"/>
          <p:cNvSpPr>
            <a:spLocks noGrp="1"/>
          </p:cNvSpPr>
          <p:nvPr>
            <p:ph type="sldNum" sz="quarter" idx="12"/>
          </p:nvPr>
        </p:nvSpPr>
        <p:spPr/>
        <p:txBody>
          <a:bodyPr/>
          <a:lstStyle/>
          <a:p>
            <a:fld id="{D5B9C14C-5446-482F-8AE4-478F35B10276}" type="slidenum">
              <a:rPr lang="en-ZA" smtClean="0"/>
              <a:t>14</a:t>
            </a:fld>
            <a:endParaRPr lang="en-ZA"/>
          </a:p>
        </p:txBody>
      </p:sp>
      <p:pic>
        <p:nvPicPr>
          <p:cNvPr id="5" name="Picture 4"/>
          <p:cNvPicPr>
            <a:picLocks noChangeAspect="1"/>
          </p:cNvPicPr>
          <p:nvPr/>
        </p:nvPicPr>
        <p:blipFill>
          <a:blip r:embed="rId2"/>
          <a:stretch>
            <a:fillRect/>
          </a:stretch>
        </p:blipFill>
        <p:spPr>
          <a:xfrm>
            <a:off x="1361209" y="1440976"/>
            <a:ext cx="7741227" cy="3515487"/>
          </a:xfrm>
          <a:prstGeom prst="rect">
            <a:avLst/>
          </a:prstGeom>
        </p:spPr>
      </p:pic>
      <p:pic>
        <p:nvPicPr>
          <p:cNvPr id="4" name="Picture 3"/>
          <p:cNvPicPr>
            <a:picLocks noChangeAspect="1"/>
          </p:cNvPicPr>
          <p:nvPr/>
        </p:nvPicPr>
        <p:blipFill>
          <a:blip r:embed="rId3"/>
          <a:stretch>
            <a:fillRect/>
          </a:stretch>
        </p:blipFill>
        <p:spPr>
          <a:xfrm>
            <a:off x="110357" y="204181"/>
            <a:ext cx="1133954" cy="810838"/>
          </a:xfrm>
          <a:prstGeom prst="rect">
            <a:avLst/>
          </a:prstGeom>
        </p:spPr>
      </p:pic>
    </p:spTree>
    <p:extLst>
      <p:ext uri="{BB962C8B-B14F-4D97-AF65-F5344CB8AC3E}">
        <p14:creationId xmlns:p14="http://schemas.microsoft.com/office/powerpoint/2010/main" val="41947714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B9C14C-5446-482F-8AE4-478F35B10276}" type="slidenum">
              <a:rPr lang="en-ZA" smtClean="0"/>
              <a:t>15</a:t>
            </a:fld>
            <a:endParaRPr lang="en-ZA"/>
          </a:p>
        </p:txBody>
      </p:sp>
      <p:sp>
        <p:nvSpPr>
          <p:cNvPr id="4" name="Rectangle 3"/>
          <p:cNvSpPr/>
          <p:nvPr/>
        </p:nvSpPr>
        <p:spPr>
          <a:xfrm>
            <a:off x="1857558" y="274866"/>
            <a:ext cx="8937938" cy="1323439"/>
          </a:xfrm>
          <a:prstGeom prst="rect">
            <a:avLst/>
          </a:prstGeom>
        </p:spPr>
        <p:txBody>
          <a:bodyPr wrap="square">
            <a:spAutoFit/>
          </a:bodyPr>
          <a:lstStyle/>
          <a:p>
            <a:pPr algn="ctr"/>
            <a:r>
              <a:rPr lang="en-ZA" sz="4000" b="1" dirty="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rPr>
              <a:t>BUDGET AND TREASURY</a:t>
            </a:r>
            <a:endParaRPr lang="en-ZA" sz="4000" b="1" dirty="0">
              <a:ln w="13462">
                <a:solidFill>
                  <a:srgbClr val="FFFF00"/>
                </a:solidFill>
                <a:prstDash val="solid"/>
              </a:ln>
              <a:solidFill>
                <a:prstClr val="black">
                  <a:lumMod val="95000"/>
                  <a:lumOff val="5000"/>
                </a:prstClr>
              </a:solidFill>
              <a:effectLst>
                <a:outerShdw dist="38100" dir="2700000" algn="bl" rotWithShape="0">
                  <a:srgbClr val="4EB3CF"/>
                </a:outerShdw>
              </a:effectLst>
              <a:latin typeface="Century Gothic" panose="020B0502020202020204" pitchFamily="34" charset="0"/>
            </a:endParaRPr>
          </a:p>
          <a:p>
            <a:pPr algn="ctr"/>
            <a:r>
              <a:rPr lang="en-US" b="1" dirty="0">
                <a:solidFill>
                  <a:schemeClr val="accent6">
                    <a:lumMod val="75000"/>
                  </a:schemeClr>
                </a:solidFill>
                <a:latin typeface="Century Gothic" panose="020B0502020202020204" pitchFamily="34" charset="0"/>
              </a:rPr>
              <a:t>    </a:t>
            </a:r>
            <a:r>
              <a:rPr lang="en-US" sz="4000" b="1" dirty="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rPr>
              <a:t>BILLING vs COLLECTION</a:t>
            </a:r>
            <a:endParaRPr lang="en-ZA" sz="4000" b="1" dirty="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593851262"/>
              </p:ext>
            </p:extLst>
          </p:nvPr>
        </p:nvGraphicFramePr>
        <p:xfrm>
          <a:off x="457199" y="1598305"/>
          <a:ext cx="11378045" cy="3788543"/>
        </p:xfrm>
        <a:graphic>
          <a:graphicData uri="http://schemas.openxmlformats.org/drawingml/2006/table">
            <a:tbl>
              <a:tblPr>
                <a:tableStyleId>{5C22544A-7EE6-4342-B048-85BDC9FD1C3A}</a:tableStyleId>
              </a:tblPr>
              <a:tblGrid>
                <a:gridCol w="935843">
                  <a:extLst>
                    <a:ext uri="{9D8B030D-6E8A-4147-A177-3AD203B41FA5}">
                      <a16:colId xmlns:a16="http://schemas.microsoft.com/office/drawing/2014/main" val="20000"/>
                    </a:ext>
                  </a:extLst>
                </a:gridCol>
                <a:gridCol w="1131949">
                  <a:extLst>
                    <a:ext uri="{9D8B030D-6E8A-4147-A177-3AD203B41FA5}">
                      <a16:colId xmlns:a16="http://schemas.microsoft.com/office/drawing/2014/main" val="20001"/>
                    </a:ext>
                  </a:extLst>
                </a:gridCol>
                <a:gridCol w="1153391">
                  <a:extLst>
                    <a:ext uri="{9D8B030D-6E8A-4147-A177-3AD203B41FA5}">
                      <a16:colId xmlns:a16="http://schemas.microsoft.com/office/drawing/2014/main" val="20002"/>
                    </a:ext>
                  </a:extLst>
                </a:gridCol>
                <a:gridCol w="1080654">
                  <a:extLst>
                    <a:ext uri="{9D8B030D-6E8A-4147-A177-3AD203B41FA5}">
                      <a16:colId xmlns:a16="http://schemas.microsoft.com/office/drawing/2014/main" val="20003"/>
                    </a:ext>
                  </a:extLst>
                </a:gridCol>
                <a:gridCol w="883228">
                  <a:extLst>
                    <a:ext uri="{9D8B030D-6E8A-4147-A177-3AD203B41FA5}">
                      <a16:colId xmlns:a16="http://schemas.microsoft.com/office/drawing/2014/main" val="20004"/>
                    </a:ext>
                  </a:extLst>
                </a:gridCol>
                <a:gridCol w="1246909">
                  <a:extLst>
                    <a:ext uri="{9D8B030D-6E8A-4147-A177-3AD203B41FA5}">
                      <a16:colId xmlns:a16="http://schemas.microsoft.com/office/drawing/2014/main" val="20005"/>
                    </a:ext>
                  </a:extLst>
                </a:gridCol>
                <a:gridCol w="1423554">
                  <a:extLst>
                    <a:ext uri="{9D8B030D-6E8A-4147-A177-3AD203B41FA5}">
                      <a16:colId xmlns:a16="http://schemas.microsoft.com/office/drawing/2014/main" val="20006"/>
                    </a:ext>
                  </a:extLst>
                </a:gridCol>
                <a:gridCol w="1319646">
                  <a:extLst>
                    <a:ext uri="{9D8B030D-6E8A-4147-A177-3AD203B41FA5}">
                      <a16:colId xmlns:a16="http://schemas.microsoft.com/office/drawing/2014/main" val="20007"/>
                    </a:ext>
                  </a:extLst>
                </a:gridCol>
                <a:gridCol w="1236518">
                  <a:extLst>
                    <a:ext uri="{9D8B030D-6E8A-4147-A177-3AD203B41FA5}">
                      <a16:colId xmlns:a16="http://schemas.microsoft.com/office/drawing/2014/main" val="20008"/>
                    </a:ext>
                  </a:extLst>
                </a:gridCol>
                <a:gridCol w="966353">
                  <a:extLst>
                    <a:ext uri="{9D8B030D-6E8A-4147-A177-3AD203B41FA5}">
                      <a16:colId xmlns:a16="http://schemas.microsoft.com/office/drawing/2014/main" val="20009"/>
                    </a:ext>
                  </a:extLst>
                </a:gridCol>
              </a:tblGrid>
              <a:tr h="182659">
                <a:tc>
                  <a:txBody>
                    <a:bodyPr/>
                    <a:lstStyle/>
                    <a:p>
                      <a:pPr algn="r" fontAlgn="b"/>
                      <a:r>
                        <a:rPr lang="en-ZA" sz="1100" u="none" strike="noStrike">
                          <a:effectLst/>
                        </a:rPr>
                        <a:t>2020</a:t>
                      </a:r>
                      <a:endParaRPr lang="en-ZA" sz="1100" b="1" i="0" u="none" strike="noStrike">
                        <a:solidFill>
                          <a:srgbClr val="000000"/>
                        </a:solidFill>
                        <a:effectLst/>
                        <a:latin typeface="Calibri" panose="020F0502020204030204" pitchFamily="34" charset="0"/>
                      </a:endParaRPr>
                    </a:p>
                  </a:txBody>
                  <a:tcPr marL="9133" marR="9133" marT="9133" marB="0" anchor="b"/>
                </a:tc>
                <a:tc>
                  <a:txBody>
                    <a:bodyPr/>
                    <a:lstStyle/>
                    <a:p>
                      <a:pPr algn="ctr" fontAlgn="b"/>
                      <a:r>
                        <a:rPr lang="en-ZA" sz="1100" u="none" strike="noStrike" dirty="0">
                          <a:effectLst/>
                        </a:rPr>
                        <a:t>Electricity</a:t>
                      </a:r>
                      <a:endParaRPr lang="en-ZA" sz="1100" b="1" i="0" u="none" strike="noStrike" dirty="0">
                        <a:solidFill>
                          <a:srgbClr val="000000"/>
                        </a:solidFill>
                        <a:effectLst/>
                        <a:latin typeface="Calibri" panose="020F0502020204030204" pitchFamily="34" charset="0"/>
                      </a:endParaRPr>
                    </a:p>
                  </a:txBody>
                  <a:tcPr marL="9133" marR="9133" marT="9133" marB="0" anchor="b"/>
                </a:tc>
                <a:tc>
                  <a:txBody>
                    <a:bodyPr/>
                    <a:lstStyle/>
                    <a:p>
                      <a:pPr algn="ctr" fontAlgn="b"/>
                      <a:r>
                        <a:rPr lang="en-ZA" sz="1100" u="none" strike="noStrike" dirty="0">
                          <a:effectLst/>
                        </a:rPr>
                        <a:t>Property Rates</a:t>
                      </a:r>
                      <a:endParaRPr lang="en-ZA" sz="1100" b="1" i="0" u="none" strike="noStrike" dirty="0">
                        <a:solidFill>
                          <a:srgbClr val="000000"/>
                        </a:solidFill>
                        <a:effectLst/>
                        <a:latin typeface="Calibri" panose="020F0502020204030204" pitchFamily="34" charset="0"/>
                      </a:endParaRPr>
                    </a:p>
                  </a:txBody>
                  <a:tcPr marL="9133" marR="9133" marT="9133" marB="0" anchor="b"/>
                </a:tc>
                <a:tc>
                  <a:txBody>
                    <a:bodyPr/>
                    <a:lstStyle/>
                    <a:p>
                      <a:pPr algn="ctr" fontAlgn="b"/>
                      <a:r>
                        <a:rPr lang="en-ZA" sz="1100" u="none" strike="noStrike" dirty="0">
                          <a:effectLst/>
                        </a:rPr>
                        <a:t>Refuse Removal</a:t>
                      </a:r>
                      <a:endParaRPr lang="en-ZA" sz="1100" b="1" i="0" u="none" strike="noStrike" dirty="0">
                        <a:solidFill>
                          <a:srgbClr val="000000"/>
                        </a:solidFill>
                        <a:effectLst/>
                        <a:latin typeface="Calibri" panose="020F0502020204030204" pitchFamily="34" charset="0"/>
                      </a:endParaRPr>
                    </a:p>
                  </a:txBody>
                  <a:tcPr marL="9133" marR="9133" marT="9133" marB="0" anchor="b"/>
                </a:tc>
                <a:tc>
                  <a:txBody>
                    <a:bodyPr/>
                    <a:lstStyle/>
                    <a:p>
                      <a:pPr algn="ctr" fontAlgn="b"/>
                      <a:r>
                        <a:rPr lang="en-ZA" sz="1100" u="none" strike="noStrike" dirty="0">
                          <a:effectLst/>
                        </a:rPr>
                        <a:t>Rentals</a:t>
                      </a:r>
                      <a:endParaRPr lang="en-ZA" sz="1100" b="1" i="0" u="none" strike="noStrike" dirty="0">
                        <a:solidFill>
                          <a:srgbClr val="000000"/>
                        </a:solidFill>
                        <a:effectLst/>
                        <a:latin typeface="Calibri" panose="020F0502020204030204" pitchFamily="34" charset="0"/>
                      </a:endParaRPr>
                    </a:p>
                  </a:txBody>
                  <a:tcPr marL="9133" marR="9133" marT="9133" marB="0" anchor="b"/>
                </a:tc>
                <a:tc>
                  <a:txBody>
                    <a:bodyPr/>
                    <a:lstStyle/>
                    <a:p>
                      <a:pPr algn="ctr" fontAlgn="b"/>
                      <a:r>
                        <a:rPr lang="en-ZA" sz="1100" u="none" strike="noStrike" dirty="0">
                          <a:effectLst/>
                        </a:rPr>
                        <a:t>BILLING</a:t>
                      </a:r>
                      <a:endParaRPr lang="en-ZA" sz="1100" b="1" i="0" u="none" strike="noStrike" dirty="0">
                        <a:solidFill>
                          <a:srgbClr val="000000"/>
                        </a:solidFill>
                        <a:effectLst/>
                        <a:latin typeface="Calibri" panose="020F0502020204030204" pitchFamily="34" charset="0"/>
                      </a:endParaRPr>
                    </a:p>
                  </a:txBody>
                  <a:tcPr marL="9133" marR="9133" marT="9133" marB="0" anchor="b"/>
                </a:tc>
                <a:tc>
                  <a:txBody>
                    <a:bodyPr/>
                    <a:lstStyle/>
                    <a:p>
                      <a:pPr algn="ctr" fontAlgn="b"/>
                      <a:r>
                        <a:rPr lang="en-ZA" sz="1100" u="none" strike="noStrike" dirty="0">
                          <a:effectLst/>
                        </a:rPr>
                        <a:t>Contour Payments</a:t>
                      </a:r>
                      <a:endParaRPr lang="en-ZA" sz="1100" b="1" i="0" u="none" strike="noStrike" dirty="0">
                        <a:solidFill>
                          <a:srgbClr val="000000"/>
                        </a:solidFill>
                        <a:effectLst/>
                        <a:latin typeface="Calibri" panose="020F0502020204030204" pitchFamily="34" charset="0"/>
                      </a:endParaRPr>
                    </a:p>
                  </a:txBody>
                  <a:tcPr marL="9133" marR="9133" marT="9133" marB="0" anchor="b"/>
                </a:tc>
                <a:tc>
                  <a:txBody>
                    <a:bodyPr/>
                    <a:lstStyle/>
                    <a:p>
                      <a:pPr algn="ctr" fontAlgn="b"/>
                      <a:r>
                        <a:rPr lang="en-ZA" sz="1100" u="none" strike="noStrike" dirty="0">
                          <a:effectLst/>
                        </a:rPr>
                        <a:t>COLLECTION</a:t>
                      </a:r>
                      <a:endParaRPr lang="en-ZA" sz="1100" b="1" i="0" u="none" strike="noStrike" dirty="0">
                        <a:solidFill>
                          <a:srgbClr val="000000"/>
                        </a:solidFill>
                        <a:effectLst/>
                        <a:latin typeface="Calibri" panose="020F0502020204030204" pitchFamily="34" charset="0"/>
                      </a:endParaRPr>
                    </a:p>
                  </a:txBody>
                  <a:tcPr marL="9133" marR="9133" marT="9133" marB="0" anchor="b"/>
                </a:tc>
                <a:tc>
                  <a:txBody>
                    <a:bodyPr/>
                    <a:lstStyle/>
                    <a:p>
                      <a:pPr algn="ctr" fontAlgn="b"/>
                      <a:r>
                        <a:rPr lang="en-ZA" sz="1100" u="none" strike="noStrike" dirty="0">
                          <a:effectLst/>
                        </a:rPr>
                        <a:t>Total Payments</a:t>
                      </a:r>
                      <a:endParaRPr lang="en-ZA" sz="1100" b="1" i="0" u="none" strike="noStrike" dirty="0">
                        <a:solidFill>
                          <a:srgbClr val="000000"/>
                        </a:solidFill>
                        <a:effectLst/>
                        <a:latin typeface="Calibri" panose="020F0502020204030204" pitchFamily="34" charset="0"/>
                      </a:endParaRPr>
                    </a:p>
                  </a:txBody>
                  <a:tcPr marL="9133" marR="9133" marT="9133" marB="0" anchor="b"/>
                </a:tc>
                <a:tc>
                  <a:txBody>
                    <a:bodyPr/>
                    <a:lstStyle/>
                    <a:p>
                      <a:pPr algn="ctr" fontAlgn="b"/>
                      <a:r>
                        <a:rPr lang="en-ZA" sz="1100" u="none" strike="noStrike" dirty="0">
                          <a:effectLst/>
                        </a:rPr>
                        <a:t>COLLECTION RATE</a:t>
                      </a:r>
                      <a:endParaRPr lang="en-ZA" sz="1100" b="1" i="0" u="none" strike="noStrike" dirty="0">
                        <a:solidFill>
                          <a:srgbClr val="000000"/>
                        </a:solidFill>
                        <a:effectLst/>
                        <a:latin typeface="Calibri" panose="020F0502020204030204" pitchFamily="34" charset="0"/>
                      </a:endParaRPr>
                    </a:p>
                  </a:txBody>
                  <a:tcPr marL="9133" marR="9133" marT="9133" marB="0" anchor="b"/>
                </a:tc>
                <a:extLst>
                  <a:ext uri="{0D108BD9-81ED-4DB2-BD59-A6C34878D82A}">
                    <a16:rowId xmlns:a16="http://schemas.microsoft.com/office/drawing/2014/main" val="10000"/>
                  </a:ext>
                </a:extLst>
              </a:tr>
              <a:tr h="330612">
                <a:tc>
                  <a:txBody>
                    <a:bodyPr/>
                    <a:lstStyle/>
                    <a:p>
                      <a:pPr algn="l" fontAlgn="b"/>
                      <a:r>
                        <a:rPr lang="en-ZA" sz="1100" u="none" strike="noStrike">
                          <a:effectLst/>
                        </a:rPr>
                        <a:t>MARCH</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dirty="0">
                          <a:effectLst/>
                        </a:rPr>
                        <a:t>       18 605 395.22 </a:t>
                      </a:r>
                      <a:endParaRPr lang="en-ZA" sz="1100" b="0" i="0" u="none" strike="noStrike" dirty="0">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4 809 016.72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839 051.50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64 258.41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24 317 721.85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3 012 432.48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10 785 483.98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13 797 916.46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57%</a:t>
                      </a:r>
                      <a:endParaRPr lang="en-ZA" sz="1100" b="0" i="0" u="none" strike="noStrike">
                        <a:solidFill>
                          <a:srgbClr val="000000"/>
                        </a:solidFill>
                        <a:effectLst/>
                        <a:latin typeface="Calibri" panose="020F0502020204030204" pitchFamily="34" charset="0"/>
                      </a:endParaRPr>
                    </a:p>
                  </a:txBody>
                  <a:tcPr marL="9133" marR="9133" marT="9133" marB="0" anchor="b"/>
                </a:tc>
                <a:extLst>
                  <a:ext uri="{0D108BD9-81ED-4DB2-BD59-A6C34878D82A}">
                    <a16:rowId xmlns:a16="http://schemas.microsoft.com/office/drawing/2014/main" val="10001"/>
                  </a:ext>
                </a:extLst>
              </a:tr>
              <a:tr h="330612">
                <a:tc>
                  <a:txBody>
                    <a:bodyPr/>
                    <a:lstStyle/>
                    <a:p>
                      <a:pPr algn="l" fontAlgn="b"/>
                      <a:r>
                        <a:rPr lang="en-ZA" sz="1100" u="none" strike="noStrike">
                          <a:effectLst/>
                        </a:rPr>
                        <a:t>APRIL</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dirty="0">
                          <a:effectLst/>
                        </a:rPr>
                        <a:t>       19 975 402.00 </a:t>
                      </a:r>
                      <a:endParaRPr lang="en-ZA" sz="1100" b="0" i="0" u="none" strike="noStrike" dirty="0">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5 218 396.43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840 667.25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66 258.41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26 100 724.09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3 525 040.81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19 298 532.24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22 823 573.05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87%</a:t>
                      </a:r>
                      <a:endParaRPr lang="en-ZA" sz="1100" b="0" i="0" u="none" strike="noStrike">
                        <a:solidFill>
                          <a:srgbClr val="000000"/>
                        </a:solidFill>
                        <a:effectLst/>
                        <a:latin typeface="Calibri" panose="020F0502020204030204" pitchFamily="34" charset="0"/>
                      </a:endParaRPr>
                    </a:p>
                  </a:txBody>
                  <a:tcPr marL="9133" marR="9133" marT="9133" marB="0" anchor="b"/>
                </a:tc>
                <a:extLst>
                  <a:ext uri="{0D108BD9-81ED-4DB2-BD59-A6C34878D82A}">
                    <a16:rowId xmlns:a16="http://schemas.microsoft.com/office/drawing/2014/main" val="10002"/>
                  </a:ext>
                </a:extLst>
              </a:tr>
              <a:tr h="330612">
                <a:tc>
                  <a:txBody>
                    <a:bodyPr/>
                    <a:lstStyle/>
                    <a:p>
                      <a:pPr algn="l" fontAlgn="b"/>
                      <a:r>
                        <a:rPr lang="en-ZA" sz="1100" u="none" strike="noStrike">
                          <a:effectLst/>
                        </a:rPr>
                        <a:t>MAY</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dirty="0">
                          <a:effectLst/>
                        </a:rPr>
                        <a:t>       18 247 119.81 </a:t>
                      </a:r>
                      <a:endParaRPr lang="en-ZA" sz="1100" b="0" i="0" u="none" strike="noStrike" dirty="0">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4 809 002.04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dirty="0">
                          <a:effectLst/>
                        </a:rPr>
                        <a:t>            839 824.30 </a:t>
                      </a:r>
                      <a:endParaRPr lang="en-ZA" sz="1100" b="0" i="0" u="none" strike="noStrike" dirty="0">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66 258.41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23 962 204.56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5 753 242.03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13 285 857.22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19 039 099.25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79%</a:t>
                      </a:r>
                      <a:endParaRPr lang="en-ZA" sz="1100" b="0" i="0" u="none" strike="noStrike">
                        <a:solidFill>
                          <a:srgbClr val="000000"/>
                        </a:solidFill>
                        <a:effectLst/>
                        <a:latin typeface="Calibri" panose="020F0502020204030204" pitchFamily="34" charset="0"/>
                      </a:endParaRPr>
                    </a:p>
                  </a:txBody>
                  <a:tcPr marL="9133" marR="9133" marT="9133" marB="0" anchor="b"/>
                </a:tc>
                <a:extLst>
                  <a:ext uri="{0D108BD9-81ED-4DB2-BD59-A6C34878D82A}">
                    <a16:rowId xmlns:a16="http://schemas.microsoft.com/office/drawing/2014/main" val="10003"/>
                  </a:ext>
                </a:extLst>
              </a:tr>
              <a:tr h="330612">
                <a:tc>
                  <a:txBody>
                    <a:bodyPr/>
                    <a:lstStyle/>
                    <a:p>
                      <a:pPr algn="l" fontAlgn="b"/>
                      <a:r>
                        <a:rPr lang="en-ZA" sz="1100" u="none" strike="noStrike">
                          <a:effectLst/>
                        </a:rPr>
                        <a:t>JUNE</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dirty="0">
                          <a:effectLst/>
                        </a:rPr>
                        <a:t>       27 153 327.31 </a:t>
                      </a:r>
                      <a:endParaRPr lang="en-ZA" sz="1100" b="0" i="0" u="none" strike="noStrike" dirty="0">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dirty="0">
                          <a:effectLst/>
                        </a:rPr>
                        <a:t>           4 808 290.74 </a:t>
                      </a:r>
                      <a:endParaRPr lang="en-ZA" sz="1100" b="0" i="0" u="none" strike="noStrike" dirty="0">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dirty="0">
                          <a:effectLst/>
                        </a:rPr>
                        <a:t>            839 600.05 </a:t>
                      </a:r>
                      <a:endParaRPr lang="en-ZA" sz="1100" b="0" i="0" u="none" strike="noStrike" dirty="0">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dirty="0">
                          <a:effectLst/>
                        </a:rPr>
                        <a:t>        66 258.41 </a:t>
                      </a:r>
                      <a:endParaRPr lang="en-ZA" sz="1100" b="0" i="0" u="none" strike="noStrike" dirty="0">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32 867 476.51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34 972.16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24 083 627.79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24 118 599.95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73%</a:t>
                      </a:r>
                      <a:endParaRPr lang="en-ZA" sz="1100" b="0" i="0" u="none" strike="noStrike">
                        <a:solidFill>
                          <a:srgbClr val="000000"/>
                        </a:solidFill>
                        <a:effectLst/>
                        <a:latin typeface="Calibri" panose="020F0502020204030204" pitchFamily="34" charset="0"/>
                      </a:endParaRPr>
                    </a:p>
                  </a:txBody>
                  <a:tcPr marL="9133" marR="9133" marT="9133" marB="0" anchor="b"/>
                </a:tc>
                <a:extLst>
                  <a:ext uri="{0D108BD9-81ED-4DB2-BD59-A6C34878D82A}">
                    <a16:rowId xmlns:a16="http://schemas.microsoft.com/office/drawing/2014/main" val="10004"/>
                  </a:ext>
                </a:extLst>
              </a:tr>
              <a:tr h="330612">
                <a:tc>
                  <a:txBody>
                    <a:bodyPr/>
                    <a:lstStyle/>
                    <a:p>
                      <a:pPr algn="l" fontAlgn="b"/>
                      <a:r>
                        <a:rPr lang="en-ZA" sz="1100" u="none" strike="noStrike">
                          <a:effectLst/>
                        </a:rPr>
                        <a:t>JULY</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dirty="0">
                          <a:effectLst/>
                        </a:rPr>
                        <a:t>       27 028 461.59 </a:t>
                      </a:r>
                      <a:endParaRPr lang="en-ZA" sz="1100" b="0" i="0" u="none" strike="noStrike" dirty="0">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45 451 043.88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835 570.83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dirty="0">
                          <a:effectLst/>
                        </a:rPr>
                        <a:t>        66 258.41 </a:t>
                      </a:r>
                      <a:endParaRPr lang="en-ZA" sz="1100" b="0" i="0" u="none" strike="noStrike" dirty="0">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73 381 334.71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dirty="0">
                          <a:effectLst/>
                        </a:rPr>
                        <a:t>                      5 347.83 </a:t>
                      </a:r>
                      <a:endParaRPr lang="en-ZA" sz="1100" b="0" i="0" u="none" strike="noStrike" dirty="0">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dirty="0">
                          <a:effectLst/>
                        </a:rPr>
                        <a:t>         19 091 579.95 </a:t>
                      </a:r>
                      <a:endParaRPr lang="en-ZA" sz="1100" b="0" i="0" u="none" strike="noStrike" dirty="0">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19 096 927.78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26%</a:t>
                      </a:r>
                      <a:endParaRPr lang="en-ZA" sz="1100" b="0" i="0" u="none" strike="noStrike">
                        <a:solidFill>
                          <a:srgbClr val="000000"/>
                        </a:solidFill>
                        <a:effectLst/>
                        <a:latin typeface="Calibri" panose="020F0502020204030204" pitchFamily="34" charset="0"/>
                      </a:endParaRPr>
                    </a:p>
                  </a:txBody>
                  <a:tcPr marL="9133" marR="9133" marT="9133" marB="0" anchor="b"/>
                </a:tc>
                <a:extLst>
                  <a:ext uri="{0D108BD9-81ED-4DB2-BD59-A6C34878D82A}">
                    <a16:rowId xmlns:a16="http://schemas.microsoft.com/office/drawing/2014/main" val="10005"/>
                  </a:ext>
                </a:extLst>
              </a:tr>
              <a:tr h="330612">
                <a:tc>
                  <a:txBody>
                    <a:bodyPr/>
                    <a:lstStyle/>
                    <a:p>
                      <a:pPr algn="l" fontAlgn="b"/>
                      <a:r>
                        <a:rPr lang="en-ZA" sz="1100" u="none" strike="noStrike">
                          <a:effectLst/>
                        </a:rPr>
                        <a:t>AUGUST</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dirty="0">
                          <a:effectLst/>
                        </a:rPr>
                        <a:t>       26 088 110.73 </a:t>
                      </a:r>
                      <a:endParaRPr lang="en-ZA" sz="1100" b="0" i="0" u="none" strike="noStrike" dirty="0">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5 189 480.84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823 449.03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66 258.41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32 167 299.01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3 892 523.47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26 662 691.96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30 555 215.43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95%</a:t>
                      </a:r>
                      <a:endParaRPr lang="en-ZA" sz="1100" b="0" i="0" u="none" strike="noStrike">
                        <a:solidFill>
                          <a:srgbClr val="000000"/>
                        </a:solidFill>
                        <a:effectLst/>
                        <a:latin typeface="Calibri" panose="020F0502020204030204" pitchFamily="34" charset="0"/>
                      </a:endParaRPr>
                    </a:p>
                  </a:txBody>
                  <a:tcPr marL="9133" marR="9133" marT="9133" marB="0" anchor="b"/>
                </a:tc>
                <a:extLst>
                  <a:ext uri="{0D108BD9-81ED-4DB2-BD59-A6C34878D82A}">
                    <a16:rowId xmlns:a16="http://schemas.microsoft.com/office/drawing/2014/main" val="10006"/>
                  </a:ext>
                </a:extLst>
              </a:tr>
              <a:tr h="330612">
                <a:tc>
                  <a:txBody>
                    <a:bodyPr/>
                    <a:lstStyle/>
                    <a:p>
                      <a:pPr algn="l" fontAlgn="b"/>
                      <a:r>
                        <a:rPr lang="en-ZA" sz="1100" u="none" strike="noStrike">
                          <a:effectLst/>
                        </a:rPr>
                        <a:t>SEPTEMBER</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dirty="0">
                          <a:effectLst/>
                        </a:rPr>
                        <a:t>       22 457 019.03 </a:t>
                      </a:r>
                      <a:endParaRPr lang="en-ZA" sz="1100" b="0" i="0" u="none" strike="noStrike" dirty="0">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5 089 781.39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769 491.79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79 806.06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28 396 098.27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15 000.00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20 308 739.08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20 323 739.08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72%</a:t>
                      </a:r>
                      <a:endParaRPr lang="en-ZA" sz="1100" b="0" i="0" u="none" strike="noStrike">
                        <a:solidFill>
                          <a:srgbClr val="000000"/>
                        </a:solidFill>
                        <a:effectLst/>
                        <a:latin typeface="Calibri" panose="020F0502020204030204" pitchFamily="34" charset="0"/>
                      </a:endParaRPr>
                    </a:p>
                  </a:txBody>
                  <a:tcPr marL="9133" marR="9133" marT="9133" marB="0" anchor="b"/>
                </a:tc>
                <a:extLst>
                  <a:ext uri="{0D108BD9-81ED-4DB2-BD59-A6C34878D82A}">
                    <a16:rowId xmlns:a16="http://schemas.microsoft.com/office/drawing/2014/main" val="10007"/>
                  </a:ext>
                </a:extLst>
              </a:tr>
              <a:tr h="330612">
                <a:tc>
                  <a:txBody>
                    <a:bodyPr/>
                    <a:lstStyle/>
                    <a:p>
                      <a:pPr algn="l" fontAlgn="b"/>
                      <a:r>
                        <a:rPr lang="en-ZA" sz="1100" u="none" strike="noStrike">
                          <a:effectLst/>
                        </a:rPr>
                        <a:t>OCTOBER</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dirty="0">
                          <a:effectLst/>
                        </a:rPr>
                        <a:t>       20 633 766.80 </a:t>
                      </a:r>
                      <a:endParaRPr lang="en-ZA" sz="1100" b="0" i="0" u="none" strike="noStrike" dirty="0">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5 158 328.61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787 888.81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79 806.06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26 659 790.28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3 364 549.57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23 540 462.62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26 905 012.19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101%</a:t>
                      </a:r>
                      <a:endParaRPr lang="en-ZA" sz="1100" b="0" i="0" u="none" strike="noStrike">
                        <a:solidFill>
                          <a:srgbClr val="000000"/>
                        </a:solidFill>
                        <a:effectLst/>
                        <a:latin typeface="Calibri" panose="020F0502020204030204" pitchFamily="34" charset="0"/>
                      </a:endParaRPr>
                    </a:p>
                  </a:txBody>
                  <a:tcPr marL="9133" marR="9133" marT="9133" marB="0" anchor="b"/>
                </a:tc>
                <a:extLst>
                  <a:ext uri="{0D108BD9-81ED-4DB2-BD59-A6C34878D82A}">
                    <a16:rowId xmlns:a16="http://schemas.microsoft.com/office/drawing/2014/main" val="10008"/>
                  </a:ext>
                </a:extLst>
              </a:tr>
              <a:tr h="330612">
                <a:tc>
                  <a:txBody>
                    <a:bodyPr/>
                    <a:lstStyle/>
                    <a:p>
                      <a:pPr algn="l" fontAlgn="b"/>
                      <a:r>
                        <a:rPr lang="en-ZA" sz="1100" u="none" strike="noStrike">
                          <a:effectLst/>
                        </a:rPr>
                        <a:t>NOVEMBER</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dirty="0">
                          <a:effectLst/>
                        </a:rPr>
                        <a:t>       20 524 488.37 </a:t>
                      </a:r>
                      <a:endParaRPr lang="en-ZA" sz="1100" b="0" i="0" u="none" strike="noStrike" dirty="0">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dirty="0">
                          <a:effectLst/>
                        </a:rPr>
                        <a:t>           5 221 767.57 </a:t>
                      </a:r>
                      <a:endParaRPr lang="en-ZA" sz="1100" b="0" i="0" u="none" strike="noStrike" dirty="0">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791 496.81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80 020.42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26 617 773.17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3 693 083.06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dirty="0">
                          <a:effectLst/>
                        </a:rPr>
                        <a:t>         14 335 765.63 </a:t>
                      </a:r>
                      <a:endParaRPr lang="en-ZA" sz="1100" b="0" i="0" u="none" strike="noStrike" dirty="0">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dirty="0">
                          <a:effectLst/>
                        </a:rPr>
                        <a:t>      18 028 848.69 </a:t>
                      </a:r>
                      <a:endParaRPr lang="en-ZA" sz="1100" b="0" i="0" u="none" strike="noStrike" dirty="0">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68%</a:t>
                      </a:r>
                      <a:endParaRPr lang="en-ZA" sz="1100" b="0" i="0" u="none" strike="noStrike">
                        <a:solidFill>
                          <a:srgbClr val="000000"/>
                        </a:solidFill>
                        <a:effectLst/>
                        <a:latin typeface="Calibri" panose="020F0502020204030204" pitchFamily="34" charset="0"/>
                      </a:endParaRPr>
                    </a:p>
                  </a:txBody>
                  <a:tcPr marL="9133" marR="9133" marT="9133" marB="0" anchor="b"/>
                </a:tc>
                <a:extLst>
                  <a:ext uri="{0D108BD9-81ED-4DB2-BD59-A6C34878D82A}">
                    <a16:rowId xmlns:a16="http://schemas.microsoft.com/office/drawing/2014/main" val="10009"/>
                  </a:ext>
                </a:extLst>
              </a:tr>
              <a:tr h="330612">
                <a:tc>
                  <a:txBody>
                    <a:bodyPr/>
                    <a:lstStyle/>
                    <a:p>
                      <a:pPr algn="l" fontAlgn="b"/>
                      <a:r>
                        <a:rPr lang="en-ZA" sz="1100" u="none" strike="noStrike">
                          <a:effectLst/>
                        </a:rPr>
                        <a:t>DECEMBER</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a:effectLst/>
                        </a:rPr>
                        <a:t>       17 673 345.56 </a:t>
                      </a:r>
                      <a:endParaRPr lang="en-ZA" sz="1100" b="0" i="0" u="none" strike="noStrike">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dirty="0">
                          <a:effectLst/>
                        </a:rPr>
                        <a:t>           5 117 663.63 </a:t>
                      </a:r>
                      <a:endParaRPr lang="en-ZA" sz="1100" b="0" i="0" u="none" strike="noStrike" dirty="0">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dirty="0">
                          <a:effectLst/>
                        </a:rPr>
                        <a:t>            792 456.81 </a:t>
                      </a:r>
                      <a:endParaRPr lang="en-ZA" sz="1100" b="0" i="0" u="none" strike="noStrike" dirty="0">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dirty="0">
                          <a:effectLst/>
                        </a:rPr>
                        <a:t>        80 210.30 </a:t>
                      </a:r>
                      <a:endParaRPr lang="en-ZA" sz="1100" b="0" i="0" u="none" strike="noStrike" dirty="0">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dirty="0">
                          <a:effectLst/>
                        </a:rPr>
                        <a:t>         23 663 676.30 </a:t>
                      </a:r>
                      <a:endParaRPr lang="en-ZA" sz="1100" b="0" i="0" u="none" strike="noStrike" dirty="0">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dirty="0">
                          <a:effectLst/>
                        </a:rPr>
                        <a:t> </a:t>
                      </a:r>
                      <a:endParaRPr lang="en-ZA" sz="1100" b="0" i="0" u="none" strike="noStrike" dirty="0">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dirty="0">
                          <a:effectLst/>
                        </a:rPr>
                        <a:t>         32 275 274.91 </a:t>
                      </a:r>
                      <a:endParaRPr lang="en-ZA" sz="1100" b="0" i="0" u="none" strike="noStrike" dirty="0">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dirty="0">
                          <a:effectLst/>
                        </a:rPr>
                        <a:t>      32 275 274.91 </a:t>
                      </a:r>
                      <a:endParaRPr lang="en-ZA" sz="1100" b="0" i="0" u="none" strike="noStrike" dirty="0">
                        <a:solidFill>
                          <a:srgbClr val="000000"/>
                        </a:solidFill>
                        <a:effectLst/>
                        <a:latin typeface="Calibri" panose="020F0502020204030204" pitchFamily="34" charset="0"/>
                      </a:endParaRPr>
                    </a:p>
                  </a:txBody>
                  <a:tcPr marL="9133" marR="9133" marT="9133" marB="0" anchor="b"/>
                </a:tc>
                <a:tc>
                  <a:txBody>
                    <a:bodyPr/>
                    <a:lstStyle/>
                    <a:p>
                      <a:pPr algn="r" fontAlgn="b"/>
                      <a:r>
                        <a:rPr lang="en-ZA" sz="1100" u="none" strike="noStrike" dirty="0">
                          <a:effectLst/>
                        </a:rPr>
                        <a:t>136%</a:t>
                      </a:r>
                      <a:endParaRPr lang="en-ZA" sz="1100" b="0" i="0" u="none" strike="noStrike" dirty="0">
                        <a:solidFill>
                          <a:srgbClr val="000000"/>
                        </a:solidFill>
                        <a:effectLst/>
                        <a:latin typeface="Calibri" panose="020F0502020204030204" pitchFamily="34" charset="0"/>
                      </a:endParaRPr>
                    </a:p>
                  </a:txBody>
                  <a:tcPr marL="9133" marR="9133" marT="9133" marB="0" anchor="b"/>
                </a:tc>
                <a:extLst>
                  <a:ext uri="{0D108BD9-81ED-4DB2-BD59-A6C34878D82A}">
                    <a16:rowId xmlns:a16="http://schemas.microsoft.com/office/drawing/2014/main" val="10010"/>
                  </a:ext>
                </a:extLst>
              </a:tr>
            </a:tbl>
          </a:graphicData>
        </a:graphic>
      </p:graphicFrame>
      <p:pic>
        <p:nvPicPr>
          <p:cNvPr id="3" name="Picture 2"/>
          <p:cNvPicPr>
            <a:picLocks noChangeAspect="1"/>
          </p:cNvPicPr>
          <p:nvPr/>
        </p:nvPicPr>
        <p:blipFill>
          <a:blip r:embed="rId2"/>
          <a:stretch>
            <a:fillRect/>
          </a:stretch>
        </p:blipFill>
        <p:spPr>
          <a:xfrm>
            <a:off x="250833" y="274866"/>
            <a:ext cx="1133954" cy="810838"/>
          </a:xfrm>
          <a:prstGeom prst="rect">
            <a:avLst/>
          </a:prstGeom>
        </p:spPr>
      </p:pic>
    </p:spTree>
    <p:extLst>
      <p:ext uri="{BB962C8B-B14F-4D97-AF65-F5344CB8AC3E}">
        <p14:creationId xmlns:p14="http://schemas.microsoft.com/office/powerpoint/2010/main" val="19727240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B9C14C-5446-482F-8AE4-478F35B10276}" type="slidenum">
              <a:rPr lang="en-ZA" smtClean="0"/>
              <a:t>16</a:t>
            </a:fld>
            <a:endParaRPr lang="en-ZA"/>
          </a:p>
        </p:txBody>
      </p:sp>
      <p:sp>
        <p:nvSpPr>
          <p:cNvPr id="4" name="Rectangle 3"/>
          <p:cNvSpPr/>
          <p:nvPr/>
        </p:nvSpPr>
        <p:spPr>
          <a:xfrm>
            <a:off x="1857558" y="274866"/>
            <a:ext cx="8937938" cy="1077218"/>
          </a:xfrm>
          <a:prstGeom prst="rect">
            <a:avLst/>
          </a:prstGeom>
        </p:spPr>
        <p:txBody>
          <a:bodyPr wrap="square">
            <a:spAutoFit/>
          </a:bodyPr>
          <a:lstStyle/>
          <a:p>
            <a:pPr algn="ctr"/>
            <a:r>
              <a:rPr lang="en-ZA" sz="3200" b="1" dirty="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rPr>
              <a:t>BUDGET AND TREASURY</a:t>
            </a:r>
            <a:endParaRPr lang="en-ZA" sz="3200" b="1" dirty="0">
              <a:ln w="13462">
                <a:solidFill>
                  <a:srgbClr val="FFFF00"/>
                </a:solidFill>
                <a:prstDash val="solid"/>
              </a:ln>
              <a:solidFill>
                <a:prstClr val="black">
                  <a:lumMod val="95000"/>
                  <a:lumOff val="5000"/>
                </a:prstClr>
              </a:solidFill>
              <a:effectLst>
                <a:outerShdw dist="38100" dir="2700000" algn="bl" rotWithShape="0">
                  <a:srgbClr val="4EB3CF"/>
                </a:outerShdw>
              </a:effectLst>
              <a:latin typeface="Century Gothic" panose="020B0502020202020204" pitchFamily="34" charset="0"/>
            </a:endParaRPr>
          </a:p>
          <a:p>
            <a:pPr algn="ctr"/>
            <a:r>
              <a:rPr lang="en-US" sz="1400" b="1" dirty="0">
                <a:solidFill>
                  <a:schemeClr val="accent6">
                    <a:lumMod val="75000"/>
                  </a:schemeClr>
                </a:solidFill>
                <a:latin typeface="Century Gothic" panose="020B0502020202020204" pitchFamily="34" charset="0"/>
              </a:rPr>
              <a:t>    </a:t>
            </a:r>
            <a:r>
              <a:rPr lang="en-US" sz="3200" b="1" dirty="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rPr>
              <a:t>BILLING vs COLLECTION</a:t>
            </a:r>
            <a:endParaRPr lang="en-ZA" sz="3200" b="1" dirty="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2049901513"/>
              </p:ext>
            </p:extLst>
          </p:nvPr>
        </p:nvGraphicFramePr>
        <p:xfrm>
          <a:off x="1133150" y="1787446"/>
          <a:ext cx="9946481" cy="3705225"/>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p:cNvPicPr>
            <a:picLocks noChangeAspect="1"/>
          </p:cNvPicPr>
          <p:nvPr/>
        </p:nvPicPr>
        <p:blipFill>
          <a:blip r:embed="rId3"/>
          <a:stretch>
            <a:fillRect/>
          </a:stretch>
        </p:blipFill>
        <p:spPr>
          <a:xfrm>
            <a:off x="281614" y="274866"/>
            <a:ext cx="1133954" cy="810838"/>
          </a:xfrm>
          <a:prstGeom prst="rect">
            <a:avLst/>
          </a:prstGeom>
        </p:spPr>
      </p:pic>
    </p:spTree>
    <p:extLst>
      <p:ext uri="{BB962C8B-B14F-4D97-AF65-F5344CB8AC3E}">
        <p14:creationId xmlns:p14="http://schemas.microsoft.com/office/powerpoint/2010/main" val="35932301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B9C14C-5446-482F-8AE4-478F35B10276}" type="slidenum">
              <a:rPr lang="en-ZA" smtClean="0"/>
              <a:t>17</a:t>
            </a:fld>
            <a:endParaRPr lang="en-ZA"/>
          </a:p>
        </p:txBody>
      </p:sp>
      <p:sp>
        <p:nvSpPr>
          <p:cNvPr id="4" name="Rectangle 3"/>
          <p:cNvSpPr/>
          <p:nvPr/>
        </p:nvSpPr>
        <p:spPr>
          <a:xfrm>
            <a:off x="201315" y="1422610"/>
            <a:ext cx="11603864" cy="4801314"/>
          </a:xfrm>
          <a:prstGeom prst="rect">
            <a:avLst/>
          </a:prstGeom>
        </p:spPr>
        <p:txBody>
          <a:bodyPr wrap="square">
            <a:spAutoFit/>
          </a:bodyPr>
          <a:lstStyle/>
          <a:p>
            <a:r>
              <a:rPr lang="en-ZA" b="1" dirty="0"/>
              <a:t>COVID 19 EXPENDITURE</a:t>
            </a:r>
          </a:p>
          <a:p>
            <a:endParaRPr lang="en-ZA" b="1" dirty="0"/>
          </a:p>
          <a:p>
            <a:r>
              <a:rPr lang="en-ZA" dirty="0"/>
              <a:t>The Municipality has implemented all protocols, and put in strict measures, in line with the National lockdown regulations, towards the combatting of the virus. The following expenditure has been incurred:</a:t>
            </a:r>
          </a:p>
          <a:p>
            <a:endParaRPr lang="en-ZA" dirty="0"/>
          </a:p>
          <a:p>
            <a:pPr marL="285750" indent="-285750">
              <a:buFont typeface="Wingdings" panose="05000000000000000000" pitchFamily="2" charset="2"/>
              <a:buChar char="Ø"/>
            </a:pPr>
            <a:r>
              <a:rPr lang="en-ZA" dirty="0"/>
              <a:t>Provision of PPE					</a:t>
            </a:r>
            <a:r>
              <a:rPr lang="en-ZA" dirty="0" smtClean="0"/>
              <a:t>R113 000</a:t>
            </a:r>
            <a:endParaRPr lang="en-ZA" dirty="0"/>
          </a:p>
          <a:p>
            <a:pPr marL="285750" indent="-285750">
              <a:buFont typeface="Wingdings" panose="05000000000000000000" pitchFamily="2" charset="2"/>
              <a:buChar char="Ø"/>
            </a:pPr>
            <a:r>
              <a:rPr lang="en-ZA" dirty="0" smtClean="0"/>
              <a:t>Sanitization of office building			R 381 000</a:t>
            </a:r>
          </a:p>
          <a:p>
            <a:pPr marL="285750" indent="-285750">
              <a:buFont typeface="Wingdings" panose="05000000000000000000" pitchFamily="2" charset="2"/>
              <a:buChar char="Ø"/>
            </a:pPr>
            <a:r>
              <a:rPr lang="en-ZA" dirty="0" smtClean="0"/>
              <a:t>General (other)					R 151 000</a:t>
            </a:r>
          </a:p>
          <a:p>
            <a:pPr marL="285750" indent="-285750">
              <a:buFont typeface="Wingdings" panose="05000000000000000000" pitchFamily="2" charset="2"/>
              <a:buChar char="Ø"/>
            </a:pPr>
            <a:r>
              <a:rPr lang="en-ZA" dirty="0" smtClean="0"/>
              <a:t>Toilet Chemical					R 189 000</a:t>
            </a:r>
          </a:p>
          <a:p>
            <a:pPr marL="285750" indent="-285750">
              <a:buFont typeface="Wingdings" panose="05000000000000000000" pitchFamily="2" charset="2"/>
              <a:buChar char="Ø"/>
            </a:pPr>
            <a:r>
              <a:rPr lang="en-ZA" dirty="0" smtClean="0"/>
              <a:t>Sanitization of Taxi Ranks and Public Facilities		R 541 000</a:t>
            </a:r>
          </a:p>
          <a:p>
            <a:pPr marL="285750" indent="-285750">
              <a:buFont typeface="Wingdings" panose="05000000000000000000" pitchFamily="2" charset="2"/>
              <a:buChar char="Ø"/>
            </a:pPr>
            <a:r>
              <a:rPr lang="en-ZA" dirty="0" smtClean="0"/>
              <a:t>Community and Other Social Services		R 537 000</a:t>
            </a:r>
          </a:p>
          <a:p>
            <a:pPr marL="285750" indent="-285750">
              <a:buFont typeface="Wingdings" panose="05000000000000000000" pitchFamily="2" charset="2"/>
              <a:buChar char="Ø"/>
            </a:pPr>
            <a:r>
              <a:rPr lang="en-ZA" dirty="0" smtClean="0"/>
              <a:t>Screening and Testing				R 753 000</a:t>
            </a:r>
          </a:p>
          <a:p>
            <a:pPr marL="285750" indent="-285750">
              <a:buFont typeface="Wingdings" panose="05000000000000000000" pitchFamily="2" charset="2"/>
              <a:buChar char="Ø"/>
            </a:pPr>
            <a:r>
              <a:rPr lang="en-ZA" dirty="0" smtClean="0"/>
              <a:t>Sanitizer					R 303 000</a:t>
            </a:r>
          </a:p>
          <a:p>
            <a:pPr marL="285750" indent="-285750">
              <a:buFont typeface="Wingdings" panose="05000000000000000000" pitchFamily="2" charset="2"/>
              <a:buChar char="Ø"/>
            </a:pPr>
            <a:r>
              <a:rPr lang="en-ZA" dirty="0" smtClean="0"/>
              <a:t>Health (other )					R 45 000</a:t>
            </a:r>
            <a:endParaRPr lang="en-ZA" dirty="0"/>
          </a:p>
          <a:p>
            <a:pPr marL="285750" indent="-285750">
              <a:buFont typeface="Wingdings" panose="05000000000000000000" pitchFamily="2" charset="2"/>
              <a:buChar char="Ø"/>
            </a:pPr>
            <a:endParaRPr lang="en-ZA" dirty="0"/>
          </a:p>
          <a:p>
            <a:pPr marL="285750" indent="-285750">
              <a:buFont typeface="Wingdings" panose="05000000000000000000" pitchFamily="2" charset="2"/>
              <a:buChar char="Ø"/>
            </a:pPr>
            <a:r>
              <a:rPr lang="en-ZA" b="1" dirty="0"/>
              <a:t>TOTAL COSTS TO DATE:				</a:t>
            </a:r>
            <a:r>
              <a:rPr lang="en-ZA" b="1" dirty="0" smtClean="0"/>
              <a:t>R3 011 562.13</a:t>
            </a:r>
            <a:endParaRPr lang="en-ZA" b="1" dirty="0"/>
          </a:p>
          <a:p>
            <a:endParaRPr lang="en-ZA" dirty="0"/>
          </a:p>
        </p:txBody>
      </p:sp>
      <p:sp>
        <p:nvSpPr>
          <p:cNvPr id="5" name="TextBox 4"/>
          <p:cNvSpPr txBox="1"/>
          <p:nvPr/>
        </p:nvSpPr>
        <p:spPr>
          <a:xfrm>
            <a:off x="976555" y="0"/>
            <a:ext cx="10053384" cy="1200329"/>
          </a:xfrm>
          <a:prstGeom prst="rect">
            <a:avLst/>
          </a:prstGeom>
          <a:noFill/>
        </p:spPr>
        <p:txBody>
          <a:bodyPr wrap="square" rtlCol="0">
            <a:spAutoFit/>
          </a:bodyPr>
          <a:lstStyle/>
          <a:p>
            <a:pPr algn="ctr"/>
            <a:r>
              <a:rPr lang="en-ZA" sz="3600" b="1" dirty="0" smtClean="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rPr>
              <a:t>BUDGET AND TREASURY COVID-19 EXPENDITURE</a:t>
            </a:r>
            <a:endParaRPr lang="en-ZA" sz="1100" dirty="0">
              <a:latin typeface="Century Gothic" panose="020B0502020202020204" pitchFamily="34" charset="0"/>
            </a:endParaRPr>
          </a:p>
        </p:txBody>
      </p:sp>
      <p:pic>
        <p:nvPicPr>
          <p:cNvPr id="3" name="Picture 2"/>
          <p:cNvPicPr>
            <a:picLocks noChangeAspect="1"/>
          </p:cNvPicPr>
          <p:nvPr/>
        </p:nvPicPr>
        <p:blipFill>
          <a:blip r:embed="rId2"/>
          <a:stretch>
            <a:fillRect/>
          </a:stretch>
        </p:blipFill>
        <p:spPr>
          <a:xfrm>
            <a:off x="201315" y="194745"/>
            <a:ext cx="1133954" cy="810838"/>
          </a:xfrm>
          <a:prstGeom prst="rect">
            <a:avLst/>
          </a:prstGeom>
        </p:spPr>
      </p:pic>
    </p:spTree>
    <p:extLst>
      <p:ext uri="{BB962C8B-B14F-4D97-AF65-F5344CB8AC3E}">
        <p14:creationId xmlns:p14="http://schemas.microsoft.com/office/powerpoint/2010/main" val="3128241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sz="5400" b="1" dirty="0" smtClean="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rPr>
              <a:t>DEBTORS AGEING</a:t>
            </a:r>
            <a:endParaRPr lang="en-US" sz="5400" b="1" dirty="0">
              <a:solidFill>
                <a:srgbClr val="00B0F0"/>
              </a:solidFill>
              <a:latin typeface="Century Gothic" panose="020B0502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7918602"/>
              </p:ext>
            </p:extLst>
          </p:nvPr>
        </p:nvGraphicFramePr>
        <p:xfrm>
          <a:off x="1096962" y="2037566"/>
          <a:ext cx="10058403" cy="4041261"/>
        </p:xfrm>
        <a:graphic>
          <a:graphicData uri="http://schemas.openxmlformats.org/drawingml/2006/table">
            <a:tbl>
              <a:tblPr/>
              <a:tblGrid>
                <a:gridCol w="2997184">
                  <a:extLst>
                    <a:ext uri="{9D8B030D-6E8A-4147-A177-3AD203B41FA5}">
                      <a16:colId xmlns:a16="http://schemas.microsoft.com/office/drawing/2014/main" val="20000"/>
                    </a:ext>
                  </a:extLst>
                </a:gridCol>
                <a:gridCol w="318285">
                  <a:extLst>
                    <a:ext uri="{9D8B030D-6E8A-4147-A177-3AD203B41FA5}">
                      <a16:colId xmlns:a16="http://schemas.microsoft.com/office/drawing/2014/main" val="20001"/>
                    </a:ext>
                  </a:extLst>
                </a:gridCol>
                <a:gridCol w="542264">
                  <a:extLst>
                    <a:ext uri="{9D8B030D-6E8A-4147-A177-3AD203B41FA5}">
                      <a16:colId xmlns:a16="http://schemas.microsoft.com/office/drawing/2014/main" val="20002"/>
                    </a:ext>
                  </a:extLst>
                </a:gridCol>
                <a:gridCol w="542264">
                  <a:extLst>
                    <a:ext uri="{9D8B030D-6E8A-4147-A177-3AD203B41FA5}">
                      <a16:colId xmlns:a16="http://schemas.microsoft.com/office/drawing/2014/main" val="20003"/>
                    </a:ext>
                  </a:extLst>
                </a:gridCol>
                <a:gridCol w="542264">
                  <a:extLst>
                    <a:ext uri="{9D8B030D-6E8A-4147-A177-3AD203B41FA5}">
                      <a16:colId xmlns:a16="http://schemas.microsoft.com/office/drawing/2014/main" val="20004"/>
                    </a:ext>
                  </a:extLst>
                </a:gridCol>
                <a:gridCol w="542264">
                  <a:extLst>
                    <a:ext uri="{9D8B030D-6E8A-4147-A177-3AD203B41FA5}">
                      <a16:colId xmlns:a16="http://schemas.microsoft.com/office/drawing/2014/main" val="20005"/>
                    </a:ext>
                  </a:extLst>
                </a:gridCol>
                <a:gridCol w="542264">
                  <a:extLst>
                    <a:ext uri="{9D8B030D-6E8A-4147-A177-3AD203B41FA5}">
                      <a16:colId xmlns:a16="http://schemas.microsoft.com/office/drawing/2014/main" val="20006"/>
                    </a:ext>
                  </a:extLst>
                </a:gridCol>
                <a:gridCol w="542264">
                  <a:extLst>
                    <a:ext uri="{9D8B030D-6E8A-4147-A177-3AD203B41FA5}">
                      <a16:colId xmlns:a16="http://schemas.microsoft.com/office/drawing/2014/main" val="20007"/>
                    </a:ext>
                  </a:extLst>
                </a:gridCol>
                <a:gridCol w="542264">
                  <a:extLst>
                    <a:ext uri="{9D8B030D-6E8A-4147-A177-3AD203B41FA5}">
                      <a16:colId xmlns:a16="http://schemas.microsoft.com/office/drawing/2014/main" val="20008"/>
                    </a:ext>
                  </a:extLst>
                </a:gridCol>
                <a:gridCol w="542264">
                  <a:extLst>
                    <a:ext uri="{9D8B030D-6E8A-4147-A177-3AD203B41FA5}">
                      <a16:colId xmlns:a16="http://schemas.microsoft.com/office/drawing/2014/main" val="20009"/>
                    </a:ext>
                  </a:extLst>
                </a:gridCol>
                <a:gridCol w="542264">
                  <a:extLst>
                    <a:ext uri="{9D8B030D-6E8A-4147-A177-3AD203B41FA5}">
                      <a16:colId xmlns:a16="http://schemas.microsoft.com/office/drawing/2014/main" val="20010"/>
                    </a:ext>
                  </a:extLst>
                </a:gridCol>
                <a:gridCol w="542264">
                  <a:extLst>
                    <a:ext uri="{9D8B030D-6E8A-4147-A177-3AD203B41FA5}">
                      <a16:colId xmlns:a16="http://schemas.microsoft.com/office/drawing/2014/main" val="20011"/>
                    </a:ext>
                  </a:extLst>
                </a:gridCol>
                <a:gridCol w="660147">
                  <a:extLst>
                    <a:ext uri="{9D8B030D-6E8A-4147-A177-3AD203B41FA5}">
                      <a16:colId xmlns:a16="http://schemas.microsoft.com/office/drawing/2014/main" val="20012"/>
                    </a:ext>
                  </a:extLst>
                </a:gridCol>
                <a:gridCol w="660147">
                  <a:extLst>
                    <a:ext uri="{9D8B030D-6E8A-4147-A177-3AD203B41FA5}">
                      <a16:colId xmlns:a16="http://schemas.microsoft.com/office/drawing/2014/main" val="20013"/>
                    </a:ext>
                  </a:extLst>
                </a:gridCol>
              </a:tblGrid>
              <a:tr h="174768">
                <a:tc gridSpan="13">
                  <a:txBody>
                    <a:bodyPr/>
                    <a:lstStyle/>
                    <a:p>
                      <a:pPr algn="l" fontAlgn="b"/>
                      <a:r>
                        <a:rPr lang="en-US" sz="900" b="1" i="0" u="none" strike="noStrike">
                          <a:effectLst/>
                          <a:latin typeface="Arial Narrow" panose="020B0606020202030204" pitchFamily="34" charset="0"/>
                        </a:rPr>
                        <a:t>KZN237 Inkosi Langalibalele - Supporting Table SC3 Monthly Budget Statement - aged debtors - M08 February</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1" i="0" u="none" strike="noStrike">
                        <a:effectLst/>
                        <a:latin typeface="Arial Narrow" panose="020B0606020202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4768">
                <a:tc>
                  <a:txBody>
                    <a:bodyPr/>
                    <a:lstStyle/>
                    <a:p>
                      <a:pPr algn="ctr" fontAlgn="ctr"/>
                      <a:r>
                        <a:rPr lang="en-US" sz="700" b="1" i="0" u="none" strike="noStrike">
                          <a:effectLst/>
                          <a:latin typeface="Arial Narrow" panose="020B0606020202030204" pitchFamily="34" charset="0"/>
                        </a:rPr>
                        <a:t>Description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700" b="1" i="0" u="none" strike="noStrike">
                          <a:effectLst/>
                          <a:latin typeface="Arial Narrow" panose="020B06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12">
                  <a:txBody>
                    <a:bodyPr/>
                    <a:lstStyle/>
                    <a:p>
                      <a:pPr algn="ctr" fontAlgn="b"/>
                      <a:r>
                        <a:rPr lang="en-US" sz="700" b="1" i="0" u="none" strike="noStrike">
                          <a:effectLst/>
                          <a:latin typeface="Arial Narrow" panose="020B0606020202030204" pitchFamily="34" charset="0"/>
                        </a:rPr>
                        <a:t>Budget Year 2020/21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687291">
                <a:tc>
                  <a:txBody>
                    <a:bodyPr/>
                    <a:lstStyle/>
                    <a:p>
                      <a:pPr algn="l" fontAlgn="b"/>
                      <a:r>
                        <a:rPr lang="en-US" sz="700" b="1" i="0" u="none" strike="noStrike">
                          <a:effectLst/>
                          <a:latin typeface="Arial Narrow" panose="020B0606020202030204" pitchFamily="34" charset="0"/>
                        </a:rPr>
                        <a:t>R thousands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effectLst/>
                          <a:latin typeface="Arial Narrow" panose="020B0606020202030204" pitchFamily="34" charset="0"/>
                        </a:rPr>
                        <a:t>NT Code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effectLst/>
                          <a:latin typeface="Arial Narrow" panose="020B0606020202030204" pitchFamily="34" charset="0"/>
                        </a:rPr>
                        <a:t>0-30 Days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effectLst/>
                          <a:latin typeface="Arial Narrow" panose="020B0606020202030204" pitchFamily="34" charset="0"/>
                        </a:rPr>
                        <a:t>31-60 Days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effectLst/>
                          <a:latin typeface="Arial Narrow" panose="020B0606020202030204" pitchFamily="34" charset="0"/>
                        </a:rPr>
                        <a:t>61-90 Days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effectLst/>
                          <a:latin typeface="Arial Narrow" panose="020B0606020202030204" pitchFamily="34" charset="0"/>
                        </a:rPr>
                        <a:t>91-120 Days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effectLst/>
                          <a:latin typeface="Arial Narrow" panose="020B0606020202030204" pitchFamily="34" charset="0"/>
                        </a:rPr>
                        <a:t>121-150 Dys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effectLst/>
                          <a:latin typeface="Arial Narrow" panose="020B0606020202030204" pitchFamily="34" charset="0"/>
                        </a:rPr>
                        <a:t>151-180 Dys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effectLst/>
                          <a:latin typeface="Arial Narrow" panose="020B0606020202030204" pitchFamily="34" charset="0"/>
                        </a:rPr>
                        <a:t>181 Dys-1 Yr</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effectLst/>
                          <a:latin typeface="Arial Narrow" panose="020B0606020202030204" pitchFamily="34" charset="0"/>
                        </a:rPr>
                        <a:t>Over 1Yr</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1" i="0" u="none" strike="noStrike">
                          <a:effectLst/>
                          <a:latin typeface="Arial Narrow" panose="020B0606020202030204" pitchFamily="34" charset="0"/>
                        </a:rPr>
                        <a:t>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1" i="0" u="none" strike="noStrike">
                          <a:effectLst/>
                          <a:latin typeface="Arial Narrow" panose="020B0606020202030204" pitchFamily="34" charset="0"/>
                        </a:rPr>
                        <a:t>Total </a:t>
                      </a:r>
                      <a:br>
                        <a:rPr lang="en-US" sz="700" b="1" i="0" u="none" strike="noStrike">
                          <a:effectLst/>
                          <a:latin typeface="Arial Narrow" panose="020B0606020202030204" pitchFamily="34" charset="0"/>
                        </a:rPr>
                      </a:br>
                      <a:r>
                        <a:rPr lang="en-US" sz="700" b="1" i="0" u="none" strike="noStrike">
                          <a:effectLst/>
                          <a:latin typeface="Arial Narrow" panose="020B0606020202030204" pitchFamily="34" charset="0"/>
                        </a:rPr>
                        <a:t>over 90 days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1" i="0" u="none" strike="noStrike">
                          <a:effectLst/>
                          <a:latin typeface="Arial Narrow" panose="020B0606020202030204" pitchFamily="34" charset="0"/>
                        </a:rPr>
                        <a:t>Actual Bad Debts Written Off against Debtors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1" i="0" u="none" strike="noStrike">
                          <a:effectLst/>
                          <a:latin typeface="Arial Narrow" panose="020B0606020202030204" pitchFamily="34" charset="0"/>
                        </a:rPr>
                        <a:t>Impairment - Bad Debts i.t.o Council Policy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6913">
                <a:tc>
                  <a:txBody>
                    <a:bodyPr/>
                    <a:lstStyle/>
                    <a:p>
                      <a:pPr algn="l" fontAlgn="b"/>
                      <a:r>
                        <a:rPr lang="en-US" sz="700" b="1" i="0" u="none" strike="noStrike">
                          <a:effectLst/>
                          <a:latin typeface="Arial Narrow" panose="020B0606020202030204" pitchFamily="34" charset="0"/>
                        </a:rPr>
                        <a:t>Debtors Age Analysis By Income Source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3"/>
                  </a:ext>
                </a:extLst>
              </a:tr>
              <a:tr h="166913">
                <a:tc>
                  <a:txBody>
                    <a:bodyPr/>
                    <a:lstStyle/>
                    <a:p>
                      <a:pPr algn="l" fontAlgn="b"/>
                      <a:r>
                        <a:rPr lang="en-US" sz="700" b="0" i="0" u="none" strike="noStrike">
                          <a:effectLst/>
                          <a:latin typeface="Arial Narrow" panose="020B0606020202030204" pitchFamily="34" charset="0"/>
                        </a:rPr>
                        <a:t>Trade and Other Receivables from Exchange Transactions - Water</a:t>
                      </a:r>
                    </a:p>
                  </a:txBody>
                  <a:tcPr marL="106126"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a:effectLst/>
                          <a:latin typeface="Arial Narrow" panose="020B0606020202030204" pitchFamily="34" charset="0"/>
                        </a:rPr>
                        <a:t>1200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extLst>
                  <a:ext uri="{0D108BD9-81ED-4DB2-BD59-A6C34878D82A}">
                    <a16:rowId xmlns:a16="http://schemas.microsoft.com/office/drawing/2014/main" val="10004"/>
                  </a:ext>
                </a:extLst>
              </a:tr>
              <a:tr h="166913">
                <a:tc>
                  <a:txBody>
                    <a:bodyPr/>
                    <a:lstStyle/>
                    <a:p>
                      <a:pPr algn="l" fontAlgn="b"/>
                      <a:r>
                        <a:rPr lang="en-US" sz="700" b="0" i="0" u="none" strike="noStrike">
                          <a:effectLst/>
                          <a:latin typeface="Arial Narrow" panose="020B0606020202030204" pitchFamily="34" charset="0"/>
                        </a:rPr>
                        <a:t>Trade and Other Receivables from Exchange Transactions - Electricity</a:t>
                      </a:r>
                    </a:p>
                  </a:txBody>
                  <a:tcPr marL="106126"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a:effectLst/>
                          <a:latin typeface="Arial Narrow" panose="020B0606020202030204" pitchFamily="34" charset="0"/>
                        </a:rPr>
                        <a:t>1300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26,984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8,674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4,436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4,101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168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3,717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12,020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53,424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113,525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73,431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extLst>
                  <a:ext uri="{0D108BD9-81ED-4DB2-BD59-A6C34878D82A}">
                    <a16:rowId xmlns:a16="http://schemas.microsoft.com/office/drawing/2014/main" val="10005"/>
                  </a:ext>
                </a:extLst>
              </a:tr>
              <a:tr h="166913">
                <a:tc>
                  <a:txBody>
                    <a:bodyPr/>
                    <a:lstStyle/>
                    <a:p>
                      <a:pPr algn="l" fontAlgn="b"/>
                      <a:r>
                        <a:rPr lang="en-US" sz="700" b="0" i="0" u="none" strike="noStrike">
                          <a:effectLst/>
                          <a:latin typeface="Arial Narrow" panose="020B0606020202030204" pitchFamily="34" charset="0"/>
                        </a:rPr>
                        <a:t>Receivables from Non-exchange Transactions - Property Rates</a:t>
                      </a:r>
                    </a:p>
                  </a:txBody>
                  <a:tcPr marL="106126"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a:effectLst/>
                          <a:latin typeface="Arial Narrow" panose="020B0606020202030204" pitchFamily="34" charset="0"/>
                        </a:rPr>
                        <a:t>1400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12,827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5,678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4,760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4,554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(7)</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4,433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25,541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95,315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153,102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129,836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extLst>
                  <a:ext uri="{0D108BD9-81ED-4DB2-BD59-A6C34878D82A}">
                    <a16:rowId xmlns:a16="http://schemas.microsoft.com/office/drawing/2014/main" val="10006"/>
                  </a:ext>
                </a:extLst>
              </a:tr>
              <a:tr h="166913">
                <a:tc>
                  <a:txBody>
                    <a:bodyPr/>
                    <a:lstStyle/>
                    <a:p>
                      <a:pPr algn="l" fontAlgn="b"/>
                      <a:r>
                        <a:rPr lang="en-US" sz="700" b="0" i="0" u="none" strike="noStrike">
                          <a:effectLst/>
                          <a:latin typeface="Arial Narrow" panose="020B0606020202030204" pitchFamily="34" charset="0"/>
                        </a:rPr>
                        <a:t>Receivables from Exchange Transactions - Waste Water Management</a:t>
                      </a:r>
                    </a:p>
                  </a:txBody>
                  <a:tcPr marL="106126"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a:effectLst/>
                          <a:latin typeface="Arial Narrow" panose="020B0606020202030204" pitchFamily="34" charset="0"/>
                        </a:rPr>
                        <a:t>1500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extLst>
                  <a:ext uri="{0D108BD9-81ED-4DB2-BD59-A6C34878D82A}">
                    <a16:rowId xmlns:a16="http://schemas.microsoft.com/office/drawing/2014/main" val="10007"/>
                  </a:ext>
                </a:extLst>
              </a:tr>
              <a:tr h="166913">
                <a:tc>
                  <a:txBody>
                    <a:bodyPr/>
                    <a:lstStyle/>
                    <a:p>
                      <a:pPr algn="l" fontAlgn="b"/>
                      <a:r>
                        <a:rPr lang="en-US" sz="700" b="0" i="0" u="none" strike="noStrike">
                          <a:effectLst/>
                          <a:latin typeface="Arial Narrow" panose="020B0606020202030204" pitchFamily="34" charset="0"/>
                        </a:rPr>
                        <a:t>Receivables from Exchange Transactions - Waste Management</a:t>
                      </a:r>
                    </a:p>
                  </a:txBody>
                  <a:tcPr marL="106126"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a:effectLst/>
                          <a:latin typeface="Arial Narrow" panose="020B0606020202030204" pitchFamily="34" charset="0"/>
                        </a:rPr>
                        <a:t>1600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1,565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627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593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552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8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567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2,854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17,683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24,449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21,664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extLst>
                  <a:ext uri="{0D108BD9-81ED-4DB2-BD59-A6C34878D82A}">
                    <a16:rowId xmlns:a16="http://schemas.microsoft.com/office/drawing/2014/main" val="10008"/>
                  </a:ext>
                </a:extLst>
              </a:tr>
              <a:tr h="166913">
                <a:tc>
                  <a:txBody>
                    <a:bodyPr/>
                    <a:lstStyle/>
                    <a:p>
                      <a:pPr algn="l" fontAlgn="b"/>
                      <a:r>
                        <a:rPr lang="en-US" sz="700" b="0" i="0" u="none" strike="noStrike">
                          <a:effectLst/>
                          <a:latin typeface="Arial Narrow" panose="020B0606020202030204" pitchFamily="34" charset="0"/>
                        </a:rPr>
                        <a:t>Receivables from Exchange Transactions - Property Rental Debtors</a:t>
                      </a:r>
                    </a:p>
                  </a:txBody>
                  <a:tcPr marL="106126"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a:effectLst/>
                          <a:latin typeface="Arial Narrow" panose="020B0606020202030204" pitchFamily="34" charset="0"/>
                        </a:rPr>
                        <a:t>1700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160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72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53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53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52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438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395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1,224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938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extLst>
                  <a:ext uri="{0D108BD9-81ED-4DB2-BD59-A6C34878D82A}">
                    <a16:rowId xmlns:a16="http://schemas.microsoft.com/office/drawing/2014/main" val="10009"/>
                  </a:ext>
                </a:extLst>
              </a:tr>
              <a:tr h="166913">
                <a:tc>
                  <a:txBody>
                    <a:bodyPr/>
                    <a:lstStyle/>
                    <a:p>
                      <a:pPr algn="l" fontAlgn="b"/>
                      <a:r>
                        <a:rPr lang="en-US" sz="700" b="0" i="0" u="none" strike="noStrike">
                          <a:effectLst/>
                          <a:latin typeface="Arial Narrow" panose="020B0606020202030204" pitchFamily="34" charset="0"/>
                        </a:rPr>
                        <a:t>Interest on Arrear Debtor Accounts</a:t>
                      </a:r>
                    </a:p>
                  </a:txBody>
                  <a:tcPr marL="106126"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a:effectLst/>
                          <a:latin typeface="Arial Narrow" panose="020B0606020202030204" pitchFamily="34" charset="0"/>
                        </a:rPr>
                        <a:t>1810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1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31,806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31,807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31,807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extLst>
                  <a:ext uri="{0D108BD9-81ED-4DB2-BD59-A6C34878D82A}">
                    <a16:rowId xmlns:a16="http://schemas.microsoft.com/office/drawing/2014/main" val="10010"/>
                  </a:ext>
                </a:extLst>
              </a:tr>
              <a:tr h="166913">
                <a:tc>
                  <a:txBody>
                    <a:bodyPr/>
                    <a:lstStyle/>
                    <a:p>
                      <a:pPr algn="l" fontAlgn="b"/>
                      <a:r>
                        <a:rPr lang="en-US" sz="700" b="0" i="0" u="none" strike="noStrike">
                          <a:effectLst/>
                          <a:latin typeface="Arial Narrow" panose="020B0606020202030204" pitchFamily="34" charset="0"/>
                        </a:rPr>
                        <a:t>Recoverable unauthorised, irregular, fruitless and wasteful expenditure</a:t>
                      </a:r>
                    </a:p>
                  </a:txBody>
                  <a:tcPr marL="106126"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a:effectLst/>
                          <a:latin typeface="Arial Narrow" panose="020B0606020202030204" pitchFamily="34" charset="0"/>
                        </a:rPr>
                        <a:t>1820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extLst>
                  <a:ext uri="{0D108BD9-81ED-4DB2-BD59-A6C34878D82A}">
                    <a16:rowId xmlns:a16="http://schemas.microsoft.com/office/drawing/2014/main" val="10011"/>
                  </a:ext>
                </a:extLst>
              </a:tr>
              <a:tr h="166913">
                <a:tc>
                  <a:txBody>
                    <a:bodyPr/>
                    <a:lstStyle/>
                    <a:p>
                      <a:pPr algn="l" fontAlgn="b"/>
                      <a:r>
                        <a:rPr lang="en-US" sz="700" b="0" i="0" u="none" strike="noStrike">
                          <a:effectLst/>
                          <a:latin typeface="Arial Narrow" panose="020B0606020202030204" pitchFamily="34" charset="0"/>
                        </a:rPr>
                        <a:t>Other</a:t>
                      </a:r>
                    </a:p>
                  </a:txBody>
                  <a:tcPr marL="106126"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effectLst/>
                          <a:latin typeface="Arial Narrow" panose="020B0606020202030204" pitchFamily="34" charset="0"/>
                        </a:rPr>
                        <a:t>1900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effectLst/>
                          <a:latin typeface="Arial Narrow" panose="020B0606020202030204" pitchFamily="34" charset="0"/>
                        </a:rPr>
                        <a:t>       (10,215)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99"/>
                    </a:solidFill>
                  </a:tcPr>
                </a:tc>
                <a:tc>
                  <a:txBody>
                    <a:bodyPr/>
                    <a:lstStyle/>
                    <a:p>
                      <a:pPr algn="l" fontAlgn="b"/>
                      <a:r>
                        <a:rPr lang="en-US" sz="700" b="0" i="0" u="none" strike="noStrike">
                          <a:effectLst/>
                          <a:latin typeface="Arial Narrow" panose="020B0606020202030204" pitchFamily="34" charset="0"/>
                        </a:rPr>
                        <a:t>           (168)</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99"/>
                    </a:solidFill>
                  </a:tcPr>
                </a:tc>
                <a:tc>
                  <a:txBody>
                    <a:bodyPr/>
                    <a:lstStyle/>
                    <a:p>
                      <a:pPr algn="l" fontAlgn="b"/>
                      <a:r>
                        <a:rPr lang="en-US" sz="700" b="0" i="0" u="none" strike="noStrike">
                          <a:effectLst/>
                          <a:latin typeface="Arial Narrow" panose="020B0606020202030204" pitchFamily="34" charset="0"/>
                        </a:rPr>
                        <a:t>           (310)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99"/>
                    </a:solidFill>
                  </a:tcPr>
                </a:tc>
                <a:tc>
                  <a:txBody>
                    <a:bodyPr/>
                    <a:lstStyle/>
                    <a:p>
                      <a:pPr algn="l" fontAlgn="b"/>
                      <a:r>
                        <a:rPr lang="en-US" sz="700" b="0" i="0" u="none" strike="noStrike">
                          <a:effectLst/>
                          <a:latin typeface="Arial Narrow" panose="020B0606020202030204" pitchFamily="34" charset="0"/>
                        </a:rPr>
                        <a:t>           (502)</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99"/>
                    </a:solidFill>
                  </a:tcPr>
                </a:tc>
                <a:tc>
                  <a:txBody>
                    <a:bodyPr/>
                    <a:lstStyle/>
                    <a:p>
                      <a:pPr algn="l" fontAlgn="b"/>
                      <a:r>
                        <a:rPr lang="en-US" sz="700" b="0" i="0" u="none" strike="noStrike">
                          <a:effectLst/>
                          <a:latin typeface="Arial Narrow" panose="020B0606020202030204" pitchFamily="34" charset="0"/>
                        </a:rPr>
                        <a:t>           (345)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99"/>
                    </a:solidFill>
                  </a:tcPr>
                </a:tc>
                <a:tc>
                  <a:txBody>
                    <a:bodyPr/>
                    <a:lstStyle/>
                    <a:p>
                      <a:pPr algn="l" fontAlgn="b"/>
                      <a:r>
                        <a:rPr lang="en-US" sz="700" b="0" i="0" u="none" strike="noStrike">
                          <a:effectLst/>
                          <a:latin typeface="Arial Narrow" panose="020B0606020202030204" pitchFamily="34" charset="0"/>
                        </a:rPr>
                        <a:t>           (358)</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99"/>
                    </a:solidFill>
                  </a:tcPr>
                </a:tc>
                <a:tc>
                  <a:txBody>
                    <a:bodyPr/>
                    <a:lstStyle/>
                    <a:p>
                      <a:pPr algn="l" fontAlgn="b"/>
                      <a:r>
                        <a:rPr lang="en-US" sz="700" b="0" i="0" u="none" strike="noStrike">
                          <a:effectLst/>
                          <a:latin typeface="Arial Narrow" panose="020B0606020202030204" pitchFamily="34" charset="0"/>
                        </a:rPr>
                        <a:t>             (60)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99"/>
                    </a:solidFill>
                  </a:tcPr>
                </a:tc>
                <a:tc>
                  <a:txBody>
                    <a:bodyPr/>
                    <a:lstStyle/>
                    <a:p>
                      <a:pPr algn="l" fontAlgn="b"/>
                      <a:r>
                        <a:rPr lang="en-US" sz="700" b="0" i="0" u="none" strike="noStrike">
                          <a:effectLst/>
                          <a:latin typeface="Arial Narrow" panose="020B0606020202030204" pitchFamily="34" charset="0"/>
                        </a:rPr>
                        <a:t>          2,085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99"/>
                    </a:solidFill>
                  </a:tcPr>
                </a:tc>
                <a:tc>
                  <a:txBody>
                    <a:bodyPr/>
                    <a:lstStyle/>
                    <a:p>
                      <a:pPr algn="l" fontAlgn="b"/>
                      <a:r>
                        <a:rPr lang="en-US" sz="700" b="0" i="0" u="none" strike="noStrike">
                          <a:effectLst/>
                          <a:latin typeface="Arial Narrow" panose="020B0606020202030204" pitchFamily="34" charset="0"/>
                        </a:rPr>
                        <a:t>         (9,873)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effectLst/>
                          <a:latin typeface="Arial Narrow" panose="020B0606020202030204" pitchFamily="34" charset="0"/>
                        </a:rPr>
                        <a:t>            820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99"/>
                    </a:solidFill>
                  </a:tcPr>
                </a:tc>
                <a:extLst>
                  <a:ext uri="{0D108BD9-81ED-4DB2-BD59-A6C34878D82A}">
                    <a16:rowId xmlns:a16="http://schemas.microsoft.com/office/drawing/2014/main" val="10012"/>
                  </a:ext>
                </a:extLst>
              </a:tr>
              <a:tr h="166913">
                <a:tc>
                  <a:txBody>
                    <a:bodyPr/>
                    <a:lstStyle/>
                    <a:p>
                      <a:pPr algn="l" fontAlgn="b"/>
                      <a:r>
                        <a:rPr lang="en-US" sz="700" b="1" i="0" u="none" strike="noStrike">
                          <a:effectLst/>
                          <a:latin typeface="Arial Narrow" panose="020B0606020202030204" pitchFamily="34" charset="0"/>
                        </a:rPr>
                        <a:t>Total By Income Source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Narrow" panose="020B0606020202030204" pitchFamily="34" charset="0"/>
                        </a:rPr>
                        <a:t>2000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Narrow" panose="020B0606020202030204" pitchFamily="34" charset="0"/>
                        </a:rPr>
                        <a:t>        31,322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Narrow" panose="020B0606020202030204" pitchFamily="34" charset="0"/>
                        </a:rPr>
                        <a:t>        14,884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Narrow" panose="020B0606020202030204" pitchFamily="34" charset="0"/>
                        </a:rPr>
                        <a:t>          9,533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Narrow" panose="020B0606020202030204" pitchFamily="34" charset="0"/>
                        </a:rPr>
                        <a:t>          8,758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Narrow" panose="020B0606020202030204" pitchFamily="34" charset="0"/>
                        </a:rPr>
                        <a:t>           (175)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Narrow" panose="020B0606020202030204" pitchFamily="34" charset="0"/>
                        </a:rPr>
                        <a:t>          8,411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Narrow" panose="020B0606020202030204" pitchFamily="34" charset="0"/>
                        </a:rPr>
                        <a:t>        40,793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Narrow" panose="020B0606020202030204" pitchFamily="34" charset="0"/>
                        </a:rPr>
                        <a:t>      200,708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Narrow" panose="020B0606020202030204" pitchFamily="34" charset="0"/>
                        </a:rPr>
                        <a:t>      314,235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Narrow" panose="020B0606020202030204" pitchFamily="34" charset="0"/>
                        </a:rPr>
                        <a:t>      258,496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66913">
                <a:tc>
                  <a:txBody>
                    <a:bodyPr/>
                    <a:lstStyle/>
                    <a:p>
                      <a:pPr algn="l" fontAlgn="b"/>
                      <a:r>
                        <a:rPr lang="en-US" sz="700" b="1" i="0" u="none" strike="noStrike">
                          <a:effectLst/>
                          <a:latin typeface="Arial Narrow" panose="020B0606020202030204" pitchFamily="34" charset="0"/>
                        </a:rPr>
                        <a:t>2019/20 - totals only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14"/>
                  </a:ext>
                </a:extLst>
              </a:tr>
              <a:tr h="166913">
                <a:tc>
                  <a:txBody>
                    <a:bodyPr/>
                    <a:lstStyle/>
                    <a:p>
                      <a:pPr algn="l" fontAlgn="b"/>
                      <a:r>
                        <a:rPr lang="en-US" sz="700" b="1" i="0" u="none" strike="noStrike">
                          <a:effectLst/>
                          <a:latin typeface="Arial Narrow" panose="020B0606020202030204" pitchFamily="34" charset="0"/>
                        </a:rPr>
                        <a:t>Debtors Age Analysis By Customer Group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5"/>
                  </a:ext>
                </a:extLst>
              </a:tr>
              <a:tr h="166913">
                <a:tc>
                  <a:txBody>
                    <a:bodyPr/>
                    <a:lstStyle/>
                    <a:p>
                      <a:pPr algn="l" fontAlgn="b"/>
                      <a:r>
                        <a:rPr lang="en-US" sz="700" b="0" i="0" u="none" strike="noStrike">
                          <a:effectLst/>
                          <a:latin typeface="Arial Narrow" panose="020B0606020202030204" pitchFamily="34" charset="0"/>
                        </a:rPr>
                        <a:t>Organs of State</a:t>
                      </a:r>
                    </a:p>
                  </a:txBody>
                  <a:tcPr marL="106126"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a:effectLst/>
                          <a:latin typeface="Arial Narrow" panose="020B0606020202030204" pitchFamily="34" charset="0"/>
                        </a:rPr>
                        <a:t>2200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2,832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556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591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582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(34)</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606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13,574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36,336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55,043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51,064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extLst>
                  <a:ext uri="{0D108BD9-81ED-4DB2-BD59-A6C34878D82A}">
                    <a16:rowId xmlns:a16="http://schemas.microsoft.com/office/drawing/2014/main" val="10016"/>
                  </a:ext>
                </a:extLst>
              </a:tr>
              <a:tr h="166913">
                <a:tc>
                  <a:txBody>
                    <a:bodyPr/>
                    <a:lstStyle/>
                    <a:p>
                      <a:pPr algn="l" fontAlgn="b"/>
                      <a:r>
                        <a:rPr lang="en-US" sz="700" b="0" i="0" u="none" strike="noStrike">
                          <a:effectLst/>
                          <a:latin typeface="Arial Narrow" panose="020B0606020202030204" pitchFamily="34" charset="0"/>
                        </a:rPr>
                        <a:t>Commercial</a:t>
                      </a:r>
                    </a:p>
                  </a:txBody>
                  <a:tcPr marL="106126"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a:effectLst/>
                          <a:latin typeface="Arial Narrow" panose="020B0606020202030204" pitchFamily="34" charset="0"/>
                        </a:rPr>
                        <a:t>2300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18,206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7,225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5,032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3,009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(16)</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3,581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14,179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102,482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153,699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123,235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extLst>
                  <a:ext uri="{0D108BD9-81ED-4DB2-BD59-A6C34878D82A}">
                    <a16:rowId xmlns:a16="http://schemas.microsoft.com/office/drawing/2014/main" val="10017"/>
                  </a:ext>
                </a:extLst>
              </a:tr>
              <a:tr h="166913">
                <a:tc>
                  <a:txBody>
                    <a:bodyPr/>
                    <a:lstStyle/>
                    <a:p>
                      <a:pPr algn="l" fontAlgn="b"/>
                      <a:r>
                        <a:rPr lang="en-US" sz="700" b="0" i="0" u="none" strike="noStrike">
                          <a:effectLst/>
                          <a:latin typeface="Arial Narrow" panose="020B0606020202030204" pitchFamily="34" charset="0"/>
                        </a:rPr>
                        <a:t>Households</a:t>
                      </a:r>
                    </a:p>
                  </a:txBody>
                  <a:tcPr marL="106126"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700" b="0" i="0" u="none" strike="noStrike">
                          <a:effectLst/>
                          <a:latin typeface="Arial Narrow" panose="020B0606020202030204" pitchFamily="34" charset="0"/>
                        </a:rPr>
                        <a:t>2400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10,222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7,102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3,910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5,167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(125)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4,224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13,039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61,929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105,468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84,234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extLst>
                  <a:ext uri="{0D108BD9-81ED-4DB2-BD59-A6C34878D82A}">
                    <a16:rowId xmlns:a16="http://schemas.microsoft.com/office/drawing/2014/main" val="10018"/>
                  </a:ext>
                </a:extLst>
              </a:tr>
              <a:tr h="166913">
                <a:tc>
                  <a:txBody>
                    <a:bodyPr/>
                    <a:lstStyle/>
                    <a:p>
                      <a:pPr algn="l" fontAlgn="b"/>
                      <a:r>
                        <a:rPr lang="en-US" sz="700" b="0" i="0" u="none" strike="noStrike">
                          <a:effectLst/>
                          <a:latin typeface="Arial Narrow" panose="020B0606020202030204" pitchFamily="34" charset="0"/>
                        </a:rPr>
                        <a:t>Other</a:t>
                      </a:r>
                    </a:p>
                  </a:txBody>
                  <a:tcPr marL="106126"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en-US" sz="700" b="0" i="0" u="none" strike="noStrike">
                          <a:effectLst/>
                          <a:latin typeface="Arial Narrow" panose="020B0606020202030204" pitchFamily="34" charset="0"/>
                        </a:rPr>
                        <a:t>2500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effectLst/>
                          <a:latin typeface="Arial Narrow" panose="020B0606020202030204" pitchFamily="34" charset="0"/>
                        </a:rPr>
                        <a:t>              62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99"/>
                    </a:solidFill>
                  </a:tcPr>
                </a:tc>
                <a:tc>
                  <a:txBody>
                    <a:bodyPr/>
                    <a:lstStyle/>
                    <a:p>
                      <a:pPr algn="l" fontAlgn="b"/>
                      <a:r>
                        <a:rPr lang="en-US" sz="700" b="0" i="0" u="none" strike="noStrike">
                          <a:effectLst/>
                          <a:latin typeface="Arial Narrow" panose="020B0606020202030204" pitchFamily="34" charset="0"/>
                        </a:rPr>
                        <a:t>                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99"/>
                    </a:solidFill>
                  </a:tcPr>
                </a:tc>
                <a:tc>
                  <a:txBody>
                    <a:bodyPr/>
                    <a:lstStyle/>
                    <a:p>
                      <a:pPr algn="l" fontAlgn="b"/>
                      <a:r>
                        <a:rPr lang="en-US" sz="700" b="0" i="0" u="none" strike="noStrike">
                          <a:effectLst/>
                          <a:latin typeface="Arial Narrow" panose="020B0606020202030204" pitchFamily="34" charset="0"/>
                        </a:rPr>
                        <a:t>                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99"/>
                    </a:solidFill>
                  </a:tcPr>
                </a:tc>
                <a:tc>
                  <a:txBody>
                    <a:bodyPr/>
                    <a:lstStyle/>
                    <a:p>
                      <a:pPr algn="l" fontAlgn="b"/>
                      <a:r>
                        <a:rPr lang="en-US" sz="700" b="0" i="0" u="none" strike="noStrike">
                          <a:effectLst/>
                          <a:latin typeface="Arial Narrow" panose="020B0606020202030204" pitchFamily="34" charset="0"/>
                        </a:rPr>
                        <a:t>                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99"/>
                    </a:solidFill>
                  </a:tcPr>
                </a:tc>
                <a:tc>
                  <a:txBody>
                    <a:bodyPr/>
                    <a:lstStyle/>
                    <a:p>
                      <a:pPr algn="l" fontAlgn="b"/>
                      <a:r>
                        <a:rPr lang="en-US" sz="700" b="0" i="0" u="none" strike="noStrike">
                          <a:effectLst/>
                          <a:latin typeface="Arial Narrow" panose="020B0606020202030204" pitchFamily="34" charset="0"/>
                        </a:rPr>
                        <a:t>                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99"/>
                    </a:solidFill>
                  </a:tcPr>
                </a:tc>
                <a:tc>
                  <a:txBody>
                    <a:bodyPr/>
                    <a:lstStyle/>
                    <a:p>
                      <a:pPr algn="l" fontAlgn="b"/>
                      <a:r>
                        <a:rPr lang="en-US" sz="700" b="0" i="0" u="none" strike="noStrike">
                          <a:effectLst/>
                          <a:latin typeface="Arial Narrow" panose="020B0606020202030204" pitchFamily="34" charset="0"/>
                        </a:rPr>
                        <a:t>                1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99"/>
                    </a:solidFill>
                  </a:tcPr>
                </a:tc>
                <a:tc>
                  <a:txBody>
                    <a:bodyPr/>
                    <a:lstStyle/>
                    <a:p>
                      <a:pPr algn="l" fontAlgn="b"/>
                      <a:r>
                        <a:rPr lang="en-US" sz="700" b="0" i="0" u="none" strike="noStrike">
                          <a:effectLst/>
                          <a:latin typeface="Arial Narrow" panose="020B0606020202030204" pitchFamily="34" charset="0"/>
                        </a:rPr>
                        <a:t>             (38)</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99"/>
                    </a:solidFill>
                  </a:tcPr>
                </a:tc>
                <a:tc>
                  <a:txBody>
                    <a:bodyPr/>
                    <a:lstStyle/>
                    <a:p>
                      <a:pPr algn="l" fontAlgn="b"/>
                      <a:r>
                        <a:rPr lang="en-US" sz="700" b="0" i="0" u="none" strike="noStrike">
                          <a:effectLst/>
                          <a:latin typeface="Arial Narrow" panose="020B0606020202030204" pitchFamily="34" charset="0"/>
                        </a:rPr>
                        <a:t>              26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effectLst/>
                          <a:latin typeface="Arial Narrow" panose="020B0606020202030204" pitchFamily="34" charset="0"/>
                        </a:rPr>
                        <a:t>             (37)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99"/>
                    </a:solidFill>
                  </a:tcPr>
                </a:tc>
                <a:tc>
                  <a:txBody>
                    <a:bodyPr/>
                    <a:lstStyle/>
                    <a:p>
                      <a:pPr algn="l" fontAlgn="b"/>
                      <a:r>
                        <a:rPr lang="en-US" sz="700" b="0"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extLst>
                  <a:ext uri="{0D108BD9-81ED-4DB2-BD59-A6C34878D82A}">
                    <a16:rowId xmlns:a16="http://schemas.microsoft.com/office/drawing/2014/main" val="10019"/>
                  </a:ext>
                </a:extLst>
              </a:tr>
              <a:tr h="166913">
                <a:tc>
                  <a:txBody>
                    <a:bodyPr/>
                    <a:lstStyle/>
                    <a:p>
                      <a:pPr algn="l" fontAlgn="b"/>
                      <a:r>
                        <a:rPr lang="en-US" sz="700" b="1" i="0" u="none" strike="noStrike">
                          <a:effectLst/>
                          <a:latin typeface="Arial Narrow" panose="020B0606020202030204" pitchFamily="34" charset="0"/>
                        </a:rPr>
                        <a:t>Total By Customer Group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Narrow" panose="020B0606020202030204" pitchFamily="34" charset="0"/>
                        </a:rPr>
                        <a:t>2600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Narrow" panose="020B0606020202030204" pitchFamily="34" charset="0"/>
                        </a:rPr>
                        <a:t>        31,322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Narrow" panose="020B0606020202030204" pitchFamily="34" charset="0"/>
                        </a:rPr>
                        <a:t>        14,884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Narrow" panose="020B0606020202030204" pitchFamily="34" charset="0"/>
                        </a:rPr>
                        <a:t>          9,533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Narrow" panose="020B0606020202030204" pitchFamily="34" charset="0"/>
                        </a:rPr>
                        <a:t>          8,758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Narrow" panose="020B0606020202030204" pitchFamily="34" charset="0"/>
                        </a:rPr>
                        <a:t>           (175)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Narrow" panose="020B0606020202030204" pitchFamily="34" charset="0"/>
                        </a:rPr>
                        <a:t>          8,411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Narrow" panose="020B0606020202030204" pitchFamily="34" charset="0"/>
                        </a:rPr>
                        <a:t>        40,793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Narrow" panose="020B0606020202030204" pitchFamily="34" charset="0"/>
                        </a:rPr>
                        <a:t>      200,708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Narrow" panose="020B0606020202030204" pitchFamily="34" charset="0"/>
                        </a:rPr>
                        <a:t>      314,235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Narrow" panose="020B0606020202030204" pitchFamily="34" charset="0"/>
                        </a:rPr>
                        <a:t>      258,496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dirty="0">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bl>
          </a:graphicData>
        </a:graphic>
      </p:graphicFrame>
      <p:sp>
        <p:nvSpPr>
          <p:cNvPr id="4" name="Slide Number Placeholder 3"/>
          <p:cNvSpPr>
            <a:spLocks noGrp="1"/>
          </p:cNvSpPr>
          <p:nvPr>
            <p:ph type="sldNum" sz="quarter" idx="12"/>
          </p:nvPr>
        </p:nvSpPr>
        <p:spPr/>
        <p:txBody>
          <a:bodyPr/>
          <a:lstStyle/>
          <a:p>
            <a:fld id="{D5B9C14C-5446-482F-8AE4-478F35B10276}" type="slidenum">
              <a:rPr lang="en-ZA" smtClean="0"/>
              <a:t>18</a:t>
            </a:fld>
            <a:endParaRPr lang="en-ZA"/>
          </a:p>
        </p:txBody>
      </p:sp>
      <p:pic>
        <p:nvPicPr>
          <p:cNvPr id="3" name="Picture 2"/>
          <p:cNvPicPr>
            <a:picLocks noChangeAspect="1"/>
          </p:cNvPicPr>
          <p:nvPr/>
        </p:nvPicPr>
        <p:blipFill>
          <a:blip r:embed="rId2"/>
          <a:stretch>
            <a:fillRect/>
          </a:stretch>
        </p:blipFill>
        <p:spPr>
          <a:xfrm>
            <a:off x="229659" y="281940"/>
            <a:ext cx="1133954" cy="810838"/>
          </a:xfrm>
          <a:prstGeom prst="rect">
            <a:avLst/>
          </a:prstGeom>
        </p:spPr>
      </p:pic>
    </p:spTree>
    <p:extLst>
      <p:ext uri="{BB962C8B-B14F-4D97-AF65-F5344CB8AC3E}">
        <p14:creationId xmlns:p14="http://schemas.microsoft.com/office/powerpoint/2010/main" val="35489861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smtClean="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rPr>
              <a:t>CREDITORS AGEING</a:t>
            </a:r>
            <a:endParaRPr lang="en-US" b="1" dirty="0">
              <a:solidFill>
                <a:srgbClr val="FF0000"/>
              </a:solidFill>
            </a:endParaRPr>
          </a:p>
        </p:txBody>
      </p:sp>
      <p:pic>
        <p:nvPicPr>
          <p:cNvPr id="9" name="Content Placeholder 8"/>
          <p:cNvPicPr>
            <a:picLocks noGrp="1" noChangeAspect="1"/>
          </p:cNvPicPr>
          <p:nvPr>
            <p:ph idx="1"/>
          </p:nvPr>
        </p:nvPicPr>
        <p:blipFill>
          <a:blip r:embed="rId2"/>
          <a:stretch>
            <a:fillRect/>
          </a:stretch>
        </p:blipFill>
        <p:spPr>
          <a:xfrm>
            <a:off x="1398580" y="1841714"/>
            <a:ext cx="7533752" cy="2337094"/>
          </a:xfrm>
          <a:prstGeom prst="rect">
            <a:avLst/>
          </a:prstGeom>
        </p:spPr>
      </p:pic>
      <p:sp>
        <p:nvSpPr>
          <p:cNvPr id="4" name="Slide Number Placeholder 3"/>
          <p:cNvSpPr>
            <a:spLocks noGrp="1"/>
          </p:cNvSpPr>
          <p:nvPr>
            <p:ph type="sldNum" sz="quarter" idx="12"/>
          </p:nvPr>
        </p:nvSpPr>
        <p:spPr/>
        <p:txBody>
          <a:bodyPr/>
          <a:lstStyle/>
          <a:p>
            <a:fld id="{D5B9C14C-5446-482F-8AE4-478F35B10276}" type="slidenum">
              <a:rPr lang="en-ZA" smtClean="0"/>
              <a:t>19</a:t>
            </a:fld>
            <a:endParaRPr lang="en-ZA"/>
          </a:p>
        </p:txBody>
      </p:sp>
      <p:pic>
        <p:nvPicPr>
          <p:cNvPr id="3" name="Picture 2"/>
          <p:cNvPicPr>
            <a:picLocks noChangeAspect="1"/>
          </p:cNvPicPr>
          <p:nvPr/>
        </p:nvPicPr>
        <p:blipFill>
          <a:blip r:embed="rId3"/>
          <a:stretch>
            <a:fillRect/>
          </a:stretch>
        </p:blipFill>
        <p:spPr>
          <a:xfrm>
            <a:off x="264626" y="204181"/>
            <a:ext cx="1133954" cy="810838"/>
          </a:xfrm>
          <a:prstGeom prst="rect">
            <a:avLst/>
          </a:prstGeom>
        </p:spPr>
      </p:pic>
    </p:spTree>
    <p:extLst>
      <p:ext uri="{BB962C8B-B14F-4D97-AF65-F5344CB8AC3E}">
        <p14:creationId xmlns:p14="http://schemas.microsoft.com/office/powerpoint/2010/main" val="1792569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B9C14C-5446-482F-8AE4-478F35B10276}" type="slidenum">
              <a:rPr lang="en-ZA" smtClean="0"/>
              <a:pPr/>
              <a:t>2</a:t>
            </a:fld>
            <a:endParaRPr lang="en-ZA"/>
          </a:p>
        </p:txBody>
      </p:sp>
      <p:sp>
        <p:nvSpPr>
          <p:cNvPr id="4" name="TextBox 3"/>
          <p:cNvSpPr txBox="1"/>
          <p:nvPr/>
        </p:nvSpPr>
        <p:spPr>
          <a:xfrm>
            <a:off x="631426" y="502276"/>
            <a:ext cx="10929148" cy="769441"/>
          </a:xfrm>
          <a:prstGeom prst="rect">
            <a:avLst/>
          </a:prstGeom>
          <a:noFill/>
          <a:ln>
            <a:noFill/>
          </a:ln>
        </p:spPr>
        <p:txBody>
          <a:bodyPr wrap="square" rtlCol="0">
            <a:spAutoFit/>
          </a:bodyPr>
          <a:lstStyle/>
          <a:p>
            <a:pPr algn="ctr"/>
            <a:r>
              <a:rPr lang="en-ZA" sz="4400" b="1" dirty="0" smtClean="0">
                <a:ln w="13462">
                  <a:solidFill>
                    <a:srgbClr val="FFFF00"/>
                  </a:solidFill>
                  <a:prstDash val="solid"/>
                </a:ln>
                <a:solidFill>
                  <a:prstClr val="black">
                    <a:lumMod val="95000"/>
                    <a:lumOff val="5000"/>
                  </a:prstClr>
                </a:solidFill>
                <a:effectLst>
                  <a:outerShdw dist="38100" dir="2700000" algn="bl" rotWithShape="0">
                    <a:srgbClr val="4EB3CF"/>
                  </a:outerShdw>
                </a:effectLst>
                <a:latin typeface="Century Gothic" panose="020B0502020202020204" pitchFamily="34" charset="0"/>
              </a:rPr>
              <a:t>FUNCTIONALITY OF COMMITTEES</a:t>
            </a:r>
            <a:r>
              <a:rPr lang="en-ZA" sz="1400" dirty="0" smtClean="0">
                <a:solidFill>
                  <a:prstClr val="black"/>
                </a:solidFill>
                <a:latin typeface="Century Gothic" panose="020B0502020202020204" pitchFamily="34" charset="0"/>
              </a:rPr>
              <a:t> </a:t>
            </a:r>
            <a:endParaRPr lang="en-ZA" sz="1400" dirty="0">
              <a:solidFill>
                <a:prstClr val="black"/>
              </a:solidFill>
              <a:latin typeface="Century Gothic" panose="020B0502020202020204" pitchFamily="34" charset="0"/>
            </a:endParaRPr>
          </a:p>
        </p:txBody>
      </p:sp>
      <p:graphicFrame>
        <p:nvGraphicFramePr>
          <p:cNvPr id="5" name="Table 4">
            <a:extLst>
              <a:ext uri="{FF2B5EF4-FFF2-40B4-BE49-F238E27FC236}">
                <a16:creationId xmlns:a16="http://schemas.microsoft.com/office/drawing/2014/main" id="{81EDB2B1-FCF7-0A48-9824-86CB032EB87A}"/>
              </a:ext>
            </a:extLst>
          </p:cNvPr>
          <p:cNvGraphicFramePr>
            <a:graphicFrameLocks noGrp="1"/>
          </p:cNvGraphicFramePr>
          <p:nvPr>
            <p:extLst>
              <p:ext uri="{D42A27DB-BD31-4B8C-83A1-F6EECF244321}">
                <p14:modId xmlns:p14="http://schemas.microsoft.com/office/powerpoint/2010/main" val="2397086740"/>
              </p:ext>
            </p:extLst>
          </p:nvPr>
        </p:nvGraphicFramePr>
        <p:xfrm>
          <a:off x="1172521" y="1826507"/>
          <a:ext cx="9383949" cy="3779520"/>
        </p:xfrm>
        <a:graphic>
          <a:graphicData uri="http://schemas.openxmlformats.org/drawingml/2006/table">
            <a:tbl>
              <a:tblPr firstRow="1" bandRow="1">
                <a:tableStyleId>{5C22544A-7EE6-4342-B048-85BDC9FD1C3A}</a:tableStyleId>
              </a:tblPr>
              <a:tblGrid>
                <a:gridCol w="3472215">
                  <a:extLst>
                    <a:ext uri="{9D8B030D-6E8A-4147-A177-3AD203B41FA5}">
                      <a16:colId xmlns:a16="http://schemas.microsoft.com/office/drawing/2014/main" val="625438722"/>
                    </a:ext>
                  </a:extLst>
                </a:gridCol>
                <a:gridCol w="2213264">
                  <a:extLst>
                    <a:ext uri="{9D8B030D-6E8A-4147-A177-3AD203B41FA5}">
                      <a16:colId xmlns:a16="http://schemas.microsoft.com/office/drawing/2014/main" val="20001"/>
                    </a:ext>
                  </a:extLst>
                </a:gridCol>
                <a:gridCol w="3698470">
                  <a:extLst>
                    <a:ext uri="{9D8B030D-6E8A-4147-A177-3AD203B41FA5}">
                      <a16:colId xmlns:a16="http://schemas.microsoft.com/office/drawing/2014/main" val="878552603"/>
                    </a:ext>
                  </a:extLst>
                </a:gridCol>
              </a:tblGrid>
              <a:tr h="0">
                <a:tc>
                  <a:txBody>
                    <a:bodyPr/>
                    <a:lstStyle/>
                    <a:p>
                      <a:r>
                        <a:rPr lang="en-US" sz="1600" b="1" dirty="0" smtClean="0">
                          <a:solidFill>
                            <a:schemeClr val="tx1"/>
                          </a:solidFill>
                          <a:latin typeface="Century Gothic" panose="020B0502020202020204" pitchFamily="34" charset="0"/>
                        </a:rPr>
                        <a:t>NAME OF COMMITTEE</a:t>
                      </a:r>
                      <a:endParaRPr lang="en-US" sz="1600" b="1" dirty="0">
                        <a:solidFill>
                          <a:schemeClr val="tx1"/>
                        </a:solidFill>
                        <a:latin typeface="Century Gothic" panose="020B0502020202020204" pitchFamily="34" charset="0"/>
                      </a:endParaRPr>
                    </a:p>
                  </a:txBody>
                  <a:tcPr>
                    <a:noFill/>
                  </a:tcPr>
                </a:tc>
                <a:tc>
                  <a:txBody>
                    <a:bodyPr/>
                    <a:lstStyle/>
                    <a:p>
                      <a:r>
                        <a:rPr lang="en-US" sz="1600" b="1" dirty="0" smtClean="0">
                          <a:solidFill>
                            <a:schemeClr val="tx1"/>
                          </a:solidFill>
                          <a:latin typeface="Century Gothic" panose="020B0502020202020204" pitchFamily="34" charset="0"/>
                        </a:rPr>
                        <a:t>MEETING DATES</a:t>
                      </a:r>
                      <a:endParaRPr lang="en-US" sz="1600" b="1" dirty="0">
                        <a:solidFill>
                          <a:schemeClr val="tx1"/>
                        </a:solidFill>
                        <a:latin typeface="Century Gothic" panose="020B0502020202020204" pitchFamily="34" charset="0"/>
                      </a:endParaRPr>
                    </a:p>
                  </a:txBody>
                  <a:tcPr>
                    <a:noFill/>
                  </a:tcPr>
                </a:tc>
                <a:tc>
                  <a:txBody>
                    <a:bodyPr/>
                    <a:lstStyle/>
                    <a:p>
                      <a:r>
                        <a:rPr lang="en-US" sz="1600" b="1" dirty="0" smtClean="0">
                          <a:solidFill>
                            <a:schemeClr val="tx1"/>
                          </a:solidFill>
                          <a:latin typeface="Century Gothic" panose="020B0502020202020204" pitchFamily="34" charset="0"/>
                        </a:rPr>
                        <a:t>COMMENT</a:t>
                      </a:r>
                      <a:endParaRPr lang="en-US" sz="1600" b="1" dirty="0">
                        <a:solidFill>
                          <a:schemeClr val="tx1"/>
                        </a:solidFill>
                        <a:latin typeface="Century Gothic" panose="020B0502020202020204" pitchFamily="34" charset="0"/>
                      </a:endParaRPr>
                    </a:p>
                  </a:txBody>
                  <a:tcPr>
                    <a:noFill/>
                  </a:tcPr>
                </a:tc>
                <a:extLst>
                  <a:ext uri="{0D108BD9-81ED-4DB2-BD59-A6C34878D82A}">
                    <a16:rowId xmlns:a16="http://schemas.microsoft.com/office/drawing/2014/main" val="10000"/>
                  </a:ext>
                </a:extLst>
              </a:tr>
              <a:tr h="0">
                <a:tc>
                  <a:txBody>
                    <a:bodyPr/>
                    <a:lstStyle/>
                    <a:p>
                      <a:r>
                        <a:rPr lang="en-US" sz="1400" b="0" dirty="0">
                          <a:solidFill>
                            <a:schemeClr val="tx1"/>
                          </a:solidFill>
                          <a:latin typeface="Century Gothic" panose="020B0502020202020204" pitchFamily="34" charset="0"/>
                        </a:rPr>
                        <a:t>MPAC</a:t>
                      </a:r>
                    </a:p>
                  </a:txBody>
                  <a:tcPr>
                    <a:noFill/>
                  </a:tcPr>
                </a:tc>
                <a:tc>
                  <a:txBody>
                    <a:bodyPr/>
                    <a:lstStyle/>
                    <a:p>
                      <a:r>
                        <a:rPr lang="en-US" sz="1400" b="0" dirty="0" smtClean="0">
                          <a:solidFill>
                            <a:schemeClr val="tx1"/>
                          </a:solidFill>
                          <a:latin typeface="Century Gothic" panose="020B0502020202020204" pitchFamily="34" charset="0"/>
                        </a:rPr>
                        <a:t>25 August 2020</a:t>
                      </a:r>
                    </a:p>
                    <a:p>
                      <a:r>
                        <a:rPr lang="en-US" sz="1400" b="0" dirty="0" smtClean="0">
                          <a:solidFill>
                            <a:schemeClr val="tx1"/>
                          </a:solidFill>
                          <a:latin typeface="Century Gothic" panose="020B0502020202020204" pitchFamily="34" charset="0"/>
                        </a:rPr>
                        <a:t>27 October</a:t>
                      </a:r>
                      <a:r>
                        <a:rPr lang="en-US" sz="1400" b="0" baseline="0" dirty="0" smtClean="0">
                          <a:solidFill>
                            <a:schemeClr val="tx1"/>
                          </a:solidFill>
                          <a:latin typeface="Century Gothic" panose="020B0502020202020204" pitchFamily="34" charset="0"/>
                        </a:rPr>
                        <a:t> 2020</a:t>
                      </a:r>
                      <a:endParaRPr lang="en-US" sz="1400" b="0" dirty="0">
                        <a:solidFill>
                          <a:schemeClr val="tx1"/>
                        </a:solidFill>
                        <a:latin typeface="Century Gothic" panose="020B0502020202020204" pitchFamily="34" charset="0"/>
                      </a:endParaRPr>
                    </a:p>
                  </a:txBody>
                  <a:tcPr>
                    <a:noFill/>
                  </a:tcPr>
                </a:tc>
                <a:tc>
                  <a:txBody>
                    <a:bodyPr/>
                    <a:lstStyle/>
                    <a:p>
                      <a:r>
                        <a:rPr lang="en-US" sz="1400" b="0" dirty="0" smtClean="0">
                          <a:solidFill>
                            <a:schemeClr val="tx1"/>
                          </a:solidFill>
                          <a:latin typeface="Century Gothic" panose="020B0502020202020204" pitchFamily="34" charset="0"/>
                        </a:rPr>
                        <a:t>FUNCTIONAL AND EFFECTIVE </a:t>
                      </a:r>
                    </a:p>
                    <a:p>
                      <a:pPr algn="just"/>
                      <a:r>
                        <a:rPr lang="en-ZA" sz="1200" b="1" kern="1200" dirty="0" smtClean="0">
                          <a:solidFill>
                            <a:schemeClr val="dk1"/>
                          </a:solidFill>
                          <a:effectLst/>
                          <a:latin typeface="Century Gothic" panose="020B0502020202020204" pitchFamily="34" charset="0"/>
                          <a:ea typeface="+mn-ea"/>
                          <a:cs typeface="+mn-cs"/>
                        </a:rPr>
                        <a:t>Q3 meeting will be held this month, we were disturbed by running of the external audit.</a:t>
                      </a:r>
                      <a:endParaRPr lang="en-ZA" sz="1200" b="1" kern="1200" dirty="0">
                        <a:solidFill>
                          <a:schemeClr val="dk1"/>
                        </a:solidFill>
                        <a:effectLst/>
                        <a:latin typeface="Century Gothic" panose="020B0502020202020204" pitchFamily="34" charset="0"/>
                        <a:ea typeface="+mn-ea"/>
                        <a:cs typeface="+mn-cs"/>
                      </a:endParaRPr>
                    </a:p>
                  </a:txBody>
                  <a:tcPr>
                    <a:noFill/>
                  </a:tcPr>
                </a:tc>
                <a:extLst>
                  <a:ext uri="{0D108BD9-81ED-4DB2-BD59-A6C34878D82A}">
                    <a16:rowId xmlns:a16="http://schemas.microsoft.com/office/drawing/2014/main" val="3982742862"/>
                  </a:ext>
                </a:extLst>
              </a:tr>
              <a:tr h="0">
                <a:tc>
                  <a:txBody>
                    <a:bodyPr/>
                    <a:lstStyle/>
                    <a:p>
                      <a:r>
                        <a:rPr lang="en-US" sz="1400" b="0" dirty="0">
                          <a:latin typeface="Century Gothic" panose="020B0502020202020204" pitchFamily="34" charset="0"/>
                        </a:rPr>
                        <a:t>AUDIT COMMITTEE</a:t>
                      </a:r>
                    </a:p>
                  </a:txBody>
                  <a:tcPr/>
                </a:tc>
                <a:tc>
                  <a:txBody>
                    <a:bodyPr/>
                    <a:lstStyle/>
                    <a:p>
                      <a:r>
                        <a:rPr lang="en-US" sz="1400" b="0" dirty="0" smtClean="0">
                          <a:latin typeface="Century Gothic" panose="020B0502020202020204" pitchFamily="34" charset="0"/>
                        </a:rPr>
                        <a:t>05 October 2020</a:t>
                      </a:r>
                    </a:p>
                    <a:p>
                      <a:r>
                        <a:rPr lang="en-US" sz="1400" b="0" dirty="0" smtClean="0">
                          <a:latin typeface="Century Gothic" panose="020B0502020202020204" pitchFamily="34" charset="0"/>
                        </a:rPr>
                        <a:t>26 October 2020</a:t>
                      </a:r>
                      <a:endParaRPr lang="en-US" sz="1400" b="0" dirty="0">
                        <a:latin typeface="Century Gothic" panose="020B0502020202020204" pitchFamily="34" charset="0"/>
                      </a:endParaRPr>
                    </a:p>
                  </a:txBody>
                  <a:tcPr/>
                </a:tc>
                <a:tc>
                  <a:txBody>
                    <a:bodyPr/>
                    <a:lstStyle/>
                    <a:p>
                      <a:r>
                        <a:rPr lang="en-US" sz="1400" b="0" dirty="0" smtClean="0">
                          <a:latin typeface="Century Gothic" panose="020B0502020202020204" pitchFamily="34" charset="0"/>
                        </a:rPr>
                        <a:t>FUNCTIONAL AND EFFECTIVE</a:t>
                      </a:r>
                    </a:p>
                    <a:p>
                      <a:r>
                        <a:rPr lang="en-ZA" sz="1200" kern="1200" dirty="0" smtClean="0">
                          <a:solidFill>
                            <a:schemeClr val="dk1"/>
                          </a:solidFill>
                          <a:effectLst/>
                          <a:latin typeface="Century Gothic" panose="020B0502020202020204" pitchFamily="34" charset="0"/>
                          <a:ea typeface="+mn-ea"/>
                          <a:cs typeface="+mn-cs"/>
                        </a:rPr>
                        <a:t>We just appointed a new Audit Committee which consist of:</a:t>
                      </a:r>
                    </a:p>
                    <a:p>
                      <a:pPr marL="285750" lvl="0" indent="-285750">
                        <a:buFont typeface="Arial" panose="020B0604020202020204" pitchFamily="34" charset="0"/>
                        <a:buChar char="•"/>
                      </a:pPr>
                      <a:r>
                        <a:rPr lang="en-ZA" sz="1200" b="1" kern="1200" dirty="0" smtClean="0">
                          <a:solidFill>
                            <a:schemeClr val="dk1"/>
                          </a:solidFill>
                          <a:effectLst/>
                          <a:latin typeface="Century Gothic" panose="020B0502020202020204" pitchFamily="34" charset="0"/>
                          <a:ea typeface="+mn-ea"/>
                          <a:cs typeface="+mn-cs"/>
                        </a:rPr>
                        <a:t>PMS Specialist</a:t>
                      </a:r>
                    </a:p>
                    <a:p>
                      <a:pPr marL="285750" lvl="0" indent="-285750">
                        <a:buFont typeface="Arial" panose="020B0604020202020204" pitchFamily="34" charset="0"/>
                        <a:buChar char="•"/>
                      </a:pPr>
                      <a:r>
                        <a:rPr lang="en-ZA" sz="1200" b="1" kern="1200" dirty="0" smtClean="0">
                          <a:solidFill>
                            <a:schemeClr val="dk1"/>
                          </a:solidFill>
                          <a:effectLst/>
                          <a:latin typeface="Century Gothic" panose="020B0502020202020204" pitchFamily="34" charset="0"/>
                          <a:ea typeface="+mn-ea"/>
                          <a:cs typeface="+mn-cs"/>
                        </a:rPr>
                        <a:t>IT Specialist</a:t>
                      </a:r>
                    </a:p>
                    <a:p>
                      <a:pPr marL="285750" lvl="0" indent="-285750">
                        <a:buFont typeface="Arial" panose="020B0604020202020204" pitchFamily="34" charset="0"/>
                        <a:buChar char="•"/>
                      </a:pPr>
                      <a:r>
                        <a:rPr lang="en-ZA" sz="1200" b="1" kern="1200" dirty="0" smtClean="0">
                          <a:solidFill>
                            <a:schemeClr val="dk1"/>
                          </a:solidFill>
                          <a:effectLst/>
                          <a:latin typeface="Century Gothic" panose="020B0502020202020204" pitchFamily="34" charset="0"/>
                          <a:ea typeface="+mn-ea"/>
                          <a:cs typeface="+mn-cs"/>
                        </a:rPr>
                        <a:t>Legal Specialist</a:t>
                      </a:r>
                    </a:p>
                    <a:p>
                      <a:pPr marL="285750" lvl="0" indent="-285750">
                        <a:buFont typeface="Arial" panose="020B0604020202020204" pitchFamily="34" charset="0"/>
                        <a:buChar char="•"/>
                      </a:pPr>
                      <a:r>
                        <a:rPr lang="en-ZA" sz="1200" b="1" kern="1200" dirty="0" smtClean="0">
                          <a:solidFill>
                            <a:schemeClr val="dk1"/>
                          </a:solidFill>
                          <a:effectLst/>
                          <a:latin typeface="Century Gothic" panose="020B0502020202020204" pitchFamily="34" charset="0"/>
                          <a:ea typeface="+mn-ea"/>
                          <a:cs typeface="+mn-cs"/>
                        </a:rPr>
                        <a:t>2 Finance and Audit specialists</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200" b="1" kern="1200" dirty="0" smtClean="0">
                          <a:solidFill>
                            <a:schemeClr val="dk1"/>
                          </a:solidFill>
                          <a:effectLst/>
                          <a:latin typeface="Century Gothic" panose="020B0502020202020204" pitchFamily="34" charset="0"/>
                          <a:ea typeface="+mn-ea"/>
                          <a:cs typeface="+mn-cs"/>
                        </a:rPr>
                        <a:t>Q3 meeting will be held this month, we were disturbed by running of the external audit.</a:t>
                      </a:r>
                    </a:p>
                  </a:txBody>
                  <a:tcPr/>
                </a:tc>
                <a:extLst>
                  <a:ext uri="{0D108BD9-81ED-4DB2-BD59-A6C34878D82A}">
                    <a16:rowId xmlns:a16="http://schemas.microsoft.com/office/drawing/2014/main" val="814130300"/>
                  </a:ext>
                </a:extLst>
              </a:tr>
              <a:tr h="0">
                <a:tc>
                  <a:txBody>
                    <a:bodyPr/>
                    <a:lstStyle/>
                    <a:p>
                      <a:r>
                        <a:rPr lang="en-US" sz="1400" b="0" dirty="0" smtClean="0">
                          <a:latin typeface="Century Gothic" panose="020B0502020202020204" pitchFamily="34" charset="0"/>
                        </a:rPr>
                        <a:t>FINANCE</a:t>
                      </a:r>
                      <a:r>
                        <a:rPr lang="en-US" sz="1400" b="0" baseline="0" dirty="0" smtClean="0">
                          <a:latin typeface="Century Gothic" panose="020B0502020202020204" pitchFamily="34" charset="0"/>
                        </a:rPr>
                        <a:t> PORTFOLIO COMMITTEE</a:t>
                      </a:r>
                      <a:endParaRPr lang="en-US" sz="1400" b="0" dirty="0">
                        <a:latin typeface="Century Gothic" panose="020B0502020202020204" pitchFamily="34" charset="0"/>
                      </a:endParaRPr>
                    </a:p>
                  </a:txBody>
                  <a:tcPr/>
                </a:tc>
                <a:tc>
                  <a:txBody>
                    <a:bodyPr/>
                    <a:lstStyle/>
                    <a:p>
                      <a:r>
                        <a:rPr lang="en-US" sz="1200" b="0" dirty="0" smtClean="0">
                          <a:latin typeface="Century Gothic" panose="020B0502020202020204" pitchFamily="34" charset="0"/>
                        </a:rPr>
                        <a:t>07 September 2020</a:t>
                      </a:r>
                    </a:p>
                    <a:p>
                      <a:r>
                        <a:rPr lang="en-US" sz="1200" b="0" dirty="0" smtClean="0">
                          <a:latin typeface="Century Gothic" panose="020B0502020202020204" pitchFamily="34" charset="0"/>
                        </a:rPr>
                        <a:t>16 October 2020</a:t>
                      </a:r>
                    </a:p>
                    <a:p>
                      <a:r>
                        <a:rPr lang="en-US" sz="1200" b="0" dirty="0" smtClean="0">
                          <a:latin typeface="Century Gothic" panose="020B0502020202020204" pitchFamily="34" charset="0"/>
                        </a:rPr>
                        <a:t>19 November 2020</a:t>
                      </a:r>
                    </a:p>
                    <a:p>
                      <a:r>
                        <a:rPr lang="en-US" sz="1200" b="0" dirty="0" smtClean="0">
                          <a:latin typeface="Century Gothic" panose="020B0502020202020204" pitchFamily="34" charset="0"/>
                        </a:rPr>
                        <a:t>19 January 2021</a:t>
                      </a:r>
                    </a:p>
                    <a:p>
                      <a:r>
                        <a:rPr lang="en-US" sz="1200" b="0" dirty="0" smtClean="0">
                          <a:latin typeface="Century Gothic" panose="020B0502020202020204" pitchFamily="34" charset="0"/>
                        </a:rPr>
                        <a:t>16 February 2021</a:t>
                      </a:r>
                      <a:endParaRPr lang="en-US" sz="1200" b="0" dirty="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FUNCTIONAL AND EFFECTIVE</a:t>
                      </a:r>
                    </a:p>
                  </a:txBody>
                  <a:tcPr/>
                </a:tc>
                <a:extLst>
                  <a:ext uri="{0D108BD9-81ED-4DB2-BD59-A6C34878D82A}">
                    <a16:rowId xmlns:a16="http://schemas.microsoft.com/office/drawing/2014/main" val="10003"/>
                  </a:ext>
                </a:extLst>
              </a:tr>
            </a:tbl>
          </a:graphicData>
        </a:graphic>
      </p:graphicFrame>
      <p:pic>
        <p:nvPicPr>
          <p:cNvPr id="3" name="Picture 2"/>
          <p:cNvPicPr>
            <a:picLocks noChangeAspect="1"/>
          </p:cNvPicPr>
          <p:nvPr/>
        </p:nvPicPr>
        <p:blipFill>
          <a:blip r:embed="rId2"/>
          <a:stretch>
            <a:fillRect/>
          </a:stretch>
        </p:blipFill>
        <p:spPr>
          <a:xfrm>
            <a:off x="146532" y="332855"/>
            <a:ext cx="1133954" cy="810838"/>
          </a:xfrm>
          <a:prstGeom prst="rect">
            <a:avLst/>
          </a:prstGeom>
        </p:spPr>
      </p:pic>
    </p:spTree>
    <p:extLst>
      <p:ext uri="{BB962C8B-B14F-4D97-AF65-F5344CB8AC3E}">
        <p14:creationId xmlns:p14="http://schemas.microsoft.com/office/powerpoint/2010/main" val="15812730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sz="5400" b="1" dirty="0" smtClean="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rPr>
              <a:t>GRANTS REGISTER</a:t>
            </a:r>
            <a:endParaRPr lang="en-US" sz="5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99065655"/>
              </p:ext>
            </p:extLst>
          </p:nvPr>
        </p:nvGraphicFramePr>
        <p:xfrm>
          <a:off x="514403" y="1569027"/>
          <a:ext cx="9394719" cy="4193179"/>
        </p:xfrm>
        <a:graphic>
          <a:graphicData uri="http://schemas.openxmlformats.org/drawingml/2006/table">
            <a:tbl>
              <a:tblPr>
                <a:tableStyleId>{5C22544A-7EE6-4342-B048-85BDC9FD1C3A}</a:tableStyleId>
              </a:tblPr>
              <a:tblGrid>
                <a:gridCol w="2637766">
                  <a:extLst>
                    <a:ext uri="{9D8B030D-6E8A-4147-A177-3AD203B41FA5}">
                      <a16:colId xmlns:a16="http://schemas.microsoft.com/office/drawing/2014/main" val="20000"/>
                    </a:ext>
                  </a:extLst>
                </a:gridCol>
                <a:gridCol w="1058821">
                  <a:extLst>
                    <a:ext uri="{9D8B030D-6E8A-4147-A177-3AD203B41FA5}">
                      <a16:colId xmlns:a16="http://schemas.microsoft.com/office/drawing/2014/main" val="20001"/>
                    </a:ext>
                  </a:extLst>
                </a:gridCol>
                <a:gridCol w="1003094">
                  <a:extLst>
                    <a:ext uri="{9D8B030D-6E8A-4147-A177-3AD203B41FA5}">
                      <a16:colId xmlns:a16="http://schemas.microsoft.com/office/drawing/2014/main" val="20002"/>
                    </a:ext>
                  </a:extLst>
                </a:gridCol>
                <a:gridCol w="919503">
                  <a:extLst>
                    <a:ext uri="{9D8B030D-6E8A-4147-A177-3AD203B41FA5}">
                      <a16:colId xmlns:a16="http://schemas.microsoft.com/office/drawing/2014/main" val="20003"/>
                    </a:ext>
                  </a:extLst>
                </a:gridCol>
                <a:gridCol w="1337459">
                  <a:extLst>
                    <a:ext uri="{9D8B030D-6E8A-4147-A177-3AD203B41FA5}">
                      <a16:colId xmlns:a16="http://schemas.microsoft.com/office/drawing/2014/main" val="20004"/>
                    </a:ext>
                  </a:extLst>
                </a:gridCol>
                <a:gridCol w="1274765">
                  <a:extLst>
                    <a:ext uri="{9D8B030D-6E8A-4147-A177-3AD203B41FA5}">
                      <a16:colId xmlns:a16="http://schemas.microsoft.com/office/drawing/2014/main" val="20005"/>
                    </a:ext>
                  </a:extLst>
                </a:gridCol>
                <a:gridCol w="1163311">
                  <a:extLst>
                    <a:ext uri="{9D8B030D-6E8A-4147-A177-3AD203B41FA5}">
                      <a16:colId xmlns:a16="http://schemas.microsoft.com/office/drawing/2014/main" val="20006"/>
                    </a:ext>
                  </a:extLst>
                </a:gridCol>
              </a:tblGrid>
              <a:tr h="198410">
                <a:tc>
                  <a:txBody>
                    <a:bodyPr/>
                    <a:lstStyle/>
                    <a:p>
                      <a:pPr algn="l" fontAlgn="b"/>
                      <a:r>
                        <a:rPr lang="en-US" sz="800" u="none" strike="noStrike" dirty="0">
                          <a:effectLst/>
                        </a:rPr>
                        <a:t>INKOSI LANGALIBALELE MUNICIPALTY KZ237</a:t>
                      </a:r>
                      <a:endParaRPr lang="en-US" sz="800" b="1" i="0" u="none" strike="noStrike" dirty="0">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1"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1"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1"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Arial" panose="020B0604020202020204" pitchFamily="34" charset="0"/>
                      </a:endParaRPr>
                    </a:p>
                  </a:txBody>
                  <a:tcPr marL="6969" marR="6969" marT="6969" marB="0" anchor="b"/>
                </a:tc>
                <a:extLst>
                  <a:ext uri="{0D108BD9-81ED-4DB2-BD59-A6C34878D82A}">
                    <a16:rowId xmlns:a16="http://schemas.microsoft.com/office/drawing/2014/main" val="10000"/>
                  </a:ext>
                </a:extLst>
              </a:tr>
              <a:tr h="139388">
                <a:tc>
                  <a:txBody>
                    <a:bodyPr/>
                    <a:lstStyle/>
                    <a:p>
                      <a:pPr algn="l" fontAlgn="b"/>
                      <a:r>
                        <a:rPr lang="en-US" sz="800" u="none" strike="noStrike">
                          <a:effectLst/>
                        </a:rPr>
                        <a:t>GRANTS REGISTER SUMMARY AS AT 31 JANUARY 2020</a:t>
                      </a:r>
                      <a:endParaRPr lang="en-US" sz="800" b="1" i="0" u="none" strike="noStrike">
                        <a:solidFill>
                          <a:srgbClr val="000000"/>
                        </a:solidFill>
                        <a:effectLst/>
                        <a:latin typeface="Calibri" panose="020F0502020204030204" pitchFamily="34" charset="0"/>
                      </a:endParaRPr>
                    </a:p>
                  </a:txBody>
                  <a:tcPr marL="6969" marR="6969" marT="6969" marB="0" anchor="b"/>
                </a:tc>
                <a:tc>
                  <a:txBody>
                    <a:bodyPr/>
                    <a:lstStyle/>
                    <a:p>
                      <a:pPr algn="l" fontAlgn="b"/>
                      <a:endParaRPr lang="en-US" sz="800" b="1" i="0" u="none" strike="noStrike">
                        <a:solidFill>
                          <a:srgbClr val="000000"/>
                        </a:solidFill>
                        <a:effectLst/>
                        <a:latin typeface="Calibri" panose="020F0502020204030204" pitchFamily="34" charset="0"/>
                      </a:endParaRPr>
                    </a:p>
                  </a:txBody>
                  <a:tcPr marL="6969" marR="6969" marT="6969" marB="0" anchor="b"/>
                </a:tc>
                <a:tc>
                  <a:txBody>
                    <a:bodyPr/>
                    <a:lstStyle/>
                    <a:p>
                      <a:pPr algn="l" fontAlgn="b"/>
                      <a:endParaRPr lang="en-US" sz="800" b="1" i="0" u="none" strike="noStrike">
                        <a:solidFill>
                          <a:srgbClr val="000000"/>
                        </a:solidFill>
                        <a:effectLst/>
                        <a:latin typeface="Calibri" panose="020F0502020204030204" pitchFamily="34" charset="0"/>
                      </a:endParaRPr>
                    </a:p>
                  </a:txBody>
                  <a:tcPr marL="6969" marR="6969" marT="6969" marB="0" anchor="b"/>
                </a:tc>
                <a:tc>
                  <a:txBody>
                    <a:bodyPr/>
                    <a:lstStyle/>
                    <a:p>
                      <a:pPr algn="l" fontAlgn="b"/>
                      <a:endParaRPr lang="en-US" sz="800" b="1" i="0" u="none" strike="noStrike">
                        <a:solidFill>
                          <a:srgbClr val="000000"/>
                        </a:solidFill>
                        <a:effectLst/>
                        <a:latin typeface="Calibri" panose="020F0502020204030204" pitchFamily="34" charset="0"/>
                      </a:endParaRPr>
                    </a:p>
                  </a:txBody>
                  <a:tcPr marL="6969" marR="6969" marT="6969"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l" fontAlgn="b"/>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Arial" panose="020B0604020202020204" pitchFamily="34" charset="0"/>
                      </a:endParaRPr>
                    </a:p>
                  </a:txBody>
                  <a:tcPr marL="6969" marR="6969" marT="6969" marB="0" anchor="b"/>
                </a:tc>
                <a:extLst>
                  <a:ext uri="{0D108BD9-81ED-4DB2-BD59-A6C34878D82A}">
                    <a16:rowId xmlns:a16="http://schemas.microsoft.com/office/drawing/2014/main" val="10001"/>
                  </a:ext>
                </a:extLst>
              </a:tr>
              <a:tr h="146357">
                <a:tc>
                  <a:txBody>
                    <a:bodyPr/>
                    <a:lstStyle/>
                    <a:p>
                      <a:pPr algn="l" fontAlgn="b"/>
                      <a:r>
                        <a:rPr lang="en-US" sz="800" u="none" strike="noStrike">
                          <a:effectLst/>
                        </a:rPr>
                        <a:t> </a:t>
                      </a:r>
                      <a:endParaRPr lang="en-US" sz="800" b="1"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1"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1"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1"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Arial" panose="020B0604020202020204" pitchFamily="34" charset="0"/>
                      </a:endParaRPr>
                    </a:p>
                  </a:txBody>
                  <a:tcPr marL="6969" marR="6969" marT="6969" marB="0" anchor="b"/>
                </a:tc>
                <a:extLst>
                  <a:ext uri="{0D108BD9-81ED-4DB2-BD59-A6C34878D82A}">
                    <a16:rowId xmlns:a16="http://schemas.microsoft.com/office/drawing/2014/main" val="10002"/>
                  </a:ext>
                </a:extLst>
              </a:tr>
              <a:tr h="139388">
                <a:tc>
                  <a:txBody>
                    <a:bodyPr/>
                    <a:lstStyle/>
                    <a:p>
                      <a:pPr algn="l" fontAlgn="b"/>
                      <a:r>
                        <a:rPr lang="en-US" sz="800" u="none" strike="noStrike">
                          <a:effectLst/>
                        </a:rPr>
                        <a:t>Details</a:t>
                      </a:r>
                      <a:endParaRPr lang="en-US" sz="800" b="1"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Account Number</a:t>
                      </a:r>
                      <a:endParaRPr lang="en-US" sz="800" b="1"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dirty="0">
                          <a:effectLst/>
                        </a:rPr>
                        <a:t>Opening Balance</a:t>
                      </a:r>
                      <a:endParaRPr lang="en-US" sz="800" b="1" i="0" u="none" strike="noStrike" dirty="0">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Adjustments</a:t>
                      </a:r>
                      <a:endParaRPr lang="en-US" sz="800" b="1"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Funds Received</a:t>
                      </a:r>
                      <a:endParaRPr lang="en-US" sz="800" b="1"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Funds Spent</a:t>
                      </a:r>
                      <a:endParaRPr lang="en-US" sz="800" b="1"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Closing Balance</a:t>
                      </a:r>
                      <a:endParaRPr lang="en-US" sz="800" b="1" i="0" u="none" strike="noStrike">
                        <a:solidFill>
                          <a:srgbClr val="000000"/>
                        </a:solidFill>
                        <a:effectLst/>
                        <a:latin typeface="Calibri" panose="020F0502020204030204" pitchFamily="34" charset="0"/>
                      </a:endParaRPr>
                    </a:p>
                  </a:txBody>
                  <a:tcPr marL="6969" marR="6969" marT="6969" marB="0" anchor="b"/>
                </a:tc>
                <a:extLst>
                  <a:ext uri="{0D108BD9-81ED-4DB2-BD59-A6C34878D82A}">
                    <a16:rowId xmlns:a16="http://schemas.microsoft.com/office/drawing/2014/main" val="10003"/>
                  </a:ext>
                </a:extLst>
              </a:tr>
              <a:tr h="139388">
                <a:tc>
                  <a:txBody>
                    <a:bodyPr/>
                    <a:lstStyle/>
                    <a:p>
                      <a:pPr algn="l" fontAlgn="b"/>
                      <a:r>
                        <a:rPr lang="en-US" sz="800" u="none" strike="noStrike">
                          <a:effectLst/>
                        </a:rPr>
                        <a:t>Conditional / CAPEX</a:t>
                      </a:r>
                      <a:endParaRPr lang="en-US" sz="800" b="1"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1"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1"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1"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1"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1"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extLst>
                  <a:ext uri="{0D108BD9-81ED-4DB2-BD59-A6C34878D82A}">
                    <a16:rowId xmlns:a16="http://schemas.microsoft.com/office/drawing/2014/main" val="10004"/>
                  </a:ext>
                </a:extLst>
              </a:tr>
              <a:tr h="139388">
                <a:tc>
                  <a:txBody>
                    <a:bodyPr/>
                    <a:lstStyle/>
                    <a:p>
                      <a:pPr algn="l" fontAlgn="b"/>
                      <a:r>
                        <a:rPr lang="en-US" sz="800" u="none" strike="noStrike">
                          <a:effectLst/>
                        </a:rPr>
                        <a:t>MIG</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62232266991</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1,100,000.00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-1,100,000.00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33,000,000.00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32,899,138.43</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100,861.57</a:t>
                      </a:r>
                      <a:endParaRPr lang="en-US" sz="800" b="0" i="0" u="none" strike="noStrike">
                        <a:solidFill>
                          <a:srgbClr val="000000"/>
                        </a:solidFill>
                        <a:effectLst/>
                        <a:latin typeface="Calibri" panose="020F0502020204030204" pitchFamily="34" charset="0"/>
                      </a:endParaRPr>
                    </a:p>
                  </a:txBody>
                  <a:tcPr marL="6969" marR="6969" marT="6969" marB="0" anchor="b"/>
                </a:tc>
                <a:extLst>
                  <a:ext uri="{0D108BD9-81ED-4DB2-BD59-A6C34878D82A}">
                    <a16:rowId xmlns:a16="http://schemas.microsoft.com/office/drawing/2014/main" val="10005"/>
                  </a:ext>
                </a:extLst>
              </a:tr>
              <a:tr h="139388">
                <a:tc>
                  <a:txBody>
                    <a:bodyPr/>
                    <a:lstStyle/>
                    <a:p>
                      <a:pPr algn="l" fontAlgn="b"/>
                      <a:r>
                        <a:rPr lang="en-US" sz="800" u="none" strike="noStrike">
                          <a:effectLst/>
                        </a:rPr>
                        <a:t>INEP</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62347581060</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0.00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3,965,000.00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1,037,007.00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2,927,993.00</a:t>
                      </a:r>
                      <a:endParaRPr lang="en-US" sz="800" b="0" i="0" u="none" strike="noStrike">
                        <a:solidFill>
                          <a:srgbClr val="000000"/>
                        </a:solidFill>
                        <a:effectLst/>
                        <a:latin typeface="Calibri" panose="020F0502020204030204" pitchFamily="34" charset="0"/>
                      </a:endParaRPr>
                    </a:p>
                  </a:txBody>
                  <a:tcPr marL="6969" marR="6969" marT="6969" marB="0" anchor="b"/>
                </a:tc>
                <a:extLst>
                  <a:ext uri="{0D108BD9-81ED-4DB2-BD59-A6C34878D82A}">
                    <a16:rowId xmlns:a16="http://schemas.microsoft.com/office/drawing/2014/main" val="10006"/>
                  </a:ext>
                </a:extLst>
              </a:tr>
              <a:tr h="139388">
                <a:tc>
                  <a:txBody>
                    <a:bodyPr/>
                    <a:lstStyle/>
                    <a:p>
                      <a:pPr algn="l" fontAlgn="b"/>
                      <a:r>
                        <a:rPr lang="en-US" sz="800" u="none" strike="noStrike">
                          <a:effectLst/>
                        </a:rPr>
                        <a:t>EPWP</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62778010969</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0.00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1,458,000.00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1,859,860.50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-401,860.50</a:t>
                      </a:r>
                      <a:endParaRPr lang="en-US" sz="800" b="0" i="0" u="none" strike="noStrike">
                        <a:solidFill>
                          <a:srgbClr val="000000"/>
                        </a:solidFill>
                        <a:effectLst/>
                        <a:latin typeface="Calibri" panose="020F0502020204030204" pitchFamily="34" charset="0"/>
                      </a:endParaRPr>
                    </a:p>
                  </a:txBody>
                  <a:tcPr marL="6969" marR="6969" marT="6969" marB="0" anchor="b"/>
                </a:tc>
                <a:extLst>
                  <a:ext uri="{0D108BD9-81ED-4DB2-BD59-A6C34878D82A}">
                    <a16:rowId xmlns:a16="http://schemas.microsoft.com/office/drawing/2014/main" val="10007"/>
                  </a:ext>
                </a:extLst>
              </a:tr>
              <a:tr h="139388">
                <a:tc>
                  <a:txBody>
                    <a:bodyPr/>
                    <a:lstStyle/>
                    <a:p>
                      <a:pPr algn="l" fontAlgn="b"/>
                      <a:r>
                        <a:rPr lang="en-US" sz="800" u="none" strike="noStrike">
                          <a:effectLst/>
                        </a:rPr>
                        <a:t>Good Governance Grant</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84,547.00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84,547.00</a:t>
                      </a:r>
                      <a:endParaRPr lang="en-US" sz="800" b="0" i="0" u="none" strike="noStrike">
                        <a:solidFill>
                          <a:srgbClr val="000000"/>
                        </a:solidFill>
                        <a:effectLst/>
                        <a:latin typeface="Calibri" panose="020F0502020204030204" pitchFamily="34" charset="0"/>
                      </a:endParaRPr>
                    </a:p>
                  </a:txBody>
                  <a:tcPr marL="6969" marR="6969" marT="6969" marB="0" anchor="b"/>
                </a:tc>
                <a:extLst>
                  <a:ext uri="{0D108BD9-81ED-4DB2-BD59-A6C34878D82A}">
                    <a16:rowId xmlns:a16="http://schemas.microsoft.com/office/drawing/2014/main" val="10008"/>
                  </a:ext>
                </a:extLst>
              </a:tr>
              <a:tr h="139388">
                <a:tc>
                  <a:txBody>
                    <a:bodyPr/>
                    <a:lstStyle/>
                    <a:p>
                      <a:pPr algn="l" fontAlgn="b"/>
                      <a:r>
                        <a:rPr lang="en-US" sz="800" u="none" strike="noStrike">
                          <a:effectLst/>
                        </a:rPr>
                        <a:t>FMG</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62778013369</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0.00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2,000,000.00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2,000,000.00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0.00</a:t>
                      </a:r>
                      <a:endParaRPr lang="en-US" sz="800" b="0" i="0" u="none" strike="noStrike">
                        <a:solidFill>
                          <a:srgbClr val="000000"/>
                        </a:solidFill>
                        <a:effectLst/>
                        <a:latin typeface="Calibri" panose="020F0502020204030204" pitchFamily="34" charset="0"/>
                      </a:endParaRPr>
                    </a:p>
                  </a:txBody>
                  <a:tcPr marL="6969" marR="6969" marT="6969" marB="0" anchor="b"/>
                </a:tc>
                <a:extLst>
                  <a:ext uri="{0D108BD9-81ED-4DB2-BD59-A6C34878D82A}">
                    <a16:rowId xmlns:a16="http://schemas.microsoft.com/office/drawing/2014/main" val="10009"/>
                  </a:ext>
                </a:extLst>
              </a:tr>
              <a:tr h="139388">
                <a:tc>
                  <a:txBody>
                    <a:bodyPr/>
                    <a:lstStyle/>
                    <a:p>
                      <a:pPr algn="l" fontAlgn="b"/>
                      <a:r>
                        <a:rPr lang="en-US" sz="800" u="none" strike="noStrike">
                          <a:effectLst/>
                        </a:rPr>
                        <a:t>Provicialization of Library</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62778014648</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238,548.71</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6,105,000.00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2,873,252.20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3,470,296.51</a:t>
                      </a:r>
                      <a:endParaRPr lang="en-US" sz="800" b="0" i="0" u="none" strike="noStrike">
                        <a:solidFill>
                          <a:srgbClr val="000000"/>
                        </a:solidFill>
                        <a:effectLst/>
                        <a:latin typeface="Calibri" panose="020F0502020204030204" pitchFamily="34" charset="0"/>
                      </a:endParaRPr>
                    </a:p>
                  </a:txBody>
                  <a:tcPr marL="6969" marR="6969" marT="6969" marB="0" anchor="b"/>
                </a:tc>
                <a:extLst>
                  <a:ext uri="{0D108BD9-81ED-4DB2-BD59-A6C34878D82A}">
                    <a16:rowId xmlns:a16="http://schemas.microsoft.com/office/drawing/2014/main" val="10010"/>
                  </a:ext>
                </a:extLst>
              </a:tr>
              <a:tr h="139388">
                <a:tc>
                  <a:txBody>
                    <a:bodyPr/>
                    <a:lstStyle/>
                    <a:p>
                      <a:pPr algn="l" fontAlgn="b"/>
                      <a:r>
                        <a:rPr lang="en-US" sz="800" u="none" strike="noStrike">
                          <a:effectLst/>
                        </a:rPr>
                        <a:t>Dermacation Grant</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extLst>
                  <a:ext uri="{0D108BD9-81ED-4DB2-BD59-A6C34878D82A}">
                    <a16:rowId xmlns:a16="http://schemas.microsoft.com/office/drawing/2014/main" val="10011"/>
                  </a:ext>
                </a:extLst>
              </a:tr>
              <a:tr h="139388">
                <a:tc>
                  <a:txBody>
                    <a:bodyPr/>
                    <a:lstStyle/>
                    <a:p>
                      <a:pPr algn="l" fontAlgn="b"/>
                      <a:r>
                        <a:rPr lang="en-US" sz="800" u="none" strike="noStrike">
                          <a:effectLst/>
                        </a:rPr>
                        <a:t>Museum Grant</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62778045589</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0.00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407,000.00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0.00</a:t>
                      </a:r>
                      <a:endParaRPr lang="en-US" sz="800" b="0" i="0" u="none" strike="noStrike">
                        <a:solidFill>
                          <a:srgbClr val="000000"/>
                        </a:solidFill>
                        <a:effectLst/>
                        <a:latin typeface="Calibri" panose="020F0502020204030204" pitchFamily="34" charset="0"/>
                      </a:endParaRPr>
                    </a:p>
                  </a:txBody>
                  <a:tcPr marL="6969" marR="6969" marT="6969" marB="0" anchor="b"/>
                </a:tc>
                <a:extLst>
                  <a:ext uri="{0D108BD9-81ED-4DB2-BD59-A6C34878D82A}">
                    <a16:rowId xmlns:a16="http://schemas.microsoft.com/office/drawing/2014/main" val="10012"/>
                  </a:ext>
                </a:extLst>
              </a:tr>
              <a:tr h="139388">
                <a:tc>
                  <a:txBody>
                    <a:bodyPr/>
                    <a:lstStyle/>
                    <a:p>
                      <a:pPr algn="l" fontAlgn="b"/>
                      <a:r>
                        <a:rPr lang="en-US" sz="800" u="none" strike="noStrike">
                          <a:effectLst/>
                        </a:rPr>
                        <a:t>Development Planing Grant</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62216019019</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111,323.40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111,323.40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0.00</a:t>
                      </a:r>
                      <a:endParaRPr lang="en-US" sz="800" b="0" i="0" u="none" strike="noStrike">
                        <a:solidFill>
                          <a:srgbClr val="000000"/>
                        </a:solidFill>
                        <a:effectLst/>
                        <a:latin typeface="Calibri" panose="020F0502020204030204" pitchFamily="34" charset="0"/>
                      </a:endParaRPr>
                    </a:p>
                  </a:txBody>
                  <a:tcPr marL="6969" marR="6969" marT="6969" marB="0" anchor="b"/>
                </a:tc>
                <a:extLst>
                  <a:ext uri="{0D108BD9-81ED-4DB2-BD59-A6C34878D82A}">
                    <a16:rowId xmlns:a16="http://schemas.microsoft.com/office/drawing/2014/main" val="10013"/>
                  </a:ext>
                </a:extLst>
              </a:tr>
              <a:tr h="139388">
                <a:tc>
                  <a:txBody>
                    <a:bodyPr/>
                    <a:lstStyle/>
                    <a:p>
                      <a:pPr algn="l" fontAlgn="b"/>
                      <a:r>
                        <a:rPr lang="en-US" sz="800" u="none" strike="noStrike">
                          <a:effectLst/>
                        </a:rPr>
                        <a:t>SMALL TOWN REHABILITATIO</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62347582050</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1,364,257.27</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1,364,257.27</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0.00</a:t>
                      </a:r>
                      <a:endParaRPr lang="en-US" sz="800" b="0" i="0" u="none" strike="noStrike">
                        <a:solidFill>
                          <a:srgbClr val="000000"/>
                        </a:solidFill>
                        <a:effectLst/>
                        <a:latin typeface="Calibri" panose="020F0502020204030204" pitchFamily="34" charset="0"/>
                      </a:endParaRPr>
                    </a:p>
                  </a:txBody>
                  <a:tcPr marL="6969" marR="6969" marT="6969" marB="0" anchor="b"/>
                </a:tc>
                <a:extLst>
                  <a:ext uri="{0D108BD9-81ED-4DB2-BD59-A6C34878D82A}">
                    <a16:rowId xmlns:a16="http://schemas.microsoft.com/office/drawing/2014/main" val="10014"/>
                  </a:ext>
                </a:extLst>
              </a:tr>
              <a:tr h="139388">
                <a:tc>
                  <a:txBody>
                    <a:bodyPr/>
                    <a:lstStyle/>
                    <a:p>
                      <a:pPr algn="l" fontAlgn="b"/>
                      <a:r>
                        <a:rPr lang="en-US" sz="800" u="none" strike="noStrike">
                          <a:effectLst/>
                        </a:rPr>
                        <a:t>SPORT INFRASTRUCTURE</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62216024737</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1,912.00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1,912.00</a:t>
                      </a:r>
                      <a:endParaRPr lang="en-US" sz="800" b="0" i="0" u="none" strike="noStrike">
                        <a:solidFill>
                          <a:srgbClr val="000000"/>
                        </a:solidFill>
                        <a:effectLst/>
                        <a:latin typeface="Calibri" panose="020F0502020204030204" pitchFamily="34" charset="0"/>
                      </a:endParaRPr>
                    </a:p>
                  </a:txBody>
                  <a:tcPr marL="6969" marR="6969" marT="6969" marB="0" anchor="b"/>
                </a:tc>
                <a:extLst>
                  <a:ext uri="{0D108BD9-81ED-4DB2-BD59-A6C34878D82A}">
                    <a16:rowId xmlns:a16="http://schemas.microsoft.com/office/drawing/2014/main" val="10015"/>
                  </a:ext>
                </a:extLst>
              </a:tr>
              <a:tr h="139388">
                <a:tc>
                  <a:txBody>
                    <a:bodyPr/>
                    <a:lstStyle/>
                    <a:p>
                      <a:pPr algn="l" fontAlgn="b"/>
                      <a:r>
                        <a:rPr lang="en-US" sz="800" u="none" strike="noStrike">
                          <a:effectLst/>
                        </a:rPr>
                        <a:t>Record Management Grant</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62281385130</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2,800.00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-2,800.00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0.00</a:t>
                      </a:r>
                      <a:endParaRPr lang="en-US" sz="800" b="0" i="0" u="none" strike="noStrike">
                        <a:solidFill>
                          <a:srgbClr val="000000"/>
                        </a:solidFill>
                        <a:effectLst/>
                        <a:latin typeface="Calibri" panose="020F0502020204030204" pitchFamily="34" charset="0"/>
                      </a:endParaRPr>
                    </a:p>
                  </a:txBody>
                  <a:tcPr marL="6969" marR="6969" marT="6969" marB="0" anchor="b"/>
                </a:tc>
                <a:extLst>
                  <a:ext uri="{0D108BD9-81ED-4DB2-BD59-A6C34878D82A}">
                    <a16:rowId xmlns:a16="http://schemas.microsoft.com/office/drawing/2014/main" val="10016"/>
                  </a:ext>
                </a:extLst>
              </a:tr>
              <a:tr h="139388">
                <a:tc>
                  <a:txBody>
                    <a:bodyPr/>
                    <a:lstStyle/>
                    <a:p>
                      <a:pPr algn="l" fontAlgn="b"/>
                      <a:r>
                        <a:rPr lang="en-US" sz="800" u="none" strike="noStrike">
                          <a:effectLst/>
                        </a:rPr>
                        <a:t>IDP GRANT</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62778018517</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12,770.00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12,770.00</a:t>
                      </a:r>
                      <a:endParaRPr lang="en-US" sz="800" b="0" i="0" u="none" strike="noStrike">
                        <a:solidFill>
                          <a:srgbClr val="000000"/>
                        </a:solidFill>
                        <a:effectLst/>
                        <a:latin typeface="Calibri" panose="020F0502020204030204" pitchFamily="34" charset="0"/>
                      </a:endParaRPr>
                    </a:p>
                  </a:txBody>
                  <a:tcPr marL="6969" marR="6969" marT="6969" marB="0" anchor="b"/>
                </a:tc>
                <a:extLst>
                  <a:ext uri="{0D108BD9-81ED-4DB2-BD59-A6C34878D82A}">
                    <a16:rowId xmlns:a16="http://schemas.microsoft.com/office/drawing/2014/main" val="10017"/>
                  </a:ext>
                </a:extLst>
              </a:tr>
              <a:tr h="139388">
                <a:tc>
                  <a:txBody>
                    <a:bodyPr/>
                    <a:lstStyle/>
                    <a:p>
                      <a:pPr algn="l" fontAlgn="b"/>
                      <a:r>
                        <a:rPr lang="en-US" sz="800" u="none" strike="noStrike">
                          <a:effectLst/>
                        </a:rPr>
                        <a:t>NYDA</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62778047650</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9,917.00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9,917.00</a:t>
                      </a:r>
                      <a:endParaRPr lang="en-US" sz="800" b="0" i="0" u="none" strike="noStrike">
                        <a:solidFill>
                          <a:srgbClr val="000000"/>
                        </a:solidFill>
                        <a:effectLst/>
                        <a:latin typeface="Calibri" panose="020F0502020204030204" pitchFamily="34" charset="0"/>
                      </a:endParaRPr>
                    </a:p>
                  </a:txBody>
                  <a:tcPr marL="6969" marR="6969" marT="6969" marB="0" anchor="b"/>
                </a:tc>
                <a:extLst>
                  <a:ext uri="{0D108BD9-81ED-4DB2-BD59-A6C34878D82A}">
                    <a16:rowId xmlns:a16="http://schemas.microsoft.com/office/drawing/2014/main" val="10018"/>
                  </a:ext>
                </a:extLst>
              </a:tr>
              <a:tr h="139388">
                <a:tc>
                  <a:txBody>
                    <a:bodyPr/>
                    <a:lstStyle/>
                    <a:p>
                      <a:pPr algn="l" fontAlgn="b"/>
                      <a:r>
                        <a:rPr lang="en-US" sz="800" u="none" strike="noStrike">
                          <a:effectLst/>
                        </a:rPr>
                        <a:t>Housing Development</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62299691686</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2,420,052.98</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79,680,420.05</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77,586,006.82</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4,514,466.21</a:t>
                      </a:r>
                      <a:endParaRPr lang="en-US" sz="800" b="0" i="0" u="none" strike="noStrike">
                        <a:solidFill>
                          <a:srgbClr val="000000"/>
                        </a:solidFill>
                        <a:effectLst/>
                        <a:latin typeface="Calibri" panose="020F0502020204030204" pitchFamily="34" charset="0"/>
                      </a:endParaRPr>
                    </a:p>
                  </a:txBody>
                  <a:tcPr marL="6969" marR="6969" marT="6969" marB="0" anchor="b"/>
                </a:tc>
                <a:extLst>
                  <a:ext uri="{0D108BD9-81ED-4DB2-BD59-A6C34878D82A}">
                    <a16:rowId xmlns:a16="http://schemas.microsoft.com/office/drawing/2014/main" val="10019"/>
                  </a:ext>
                </a:extLst>
              </a:tr>
              <a:tr h="139388">
                <a:tc>
                  <a:txBody>
                    <a:bodyPr/>
                    <a:lstStyle/>
                    <a:p>
                      <a:pPr algn="l" fontAlgn="b"/>
                      <a:r>
                        <a:rPr lang="en-US" sz="800" u="none" strike="noStrike">
                          <a:effectLst/>
                        </a:rPr>
                        <a:t>LED Grant</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44,250.00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44,250.00</a:t>
                      </a:r>
                      <a:endParaRPr lang="en-US" sz="800" b="0" i="0" u="none" strike="noStrike">
                        <a:solidFill>
                          <a:srgbClr val="000000"/>
                        </a:solidFill>
                        <a:effectLst/>
                        <a:latin typeface="Calibri" panose="020F0502020204030204" pitchFamily="34" charset="0"/>
                      </a:endParaRPr>
                    </a:p>
                  </a:txBody>
                  <a:tcPr marL="6969" marR="6969" marT="6969" marB="0" anchor="b"/>
                </a:tc>
                <a:extLst>
                  <a:ext uri="{0D108BD9-81ED-4DB2-BD59-A6C34878D82A}">
                    <a16:rowId xmlns:a16="http://schemas.microsoft.com/office/drawing/2014/main" val="10020"/>
                  </a:ext>
                </a:extLst>
              </a:tr>
              <a:tr h="139388">
                <a:tc>
                  <a:txBody>
                    <a:bodyPr/>
                    <a:lstStyle/>
                    <a:p>
                      <a:pPr algn="l" fontAlgn="b"/>
                      <a:r>
                        <a:rPr lang="en-US" sz="800" u="none" strike="noStrike">
                          <a:effectLst/>
                        </a:rPr>
                        <a:t>SDF</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224,325.00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167,900.00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56,425.00</a:t>
                      </a:r>
                      <a:endParaRPr lang="en-US" sz="800" b="0" i="0" u="none" strike="noStrike">
                        <a:solidFill>
                          <a:srgbClr val="000000"/>
                        </a:solidFill>
                        <a:effectLst/>
                        <a:latin typeface="Calibri" panose="020F0502020204030204" pitchFamily="34" charset="0"/>
                      </a:endParaRPr>
                    </a:p>
                  </a:txBody>
                  <a:tcPr marL="6969" marR="6969" marT="6969" marB="0" anchor="b"/>
                </a:tc>
                <a:extLst>
                  <a:ext uri="{0D108BD9-81ED-4DB2-BD59-A6C34878D82A}">
                    <a16:rowId xmlns:a16="http://schemas.microsoft.com/office/drawing/2014/main" val="10021"/>
                  </a:ext>
                </a:extLst>
              </a:tr>
              <a:tr h="139388">
                <a:tc>
                  <a:txBody>
                    <a:bodyPr/>
                    <a:lstStyle/>
                    <a:p>
                      <a:pPr algn="l" fontAlgn="b"/>
                      <a:r>
                        <a:rPr lang="en-US" sz="800" u="none" strike="noStrike">
                          <a:effectLst/>
                        </a:rPr>
                        <a:t>Building Plans Grant</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0.00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0.00</a:t>
                      </a:r>
                      <a:endParaRPr lang="en-US" sz="800" b="0" i="0" u="none" strike="noStrike">
                        <a:solidFill>
                          <a:srgbClr val="000000"/>
                        </a:solidFill>
                        <a:effectLst/>
                        <a:latin typeface="Calibri" panose="020F0502020204030204" pitchFamily="34" charset="0"/>
                      </a:endParaRPr>
                    </a:p>
                  </a:txBody>
                  <a:tcPr marL="6969" marR="6969" marT="6969" marB="0" anchor="b"/>
                </a:tc>
                <a:extLst>
                  <a:ext uri="{0D108BD9-81ED-4DB2-BD59-A6C34878D82A}">
                    <a16:rowId xmlns:a16="http://schemas.microsoft.com/office/drawing/2014/main" val="10022"/>
                  </a:ext>
                </a:extLst>
              </a:tr>
              <a:tr h="139388">
                <a:tc>
                  <a:txBody>
                    <a:bodyPr/>
                    <a:lstStyle/>
                    <a:p>
                      <a:pPr algn="l" fontAlgn="b"/>
                      <a:r>
                        <a:rPr lang="en-US" sz="800" u="none" strike="noStrike">
                          <a:effectLst/>
                        </a:rPr>
                        <a:t>Sports Grant</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0</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0.00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0.00</a:t>
                      </a:r>
                      <a:endParaRPr lang="en-US" sz="800" b="0" i="0" u="none" strike="noStrike">
                        <a:solidFill>
                          <a:srgbClr val="000000"/>
                        </a:solidFill>
                        <a:effectLst/>
                        <a:latin typeface="Calibri" panose="020F0502020204030204" pitchFamily="34" charset="0"/>
                      </a:endParaRPr>
                    </a:p>
                  </a:txBody>
                  <a:tcPr marL="6969" marR="6969" marT="6969" marB="0" anchor="b"/>
                </a:tc>
                <a:extLst>
                  <a:ext uri="{0D108BD9-81ED-4DB2-BD59-A6C34878D82A}">
                    <a16:rowId xmlns:a16="http://schemas.microsoft.com/office/drawing/2014/main" val="10023"/>
                  </a:ext>
                </a:extLst>
              </a:tr>
              <a:tr h="139388">
                <a:tc>
                  <a:txBody>
                    <a:bodyPr/>
                    <a:lstStyle/>
                    <a:p>
                      <a:pPr algn="l" fontAlgn="b"/>
                      <a:r>
                        <a:rPr lang="en-US" sz="800" u="none" strike="noStrike">
                          <a:effectLst/>
                        </a:rPr>
                        <a:t>MSIG</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0.00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0.00</a:t>
                      </a:r>
                      <a:endParaRPr lang="en-US" sz="800" b="0" i="0" u="none" strike="noStrike">
                        <a:solidFill>
                          <a:srgbClr val="000000"/>
                        </a:solidFill>
                        <a:effectLst/>
                        <a:latin typeface="Calibri" panose="020F0502020204030204" pitchFamily="34" charset="0"/>
                      </a:endParaRPr>
                    </a:p>
                  </a:txBody>
                  <a:tcPr marL="6969" marR="6969" marT="6969" marB="0" anchor="b"/>
                </a:tc>
                <a:extLst>
                  <a:ext uri="{0D108BD9-81ED-4DB2-BD59-A6C34878D82A}">
                    <a16:rowId xmlns:a16="http://schemas.microsoft.com/office/drawing/2014/main" val="10024"/>
                  </a:ext>
                </a:extLst>
              </a:tr>
              <a:tr h="139388">
                <a:tc>
                  <a:txBody>
                    <a:bodyPr/>
                    <a:lstStyle/>
                    <a:p>
                      <a:pPr algn="l" fontAlgn="b"/>
                      <a:r>
                        <a:rPr lang="en-US" sz="800" u="none" strike="noStrike">
                          <a:effectLst/>
                        </a:rPr>
                        <a:t>Emegency Relief Grant</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0.00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0.00</a:t>
                      </a:r>
                      <a:endParaRPr lang="en-US" sz="800" b="0" i="0" u="none" strike="noStrike">
                        <a:solidFill>
                          <a:srgbClr val="000000"/>
                        </a:solidFill>
                        <a:effectLst/>
                        <a:latin typeface="Calibri" panose="020F0502020204030204" pitchFamily="34" charset="0"/>
                      </a:endParaRPr>
                    </a:p>
                  </a:txBody>
                  <a:tcPr marL="6969" marR="6969" marT="6969" marB="0" anchor="b"/>
                </a:tc>
                <a:extLst>
                  <a:ext uri="{0D108BD9-81ED-4DB2-BD59-A6C34878D82A}">
                    <a16:rowId xmlns:a16="http://schemas.microsoft.com/office/drawing/2014/main" val="10025"/>
                  </a:ext>
                </a:extLst>
              </a:tr>
              <a:tr h="139388">
                <a:tc>
                  <a:txBody>
                    <a:bodyPr/>
                    <a:lstStyle/>
                    <a:p>
                      <a:pPr algn="l" fontAlgn="b"/>
                      <a:r>
                        <a:rPr lang="en-US" sz="800" u="none" strike="noStrike">
                          <a:effectLst/>
                        </a:rPr>
                        <a:t>Equitable Share</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62778019200</a:t>
                      </a:r>
                      <a:endParaRPr lang="en-US" sz="800" b="0" i="0" u="none" strike="noStrike">
                        <a:solidFill>
                          <a:srgbClr val="000000"/>
                        </a:solidFill>
                        <a:effectLst/>
                        <a:latin typeface="Arial" panose="020B0604020202020204" pitchFamily="34" charset="0"/>
                      </a:endParaRPr>
                    </a:p>
                  </a:txBody>
                  <a:tcPr marL="6969" marR="6969" marT="6969" marB="0" anchor="b"/>
                </a:tc>
                <a:tc>
                  <a:txBody>
                    <a:bodyPr/>
                    <a:lstStyle/>
                    <a:p>
                      <a:pPr algn="l" fontAlgn="b"/>
                      <a:r>
                        <a:rPr lang="en-US" sz="800" u="none" strike="noStrike">
                          <a:effectLst/>
                        </a:rPr>
                        <a:t>                                         -   </a:t>
                      </a:r>
                      <a:endParaRPr lang="en-US" sz="800" b="1"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177,294,000.00</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104,118,433.25</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r" fontAlgn="b"/>
                      <a:r>
                        <a:rPr lang="en-US" sz="800" u="none" strike="noStrike">
                          <a:effectLst/>
                        </a:rPr>
                        <a:t>73,175,566.75</a:t>
                      </a:r>
                      <a:endParaRPr lang="en-US" sz="800" b="0" i="0" u="none" strike="noStrike">
                        <a:solidFill>
                          <a:srgbClr val="000000"/>
                        </a:solidFill>
                        <a:effectLst/>
                        <a:latin typeface="Calibri" panose="020F0502020204030204" pitchFamily="34" charset="0"/>
                      </a:endParaRPr>
                    </a:p>
                  </a:txBody>
                  <a:tcPr marL="6969" marR="6969" marT="6969" marB="0" anchor="b"/>
                </a:tc>
                <a:extLst>
                  <a:ext uri="{0D108BD9-81ED-4DB2-BD59-A6C34878D82A}">
                    <a16:rowId xmlns:a16="http://schemas.microsoft.com/office/drawing/2014/main" val="10026"/>
                  </a:ext>
                </a:extLst>
              </a:tr>
              <a:tr h="252291">
                <a:tc>
                  <a:txBody>
                    <a:bodyPr/>
                    <a:lstStyle/>
                    <a:p>
                      <a:pPr algn="l" fontAlgn="b"/>
                      <a:r>
                        <a:rPr lang="en-US" sz="800" u="none" strike="noStrike">
                          <a:effectLst/>
                        </a:rPr>
                        <a:t>TOTAL</a:t>
                      </a:r>
                      <a:endParaRPr lang="en-US" sz="800" b="1" i="0" u="none" strike="noStrike">
                        <a:solidFill>
                          <a:srgbClr val="000000"/>
                        </a:solidFill>
                        <a:effectLst/>
                        <a:latin typeface="Arial" panose="020B0604020202020204" pitchFamily="34" charset="0"/>
                      </a:endParaRPr>
                    </a:p>
                  </a:txBody>
                  <a:tcPr marL="6969" marR="6969" marT="6969" marB="0" anchor="b"/>
                </a:tc>
                <a:tc>
                  <a:txBody>
                    <a:bodyPr/>
                    <a:lstStyle/>
                    <a:p>
                      <a:pPr algn="l" fontAlgn="b"/>
                      <a:r>
                        <a:rPr lang="en-US" sz="800" u="none" strike="noStrike">
                          <a:effectLst/>
                        </a:rPr>
                        <a:t> </a:t>
                      </a:r>
                      <a:endParaRPr lang="en-US" sz="800" b="1" i="0" u="none" strike="noStrike">
                        <a:solidFill>
                          <a:srgbClr val="000000"/>
                        </a:solidFill>
                        <a:effectLst/>
                        <a:latin typeface="Arial" panose="020B0604020202020204" pitchFamily="34" charset="0"/>
                      </a:endParaRPr>
                    </a:p>
                  </a:txBody>
                  <a:tcPr marL="6969" marR="6969" marT="6969" marB="0" anchor="b"/>
                </a:tc>
                <a:tc>
                  <a:txBody>
                    <a:bodyPr/>
                    <a:lstStyle/>
                    <a:p>
                      <a:pPr algn="r" fontAlgn="b"/>
                      <a:r>
                        <a:rPr lang="en-US" sz="800" u="none" strike="noStrike">
                          <a:effectLst/>
                        </a:rPr>
                        <a:t>5,614,703.36</a:t>
                      </a:r>
                      <a:endParaRPr lang="en-US" sz="800" b="0"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(1,102,800.00)</a:t>
                      </a:r>
                      <a:endParaRPr lang="en-US" sz="800" b="1"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303,909,420.05 </a:t>
                      </a:r>
                      <a:endParaRPr lang="en-US" sz="800" b="1"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a:effectLst/>
                        </a:rPr>
                        <a:t>                            224,017,178.87 </a:t>
                      </a:r>
                      <a:endParaRPr lang="en-US" sz="800" b="1" i="0" u="none" strike="noStrike">
                        <a:solidFill>
                          <a:srgbClr val="000000"/>
                        </a:solidFill>
                        <a:effectLst/>
                        <a:latin typeface="Calibri" panose="020F0502020204030204" pitchFamily="34" charset="0"/>
                      </a:endParaRPr>
                    </a:p>
                  </a:txBody>
                  <a:tcPr marL="6969" marR="6969" marT="6969" marB="0" anchor="b"/>
                </a:tc>
                <a:tc>
                  <a:txBody>
                    <a:bodyPr/>
                    <a:lstStyle/>
                    <a:p>
                      <a:pPr algn="l" fontAlgn="b"/>
                      <a:r>
                        <a:rPr lang="en-US" sz="800" u="none" strike="noStrike" dirty="0">
                          <a:effectLst/>
                        </a:rPr>
                        <a:t>                         83,997,144.54 </a:t>
                      </a:r>
                      <a:endParaRPr lang="en-US" sz="800" b="1" i="0" u="none" strike="noStrike" dirty="0">
                        <a:solidFill>
                          <a:srgbClr val="000000"/>
                        </a:solidFill>
                        <a:effectLst/>
                        <a:latin typeface="Calibri" panose="020F0502020204030204" pitchFamily="34" charset="0"/>
                      </a:endParaRPr>
                    </a:p>
                  </a:txBody>
                  <a:tcPr marL="6969" marR="6969" marT="6969" marB="0" anchor="b"/>
                </a:tc>
                <a:extLst>
                  <a:ext uri="{0D108BD9-81ED-4DB2-BD59-A6C34878D82A}">
                    <a16:rowId xmlns:a16="http://schemas.microsoft.com/office/drawing/2014/main" val="10027"/>
                  </a:ext>
                </a:extLst>
              </a:tr>
            </a:tbl>
          </a:graphicData>
        </a:graphic>
      </p:graphicFrame>
      <p:sp>
        <p:nvSpPr>
          <p:cNvPr id="4" name="Slide Number Placeholder 3"/>
          <p:cNvSpPr>
            <a:spLocks noGrp="1"/>
          </p:cNvSpPr>
          <p:nvPr>
            <p:ph type="sldNum" sz="quarter" idx="12"/>
          </p:nvPr>
        </p:nvSpPr>
        <p:spPr/>
        <p:txBody>
          <a:bodyPr/>
          <a:lstStyle/>
          <a:p>
            <a:fld id="{D5B9C14C-5446-482F-8AE4-478F35B10276}" type="slidenum">
              <a:rPr lang="en-ZA" smtClean="0"/>
              <a:t>20</a:t>
            </a:fld>
            <a:endParaRPr lang="en-ZA"/>
          </a:p>
        </p:txBody>
      </p:sp>
      <p:pic>
        <p:nvPicPr>
          <p:cNvPr id="3" name="Picture 2"/>
          <p:cNvPicPr>
            <a:picLocks noChangeAspect="1"/>
          </p:cNvPicPr>
          <p:nvPr/>
        </p:nvPicPr>
        <p:blipFill>
          <a:blip r:embed="rId2"/>
          <a:stretch>
            <a:fillRect/>
          </a:stretch>
        </p:blipFill>
        <p:spPr>
          <a:xfrm>
            <a:off x="250441" y="204181"/>
            <a:ext cx="1133954" cy="810838"/>
          </a:xfrm>
          <a:prstGeom prst="rect">
            <a:avLst/>
          </a:prstGeom>
        </p:spPr>
      </p:pic>
    </p:spTree>
    <p:extLst>
      <p:ext uri="{BB962C8B-B14F-4D97-AF65-F5344CB8AC3E}">
        <p14:creationId xmlns:p14="http://schemas.microsoft.com/office/powerpoint/2010/main" val="393424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5B9C14C-5446-482F-8AE4-478F35B10276}" type="slidenum">
              <a:rPr lang="en-ZA" smtClean="0"/>
              <a:t>21</a:t>
            </a:fld>
            <a:endParaRPr lang="en-ZA"/>
          </a:p>
        </p:txBody>
      </p:sp>
      <p:graphicFrame>
        <p:nvGraphicFramePr>
          <p:cNvPr id="4" name="Table 3"/>
          <p:cNvGraphicFramePr>
            <a:graphicFrameLocks noGrp="1"/>
          </p:cNvGraphicFramePr>
          <p:nvPr>
            <p:extLst>
              <p:ext uri="{D42A27DB-BD31-4B8C-83A1-F6EECF244321}">
                <p14:modId xmlns:p14="http://schemas.microsoft.com/office/powerpoint/2010/main" val="2497517903"/>
              </p:ext>
            </p:extLst>
          </p:nvPr>
        </p:nvGraphicFramePr>
        <p:xfrm>
          <a:off x="1273609" y="2185860"/>
          <a:ext cx="9345899" cy="4220627"/>
        </p:xfrm>
        <a:graphic>
          <a:graphicData uri="http://schemas.openxmlformats.org/drawingml/2006/table">
            <a:tbl>
              <a:tblPr firstRow="1" bandRow="1">
                <a:tableStyleId>{5C22544A-7EE6-4342-B048-85BDC9FD1C3A}</a:tableStyleId>
              </a:tblPr>
              <a:tblGrid>
                <a:gridCol w="771815">
                  <a:extLst>
                    <a:ext uri="{9D8B030D-6E8A-4147-A177-3AD203B41FA5}">
                      <a16:colId xmlns:a16="http://schemas.microsoft.com/office/drawing/2014/main" val="20000"/>
                    </a:ext>
                  </a:extLst>
                </a:gridCol>
                <a:gridCol w="3772597">
                  <a:extLst>
                    <a:ext uri="{9D8B030D-6E8A-4147-A177-3AD203B41FA5}">
                      <a16:colId xmlns:a16="http://schemas.microsoft.com/office/drawing/2014/main" val="20001"/>
                    </a:ext>
                  </a:extLst>
                </a:gridCol>
                <a:gridCol w="2229262">
                  <a:extLst>
                    <a:ext uri="{9D8B030D-6E8A-4147-A177-3AD203B41FA5}">
                      <a16:colId xmlns:a16="http://schemas.microsoft.com/office/drawing/2014/main" val="20002"/>
                    </a:ext>
                  </a:extLst>
                </a:gridCol>
                <a:gridCol w="2572225">
                  <a:extLst>
                    <a:ext uri="{9D8B030D-6E8A-4147-A177-3AD203B41FA5}">
                      <a16:colId xmlns:a16="http://schemas.microsoft.com/office/drawing/2014/main" val="20003"/>
                    </a:ext>
                  </a:extLst>
                </a:gridCol>
              </a:tblGrid>
              <a:tr h="885862">
                <a:tc>
                  <a:txBody>
                    <a:bodyPr/>
                    <a:lstStyle/>
                    <a:p>
                      <a:pPr algn="l"/>
                      <a:endParaRPr lang="en-ZA" dirty="0">
                        <a:solidFill>
                          <a:schemeClr val="accent4">
                            <a:lumMod val="75000"/>
                          </a:schemeClr>
                        </a:solidFill>
                      </a:endParaRPr>
                    </a:p>
                  </a:txBody>
                  <a:tcPr>
                    <a:solidFill>
                      <a:schemeClr val="accent2">
                        <a:lumMod val="60000"/>
                        <a:lumOff val="40000"/>
                      </a:schemeClr>
                    </a:solidFill>
                  </a:tcPr>
                </a:tc>
                <a:tc>
                  <a:txBody>
                    <a:bodyPr/>
                    <a:lstStyle/>
                    <a:p>
                      <a:pPr algn="l"/>
                      <a:r>
                        <a:rPr lang="en-ZA" dirty="0" smtClean="0">
                          <a:solidFill>
                            <a:schemeClr val="accent4">
                              <a:lumMod val="75000"/>
                            </a:schemeClr>
                          </a:solidFill>
                        </a:rPr>
                        <a:t>DEPARTMENT</a:t>
                      </a:r>
                      <a:endParaRPr lang="en-ZA" dirty="0">
                        <a:solidFill>
                          <a:schemeClr val="accent4">
                            <a:lumMod val="75000"/>
                          </a:schemeClr>
                        </a:solidFill>
                      </a:endParaRPr>
                    </a:p>
                  </a:txBody>
                  <a:tcPr>
                    <a:solidFill>
                      <a:schemeClr val="accent2">
                        <a:lumMod val="60000"/>
                        <a:lumOff val="40000"/>
                      </a:schemeClr>
                    </a:solidFill>
                  </a:tcPr>
                </a:tc>
                <a:tc>
                  <a:txBody>
                    <a:bodyPr/>
                    <a:lstStyle/>
                    <a:p>
                      <a:pPr algn="l"/>
                      <a:r>
                        <a:rPr lang="en-ZA" dirty="0" smtClean="0">
                          <a:solidFill>
                            <a:schemeClr val="accent4">
                              <a:lumMod val="75000"/>
                            </a:schemeClr>
                          </a:solidFill>
                        </a:rPr>
                        <a:t>TOTAL NUMBER OF CASES</a:t>
                      </a:r>
                      <a:endParaRPr lang="en-ZA" dirty="0">
                        <a:solidFill>
                          <a:schemeClr val="accent4">
                            <a:lumMod val="75000"/>
                          </a:schemeClr>
                        </a:solidFill>
                      </a:endParaRPr>
                    </a:p>
                  </a:txBody>
                  <a:tcPr>
                    <a:solidFill>
                      <a:schemeClr val="accent2">
                        <a:lumMod val="60000"/>
                        <a:lumOff val="40000"/>
                      </a:schemeClr>
                    </a:solidFill>
                  </a:tcPr>
                </a:tc>
                <a:tc>
                  <a:txBody>
                    <a:bodyPr/>
                    <a:lstStyle/>
                    <a:p>
                      <a:pPr algn="l"/>
                      <a:r>
                        <a:rPr lang="en-ZA" dirty="0" smtClean="0">
                          <a:solidFill>
                            <a:schemeClr val="accent4">
                              <a:lumMod val="75000"/>
                            </a:schemeClr>
                          </a:solidFill>
                        </a:rPr>
                        <a:t>TOTAL NUMBER OF PENDING CASES</a:t>
                      </a:r>
                      <a:endParaRPr lang="en-ZA" dirty="0">
                        <a:solidFill>
                          <a:schemeClr val="accent4">
                            <a:lumMod val="75000"/>
                          </a:schemeClr>
                        </a:solidFill>
                      </a:endParaRPr>
                    </a:p>
                  </a:txBody>
                  <a:tcPr>
                    <a:solidFill>
                      <a:schemeClr val="accent2">
                        <a:lumMod val="60000"/>
                        <a:lumOff val="40000"/>
                      </a:schemeClr>
                    </a:solidFill>
                  </a:tcPr>
                </a:tc>
                <a:extLst>
                  <a:ext uri="{0D108BD9-81ED-4DB2-BD59-A6C34878D82A}">
                    <a16:rowId xmlns:a16="http://schemas.microsoft.com/office/drawing/2014/main" val="10000"/>
                  </a:ext>
                </a:extLst>
              </a:tr>
              <a:tr h="359266">
                <a:tc>
                  <a:txBody>
                    <a:bodyPr/>
                    <a:lstStyle/>
                    <a:p>
                      <a:pPr algn="l"/>
                      <a:r>
                        <a:rPr lang="en-ZA" dirty="0" smtClean="0"/>
                        <a:t>1</a:t>
                      </a:r>
                      <a:endParaRPr lang="en-ZA" dirty="0"/>
                    </a:p>
                  </a:txBody>
                  <a:tcPr/>
                </a:tc>
                <a:tc>
                  <a:txBody>
                    <a:bodyPr/>
                    <a:lstStyle/>
                    <a:p>
                      <a:pPr algn="l"/>
                      <a:r>
                        <a:rPr lang="en-ZA" sz="1600" dirty="0" smtClean="0">
                          <a:latin typeface="Century Gothic" panose="020B0502020202020204" pitchFamily="34" charset="0"/>
                        </a:rPr>
                        <a:t>Budget &amp; Treasury</a:t>
                      </a:r>
                      <a:endParaRPr lang="en-ZA" sz="1600" dirty="0">
                        <a:latin typeface="Century Gothic" panose="020B0502020202020204" pitchFamily="34" charset="0"/>
                      </a:endParaRPr>
                    </a:p>
                  </a:txBody>
                  <a:tcPr/>
                </a:tc>
                <a:tc>
                  <a:txBody>
                    <a:bodyPr/>
                    <a:lstStyle/>
                    <a:p>
                      <a:pPr algn="l"/>
                      <a:r>
                        <a:rPr lang="en-ZA" sz="1600" dirty="0" smtClean="0">
                          <a:latin typeface="Century Gothic" panose="020B0502020202020204" pitchFamily="34" charset="0"/>
                        </a:rPr>
                        <a:t>0</a:t>
                      </a:r>
                      <a:endParaRPr lang="en-ZA" sz="1600" dirty="0">
                        <a:latin typeface="Century Gothic" panose="020B0502020202020204" pitchFamily="34" charset="0"/>
                      </a:endParaRPr>
                    </a:p>
                  </a:txBody>
                  <a:tcPr/>
                </a:tc>
                <a:tc>
                  <a:txBody>
                    <a:bodyPr/>
                    <a:lstStyle/>
                    <a:p>
                      <a:pPr algn="l"/>
                      <a:r>
                        <a:rPr lang="en-ZA" sz="1600" dirty="0" smtClean="0">
                          <a:latin typeface="Century Gothic" panose="020B0502020202020204" pitchFamily="34" charset="0"/>
                        </a:rPr>
                        <a:t>6</a:t>
                      </a:r>
                      <a:endParaRPr lang="en-ZA" sz="1600" dirty="0">
                        <a:latin typeface="Century Gothic" panose="020B0502020202020204" pitchFamily="34" charset="0"/>
                      </a:endParaRPr>
                    </a:p>
                  </a:txBody>
                  <a:tcPr/>
                </a:tc>
                <a:extLst>
                  <a:ext uri="{0D108BD9-81ED-4DB2-BD59-A6C34878D82A}">
                    <a16:rowId xmlns:a16="http://schemas.microsoft.com/office/drawing/2014/main" val="10001"/>
                  </a:ext>
                </a:extLst>
              </a:tr>
              <a:tr h="359266">
                <a:tc>
                  <a:txBody>
                    <a:bodyPr/>
                    <a:lstStyle/>
                    <a:p>
                      <a:pPr algn="l"/>
                      <a:r>
                        <a:rPr lang="en-ZA" dirty="0" smtClean="0"/>
                        <a:t>2</a:t>
                      </a:r>
                      <a:endParaRPr lang="en-ZA" dirty="0"/>
                    </a:p>
                  </a:txBody>
                  <a:tcPr/>
                </a:tc>
                <a:tc>
                  <a:txBody>
                    <a:bodyPr/>
                    <a:lstStyle/>
                    <a:p>
                      <a:pPr algn="l"/>
                      <a:r>
                        <a:rPr lang="en-ZA" sz="1600" dirty="0" smtClean="0">
                          <a:latin typeface="Century Gothic" panose="020B0502020202020204" pitchFamily="34" charset="0"/>
                        </a:rPr>
                        <a:t>Office of the MM</a:t>
                      </a:r>
                      <a:endParaRPr lang="en-ZA" sz="1600" dirty="0">
                        <a:latin typeface="Century Gothic" panose="020B0502020202020204" pitchFamily="34" charset="0"/>
                      </a:endParaRPr>
                    </a:p>
                  </a:txBody>
                  <a:tcPr/>
                </a:tc>
                <a:tc>
                  <a:txBody>
                    <a:bodyPr/>
                    <a:lstStyle/>
                    <a:p>
                      <a:pPr algn="l"/>
                      <a:r>
                        <a:rPr lang="en-ZA" sz="1600" dirty="0" smtClean="0">
                          <a:latin typeface="Century Gothic" panose="020B0502020202020204" pitchFamily="34" charset="0"/>
                        </a:rPr>
                        <a:t>0</a:t>
                      </a:r>
                      <a:endParaRPr lang="en-ZA" sz="1600" dirty="0">
                        <a:latin typeface="Century Gothic" panose="020B0502020202020204" pitchFamily="34" charset="0"/>
                      </a:endParaRPr>
                    </a:p>
                  </a:txBody>
                  <a:tcPr/>
                </a:tc>
                <a:tc>
                  <a:txBody>
                    <a:bodyPr/>
                    <a:lstStyle/>
                    <a:p>
                      <a:pPr algn="l"/>
                      <a:r>
                        <a:rPr lang="en-ZA" sz="1600" dirty="0" smtClean="0">
                          <a:latin typeface="Century Gothic" panose="020B0502020202020204" pitchFamily="34" charset="0"/>
                        </a:rPr>
                        <a:t>2</a:t>
                      </a:r>
                      <a:endParaRPr lang="en-ZA" sz="1600" dirty="0">
                        <a:latin typeface="Century Gothic" panose="020B0502020202020204" pitchFamily="34" charset="0"/>
                      </a:endParaRPr>
                    </a:p>
                  </a:txBody>
                  <a:tcPr/>
                </a:tc>
                <a:extLst>
                  <a:ext uri="{0D108BD9-81ED-4DB2-BD59-A6C34878D82A}">
                    <a16:rowId xmlns:a16="http://schemas.microsoft.com/office/drawing/2014/main" val="10002"/>
                  </a:ext>
                </a:extLst>
              </a:tr>
              <a:tr h="359266">
                <a:tc>
                  <a:txBody>
                    <a:bodyPr/>
                    <a:lstStyle/>
                    <a:p>
                      <a:pPr algn="l"/>
                      <a:r>
                        <a:rPr lang="en-ZA" dirty="0" smtClean="0"/>
                        <a:t>3</a:t>
                      </a:r>
                      <a:endParaRPr lang="en-ZA" dirty="0"/>
                    </a:p>
                  </a:txBody>
                  <a:tcPr/>
                </a:tc>
                <a:tc>
                  <a:txBody>
                    <a:bodyPr/>
                    <a:lstStyle/>
                    <a:p>
                      <a:pPr algn="l"/>
                      <a:r>
                        <a:rPr lang="en-ZA" sz="1600" dirty="0" smtClean="0">
                          <a:latin typeface="Century Gothic" panose="020B0502020202020204" pitchFamily="34" charset="0"/>
                        </a:rPr>
                        <a:t>Corporate Services</a:t>
                      </a:r>
                      <a:endParaRPr lang="en-ZA" sz="1600" dirty="0">
                        <a:latin typeface="Century Gothic" panose="020B0502020202020204" pitchFamily="34" charset="0"/>
                      </a:endParaRPr>
                    </a:p>
                  </a:txBody>
                  <a:tcPr/>
                </a:tc>
                <a:tc>
                  <a:txBody>
                    <a:bodyPr/>
                    <a:lstStyle/>
                    <a:p>
                      <a:pPr algn="l"/>
                      <a:r>
                        <a:rPr lang="en-ZA" sz="1600" dirty="0" smtClean="0">
                          <a:latin typeface="Century Gothic" panose="020B0502020202020204" pitchFamily="34" charset="0"/>
                        </a:rPr>
                        <a:t>0</a:t>
                      </a:r>
                      <a:endParaRPr lang="en-ZA" sz="1600" dirty="0">
                        <a:latin typeface="Century Gothic" panose="020B0502020202020204" pitchFamily="34" charset="0"/>
                      </a:endParaRPr>
                    </a:p>
                  </a:txBody>
                  <a:tcPr/>
                </a:tc>
                <a:tc>
                  <a:txBody>
                    <a:bodyPr/>
                    <a:lstStyle/>
                    <a:p>
                      <a:pPr algn="l"/>
                      <a:r>
                        <a:rPr lang="en-ZA" sz="1600" dirty="0" smtClean="0">
                          <a:latin typeface="Century Gothic" panose="020B0502020202020204" pitchFamily="34" charset="0"/>
                        </a:rPr>
                        <a:t>3</a:t>
                      </a:r>
                      <a:endParaRPr lang="en-ZA" sz="1600" dirty="0">
                        <a:latin typeface="Century Gothic" panose="020B0502020202020204" pitchFamily="34" charset="0"/>
                      </a:endParaRPr>
                    </a:p>
                  </a:txBody>
                  <a:tcPr/>
                </a:tc>
                <a:extLst>
                  <a:ext uri="{0D108BD9-81ED-4DB2-BD59-A6C34878D82A}">
                    <a16:rowId xmlns:a16="http://schemas.microsoft.com/office/drawing/2014/main" val="10003"/>
                  </a:ext>
                </a:extLst>
              </a:tr>
              <a:tr h="359266">
                <a:tc>
                  <a:txBody>
                    <a:bodyPr/>
                    <a:lstStyle/>
                    <a:p>
                      <a:pPr algn="l"/>
                      <a:r>
                        <a:rPr lang="en-ZA" dirty="0" smtClean="0"/>
                        <a:t>4</a:t>
                      </a:r>
                      <a:endParaRPr lang="en-ZA" dirty="0"/>
                    </a:p>
                  </a:txBody>
                  <a:tcPr/>
                </a:tc>
                <a:tc>
                  <a:txBody>
                    <a:bodyPr/>
                    <a:lstStyle/>
                    <a:p>
                      <a:pPr algn="l"/>
                      <a:r>
                        <a:rPr lang="en-ZA" sz="1600" dirty="0" smtClean="0">
                          <a:latin typeface="Century Gothic" panose="020B0502020202020204" pitchFamily="34" charset="0"/>
                        </a:rPr>
                        <a:t>Development &amp; Planning</a:t>
                      </a:r>
                      <a:endParaRPr lang="en-ZA" sz="1600" dirty="0">
                        <a:latin typeface="Century Gothic" panose="020B0502020202020204" pitchFamily="34" charset="0"/>
                      </a:endParaRPr>
                    </a:p>
                  </a:txBody>
                  <a:tcPr/>
                </a:tc>
                <a:tc>
                  <a:txBody>
                    <a:bodyPr/>
                    <a:lstStyle/>
                    <a:p>
                      <a:pPr algn="l"/>
                      <a:r>
                        <a:rPr lang="en-ZA" sz="1600" dirty="0" smtClean="0">
                          <a:latin typeface="Century Gothic" panose="020B0502020202020204" pitchFamily="34" charset="0"/>
                        </a:rPr>
                        <a:t>0</a:t>
                      </a:r>
                      <a:endParaRPr lang="en-ZA" sz="1600" dirty="0">
                        <a:latin typeface="Century Gothic" panose="020B0502020202020204" pitchFamily="34" charset="0"/>
                      </a:endParaRPr>
                    </a:p>
                  </a:txBody>
                  <a:tcPr/>
                </a:tc>
                <a:tc>
                  <a:txBody>
                    <a:bodyPr/>
                    <a:lstStyle/>
                    <a:p>
                      <a:pPr algn="l"/>
                      <a:r>
                        <a:rPr lang="en-ZA" sz="1600" dirty="0" smtClean="0">
                          <a:latin typeface="Century Gothic" panose="020B0502020202020204" pitchFamily="34" charset="0"/>
                        </a:rPr>
                        <a:t>1</a:t>
                      </a:r>
                      <a:endParaRPr lang="en-ZA" sz="1600" dirty="0">
                        <a:latin typeface="Century Gothic" panose="020B0502020202020204" pitchFamily="34" charset="0"/>
                      </a:endParaRPr>
                    </a:p>
                  </a:txBody>
                  <a:tcPr/>
                </a:tc>
                <a:extLst>
                  <a:ext uri="{0D108BD9-81ED-4DB2-BD59-A6C34878D82A}">
                    <a16:rowId xmlns:a16="http://schemas.microsoft.com/office/drawing/2014/main" val="10004"/>
                  </a:ext>
                </a:extLst>
              </a:tr>
              <a:tr h="359266">
                <a:tc>
                  <a:txBody>
                    <a:bodyPr/>
                    <a:lstStyle/>
                    <a:p>
                      <a:pPr algn="l"/>
                      <a:r>
                        <a:rPr lang="en-ZA" dirty="0" smtClean="0"/>
                        <a:t>5</a:t>
                      </a:r>
                      <a:endParaRPr lang="en-ZA" dirty="0"/>
                    </a:p>
                  </a:txBody>
                  <a:tcPr/>
                </a:tc>
                <a:tc>
                  <a:txBody>
                    <a:bodyPr/>
                    <a:lstStyle/>
                    <a:p>
                      <a:pPr algn="l"/>
                      <a:r>
                        <a:rPr lang="en-ZA" sz="1600" dirty="0" smtClean="0">
                          <a:latin typeface="Century Gothic" panose="020B0502020202020204" pitchFamily="34" charset="0"/>
                        </a:rPr>
                        <a:t>Public</a:t>
                      </a:r>
                      <a:r>
                        <a:rPr lang="en-ZA" sz="1600" baseline="0" dirty="0" smtClean="0">
                          <a:latin typeface="Century Gothic" panose="020B0502020202020204" pitchFamily="34" charset="0"/>
                        </a:rPr>
                        <a:t> Works &amp; Basic Services</a:t>
                      </a:r>
                      <a:endParaRPr lang="en-ZA" sz="1600" dirty="0">
                        <a:latin typeface="Century Gothic" panose="020B0502020202020204" pitchFamily="34" charset="0"/>
                      </a:endParaRPr>
                    </a:p>
                  </a:txBody>
                  <a:tcPr/>
                </a:tc>
                <a:tc>
                  <a:txBody>
                    <a:bodyPr/>
                    <a:lstStyle/>
                    <a:p>
                      <a:pPr algn="l"/>
                      <a:r>
                        <a:rPr lang="en-ZA" sz="1600" dirty="0" smtClean="0">
                          <a:latin typeface="Century Gothic" panose="020B0502020202020204" pitchFamily="34" charset="0"/>
                        </a:rPr>
                        <a:t>0</a:t>
                      </a:r>
                      <a:endParaRPr lang="en-ZA" sz="1600" dirty="0">
                        <a:latin typeface="Century Gothic" panose="020B0502020202020204" pitchFamily="34" charset="0"/>
                      </a:endParaRPr>
                    </a:p>
                  </a:txBody>
                  <a:tcPr/>
                </a:tc>
                <a:tc>
                  <a:txBody>
                    <a:bodyPr/>
                    <a:lstStyle/>
                    <a:p>
                      <a:pPr algn="l"/>
                      <a:r>
                        <a:rPr lang="en-ZA" sz="1600" dirty="0" smtClean="0">
                          <a:latin typeface="Century Gothic" panose="020B0502020202020204" pitchFamily="34" charset="0"/>
                        </a:rPr>
                        <a:t>11</a:t>
                      </a:r>
                      <a:endParaRPr lang="en-ZA" sz="1600" dirty="0">
                        <a:latin typeface="Century Gothic" panose="020B0502020202020204" pitchFamily="34" charset="0"/>
                      </a:endParaRPr>
                    </a:p>
                  </a:txBody>
                  <a:tcPr/>
                </a:tc>
                <a:extLst>
                  <a:ext uri="{0D108BD9-81ED-4DB2-BD59-A6C34878D82A}">
                    <a16:rowId xmlns:a16="http://schemas.microsoft.com/office/drawing/2014/main" val="10005"/>
                  </a:ext>
                </a:extLst>
              </a:tr>
              <a:tr h="1505965">
                <a:tc>
                  <a:txBody>
                    <a:bodyPr/>
                    <a:lstStyle/>
                    <a:p>
                      <a:pPr algn="l"/>
                      <a:r>
                        <a:rPr lang="en-ZA" dirty="0" smtClean="0"/>
                        <a:t>6</a:t>
                      </a:r>
                      <a:endParaRPr lang="en-ZA" dirty="0"/>
                    </a:p>
                  </a:txBody>
                  <a:tcPr/>
                </a:tc>
                <a:tc>
                  <a:txBody>
                    <a:bodyPr/>
                    <a:lstStyle/>
                    <a:p>
                      <a:pPr algn="l"/>
                      <a:r>
                        <a:rPr lang="en-ZA" sz="1600" dirty="0" smtClean="0">
                          <a:latin typeface="Century Gothic" panose="020B0502020202020204" pitchFamily="34" charset="0"/>
                        </a:rPr>
                        <a:t>Community Services</a:t>
                      </a:r>
                      <a:endParaRPr lang="en-ZA" sz="1600" dirty="0">
                        <a:latin typeface="Century Gothic" panose="020B0502020202020204" pitchFamily="34" charset="0"/>
                      </a:endParaRPr>
                    </a:p>
                  </a:txBody>
                  <a:tcPr/>
                </a:tc>
                <a:tc>
                  <a:txBody>
                    <a:bodyPr/>
                    <a:lstStyle/>
                    <a:p>
                      <a:pPr algn="l"/>
                      <a:r>
                        <a:rPr lang="en-ZA" sz="1600" dirty="0" smtClean="0">
                          <a:latin typeface="Century Gothic" panose="020B0502020202020204" pitchFamily="34" charset="0"/>
                        </a:rPr>
                        <a:t>1 (Employee was dismissed on the 16</a:t>
                      </a:r>
                      <a:r>
                        <a:rPr lang="en-ZA" sz="1600" baseline="30000" dirty="0" smtClean="0">
                          <a:latin typeface="Century Gothic" panose="020B0502020202020204" pitchFamily="34" charset="0"/>
                        </a:rPr>
                        <a:t>th</a:t>
                      </a:r>
                      <a:r>
                        <a:rPr lang="en-ZA" sz="1600" dirty="0" smtClean="0">
                          <a:latin typeface="Century Gothic" panose="020B0502020202020204" pitchFamily="34" charset="0"/>
                        </a:rPr>
                        <a:t> February 2021. Appeal scheduled on 05</a:t>
                      </a:r>
                      <a:r>
                        <a:rPr lang="en-ZA" sz="1600" baseline="30000" dirty="0" smtClean="0">
                          <a:latin typeface="Century Gothic" panose="020B0502020202020204" pitchFamily="34" charset="0"/>
                        </a:rPr>
                        <a:t>th</a:t>
                      </a:r>
                      <a:r>
                        <a:rPr lang="en-ZA" sz="1600" dirty="0" smtClean="0">
                          <a:latin typeface="Century Gothic" panose="020B0502020202020204" pitchFamily="34" charset="0"/>
                        </a:rPr>
                        <a:t> March 2021</a:t>
                      </a:r>
                      <a:endParaRPr lang="en-ZA" sz="1600" dirty="0">
                        <a:latin typeface="Century Gothic" panose="020B0502020202020204" pitchFamily="34" charset="0"/>
                      </a:endParaRPr>
                    </a:p>
                  </a:txBody>
                  <a:tcPr/>
                </a:tc>
                <a:tc>
                  <a:txBody>
                    <a:bodyPr/>
                    <a:lstStyle/>
                    <a:p>
                      <a:pPr algn="l"/>
                      <a:r>
                        <a:rPr lang="en-ZA" sz="1600" dirty="0" smtClean="0">
                          <a:latin typeface="Century Gothic" panose="020B0502020202020204" pitchFamily="34" charset="0"/>
                        </a:rPr>
                        <a:t>7</a:t>
                      </a:r>
                      <a:endParaRPr lang="en-ZA" sz="1600" dirty="0">
                        <a:latin typeface="Century Gothic" panose="020B0502020202020204" pitchFamily="34" charset="0"/>
                      </a:endParaRPr>
                    </a:p>
                  </a:txBody>
                  <a:tcPr/>
                </a:tc>
                <a:extLst>
                  <a:ext uri="{0D108BD9-81ED-4DB2-BD59-A6C34878D82A}">
                    <a16:rowId xmlns:a16="http://schemas.microsoft.com/office/drawing/2014/main" val="10006"/>
                  </a:ext>
                </a:extLst>
              </a:tr>
            </a:tbl>
          </a:graphicData>
        </a:graphic>
      </p:graphicFrame>
      <p:sp>
        <p:nvSpPr>
          <p:cNvPr id="5" name="Title 1"/>
          <p:cNvSpPr txBox="1">
            <a:spLocks/>
          </p:cNvSpPr>
          <p:nvPr/>
        </p:nvSpPr>
        <p:spPr>
          <a:xfrm>
            <a:off x="1273609" y="700233"/>
            <a:ext cx="8596668" cy="1320800"/>
          </a:xfrm>
          <a:prstGeom prst="rect">
            <a:avLst/>
          </a:prstGeom>
        </p:spPr>
        <p:txBody>
          <a:bodyPr vert="horz" lIns="91440" tIns="45720" rIns="91440" bIns="45720" rtlCol="0" anchor="t">
            <a:normAutofit fontScale="77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ZA" sz="5400" b="1" dirty="0" smtClean="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rPr>
              <a:t>CONSEQUENCE MANAGEMENT (INTERNAL CASES)</a:t>
            </a:r>
            <a:endParaRPr lang="en-US" sz="5400" dirty="0"/>
          </a:p>
        </p:txBody>
      </p:sp>
      <p:pic>
        <p:nvPicPr>
          <p:cNvPr id="2" name="Picture 1"/>
          <p:cNvPicPr>
            <a:picLocks noChangeAspect="1"/>
          </p:cNvPicPr>
          <p:nvPr/>
        </p:nvPicPr>
        <p:blipFill>
          <a:blip r:embed="rId2"/>
          <a:stretch>
            <a:fillRect/>
          </a:stretch>
        </p:blipFill>
        <p:spPr>
          <a:xfrm>
            <a:off x="139655" y="282402"/>
            <a:ext cx="1133954" cy="810838"/>
          </a:xfrm>
          <a:prstGeom prst="rect">
            <a:avLst/>
          </a:prstGeom>
        </p:spPr>
      </p:pic>
    </p:spTree>
    <p:extLst>
      <p:ext uri="{BB962C8B-B14F-4D97-AF65-F5344CB8AC3E}">
        <p14:creationId xmlns:p14="http://schemas.microsoft.com/office/powerpoint/2010/main" val="38225919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5B9C14C-5446-482F-8AE4-478F35B10276}" type="slidenum">
              <a:rPr lang="en-ZA" smtClean="0"/>
              <a:t>22</a:t>
            </a:fld>
            <a:endParaRPr lang="en-ZA"/>
          </a:p>
        </p:txBody>
      </p:sp>
      <p:graphicFrame>
        <p:nvGraphicFramePr>
          <p:cNvPr id="4" name="Table 3"/>
          <p:cNvGraphicFramePr>
            <a:graphicFrameLocks noGrp="1"/>
          </p:cNvGraphicFramePr>
          <p:nvPr>
            <p:extLst>
              <p:ext uri="{D42A27DB-BD31-4B8C-83A1-F6EECF244321}">
                <p14:modId xmlns:p14="http://schemas.microsoft.com/office/powerpoint/2010/main" val="2628465225"/>
              </p:ext>
            </p:extLst>
          </p:nvPr>
        </p:nvGraphicFramePr>
        <p:xfrm>
          <a:off x="1158270" y="2162147"/>
          <a:ext cx="7848996" cy="3139440"/>
        </p:xfrm>
        <a:graphic>
          <a:graphicData uri="http://schemas.openxmlformats.org/drawingml/2006/table">
            <a:tbl>
              <a:tblPr firstRow="1" bandRow="1">
                <a:tableStyleId>{5C22544A-7EE6-4342-B048-85BDC9FD1C3A}</a:tableStyleId>
              </a:tblPr>
              <a:tblGrid>
                <a:gridCol w="648196">
                  <a:extLst>
                    <a:ext uri="{9D8B030D-6E8A-4147-A177-3AD203B41FA5}">
                      <a16:colId xmlns:a16="http://schemas.microsoft.com/office/drawing/2014/main" val="20000"/>
                    </a:ext>
                  </a:extLst>
                </a:gridCol>
                <a:gridCol w="3168352">
                  <a:extLst>
                    <a:ext uri="{9D8B030D-6E8A-4147-A177-3AD203B41FA5}">
                      <a16:colId xmlns:a16="http://schemas.microsoft.com/office/drawing/2014/main" val="20001"/>
                    </a:ext>
                  </a:extLst>
                </a:gridCol>
                <a:gridCol w="1872208">
                  <a:extLst>
                    <a:ext uri="{9D8B030D-6E8A-4147-A177-3AD203B41FA5}">
                      <a16:colId xmlns:a16="http://schemas.microsoft.com/office/drawing/2014/main" val="20002"/>
                    </a:ext>
                  </a:extLst>
                </a:gridCol>
                <a:gridCol w="2160240">
                  <a:extLst>
                    <a:ext uri="{9D8B030D-6E8A-4147-A177-3AD203B41FA5}">
                      <a16:colId xmlns:a16="http://schemas.microsoft.com/office/drawing/2014/main" val="20003"/>
                    </a:ext>
                  </a:extLst>
                </a:gridCol>
              </a:tblGrid>
              <a:tr h="370840">
                <a:tc>
                  <a:txBody>
                    <a:bodyPr/>
                    <a:lstStyle/>
                    <a:p>
                      <a:endParaRPr lang="en-ZA" dirty="0">
                        <a:solidFill>
                          <a:schemeClr val="accent4">
                            <a:lumMod val="75000"/>
                          </a:schemeClr>
                        </a:solidFill>
                      </a:endParaRPr>
                    </a:p>
                  </a:txBody>
                  <a:tcPr>
                    <a:solidFill>
                      <a:schemeClr val="accent2">
                        <a:lumMod val="60000"/>
                        <a:lumOff val="40000"/>
                      </a:schemeClr>
                    </a:solidFill>
                  </a:tcPr>
                </a:tc>
                <a:tc>
                  <a:txBody>
                    <a:bodyPr/>
                    <a:lstStyle/>
                    <a:p>
                      <a:r>
                        <a:rPr lang="en-ZA" dirty="0" smtClean="0">
                          <a:solidFill>
                            <a:schemeClr val="accent4">
                              <a:lumMod val="75000"/>
                            </a:schemeClr>
                          </a:solidFill>
                        </a:rPr>
                        <a:t>DEPARTMENT</a:t>
                      </a:r>
                      <a:endParaRPr lang="en-ZA" dirty="0">
                        <a:solidFill>
                          <a:schemeClr val="accent4">
                            <a:lumMod val="75000"/>
                          </a:schemeClr>
                        </a:solidFill>
                      </a:endParaRPr>
                    </a:p>
                  </a:txBody>
                  <a:tcPr>
                    <a:solidFill>
                      <a:schemeClr val="accent2">
                        <a:lumMod val="60000"/>
                        <a:lumOff val="40000"/>
                      </a:schemeClr>
                    </a:solidFill>
                  </a:tcPr>
                </a:tc>
                <a:tc>
                  <a:txBody>
                    <a:bodyPr/>
                    <a:lstStyle/>
                    <a:p>
                      <a:r>
                        <a:rPr lang="en-ZA" dirty="0" smtClean="0">
                          <a:solidFill>
                            <a:schemeClr val="accent4">
                              <a:lumMod val="75000"/>
                            </a:schemeClr>
                          </a:solidFill>
                        </a:rPr>
                        <a:t>TOTAL NUMBER OF CASES</a:t>
                      </a:r>
                      <a:endParaRPr lang="en-ZA" dirty="0">
                        <a:solidFill>
                          <a:schemeClr val="accent4">
                            <a:lumMod val="75000"/>
                          </a:schemeClr>
                        </a:solidFill>
                      </a:endParaRPr>
                    </a:p>
                  </a:txBody>
                  <a:tcPr>
                    <a:solidFill>
                      <a:schemeClr val="accent2">
                        <a:lumMod val="60000"/>
                        <a:lumOff val="40000"/>
                      </a:schemeClr>
                    </a:solidFill>
                  </a:tcPr>
                </a:tc>
                <a:tc>
                  <a:txBody>
                    <a:bodyPr/>
                    <a:lstStyle/>
                    <a:p>
                      <a:r>
                        <a:rPr lang="en-ZA" dirty="0" smtClean="0">
                          <a:solidFill>
                            <a:schemeClr val="accent4">
                              <a:lumMod val="75000"/>
                            </a:schemeClr>
                          </a:solidFill>
                        </a:rPr>
                        <a:t>TOTAL NUMBER OF PENDING CASES</a:t>
                      </a:r>
                      <a:endParaRPr lang="en-ZA" dirty="0">
                        <a:solidFill>
                          <a:schemeClr val="accent4">
                            <a:lumMod val="75000"/>
                          </a:schemeClr>
                        </a:solidFill>
                      </a:endParaRPr>
                    </a:p>
                  </a:txBody>
                  <a:tcPr>
                    <a:solidFill>
                      <a:schemeClr val="accent2">
                        <a:lumMod val="60000"/>
                        <a:lumOff val="40000"/>
                      </a:schemeClr>
                    </a:solidFill>
                  </a:tcPr>
                </a:tc>
                <a:extLst>
                  <a:ext uri="{0D108BD9-81ED-4DB2-BD59-A6C34878D82A}">
                    <a16:rowId xmlns:a16="http://schemas.microsoft.com/office/drawing/2014/main" val="10000"/>
                  </a:ext>
                </a:extLst>
              </a:tr>
              <a:tr h="370840">
                <a:tc>
                  <a:txBody>
                    <a:bodyPr/>
                    <a:lstStyle/>
                    <a:p>
                      <a:r>
                        <a:rPr lang="en-ZA" dirty="0" smtClean="0"/>
                        <a:t>1</a:t>
                      </a:r>
                      <a:endParaRPr lang="en-ZA" dirty="0"/>
                    </a:p>
                  </a:txBody>
                  <a:tcPr/>
                </a:tc>
                <a:tc>
                  <a:txBody>
                    <a:bodyPr/>
                    <a:lstStyle/>
                    <a:p>
                      <a:r>
                        <a:rPr lang="en-ZA" sz="1600" dirty="0" smtClean="0">
                          <a:latin typeface="Century Gothic" panose="020B0502020202020204" pitchFamily="34" charset="0"/>
                        </a:rPr>
                        <a:t>Budget &amp; Treasury</a:t>
                      </a:r>
                      <a:endParaRPr lang="en-ZA" sz="1600" dirty="0">
                        <a:latin typeface="Century Gothic" panose="020B0502020202020204" pitchFamily="34" charset="0"/>
                      </a:endParaRPr>
                    </a:p>
                  </a:txBody>
                  <a:tcPr/>
                </a:tc>
                <a:tc>
                  <a:txBody>
                    <a:bodyPr/>
                    <a:lstStyle/>
                    <a:p>
                      <a:r>
                        <a:rPr lang="en-ZA" sz="1600" dirty="0" smtClean="0">
                          <a:latin typeface="Century Gothic" panose="020B0502020202020204" pitchFamily="34" charset="0"/>
                        </a:rPr>
                        <a:t>0</a:t>
                      </a:r>
                      <a:endParaRPr lang="en-ZA" sz="1600" dirty="0">
                        <a:latin typeface="Century Gothic" panose="020B0502020202020204" pitchFamily="34" charset="0"/>
                      </a:endParaRPr>
                    </a:p>
                  </a:txBody>
                  <a:tcPr/>
                </a:tc>
                <a:tc>
                  <a:txBody>
                    <a:bodyPr/>
                    <a:lstStyle/>
                    <a:p>
                      <a:r>
                        <a:rPr lang="en-ZA" sz="1600" dirty="0" smtClean="0">
                          <a:latin typeface="Century Gothic" panose="020B0502020202020204" pitchFamily="34" charset="0"/>
                        </a:rPr>
                        <a:t>0</a:t>
                      </a:r>
                      <a:endParaRPr lang="en-ZA" sz="1600" dirty="0">
                        <a:latin typeface="Century Gothic" panose="020B0502020202020204" pitchFamily="34" charset="0"/>
                      </a:endParaRPr>
                    </a:p>
                  </a:txBody>
                  <a:tcPr/>
                </a:tc>
                <a:extLst>
                  <a:ext uri="{0D108BD9-81ED-4DB2-BD59-A6C34878D82A}">
                    <a16:rowId xmlns:a16="http://schemas.microsoft.com/office/drawing/2014/main" val="10001"/>
                  </a:ext>
                </a:extLst>
              </a:tr>
              <a:tr h="370840">
                <a:tc>
                  <a:txBody>
                    <a:bodyPr/>
                    <a:lstStyle/>
                    <a:p>
                      <a:r>
                        <a:rPr lang="en-ZA" dirty="0" smtClean="0"/>
                        <a:t>2</a:t>
                      </a:r>
                      <a:endParaRPr lang="en-ZA" dirty="0"/>
                    </a:p>
                  </a:txBody>
                  <a:tcPr/>
                </a:tc>
                <a:tc>
                  <a:txBody>
                    <a:bodyPr/>
                    <a:lstStyle/>
                    <a:p>
                      <a:r>
                        <a:rPr lang="en-ZA" sz="1600" dirty="0" smtClean="0">
                          <a:latin typeface="Century Gothic" panose="020B0502020202020204" pitchFamily="34" charset="0"/>
                        </a:rPr>
                        <a:t>Office of the MM</a:t>
                      </a:r>
                      <a:endParaRPr lang="en-ZA" sz="1600" dirty="0">
                        <a:latin typeface="Century Gothic" panose="020B0502020202020204" pitchFamily="34" charset="0"/>
                      </a:endParaRPr>
                    </a:p>
                  </a:txBody>
                  <a:tcPr/>
                </a:tc>
                <a:tc>
                  <a:txBody>
                    <a:bodyPr/>
                    <a:lstStyle/>
                    <a:p>
                      <a:r>
                        <a:rPr lang="en-ZA" sz="1600" dirty="0" smtClean="0">
                          <a:latin typeface="Century Gothic" panose="020B0502020202020204" pitchFamily="34" charset="0"/>
                        </a:rPr>
                        <a:t>0</a:t>
                      </a:r>
                      <a:endParaRPr lang="en-ZA" sz="1600" dirty="0">
                        <a:latin typeface="Century Gothic" panose="020B0502020202020204" pitchFamily="34" charset="0"/>
                      </a:endParaRPr>
                    </a:p>
                  </a:txBody>
                  <a:tcPr/>
                </a:tc>
                <a:tc>
                  <a:txBody>
                    <a:bodyPr/>
                    <a:lstStyle/>
                    <a:p>
                      <a:r>
                        <a:rPr lang="en-ZA" sz="1600" dirty="0" smtClean="0">
                          <a:latin typeface="Century Gothic" panose="020B0502020202020204" pitchFamily="34" charset="0"/>
                        </a:rPr>
                        <a:t>0</a:t>
                      </a:r>
                      <a:endParaRPr lang="en-ZA" sz="1600" dirty="0">
                        <a:latin typeface="Century Gothic" panose="020B0502020202020204" pitchFamily="34" charset="0"/>
                      </a:endParaRPr>
                    </a:p>
                  </a:txBody>
                  <a:tcPr/>
                </a:tc>
                <a:extLst>
                  <a:ext uri="{0D108BD9-81ED-4DB2-BD59-A6C34878D82A}">
                    <a16:rowId xmlns:a16="http://schemas.microsoft.com/office/drawing/2014/main" val="10002"/>
                  </a:ext>
                </a:extLst>
              </a:tr>
              <a:tr h="370840">
                <a:tc>
                  <a:txBody>
                    <a:bodyPr/>
                    <a:lstStyle/>
                    <a:p>
                      <a:r>
                        <a:rPr lang="en-ZA" dirty="0" smtClean="0"/>
                        <a:t>3</a:t>
                      </a:r>
                      <a:endParaRPr lang="en-ZA" dirty="0"/>
                    </a:p>
                  </a:txBody>
                  <a:tcPr/>
                </a:tc>
                <a:tc>
                  <a:txBody>
                    <a:bodyPr/>
                    <a:lstStyle/>
                    <a:p>
                      <a:r>
                        <a:rPr lang="en-ZA" sz="1600" dirty="0" smtClean="0">
                          <a:latin typeface="Century Gothic" panose="020B0502020202020204" pitchFamily="34" charset="0"/>
                        </a:rPr>
                        <a:t>Corporate Services</a:t>
                      </a:r>
                      <a:endParaRPr lang="en-ZA" sz="1600" dirty="0">
                        <a:latin typeface="Century Gothic" panose="020B0502020202020204" pitchFamily="34" charset="0"/>
                      </a:endParaRPr>
                    </a:p>
                  </a:txBody>
                  <a:tcPr/>
                </a:tc>
                <a:tc>
                  <a:txBody>
                    <a:bodyPr/>
                    <a:lstStyle/>
                    <a:p>
                      <a:r>
                        <a:rPr lang="en-ZA" sz="1600" dirty="0" smtClean="0">
                          <a:latin typeface="Century Gothic" panose="020B0502020202020204" pitchFamily="34" charset="0"/>
                        </a:rPr>
                        <a:t>0</a:t>
                      </a:r>
                      <a:endParaRPr lang="en-ZA" sz="1600" dirty="0">
                        <a:latin typeface="Century Gothic" panose="020B0502020202020204" pitchFamily="34" charset="0"/>
                      </a:endParaRPr>
                    </a:p>
                  </a:txBody>
                  <a:tcPr/>
                </a:tc>
                <a:tc>
                  <a:txBody>
                    <a:bodyPr/>
                    <a:lstStyle/>
                    <a:p>
                      <a:r>
                        <a:rPr lang="en-ZA" sz="1600" dirty="0" smtClean="0">
                          <a:latin typeface="Century Gothic" panose="020B0502020202020204" pitchFamily="34" charset="0"/>
                        </a:rPr>
                        <a:t>3</a:t>
                      </a:r>
                      <a:endParaRPr lang="en-ZA" sz="1600" dirty="0">
                        <a:latin typeface="Century Gothic" panose="020B0502020202020204" pitchFamily="34" charset="0"/>
                      </a:endParaRPr>
                    </a:p>
                  </a:txBody>
                  <a:tcPr/>
                </a:tc>
                <a:extLst>
                  <a:ext uri="{0D108BD9-81ED-4DB2-BD59-A6C34878D82A}">
                    <a16:rowId xmlns:a16="http://schemas.microsoft.com/office/drawing/2014/main" val="10003"/>
                  </a:ext>
                </a:extLst>
              </a:tr>
              <a:tr h="370840">
                <a:tc>
                  <a:txBody>
                    <a:bodyPr/>
                    <a:lstStyle/>
                    <a:p>
                      <a:r>
                        <a:rPr lang="en-ZA" dirty="0" smtClean="0"/>
                        <a:t>4</a:t>
                      </a:r>
                      <a:endParaRPr lang="en-ZA" dirty="0"/>
                    </a:p>
                  </a:txBody>
                  <a:tcPr/>
                </a:tc>
                <a:tc>
                  <a:txBody>
                    <a:bodyPr/>
                    <a:lstStyle/>
                    <a:p>
                      <a:r>
                        <a:rPr lang="en-ZA" sz="1600" dirty="0" smtClean="0">
                          <a:latin typeface="Century Gothic" panose="020B0502020202020204" pitchFamily="34" charset="0"/>
                        </a:rPr>
                        <a:t>Development &amp; Planning</a:t>
                      </a:r>
                      <a:endParaRPr lang="en-ZA" sz="1600" dirty="0">
                        <a:latin typeface="Century Gothic" panose="020B0502020202020204" pitchFamily="34" charset="0"/>
                      </a:endParaRPr>
                    </a:p>
                  </a:txBody>
                  <a:tcPr/>
                </a:tc>
                <a:tc>
                  <a:txBody>
                    <a:bodyPr/>
                    <a:lstStyle/>
                    <a:p>
                      <a:r>
                        <a:rPr lang="en-ZA" sz="1600" dirty="0" smtClean="0">
                          <a:latin typeface="Century Gothic" panose="020B0502020202020204" pitchFamily="34" charset="0"/>
                        </a:rPr>
                        <a:t>0</a:t>
                      </a:r>
                      <a:endParaRPr lang="en-ZA" sz="1600" dirty="0">
                        <a:latin typeface="Century Gothic" panose="020B0502020202020204" pitchFamily="34" charset="0"/>
                      </a:endParaRPr>
                    </a:p>
                  </a:txBody>
                  <a:tcPr/>
                </a:tc>
                <a:tc>
                  <a:txBody>
                    <a:bodyPr/>
                    <a:lstStyle/>
                    <a:p>
                      <a:r>
                        <a:rPr lang="en-ZA" sz="1600" dirty="0" smtClean="0">
                          <a:latin typeface="Century Gothic" panose="020B0502020202020204" pitchFamily="34" charset="0"/>
                        </a:rPr>
                        <a:t>0</a:t>
                      </a:r>
                      <a:endParaRPr lang="en-ZA" sz="1600" dirty="0">
                        <a:latin typeface="Century Gothic" panose="020B0502020202020204" pitchFamily="34" charset="0"/>
                      </a:endParaRPr>
                    </a:p>
                  </a:txBody>
                  <a:tcPr/>
                </a:tc>
                <a:extLst>
                  <a:ext uri="{0D108BD9-81ED-4DB2-BD59-A6C34878D82A}">
                    <a16:rowId xmlns:a16="http://schemas.microsoft.com/office/drawing/2014/main" val="10004"/>
                  </a:ext>
                </a:extLst>
              </a:tr>
              <a:tr h="370840">
                <a:tc>
                  <a:txBody>
                    <a:bodyPr/>
                    <a:lstStyle/>
                    <a:p>
                      <a:r>
                        <a:rPr lang="en-ZA" dirty="0" smtClean="0"/>
                        <a:t>5</a:t>
                      </a:r>
                      <a:endParaRPr lang="en-ZA" dirty="0"/>
                    </a:p>
                  </a:txBody>
                  <a:tcPr/>
                </a:tc>
                <a:tc>
                  <a:txBody>
                    <a:bodyPr/>
                    <a:lstStyle/>
                    <a:p>
                      <a:r>
                        <a:rPr lang="en-ZA" sz="1600" dirty="0" smtClean="0">
                          <a:latin typeface="Century Gothic" panose="020B0502020202020204" pitchFamily="34" charset="0"/>
                        </a:rPr>
                        <a:t>Public</a:t>
                      </a:r>
                      <a:r>
                        <a:rPr lang="en-ZA" sz="1600" baseline="0" dirty="0" smtClean="0">
                          <a:latin typeface="Century Gothic" panose="020B0502020202020204" pitchFamily="34" charset="0"/>
                        </a:rPr>
                        <a:t> Works &amp; Basic Services</a:t>
                      </a:r>
                      <a:endParaRPr lang="en-ZA" sz="1600" dirty="0">
                        <a:latin typeface="Century Gothic" panose="020B0502020202020204" pitchFamily="34" charset="0"/>
                      </a:endParaRPr>
                    </a:p>
                  </a:txBody>
                  <a:tcPr/>
                </a:tc>
                <a:tc>
                  <a:txBody>
                    <a:bodyPr/>
                    <a:lstStyle/>
                    <a:p>
                      <a:r>
                        <a:rPr lang="en-ZA" sz="1600" dirty="0" smtClean="0">
                          <a:latin typeface="Century Gothic" panose="020B0502020202020204" pitchFamily="34" charset="0"/>
                        </a:rPr>
                        <a:t>0</a:t>
                      </a:r>
                      <a:endParaRPr lang="en-ZA" sz="1600" dirty="0">
                        <a:latin typeface="Century Gothic" panose="020B0502020202020204" pitchFamily="34" charset="0"/>
                      </a:endParaRPr>
                    </a:p>
                  </a:txBody>
                  <a:tcPr/>
                </a:tc>
                <a:tc>
                  <a:txBody>
                    <a:bodyPr/>
                    <a:lstStyle/>
                    <a:p>
                      <a:r>
                        <a:rPr lang="en-ZA" sz="1600" dirty="0" smtClean="0">
                          <a:latin typeface="Century Gothic" panose="020B0502020202020204" pitchFamily="34" charset="0"/>
                        </a:rPr>
                        <a:t>1</a:t>
                      </a:r>
                      <a:endParaRPr lang="en-ZA" sz="1600" dirty="0">
                        <a:latin typeface="Century Gothic" panose="020B0502020202020204" pitchFamily="34" charset="0"/>
                      </a:endParaRPr>
                    </a:p>
                  </a:txBody>
                  <a:tcPr/>
                </a:tc>
                <a:extLst>
                  <a:ext uri="{0D108BD9-81ED-4DB2-BD59-A6C34878D82A}">
                    <a16:rowId xmlns:a16="http://schemas.microsoft.com/office/drawing/2014/main" val="10005"/>
                  </a:ext>
                </a:extLst>
              </a:tr>
              <a:tr h="370840">
                <a:tc>
                  <a:txBody>
                    <a:bodyPr/>
                    <a:lstStyle/>
                    <a:p>
                      <a:r>
                        <a:rPr lang="en-ZA" dirty="0" smtClean="0"/>
                        <a:t>6</a:t>
                      </a:r>
                      <a:endParaRPr lang="en-ZA" dirty="0"/>
                    </a:p>
                  </a:txBody>
                  <a:tcPr/>
                </a:tc>
                <a:tc>
                  <a:txBody>
                    <a:bodyPr/>
                    <a:lstStyle/>
                    <a:p>
                      <a:r>
                        <a:rPr lang="en-ZA" sz="1600" dirty="0" smtClean="0">
                          <a:latin typeface="Century Gothic" panose="020B0502020202020204" pitchFamily="34" charset="0"/>
                        </a:rPr>
                        <a:t>Community Services</a:t>
                      </a:r>
                      <a:endParaRPr lang="en-ZA" sz="1600" dirty="0">
                        <a:latin typeface="Century Gothic" panose="020B0502020202020204" pitchFamily="34" charset="0"/>
                      </a:endParaRPr>
                    </a:p>
                  </a:txBody>
                  <a:tcPr/>
                </a:tc>
                <a:tc>
                  <a:txBody>
                    <a:bodyPr/>
                    <a:lstStyle/>
                    <a:p>
                      <a:r>
                        <a:rPr lang="en-ZA" sz="1600" dirty="0" smtClean="0">
                          <a:latin typeface="Century Gothic" panose="020B0502020202020204" pitchFamily="34" charset="0"/>
                        </a:rPr>
                        <a:t>0</a:t>
                      </a:r>
                      <a:endParaRPr lang="en-ZA" sz="1600" dirty="0">
                        <a:latin typeface="Century Gothic" panose="020B0502020202020204" pitchFamily="34" charset="0"/>
                      </a:endParaRPr>
                    </a:p>
                  </a:txBody>
                  <a:tcPr/>
                </a:tc>
                <a:tc>
                  <a:txBody>
                    <a:bodyPr/>
                    <a:lstStyle/>
                    <a:p>
                      <a:r>
                        <a:rPr lang="en-ZA" sz="1600" dirty="0" smtClean="0">
                          <a:latin typeface="Century Gothic" panose="020B0502020202020204" pitchFamily="34" charset="0"/>
                        </a:rPr>
                        <a:t>0</a:t>
                      </a:r>
                      <a:endParaRPr lang="en-ZA" sz="1600" dirty="0">
                        <a:latin typeface="Century Gothic" panose="020B0502020202020204" pitchFamily="34" charset="0"/>
                      </a:endParaRPr>
                    </a:p>
                  </a:txBody>
                  <a:tcPr/>
                </a:tc>
                <a:extLst>
                  <a:ext uri="{0D108BD9-81ED-4DB2-BD59-A6C34878D82A}">
                    <a16:rowId xmlns:a16="http://schemas.microsoft.com/office/drawing/2014/main" val="10006"/>
                  </a:ext>
                </a:extLst>
              </a:tr>
            </a:tbl>
          </a:graphicData>
        </a:graphic>
      </p:graphicFrame>
      <p:sp>
        <p:nvSpPr>
          <p:cNvPr id="5" name="Title 1"/>
          <p:cNvSpPr txBox="1">
            <a:spLocks/>
          </p:cNvSpPr>
          <p:nvPr/>
        </p:nvSpPr>
        <p:spPr>
          <a:xfrm>
            <a:off x="889619" y="841347"/>
            <a:ext cx="8596668" cy="1320800"/>
          </a:xfrm>
          <a:prstGeom prst="rect">
            <a:avLst/>
          </a:prstGeom>
        </p:spPr>
        <p:txBody>
          <a:bodyPr vert="horz" lIns="91440" tIns="45720" rIns="91440" bIns="45720" rtlCol="0" anchor="t">
            <a:normAutofit fontScale="77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ZA" sz="5400" b="1" dirty="0" smtClean="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rPr>
              <a:t>CONSEQUENCE MANAGEMENT (EXTERNAL CASES)</a:t>
            </a:r>
            <a:endParaRPr lang="en-US" sz="5400" dirty="0"/>
          </a:p>
        </p:txBody>
      </p:sp>
      <p:pic>
        <p:nvPicPr>
          <p:cNvPr id="2" name="Picture 1"/>
          <p:cNvPicPr>
            <a:picLocks noChangeAspect="1"/>
          </p:cNvPicPr>
          <p:nvPr/>
        </p:nvPicPr>
        <p:blipFill>
          <a:blip r:embed="rId2"/>
          <a:stretch>
            <a:fillRect/>
          </a:stretch>
        </p:blipFill>
        <p:spPr>
          <a:xfrm>
            <a:off x="167314" y="186863"/>
            <a:ext cx="1133954" cy="810838"/>
          </a:xfrm>
          <a:prstGeom prst="rect">
            <a:avLst/>
          </a:prstGeom>
        </p:spPr>
      </p:pic>
    </p:spTree>
    <p:extLst>
      <p:ext uri="{BB962C8B-B14F-4D97-AF65-F5344CB8AC3E}">
        <p14:creationId xmlns:p14="http://schemas.microsoft.com/office/powerpoint/2010/main" val="41367355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B9C14C-5446-482F-8AE4-478F35B10276}" type="slidenum">
              <a:rPr lang="en-ZA" smtClean="0"/>
              <a:t>23</a:t>
            </a:fld>
            <a:endParaRPr lang="en-ZA"/>
          </a:p>
        </p:txBody>
      </p:sp>
      <p:sp>
        <p:nvSpPr>
          <p:cNvPr id="7" name="TextBox 6"/>
          <p:cNvSpPr txBox="1"/>
          <p:nvPr/>
        </p:nvSpPr>
        <p:spPr>
          <a:xfrm>
            <a:off x="300311" y="897167"/>
            <a:ext cx="11521576" cy="1200329"/>
          </a:xfrm>
          <a:prstGeom prst="rect">
            <a:avLst/>
          </a:prstGeom>
          <a:noFill/>
        </p:spPr>
        <p:txBody>
          <a:bodyPr wrap="square" rtlCol="0">
            <a:spAutoFit/>
          </a:bodyPr>
          <a:lstStyle/>
          <a:p>
            <a:pPr algn="ctr"/>
            <a:r>
              <a:rPr lang="en-ZA" sz="3600" b="1" dirty="0" smtClean="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rPr>
              <a:t>2014/2020 UIFW EXPENDITURE AND CONSEQUENCE MANAGEMENT</a:t>
            </a:r>
            <a:endParaRPr lang="en-ZA" sz="3600" dirty="0">
              <a:latin typeface="Century Gothic" panose="020B0502020202020204" pitchFamily="34" charset="0"/>
            </a:endParaRPr>
          </a:p>
        </p:txBody>
      </p:sp>
      <p:sp>
        <p:nvSpPr>
          <p:cNvPr id="4" name="Rectangle 3"/>
          <p:cNvSpPr/>
          <p:nvPr/>
        </p:nvSpPr>
        <p:spPr>
          <a:xfrm>
            <a:off x="821740" y="2097496"/>
            <a:ext cx="10728101" cy="369332"/>
          </a:xfrm>
          <a:prstGeom prst="rect">
            <a:avLst/>
          </a:prstGeom>
        </p:spPr>
        <p:txBody>
          <a:bodyPr wrap="square">
            <a:spAutoFit/>
          </a:bodyPr>
          <a:lstStyle/>
          <a:p>
            <a:pPr marL="285750" indent="-285750">
              <a:buFont typeface="Arial" panose="020B0604020202020204" pitchFamily="34" charset="0"/>
              <a:buChar char="•"/>
            </a:pPr>
            <a:r>
              <a:rPr lang="en-ZA" dirty="0" smtClean="0"/>
              <a:t>	</a:t>
            </a:r>
            <a:endParaRPr lang="en-ZA" dirty="0"/>
          </a:p>
        </p:txBody>
      </p:sp>
      <p:graphicFrame>
        <p:nvGraphicFramePr>
          <p:cNvPr id="3" name="Table 2"/>
          <p:cNvGraphicFramePr>
            <a:graphicFrameLocks noGrp="1"/>
          </p:cNvGraphicFramePr>
          <p:nvPr>
            <p:extLst>
              <p:ext uri="{D42A27DB-BD31-4B8C-83A1-F6EECF244321}">
                <p14:modId xmlns:p14="http://schemas.microsoft.com/office/powerpoint/2010/main" val="2919229179"/>
              </p:ext>
            </p:extLst>
          </p:nvPr>
        </p:nvGraphicFramePr>
        <p:xfrm>
          <a:off x="821740" y="2261842"/>
          <a:ext cx="9695544" cy="3779520"/>
        </p:xfrm>
        <a:graphic>
          <a:graphicData uri="http://schemas.openxmlformats.org/drawingml/2006/table">
            <a:tbl>
              <a:tblPr firstRow="1" bandRow="1">
                <a:tableStyleId>{5C22544A-7EE6-4342-B048-85BDC9FD1C3A}</a:tableStyleId>
              </a:tblPr>
              <a:tblGrid>
                <a:gridCol w="2674634">
                  <a:extLst>
                    <a:ext uri="{9D8B030D-6E8A-4147-A177-3AD203B41FA5}">
                      <a16:colId xmlns:a16="http://schemas.microsoft.com/office/drawing/2014/main" val="20000"/>
                    </a:ext>
                  </a:extLst>
                </a:gridCol>
                <a:gridCol w="2361036">
                  <a:extLst>
                    <a:ext uri="{9D8B030D-6E8A-4147-A177-3AD203B41FA5}">
                      <a16:colId xmlns:a16="http://schemas.microsoft.com/office/drawing/2014/main" val="20001"/>
                    </a:ext>
                  </a:extLst>
                </a:gridCol>
                <a:gridCol w="2354990">
                  <a:extLst>
                    <a:ext uri="{9D8B030D-6E8A-4147-A177-3AD203B41FA5}">
                      <a16:colId xmlns:a16="http://schemas.microsoft.com/office/drawing/2014/main" val="20002"/>
                    </a:ext>
                  </a:extLst>
                </a:gridCol>
                <a:gridCol w="2304884">
                  <a:extLst>
                    <a:ext uri="{9D8B030D-6E8A-4147-A177-3AD203B41FA5}">
                      <a16:colId xmlns:a16="http://schemas.microsoft.com/office/drawing/2014/main" val="20003"/>
                    </a:ext>
                  </a:extLst>
                </a:gridCol>
              </a:tblGrid>
              <a:tr h="370840">
                <a:tc>
                  <a:txBody>
                    <a:bodyPr/>
                    <a:lstStyle/>
                    <a:p>
                      <a:r>
                        <a:rPr lang="en-ZA" dirty="0" smtClean="0"/>
                        <a:t>FINANCIAL YEAR</a:t>
                      </a:r>
                      <a:endParaRPr lang="en-ZA" dirty="0"/>
                    </a:p>
                  </a:txBody>
                  <a:tcPr/>
                </a:tc>
                <a:tc>
                  <a:txBody>
                    <a:bodyPr/>
                    <a:lstStyle/>
                    <a:p>
                      <a:r>
                        <a:rPr lang="en-ZA" dirty="0" smtClean="0"/>
                        <a:t>UNAUTHORISED</a:t>
                      </a:r>
                      <a:endParaRPr lang="en-ZA" dirty="0"/>
                    </a:p>
                  </a:txBody>
                  <a:tcPr/>
                </a:tc>
                <a:tc>
                  <a:txBody>
                    <a:bodyPr/>
                    <a:lstStyle/>
                    <a:p>
                      <a:r>
                        <a:rPr lang="en-ZA" dirty="0" smtClean="0"/>
                        <a:t>IRREGULAR</a:t>
                      </a:r>
                      <a:endParaRPr lang="en-ZA" dirty="0"/>
                    </a:p>
                  </a:txBody>
                  <a:tcPr/>
                </a:tc>
                <a:tc>
                  <a:txBody>
                    <a:bodyPr/>
                    <a:lstStyle/>
                    <a:p>
                      <a:r>
                        <a:rPr lang="en-ZA" dirty="0" smtClean="0"/>
                        <a:t>FRUITLESS</a:t>
                      </a:r>
                      <a:endParaRPr lang="en-ZA" dirty="0"/>
                    </a:p>
                  </a:txBody>
                  <a:tcPr/>
                </a:tc>
                <a:extLst>
                  <a:ext uri="{0D108BD9-81ED-4DB2-BD59-A6C34878D82A}">
                    <a16:rowId xmlns:a16="http://schemas.microsoft.com/office/drawing/2014/main" val="10000"/>
                  </a:ext>
                </a:extLst>
              </a:tr>
              <a:tr h="370840">
                <a:tc>
                  <a:txBody>
                    <a:bodyPr/>
                    <a:lstStyle/>
                    <a:p>
                      <a:r>
                        <a:rPr lang="en-ZA" sz="1400" dirty="0" smtClean="0"/>
                        <a:t>Imbabazane and </a:t>
                      </a:r>
                      <a:r>
                        <a:rPr lang="en-ZA" sz="1400" dirty="0" err="1" smtClean="0"/>
                        <a:t>Umtshezi</a:t>
                      </a:r>
                      <a:r>
                        <a:rPr lang="en-ZA" sz="1400" dirty="0" smtClean="0"/>
                        <a:t> (2014-2016)</a:t>
                      </a:r>
                      <a:endParaRPr lang="en-ZA" sz="1400" dirty="0"/>
                    </a:p>
                  </a:txBody>
                  <a:tcPr/>
                </a:tc>
                <a:tc>
                  <a:txBody>
                    <a:bodyPr/>
                    <a:lstStyle/>
                    <a:p>
                      <a:r>
                        <a:rPr lang="en-ZA" sz="1400" dirty="0" smtClean="0"/>
                        <a:t>242 179 998.00</a:t>
                      </a:r>
                      <a:endParaRPr lang="en-ZA" sz="1400" dirty="0"/>
                    </a:p>
                  </a:txBody>
                  <a:tcPr/>
                </a:tc>
                <a:tc>
                  <a:txBody>
                    <a:bodyPr/>
                    <a:lstStyle/>
                    <a:p>
                      <a:r>
                        <a:rPr lang="en-ZA" sz="1400" dirty="0" smtClean="0"/>
                        <a:t>159 854 642.18</a:t>
                      </a:r>
                      <a:endParaRPr lang="en-ZA" sz="1400" dirty="0"/>
                    </a:p>
                  </a:txBody>
                  <a:tcPr/>
                </a:tc>
                <a:tc>
                  <a:txBody>
                    <a:bodyPr/>
                    <a:lstStyle/>
                    <a:p>
                      <a:r>
                        <a:rPr lang="en-ZA" sz="1400" dirty="0" smtClean="0"/>
                        <a:t>0</a:t>
                      </a:r>
                      <a:endParaRPr lang="en-ZA" sz="1400" dirty="0"/>
                    </a:p>
                  </a:txBody>
                  <a:tcPr/>
                </a:tc>
                <a:extLst>
                  <a:ext uri="{0D108BD9-81ED-4DB2-BD59-A6C34878D82A}">
                    <a16:rowId xmlns:a16="http://schemas.microsoft.com/office/drawing/2014/main" val="10001"/>
                  </a:ext>
                </a:extLst>
              </a:tr>
              <a:tr h="370840">
                <a:tc>
                  <a:txBody>
                    <a:bodyPr/>
                    <a:lstStyle/>
                    <a:p>
                      <a:r>
                        <a:rPr lang="en-ZA" sz="1400" dirty="0" smtClean="0"/>
                        <a:t>ILM 2016/2017</a:t>
                      </a:r>
                      <a:endParaRPr lang="en-ZA" sz="1400" dirty="0"/>
                    </a:p>
                  </a:txBody>
                  <a:tcPr/>
                </a:tc>
                <a:tc>
                  <a:txBody>
                    <a:bodyPr/>
                    <a:lstStyle/>
                    <a:p>
                      <a:r>
                        <a:rPr lang="en-ZA" sz="1400" dirty="0" smtClean="0"/>
                        <a:t>0</a:t>
                      </a:r>
                      <a:endParaRPr lang="en-ZA" sz="1400" dirty="0"/>
                    </a:p>
                  </a:txBody>
                  <a:tcPr/>
                </a:tc>
                <a:tc>
                  <a:txBody>
                    <a:bodyPr/>
                    <a:lstStyle/>
                    <a:p>
                      <a:r>
                        <a:rPr lang="en-ZA" sz="1400" dirty="0" smtClean="0"/>
                        <a:t> 38 466 484.35</a:t>
                      </a:r>
                      <a:endParaRPr lang="en-ZA" sz="1400" dirty="0"/>
                    </a:p>
                  </a:txBody>
                  <a:tcPr/>
                </a:tc>
                <a:tc>
                  <a:txBody>
                    <a:bodyPr/>
                    <a:lstStyle/>
                    <a:p>
                      <a:r>
                        <a:rPr lang="en-ZA" sz="1400" dirty="0" smtClean="0"/>
                        <a:t>0</a:t>
                      </a:r>
                      <a:endParaRPr lang="en-ZA" sz="1400" dirty="0"/>
                    </a:p>
                  </a:txBody>
                  <a:tcPr/>
                </a:tc>
                <a:extLst>
                  <a:ext uri="{0D108BD9-81ED-4DB2-BD59-A6C34878D82A}">
                    <a16:rowId xmlns:a16="http://schemas.microsoft.com/office/drawing/2014/main" val="10002"/>
                  </a:ext>
                </a:extLst>
              </a:tr>
              <a:tr h="370840">
                <a:tc>
                  <a:txBody>
                    <a:bodyPr/>
                    <a:lstStyle/>
                    <a:p>
                      <a:r>
                        <a:rPr lang="en-ZA" sz="1400" dirty="0" smtClean="0"/>
                        <a:t>ILM 2017/2018</a:t>
                      </a:r>
                      <a:endParaRPr lang="en-ZA" sz="1400" dirty="0"/>
                    </a:p>
                  </a:txBody>
                  <a:tcPr/>
                </a:tc>
                <a:tc>
                  <a:txBody>
                    <a:bodyPr/>
                    <a:lstStyle/>
                    <a:p>
                      <a:r>
                        <a:rPr lang="en-ZA" sz="1400" dirty="0" smtClean="0"/>
                        <a:t> 18 089 763.00</a:t>
                      </a:r>
                      <a:endParaRPr lang="en-ZA" sz="1400" dirty="0"/>
                    </a:p>
                  </a:txBody>
                  <a:tcPr/>
                </a:tc>
                <a:tc>
                  <a:txBody>
                    <a:bodyPr/>
                    <a:lstStyle/>
                    <a:p>
                      <a:r>
                        <a:rPr lang="en-ZA" sz="1400" dirty="0" smtClean="0"/>
                        <a:t> 48</a:t>
                      </a:r>
                      <a:r>
                        <a:rPr lang="en-ZA" sz="1400" baseline="0" dirty="0" smtClean="0"/>
                        <a:t> 139 171.60</a:t>
                      </a:r>
                      <a:endParaRPr lang="en-ZA" sz="1400" dirty="0"/>
                    </a:p>
                  </a:txBody>
                  <a:tcPr/>
                </a:tc>
                <a:tc>
                  <a:txBody>
                    <a:bodyPr/>
                    <a:lstStyle/>
                    <a:p>
                      <a:r>
                        <a:rPr lang="en-ZA" sz="1400" dirty="0" smtClean="0"/>
                        <a:t>3 241 690.65</a:t>
                      </a:r>
                      <a:endParaRPr lang="en-ZA" sz="1400" dirty="0"/>
                    </a:p>
                  </a:txBody>
                  <a:tcPr/>
                </a:tc>
                <a:extLst>
                  <a:ext uri="{0D108BD9-81ED-4DB2-BD59-A6C34878D82A}">
                    <a16:rowId xmlns:a16="http://schemas.microsoft.com/office/drawing/2014/main" val="10003"/>
                  </a:ext>
                </a:extLst>
              </a:tr>
              <a:tr h="370840">
                <a:tc>
                  <a:txBody>
                    <a:bodyPr/>
                    <a:lstStyle/>
                    <a:p>
                      <a:r>
                        <a:rPr lang="en-ZA" sz="1400" dirty="0" smtClean="0"/>
                        <a:t>ILM 2018/2019</a:t>
                      </a:r>
                      <a:endParaRPr lang="en-ZA" sz="1400" dirty="0"/>
                    </a:p>
                  </a:txBody>
                  <a:tcPr/>
                </a:tc>
                <a:tc>
                  <a:txBody>
                    <a:bodyPr/>
                    <a:lstStyle/>
                    <a:p>
                      <a:r>
                        <a:rPr lang="en-ZA" sz="1400" dirty="0" smtClean="0"/>
                        <a:t>18</a:t>
                      </a:r>
                      <a:r>
                        <a:rPr lang="en-ZA" sz="1400" baseline="0" dirty="0" smtClean="0"/>
                        <a:t>1 611 056.00</a:t>
                      </a:r>
                      <a:endParaRPr lang="en-ZA" sz="1400" dirty="0"/>
                    </a:p>
                  </a:txBody>
                  <a:tcPr/>
                </a:tc>
                <a:tc>
                  <a:txBody>
                    <a:bodyPr/>
                    <a:lstStyle/>
                    <a:p>
                      <a:r>
                        <a:rPr lang="en-ZA" sz="1400" dirty="0" smtClean="0"/>
                        <a:t> 17 501 646.34</a:t>
                      </a:r>
                      <a:endParaRPr lang="en-ZA" sz="1400" dirty="0"/>
                    </a:p>
                  </a:txBody>
                  <a:tcPr/>
                </a:tc>
                <a:tc>
                  <a:txBody>
                    <a:bodyPr/>
                    <a:lstStyle/>
                    <a:p>
                      <a:r>
                        <a:rPr lang="en-ZA" sz="1400" dirty="0" smtClean="0"/>
                        <a:t>1 778 973.74</a:t>
                      </a:r>
                      <a:endParaRPr lang="en-ZA" sz="1400" dirty="0"/>
                    </a:p>
                  </a:txBody>
                  <a:tcPr/>
                </a:tc>
                <a:extLst>
                  <a:ext uri="{0D108BD9-81ED-4DB2-BD59-A6C34878D82A}">
                    <a16:rowId xmlns:a16="http://schemas.microsoft.com/office/drawing/2014/main" val="10004"/>
                  </a:ext>
                </a:extLst>
              </a:tr>
              <a:tr h="370840">
                <a:tc>
                  <a:txBody>
                    <a:bodyPr/>
                    <a:lstStyle/>
                    <a:p>
                      <a:r>
                        <a:rPr lang="en-ZA" sz="1400" dirty="0" smtClean="0"/>
                        <a:t>ILM 2019/2020</a:t>
                      </a:r>
                      <a:endParaRPr lang="en-ZA" sz="1400" dirty="0"/>
                    </a:p>
                  </a:txBody>
                  <a:tcPr/>
                </a:tc>
                <a:tc>
                  <a:txBody>
                    <a:bodyPr/>
                    <a:lstStyle/>
                    <a:p>
                      <a:r>
                        <a:rPr lang="en-ZA" sz="1400" dirty="0" smtClean="0"/>
                        <a:t>   1 221 884.65</a:t>
                      </a:r>
                      <a:endParaRPr lang="en-ZA" sz="1400" dirty="0"/>
                    </a:p>
                  </a:txBody>
                  <a:tcPr/>
                </a:tc>
                <a:tc>
                  <a:txBody>
                    <a:bodyPr/>
                    <a:lstStyle/>
                    <a:p>
                      <a:r>
                        <a:rPr lang="en-ZA" sz="1400" dirty="0" smtClean="0"/>
                        <a:t> 31 941 328.70</a:t>
                      </a:r>
                      <a:endParaRPr lang="en-ZA" sz="1400" dirty="0"/>
                    </a:p>
                  </a:txBody>
                  <a:tcPr/>
                </a:tc>
                <a:tc>
                  <a:txBody>
                    <a:bodyPr/>
                    <a:lstStyle/>
                    <a:p>
                      <a:r>
                        <a:rPr lang="en-ZA" sz="1400" dirty="0" smtClean="0"/>
                        <a:t>1 811 087.77</a:t>
                      </a:r>
                      <a:endParaRPr lang="en-ZA" sz="1400" dirty="0"/>
                    </a:p>
                  </a:txBody>
                  <a:tcPr/>
                </a:tc>
                <a:extLst>
                  <a:ext uri="{0D108BD9-81ED-4DB2-BD59-A6C34878D82A}">
                    <a16:rowId xmlns:a16="http://schemas.microsoft.com/office/drawing/2014/main" val="10005"/>
                  </a:ext>
                </a:extLst>
              </a:tr>
              <a:tr h="370840">
                <a:tc>
                  <a:txBody>
                    <a:bodyPr/>
                    <a:lstStyle/>
                    <a:p>
                      <a:r>
                        <a:rPr lang="en-ZA" sz="1400" b="1" dirty="0" smtClean="0"/>
                        <a:t>Totals</a:t>
                      </a:r>
                      <a:endParaRPr lang="en-ZA" sz="1400" b="1" dirty="0"/>
                    </a:p>
                  </a:txBody>
                  <a:tcPr/>
                </a:tc>
                <a:tc>
                  <a:txBody>
                    <a:bodyPr/>
                    <a:lstStyle/>
                    <a:p>
                      <a:r>
                        <a:rPr lang="en-ZA" sz="1400" b="1" dirty="0" smtClean="0"/>
                        <a:t>243 102 884.65</a:t>
                      </a:r>
                      <a:endParaRPr lang="en-ZA" sz="1400" b="1" dirty="0"/>
                    </a:p>
                  </a:txBody>
                  <a:tcPr/>
                </a:tc>
                <a:tc>
                  <a:txBody>
                    <a:bodyPr/>
                    <a:lstStyle/>
                    <a:p>
                      <a:r>
                        <a:rPr lang="en-ZA" sz="1400" b="1" dirty="0" smtClean="0"/>
                        <a:t>295 903 273.17</a:t>
                      </a:r>
                      <a:endParaRPr lang="en-ZA" sz="1400" b="1" dirty="0"/>
                    </a:p>
                  </a:txBody>
                  <a:tcPr/>
                </a:tc>
                <a:tc>
                  <a:txBody>
                    <a:bodyPr/>
                    <a:lstStyle/>
                    <a:p>
                      <a:r>
                        <a:rPr lang="en-ZA" sz="1400" b="1" dirty="0" smtClean="0"/>
                        <a:t>6 831 752.16</a:t>
                      </a:r>
                      <a:endParaRPr lang="en-ZA" sz="1400" b="1" dirty="0"/>
                    </a:p>
                  </a:txBody>
                  <a:tcPr/>
                </a:tc>
                <a:extLst>
                  <a:ext uri="{0D108BD9-81ED-4DB2-BD59-A6C34878D82A}">
                    <a16:rowId xmlns:a16="http://schemas.microsoft.com/office/drawing/2014/main" val="10006"/>
                  </a:ext>
                </a:extLst>
              </a:tr>
              <a:tr h="370840">
                <a:tc>
                  <a:txBody>
                    <a:bodyPr/>
                    <a:lstStyle/>
                    <a:p>
                      <a:r>
                        <a:rPr lang="en-ZA" sz="1400" dirty="0" smtClean="0"/>
                        <a:t>AMOUNT</a:t>
                      </a:r>
                      <a:r>
                        <a:rPr lang="en-ZA" sz="1400" baseline="0" dirty="0" smtClean="0"/>
                        <a:t> WRITTEN OFF (2014/2020)</a:t>
                      </a:r>
                      <a:endParaRPr lang="en-ZA" sz="1400" dirty="0"/>
                    </a:p>
                  </a:txBody>
                  <a:tcPr/>
                </a:tc>
                <a:tc>
                  <a:txBody>
                    <a:bodyPr/>
                    <a:lstStyle/>
                    <a:p>
                      <a:r>
                        <a:rPr lang="en-ZA" sz="1400" baseline="0" dirty="0" smtClean="0"/>
                        <a:t>(243 102 701)</a:t>
                      </a:r>
                      <a:endParaRPr lang="en-ZA" sz="1400" dirty="0"/>
                    </a:p>
                  </a:txBody>
                  <a:tcPr/>
                </a:tc>
                <a:tc>
                  <a:txBody>
                    <a:bodyPr/>
                    <a:lstStyle/>
                    <a:p>
                      <a:r>
                        <a:rPr lang="en-ZA" sz="1400" dirty="0" smtClean="0"/>
                        <a:t>(129</a:t>
                      </a:r>
                      <a:r>
                        <a:rPr lang="en-ZA" sz="1400" baseline="0" dirty="0" smtClean="0"/>
                        <a:t> 656 978.38)</a:t>
                      </a:r>
                      <a:endParaRPr lang="en-ZA" sz="1400" dirty="0"/>
                    </a:p>
                  </a:txBody>
                  <a:tcPr/>
                </a:tc>
                <a:tc>
                  <a:txBody>
                    <a:bodyPr/>
                    <a:lstStyle/>
                    <a:p>
                      <a:r>
                        <a:rPr lang="en-ZA" sz="1400" dirty="0" smtClean="0"/>
                        <a:t>(6</a:t>
                      </a:r>
                      <a:r>
                        <a:rPr lang="en-ZA" sz="1400" baseline="0" dirty="0" smtClean="0"/>
                        <a:t> 124 453.22)</a:t>
                      </a:r>
                      <a:endParaRPr lang="en-ZA" sz="1400" dirty="0"/>
                    </a:p>
                  </a:txBody>
                  <a:tcPr/>
                </a:tc>
                <a:extLst>
                  <a:ext uri="{0D108BD9-81ED-4DB2-BD59-A6C34878D82A}">
                    <a16:rowId xmlns:a16="http://schemas.microsoft.com/office/drawing/2014/main" val="10007"/>
                  </a:ext>
                </a:extLst>
              </a:tr>
              <a:tr h="370840">
                <a:tc>
                  <a:txBody>
                    <a:bodyPr/>
                    <a:lstStyle/>
                    <a:p>
                      <a:r>
                        <a:rPr lang="en-ZA" sz="1400" b="1" dirty="0" smtClean="0"/>
                        <a:t>Amount still</a:t>
                      </a:r>
                      <a:r>
                        <a:rPr lang="en-ZA" sz="1400" b="1" baseline="0" dirty="0" smtClean="0"/>
                        <a:t> to be </a:t>
                      </a:r>
                      <a:r>
                        <a:rPr lang="en-ZA" sz="1400" b="1" dirty="0" smtClean="0"/>
                        <a:t>investigated</a:t>
                      </a:r>
                      <a:endParaRPr lang="en-ZA" sz="1400" b="1" dirty="0"/>
                    </a:p>
                  </a:txBody>
                  <a:tcPr>
                    <a:solidFill>
                      <a:schemeClr val="accent4">
                        <a:lumMod val="60000"/>
                        <a:lumOff val="40000"/>
                      </a:schemeClr>
                    </a:solidFill>
                  </a:tcPr>
                </a:tc>
                <a:tc>
                  <a:txBody>
                    <a:bodyPr/>
                    <a:lstStyle/>
                    <a:p>
                      <a:r>
                        <a:rPr lang="en-ZA" sz="1400" b="1" dirty="0" smtClean="0"/>
                        <a:t>R0</a:t>
                      </a:r>
                      <a:endParaRPr lang="en-ZA" sz="1400" b="1" dirty="0"/>
                    </a:p>
                  </a:txBody>
                  <a:tcPr>
                    <a:solidFill>
                      <a:schemeClr val="accent4">
                        <a:lumMod val="60000"/>
                        <a:lumOff val="40000"/>
                      </a:schemeClr>
                    </a:solidFill>
                  </a:tcPr>
                </a:tc>
                <a:tc>
                  <a:txBody>
                    <a:bodyPr/>
                    <a:lstStyle/>
                    <a:p>
                      <a:r>
                        <a:rPr lang="en-ZA" sz="1400" b="1" dirty="0" smtClean="0"/>
                        <a:t>R174</a:t>
                      </a:r>
                      <a:r>
                        <a:rPr lang="en-ZA" sz="1400" b="1" baseline="0" dirty="0" smtClean="0"/>
                        <a:t> 132 432.18</a:t>
                      </a:r>
                      <a:endParaRPr lang="en-ZA" sz="1400" b="1" dirty="0"/>
                    </a:p>
                  </a:txBody>
                  <a:tcPr>
                    <a:solidFill>
                      <a:schemeClr val="accent4">
                        <a:lumMod val="60000"/>
                        <a:lumOff val="40000"/>
                      </a:schemeClr>
                    </a:solidFill>
                  </a:tcPr>
                </a:tc>
                <a:tc>
                  <a:txBody>
                    <a:bodyPr/>
                    <a:lstStyle/>
                    <a:p>
                      <a:r>
                        <a:rPr lang="en-ZA" sz="1400" b="1" dirty="0" smtClean="0"/>
                        <a:t>R707</a:t>
                      </a:r>
                      <a:r>
                        <a:rPr lang="en-ZA" sz="1400" b="1" baseline="0" dirty="0" smtClean="0"/>
                        <a:t> 298.94</a:t>
                      </a:r>
                      <a:endParaRPr lang="en-ZA" sz="1400" b="1" dirty="0"/>
                    </a:p>
                  </a:txBody>
                  <a:tcPr>
                    <a:solidFill>
                      <a:schemeClr val="accent4">
                        <a:lumMod val="60000"/>
                        <a:lumOff val="40000"/>
                      </a:schemeClr>
                    </a:solidFill>
                  </a:tcPr>
                </a:tc>
                <a:extLst>
                  <a:ext uri="{0D108BD9-81ED-4DB2-BD59-A6C34878D82A}">
                    <a16:rowId xmlns:a16="http://schemas.microsoft.com/office/drawing/2014/main" val="10008"/>
                  </a:ext>
                </a:extLst>
              </a:tr>
            </a:tbl>
          </a:graphicData>
        </a:graphic>
      </p:graphicFrame>
      <p:pic>
        <p:nvPicPr>
          <p:cNvPr id="8" name="Picture 7"/>
          <p:cNvPicPr>
            <a:picLocks noChangeAspect="1"/>
          </p:cNvPicPr>
          <p:nvPr/>
        </p:nvPicPr>
        <p:blipFill>
          <a:blip r:embed="rId2"/>
          <a:stretch>
            <a:fillRect/>
          </a:stretch>
        </p:blipFill>
        <p:spPr>
          <a:xfrm>
            <a:off x="254763" y="86329"/>
            <a:ext cx="1133954" cy="810838"/>
          </a:xfrm>
          <a:prstGeom prst="rect">
            <a:avLst/>
          </a:prstGeom>
        </p:spPr>
      </p:pic>
    </p:spTree>
    <p:extLst>
      <p:ext uri="{BB962C8B-B14F-4D97-AF65-F5344CB8AC3E}">
        <p14:creationId xmlns:p14="http://schemas.microsoft.com/office/powerpoint/2010/main" val="20395629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B9C14C-5446-482F-8AE4-478F35B10276}" type="slidenum">
              <a:rPr lang="en-ZA" smtClean="0"/>
              <a:t>24</a:t>
            </a:fld>
            <a:endParaRPr lang="en-ZA"/>
          </a:p>
        </p:txBody>
      </p:sp>
      <p:sp>
        <p:nvSpPr>
          <p:cNvPr id="7" name="TextBox 6"/>
          <p:cNvSpPr txBox="1"/>
          <p:nvPr/>
        </p:nvSpPr>
        <p:spPr>
          <a:xfrm>
            <a:off x="144448" y="1569027"/>
            <a:ext cx="11521576" cy="1200329"/>
          </a:xfrm>
          <a:prstGeom prst="rect">
            <a:avLst/>
          </a:prstGeom>
          <a:noFill/>
        </p:spPr>
        <p:txBody>
          <a:bodyPr wrap="square" rtlCol="0">
            <a:spAutoFit/>
          </a:bodyPr>
          <a:lstStyle/>
          <a:p>
            <a:pPr algn="ctr"/>
            <a:r>
              <a:rPr lang="en-ZA" sz="3600" b="1" dirty="0" smtClean="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rPr>
              <a:t>2014/2020 UIFW EXPENDITURE AND CONSEQUENCE MANAGEMENT</a:t>
            </a:r>
            <a:endParaRPr lang="en-ZA" sz="3600" dirty="0">
              <a:latin typeface="Century Gothic" panose="020B0502020202020204" pitchFamily="34" charset="0"/>
            </a:endParaRPr>
          </a:p>
        </p:txBody>
      </p:sp>
      <p:sp>
        <p:nvSpPr>
          <p:cNvPr id="5" name="TextBox 4"/>
          <p:cNvSpPr txBox="1"/>
          <p:nvPr/>
        </p:nvSpPr>
        <p:spPr>
          <a:xfrm>
            <a:off x="425002" y="3836144"/>
            <a:ext cx="9695544" cy="1877437"/>
          </a:xfrm>
          <a:prstGeom prst="rect">
            <a:avLst/>
          </a:prstGeom>
          <a:noFill/>
        </p:spPr>
        <p:txBody>
          <a:bodyPr wrap="square" rtlCol="0">
            <a:spAutoFit/>
          </a:bodyPr>
          <a:lstStyle/>
          <a:p>
            <a:r>
              <a:rPr lang="en-ZA" sz="1400" dirty="0" smtClean="0">
                <a:latin typeface="Century Gothic" panose="020B0502020202020204" pitchFamily="34" charset="0"/>
              </a:rPr>
              <a:t>The following are the reasons for write off:</a:t>
            </a:r>
          </a:p>
          <a:p>
            <a:endParaRPr lang="en-ZA" sz="1400" dirty="0" smtClean="0">
              <a:latin typeface="Century Gothic" panose="020B0502020202020204" pitchFamily="34" charset="0"/>
            </a:endParaRPr>
          </a:p>
          <a:p>
            <a:pPr marL="285750" indent="-285750">
              <a:buFont typeface="Arial" panose="020B0604020202020204" pitchFamily="34" charset="0"/>
              <a:buChar char="•"/>
            </a:pPr>
            <a:r>
              <a:rPr lang="en-ZA" sz="1400" dirty="0" smtClean="0">
                <a:latin typeface="Century Gothic" panose="020B0502020202020204" pitchFamily="34" charset="0"/>
              </a:rPr>
              <a:t>The nature and the reason for our Irregular was based on the fact that Bid adjudication committees did not have a required number of Senior Managers.</a:t>
            </a:r>
          </a:p>
          <a:p>
            <a:pPr marL="285750" indent="-285750">
              <a:buFont typeface="Arial" panose="020B0604020202020204" pitchFamily="34" charset="0"/>
              <a:buChar char="•"/>
            </a:pPr>
            <a:r>
              <a:rPr lang="en-ZA" sz="1400" dirty="0" smtClean="0">
                <a:latin typeface="Century Gothic" panose="020B0502020202020204" pitchFamily="34" charset="0"/>
              </a:rPr>
              <a:t>The nature and the reason for our Fruitless was based on the late payment of creditors because of municipal financial status.</a:t>
            </a:r>
          </a:p>
          <a:p>
            <a:pPr marL="285750" indent="-285750">
              <a:buFont typeface="Arial" panose="020B0604020202020204" pitchFamily="34" charset="0"/>
              <a:buChar char="•"/>
            </a:pPr>
            <a:r>
              <a:rPr lang="en-ZA" sz="1400" dirty="0" smtClean="0">
                <a:latin typeface="Century Gothic" panose="020B0502020202020204" pitchFamily="34" charset="0"/>
              </a:rPr>
              <a:t>The nature and the reason for Unauthorised expenditure was  an overspending of the votes.</a:t>
            </a:r>
          </a:p>
          <a:p>
            <a:pPr marL="285750" indent="-285750">
              <a:buFont typeface="Arial" panose="020B0604020202020204" pitchFamily="34" charset="0"/>
              <a:buChar char="•"/>
            </a:pPr>
            <a:endParaRPr lang="en-ZA" dirty="0"/>
          </a:p>
        </p:txBody>
      </p:sp>
      <p:pic>
        <p:nvPicPr>
          <p:cNvPr id="6" name="Picture 5"/>
          <p:cNvPicPr>
            <a:picLocks noChangeAspect="1"/>
          </p:cNvPicPr>
          <p:nvPr/>
        </p:nvPicPr>
        <p:blipFill>
          <a:blip r:embed="rId2"/>
          <a:stretch>
            <a:fillRect/>
          </a:stretch>
        </p:blipFill>
        <p:spPr>
          <a:xfrm>
            <a:off x="271223" y="224795"/>
            <a:ext cx="1133954" cy="810838"/>
          </a:xfrm>
          <a:prstGeom prst="rect">
            <a:avLst/>
          </a:prstGeom>
        </p:spPr>
      </p:pic>
    </p:spTree>
    <p:extLst>
      <p:ext uri="{BB962C8B-B14F-4D97-AF65-F5344CB8AC3E}">
        <p14:creationId xmlns:p14="http://schemas.microsoft.com/office/powerpoint/2010/main" val="30874413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5782" y="2768957"/>
            <a:ext cx="5254579" cy="1585049"/>
          </a:xfrm>
          <a:prstGeom prst="rect">
            <a:avLst/>
          </a:prstGeom>
          <a:noFill/>
        </p:spPr>
        <p:txBody>
          <a:bodyPr wrap="square" rtlCol="0">
            <a:spAutoFit/>
          </a:bodyPr>
          <a:lstStyle/>
          <a:p>
            <a:pPr algn="ctr"/>
            <a:endParaRPr lang="en-ZA" sz="9600" b="1" dirty="0">
              <a:ln w="28575">
                <a:solidFill>
                  <a:srgbClr val="FFFF00"/>
                </a:solidFill>
                <a:prstDash val="solid"/>
              </a:ln>
              <a:solidFill>
                <a:srgbClr val="008000"/>
              </a:solidFill>
              <a:effectLst>
                <a:glow rad="139700">
                  <a:schemeClr val="tx1">
                    <a:lumMod val="95000"/>
                    <a:lumOff val="5000"/>
                    <a:alpha val="72000"/>
                  </a:schemeClr>
                </a:glow>
                <a:outerShdw dist="38100" dir="2700000" algn="bl" rotWithShape="0">
                  <a:srgbClr val="4EB3CF"/>
                </a:outerShdw>
              </a:effectLst>
              <a:latin typeface="Century Gothic" panose="020B0502020202020204" pitchFamily="34" charset="0"/>
            </a:endParaRPr>
          </a:p>
        </p:txBody>
      </p:sp>
      <p:sp>
        <p:nvSpPr>
          <p:cNvPr id="3" name="Slide Number Placeholder 2"/>
          <p:cNvSpPr>
            <a:spLocks noGrp="1"/>
          </p:cNvSpPr>
          <p:nvPr>
            <p:ph type="sldNum" sz="quarter" idx="12"/>
          </p:nvPr>
        </p:nvSpPr>
        <p:spPr/>
        <p:txBody>
          <a:bodyPr/>
          <a:lstStyle/>
          <a:p>
            <a:fld id="{D5B9C14C-5446-482F-8AE4-478F35B10276}" type="slidenum">
              <a:rPr lang="en-ZA" smtClean="0"/>
              <a:t>25</a:t>
            </a:fld>
            <a:endParaRPr lang="en-ZA"/>
          </a:p>
        </p:txBody>
      </p:sp>
      <p:sp>
        <p:nvSpPr>
          <p:cNvPr id="4" name="AutoShape 2" descr="Pin on Remnan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6" name="Rectangle 5"/>
          <p:cNvSpPr/>
          <p:nvPr/>
        </p:nvSpPr>
        <p:spPr>
          <a:xfrm>
            <a:off x="4159224" y="2471055"/>
            <a:ext cx="3329758" cy="1077218"/>
          </a:xfrm>
          <a:prstGeom prst="rect">
            <a:avLst/>
          </a:prstGeom>
          <a:noFill/>
        </p:spPr>
        <p:txBody>
          <a:bodyPr wrap="none" lIns="91440" tIns="45720" rIns="91440" bIns="45720">
            <a:spAutoFit/>
          </a:bodyPr>
          <a:lstStyle/>
          <a:p>
            <a:pPr lvl="0" algn="ctr"/>
            <a:r>
              <a:rPr lang="en-US" sz="4400" b="1" dirty="0" smtClean="0">
                <a:ln w="13462">
                  <a:solidFill>
                    <a:srgbClr val="FFFF00"/>
                  </a:solidFill>
                  <a:prstDash val="solid"/>
                </a:ln>
                <a:effectLst>
                  <a:outerShdw dist="38100" dir="2700000" algn="bl" rotWithShape="0">
                    <a:srgbClr val="4EB3CF"/>
                  </a:outerShdw>
                </a:effectLst>
                <a:latin typeface="Century Gothic" panose="020B0502020202020204" pitchFamily="34" charset="0"/>
              </a:rPr>
              <a:t>THANK YOU</a:t>
            </a:r>
          </a:p>
          <a:p>
            <a:pPr algn="ctr"/>
            <a:endParaRPr lang="en-US" sz="2000" b="1" dirty="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Algerian" panose="04020705040A02060702" pitchFamily="82" charset="0"/>
            </a:endParaRPr>
          </a:p>
        </p:txBody>
      </p:sp>
      <p:pic>
        <p:nvPicPr>
          <p:cNvPr id="7" name="Picture 6"/>
          <p:cNvPicPr>
            <a:picLocks noChangeAspect="1"/>
          </p:cNvPicPr>
          <p:nvPr/>
        </p:nvPicPr>
        <p:blipFill>
          <a:blip r:embed="rId2"/>
          <a:stretch>
            <a:fillRect/>
          </a:stretch>
        </p:blipFill>
        <p:spPr>
          <a:xfrm>
            <a:off x="307975" y="269990"/>
            <a:ext cx="1133954" cy="810838"/>
          </a:xfrm>
          <a:prstGeom prst="rect">
            <a:avLst/>
          </a:prstGeom>
        </p:spPr>
      </p:pic>
    </p:spTree>
    <p:extLst>
      <p:ext uri="{BB962C8B-B14F-4D97-AF65-F5344CB8AC3E}">
        <p14:creationId xmlns:p14="http://schemas.microsoft.com/office/powerpoint/2010/main" val="4051901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B9C14C-5446-482F-8AE4-478F35B10276}" type="slidenum">
              <a:rPr lang="en-ZA" smtClean="0"/>
              <a:pPr/>
              <a:t>3</a:t>
            </a:fld>
            <a:endParaRPr lang="en-ZA"/>
          </a:p>
        </p:txBody>
      </p:sp>
      <p:sp>
        <p:nvSpPr>
          <p:cNvPr id="4" name="TextBox 3"/>
          <p:cNvSpPr txBox="1"/>
          <p:nvPr/>
        </p:nvSpPr>
        <p:spPr>
          <a:xfrm>
            <a:off x="631426" y="502276"/>
            <a:ext cx="10929148" cy="769441"/>
          </a:xfrm>
          <a:prstGeom prst="rect">
            <a:avLst/>
          </a:prstGeom>
          <a:noFill/>
          <a:ln>
            <a:noFill/>
          </a:ln>
        </p:spPr>
        <p:txBody>
          <a:bodyPr wrap="square" rtlCol="0">
            <a:spAutoFit/>
          </a:bodyPr>
          <a:lstStyle/>
          <a:p>
            <a:pPr algn="ctr"/>
            <a:r>
              <a:rPr lang="en-ZA" sz="4400" b="1" dirty="0" smtClean="0">
                <a:ln w="13462">
                  <a:solidFill>
                    <a:srgbClr val="FFFF00"/>
                  </a:solidFill>
                  <a:prstDash val="solid"/>
                </a:ln>
                <a:solidFill>
                  <a:prstClr val="black">
                    <a:lumMod val="95000"/>
                    <a:lumOff val="5000"/>
                  </a:prstClr>
                </a:solidFill>
                <a:effectLst>
                  <a:outerShdw dist="38100" dir="2700000" algn="bl" rotWithShape="0">
                    <a:srgbClr val="4EB3CF"/>
                  </a:outerShdw>
                </a:effectLst>
                <a:latin typeface="Century Gothic" panose="020B0502020202020204" pitchFamily="34" charset="0"/>
              </a:rPr>
              <a:t>FUNCTIONALITY OF COMMITTEES</a:t>
            </a:r>
            <a:r>
              <a:rPr lang="en-ZA" sz="1400" dirty="0" smtClean="0">
                <a:solidFill>
                  <a:prstClr val="black"/>
                </a:solidFill>
                <a:latin typeface="Century Gothic" panose="020B0502020202020204" pitchFamily="34" charset="0"/>
              </a:rPr>
              <a:t> </a:t>
            </a:r>
            <a:endParaRPr lang="en-ZA" sz="1400" dirty="0">
              <a:solidFill>
                <a:prstClr val="black"/>
              </a:solidFill>
              <a:latin typeface="Century Gothic" panose="020B0502020202020204" pitchFamily="34" charset="0"/>
            </a:endParaRPr>
          </a:p>
        </p:txBody>
      </p:sp>
      <p:graphicFrame>
        <p:nvGraphicFramePr>
          <p:cNvPr id="5" name="Table 4">
            <a:extLst>
              <a:ext uri="{FF2B5EF4-FFF2-40B4-BE49-F238E27FC236}">
                <a16:creationId xmlns:a16="http://schemas.microsoft.com/office/drawing/2014/main" id="{81EDB2B1-FCF7-0A48-9824-86CB032EB87A}"/>
              </a:ext>
            </a:extLst>
          </p:cNvPr>
          <p:cNvGraphicFramePr>
            <a:graphicFrameLocks noGrp="1"/>
          </p:cNvGraphicFramePr>
          <p:nvPr>
            <p:extLst>
              <p:ext uri="{D42A27DB-BD31-4B8C-83A1-F6EECF244321}">
                <p14:modId xmlns:p14="http://schemas.microsoft.com/office/powerpoint/2010/main" val="1170489709"/>
              </p:ext>
            </p:extLst>
          </p:nvPr>
        </p:nvGraphicFramePr>
        <p:xfrm>
          <a:off x="1172521" y="1826507"/>
          <a:ext cx="9383949" cy="3140348"/>
        </p:xfrm>
        <a:graphic>
          <a:graphicData uri="http://schemas.openxmlformats.org/drawingml/2006/table">
            <a:tbl>
              <a:tblPr firstRow="1" bandRow="1">
                <a:tableStyleId>{5C22544A-7EE6-4342-B048-85BDC9FD1C3A}</a:tableStyleId>
              </a:tblPr>
              <a:tblGrid>
                <a:gridCol w="3822381">
                  <a:extLst>
                    <a:ext uri="{9D8B030D-6E8A-4147-A177-3AD203B41FA5}">
                      <a16:colId xmlns:a16="http://schemas.microsoft.com/office/drawing/2014/main" val="625438722"/>
                    </a:ext>
                  </a:extLst>
                </a:gridCol>
                <a:gridCol w="2780784">
                  <a:extLst>
                    <a:ext uri="{9D8B030D-6E8A-4147-A177-3AD203B41FA5}">
                      <a16:colId xmlns:a16="http://schemas.microsoft.com/office/drawing/2014/main" val="20001"/>
                    </a:ext>
                  </a:extLst>
                </a:gridCol>
                <a:gridCol w="2780784">
                  <a:extLst>
                    <a:ext uri="{9D8B030D-6E8A-4147-A177-3AD203B41FA5}">
                      <a16:colId xmlns:a16="http://schemas.microsoft.com/office/drawing/2014/main" val="878552603"/>
                    </a:ext>
                  </a:extLst>
                </a:gridCol>
              </a:tblGrid>
              <a:tr h="0">
                <a:tc>
                  <a:txBody>
                    <a:bodyPr/>
                    <a:lstStyle/>
                    <a:p>
                      <a:r>
                        <a:rPr lang="en-US" sz="1600" b="1" dirty="0" smtClean="0">
                          <a:solidFill>
                            <a:schemeClr val="tx1"/>
                          </a:solidFill>
                          <a:latin typeface="Century Gothic" panose="020B0502020202020204" pitchFamily="34" charset="0"/>
                        </a:rPr>
                        <a:t>NAME OF COMMITTEE</a:t>
                      </a:r>
                      <a:endParaRPr lang="en-US" sz="1600" b="1" dirty="0">
                        <a:solidFill>
                          <a:schemeClr val="tx1"/>
                        </a:solidFill>
                        <a:latin typeface="Century Gothic" panose="020B0502020202020204" pitchFamily="34" charset="0"/>
                      </a:endParaRPr>
                    </a:p>
                  </a:txBody>
                  <a:tcPr>
                    <a:noFill/>
                  </a:tcPr>
                </a:tc>
                <a:tc>
                  <a:txBody>
                    <a:bodyPr/>
                    <a:lstStyle/>
                    <a:p>
                      <a:r>
                        <a:rPr lang="en-US" sz="1600" b="1" dirty="0" smtClean="0">
                          <a:solidFill>
                            <a:schemeClr val="tx1"/>
                          </a:solidFill>
                          <a:latin typeface="Century Gothic" panose="020B0502020202020204" pitchFamily="34" charset="0"/>
                        </a:rPr>
                        <a:t>MEETING DATES</a:t>
                      </a:r>
                      <a:endParaRPr lang="en-US" sz="1600" b="1" dirty="0">
                        <a:solidFill>
                          <a:schemeClr val="tx1"/>
                        </a:solidFill>
                        <a:latin typeface="Century Gothic" panose="020B0502020202020204" pitchFamily="34" charset="0"/>
                      </a:endParaRPr>
                    </a:p>
                  </a:txBody>
                  <a:tcPr>
                    <a:noFill/>
                  </a:tcPr>
                </a:tc>
                <a:tc>
                  <a:txBody>
                    <a:bodyPr/>
                    <a:lstStyle/>
                    <a:p>
                      <a:r>
                        <a:rPr lang="en-US" sz="1600" b="1" dirty="0" smtClean="0">
                          <a:solidFill>
                            <a:schemeClr val="tx1"/>
                          </a:solidFill>
                          <a:latin typeface="Century Gothic" panose="020B0502020202020204" pitchFamily="34" charset="0"/>
                        </a:rPr>
                        <a:t>COMMENT</a:t>
                      </a:r>
                      <a:endParaRPr lang="en-US" sz="1600" b="1" dirty="0">
                        <a:solidFill>
                          <a:schemeClr val="tx1"/>
                        </a:solidFill>
                        <a:latin typeface="Century Gothic" panose="020B0502020202020204" pitchFamily="34" charset="0"/>
                      </a:endParaRPr>
                    </a:p>
                  </a:txBody>
                  <a:tcPr>
                    <a:noFill/>
                  </a:tcPr>
                </a:tc>
                <a:extLst>
                  <a:ext uri="{0D108BD9-81ED-4DB2-BD59-A6C34878D82A}">
                    <a16:rowId xmlns:a16="http://schemas.microsoft.com/office/drawing/2014/main" val="10000"/>
                  </a:ext>
                </a:extLst>
              </a:tr>
              <a:tr h="1433468">
                <a:tc>
                  <a:txBody>
                    <a:bodyPr/>
                    <a:lstStyle/>
                    <a:p>
                      <a:r>
                        <a:rPr lang="en-US" sz="1200" b="0" dirty="0" smtClean="0">
                          <a:latin typeface="Century Gothic" panose="020B0502020202020204" pitchFamily="34" charset="0"/>
                        </a:rPr>
                        <a:t>EXECUTIVE</a:t>
                      </a:r>
                      <a:r>
                        <a:rPr lang="en-US" sz="1200" b="0" baseline="0" dirty="0" smtClean="0">
                          <a:latin typeface="Century Gothic" panose="020B0502020202020204" pitchFamily="34" charset="0"/>
                        </a:rPr>
                        <a:t> COMMITTEE</a:t>
                      </a:r>
                      <a:endParaRPr lang="en-US" sz="1200" b="0" dirty="0">
                        <a:latin typeface="Century Gothic" panose="020B0502020202020204" pitchFamily="34" charset="0"/>
                      </a:endParaRPr>
                    </a:p>
                  </a:txBody>
                  <a:tcPr/>
                </a:tc>
                <a:tc>
                  <a:txBody>
                    <a:bodyPr/>
                    <a:lstStyle/>
                    <a:p>
                      <a:r>
                        <a:rPr lang="en-US" sz="1200" b="0" dirty="0" smtClean="0">
                          <a:latin typeface="Century Gothic" panose="020B0502020202020204" pitchFamily="34" charset="0"/>
                        </a:rPr>
                        <a:t>28 July</a:t>
                      </a:r>
                      <a:r>
                        <a:rPr lang="en-US" sz="1200" b="0" baseline="0" dirty="0" smtClean="0">
                          <a:latin typeface="Century Gothic" panose="020B0502020202020204" pitchFamily="34" charset="0"/>
                        </a:rPr>
                        <a:t> 2020</a:t>
                      </a:r>
                    </a:p>
                    <a:p>
                      <a:r>
                        <a:rPr lang="en-US" sz="1200" b="0" baseline="0" dirty="0" smtClean="0">
                          <a:latin typeface="Century Gothic" panose="020B0502020202020204" pitchFamily="34" charset="0"/>
                        </a:rPr>
                        <a:t>21 August 2020</a:t>
                      </a:r>
                    </a:p>
                    <a:p>
                      <a:r>
                        <a:rPr lang="en-US" sz="1200" b="0" baseline="0" dirty="0" smtClean="0">
                          <a:latin typeface="Century Gothic" panose="020B0502020202020204" pitchFamily="34" charset="0"/>
                        </a:rPr>
                        <a:t>21 September 2020</a:t>
                      </a:r>
                    </a:p>
                    <a:p>
                      <a:r>
                        <a:rPr lang="en-US" sz="1200" b="0" baseline="0" dirty="0" smtClean="0">
                          <a:latin typeface="Century Gothic" panose="020B0502020202020204" pitchFamily="34" charset="0"/>
                        </a:rPr>
                        <a:t>23 October 2020</a:t>
                      </a:r>
                    </a:p>
                    <a:p>
                      <a:r>
                        <a:rPr lang="en-US" sz="1200" b="0" baseline="0" dirty="0" smtClean="0">
                          <a:latin typeface="Century Gothic" panose="020B0502020202020204" pitchFamily="34" charset="0"/>
                        </a:rPr>
                        <a:t>24 November 2020</a:t>
                      </a:r>
                    </a:p>
                    <a:p>
                      <a:r>
                        <a:rPr lang="en-US" sz="1200" b="0" baseline="0" dirty="0" smtClean="0">
                          <a:latin typeface="Century Gothic" panose="020B0502020202020204" pitchFamily="34" charset="0"/>
                        </a:rPr>
                        <a:t>21 January 2021</a:t>
                      </a:r>
                    </a:p>
                    <a:p>
                      <a:r>
                        <a:rPr lang="en-US" sz="1200" b="0" baseline="0" dirty="0" smtClean="0">
                          <a:latin typeface="Century Gothic" panose="020B0502020202020204" pitchFamily="34" charset="0"/>
                        </a:rPr>
                        <a:t>19 February</a:t>
                      </a:r>
                      <a:r>
                        <a:rPr lang="en-US" sz="1200" b="0" baseline="0" dirty="0">
                          <a:latin typeface="Century Gothic" panose="020B0502020202020204" pitchFamily="34" charset="0"/>
                        </a:rPr>
                        <a:t> </a:t>
                      </a:r>
                      <a:r>
                        <a:rPr lang="en-US" sz="1200" b="0" baseline="0" dirty="0" smtClean="0">
                          <a:latin typeface="Century Gothic" panose="020B0502020202020204" pitchFamily="34" charset="0"/>
                        </a:rPr>
                        <a:t>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FUNCTIONAL AND EFFECTIVE</a:t>
                      </a:r>
                    </a:p>
                  </a:txBody>
                  <a:tcPr/>
                </a:tc>
                <a:extLst>
                  <a:ext uri="{0D108BD9-81ED-4DB2-BD59-A6C34878D82A}">
                    <a16:rowId xmlns:a16="http://schemas.microsoft.com/office/drawing/2014/main" val="10001"/>
                  </a:ext>
                </a:extLst>
              </a:tr>
              <a:tr h="0">
                <a:tc>
                  <a:txBody>
                    <a:bodyPr/>
                    <a:lstStyle/>
                    <a:p>
                      <a:r>
                        <a:rPr lang="en-US" sz="1200" b="0" dirty="0" smtClean="0">
                          <a:latin typeface="Century Gothic" panose="020B0502020202020204" pitchFamily="34" charset="0"/>
                        </a:rPr>
                        <a:t>COUNCIL</a:t>
                      </a:r>
                      <a:endParaRPr lang="en-US" sz="1200" b="0" dirty="0">
                        <a:latin typeface="Century Gothic" panose="020B0502020202020204" pitchFamily="34" charset="0"/>
                      </a:endParaRPr>
                    </a:p>
                  </a:txBody>
                  <a:tcPr/>
                </a:tc>
                <a:tc>
                  <a:txBody>
                    <a:bodyPr/>
                    <a:lstStyle/>
                    <a:p>
                      <a:r>
                        <a:rPr lang="en-US" sz="1200" b="0" dirty="0" smtClean="0">
                          <a:latin typeface="Century Gothic" panose="020B0502020202020204" pitchFamily="34" charset="0"/>
                        </a:rPr>
                        <a:t>30 July 2020</a:t>
                      </a:r>
                    </a:p>
                    <a:p>
                      <a:r>
                        <a:rPr lang="en-US" sz="1200" b="0" dirty="0" smtClean="0">
                          <a:latin typeface="Century Gothic" panose="020B0502020202020204" pitchFamily="34" charset="0"/>
                        </a:rPr>
                        <a:t>27 August 2020</a:t>
                      </a:r>
                    </a:p>
                    <a:p>
                      <a:r>
                        <a:rPr lang="en-US" sz="1200" b="0" dirty="0" smtClean="0">
                          <a:latin typeface="Century Gothic" panose="020B0502020202020204" pitchFamily="34" charset="0"/>
                        </a:rPr>
                        <a:t>29 September 2020</a:t>
                      </a:r>
                    </a:p>
                    <a:p>
                      <a:r>
                        <a:rPr lang="en-US" sz="1200" b="0" dirty="0" smtClean="0">
                          <a:latin typeface="Century Gothic" panose="020B0502020202020204" pitchFamily="34" charset="0"/>
                        </a:rPr>
                        <a:t>29</a:t>
                      </a:r>
                      <a:r>
                        <a:rPr lang="en-US" sz="1200" b="0" baseline="0" dirty="0" smtClean="0">
                          <a:latin typeface="Century Gothic" panose="020B0502020202020204" pitchFamily="34" charset="0"/>
                        </a:rPr>
                        <a:t> October 2020</a:t>
                      </a:r>
                    </a:p>
                    <a:p>
                      <a:r>
                        <a:rPr lang="en-US" sz="1200" b="0" baseline="0" dirty="0" smtClean="0">
                          <a:latin typeface="Century Gothic" panose="020B0502020202020204" pitchFamily="34" charset="0"/>
                        </a:rPr>
                        <a:t>26 November 2020</a:t>
                      </a:r>
                    </a:p>
                    <a:p>
                      <a:r>
                        <a:rPr lang="en-US" sz="1200" b="0" baseline="0" dirty="0" smtClean="0">
                          <a:latin typeface="Century Gothic" panose="020B0502020202020204" pitchFamily="34" charset="0"/>
                        </a:rPr>
                        <a:t>28 January 2021</a:t>
                      </a:r>
                    </a:p>
                    <a:p>
                      <a:r>
                        <a:rPr lang="en-US" sz="1200" b="0" baseline="0" dirty="0" smtClean="0">
                          <a:latin typeface="Century Gothic" panose="020B0502020202020204" pitchFamily="34" charset="0"/>
                        </a:rPr>
                        <a:t>25 February 2021</a:t>
                      </a:r>
                      <a:endParaRPr lang="en-US" sz="1200" b="0" dirty="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rPr>
                        <a:t>FUNCTIONAL AND EFFECTIVE</a:t>
                      </a:r>
                    </a:p>
                  </a:txBody>
                  <a:tcPr/>
                </a:tc>
                <a:extLst>
                  <a:ext uri="{0D108BD9-81ED-4DB2-BD59-A6C34878D82A}">
                    <a16:rowId xmlns:a16="http://schemas.microsoft.com/office/drawing/2014/main" val="10002"/>
                  </a:ext>
                </a:extLst>
              </a:tr>
            </a:tbl>
          </a:graphicData>
        </a:graphic>
      </p:graphicFrame>
      <p:pic>
        <p:nvPicPr>
          <p:cNvPr id="3" name="Picture 2"/>
          <p:cNvPicPr>
            <a:picLocks noChangeAspect="1"/>
          </p:cNvPicPr>
          <p:nvPr/>
        </p:nvPicPr>
        <p:blipFill>
          <a:blip r:embed="rId2"/>
          <a:stretch>
            <a:fillRect/>
          </a:stretch>
        </p:blipFill>
        <p:spPr>
          <a:xfrm>
            <a:off x="271223" y="332855"/>
            <a:ext cx="1133954" cy="810838"/>
          </a:xfrm>
          <a:prstGeom prst="rect">
            <a:avLst/>
          </a:prstGeom>
        </p:spPr>
      </p:pic>
    </p:spTree>
    <p:extLst>
      <p:ext uri="{BB962C8B-B14F-4D97-AF65-F5344CB8AC3E}">
        <p14:creationId xmlns:p14="http://schemas.microsoft.com/office/powerpoint/2010/main" val="2951793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B9C14C-5446-482F-8AE4-478F35B10276}" type="slidenum">
              <a:rPr lang="en-ZA" smtClean="0"/>
              <a:pPr/>
              <a:t>4</a:t>
            </a:fld>
            <a:endParaRPr lang="en-ZA"/>
          </a:p>
        </p:txBody>
      </p:sp>
      <p:sp>
        <p:nvSpPr>
          <p:cNvPr id="4" name="Rectangle 3"/>
          <p:cNvSpPr/>
          <p:nvPr/>
        </p:nvSpPr>
        <p:spPr>
          <a:xfrm>
            <a:off x="1030311" y="1810993"/>
            <a:ext cx="10650828" cy="923330"/>
          </a:xfrm>
          <a:prstGeom prst="rect">
            <a:avLst/>
          </a:prstGeom>
        </p:spPr>
        <p:txBody>
          <a:bodyPr wrap="square">
            <a:spAutoFit/>
          </a:bodyPr>
          <a:lstStyle/>
          <a:p>
            <a:pPr>
              <a:lnSpc>
                <a:spcPct val="150000"/>
              </a:lnSpc>
            </a:pPr>
            <a:endParaRPr lang="en-ZA" dirty="0">
              <a:solidFill>
                <a:prstClr val="black"/>
              </a:solidFill>
            </a:endParaRPr>
          </a:p>
          <a:p>
            <a:pPr>
              <a:lnSpc>
                <a:spcPct val="150000"/>
              </a:lnSpc>
            </a:pPr>
            <a:endParaRPr lang="en-ZA" dirty="0">
              <a:solidFill>
                <a:prstClr val="black"/>
              </a:solidFill>
            </a:endParaRPr>
          </a:p>
        </p:txBody>
      </p:sp>
      <p:sp>
        <p:nvSpPr>
          <p:cNvPr id="5" name="TextBox 4"/>
          <p:cNvSpPr txBox="1"/>
          <p:nvPr/>
        </p:nvSpPr>
        <p:spPr>
          <a:xfrm>
            <a:off x="503086" y="426823"/>
            <a:ext cx="10053384" cy="769441"/>
          </a:xfrm>
          <a:prstGeom prst="rect">
            <a:avLst/>
          </a:prstGeom>
          <a:noFill/>
        </p:spPr>
        <p:txBody>
          <a:bodyPr wrap="square" rtlCol="0">
            <a:spAutoFit/>
          </a:bodyPr>
          <a:lstStyle/>
          <a:p>
            <a:pPr algn="ctr"/>
            <a:r>
              <a:rPr lang="en-ZA" sz="4400" b="1" dirty="0" smtClean="0">
                <a:ln w="13462">
                  <a:solidFill>
                    <a:srgbClr val="FFFF00"/>
                  </a:solidFill>
                  <a:prstDash val="solid"/>
                </a:ln>
                <a:solidFill>
                  <a:prstClr val="black">
                    <a:lumMod val="95000"/>
                    <a:lumOff val="5000"/>
                  </a:prstClr>
                </a:solidFill>
                <a:effectLst>
                  <a:outerShdw dist="38100" dir="2700000" algn="bl" rotWithShape="0">
                    <a:srgbClr val="4EB3CF"/>
                  </a:outerShdw>
                </a:effectLst>
                <a:latin typeface="Century Gothic" panose="020B0502020202020204" pitchFamily="34" charset="0"/>
              </a:rPr>
              <a:t>INSTITUTIONAL CAPACITY</a:t>
            </a:r>
            <a:r>
              <a:rPr lang="en-ZA" sz="1400" dirty="0" smtClean="0">
                <a:solidFill>
                  <a:prstClr val="black"/>
                </a:solidFill>
                <a:latin typeface="Century Gothic" panose="020B0502020202020204" pitchFamily="34" charset="0"/>
              </a:rPr>
              <a:t> </a:t>
            </a:r>
            <a:endParaRPr lang="en-ZA" sz="1400" dirty="0">
              <a:solidFill>
                <a:prstClr val="black"/>
              </a:solidFill>
              <a:latin typeface="Century Gothic" panose="020B0502020202020204" pitchFamily="34" charset="0"/>
            </a:endParaRPr>
          </a:p>
        </p:txBody>
      </p:sp>
      <p:graphicFrame>
        <p:nvGraphicFramePr>
          <p:cNvPr id="6" name="Diagram 5"/>
          <p:cNvGraphicFramePr/>
          <p:nvPr>
            <p:extLst>
              <p:ext uri="{D42A27DB-BD31-4B8C-83A1-F6EECF244321}">
                <p14:modId xmlns:p14="http://schemas.microsoft.com/office/powerpoint/2010/main" val="2555051039"/>
              </p:ext>
            </p:extLst>
          </p:nvPr>
        </p:nvGraphicFramePr>
        <p:xfrm>
          <a:off x="1222505" y="1196265"/>
          <a:ext cx="8051497" cy="4845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1475509" y="1610591"/>
            <a:ext cx="2327564" cy="369332"/>
          </a:xfrm>
          <a:prstGeom prst="rect">
            <a:avLst/>
          </a:prstGeom>
          <a:noFill/>
        </p:spPr>
        <p:txBody>
          <a:bodyPr wrap="square" rtlCol="0">
            <a:spAutoFit/>
          </a:bodyPr>
          <a:lstStyle/>
          <a:p>
            <a:pPr algn="ctr"/>
            <a:r>
              <a:rPr lang="en-ZA" dirty="0" smtClean="0"/>
              <a:t>NO OF POSTS</a:t>
            </a:r>
            <a:endParaRPr lang="en-ZA" dirty="0"/>
          </a:p>
        </p:txBody>
      </p:sp>
      <p:sp>
        <p:nvSpPr>
          <p:cNvPr id="8" name="TextBox 7"/>
          <p:cNvSpPr txBox="1"/>
          <p:nvPr/>
        </p:nvSpPr>
        <p:spPr>
          <a:xfrm>
            <a:off x="4056077" y="1610591"/>
            <a:ext cx="2299648" cy="369332"/>
          </a:xfrm>
          <a:prstGeom prst="rect">
            <a:avLst/>
          </a:prstGeom>
          <a:noFill/>
        </p:spPr>
        <p:txBody>
          <a:bodyPr wrap="square" rtlCol="0">
            <a:spAutoFit/>
          </a:bodyPr>
          <a:lstStyle/>
          <a:p>
            <a:pPr algn="ctr"/>
            <a:r>
              <a:rPr lang="en-ZA" dirty="0" smtClean="0"/>
              <a:t>NO OF POSTS FILLED</a:t>
            </a:r>
            <a:endParaRPr lang="en-ZA" dirty="0"/>
          </a:p>
        </p:txBody>
      </p:sp>
      <p:sp>
        <p:nvSpPr>
          <p:cNvPr id="9" name="TextBox 8"/>
          <p:cNvSpPr txBox="1"/>
          <p:nvPr/>
        </p:nvSpPr>
        <p:spPr>
          <a:xfrm>
            <a:off x="6691745" y="1693718"/>
            <a:ext cx="2348346" cy="646331"/>
          </a:xfrm>
          <a:prstGeom prst="rect">
            <a:avLst/>
          </a:prstGeom>
          <a:noFill/>
        </p:spPr>
        <p:txBody>
          <a:bodyPr wrap="square" rtlCol="0">
            <a:spAutoFit/>
          </a:bodyPr>
          <a:lstStyle/>
          <a:p>
            <a:pPr algn="ctr"/>
            <a:r>
              <a:rPr lang="en-ZA" dirty="0" smtClean="0"/>
              <a:t>NO OF POSTS VACANT</a:t>
            </a:r>
            <a:endParaRPr lang="en-ZA" dirty="0"/>
          </a:p>
        </p:txBody>
      </p:sp>
      <p:pic>
        <p:nvPicPr>
          <p:cNvPr id="3" name="Picture 2"/>
          <p:cNvPicPr>
            <a:picLocks noChangeAspect="1"/>
          </p:cNvPicPr>
          <p:nvPr/>
        </p:nvPicPr>
        <p:blipFill>
          <a:blip r:embed="rId7"/>
          <a:stretch>
            <a:fillRect/>
          </a:stretch>
        </p:blipFill>
        <p:spPr>
          <a:xfrm>
            <a:off x="88551" y="285226"/>
            <a:ext cx="1133954" cy="810838"/>
          </a:xfrm>
          <a:prstGeom prst="rect">
            <a:avLst/>
          </a:prstGeom>
        </p:spPr>
      </p:pic>
    </p:spTree>
    <p:extLst>
      <p:ext uri="{BB962C8B-B14F-4D97-AF65-F5344CB8AC3E}">
        <p14:creationId xmlns:p14="http://schemas.microsoft.com/office/powerpoint/2010/main" val="1480751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B9C14C-5446-482F-8AE4-478F35B10276}" type="slidenum">
              <a:rPr lang="en-ZA" smtClean="0"/>
              <a:t>5</a:t>
            </a:fld>
            <a:endParaRPr lang="en-ZA"/>
          </a:p>
        </p:txBody>
      </p:sp>
      <p:sp>
        <p:nvSpPr>
          <p:cNvPr id="4" name="TextBox 3"/>
          <p:cNvSpPr txBox="1"/>
          <p:nvPr/>
        </p:nvSpPr>
        <p:spPr>
          <a:xfrm>
            <a:off x="-643945" y="0"/>
            <a:ext cx="13484181" cy="1200329"/>
          </a:xfrm>
          <a:prstGeom prst="rect">
            <a:avLst/>
          </a:prstGeom>
          <a:noFill/>
        </p:spPr>
        <p:txBody>
          <a:bodyPr wrap="square" rtlCol="0">
            <a:spAutoFit/>
          </a:bodyPr>
          <a:lstStyle/>
          <a:p>
            <a:pPr algn="ctr"/>
            <a:r>
              <a:rPr lang="en-ZA" sz="5400" b="1" dirty="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rPr>
              <a:t>INTERNAL </a:t>
            </a:r>
            <a:r>
              <a:rPr lang="en-ZA" sz="5400" b="1" dirty="0" smtClean="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rPr>
              <a:t>AUDIT</a:t>
            </a:r>
          </a:p>
          <a:p>
            <a:pPr algn="ctr"/>
            <a:r>
              <a:rPr lang="en-ZA" dirty="0" smtClean="0"/>
              <a:t> </a:t>
            </a:r>
            <a:endParaRPr lang="en-ZA" dirty="0"/>
          </a:p>
        </p:txBody>
      </p:sp>
      <p:sp>
        <p:nvSpPr>
          <p:cNvPr id="6" name="Rectangle 5"/>
          <p:cNvSpPr/>
          <p:nvPr/>
        </p:nvSpPr>
        <p:spPr>
          <a:xfrm>
            <a:off x="1036359" y="1901338"/>
            <a:ext cx="10444766" cy="2862322"/>
          </a:xfrm>
          <a:prstGeom prst="rect">
            <a:avLst/>
          </a:prstGeom>
        </p:spPr>
        <p:txBody>
          <a:bodyPr wrap="square">
            <a:spAutoFit/>
          </a:bodyPr>
          <a:lstStyle/>
          <a:p>
            <a:pPr marL="285750" indent="-285750" algn="just">
              <a:buFont typeface="Arial" panose="020B0604020202020204" pitchFamily="34" charset="0"/>
              <a:buChar char="•"/>
            </a:pPr>
            <a:r>
              <a:rPr lang="en-ZA" dirty="0" smtClean="0"/>
              <a:t>Inkosi Langalibalele </a:t>
            </a:r>
            <a:r>
              <a:rPr lang="en-ZA" dirty="0"/>
              <a:t>Municipality has </a:t>
            </a:r>
            <a:r>
              <a:rPr lang="en-ZA" dirty="0" smtClean="0"/>
              <a:t>one employee (Manager Internal Audit) assisted by co-sourced Internal </a:t>
            </a:r>
            <a:r>
              <a:rPr lang="en-ZA" dirty="0"/>
              <a:t>Audit </a:t>
            </a:r>
            <a:r>
              <a:rPr lang="en-ZA" dirty="0" smtClean="0"/>
              <a:t>company.</a:t>
            </a:r>
          </a:p>
          <a:p>
            <a:pPr algn="just"/>
            <a:endParaRPr lang="en-ZA" dirty="0" smtClean="0"/>
          </a:p>
          <a:p>
            <a:pPr marL="285750" indent="-285750" algn="just">
              <a:buFont typeface="Arial" panose="020B0604020202020204" pitchFamily="34" charset="0"/>
              <a:buChar char="•"/>
            </a:pPr>
            <a:r>
              <a:rPr lang="en-ZA" dirty="0" smtClean="0"/>
              <a:t>Internal </a:t>
            </a:r>
            <a:r>
              <a:rPr lang="en-ZA" dirty="0"/>
              <a:t>Audit Charter and Internal Audit Strategic Plan </a:t>
            </a:r>
            <a:r>
              <a:rPr lang="en-ZA" dirty="0" smtClean="0"/>
              <a:t>is annually reviewed and is </a:t>
            </a:r>
            <a:r>
              <a:rPr lang="en-ZA" dirty="0"/>
              <a:t>approved by </a:t>
            </a:r>
            <a:r>
              <a:rPr lang="en-ZA" dirty="0" smtClean="0"/>
              <a:t>Council </a:t>
            </a:r>
            <a:r>
              <a:rPr lang="en-ZA" dirty="0"/>
              <a:t>and the Audit </a:t>
            </a:r>
            <a:r>
              <a:rPr lang="en-ZA" dirty="0" smtClean="0"/>
              <a:t>Committee.</a:t>
            </a:r>
          </a:p>
          <a:p>
            <a:pPr algn="just"/>
            <a:endParaRPr lang="en-ZA" dirty="0" smtClean="0"/>
          </a:p>
          <a:p>
            <a:pPr marL="285750" indent="-285750" algn="just">
              <a:buFont typeface="Arial" panose="020B0604020202020204" pitchFamily="34" charset="0"/>
              <a:buChar char="•"/>
            </a:pPr>
            <a:r>
              <a:rPr lang="en-ZA" dirty="0" smtClean="0"/>
              <a:t>All </a:t>
            </a:r>
            <a:r>
              <a:rPr lang="en-ZA" dirty="0"/>
              <a:t>activities have been completed as per the Internal Audit Plan.  </a:t>
            </a:r>
            <a:endParaRPr lang="en-ZA" dirty="0" smtClean="0"/>
          </a:p>
          <a:p>
            <a:pPr algn="just"/>
            <a:endParaRPr lang="en-ZA" dirty="0" smtClean="0"/>
          </a:p>
          <a:p>
            <a:pPr marL="285750" indent="-285750" algn="just">
              <a:buFont typeface="Arial" panose="020B0604020202020204" pitchFamily="34" charset="0"/>
              <a:buChar char="•"/>
            </a:pPr>
            <a:r>
              <a:rPr lang="en-ZA" dirty="0"/>
              <a:t>Quarterly Reports are submitted  to the Audit Committee, Municipal Public Accounts Committee and Council.</a:t>
            </a:r>
          </a:p>
        </p:txBody>
      </p:sp>
      <p:pic>
        <p:nvPicPr>
          <p:cNvPr id="3" name="Picture 2"/>
          <p:cNvPicPr>
            <a:picLocks noChangeAspect="1"/>
          </p:cNvPicPr>
          <p:nvPr/>
        </p:nvPicPr>
        <p:blipFill>
          <a:blip r:embed="rId2"/>
          <a:stretch>
            <a:fillRect/>
          </a:stretch>
        </p:blipFill>
        <p:spPr>
          <a:xfrm>
            <a:off x="208877" y="218217"/>
            <a:ext cx="1133954" cy="810838"/>
          </a:xfrm>
          <a:prstGeom prst="rect">
            <a:avLst/>
          </a:prstGeom>
        </p:spPr>
      </p:pic>
    </p:spTree>
    <p:extLst>
      <p:ext uri="{BB962C8B-B14F-4D97-AF65-F5344CB8AC3E}">
        <p14:creationId xmlns:p14="http://schemas.microsoft.com/office/powerpoint/2010/main" val="1469430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B9C14C-5446-482F-8AE4-478F35B10276}" type="slidenum">
              <a:rPr lang="en-ZA" smtClean="0"/>
              <a:t>6</a:t>
            </a:fld>
            <a:endParaRPr lang="en-ZA"/>
          </a:p>
        </p:txBody>
      </p:sp>
      <p:sp>
        <p:nvSpPr>
          <p:cNvPr id="4" name="TextBox 3"/>
          <p:cNvSpPr txBox="1"/>
          <p:nvPr/>
        </p:nvSpPr>
        <p:spPr>
          <a:xfrm>
            <a:off x="-643945" y="0"/>
            <a:ext cx="13484181" cy="1200329"/>
          </a:xfrm>
          <a:prstGeom prst="rect">
            <a:avLst/>
          </a:prstGeom>
          <a:noFill/>
        </p:spPr>
        <p:txBody>
          <a:bodyPr wrap="square" rtlCol="0">
            <a:spAutoFit/>
          </a:bodyPr>
          <a:lstStyle/>
          <a:p>
            <a:pPr algn="ctr"/>
            <a:r>
              <a:rPr lang="en-ZA" sz="5400" b="1" dirty="0" smtClean="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rPr>
              <a:t>AUDIT </a:t>
            </a:r>
            <a:r>
              <a:rPr lang="en-ZA" sz="5400" b="1" dirty="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rPr>
              <a:t>COMMITTEE</a:t>
            </a:r>
          </a:p>
          <a:p>
            <a:pPr algn="ctr"/>
            <a:r>
              <a:rPr lang="en-ZA" dirty="0"/>
              <a:t> </a:t>
            </a:r>
          </a:p>
        </p:txBody>
      </p:sp>
      <p:sp>
        <p:nvSpPr>
          <p:cNvPr id="5" name="Rectangle 4"/>
          <p:cNvSpPr/>
          <p:nvPr/>
        </p:nvSpPr>
        <p:spPr>
          <a:xfrm>
            <a:off x="767717" y="1898932"/>
            <a:ext cx="10444766" cy="2585323"/>
          </a:xfrm>
          <a:prstGeom prst="rect">
            <a:avLst/>
          </a:prstGeom>
        </p:spPr>
        <p:txBody>
          <a:bodyPr wrap="square">
            <a:spAutoFit/>
          </a:bodyPr>
          <a:lstStyle/>
          <a:p>
            <a:pPr algn="just"/>
            <a:endParaRPr lang="en-ZA" dirty="0" smtClean="0"/>
          </a:p>
          <a:p>
            <a:pPr marL="285750" indent="-285750" algn="just">
              <a:buFont typeface="Arial" panose="020B0604020202020204" pitchFamily="34" charset="0"/>
              <a:buChar char="•"/>
            </a:pPr>
            <a:r>
              <a:rPr lang="en-ZA" dirty="0" smtClean="0"/>
              <a:t>Audit Committee has approved the Internal </a:t>
            </a:r>
            <a:r>
              <a:rPr lang="en-ZA" dirty="0"/>
              <a:t>Audit Charter and Internal Audit Strategic Plan </a:t>
            </a:r>
            <a:r>
              <a:rPr lang="en-ZA" dirty="0" smtClean="0"/>
              <a:t>and also sent to Council for final approval.</a:t>
            </a:r>
          </a:p>
          <a:p>
            <a:pPr algn="just"/>
            <a:endParaRPr lang="en-ZA" dirty="0" smtClean="0"/>
          </a:p>
          <a:p>
            <a:pPr marL="285750" indent="-285750" algn="just">
              <a:buFont typeface="Arial" panose="020B0604020202020204" pitchFamily="34" charset="0"/>
              <a:buChar char="•"/>
            </a:pPr>
            <a:r>
              <a:rPr lang="en-ZA" dirty="0" smtClean="0"/>
              <a:t>Q3 activities are currently in progress however it will be completed </a:t>
            </a:r>
            <a:r>
              <a:rPr lang="en-ZA" dirty="0"/>
              <a:t>as per the Internal Audit </a:t>
            </a:r>
            <a:r>
              <a:rPr lang="en-ZA" dirty="0" smtClean="0"/>
              <a:t>Plan will be reported to the Audit Committee.  </a:t>
            </a:r>
          </a:p>
          <a:p>
            <a:pPr algn="just"/>
            <a:endParaRPr lang="en-ZA" dirty="0" smtClean="0"/>
          </a:p>
          <a:p>
            <a:pPr marL="285750" indent="-285750" algn="just">
              <a:buFont typeface="Arial" panose="020B0604020202020204" pitchFamily="34" charset="0"/>
              <a:buChar char="•"/>
            </a:pPr>
            <a:r>
              <a:rPr lang="en-ZA" dirty="0" smtClean="0"/>
              <a:t>Quarterly Reports are submitted  </a:t>
            </a:r>
            <a:r>
              <a:rPr lang="en-ZA" dirty="0"/>
              <a:t>to the Audit </a:t>
            </a:r>
            <a:r>
              <a:rPr lang="en-ZA" dirty="0" smtClean="0"/>
              <a:t>Committee, Municipal </a:t>
            </a:r>
            <a:r>
              <a:rPr lang="en-ZA" dirty="0"/>
              <a:t>Public Accounts </a:t>
            </a:r>
            <a:r>
              <a:rPr lang="en-ZA" dirty="0" smtClean="0"/>
              <a:t>Committee and Council.</a:t>
            </a:r>
            <a:endParaRPr lang="en-ZA" dirty="0"/>
          </a:p>
        </p:txBody>
      </p:sp>
      <p:pic>
        <p:nvPicPr>
          <p:cNvPr id="3" name="Picture 2"/>
          <p:cNvPicPr>
            <a:picLocks noChangeAspect="1"/>
          </p:cNvPicPr>
          <p:nvPr/>
        </p:nvPicPr>
        <p:blipFill>
          <a:blip r:embed="rId2"/>
          <a:stretch>
            <a:fillRect/>
          </a:stretch>
        </p:blipFill>
        <p:spPr>
          <a:xfrm>
            <a:off x="200740" y="194745"/>
            <a:ext cx="1133954" cy="810838"/>
          </a:xfrm>
          <a:prstGeom prst="rect">
            <a:avLst/>
          </a:prstGeom>
        </p:spPr>
      </p:pic>
    </p:spTree>
    <p:extLst>
      <p:ext uri="{BB962C8B-B14F-4D97-AF65-F5344CB8AC3E}">
        <p14:creationId xmlns:p14="http://schemas.microsoft.com/office/powerpoint/2010/main" val="648023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B9C14C-5446-482F-8AE4-478F35B10276}" type="slidenum">
              <a:rPr lang="en-ZA" smtClean="0"/>
              <a:t>7</a:t>
            </a:fld>
            <a:endParaRPr lang="en-ZA"/>
          </a:p>
        </p:txBody>
      </p:sp>
      <p:sp>
        <p:nvSpPr>
          <p:cNvPr id="3" name="Rectangle 2"/>
          <p:cNvSpPr/>
          <p:nvPr/>
        </p:nvSpPr>
        <p:spPr>
          <a:xfrm>
            <a:off x="768367" y="916423"/>
            <a:ext cx="11054629" cy="923330"/>
          </a:xfrm>
          <a:prstGeom prst="rect">
            <a:avLst/>
          </a:prstGeom>
        </p:spPr>
        <p:txBody>
          <a:bodyPr wrap="none">
            <a:spAutoFit/>
          </a:bodyPr>
          <a:lstStyle/>
          <a:p>
            <a:pPr algn="ctr"/>
            <a:r>
              <a:rPr lang="fr-FR" sz="5400" b="1" dirty="0" smtClean="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rPr>
              <a:t>POST</a:t>
            </a:r>
            <a:r>
              <a:rPr lang="fr-FR" dirty="0" smtClean="0">
                <a:latin typeface="Century Gothic" panose="020B0502020202020204" pitchFamily="34" charset="0"/>
              </a:rPr>
              <a:t> </a:t>
            </a:r>
            <a:r>
              <a:rPr lang="fr-FR" sz="5400" b="1" dirty="0" smtClean="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rPr>
              <a:t>AUDIT ACTION PLAN (PAAP)</a:t>
            </a:r>
            <a:endParaRPr lang="fr-FR" sz="5400" b="1" dirty="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endParaRPr>
          </a:p>
        </p:txBody>
      </p:sp>
      <p:sp>
        <p:nvSpPr>
          <p:cNvPr id="4" name="Rectangle 3"/>
          <p:cNvSpPr/>
          <p:nvPr/>
        </p:nvSpPr>
        <p:spPr>
          <a:xfrm>
            <a:off x="903449" y="1864532"/>
            <a:ext cx="10019763" cy="4524315"/>
          </a:xfrm>
          <a:prstGeom prst="rect">
            <a:avLst/>
          </a:prstGeom>
        </p:spPr>
        <p:txBody>
          <a:bodyPr wrap="square">
            <a:spAutoFit/>
          </a:bodyPr>
          <a:lstStyle/>
          <a:p>
            <a:pPr marL="285750" indent="-285750" algn="just">
              <a:buFont typeface="Arial" panose="020B0604020202020204" pitchFamily="34" charset="0"/>
              <a:buChar char="•"/>
            </a:pPr>
            <a:r>
              <a:rPr lang="en-ZA" dirty="0"/>
              <a:t>Every year there is an </a:t>
            </a:r>
            <a:r>
              <a:rPr lang="en-ZA" dirty="0" smtClean="0"/>
              <a:t>Audit Auction Plan </a:t>
            </a:r>
            <a:r>
              <a:rPr lang="en-ZA" dirty="0"/>
              <a:t>developed to deal with the Auditor General Queries</a:t>
            </a:r>
            <a:r>
              <a:rPr lang="en-ZA" dirty="0" smtClean="0"/>
              <a:t>. The Audit action plan was based </a:t>
            </a:r>
          </a:p>
          <a:p>
            <a:pPr algn="just"/>
            <a:endParaRPr lang="en-ZA" dirty="0" smtClean="0"/>
          </a:p>
          <a:p>
            <a:pPr algn="just"/>
            <a:r>
              <a:rPr lang="en-US" dirty="0"/>
              <a:t>The municipality had 37 matters in the Audit Report. 31 of the matters have been resolved. The other 6 matters are in progress.</a:t>
            </a:r>
          </a:p>
          <a:p>
            <a:pPr algn="just"/>
            <a:endParaRPr lang="en-US" dirty="0" smtClean="0"/>
          </a:p>
          <a:p>
            <a:pPr algn="just"/>
            <a:r>
              <a:rPr lang="en-US" dirty="0" smtClean="0"/>
              <a:t>Below is a summary of the findings that are still to be fully resolved:</a:t>
            </a:r>
          </a:p>
          <a:p>
            <a:pPr algn="just"/>
            <a:endParaRPr lang="en-US" dirty="0" smtClean="0"/>
          </a:p>
          <a:p>
            <a:pPr marL="342900" indent="-342900" algn="just">
              <a:buAutoNum type="arabicPeriod"/>
            </a:pPr>
            <a:r>
              <a:rPr lang="en-US" dirty="0" smtClean="0"/>
              <a:t>UIFW amounting to R289m incurred before the merger is yet to be investigated. The main challenge is the unavailability of the payment vouchers. A Disciplinary board has been appointed to lead the investigations</a:t>
            </a:r>
            <a:r>
              <a:rPr lang="en-US" dirty="0"/>
              <a:t>. </a:t>
            </a:r>
            <a:r>
              <a:rPr lang="en-US" dirty="0" smtClean="0"/>
              <a:t>In order to </a:t>
            </a:r>
            <a:r>
              <a:rPr lang="en-US" dirty="0"/>
              <a:t>avoid Irregular </a:t>
            </a:r>
            <a:r>
              <a:rPr lang="en-US" dirty="0" smtClean="0"/>
              <a:t>expenditure management has tasked the Internal Auditors to review all material procurements so as to ensure the procurement process is in compliance with the SCM regulations and policies before an award is made.</a:t>
            </a:r>
          </a:p>
          <a:p>
            <a:pPr algn="just"/>
            <a:endParaRPr lang="en-ZA" dirty="0" smtClean="0"/>
          </a:p>
          <a:p>
            <a:pPr algn="just"/>
            <a:endParaRPr lang="en-ZA" dirty="0" smtClean="0"/>
          </a:p>
        </p:txBody>
      </p:sp>
      <p:pic>
        <p:nvPicPr>
          <p:cNvPr id="5" name="Picture 4"/>
          <p:cNvPicPr>
            <a:picLocks noChangeAspect="1"/>
          </p:cNvPicPr>
          <p:nvPr/>
        </p:nvPicPr>
        <p:blipFill>
          <a:blip r:embed="rId2"/>
          <a:stretch>
            <a:fillRect/>
          </a:stretch>
        </p:blipFill>
        <p:spPr>
          <a:xfrm>
            <a:off x="73796" y="158942"/>
            <a:ext cx="1133954" cy="810838"/>
          </a:xfrm>
          <a:prstGeom prst="rect">
            <a:avLst/>
          </a:prstGeom>
        </p:spPr>
      </p:pic>
    </p:spTree>
    <p:extLst>
      <p:ext uri="{BB962C8B-B14F-4D97-AF65-F5344CB8AC3E}">
        <p14:creationId xmlns:p14="http://schemas.microsoft.com/office/powerpoint/2010/main" val="1471492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B9C14C-5446-482F-8AE4-478F35B10276}" type="slidenum">
              <a:rPr lang="en-ZA" smtClean="0"/>
              <a:t>8</a:t>
            </a:fld>
            <a:endParaRPr lang="en-ZA"/>
          </a:p>
        </p:txBody>
      </p:sp>
      <p:sp>
        <p:nvSpPr>
          <p:cNvPr id="3" name="Rectangle 2"/>
          <p:cNvSpPr/>
          <p:nvPr/>
        </p:nvSpPr>
        <p:spPr>
          <a:xfrm>
            <a:off x="778758" y="930355"/>
            <a:ext cx="11054629" cy="923330"/>
          </a:xfrm>
          <a:prstGeom prst="rect">
            <a:avLst/>
          </a:prstGeom>
        </p:spPr>
        <p:txBody>
          <a:bodyPr wrap="none">
            <a:spAutoFit/>
          </a:bodyPr>
          <a:lstStyle/>
          <a:p>
            <a:pPr algn="ctr"/>
            <a:r>
              <a:rPr lang="fr-FR" sz="5400" b="1" dirty="0" smtClean="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rPr>
              <a:t>POST</a:t>
            </a:r>
            <a:r>
              <a:rPr lang="fr-FR" dirty="0" smtClean="0">
                <a:latin typeface="Century Gothic" panose="020B0502020202020204" pitchFamily="34" charset="0"/>
              </a:rPr>
              <a:t> </a:t>
            </a:r>
            <a:r>
              <a:rPr lang="fr-FR" sz="5400" b="1" dirty="0" smtClean="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rPr>
              <a:t>AUDIT ACTION PLAN (PAAP)</a:t>
            </a:r>
            <a:endParaRPr lang="fr-FR" sz="5400" b="1" dirty="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endParaRPr>
          </a:p>
        </p:txBody>
      </p:sp>
      <p:sp>
        <p:nvSpPr>
          <p:cNvPr id="4" name="Rectangle 3"/>
          <p:cNvSpPr/>
          <p:nvPr/>
        </p:nvSpPr>
        <p:spPr>
          <a:xfrm>
            <a:off x="903449" y="2425641"/>
            <a:ext cx="10019763" cy="2308324"/>
          </a:xfrm>
          <a:prstGeom prst="rect">
            <a:avLst/>
          </a:prstGeom>
        </p:spPr>
        <p:txBody>
          <a:bodyPr wrap="square">
            <a:spAutoFit/>
          </a:bodyPr>
          <a:lstStyle/>
          <a:p>
            <a:r>
              <a:rPr lang="en-US" dirty="0" smtClean="0"/>
              <a:t>2. 	There are receivables amounting R 39m coming from year 2016/2017 that are not 	supported. Due to changes in financial systems we are not able to determine the 	transactions that make up the amount. Management will be making a submission to 	council for a write-off.</a:t>
            </a:r>
          </a:p>
          <a:p>
            <a:pPr algn="just"/>
            <a:endParaRPr lang="en-US" dirty="0" smtClean="0"/>
          </a:p>
          <a:p>
            <a:pPr marL="342900" indent="-342900" algn="just">
              <a:buAutoNum type="arabicPeriod"/>
            </a:pPr>
            <a:endParaRPr lang="en-US" dirty="0"/>
          </a:p>
          <a:p>
            <a:pPr algn="just"/>
            <a:endParaRPr lang="en-ZA" dirty="0" smtClean="0"/>
          </a:p>
          <a:p>
            <a:pPr algn="just"/>
            <a:endParaRPr lang="en-ZA" dirty="0" smtClean="0"/>
          </a:p>
        </p:txBody>
      </p:sp>
      <p:pic>
        <p:nvPicPr>
          <p:cNvPr id="5" name="Picture 4"/>
          <p:cNvPicPr>
            <a:picLocks noChangeAspect="1"/>
          </p:cNvPicPr>
          <p:nvPr/>
        </p:nvPicPr>
        <p:blipFill>
          <a:blip r:embed="rId2"/>
          <a:stretch>
            <a:fillRect/>
          </a:stretch>
        </p:blipFill>
        <p:spPr>
          <a:xfrm>
            <a:off x="94578" y="176582"/>
            <a:ext cx="1133954" cy="810838"/>
          </a:xfrm>
          <a:prstGeom prst="rect">
            <a:avLst/>
          </a:prstGeom>
        </p:spPr>
      </p:pic>
    </p:spTree>
    <p:extLst>
      <p:ext uri="{BB962C8B-B14F-4D97-AF65-F5344CB8AC3E}">
        <p14:creationId xmlns:p14="http://schemas.microsoft.com/office/powerpoint/2010/main" val="9650579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B9C14C-5446-482F-8AE4-478F35B10276}" type="slidenum">
              <a:rPr lang="en-ZA" smtClean="0"/>
              <a:t>9</a:t>
            </a:fld>
            <a:endParaRPr lang="en-ZA"/>
          </a:p>
        </p:txBody>
      </p:sp>
      <p:sp>
        <p:nvSpPr>
          <p:cNvPr id="3" name="Rectangle 2"/>
          <p:cNvSpPr/>
          <p:nvPr/>
        </p:nvSpPr>
        <p:spPr>
          <a:xfrm>
            <a:off x="809931" y="1208178"/>
            <a:ext cx="11054629" cy="923330"/>
          </a:xfrm>
          <a:prstGeom prst="rect">
            <a:avLst/>
          </a:prstGeom>
        </p:spPr>
        <p:txBody>
          <a:bodyPr wrap="none">
            <a:spAutoFit/>
          </a:bodyPr>
          <a:lstStyle/>
          <a:p>
            <a:pPr algn="ctr"/>
            <a:r>
              <a:rPr lang="fr-FR" sz="5400" b="1" dirty="0" smtClean="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rPr>
              <a:t>POST</a:t>
            </a:r>
            <a:r>
              <a:rPr lang="fr-FR" dirty="0" smtClean="0">
                <a:latin typeface="Century Gothic" panose="020B0502020202020204" pitchFamily="34" charset="0"/>
              </a:rPr>
              <a:t> </a:t>
            </a:r>
            <a:r>
              <a:rPr lang="fr-FR" sz="5400" b="1" dirty="0" smtClean="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rPr>
              <a:t>AUDIT ACTION PLAN (PAAP)</a:t>
            </a:r>
            <a:endParaRPr lang="fr-FR" sz="5400" b="1" dirty="0">
              <a:ln w="13462">
                <a:solidFill>
                  <a:srgbClr val="FFFF00"/>
                </a:solidFill>
                <a:prstDash val="solid"/>
              </a:ln>
              <a:solidFill>
                <a:schemeClr val="tx1">
                  <a:lumMod val="95000"/>
                  <a:lumOff val="5000"/>
                </a:schemeClr>
              </a:solidFill>
              <a:effectLst>
                <a:outerShdw dist="38100" dir="2700000" algn="bl" rotWithShape="0">
                  <a:schemeClr val="accent5"/>
                </a:outerShdw>
              </a:effectLst>
              <a:latin typeface="Century Gothic" panose="020B0502020202020204" pitchFamily="34" charset="0"/>
            </a:endParaRPr>
          </a:p>
        </p:txBody>
      </p:sp>
      <p:sp>
        <p:nvSpPr>
          <p:cNvPr id="4" name="Rectangle 3"/>
          <p:cNvSpPr/>
          <p:nvPr/>
        </p:nvSpPr>
        <p:spPr>
          <a:xfrm>
            <a:off x="903449" y="2757684"/>
            <a:ext cx="10019763" cy="2031325"/>
          </a:xfrm>
          <a:prstGeom prst="rect">
            <a:avLst/>
          </a:prstGeom>
        </p:spPr>
        <p:txBody>
          <a:bodyPr wrap="square">
            <a:spAutoFit/>
          </a:bodyPr>
          <a:lstStyle/>
          <a:p>
            <a:pPr algn="just"/>
            <a:r>
              <a:rPr lang="en-US" dirty="0" smtClean="0"/>
              <a:t>3. 	Due to financial challenges, the Municipality is not able to pay its creditors within 30</a:t>
            </a:r>
          </a:p>
          <a:p>
            <a:r>
              <a:rPr lang="en-US" dirty="0" smtClean="0"/>
              <a:t>   	days. The municipality has implemented the Financial recovery plan which has seen 	the financial situation of the municipality improving over the past year</a:t>
            </a:r>
          </a:p>
          <a:p>
            <a:pPr algn="just"/>
            <a:endParaRPr lang="en-US" dirty="0" smtClean="0"/>
          </a:p>
          <a:p>
            <a:pPr marL="342900" indent="-342900" algn="just">
              <a:buAutoNum type="arabicPeriod"/>
            </a:pPr>
            <a:endParaRPr lang="en-US" dirty="0"/>
          </a:p>
          <a:p>
            <a:pPr algn="just"/>
            <a:endParaRPr lang="en-ZA" dirty="0" smtClean="0"/>
          </a:p>
          <a:p>
            <a:pPr algn="just"/>
            <a:endParaRPr lang="en-ZA" dirty="0" smtClean="0"/>
          </a:p>
        </p:txBody>
      </p:sp>
      <p:pic>
        <p:nvPicPr>
          <p:cNvPr id="5" name="Picture 4"/>
          <p:cNvPicPr>
            <a:picLocks noChangeAspect="1"/>
          </p:cNvPicPr>
          <p:nvPr/>
        </p:nvPicPr>
        <p:blipFill>
          <a:blip r:embed="rId2"/>
          <a:stretch>
            <a:fillRect/>
          </a:stretch>
        </p:blipFill>
        <p:spPr>
          <a:xfrm>
            <a:off x="136141" y="232828"/>
            <a:ext cx="1133954" cy="810838"/>
          </a:xfrm>
          <a:prstGeom prst="rect">
            <a:avLst/>
          </a:prstGeom>
        </p:spPr>
      </p:pic>
    </p:spTree>
    <p:extLst>
      <p:ext uri="{BB962C8B-B14F-4D97-AF65-F5344CB8AC3E}">
        <p14:creationId xmlns:p14="http://schemas.microsoft.com/office/powerpoint/2010/main" val="597938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1233</TotalTime>
  <Words>2236</Words>
  <Application>Microsoft Office PowerPoint</Application>
  <PresentationFormat>Widescreen</PresentationFormat>
  <Paragraphs>868</Paragraphs>
  <Slides>25</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25</vt:i4>
      </vt:variant>
    </vt:vector>
  </HeadingPairs>
  <TitlesOfParts>
    <vt:vector size="35" baseType="lpstr">
      <vt:lpstr>Algerian</vt:lpstr>
      <vt:lpstr>Arial</vt:lpstr>
      <vt:lpstr>Arial Narrow</vt:lpstr>
      <vt:lpstr>Calibri</vt:lpstr>
      <vt:lpstr>Century Gothic</vt:lpstr>
      <vt:lpstr>Trebuchet MS</vt:lpstr>
      <vt:lpstr>Wingdings</vt:lpstr>
      <vt:lpstr>Wingdings 3</vt:lpstr>
      <vt:lpstr>Office Theme</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CASH COVERAGE RATIO </vt:lpstr>
      <vt:lpstr>CASH COVERAGE RATIO </vt:lpstr>
      <vt:lpstr>PowerPoint Presentation</vt:lpstr>
      <vt:lpstr>PowerPoint Presentation</vt:lpstr>
      <vt:lpstr>PowerPoint Presentation</vt:lpstr>
      <vt:lpstr>DEBTORS AGEING</vt:lpstr>
      <vt:lpstr>CREDITORS AGEING</vt:lpstr>
      <vt:lpstr>GRANTS REGISTER</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KARISHMA RAMSAROOP</dc:creator>
  <cp:lastModifiedBy>Shereen Cassiem</cp:lastModifiedBy>
  <cp:revision>124</cp:revision>
  <cp:lastPrinted>2021-03-09T11:39:43Z</cp:lastPrinted>
  <dcterms:created xsi:type="dcterms:W3CDTF">2019-07-19T14:23:50Z</dcterms:created>
  <dcterms:modified xsi:type="dcterms:W3CDTF">2021-03-09T15:42:08Z</dcterms:modified>
</cp:coreProperties>
</file>