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2"/>
  </p:sldMasterIdLst>
  <p:notesMasterIdLst>
    <p:notesMasterId r:id="rId17"/>
  </p:notesMasterIdLst>
  <p:handoutMasterIdLst>
    <p:handoutMasterId r:id="rId18"/>
  </p:handoutMasterIdLst>
  <p:sldIdLst>
    <p:sldId id="471" r:id="rId3"/>
    <p:sldId id="589" r:id="rId4"/>
    <p:sldId id="591" r:id="rId5"/>
    <p:sldId id="561" r:id="rId6"/>
    <p:sldId id="608" r:id="rId7"/>
    <p:sldId id="609" r:id="rId8"/>
    <p:sldId id="543" r:id="rId9"/>
    <p:sldId id="610" r:id="rId10"/>
    <p:sldId id="611" r:id="rId11"/>
    <p:sldId id="259" r:id="rId12"/>
    <p:sldId id="612" r:id="rId13"/>
    <p:sldId id="613" r:id="rId14"/>
    <p:sldId id="594" r:id="rId15"/>
    <p:sldId id="614" r:id="rId16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TIE MILNE" initials="M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644"/>
    <a:srgbClr val="FFFF66"/>
    <a:srgbClr val="FFD21E"/>
    <a:srgbClr val="FFCC66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2" autoAdjust="0"/>
    <p:restoredTop sz="94624" autoAdjust="0"/>
  </p:normalViewPr>
  <p:slideViewPr>
    <p:cSldViewPr>
      <p:cViewPr varScale="1">
        <p:scale>
          <a:sx n="68" d="100"/>
          <a:sy n="68" d="100"/>
        </p:scale>
        <p:origin x="151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E01-421B-8D47-0B7FC53FCC0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E01-421B-8D47-0B7FC53FCC0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DE01-421B-8D47-0B7FC53FCC0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DE01-421B-8D47-0B7FC53FCC0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DE01-421B-8D47-0B7FC53FCC0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DE01-421B-8D47-0B7FC53FCC0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DE01-421B-8D47-0B7FC53FCC03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DE01-421B-8D47-0B7FC53FCC03}"/>
              </c:ext>
            </c:extLst>
          </c:dPt>
          <c:cat>
            <c:strRef>
              <c:f>Sheet1!$B$4:$B$11</c:f>
              <c:strCache>
                <c:ptCount val="8"/>
                <c:pt idx="0">
                  <c:v>Unregistered</c:v>
                </c:pt>
                <c:pt idx="1">
                  <c:v>Public Works National</c:v>
                </c:pt>
                <c:pt idx="2">
                  <c:v>Water Affairs</c:v>
                </c:pt>
                <c:pt idx="3">
                  <c:v>Section 14 schools</c:v>
                </c:pt>
                <c:pt idx="4">
                  <c:v>Rural Dev</c:v>
                </c:pt>
                <c:pt idx="5">
                  <c:v>Public Works Provincial</c:v>
                </c:pt>
                <c:pt idx="6">
                  <c:v>Human Settlement</c:v>
                </c:pt>
                <c:pt idx="7">
                  <c:v>Labour</c:v>
                </c:pt>
              </c:strCache>
            </c:strRef>
          </c:cat>
          <c:val>
            <c:numRef>
              <c:f>Sheet1!$C$4:$C$11</c:f>
              <c:numCache>
                <c:formatCode>"R"#,##0.00</c:formatCode>
                <c:ptCount val="8"/>
                <c:pt idx="0">
                  <c:v>10089582.590000004</c:v>
                </c:pt>
                <c:pt idx="1">
                  <c:v>7144722.4600000009</c:v>
                </c:pt>
                <c:pt idx="2">
                  <c:v>1840568.2600000005</c:v>
                </c:pt>
                <c:pt idx="3">
                  <c:v>1632919.7599999995</c:v>
                </c:pt>
                <c:pt idx="4">
                  <c:v>1032856.73</c:v>
                </c:pt>
                <c:pt idx="5">
                  <c:v>859827.39999999991</c:v>
                </c:pt>
                <c:pt idx="6">
                  <c:v>775211.38</c:v>
                </c:pt>
                <c:pt idx="7">
                  <c:v>119844.02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DE01-421B-8D47-0B7FC53FCC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5141097061068173E-2"/>
          <c:y val="0.80407681085668414"/>
          <c:w val="0.93485890293893181"/>
          <c:h val="0.18132881226862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42896-8E1F-4592-B5A5-18C5C72FB23A}" type="datetimeFigureOut">
              <a:rPr lang="en-ZA" smtClean="0"/>
              <a:t>2021/03/08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0"/>
            <a:ext cx="2946400" cy="4979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00E8E3-D37B-4AA5-9D84-59ED5DB4662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72453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F99D547-1A9C-4812-81A1-DCCB702D1569}" type="datetimeFigureOut">
              <a:rPr lang="en-US"/>
              <a:pPr>
                <a:defRPr/>
              </a:pPr>
              <a:t>3/8/2021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4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BE2F452-BBC8-48A0-81EB-29E797DD877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674033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22057-D92E-B844-A0E0-5B5F9DD3E06A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3A2FD1-091E-4E14-B5E1-3309D4850A6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970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9CF02-CC00-2649-94ED-FA19B7486900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9C980E-3AC1-4DFD-ABD0-F24C9196324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08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4CB99-14CA-1046-8892-79F5F5CD84E5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76249-C742-443A-9BEC-97296B7C01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7539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6309320"/>
            <a:ext cx="9035988" cy="346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 descr="http://www.kznonline.gov.za/images/stories/downloads/Logos/Coat_of_Arms-zulu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" y="6414955"/>
            <a:ext cx="575048" cy="420660"/>
          </a:xfrm>
          <a:prstGeom prst="rect">
            <a:avLst/>
          </a:prstGeom>
          <a:blipFill dpi="0" rotWithShape="1">
            <a:blip r:embed="rId2">
              <a:alphaModFix amt="0"/>
            </a:blip>
            <a:srcRect/>
            <a:tile tx="0" ty="0" sx="100000" sy="100000" flip="none" algn="tl"/>
          </a:blipFill>
          <a:ln>
            <a:noFill/>
          </a:ln>
        </p:spPr>
      </p:pic>
      <p:sp>
        <p:nvSpPr>
          <p:cNvPr id="1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532440" y="6309320"/>
            <a:ext cx="540060" cy="484165"/>
          </a:xfrm>
          <a:solidFill>
            <a:schemeClr val="bg1"/>
          </a:solidFill>
          <a:ln w="38100">
            <a:solidFill>
              <a:srgbClr val="008000"/>
            </a:solidFill>
          </a:ln>
        </p:spPr>
        <p:txBody>
          <a:bodyPr anchor="ctr"/>
          <a:lstStyle/>
          <a:p>
            <a:pPr algn="ctr">
              <a:defRPr/>
            </a:pPr>
            <a:fld id="{80BD4F07-03E6-4EEC-A54B-BD8004E5F0D3}" type="slidenum">
              <a:rPr lang="en-US" sz="1400" b="1" smtClean="0">
                <a:solidFill>
                  <a:srgbClr val="008000"/>
                </a:solidFill>
                <a:latin typeface="Arial" panose="020B0604020202020204" pitchFamily="34" charset="0"/>
              </a:rPr>
              <a:pPr algn="ctr">
                <a:defRPr/>
              </a:pPr>
              <a:t>‹#›</a:t>
            </a:fld>
            <a:endParaRPr lang="en-US" sz="1400" b="1" dirty="0">
              <a:solidFill>
                <a:srgbClr val="008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0" y="6559393"/>
            <a:ext cx="91440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ZA" sz="1050" b="1" i="1" baseline="30000" dirty="0">
                <a:solidFill>
                  <a:srgbClr val="009900"/>
                </a:solidFill>
              </a:rPr>
              <a:t>“KZN as a prosperous Province</a:t>
            </a:r>
            <a:r>
              <a:rPr lang="en-ZA" sz="1050" b="1" i="1" dirty="0">
                <a:solidFill>
                  <a:srgbClr val="009900"/>
                </a:solidFill>
              </a:rPr>
              <a:t> </a:t>
            </a:r>
            <a:r>
              <a:rPr lang="en-ZA" sz="1050" b="1" i="1" baseline="30000" dirty="0">
                <a:solidFill>
                  <a:srgbClr val="009900"/>
                </a:solidFill>
              </a:rPr>
              <a:t>with healthy, secure and skilled population, living in dignity and harmony, acting as a gateway between Africa and the World”</a:t>
            </a:r>
          </a:p>
        </p:txBody>
      </p:sp>
    </p:spTree>
    <p:extLst>
      <p:ext uri="{BB962C8B-B14F-4D97-AF65-F5344CB8AC3E}">
        <p14:creationId xmlns:p14="http://schemas.microsoft.com/office/powerpoint/2010/main" val="401215950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BD697-0977-654F-ACB0-A338177F4BD3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12F24-582A-4117-A0B2-A1DD2489FD1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678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D595C-047A-864E-B268-5EEDB2BC6CB3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BF3DF0-8F4F-4A0C-B1E1-3C80CEE4DE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274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1CD74-A628-9447-8244-8B8EFF6655AA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57167-10C8-42C7-B29A-1F1A091DEDC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2597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60AE9-2009-E141-8BFD-48ACF74E4EA6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BF22A-558E-49CD-8C91-D895D543537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778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5AAA0-B4FE-FA4F-91FD-A51FC047764B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070C76-ABB2-4FD9-BD01-E906E11C999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049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8083E-63A5-7F43-80C0-0C982036C381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2A617F-46FE-4A8A-8649-A4E46A8175B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549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FDFB1-E262-0943-9810-C72BF743D0A9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6A8617-99DB-44A4-9BFF-66DE9E6244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2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7AFD6-9824-6C41-9FC2-1A0FE35F4E3F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82E0-F617-466A-8989-E6F91EEE838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0793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5321379-7B42-F842-82DD-2E38604BA10A}" type="datetime1">
              <a:rPr lang="en-ZA" smtClean="0">
                <a:solidFill>
                  <a:prstClr val="black">
                    <a:tint val="75000"/>
                  </a:prstClr>
                </a:solidFill>
              </a:rPr>
              <a:t>2021/03/08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0CCA43C-E545-4331-BDCE-A95AACE0403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7342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66352E-78A0-D945-981C-E9B9A1B5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/>
              <a:t>GROWING KZN TOGETHER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2DDF82E0-F617-466A-8989-E6F91EEE8384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" name="Rectangle 10"/>
          <p:cNvSpPr>
            <a:spLocks noChangeArrowheads="1"/>
          </p:cNvSpPr>
          <p:nvPr/>
        </p:nvSpPr>
        <p:spPr bwMode="auto">
          <a:xfrm>
            <a:off x="1043608" y="1772816"/>
            <a:ext cx="72009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 sz="3200" b="1" dirty="0">
              <a:solidFill>
                <a:prstClr val="black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ZA" alt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  <a:p>
            <a:pPr algn="ctr" eaLnBrk="1" hangingPunct="1"/>
            <a:endParaRPr lang="en-ZA" altLang="en-US" sz="2400" b="1" dirty="0">
              <a:solidFill>
                <a:prstClr val="white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2828836"/>
            <a:ext cx="849694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/>
            <a:endParaRPr lang="en-US" altLang="en-US" sz="24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7504" y="2397949"/>
            <a:ext cx="89289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Bef>
                <a:spcPct val="20000"/>
              </a:spcBef>
              <a:spcAft>
                <a:spcPts val="0"/>
              </a:spcAft>
              <a:defRPr/>
            </a:pPr>
            <a:endParaRPr lang="en-US" sz="3200" b="1" dirty="0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pitchFamily="34" charset="0"/>
            </a:endParaRPr>
          </a:p>
        </p:txBody>
      </p:sp>
      <p:graphicFrame>
        <p:nvGraphicFramePr>
          <p:cNvPr id="12" name="Object 4">
            <a:extLst>
              <a:ext uri="{FF2B5EF4-FFF2-40B4-BE49-F238E27FC236}">
                <a16:creationId xmlns:a16="http://schemas.microsoft.com/office/drawing/2014/main" id="{A025F8E3-9CC9-4D5D-9833-1569477E39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83872"/>
              </p:ext>
            </p:extLst>
          </p:nvPr>
        </p:nvGraphicFramePr>
        <p:xfrm>
          <a:off x="611560" y="1973194"/>
          <a:ext cx="7345016" cy="2911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2" imgW="2765160" imgH="1494720" progId="">
                  <p:embed/>
                </p:oleObj>
              </mc:Choice>
              <mc:Fallback>
                <p:oleObj r:id="rId2" imgW="2765160" imgH="1494720" progId="">
                  <p:embed/>
                  <p:pic>
                    <p:nvPicPr>
                      <p:cNvPr id="4" name="Object 4">
                        <a:extLst>
                          <a:ext uri="{FF2B5EF4-FFF2-40B4-BE49-F238E27FC236}">
                            <a16:creationId xmlns:a16="http://schemas.microsoft.com/office/drawing/2014/main" id="{3206C573-C3EB-40F4-8624-A30AA613F1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-12000" contrast="1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973194"/>
                        <a:ext cx="7345016" cy="2911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Picture 4">
            <a:extLst>
              <a:ext uri="{FF2B5EF4-FFF2-40B4-BE49-F238E27FC236}">
                <a16:creationId xmlns:a16="http://schemas.microsoft.com/office/drawing/2014/main" id="{75CDB821-A29A-4A4D-AE5B-6A9A7794C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4140" y="5720746"/>
            <a:ext cx="2910884" cy="12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18" descr="http://www.kzn.org.za/thumb.php?path=files/gallery/29/Zululand800x1361.gif&amp;length=600">
            <a:extLst>
              <a:ext uri="{FF2B5EF4-FFF2-40B4-BE49-F238E27FC236}">
                <a16:creationId xmlns:a16="http://schemas.microsoft.com/office/drawing/2014/main" id="{3F1F855A-4075-4B40-B5D7-C081DF6A0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36745" y="5756187"/>
            <a:ext cx="6299752" cy="1271616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</p:spPr>
      </p:pic>
      <p:pic>
        <p:nvPicPr>
          <p:cNvPr id="18" name="Picture 2" descr="The Nest Drakensberg Mountain Resort Hotel">
            <a:extLst>
              <a:ext uri="{FF2B5EF4-FFF2-40B4-BE49-F238E27FC236}">
                <a16:creationId xmlns:a16="http://schemas.microsoft.com/office/drawing/2014/main" id="{679000BC-0399-4D93-9CEF-FE95B2BB69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967" y="5720746"/>
            <a:ext cx="1685925" cy="1271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8EEB62B4-3C84-4635-812C-103A251217DE}"/>
              </a:ext>
            </a:extLst>
          </p:cNvPr>
          <p:cNvSpPr/>
          <p:nvPr/>
        </p:nvSpPr>
        <p:spPr>
          <a:xfrm>
            <a:off x="179512" y="774475"/>
            <a:ext cx="8507288" cy="584775"/>
          </a:xfrm>
          <a:prstGeom prst="rect">
            <a:avLst/>
          </a:prstGeom>
          <a:solidFill>
            <a:srgbClr val="0080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entury Gothic" panose="020B0502020202020204" pitchFamily="34" charset="0"/>
              </a:rPr>
              <a:t>STATE OF THE MUNICIPALITY</a:t>
            </a:r>
          </a:p>
        </p:txBody>
      </p:sp>
    </p:spTree>
    <p:extLst>
      <p:ext uri="{BB962C8B-B14F-4D97-AF65-F5344CB8AC3E}">
        <p14:creationId xmlns:p14="http://schemas.microsoft.com/office/powerpoint/2010/main" val="2188969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3FF59-2014-43F3-ABF7-3FFEAB391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94" y="116632"/>
            <a:ext cx="5915000" cy="458787"/>
          </a:xfrm>
          <a:solidFill>
            <a:srgbClr val="009644"/>
          </a:solidFill>
        </p:spPr>
        <p:txBody>
          <a:bodyPr/>
          <a:lstStyle/>
          <a:p>
            <a:pPr algn="ctr"/>
            <a:r>
              <a:rPr lang="en-ZA" dirty="0">
                <a:latin typeface="Century Gothic" panose="020B0502020202020204" pitchFamily="34" charset="0"/>
              </a:rPr>
              <a:t>Government Debt Summary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3524E4-864A-46E2-A978-D96C690088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1156" y="908720"/>
            <a:ext cx="4828876" cy="5832648"/>
          </a:xfrm>
        </p:spPr>
        <p:txBody>
          <a:bodyPr/>
          <a:lstStyle/>
          <a:p>
            <a:endParaRPr lang="en-ZA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DF076C-160D-4855-A72C-BC51F42FCC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7916"/>
              </p:ext>
            </p:extLst>
          </p:nvPr>
        </p:nvGraphicFramePr>
        <p:xfrm>
          <a:off x="4283968" y="1594248"/>
          <a:ext cx="4828876" cy="5147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AA1CA39-2A7B-42D4-90B3-6E370C1EFD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045967"/>
              </p:ext>
            </p:extLst>
          </p:nvPr>
        </p:nvGraphicFramePr>
        <p:xfrm>
          <a:off x="251520" y="908720"/>
          <a:ext cx="4176463" cy="5832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505025" imgH="1914395" progId="Excel.Sheet.12">
                  <p:embed/>
                </p:oleObj>
              </mc:Choice>
              <mc:Fallback>
                <p:oleObj name="Worksheet" r:id="rId3" imgW="2505025" imgH="1914395" progId="Excel.Sheet.12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8AA1CA39-2A7B-42D4-90B3-6E370C1EFDC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908720"/>
                        <a:ext cx="4176463" cy="58326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8371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0E5D8-17FA-4C48-B120-13E639E94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6175"/>
            <a:ext cx="8229600" cy="490066"/>
          </a:xfrm>
          <a:solidFill>
            <a:srgbClr val="009644"/>
          </a:solidFill>
        </p:spPr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Unauthorized, Irregular, Fruitless And Wasteful Expenditure (UIFW</a:t>
            </a: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ZA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8B57D61-2FC1-4C67-8DC1-E2EFD4C4FA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9581625"/>
              </p:ext>
            </p:extLst>
          </p:nvPr>
        </p:nvGraphicFramePr>
        <p:xfrm>
          <a:off x="0" y="1484784"/>
          <a:ext cx="9144000" cy="45215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19672">
                  <a:extLst>
                    <a:ext uri="{9D8B030D-6E8A-4147-A177-3AD203B41FA5}">
                      <a16:colId xmlns:a16="http://schemas.microsoft.com/office/drawing/2014/main" val="2328169247"/>
                    </a:ext>
                  </a:extLst>
                </a:gridCol>
                <a:gridCol w="1725873">
                  <a:extLst>
                    <a:ext uri="{9D8B030D-6E8A-4147-A177-3AD203B41FA5}">
                      <a16:colId xmlns:a16="http://schemas.microsoft.com/office/drawing/2014/main" val="1991937274"/>
                    </a:ext>
                  </a:extLst>
                </a:gridCol>
                <a:gridCol w="1267612">
                  <a:extLst>
                    <a:ext uri="{9D8B030D-6E8A-4147-A177-3AD203B41FA5}">
                      <a16:colId xmlns:a16="http://schemas.microsoft.com/office/drawing/2014/main" val="3634849316"/>
                    </a:ext>
                  </a:extLst>
                </a:gridCol>
                <a:gridCol w="1556620">
                  <a:extLst>
                    <a:ext uri="{9D8B030D-6E8A-4147-A177-3AD203B41FA5}">
                      <a16:colId xmlns:a16="http://schemas.microsoft.com/office/drawing/2014/main" val="4187868398"/>
                    </a:ext>
                  </a:extLst>
                </a:gridCol>
                <a:gridCol w="1529182">
                  <a:extLst>
                    <a:ext uri="{9D8B030D-6E8A-4147-A177-3AD203B41FA5}">
                      <a16:colId xmlns:a16="http://schemas.microsoft.com/office/drawing/2014/main" val="252457749"/>
                    </a:ext>
                  </a:extLst>
                </a:gridCol>
                <a:gridCol w="1445041">
                  <a:extLst>
                    <a:ext uri="{9D8B030D-6E8A-4147-A177-3AD203B41FA5}">
                      <a16:colId xmlns:a16="http://schemas.microsoft.com/office/drawing/2014/main" val="234412261"/>
                    </a:ext>
                  </a:extLst>
                </a:gridCol>
              </a:tblGrid>
              <a:tr h="535312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Municipality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YTD Closing (2019/2020)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YTD % Addressed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YTD (Addressed)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2019/2020 (Incurred)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Opening (2018/2019)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37660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Unauthorised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2 951 509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2 442 196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R 2 951 509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2 442 196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9463538"/>
                  </a:ext>
                </a:extLst>
              </a:tr>
              <a:tr h="591949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Irregular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    785 512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98.56%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R 53 199 191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R 23 177 622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R 31 407 081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210667"/>
                  </a:ext>
                </a:extLst>
              </a:tr>
              <a:tr h="591949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Fruitless and Wasteful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    776 395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11.92%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105 028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R 42 754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R 838 669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6015112"/>
                  </a:ext>
                </a:extLst>
              </a:tr>
              <a:tr h="279849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4 513 416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56 346 415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R 26 171 885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R 34 687 946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80780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6DE0F29-89C6-45EE-AE79-C02044B9D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6A84DC-09C4-4C91-A05A-B3DEA113D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25230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6C97C-235B-481F-840B-EAEB70472F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9644"/>
          </a:solidFill>
        </p:spPr>
        <p:txBody>
          <a:bodyPr/>
          <a:lstStyle/>
          <a:p>
            <a:r>
              <a:rPr lang="en-ZA" sz="2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C</a:t>
            </a:r>
            <a:r>
              <a:rPr lang="en-ZA" sz="24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onsequence    </a:t>
            </a:r>
            <a:r>
              <a:rPr lang="en-ZA" sz="2400" b="1" dirty="0">
                <a:solidFill>
                  <a:schemeClr val="bg1"/>
                </a:solidFill>
                <a:latin typeface="Century Gothic" panose="020B0502020202020204" pitchFamily="34" charset="0"/>
                <a:ea typeface="Calibri" panose="020F0502020204030204" pitchFamily="34" charset="0"/>
              </a:rPr>
              <a:t>M</a:t>
            </a:r>
            <a:r>
              <a:rPr lang="en-ZA" sz="24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anagement</a:t>
            </a:r>
            <a:endParaRPr lang="en-ZA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833C2B-0763-4309-876D-B4AC2296E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756150"/>
          </a:xfrm>
        </p:spPr>
        <p:txBody>
          <a:bodyPr/>
          <a:lstStyle/>
          <a:p>
            <a:pPr indent="-28575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ZA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MFMA section 32(2) The municipality does investigate UIFW.</a:t>
            </a:r>
          </a:p>
          <a:p>
            <a:pPr indent="-28575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ZA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MFMA section 32(4)Registers are submitted </a:t>
            </a:r>
            <a:r>
              <a:rPr lang="en-ZA" sz="1800" dirty="0" err="1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timelyt</a:t>
            </a:r>
            <a:r>
              <a:rPr lang="en-ZA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Provincial Treasury</a:t>
            </a:r>
          </a:p>
          <a:p>
            <a:pPr indent="-285750" algn="just">
              <a:lnSpc>
                <a:spcPct val="107000"/>
              </a:lnSpc>
              <a:spcBef>
                <a:spcPts val="120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ZA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Consequence Management  Investigation reports:</a:t>
            </a:r>
          </a:p>
          <a:p>
            <a:pPr marL="0" indent="0" algn="just">
              <a:buNone/>
            </a:pPr>
            <a:r>
              <a:rPr lang="en-ZA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4</a:t>
            </a:r>
            <a:r>
              <a:rPr lang="en-ZA" sz="1800" dirty="0">
                <a:latin typeface="Century Gothic" panose="020B0502020202020204" pitchFamily="34" charset="0"/>
                <a:ea typeface="Calibri" panose="020F0502020204030204" pitchFamily="34" charset="0"/>
              </a:rPr>
              <a:t>.</a:t>
            </a:r>
            <a:r>
              <a:rPr lang="en-ZA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</a:rPr>
              <a:t> </a:t>
            </a:r>
            <a:r>
              <a:rPr lang="en-US" sz="1800" b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/>
                <a:cs typeface="Times New Roman" panose="02020603050405020304" pitchFamily="18" charset="0"/>
              </a:rPr>
              <a:t>There is 1 case of consequence management, which is in progress for R776 395.00. 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1800" b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/>
                <a:cs typeface="Times New Roman" panose="02020603050405020304" pitchFamily="18" charset="0"/>
              </a:rPr>
              <a:t>The case involved the Ghost employees </a:t>
            </a:r>
          </a:p>
          <a:p>
            <a:pPr marL="7429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/>
                <a:cs typeface="Times New Roman" panose="02020603050405020304" pitchFamily="18" charset="0"/>
              </a:rPr>
              <a:t>Disciplinary action was taken and the matter was reported to law enforcement and Commercial Crime Unit.</a:t>
            </a:r>
          </a:p>
          <a:p>
            <a:pPr marL="742950" indent="-28575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sz="1800" b="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/>
                <a:cs typeface="Times New Roman" panose="02020603050405020304" pitchFamily="18" charset="0"/>
              </a:rPr>
              <a:t>The case was opened with SAPS and it is still at Court proceedings</a:t>
            </a:r>
            <a:endParaRPr lang="en-ZA" sz="1800" b="0" dirty="0">
              <a:solidFill>
                <a:schemeClr val="tx1"/>
              </a:solidFill>
              <a:effectLst/>
              <a:latin typeface="Century Gothic" panose="020B0502020202020204" pitchFamily="34" charset="0"/>
              <a:ea typeface="Calibri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ZA" sz="1800" dirty="0">
              <a:latin typeface="Century Gothic" panose="020B0502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476E47-F5C7-4346-8A03-70F41FD7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7B818-2CB0-409D-B7FF-2F4A0D52A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1840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6F989-D7CD-DA4D-A501-27A4411E1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561562"/>
            <a:ext cx="6912768" cy="922114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sz="2400" b="1" dirty="0">
                <a:latin typeface="Century Gothic" panose="020B0502020202020204" pitchFamily="34" charset="0"/>
              </a:rPr>
              <a:t>COVID 19 EXPENDITURE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4D9A89-67C4-C048-B9E4-07D106644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3265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B87C47-223F-EE41-8035-E4E90B591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34562A-4ACA-5A4F-971F-B46494D69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21FD2BE-72B3-4994-805E-6D128281A379}"/>
              </a:ext>
            </a:extLst>
          </p:cNvPr>
          <p:cNvSpPr txBox="1"/>
          <p:nvPr/>
        </p:nvSpPr>
        <p:spPr>
          <a:xfrm>
            <a:off x="215517" y="1612174"/>
            <a:ext cx="8748972" cy="52296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 amount of R1 907 000 has been spent on expenditure related to COVID 19 to date. Grant received to date is R1 287 000.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is sent on a weekly basis to Provincial Treasury every Friday.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609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Overtime 			R162 000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609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Protective clothing 		R606 000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609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Sanitization of buildings     	R259 000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609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distributions		R533 000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609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Screening and testing 	              R99 000.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6609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		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R248 000</a:t>
            </a:r>
          </a:p>
          <a:p>
            <a:pPr marL="466090" indent="-285750">
              <a:lnSpc>
                <a:spcPct val="107000"/>
              </a:lnSpc>
              <a:buFont typeface="Wingdings" panose="05000000000000000000" pitchFamily="2" charset="2"/>
              <a:buChar char="q"/>
            </a:pP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</a:pP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07000"/>
              </a:lnSpc>
              <a:spcAft>
                <a:spcPts val="800"/>
              </a:spcAft>
            </a:pPr>
            <a:r>
              <a:rPr lang="en-Z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Z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1022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D5975F-AB6C-4CC6-B639-BC97B4BA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E46E60-650F-4C4D-A4BC-D8BA4AB83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14</a:t>
            </a:fld>
            <a:endParaRPr lang="en-US" altLang="en-US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EFEA887-2D95-4CEB-8326-C05FC30399A5}"/>
              </a:ext>
            </a:extLst>
          </p:cNvPr>
          <p:cNvSpPr/>
          <p:nvPr/>
        </p:nvSpPr>
        <p:spPr>
          <a:xfrm>
            <a:off x="2123728" y="2348880"/>
            <a:ext cx="4608512" cy="1440160"/>
          </a:xfrm>
          <a:prstGeom prst="roundRect">
            <a:avLst/>
          </a:prstGeom>
          <a:solidFill>
            <a:srgbClr val="00964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400" b="1" dirty="0">
                <a:latin typeface="Century Gothic" panose="020B0502020202020204" pitchFamily="34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130383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2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2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174065"/>
              </p:ext>
            </p:extLst>
          </p:nvPr>
        </p:nvGraphicFramePr>
        <p:xfrm>
          <a:off x="40080" y="1268759"/>
          <a:ext cx="9068424" cy="6013442"/>
        </p:xfrm>
        <a:graphic>
          <a:graphicData uri="http://schemas.openxmlformats.org/drawingml/2006/table">
            <a:tbl>
              <a:tblPr firstRow="1" firstCol="1" bandRow="1"/>
              <a:tblGrid>
                <a:gridCol w="211440">
                  <a:extLst>
                    <a:ext uri="{9D8B030D-6E8A-4147-A177-3AD203B41FA5}">
                      <a16:colId xmlns:a16="http://schemas.microsoft.com/office/drawing/2014/main" val="345347835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198658311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3513360801"/>
                    </a:ext>
                  </a:extLst>
                </a:gridCol>
                <a:gridCol w="2541898">
                  <a:extLst>
                    <a:ext uri="{9D8B030D-6E8A-4147-A177-3AD203B41FA5}">
                      <a16:colId xmlns:a16="http://schemas.microsoft.com/office/drawing/2014/main" val="1340951382"/>
                    </a:ext>
                  </a:extLst>
                </a:gridCol>
                <a:gridCol w="2426654">
                  <a:extLst>
                    <a:ext uri="{9D8B030D-6E8A-4147-A177-3AD203B41FA5}">
                      <a16:colId xmlns:a16="http://schemas.microsoft.com/office/drawing/2014/main" val="1117984165"/>
                    </a:ext>
                  </a:extLst>
                </a:gridCol>
              </a:tblGrid>
              <a:tr h="494274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FILLING OF CRITICAL POSITIONS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603166"/>
                  </a:ext>
                </a:extLst>
              </a:tr>
              <a:tr h="9441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 POSTS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FILLED POSITIONS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VACANT POSITIONS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9682"/>
                  </a:ext>
                </a:extLst>
              </a:tr>
              <a:tr h="194519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ZA" sz="16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05 </a:t>
                      </a:r>
                    </a:p>
                    <a:p>
                      <a:pPr marL="0" indent="0" algn="ctr">
                        <a:buFont typeface="+mj-lt"/>
                        <a:buNone/>
                      </a:pPr>
                      <a:r>
                        <a:rPr lang="en-ZA" sz="16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(Senior Managers)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03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Municipal Manager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Director Coperate Services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Director Social &amp; Economic Services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endParaRPr lang="en-US" sz="16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 Director Technical)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Resigned  in November 2020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CFO Resigned in January 2021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Recruitment process  in progress to be shortlisted in March 2021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091145"/>
                  </a:ext>
                </a:extLst>
              </a:tr>
              <a:tr h="1795894">
                <a:tc gridSpan="5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ZA" sz="1600" b="0" baseline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ZA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34290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403648" y="274443"/>
            <a:ext cx="6768752" cy="346245"/>
          </a:xfrm>
          <a:solidFill>
            <a:srgbClr val="008000"/>
          </a:solidFill>
        </p:spPr>
        <p:txBody>
          <a:bodyPr>
            <a:noAutofit/>
          </a:bodyPr>
          <a:lstStyle/>
          <a:p>
            <a:pPr algn="l"/>
            <a:r>
              <a:rPr lang="en-US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BUILDING CAPABLE LOCAL GOVERNMENT INSTITUTIONS </a:t>
            </a:r>
            <a:endParaRPr lang="en-ZA" sz="1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7C56F4-3EBB-F147-8BAC-DCAFDDEEF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63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55861-59D1-3C46-911E-512E1546E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9712" y="274638"/>
            <a:ext cx="5112568" cy="562074"/>
          </a:xfrm>
        </p:spPr>
        <p:txBody>
          <a:bodyPr/>
          <a:lstStyle/>
          <a:p>
            <a:r>
              <a:rPr lang="en-US" sz="2400" dirty="0">
                <a:solidFill>
                  <a:srgbClr val="009644"/>
                </a:solidFill>
              </a:rPr>
              <a:t>4.2.     GOOD GOVERNANCE 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D115D-737A-854C-A91E-4D872DD4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2CCD8F-FE8A-3C46-9152-EDBDFFE60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9F79FFB-9FF6-0745-B828-F3082B1E9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521233"/>
              </p:ext>
            </p:extLst>
          </p:nvPr>
        </p:nvGraphicFramePr>
        <p:xfrm>
          <a:off x="0" y="2676860"/>
          <a:ext cx="8892480" cy="305639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627784">
                  <a:extLst>
                    <a:ext uri="{9D8B030D-6E8A-4147-A177-3AD203B41FA5}">
                      <a16:colId xmlns:a16="http://schemas.microsoft.com/office/drawing/2014/main" val="2603245915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788856074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168353997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97558197"/>
                    </a:ext>
                  </a:extLst>
                </a:gridCol>
              </a:tblGrid>
              <a:tr h="101879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TROLKA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EXCO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MPAC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COUNCIL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061964"/>
                  </a:ext>
                </a:extLst>
              </a:tr>
              <a:tr h="101879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Functional 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Functional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Functional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Functional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68812"/>
                  </a:ext>
                </a:extLst>
              </a:tr>
              <a:tr h="1018798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Sits on Tuesdays every week  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Sits once a month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Sits once a quarter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Sits once a month</a:t>
                      </a:r>
                    </a:p>
                  </a:txBody>
                  <a:tcP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64924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4C38CEC-F0B6-FE49-A2C8-0F39DAB33006}"/>
              </a:ext>
            </a:extLst>
          </p:cNvPr>
          <p:cNvSpPr txBox="1"/>
          <p:nvPr/>
        </p:nvSpPr>
        <p:spPr>
          <a:xfrm>
            <a:off x="2681300" y="434515"/>
            <a:ext cx="3781400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GOOD GOVERNANCE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B5D6152-828C-C746-9195-7613A6B7D4C4}"/>
              </a:ext>
            </a:extLst>
          </p:cNvPr>
          <p:cNvSpPr txBox="1"/>
          <p:nvPr/>
        </p:nvSpPr>
        <p:spPr>
          <a:xfrm>
            <a:off x="539552" y="1658972"/>
            <a:ext cx="7632848" cy="369332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Century Gothic" panose="020B0502020202020204" pitchFamily="34" charset="0"/>
              </a:rPr>
              <a:t>FUNCTIONALITY OF COUNCIL STRUCTURES / COMMITTEES </a:t>
            </a:r>
          </a:p>
        </p:txBody>
      </p:sp>
    </p:spTree>
    <p:extLst>
      <p:ext uri="{BB962C8B-B14F-4D97-AF65-F5344CB8AC3E}">
        <p14:creationId xmlns:p14="http://schemas.microsoft.com/office/powerpoint/2010/main" val="229930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4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4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920738" y="279622"/>
            <a:ext cx="5747605" cy="917130"/>
          </a:xfrm>
          <a:solidFill>
            <a:srgbClr val="008000"/>
          </a:solidFill>
        </p:spPr>
        <p:txBody>
          <a:bodyPr/>
          <a:lstStyle/>
          <a:p>
            <a:r>
              <a:rPr lang="en-US" sz="1800" b="1" dirty="0"/>
              <a:t> </a:t>
            </a:r>
            <a:r>
              <a:rPr lang="en-US" sz="1800" b="1" dirty="0">
                <a:solidFill>
                  <a:schemeClr val="bg1"/>
                </a:solidFill>
              </a:rPr>
              <a:t>FINANCIAL VIABILITY &amp; MANAGEMENT</a:t>
            </a:r>
            <a:endParaRPr lang="en-ZA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237547"/>
              </p:ext>
            </p:extLst>
          </p:nvPr>
        </p:nvGraphicFramePr>
        <p:xfrm>
          <a:off x="179512" y="1844824"/>
          <a:ext cx="8784975" cy="4851483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72007">
                  <a:extLst>
                    <a:ext uri="{9D8B030D-6E8A-4147-A177-3AD203B41FA5}">
                      <a16:colId xmlns:a16="http://schemas.microsoft.com/office/drawing/2014/main" val="2348617785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492876556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344510594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04583459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503384166"/>
                    </a:ext>
                  </a:extLst>
                </a:gridCol>
              </a:tblGrid>
              <a:tr h="694048">
                <a:tc>
                  <a:txBody>
                    <a:bodyPr/>
                    <a:lstStyle/>
                    <a:p>
                      <a:pPr algn="l" fontAlgn="ctr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effectLst/>
                        </a:rPr>
                        <a:t>DEBTORS OVER 90 DAYS (R)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effectLst/>
                        </a:rPr>
                        <a:t>GOVERNMENT</a:t>
                      </a:r>
                      <a:r>
                        <a:rPr lang="en-ZA" sz="1400" b="1" u="none" strike="noStrike" baseline="0" dirty="0">
                          <a:effectLst/>
                        </a:rPr>
                        <a:t> DEBT (R)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effectLst/>
                        </a:rPr>
                        <a:t>ARREAR ESKOM DEBT (R)</a:t>
                      </a:r>
                      <a:r>
                        <a:rPr lang="en-ZA" sz="1400" b="1" u="none" strike="noStrike" baseline="0" dirty="0">
                          <a:effectLst/>
                        </a:rPr>
                        <a:t> 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0547"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400" b="1" dirty="0">
                          <a:effectLst/>
                          <a:latin typeface="Century Gothic" panose="020B0502020202020204" pitchFamily="34" charset="0"/>
                        </a:rPr>
                        <a:t> 67,676,872.15 </a:t>
                      </a:r>
                      <a:endParaRPr lang="en-ZA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400" b="1" dirty="0">
                          <a:effectLst/>
                          <a:latin typeface="Century Gothic" panose="020B0502020202020204" pitchFamily="34" charset="0"/>
                        </a:rPr>
                        <a:t>R34 344 108.49</a:t>
                      </a:r>
                      <a:endParaRPr lang="en-ZA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ZA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 </a:t>
                      </a:r>
                      <a:r>
                        <a:rPr lang="en-ZA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nill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7577">
                <a:tc>
                  <a:txBody>
                    <a:bodyPr/>
                    <a:lstStyle/>
                    <a:p>
                      <a:pPr algn="l" fontAlgn="ctr"/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effectLst/>
                        </a:rPr>
                        <a:t> Employee Related Costs (Norm 25% - 40%)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effectLst/>
                        </a:rPr>
                        <a:t>% Contracted Services (Norm 2% - 5%)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 dirty="0">
                          <a:effectLst/>
                        </a:rPr>
                        <a:t>% MIG Expenditure</a:t>
                      </a:r>
                    </a:p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 June 2020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u="none" strike="noStrike">
                          <a:effectLst/>
                        </a:rPr>
                        <a:t>2021 Budget Funded</a:t>
                      </a:r>
                    </a:p>
                    <a:p>
                      <a:pPr algn="ctr" fontAlgn="ctr"/>
                      <a:r>
                        <a:rPr lang="en-ZA" sz="1400" b="1" u="none" strike="noStrike">
                          <a:effectLst/>
                        </a:rPr>
                        <a:t> (Yes / No)</a:t>
                      </a:r>
                      <a:endParaRPr lang="en-ZA" sz="14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1734">
                <a:tc>
                  <a:txBody>
                    <a:bodyPr/>
                    <a:lstStyle/>
                    <a:p>
                      <a:pPr marL="0" indent="0" algn="l" fontAlgn="ctr">
                        <a:buNone/>
                      </a:pP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45%</a:t>
                      </a:r>
                    </a:p>
                    <a:p>
                      <a:pPr algn="ctr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 algn="just" fontAlgn="ctr">
                        <a:buFont typeface="Wingdings" panose="05000000000000000000" pitchFamily="2" charset="2"/>
                        <a:buChar char="q"/>
                      </a:pPr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Contract Employee over 4 Years absorbed permanently</a:t>
                      </a:r>
                    </a:p>
                    <a:p>
                      <a:pPr marL="285750" indent="-285750" algn="just" fontAlgn="ctr">
                        <a:buFont typeface="Wingdings" panose="05000000000000000000" pitchFamily="2" charset="2"/>
                        <a:buChar char="q"/>
                      </a:pPr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Implementation of Job Evaluation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8%</a:t>
                      </a:r>
                    </a:p>
                    <a:p>
                      <a:pPr algn="ctr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5750" indent="-285750" algn="just" fontAlgn="ctr">
                        <a:buFont typeface="Wingdings" panose="05000000000000000000" pitchFamily="2" charset="2"/>
                        <a:buChar char="q"/>
                      </a:pPr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Financial System from VIP to Sage Evolution</a:t>
                      </a:r>
                    </a:p>
                    <a:p>
                      <a:pPr marL="285750" indent="-285750" algn="just" fontAlgn="ctr">
                        <a:buFont typeface="Wingdings" panose="05000000000000000000" pitchFamily="2" charset="2"/>
                        <a:buChar char="q"/>
                      </a:pPr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Security Services</a:t>
                      </a:r>
                    </a:p>
                    <a:p>
                      <a:pPr marL="285750" indent="-285750" algn="just" fontAlgn="ctr">
                        <a:buFont typeface="Wingdings" panose="05000000000000000000" pitchFamily="2" charset="2"/>
                        <a:buChar char="q"/>
                      </a:pPr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Vat Recovery</a:t>
                      </a:r>
                    </a:p>
                    <a:p>
                      <a:pPr marL="285750" indent="-285750" algn="just" fontAlgn="ctr">
                        <a:buFont typeface="Wingdings" panose="05000000000000000000" pitchFamily="2" charset="2"/>
                        <a:buChar char="q"/>
                      </a:pPr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100%</a:t>
                      </a:r>
                    </a:p>
                    <a:p>
                      <a:pPr algn="ctr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 October 2020   =  22%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Yes</a:t>
                      </a:r>
                    </a:p>
                    <a:p>
                      <a:pPr algn="ctr" fontAlgn="ctr"/>
                      <a:endParaRPr lang="en-ZA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en-ZA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Funded</a:t>
                      </a:r>
                    </a:p>
                  </a:txBody>
                  <a:tcPr marL="6350" marR="6350" marT="6350" marB="0"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7577">
                <a:tc gridSpan="5">
                  <a:txBody>
                    <a:bodyPr/>
                    <a:lstStyle/>
                    <a:p>
                      <a:pPr algn="l" fontAlgn="ctr"/>
                      <a:endParaRPr lang="en-ZA" sz="1400" b="1" u="none" strike="noStrike" dirty="0">
                        <a:effectLst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ZA" sz="1000" b="1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6350" marR="6350" marT="635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0EF6AC-9D61-2247-857A-6FAD0E20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27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35541-3613-43B2-B8B5-65EFA8CE3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366" y="137865"/>
            <a:ext cx="8229600" cy="332717"/>
          </a:xfrm>
          <a:solidFill>
            <a:srgbClr val="008000"/>
          </a:solidFill>
        </p:spPr>
        <p:txBody>
          <a:bodyPr/>
          <a:lstStyle/>
          <a:p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Indicators over  3 Months.</a:t>
            </a:r>
            <a:endParaRPr lang="en-ZA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91EBEFD-E685-4E88-82BC-465539650E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659334"/>
              </p:ext>
            </p:extLst>
          </p:nvPr>
        </p:nvGraphicFramePr>
        <p:xfrm>
          <a:off x="39546" y="692696"/>
          <a:ext cx="9082997" cy="6338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05552">
                  <a:extLst>
                    <a:ext uri="{9D8B030D-6E8A-4147-A177-3AD203B41FA5}">
                      <a16:colId xmlns:a16="http://schemas.microsoft.com/office/drawing/2014/main" val="1139333889"/>
                    </a:ext>
                  </a:extLst>
                </a:gridCol>
                <a:gridCol w="1227220">
                  <a:extLst>
                    <a:ext uri="{9D8B030D-6E8A-4147-A177-3AD203B41FA5}">
                      <a16:colId xmlns:a16="http://schemas.microsoft.com/office/drawing/2014/main" val="2482917728"/>
                    </a:ext>
                  </a:extLst>
                </a:gridCol>
                <a:gridCol w="1473033">
                  <a:extLst>
                    <a:ext uri="{9D8B030D-6E8A-4147-A177-3AD203B41FA5}">
                      <a16:colId xmlns:a16="http://schemas.microsoft.com/office/drawing/2014/main" val="3698325453"/>
                    </a:ext>
                  </a:extLst>
                </a:gridCol>
                <a:gridCol w="1546685">
                  <a:extLst>
                    <a:ext uri="{9D8B030D-6E8A-4147-A177-3AD203B41FA5}">
                      <a16:colId xmlns:a16="http://schemas.microsoft.com/office/drawing/2014/main" val="334886107"/>
                    </a:ext>
                  </a:extLst>
                </a:gridCol>
                <a:gridCol w="2430507">
                  <a:extLst>
                    <a:ext uri="{9D8B030D-6E8A-4147-A177-3AD203B41FA5}">
                      <a16:colId xmlns:a16="http://schemas.microsoft.com/office/drawing/2014/main" val="1338356660"/>
                    </a:ext>
                  </a:extLst>
                </a:gridCol>
              </a:tblGrid>
              <a:tr h="788612"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Financial Ratio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Nov-20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Dec-20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Jan-21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Century Gothic" panose="020B0502020202020204" pitchFamily="34" charset="0"/>
                        </a:rPr>
                        <a:t>Comments in relation to the norm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3791560"/>
                  </a:ext>
                </a:extLst>
              </a:tr>
              <a:tr h="504240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Cash Coverage (1-3 months)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1.92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5.81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4.65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Century Gothic" panose="020B0502020202020204" pitchFamily="34" charset="0"/>
                        </a:rPr>
                        <a:t>Within the norm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8579082"/>
                  </a:ext>
                </a:extLst>
              </a:tr>
              <a:tr h="504240">
                <a:tc>
                  <a:txBody>
                    <a:bodyPr/>
                    <a:lstStyle/>
                    <a:p>
                      <a:pPr marL="457200" lvl="0"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Current Ratio (1.5-2)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1.17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1.17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1.17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Within the norm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0470136"/>
                  </a:ext>
                </a:extLst>
              </a:tr>
              <a:tr h="69067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Level of cash-backed grants (≥ 0)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2.32 positive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3.47 positive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entury Gothic" panose="020B0502020202020204" pitchFamily="34" charset="0"/>
                        </a:rPr>
                        <a:t>3.10 positive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060362"/>
                  </a:ext>
                </a:extLst>
              </a:tr>
              <a:tr h="453725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% creditors &gt; 30 days (= 0)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1708445"/>
                  </a:ext>
                </a:extLst>
              </a:tr>
              <a:tr h="55474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Debtors &gt; 90 days (= 0)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65,193,210.54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66,238,949.00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entury Gothic" panose="020B0502020202020204" pitchFamily="34" charset="0"/>
                        </a:rPr>
                        <a:t>67,676,872.15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8031252"/>
                  </a:ext>
                </a:extLst>
              </a:tr>
              <a:tr h="690019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% actual R&amp;M spent in relation to the budget (≥ 8%)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2%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2%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2.12%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Low expenditure 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841365"/>
                  </a:ext>
                </a:extLst>
              </a:tr>
              <a:tr h="554746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Operating Surplus/ (Deficit) (≥ 0)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25,774,130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76,411,433.37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64,479,072.64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3126308"/>
                  </a:ext>
                </a:extLst>
              </a:tr>
              <a:tr h="690019">
                <a:tc>
                  <a:txBody>
                    <a:bodyPr/>
                    <a:lstStyle/>
                    <a:p>
                      <a:pPr marL="457200" algn="l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Collection Rate (billed vs collection) (≥ 95%)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68.5%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68.92%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entury Gothic" panose="020B0502020202020204" pitchFamily="34" charset="0"/>
                        </a:rPr>
                        <a:t>66.32%%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Below the accepted norm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5133898"/>
                  </a:ext>
                </a:extLst>
              </a:tr>
              <a:tr h="45372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% Actual CAPEX to budget (≥ 95%)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43%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>
                          <a:effectLst/>
                          <a:latin typeface="Century Gothic" panose="020B0502020202020204" pitchFamily="34" charset="0"/>
                        </a:rPr>
                        <a:t>55%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8786279"/>
                  </a:ext>
                </a:extLst>
              </a:tr>
              <a:tr h="453725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% Actual OPEX to budget (≥ 95%)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>
                          <a:effectLst/>
                          <a:latin typeface="Century Gothic" panose="020B0502020202020204" pitchFamily="34" charset="0"/>
                        </a:rPr>
                        <a:t>36%</a:t>
                      </a:r>
                      <a:endParaRPr lang="en-ZA" sz="14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ZA" sz="1400" dirty="0">
                          <a:effectLst/>
                          <a:latin typeface="Century Gothic" panose="020B0502020202020204" pitchFamily="34" charset="0"/>
                        </a:rPr>
                        <a:t>51%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58%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4037098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C49A3D-7FC4-4DCD-A465-335FD70C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605EEC-35D7-4833-BF41-E060558A6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6509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506A6-0925-4A38-8131-9E67B2297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281354"/>
            <a:ext cx="7040880" cy="555358"/>
          </a:xfrm>
        </p:spPr>
        <p:txBody>
          <a:bodyPr/>
          <a:lstStyle/>
          <a:p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Action plan </a:t>
            </a:r>
            <a:endParaRPr lang="en-ZA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604BB76-86B4-4671-9261-89663A70EE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5834285"/>
              </p:ext>
            </p:extLst>
          </p:nvPr>
        </p:nvGraphicFramePr>
        <p:xfrm>
          <a:off x="107505" y="2302733"/>
          <a:ext cx="8928990" cy="2587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66197">
                  <a:extLst>
                    <a:ext uri="{9D8B030D-6E8A-4147-A177-3AD203B41FA5}">
                      <a16:colId xmlns:a16="http://schemas.microsoft.com/office/drawing/2014/main" val="79567931"/>
                    </a:ext>
                  </a:extLst>
                </a:gridCol>
                <a:gridCol w="1825086">
                  <a:extLst>
                    <a:ext uri="{9D8B030D-6E8A-4147-A177-3AD203B41FA5}">
                      <a16:colId xmlns:a16="http://schemas.microsoft.com/office/drawing/2014/main" val="3947193059"/>
                    </a:ext>
                  </a:extLst>
                </a:gridCol>
                <a:gridCol w="1542929">
                  <a:extLst>
                    <a:ext uri="{9D8B030D-6E8A-4147-A177-3AD203B41FA5}">
                      <a16:colId xmlns:a16="http://schemas.microsoft.com/office/drawing/2014/main" val="444826755"/>
                    </a:ext>
                  </a:extLst>
                </a:gridCol>
                <a:gridCol w="1262559">
                  <a:extLst>
                    <a:ext uri="{9D8B030D-6E8A-4147-A177-3AD203B41FA5}">
                      <a16:colId xmlns:a16="http://schemas.microsoft.com/office/drawing/2014/main" val="92323460"/>
                    </a:ext>
                  </a:extLst>
                </a:gridCol>
                <a:gridCol w="1632219">
                  <a:extLst>
                    <a:ext uri="{9D8B030D-6E8A-4147-A177-3AD203B41FA5}">
                      <a16:colId xmlns:a16="http://schemas.microsoft.com/office/drawing/2014/main" val="447102932"/>
                    </a:ext>
                  </a:extLst>
                </a:gridCol>
              </a:tblGrid>
              <a:tr h="445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ZA" sz="20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Century Gothic" panose="020B0502020202020204" pitchFamily="34" charset="0"/>
                        </a:rPr>
                        <a:t>Annexure A</a:t>
                      </a:r>
                      <a:endParaRPr lang="en-ZA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Century Gothic" panose="020B0502020202020204" pitchFamily="34" charset="0"/>
                        </a:rPr>
                        <a:t>Annexure B</a:t>
                      </a:r>
                      <a:endParaRPr lang="en-ZA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Century Gothic" panose="020B0502020202020204" pitchFamily="34" charset="0"/>
                        </a:rPr>
                        <a:t>ICT</a:t>
                      </a:r>
                      <a:endParaRPr lang="en-ZA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n-ZA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461873"/>
                  </a:ext>
                </a:extLst>
              </a:tr>
              <a:tr h="445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Century Gothic" panose="020B0502020202020204" pitchFamily="34" charset="0"/>
                        </a:rPr>
                        <a:t>Total Number of findings</a:t>
                      </a:r>
                      <a:endParaRPr lang="en-ZA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ZA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96171096"/>
                  </a:ext>
                </a:extLst>
              </a:tr>
              <a:tr h="445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Century Gothic" panose="020B0502020202020204" pitchFamily="34" charset="0"/>
                        </a:rPr>
                        <a:t>Resolved</a:t>
                      </a:r>
                      <a:endParaRPr lang="en-ZA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endParaRPr lang="en-ZA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84027132"/>
                  </a:ext>
                </a:extLst>
              </a:tr>
              <a:tr h="445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Century Gothic" panose="020B0502020202020204" pitchFamily="34" charset="0"/>
                        </a:rPr>
                        <a:t>In progress</a:t>
                      </a:r>
                      <a:endParaRPr lang="en-ZA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11882108"/>
                  </a:ext>
                </a:extLst>
              </a:tr>
              <a:tr h="4451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effectLst/>
                          <a:latin typeface="Century Gothic" panose="020B0502020202020204" pitchFamily="34" charset="0"/>
                        </a:rPr>
                        <a:t>Not started</a:t>
                      </a:r>
                      <a:endParaRPr lang="en-ZA" sz="20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20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1253665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FECBC8-5067-494D-B314-467290D82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1DB0FF-CC21-4329-85AE-C042029AB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49B07F0-47EF-46F4-A3A3-84F386C8D8C4}"/>
              </a:ext>
            </a:extLst>
          </p:cNvPr>
          <p:cNvSpPr txBox="1">
            <a:spLocks/>
          </p:cNvSpPr>
          <p:nvPr/>
        </p:nvSpPr>
        <p:spPr bwMode="auto">
          <a:xfrm>
            <a:off x="2843807" y="1292043"/>
            <a:ext cx="3600401" cy="555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8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Audit Action plan </a:t>
            </a:r>
            <a:endParaRPr lang="en-ZA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87C0067-6117-4265-9B3F-C0A65B0A2EEF}"/>
              </a:ext>
            </a:extLst>
          </p:cNvPr>
          <p:cNvSpPr txBox="1">
            <a:spLocks/>
          </p:cNvSpPr>
          <p:nvPr/>
        </p:nvSpPr>
        <p:spPr bwMode="auto">
          <a:xfrm>
            <a:off x="2618224" y="371994"/>
            <a:ext cx="3934976" cy="461589"/>
          </a:xfrm>
          <a:prstGeom prst="rect">
            <a:avLst/>
          </a:prstGeom>
          <a:solidFill>
            <a:srgbClr val="008000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800" b="1" dirty="0">
                <a:solidFill>
                  <a:schemeClr val="bg1"/>
                </a:solidFill>
              </a:rPr>
              <a:t>GOOD GOVERNANCE. </a:t>
            </a:r>
            <a:r>
              <a:rPr lang="en-US" sz="1800" b="1" dirty="0" err="1">
                <a:solidFill>
                  <a:schemeClr val="bg1"/>
                </a:solidFill>
              </a:rPr>
              <a:t>Cont</a:t>
            </a:r>
            <a:r>
              <a:rPr lang="en-US" sz="1800" b="1" dirty="0">
                <a:solidFill>
                  <a:schemeClr val="bg1"/>
                </a:solidFill>
              </a:rPr>
              <a:t>…</a:t>
            </a:r>
            <a:endParaRPr lang="en-ZA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319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82E0-F617-466A-8989-E6F91EEE8384}" type="slidenum">
              <a:rPr lang="en-US" altLang="en-US" sz="1600" smtClean="0">
                <a:solidFill>
                  <a:prstClr val="white"/>
                </a:solidFill>
              </a:rPr>
              <a:pPr/>
              <a:t>7</a:t>
            </a:fld>
            <a:endParaRPr lang="en-US" altLang="en-US" sz="1600" dirty="0">
              <a:solidFill>
                <a:prstClr val="white"/>
              </a:solidFill>
            </a:endParaRPr>
          </a:p>
        </p:txBody>
      </p:sp>
      <p:sp>
        <p:nvSpPr>
          <p:cNvPr id="16" name="Slide Number Placeholder 3"/>
          <p:cNvSpPr txBox="1">
            <a:spLocks/>
          </p:cNvSpPr>
          <p:nvPr/>
        </p:nvSpPr>
        <p:spPr>
          <a:xfrm>
            <a:off x="35496" y="64482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/>
            <a:fld id="{5D312F24-582A-4117-A0B2-A1DD2489FD11}" type="slidenum">
              <a:rPr lang="en-US" altLang="en-US" smtClean="0">
                <a:solidFill>
                  <a:schemeClr val="tx1"/>
                </a:solidFill>
                <a:latin typeface="Arial"/>
                <a:cs typeface="Arial"/>
              </a:rPr>
              <a:pPr algn="l"/>
              <a:t>7</a:t>
            </a:fld>
            <a:endParaRPr lang="en-US" altLang="en-US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194560" y="168811"/>
            <a:ext cx="3934976" cy="461589"/>
          </a:xfrm>
          <a:solidFill>
            <a:srgbClr val="008000"/>
          </a:solidFill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bg1"/>
                </a:solidFill>
              </a:rPr>
              <a:t>GOOD GOVERNANCE. </a:t>
            </a:r>
            <a:r>
              <a:rPr lang="en-US" sz="1800" b="1" dirty="0" err="1">
                <a:solidFill>
                  <a:schemeClr val="bg1"/>
                </a:solidFill>
              </a:rPr>
              <a:t>Cont</a:t>
            </a:r>
            <a:r>
              <a:rPr lang="en-US" sz="1800" b="1" dirty="0">
                <a:solidFill>
                  <a:schemeClr val="bg1"/>
                </a:solidFill>
              </a:rPr>
              <a:t>…</a:t>
            </a:r>
            <a:endParaRPr lang="en-ZA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881059"/>
              </p:ext>
            </p:extLst>
          </p:nvPr>
        </p:nvGraphicFramePr>
        <p:xfrm>
          <a:off x="35496" y="986251"/>
          <a:ext cx="8825903" cy="5871749"/>
        </p:xfrm>
        <a:graphic>
          <a:graphicData uri="http://schemas.openxmlformats.org/drawingml/2006/table">
            <a:tbl>
              <a:tblPr firstRow="1" firstCol="1" bandRow="1"/>
              <a:tblGrid>
                <a:gridCol w="216024">
                  <a:extLst>
                    <a:ext uri="{9D8B030D-6E8A-4147-A177-3AD203B41FA5}">
                      <a16:colId xmlns:a16="http://schemas.microsoft.com/office/drawing/2014/main" val="3453478352"/>
                    </a:ext>
                  </a:extLst>
                </a:gridCol>
                <a:gridCol w="16436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1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7395">
                  <a:extLst>
                    <a:ext uri="{9D8B030D-6E8A-4147-A177-3AD203B41FA5}">
                      <a16:colId xmlns:a16="http://schemas.microsoft.com/office/drawing/2014/main" val="3513360801"/>
                    </a:ext>
                  </a:extLst>
                </a:gridCol>
                <a:gridCol w="1144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33311">
                  <a:extLst>
                    <a:ext uri="{9D8B030D-6E8A-4147-A177-3AD203B41FA5}">
                      <a16:colId xmlns:a16="http://schemas.microsoft.com/office/drawing/2014/main" val="1340951382"/>
                    </a:ext>
                  </a:extLst>
                </a:gridCol>
                <a:gridCol w="2536719">
                  <a:extLst>
                    <a:ext uri="{9D8B030D-6E8A-4147-A177-3AD203B41FA5}">
                      <a16:colId xmlns:a16="http://schemas.microsoft.com/office/drawing/2014/main" val="1117984165"/>
                    </a:ext>
                  </a:extLst>
                </a:gridCol>
              </a:tblGrid>
              <a:tr h="312651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AUDIT OPINION</a:t>
                      </a:r>
                      <a:endParaRPr lang="en-US" sz="18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603166"/>
                  </a:ext>
                </a:extLst>
              </a:tr>
              <a:tr h="69546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OPINION 18/19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NO.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ACTIONS IN AUDIT ACTION PLAN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OF AUDIT ACTIONS RESOLVED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59682"/>
                  </a:ext>
                </a:extLst>
              </a:tr>
              <a:tr h="51613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ZA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Clean Audit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All findings have been  addressed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8108905"/>
                  </a:ext>
                </a:extLst>
              </a:tr>
              <a:tr h="264135">
                <a:tc gridSpan="7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EXISTENCE OF FUNCTIONAL  INTERNAL AUDIT UNIT (STATE IF EXTERNAL) AND AUDIT COMMITTEE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523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MUNICIPALITY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Functional</a:t>
                      </a: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Internal Audit Unit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baseline="0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Functional Audit Committee</a:t>
                      </a:r>
                      <a:endParaRPr lang="en-US" sz="1400" b="1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COMMENT</a:t>
                      </a:r>
                      <a:endParaRPr lang="en-US" sz="1400" b="0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913">
                <a:tc gridSpan="2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ZA" sz="1400" b="0" dirty="0" err="1">
                          <a:solidFill>
                            <a:schemeClr val="tx1"/>
                          </a:solidFill>
                          <a:latin typeface="+mn-lt"/>
                        </a:rPr>
                        <a:t>Okhahlamba</a:t>
                      </a:r>
                      <a:r>
                        <a:rPr lang="en-ZA" sz="1400" b="0" dirty="0">
                          <a:solidFill>
                            <a:schemeClr val="tx1"/>
                          </a:solidFill>
                          <a:latin typeface="+mn-lt"/>
                        </a:rPr>
                        <a:t> Local Municipality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ZA" sz="14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Yes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ZA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ZA" sz="14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Yes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Audit Committee meetings are held  on a quarterly basis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Fully equipped with </a:t>
                      </a: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 Audit Manager</a:t>
                      </a:r>
                    </a:p>
                    <a:p>
                      <a:pPr marL="285750" marR="0" indent="-28575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Internal Auditor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Assistant Internal Auditor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x Cogta Interns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x  Treasury intern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03401">
                <a:tc gridSpan="7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ZA" sz="1400" b="1" u="sng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COMMENTS IF  (ANY)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ZA" sz="1400" b="1" u="sng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ZA" sz="14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Approved  Audit Plan , presented to  Audit  Committee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ZA" sz="14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Progress of internal Audit plan is tabled at every Audit Committee meeting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ZA" sz="1400" b="0" u="none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Audit Committee Charter is reviewed annually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endParaRPr lang="en-ZA" sz="1400" b="0" u="none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ZA" sz="14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400" b="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4514E4C-D1E9-5548-BB23-35A82535EF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693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64F50-3F0C-4903-8E6A-6E8BB1785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36525"/>
            <a:ext cx="8229600" cy="412155"/>
          </a:xfrm>
          <a:solidFill>
            <a:srgbClr val="008000"/>
          </a:solidFill>
        </p:spPr>
        <p:txBody>
          <a:bodyPr/>
          <a:lstStyle/>
          <a:p>
            <a:r>
              <a:rPr lang="en-US" sz="20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Debtors Age Analysis</a:t>
            </a:r>
            <a:endParaRPr lang="en-ZA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02B3202-9D8C-4C8F-ADAF-B8EF49E40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522146"/>
              </p:ext>
            </p:extLst>
          </p:nvPr>
        </p:nvGraphicFramePr>
        <p:xfrm>
          <a:off x="-30764" y="1013598"/>
          <a:ext cx="9174763" cy="54668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2930">
                  <a:extLst>
                    <a:ext uri="{9D8B030D-6E8A-4147-A177-3AD203B41FA5}">
                      <a16:colId xmlns:a16="http://schemas.microsoft.com/office/drawing/2014/main" val="950593417"/>
                    </a:ext>
                  </a:extLst>
                </a:gridCol>
                <a:gridCol w="1392695">
                  <a:extLst>
                    <a:ext uri="{9D8B030D-6E8A-4147-A177-3AD203B41FA5}">
                      <a16:colId xmlns:a16="http://schemas.microsoft.com/office/drawing/2014/main" val="87675667"/>
                    </a:ext>
                  </a:extLst>
                </a:gridCol>
                <a:gridCol w="1372755">
                  <a:extLst>
                    <a:ext uri="{9D8B030D-6E8A-4147-A177-3AD203B41FA5}">
                      <a16:colId xmlns:a16="http://schemas.microsoft.com/office/drawing/2014/main" val="1724180361"/>
                    </a:ext>
                  </a:extLst>
                </a:gridCol>
                <a:gridCol w="1445005">
                  <a:extLst>
                    <a:ext uri="{9D8B030D-6E8A-4147-A177-3AD203B41FA5}">
                      <a16:colId xmlns:a16="http://schemas.microsoft.com/office/drawing/2014/main" val="4053047242"/>
                    </a:ext>
                  </a:extLst>
                </a:gridCol>
                <a:gridCol w="1517255">
                  <a:extLst>
                    <a:ext uri="{9D8B030D-6E8A-4147-A177-3AD203B41FA5}">
                      <a16:colId xmlns:a16="http://schemas.microsoft.com/office/drawing/2014/main" val="1997776308"/>
                    </a:ext>
                  </a:extLst>
                </a:gridCol>
                <a:gridCol w="1300505">
                  <a:extLst>
                    <a:ext uri="{9D8B030D-6E8A-4147-A177-3AD203B41FA5}">
                      <a16:colId xmlns:a16="http://schemas.microsoft.com/office/drawing/2014/main" val="2634802797"/>
                    </a:ext>
                  </a:extLst>
                </a:gridCol>
                <a:gridCol w="613618">
                  <a:extLst>
                    <a:ext uri="{9D8B030D-6E8A-4147-A177-3AD203B41FA5}">
                      <a16:colId xmlns:a16="http://schemas.microsoft.com/office/drawing/2014/main" val="1704957057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Debtors Age Analysis by Customer Group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0-30 Days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31-60 Days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61-90 Days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Over 90 Days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Total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% of Total debt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687224"/>
                  </a:ext>
                </a:extLst>
              </a:tr>
              <a:tr h="906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Organs of State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   492,158.78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 (352,652.17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   457,209.90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23,568,790.49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24,165,507.00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32%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54485415"/>
                  </a:ext>
                </a:extLst>
              </a:tr>
              <a:tr h="26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Commercial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   487,158.13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 313,876.28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   286,519.31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  7,625,140.01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  8,712,693.73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12%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11449710"/>
                  </a:ext>
                </a:extLst>
              </a:tr>
              <a:tr h="906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Households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   598,842.78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   596,120.86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   557,487.53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18,582,345.30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20,334,796.47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27%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8839507"/>
                  </a:ext>
                </a:extLst>
              </a:tr>
              <a:tr h="906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Other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   888,919.00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1,038,053.24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   660,031.17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19,406,634.60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21,993,638.01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29%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2019405"/>
                  </a:ext>
                </a:extLst>
              </a:tr>
              <a:tr h="90601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Total by Customer Group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2,467,078.69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1,595,398.21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 3,467,286.16 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67,676,872.15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 75,206,635.21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184173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1B946-FE5A-4334-91DC-CE502CB3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1991CA-F7CE-47C8-B047-DAE49A865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238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C4F2F-4B8C-42CF-8188-48CA06E73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808" y="23125"/>
            <a:ext cx="4392488" cy="381539"/>
          </a:xfrm>
          <a:solidFill>
            <a:srgbClr val="008000"/>
          </a:solidFill>
        </p:spPr>
        <p:txBody>
          <a:bodyPr/>
          <a:lstStyle/>
          <a:p>
            <a:r>
              <a:rPr lang="en-US" sz="18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Government Debt</a:t>
            </a:r>
            <a:endParaRPr lang="en-ZA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5940ED-F4F3-40C0-BCA9-282ADCD7EF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36652"/>
              </p:ext>
            </p:extLst>
          </p:nvPr>
        </p:nvGraphicFramePr>
        <p:xfrm>
          <a:off x="15520" y="512347"/>
          <a:ext cx="9143999" cy="6371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20575">
                  <a:extLst>
                    <a:ext uri="{9D8B030D-6E8A-4147-A177-3AD203B41FA5}">
                      <a16:colId xmlns:a16="http://schemas.microsoft.com/office/drawing/2014/main" val="1034357676"/>
                    </a:ext>
                  </a:extLst>
                </a:gridCol>
                <a:gridCol w="1887103">
                  <a:extLst>
                    <a:ext uri="{9D8B030D-6E8A-4147-A177-3AD203B41FA5}">
                      <a16:colId xmlns:a16="http://schemas.microsoft.com/office/drawing/2014/main" val="52269062"/>
                    </a:ext>
                  </a:extLst>
                </a:gridCol>
                <a:gridCol w="1733707">
                  <a:extLst>
                    <a:ext uri="{9D8B030D-6E8A-4147-A177-3AD203B41FA5}">
                      <a16:colId xmlns:a16="http://schemas.microsoft.com/office/drawing/2014/main" val="3806542378"/>
                    </a:ext>
                  </a:extLst>
                </a:gridCol>
                <a:gridCol w="1702614">
                  <a:extLst>
                    <a:ext uri="{9D8B030D-6E8A-4147-A177-3AD203B41FA5}">
                      <a16:colId xmlns:a16="http://schemas.microsoft.com/office/drawing/2014/main" val="1648605749"/>
                    </a:ext>
                  </a:extLst>
                </a:gridCol>
              </a:tblGrid>
              <a:tr h="2603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Name of Department 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Nov-20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Dec-20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800" dirty="0">
                          <a:effectLst/>
                          <a:latin typeface="Century Gothic" panose="020B0502020202020204" pitchFamily="34" charset="0"/>
                        </a:rPr>
                        <a:t>Jan- 21</a:t>
                      </a:r>
                      <a:endParaRPr lang="en-ZA" sz="18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909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Arts and Culture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261995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Community Safety and Liaison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 -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96406664"/>
                  </a:ext>
                </a:extLst>
              </a:tr>
              <a:tr h="533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Economic Development, Environmental, Tourism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 -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72301788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Education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2 238,504.25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2,521,661.30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2,750,403.10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5965863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Unregistered State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14,866,524.26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14,602,302.02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14,963,086.41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0987506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Section 14 Schools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2,510,506.44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2,572,897.94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8315286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Health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32475096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Human Settlement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982,220.29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1,001,959.89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1,021,810.55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8445488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Office of Premier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4663050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Sports and Recreation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6340763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Social Development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28110187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Labour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143,015.24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144,366.50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145,717.76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9253774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CoGTA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138438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Transport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16,112.59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5612224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Provincial Works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1 139,183.04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1,446,590.21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1,505,078.56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3575303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National Works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8 304,132.53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9,146,854.67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9,328,274.52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915703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Correction Services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-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3792858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Water and Sanitation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87, 790.94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595,913.20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613,411.60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2463014"/>
                  </a:ext>
                </a:extLst>
              </a:tr>
              <a:tr h="5337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Dept of Rural Development &amp; Land Reform 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1, 118,762.39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1,170,981.30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1.191,303.45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3199830"/>
                  </a:ext>
                </a:extLst>
              </a:tr>
              <a:tr h="2603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SASSA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>
                          <a:effectLst/>
                          <a:latin typeface="Century Gothic" panose="020B0502020202020204" pitchFamily="34" charset="0"/>
                        </a:rPr>
                        <a:t>305,544.40</a:t>
                      </a:r>
                      <a:endParaRPr lang="en-ZA" sz="160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dirty="0">
                          <a:effectLst/>
                          <a:latin typeface="Century Gothic" panose="020B0502020202020204" pitchFamily="34" charset="0"/>
                        </a:rPr>
                        <a:t>236,012.00</a:t>
                      </a:r>
                      <a:endParaRPr lang="en-ZA" sz="16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10278614"/>
                  </a:ext>
                </a:extLst>
              </a:tr>
              <a:tr h="34782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</a:rPr>
                        <a:t>Total 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</a:rPr>
                        <a:t>R28 880 133.04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</a:rPr>
                        <a:t>R33 446 679.00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ZA" sz="1600" b="1" dirty="0">
                          <a:effectLst/>
                          <a:latin typeface="Century Gothic" panose="020B0502020202020204" pitchFamily="34" charset="0"/>
                        </a:rPr>
                        <a:t>R34 344 108.49</a:t>
                      </a:r>
                      <a:endParaRPr lang="en-ZA" sz="16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707590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4035F-0028-4753-997A-81F429EF7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prstClr val="black">
                    <a:tint val="75000"/>
                  </a:prstClr>
                </a:solidFill>
              </a:rPr>
              <a:t>GROWING KZN TOGETHER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DEFE78-C1F4-40A4-AB13-FCB02365D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312F24-582A-4117-A0B2-A1DD2489FD11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802049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DF6390BD-357C-4CC2-8104-D5B77F01D36F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1130</Words>
  <Application>Microsoft Office PowerPoint</Application>
  <PresentationFormat>On-screen Show (4:3)</PresentationFormat>
  <Paragraphs>400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Arial Narrow</vt:lpstr>
      <vt:lpstr>Calibri</vt:lpstr>
      <vt:lpstr>Century Gothic</vt:lpstr>
      <vt:lpstr>Verdana</vt:lpstr>
      <vt:lpstr>Wingdings</vt:lpstr>
      <vt:lpstr>1_Office Theme</vt:lpstr>
      <vt:lpstr>Microsoft Excel Worksheet</vt:lpstr>
      <vt:lpstr>PowerPoint Presentation</vt:lpstr>
      <vt:lpstr>BUILDING CAPABLE LOCAL GOVERNMENT INSTITUTIONS </vt:lpstr>
      <vt:lpstr>4.2.     GOOD GOVERNANCE </vt:lpstr>
      <vt:lpstr> FINANCIAL VIABILITY &amp; MANAGEMENT</vt:lpstr>
      <vt:lpstr> Financial Indicators over  3 Months.</vt:lpstr>
      <vt:lpstr>Audit Action plan </vt:lpstr>
      <vt:lpstr>GOOD GOVERNANCE. Cont…</vt:lpstr>
      <vt:lpstr>Debtors Age Analysis</vt:lpstr>
      <vt:lpstr>Government Debt</vt:lpstr>
      <vt:lpstr>Government Debt Summary</vt:lpstr>
      <vt:lpstr>Unauthorized, Irregular, Fruitless And Wasteful Expenditure (UIFW)</vt:lpstr>
      <vt:lpstr>Consequence    Management</vt:lpstr>
      <vt:lpstr>COVID 19 EXPENDITURE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 : 18th March 2020</dc:title>
  <dc:creator>User</dc:creator>
  <cp:lastModifiedBy>Nkosi Malinga</cp:lastModifiedBy>
  <cp:revision>1479</cp:revision>
  <cp:lastPrinted>2020-03-17T19:37:08Z</cp:lastPrinted>
  <dcterms:created xsi:type="dcterms:W3CDTF">2011-10-05T05:43:47Z</dcterms:created>
  <dcterms:modified xsi:type="dcterms:W3CDTF">2021-03-08T12:48:43Z</dcterms:modified>
</cp:coreProperties>
</file>