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5" r:id="rId2"/>
  </p:sldMasterIdLst>
  <p:notesMasterIdLst>
    <p:notesMasterId r:id="rId18"/>
  </p:notesMasterIdLst>
  <p:sldIdLst>
    <p:sldId id="256" r:id="rId3"/>
    <p:sldId id="478" r:id="rId4"/>
    <p:sldId id="481" r:id="rId5"/>
    <p:sldId id="449" r:id="rId6"/>
    <p:sldId id="489" r:id="rId7"/>
    <p:sldId id="492" r:id="rId8"/>
    <p:sldId id="460" r:id="rId9"/>
    <p:sldId id="493" r:id="rId10"/>
    <p:sldId id="494" r:id="rId11"/>
    <p:sldId id="484" r:id="rId12"/>
    <p:sldId id="488" r:id="rId13"/>
    <p:sldId id="498" r:id="rId14"/>
    <p:sldId id="499" r:id="rId15"/>
    <p:sldId id="463" r:id="rId16"/>
    <p:sldId id="438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FC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CEB67-FEF6-4C4D-9167-C623D9368AAF}" type="datetimeFigureOut">
              <a:rPr lang="en-ZA" smtClean="0"/>
              <a:t>2021-03-08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B1C0F-0A5B-45BF-BCB8-ABAD568537E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348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B1C0F-0A5B-45BF-BCB8-ABAD568537E0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84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03CB-53DA-4B55-9E73-BC3F24E2E98B}" type="datetime1">
              <a:rPr lang="en-ZA" smtClean="0"/>
              <a:t>2021-03-08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00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B7E-5E8A-4B74-898E-D98DD155BDB2}" type="datetime1">
              <a:rPr lang="en-ZA" smtClean="0"/>
              <a:t>2021-03-08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894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6A64-921D-4019-81B1-87B0375C9B90}" type="datetime1">
              <a:rPr lang="en-ZA" smtClean="0"/>
              <a:t>2021-03-08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071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776" y="332657"/>
            <a:ext cx="7968885" cy="103797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360" y="1772816"/>
            <a:ext cx="10945216" cy="34563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9184" y="6686550"/>
            <a:ext cx="1454149" cy="1714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1CCCC-E178-4CF2-B76C-43A80F86994C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967" y="6669088"/>
            <a:ext cx="3600451" cy="144462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ZA">
                <a:solidFill>
                  <a:prstClr val="black">
                    <a:tint val="75000"/>
                  </a:prstClr>
                </a:solidFill>
              </a:rPr>
              <a:t>www.emnambithimunicipality.co.za</a:t>
            </a:r>
          </a:p>
        </p:txBody>
      </p:sp>
    </p:spTree>
    <p:extLst>
      <p:ext uri="{BB962C8B-B14F-4D97-AF65-F5344CB8AC3E}">
        <p14:creationId xmlns:p14="http://schemas.microsoft.com/office/powerpoint/2010/main" val="2422487071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4917" y="6308726"/>
            <a:ext cx="2844800" cy="341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F6E6B-0869-40E8-97C2-24700E6CC0BF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56667" y="6453189"/>
            <a:ext cx="38608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/>
          <a:lstStyle>
            <a:lvl1pPr>
              <a:defRPr dirty="0">
                <a:blipFill dpi="0"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/>
            </a:pPr>
            <a:r>
              <a:rPr lang="en-ZA" dirty="0"/>
              <a:t>www.Emnambithi</a:t>
            </a:r>
            <a:r>
              <a:rPr lang="en-ZA" dirty="0">
                <a:solidFill>
                  <a:prstClr val="black">
                    <a:tint val="75000"/>
                  </a:prstClr>
                </a:solidFill>
              </a:rPr>
              <a:t> municipality.co.za</a:t>
            </a:r>
            <a:fld id="{7042CA56-3D5F-4A2D-8EE5-FB1D319B68DD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54383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5F5B-9B29-497F-B637-561E85F5937A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blipFill dpi="0"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/>
            </a:pPr>
            <a:r>
              <a:rPr lang="en-ZA" dirty="0"/>
              <a:t>www.Emnambithi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r>
              <a:rPr lang="en-ZA" dirty="0">
                <a:solidFill>
                  <a:prstClr val="black">
                    <a:tint val="75000"/>
                  </a:prstClr>
                </a:solidFill>
              </a:rPr>
              <a:t>municipality.co.za</a:t>
            </a:r>
            <a:fld id="{90CA555C-DAEB-4AAC-8206-C50072477134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04471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008E1-57DA-489C-91FF-9BB165D74846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blipFill dpi="0"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/>
            </a:pPr>
            <a:r>
              <a:rPr lang="en-ZA" dirty="0"/>
              <a:t>www.Emnambithi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r>
              <a:rPr lang="en-ZA" dirty="0">
                <a:solidFill>
                  <a:prstClr val="black">
                    <a:tint val="75000"/>
                  </a:prstClr>
                </a:solidFill>
              </a:rPr>
              <a:t>municipality.co.za</a:t>
            </a:r>
            <a:fld id="{DA7CAD14-F59B-4EDA-803E-181B778E9CD0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31332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00319-D115-4F5D-BA95-2C8370F43E55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blipFill dpi="0"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/>
            </a:pPr>
            <a:r>
              <a:rPr lang="en-ZA" dirty="0"/>
              <a:t>www.Emnambithi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r>
              <a:rPr lang="en-ZA" dirty="0">
                <a:solidFill>
                  <a:prstClr val="black">
                    <a:tint val="75000"/>
                  </a:prstClr>
                </a:solidFill>
              </a:rPr>
              <a:t>municipality.co.za</a:t>
            </a:r>
            <a:fld id="{8E4DCCE1-6FAB-41DC-9679-50FD6E3F9DAB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62452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DE5E4-C7DC-4C26-967F-511E34D5E8EC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7EBB2A-FDDF-46CD-B0B6-46920A3AE561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66562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8B2E-DCAC-4D16-9FFB-F33B405C5517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61BEFC-DB30-40FB-BE7B-2B0F74237BAB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18977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135F-BCBD-4BD7-8724-B8AFD0C3F0AE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A344F2-0BF8-4D8A-BAED-0FD7747A04D0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3695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154-EEE2-46C2-BBB6-726D23022458}" type="datetime1">
              <a:rPr lang="en-ZA" smtClean="0"/>
              <a:t>2021-03-08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0558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17111-3D75-40F1-8B64-79FE1C1BAFFB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A4297F-FDA8-4A1F-8066-3264A8BF14CC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17675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962D-4D43-4433-A7CC-89B0BD455204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62392D-C990-4313-94CA-66D077C8848F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5118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826F-044D-4D3D-B02B-5BC8E8ED2D93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6F5310-2D4C-4589-95E4-FBDD5D2A80C4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69530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514F1-D429-48A4-A23F-4288729239DC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3E2F76-6F93-4E07-9AEA-B39B5B6F3AA3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5629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6872-1874-454B-A3FA-B05566405680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7BD375-C150-41D9-9F12-764B3482609B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26714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3B641-6CA8-437B-B61D-67E807541280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44CCDC-BEB5-449B-B368-C5F57933AB8F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68967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34B4-36CF-4ECF-9A3C-B5CCA575E111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F4BE26-6AF2-4A92-B265-6E9E96842571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75271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A9A19-58E8-47CE-A306-66E6DD034D6F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E90D24-1466-46AE-883B-B6A3299318D8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5642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9FF3-CF1E-46E9-94FE-6AE6A61D210B}" type="datetime1">
              <a:rPr lang="en-ZA" smtClean="0"/>
              <a:t>2021-03-08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25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792B8-4183-4E8D-9836-DA0171FB904C}" type="datetime1">
              <a:rPr lang="en-ZA" smtClean="0"/>
              <a:t>2021-03-08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721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0CBA-DBE8-4BE2-ADD4-D5E248209023}" type="datetime1">
              <a:rPr lang="en-ZA" smtClean="0"/>
              <a:t>2021-03-08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352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A9FC-7737-434E-92DF-62A7C6BFE795}" type="datetime1">
              <a:rPr lang="en-ZA" smtClean="0"/>
              <a:t>2021-03-08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411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2AC9-13F1-48F2-8D3F-9EE3995701CE}" type="datetime1">
              <a:rPr lang="en-ZA" smtClean="0"/>
              <a:t>2021-03-08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317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7DA6D6-B480-495E-987C-0B9687E3C8B6}" type="datetime1">
              <a:rPr lang="en-ZA" smtClean="0"/>
              <a:t>2021-03-08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693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092-C769-4D4E-B7E4-4D15E2AC68A1}" type="datetime1">
              <a:rPr lang="en-ZA" smtClean="0"/>
              <a:t>2021-03-08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6041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26" Type="http://schemas.openxmlformats.org/officeDocument/2006/relationships/image" Target="../media/image9.jpe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5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7.jpe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6.jpe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04819D-55DD-4AD3-9FC3-8C0F50F037E5}" type="datetime1">
              <a:rPr lang="en-ZA" smtClean="0"/>
              <a:t>2021-03-08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74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121151" y="325439"/>
            <a:ext cx="7981949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 useBgFill="1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517" y="1600201"/>
            <a:ext cx="9903883" cy="3629025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  <a:scene3d>
              <a:camera prst="orthographicFront">
                <a:rot lat="300000" lon="0" rev="0"/>
              </a:camera>
              <a:lightRig rig="threePt" dir="t"/>
            </a:scene3d>
            <a:flatTx/>
          </a:bodyPr>
          <a:lstStyle/>
          <a:p>
            <a:pPr lvl="0"/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" y="6642100"/>
            <a:ext cx="1454151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fld id="{1018115A-1CA6-4BB5-9EBA-94A06C71D1F1}" type="datetime1">
              <a:rPr lang="en-ZA" smtClean="0"/>
              <a:t>2021-03-08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9967" y="6669088"/>
            <a:ext cx="3600451" cy="18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8917" y="6597650"/>
            <a:ext cx="2844800" cy="242888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ZA">
                <a:solidFill>
                  <a:srgbClr val="FF0000"/>
                </a:solidFill>
              </a:rPr>
              <a:t>www.emnambith</a:t>
            </a:r>
            <a:r>
              <a:rPr lang="en-ZA">
                <a:blipFill dpi="0" rotWithShape="1">
                  <a:blip r:embed="rId19"/>
                  <a:srcRect/>
                  <a:tile tx="0" ty="0" sx="100000" sy="100000" flip="none" algn="tl"/>
                </a:blipFill>
              </a:rPr>
              <a:t>i</a:t>
            </a:r>
            <a:r>
              <a:rPr lang="en-ZA">
                <a:solidFill>
                  <a:srgbClr val="C00000"/>
                </a:solidFill>
              </a:rPr>
              <a:t>municipality.co.za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11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5888"/>
            <a:ext cx="1678517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1871531" y="325773"/>
            <a:ext cx="220824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DPHS</a:t>
            </a:r>
          </a:p>
          <a:p>
            <a:pPr algn="ctr">
              <a:defRPr/>
            </a:pPr>
            <a:r>
              <a:rPr lang="en-US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-----------------</a:t>
            </a:r>
          </a:p>
          <a:p>
            <a:pPr algn="ctr">
              <a:defRPr/>
            </a:pPr>
            <a:r>
              <a:rPr lang="en-US" sz="1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Department of Planning and Human Settlements </a:t>
            </a:r>
          </a:p>
        </p:txBody>
      </p:sp>
      <p:sp useBgFill="1">
        <p:nvSpPr>
          <p:cNvPr id="15" name="Rectangle 14"/>
          <p:cNvSpPr/>
          <p:nvPr userDrawn="1"/>
        </p:nvSpPr>
        <p:spPr>
          <a:xfrm>
            <a:off x="1240367" y="3933826"/>
            <a:ext cx="10104967" cy="460375"/>
          </a:xfrm>
          <a:prstGeom prst="rect">
            <a:avLst/>
          </a:prstGeom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defRPr/>
            </a:pPr>
            <a:endParaRPr lang="en-US" sz="2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4" name="Picture 6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5645151"/>
            <a:ext cx="201506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9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1" y="5645151"/>
            <a:ext cx="1648883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0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5645151"/>
            <a:ext cx="2506133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7" name="Group 15"/>
          <p:cNvGrpSpPr>
            <a:grpSpLocks/>
          </p:cNvGrpSpPr>
          <p:nvPr userDrawn="1"/>
        </p:nvGrpSpPr>
        <p:grpSpPr bwMode="auto">
          <a:xfrm>
            <a:off x="2159000" y="5635626"/>
            <a:ext cx="9889067" cy="930275"/>
            <a:chOff x="1619672" y="5635010"/>
            <a:chExt cx="7416824" cy="930245"/>
          </a:xfrm>
        </p:grpSpPr>
        <p:pic>
          <p:nvPicPr>
            <p:cNvPr id="1038" name="Picture 7"/>
            <p:cNvPicPr>
              <a:picLocks noChangeAspect="1"/>
            </p:cNvPicPr>
            <p:nvPr userDrawn="1"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5635010"/>
              <a:ext cx="1281233" cy="930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Picture 8"/>
            <p:cNvPicPr>
              <a:picLocks noChangeAspect="1"/>
            </p:cNvPicPr>
            <p:nvPr userDrawn="1"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2257" y="5637909"/>
              <a:ext cx="1705887" cy="927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13"/>
            <p:cNvPicPr>
              <a:picLocks noChangeAspect="1"/>
            </p:cNvPicPr>
            <p:nvPr userDrawn="1"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6947" y="5635010"/>
              <a:ext cx="1289549" cy="890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0314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8087" y="4694710"/>
            <a:ext cx="75568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4400" b="1" dirty="0">
                <a:ln w="13462">
                  <a:solidFill>
                    <a:srgbClr val="FFFF00"/>
                  </a:solidFill>
                  <a:prstDash val="solid"/>
                </a:ln>
                <a:effectLst>
                  <a:outerShdw dist="38100" dir="2700000" algn="bl" rotWithShape="0">
                    <a:srgbClr val="4EB3CF"/>
                  </a:outerShdw>
                </a:effectLst>
                <a:latin typeface="Century Gothic" panose="020B0502020202020204" pitchFamily="34" charset="0"/>
              </a:rPr>
              <a:t>STATE OF THE MUNICIPALITY</a:t>
            </a:r>
          </a:p>
          <a:p>
            <a:pPr algn="ctr"/>
            <a:endParaRPr lang="en-US" sz="2000" b="1" dirty="0">
              <a:ln w="13462">
                <a:solidFill>
                  <a:srgbClr val="FFFF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</a:t>
            </a:fld>
            <a:endParaRPr lang="en-ZA"/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146" y="685800"/>
            <a:ext cx="6317672" cy="34478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2287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10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1857558" y="274866"/>
            <a:ext cx="89379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0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BUDGET AND TREASURY</a:t>
            </a:r>
            <a:endParaRPr lang="en-ZA" sz="4000" b="1" dirty="0">
              <a:ln w="13462">
                <a:solidFill>
                  <a:srgbClr val="FFFF00"/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dist="38100" dir="2700000" algn="bl" rotWithShape="0">
                  <a:srgbClr val="4EB3CF"/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    </a:t>
            </a:r>
            <a:r>
              <a:rPr lang="en-US" sz="40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BILLING vs COLLECTION</a:t>
            </a:r>
            <a:endParaRPr lang="en-ZA" sz="4000" b="1" dirty="0">
              <a:ln w="13462">
                <a:solidFill>
                  <a:srgbClr val="FFFF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519" y="2234241"/>
            <a:ext cx="8316097" cy="390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24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11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588136" y="1942331"/>
            <a:ext cx="11603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/>
              <a:t>COVID 19 EXPENDITURE</a:t>
            </a:r>
          </a:p>
          <a:p>
            <a:endParaRPr lang="en-ZA" b="1" dirty="0"/>
          </a:p>
          <a:p>
            <a:r>
              <a:rPr lang="en-ZA" dirty="0"/>
              <a:t>The Municipality has implemented all protocols, and put in strict measures, in line with the National lockdown regulations, towards the combatting of the virus. The following expenditure has been incurred:</a:t>
            </a:r>
          </a:p>
          <a:p>
            <a:endParaRPr lang="en-Z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/>
              <a:t>Provision of PPE					</a:t>
            </a:r>
            <a:r>
              <a:rPr lang="en-ZA" dirty="0" smtClean="0"/>
              <a:t>R113 000</a:t>
            </a:r>
            <a:endParaRPr lang="en-Z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 smtClean="0"/>
              <a:t>Sanitization of office building			R 381 000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 smtClean="0"/>
              <a:t>General (other)					R 151 000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 smtClean="0"/>
              <a:t>Toilet Chemical					R 189 000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 smtClean="0"/>
              <a:t>Sanitization of Taxi Ranks and Public Facilities		R 541 000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 smtClean="0"/>
              <a:t>Community and Other Social Services		R 537 000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 smtClean="0"/>
              <a:t>Screening and Testing				R 753 000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 smtClean="0"/>
              <a:t>Sanitizer					R 303 000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 smtClean="0"/>
              <a:t>Health (other )					R 45 000</a:t>
            </a:r>
            <a:endParaRPr lang="en-ZA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Z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b="1" dirty="0"/>
              <a:t>TOTAL COSTS TO DATE:				</a:t>
            </a:r>
            <a:r>
              <a:rPr lang="en-ZA" b="1" dirty="0" smtClean="0"/>
              <a:t>R3 011 562.13</a:t>
            </a:r>
            <a:endParaRPr lang="en-ZA" b="1" dirty="0"/>
          </a:p>
          <a:p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1056068" y="0"/>
            <a:ext cx="10053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BUDGET AND </a:t>
            </a:r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TREASURY COVID-19 EXPENDITURE</a:t>
            </a:r>
            <a:endParaRPr lang="en-ZA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24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CONSEQUENCE    MANAGEMENT (INTERNAL CASES)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12</a:t>
            </a:fld>
            <a:endParaRPr lang="en-ZA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806387"/>
              </p:ext>
            </p:extLst>
          </p:nvPr>
        </p:nvGraphicFramePr>
        <p:xfrm>
          <a:off x="2489345" y="1846263"/>
          <a:ext cx="7848996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196"/>
                <a:gridCol w="3168352"/>
                <a:gridCol w="1872208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ZA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DEPARTMENT</a:t>
                      </a:r>
                      <a:endParaRPr lang="en-ZA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TOTAL NUMBER OF CASES</a:t>
                      </a:r>
                      <a:endParaRPr lang="en-ZA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TOTAL NUMBER OF PENDING CASES</a:t>
                      </a:r>
                      <a:endParaRPr lang="en-ZA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Budget &amp; Treasury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6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Office of the MM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2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/>
                        <a:t>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Corporate Services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/>
                        <a:t>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Development &amp; Planning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/>
                        <a:t>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Public</a:t>
                      </a:r>
                      <a:r>
                        <a:rPr lang="en-ZA" sz="1600" baseline="0" dirty="0" smtClean="0">
                          <a:latin typeface="Century Gothic" panose="020B0502020202020204" pitchFamily="34" charset="0"/>
                        </a:rPr>
                        <a:t> Works &amp; Basic Services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11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ZA" dirty="0" smtClean="0"/>
                        <a:t>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Community Services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1 (Employee was dismissed on the 16</a:t>
                      </a:r>
                      <a:r>
                        <a:rPr lang="en-ZA" sz="1600" baseline="30000" dirty="0" smtClean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 February 2021. Appeal scheduled on 05</a:t>
                      </a:r>
                      <a:r>
                        <a:rPr lang="en-ZA" sz="1600" baseline="30000" dirty="0" smtClean="0"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 March 2021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7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591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sz="44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CONSEQUENCE    MANAGEMENT (EXTERNAL CASES)</a:t>
            </a:r>
            <a:endParaRPr lang="en-ZA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13</a:t>
            </a:fld>
            <a:endParaRPr lang="en-ZA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10233"/>
              </p:ext>
            </p:extLst>
          </p:nvPr>
        </p:nvGraphicFramePr>
        <p:xfrm>
          <a:off x="2457133" y="2006283"/>
          <a:ext cx="7848996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196"/>
                <a:gridCol w="3168352"/>
                <a:gridCol w="1872208"/>
                <a:gridCol w="2160240"/>
              </a:tblGrid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DEPARTMENT</a:t>
                      </a:r>
                      <a:endParaRPr lang="en-ZA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TOTAL NUMBER OF CASES</a:t>
                      </a:r>
                      <a:endParaRPr lang="en-ZA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TOTAL NUMBER OF PENDING CASES</a:t>
                      </a:r>
                      <a:endParaRPr lang="en-ZA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Budget &amp; Treasury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Office of the MM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Corporate Services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3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Development &amp; Planning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Public</a:t>
                      </a:r>
                      <a:r>
                        <a:rPr lang="en-ZA" sz="1600" baseline="0" dirty="0" smtClean="0">
                          <a:latin typeface="Century Gothic" panose="020B0502020202020204" pitchFamily="34" charset="0"/>
                        </a:rPr>
                        <a:t> Works &amp; Basic Services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1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Community Services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Century Gothic" panose="020B0502020202020204" pitchFamily="34" charset="0"/>
                        </a:rPr>
                        <a:t>0</a:t>
                      </a:r>
                      <a:endParaRPr lang="en-ZA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73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14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425002" y="0"/>
            <a:ext cx="11521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2014/2020 UIFW EXPENDITURE AND CONSEQUENCE MANAGEMENT</a:t>
            </a:r>
            <a:endParaRPr lang="en-ZA" sz="54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1740" y="2097496"/>
            <a:ext cx="10728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	</a:t>
            </a:r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96963" y="1846263"/>
          <a:ext cx="969554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34"/>
                <a:gridCol w="2361036"/>
                <a:gridCol w="2354990"/>
                <a:gridCol w="2304884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FINANCIAL YEAR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UNAUTHORISED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IRREGULAR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FRUITLESS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2014/2020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243</a:t>
                      </a:r>
                      <a:r>
                        <a:rPr lang="en-ZA" baseline="0" dirty="0" smtClean="0"/>
                        <a:t> 102 701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303 789 410.56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6</a:t>
                      </a:r>
                      <a:r>
                        <a:rPr lang="en-ZA" baseline="0" dirty="0" smtClean="0"/>
                        <a:t> 831 752.16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AMOUNT</a:t>
                      </a:r>
                      <a:r>
                        <a:rPr lang="en-ZA" baseline="0" dirty="0" smtClean="0"/>
                        <a:t> WRITTEN OFF (2014/2020)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aseline="0" dirty="0" smtClean="0"/>
                        <a:t>(243 102 701.65)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(129</a:t>
                      </a:r>
                      <a:r>
                        <a:rPr lang="en-ZA" baseline="0" dirty="0" smtClean="0"/>
                        <a:t> 656 978.38)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(6</a:t>
                      </a:r>
                      <a:r>
                        <a:rPr lang="en-ZA" baseline="0" dirty="0" smtClean="0"/>
                        <a:t> 124 453.22)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AMOUNT TO BE DISCLOSED IN THE AFS</a:t>
                      </a:r>
                      <a:endParaRPr lang="en-ZA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R0</a:t>
                      </a:r>
                      <a:endParaRPr lang="en-ZA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R174</a:t>
                      </a:r>
                      <a:r>
                        <a:rPr lang="en-ZA" b="1" baseline="0" dirty="0" smtClean="0"/>
                        <a:t> 132 432.18</a:t>
                      </a:r>
                      <a:endParaRPr lang="en-ZA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R707</a:t>
                      </a:r>
                      <a:r>
                        <a:rPr lang="en-ZA" b="1" baseline="0" dirty="0" smtClean="0"/>
                        <a:t> 298.94</a:t>
                      </a:r>
                      <a:endParaRPr lang="en-ZA" b="1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562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782" y="2768957"/>
            <a:ext cx="525457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ZA" sz="9600" b="1" dirty="0">
              <a:ln w="28575">
                <a:solidFill>
                  <a:srgbClr val="FFFF00"/>
                </a:solidFill>
                <a:prstDash val="solid"/>
              </a:ln>
              <a:solidFill>
                <a:srgbClr val="008000"/>
              </a:solidFill>
              <a:effectLst>
                <a:glow rad="139700">
                  <a:schemeClr val="tx1">
                    <a:lumMod val="95000"/>
                    <a:lumOff val="5000"/>
                    <a:alpha val="72000"/>
                  </a:schemeClr>
                </a:glow>
                <a:outerShdw dist="38100" dir="2700000" algn="bl" rotWithShape="0">
                  <a:srgbClr val="4EB3CF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15</a:t>
            </a:fld>
            <a:endParaRPr lang="en-ZA"/>
          </a:p>
        </p:txBody>
      </p:sp>
      <p:sp>
        <p:nvSpPr>
          <p:cNvPr id="4" name="AutoShape 2" descr="Pin on Remnan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Z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224" y="2509837"/>
            <a:ext cx="2768311" cy="209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0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pPr/>
              <a:t>2</a:t>
            </a:fld>
            <a:endParaRPr lang="en-ZA"/>
          </a:p>
        </p:txBody>
      </p:sp>
      <p:sp>
        <p:nvSpPr>
          <p:cNvPr id="4" name="TextBox 3"/>
          <p:cNvSpPr txBox="1"/>
          <p:nvPr/>
        </p:nvSpPr>
        <p:spPr>
          <a:xfrm>
            <a:off x="631426" y="502276"/>
            <a:ext cx="1092914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700000" algn="bl" rotWithShape="0">
                    <a:srgbClr val="4EB3CF"/>
                  </a:outerShdw>
                </a:effectLst>
                <a:latin typeface="Century Gothic" panose="020B0502020202020204" pitchFamily="34" charset="0"/>
              </a:rPr>
              <a:t>FUNCTIONALITY OF COMMITTEES</a:t>
            </a:r>
            <a:r>
              <a:rPr lang="en-ZA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endParaRPr lang="en-ZA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81EDB2B1-FCF7-0A48-9824-86CB032EB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51521"/>
              </p:ext>
            </p:extLst>
          </p:nvPr>
        </p:nvGraphicFramePr>
        <p:xfrm>
          <a:off x="1924824" y="2723883"/>
          <a:ext cx="834235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176">
                  <a:extLst>
                    <a:ext uri="{9D8B030D-6E8A-4147-A177-3AD203B41FA5}">
                      <a16:colId xmlns="" xmlns:a16="http://schemas.microsoft.com/office/drawing/2014/main" val="625438722"/>
                    </a:ext>
                  </a:extLst>
                </a:gridCol>
                <a:gridCol w="4171176">
                  <a:extLst>
                    <a:ext uri="{9D8B030D-6E8A-4147-A177-3AD203B41FA5}">
                      <a16:colId xmlns="" xmlns:a16="http://schemas.microsoft.com/office/drawing/2014/main" val="8785526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MPAC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FUNCTIONAL AND EFFECTIVE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82742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AUDIT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FUNCTIONAL AND EFFECTIVE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4130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FINANCE</a:t>
                      </a:r>
                      <a:r>
                        <a:rPr lang="en-US" sz="2000" b="1" baseline="0" dirty="0" smtClean="0"/>
                        <a:t> PORTFOLIO COMMITTEE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 AND EFFECTIVE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EXECUTIVE</a:t>
                      </a:r>
                      <a:r>
                        <a:rPr lang="en-US" sz="2000" b="1" baseline="0" dirty="0" smtClean="0"/>
                        <a:t> COMMITTEE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 AND EFFECTIVE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COUNCIL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 AND EFFECTIVE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27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pPr/>
              <a:t>3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1030311" y="1810993"/>
            <a:ext cx="106508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ZA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086" y="426823"/>
            <a:ext cx="10053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700000" algn="bl" rotWithShape="0">
                    <a:srgbClr val="4EB3CF"/>
                  </a:outerShdw>
                </a:effectLst>
                <a:latin typeface="Century Gothic" panose="020B0502020202020204" pitchFamily="34" charset="0"/>
              </a:rPr>
              <a:t>INSTITUTIONAL CAPACITY</a:t>
            </a:r>
            <a:r>
              <a:rPr lang="en-ZA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endParaRPr lang="en-ZA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23"/>
              </p:ext>
            </p:extLst>
          </p:nvPr>
        </p:nvGraphicFramePr>
        <p:xfrm>
          <a:off x="2121791" y="1810993"/>
          <a:ext cx="8128000" cy="418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 POSTS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FILLED POSITIONS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VACANT POSITIONS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06</a:t>
                      </a:r>
                    </a:p>
                    <a:p>
                      <a:r>
                        <a:rPr lang="en-US" sz="1600" dirty="0" smtClean="0"/>
                        <a:t>(Senior Managers)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 04</a:t>
                      </a:r>
                    </a:p>
                    <a:p>
                      <a:endParaRPr lang="en-ZA" sz="1600" dirty="0" smtClean="0"/>
                    </a:p>
                    <a:p>
                      <a:endParaRPr lang="en-ZA" sz="1600" dirty="0" smtClean="0"/>
                    </a:p>
                    <a:p>
                      <a:r>
                        <a:rPr lang="en-ZA" sz="1600" dirty="0" smtClean="0"/>
                        <a:t>Municipal Manager</a:t>
                      </a:r>
                    </a:p>
                    <a:p>
                      <a:r>
                        <a:rPr lang="en-ZA" sz="1600" dirty="0" smtClean="0"/>
                        <a:t>Chief Financial Officer</a:t>
                      </a:r>
                    </a:p>
                    <a:p>
                      <a:r>
                        <a:rPr lang="en-ZA" sz="1600" dirty="0" smtClean="0"/>
                        <a:t>General Manager: Community Services</a:t>
                      </a:r>
                    </a:p>
                    <a:p>
                      <a:r>
                        <a:rPr lang="en-ZA" sz="1600" dirty="0" smtClean="0"/>
                        <a:t>General Manager: Corporate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02</a:t>
                      </a:r>
                    </a:p>
                    <a:p>
                      <a:r>
                        <a:rPr lang="en-ZA" sz="1600" dirty="0" smtClean="0"/>
                        <a:t>( General Manager: Public Works &amp; Basic Services)</a:t>
                      </a:r>
                    </a:p>
                    <a:p>
                      <a:endParaRPr lang="en-ZA" sz="1600" dirty="0" smtClean="0"/>
                    </a:p>
                    <a:p>
                      <a:r>
                        <a:rPr lang="en-ZA" sz="1600" dirty="0" smtClean="0"/>
                        <a:t>Vacant since December 2020</a:t>
                      </a:r>
                    </a:p>
                    <a:p>
                      <a:endParaRPr lang="en-ZA" sz="1600" dirty="0" smtClean="0"/>
                    </a:p>
                    <a:p>
                      <a:r>
                        <a:rPr lang="en-ZA" sz="1600" dirty="0" smtClean="0"/>
                        <a:t>General Manager: Planning &amp; Development Vacant since 2017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Both post were advertised on Sunday, 07 March 2021. Closing date is 26 March 2021.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75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4</a:t>
            </a:fld>
            <a:endParaRPr lang="en-ZA"/>
          </a:p>
        </p:txBody>
      </p:sp>
      <p:sp>
        <p:nvSpPr>
          <p:cNvPr id="4" name="TextBox 3"/>
          <p:cNvSpPr txBox="1"/>
          <p:nvPr/>
        </p:nvSpPr>
        <p:spPr>
          <a:xfrm>
            <a:off x="-643945" y="0"/>
            <a:ext cx="134841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INTERNAL </a:t>
            </a:r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AUDIT</a:t>
            </a:r>
          </a:p>
          <a:p>
            <a:pPr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AND </a:t>
            </a:r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AUDIT COMMITTEE</a:t>
            </a:r>
          </a:p>
          <a:p>
            <a:pPr algn="ctr"/>
            <a:r>
              <a:rPr lang="en-ZA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3341" y="2563950"/>
            <a:ext cx="104447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 smtClean="0"/>
              <a:t>Inkosi Langalibalele </a:t>
            </a:r>
            <a:r>
              <a:rPr lang="en-ZA" dirty="0"/>
              <a:t>Municipality has an in-house Internal Audit </a:t>
            </a:r>
            <a:r>
              <a:rPr lang="en-ZA" dirty="0" smtClean="0"/>
              <a:t>Section and outsourced.</a:t>
            </a:r>
          </a:p>
          <a:p>
            <a:pPr algn="just"/>
            <a:endParaRPr lang="en-Z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 smtClean="0"/>
              <a:t>Internal </a:t>
            </a:r>
            <a:r>
              <a:rPr lang="en-ZA" dirty="0"/>
              <a:t>Audit Charter and Internal Audit Strategic Plan in place which is approved by </a:t>
            </a:r>
            <a:r>
              <a:rPr lang="en-ZA" dirty="0" smtClean="0"/>
              <a:t>Council </a:t>
            </a:r>
            <a:r>
              <a:rPr lang="en-ZA" dirty="0"/>
              <a:t>and the Audit </a:t>
            </a:r>
            <a:r>
              <a:rPr lang="en-ZA" dirty="0" smtClean="0"/>
              <a:t>Committee.</a:t>
            </a:r>
          </a:p>
          <a:p>
            <a:pPr algn="just"/>
            <a:endParaRPr lang="en-Z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 smtClean="0"/>
              <a:t>All </a:t>
            </a:r>
            <a:r>
              <a:rPr lang="en-ZA" dirty="0"/>
              <a:t>activities have been completed as per the Internal Audit Plan.  </a:t>
            </a:r>
            <a:endParaRPr lang="en-ZA" dirty="0" smtClean="0"/>
          </a:p>
          <a:p>
            <a:pPr algn="just"/>
            <a:endParaRPr lang="en-Z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 smtClean="0"/>
              <a:t>Monthly </a:t>
            </a:r>
            <a:r>
              <a:rPr lang="en-ZA" dirty="0"/>
              <a:t>reports are submitted to council and quarterly Reports to the Audit Committee and Municipal Public Accounts Committee.</a:t>
            </a:r>
          </a:p>
        </p:txBody>
      </p:sp>
    </p:spTree>
    <p:extLst>
      <p:ext uri="{BB962C8B-B14F-4D97-AF65-F5344CB8AC3E}">
        <p14:creationId xmlns:p14="http://schemas.microsoft.com/office/powerpoint/2010/main" val="146943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5</a:t>
            </a:fld>
            <a:endParaRPr lang="en-ZA"/>
          </a:p>
        </p:txBody>
      </p:sp>
      <p:sp>
        <p:nvSpPr>
          <p:cNvPr id="3" name="Rectangle 2"/>
          <p:cNvSpPr/>
          <p:nvPr/>
        </p:nvSpPr>
        <p:spPr>
          <a:xfrm>
            <a:off x="903449" y="582001"/>
            <a:ext cx="110546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POST</a:t>
            </a:r>
            <a:r>
              <a:rPr lang="fr-FR" dirty="0" smtClean="0">
                <a:latin typeface="Century Gothic" panose="020B0502020202020204" pitchFamily="34" charset="0"/>
              </a:rPr>
              <a:t> </a:t>
            </a:r>
            <a:r>
              <a:rPr lang="fr-FR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AUDIT ACTION PLAN (PAAP)</a:t>
            </a:r>
            <a:endParaRPr lang="fr-FR" sz="5400" b="1" dirty="0">
              <a:ln w="13462">
                <a:solidFill>
                  <a:srgbClr val="FFFF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3449" y="1864532"/>
            <a:ext cx="100197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/>
              <a:t>Every year there is an </a:t>
            </a:r>
            <a:r>
              <a:rPr lang="en-ZA" dirty="0" smtClean="0"/>
              <a:t>Audit Auction Plan </a:t>
            </a:r>
            <a:r>
              <a:rPr lang="en-ZA" dirty="0"/>
              <a:t>developed to deal with the Auditor General Queries. </a:t>
            </a:r>
            <a:endParaRPr lang="en-ZA" dirty="0" smtClean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  <a:p>
            <a:pPr algn="just"/>
            <a:r>
              <a:rPr lang="en-US" dirty="0"/>
              <a:t>The municipality had 37 matters in the Audit Report. 31 of the matters have been resolved. The other 6 matters are in progress.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Table below </a:t>
            </a:r>
            <a:r>
              <a:rPr lang="en-US" dirty="0"/>
              <a:t>provides a snapshot of progress on the audit action plan</a:t>
            </a:r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449900"/>
              </p:ext>
            </p:extLst>
          </p:nvPr>
        </p:nvGraphicFramePr>
        <p:xfrm>
          <a:off x="1096963" y="3978058"/>
          <a:ext cx="10058401" cy="18543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3438"/>
                <a:gridCol w="2055937"/>
                <a:gridCol w="1738092"/>
                <a:gridCol w="1422258"/>
                <a:gridCol w="1838676"/>
              </a:tblGrid>
              <a:tr h="838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 dirty="0">
                          <a:effectLst/>
                        </a:rPr>
                        <a:t>Annexure 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Annexure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ICT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38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Total Number of findings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             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38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Resolved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38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In progress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538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000">
                          <a:effectLst/>
                        </a:rPr>
                        <a:t>Not started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49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6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1043188" y="463640"/>
            <a:ext cx="101692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700000" algn="bl" rotWithShape="0">
                    <a:srgbClr val="4EB3CF"/>
                  </a:outerShdw>
                </a:effectLst>
                <a:latin typeface="Century Gothic" panose="020B0502020202020204" pitchFamily="34" charset="0"/>
              </a:rPr>
              <a:t>CURRENT AUDIT STATUS</a:t>
            </a:r>
            <a:endParaRPr lang="fr-FR" sz="5400" b="1" dirty="0">
              <a:ln w="13462">
                <a:solidFill>
                  <a:srgbClr val="FFFF00"/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dist="38100" dir="2700000" algn="bl" rotWithShape="0">
                  <a:srgbClr val="4EB3CF"/>
                </a:outerShdw>
              </a:effectLst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6817"/>
              </p:ext>
            </p:extLst>
          </p:nvPr>
        </p:nvGraphicFramePr>
        <p:xfrm>
          <a:off x="1096962" y="1846263"/>
          <a:ext cx="8140555" cy="4238625"/>
        </p:xfrm>
        <a:graphic>
          <a:graphicData uri="http://schemas.openxmlformats.org/drawingml/2006/table">
            <a:tbl>
              <a:tblPr/>
              <a:tblGrid>
                <a:gridCol w="736279"/>
                <a:gridCol w="7404276"/>
              </a:tblGrid>
              <a:tr h="2190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Communications of Audit Findings Status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No.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Withdrawn by the auditors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comments submitted and conclusion obtained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comments submitted and conclusion obtained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comments submitted, awaiting auditor conclusion. Supporting information not collected by auditors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comments submitted, awaiting auditor conclusion. Supporting information not collected by auditors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comments submitted, awaiting auditor conclusion. Supporting information not collected by auditors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comments submitted, awaiting auditor conclusion. Supporting information not collected by auditors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 comments submitted, awaiting auditor conclusion. Supporting information not collected by auditors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Managements still to be submitted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Peliminary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discussion held, not yet issued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Peliminary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discussion held, not yet issued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Peliminary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discussion held, not yet issued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CoAF 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Peliminary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discussion held, not yet issued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findings raised to date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Receivables of R39m not supported. AG has issued a limitation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Investment property with cost not supported. We have provided valuations. Info still to be considered by AG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 payments not supported. Response provided but yet to be considered by AG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Assets not verified, Assets </a:t>
                      </a: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duplicated </a:t>
                      </a:r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 Insufficient information for WIP. Response to be submitted 04/03/2021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63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7</a:t>
            </a:fld>
            <a:endParaRPr lang="en-ZA"/>
          </a:p>
        </p:txBody>
      </p:sp>
      <p:sp>
        <p:nvSpPr>
          <p:cNvPr id="3" name="Rectangle 2"/>
          <p:cNvSpPr/>
          <p:nvPr/>
        </p:nvSpPr>
        <p:spPr>
          <a:xfrm>
            <a:off x="-442087" y="2549668"/>
            <a:ext cx="10998557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0215" indent="6985" algn="just">
              <a:lnSpc>
                <a:spcPct val="107000"/>
              </a:lnSpc>
              <a:spcAft>
                <a:spcPts val="800"/>
              </a:spcAft>
            </a:pPr>
            <a:endParaRPr lang="en-ZA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0215" indent="6985" algn="just">
              <a:lnSpc>
                <a:spcPct val="107000"/>
              </a:lnSpc>
              <a:spcAft>
                <a:spcPts val="800"/>
              </a:spcAft>
            </a:pPr>
            <a:endParaRPr lang="en-ZA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276" y="90153"/>
            <a:ext cx="112124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BUDGET AND </a:t>
            </a:r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TREASURY</a:t>
            </a:r>
          </a:p>
          <a:p>
            <a:pPr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CASH COVERAGE RATIO</a:t>
            </a:r>
            <a:endParaRPr lang="en-ZA" sz="5400" dirty="0"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1481" y="2304789"/>
            <a:ext cx="5413275" cy="364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05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CASH COVERAGE RATIO</a:t>
            </a:r>
            <a:r>
              <a:rPr lang="en-ZA" dirty="0">
                <a:latin typeface="Century Gothic" panose="020B0502020202020204" pitchFamily="34" charset="0"/>
              </a:rPr>
              <a:t/>
            </a:r>
            <a:br>
              <a:rPr lang="en-ZA" dirty="0">
                <a:latin typeface="Century Gothic" panose="020B0502020202020204" pitchFamily="34" charset="0"/>
              </a:rPr>
            </a:b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8</a:t>
            </a:fld>
            <a:endParaRPr lang="en-Z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998" y="1857692"/>
            <a:ext cx="4784571" cy="401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08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</a:rPr>
              <a:t>CASH COVERAGE RATIO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9</a:t>
            </a:fld>
            <a:endParaRPr lang="en-Z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732" y="2340686"/>
            <a:ext cx="4939057" cy="325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495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953</TotalTime>
  <Words>751</Words>
  <Application>Microsoft Office PowerPoint</Application>
  <PresentationFormat>Widescreen</PresentationFormat>
  <Paragraphs>219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Century Gothic</vt:lpstr>
      <vt:lpstr>Times New Roman</vt:lpstr>
      <vt:lpstr>Wingdings</vt:lpstr>
      <vt:lpstr>Retrospect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CASH COVERAGE RATIO </vt:lpstr>
      <vt:lpstr>CASH COVERAGE RATIO</vt:lpstr>
      <vt:lpstr>PowerPoint Presentation</vt:lpstr>
      <vt:lpstr>PowerPoint Presentation</vt:lpstr>
      <vt:lpstr>CONSEQUENCE    MANAGEMENT (INTERNAL CASES)</vt:lpstr>
      <vt:lpstr>CONSEQUENCE    MANAGEMENT (EXTERNAL CASES)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KARISHMA RAMSAROOP</dc:creator>
  <cp:lastModifiedBy>Marlene</cp:lastModifiedBy>
  <cp:revision>87</cp:revision>
  <cp:lastPrinted>2021-03-08T10:10:43Z</cp:lastPrinted>
  <dcterms:created xsi:type="dcterms:W3CDTF">2019-07-19T14:23:50Z</dcterms:created>
  <dcterms:modified xsi:type="dcterms:W3CDTF">2021-03-08T15:10:34Z</dcterms:modified>
</cp:coreProperties>
</file>