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</p:sldMasterIdLst>
  <p:notesMasterIdLst>
    <p:notesMasterId r:id="rId17"/>
  </p:notesMasterIdLst>
  <p:sldIdLst>
    <p:sldId id="256" r:id="rId3"/>
    <p:sldId id="478" r:id="rId4"/>
    <p:sldId id="481" r:id="rId5"/>
    <p:sldId id="449" r:id="rId6"/>
    <p:sldId id="489" r:id="rId7"/>
    <p:sldId id="493" r:id="rId8"/>
    <p:sldId id="492" r:id="rId9"/>
    <p:sldId id="460" r:id="rId10"/>
    <p:sldId id="490" r:id="rId11"/>
    <p:sldId id="491" r:id="rId12"/>
    <p:sldId id="484" r:id="rId13"/>
    <p:sldId id="488" r:id="rId14"/>
    <p:sldId id="463" r:id="rId15"/>
    <p:sldId id="438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FC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CEB67-FEF6-4C4D-9167-C623D9368AAF}" type="datetimeFigureOut">
              <a:rPr lang="en-ZA" smtClean="0"/>
              <a:t>2021/03/08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B1C0F-0A5B-45BF-BCB8-ABAD568537E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348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B1C0F-0A5B-45BF-BCB8-ABAD568537E0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849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03CB-53DA-4B55-9E73-BC3F24E2E98B}" type="datetime1">
              <a:rPr lang="en-ZA" smtClean="0"/>
              <a:t>2021/03/08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500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BB7E-5E8A-4B74-898E-D98DD155BDB2}" type="datetime1">
              <a:rPr lang="en-ZA" smtClean="0"/>
              <a:t>2021/03/08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894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6A64-921D-4019-81B1-87B0375C9B90}" type="datetime1">
              <a:rPr lang="en-ZA" smtClean="0"/>
              <a:t>2021/03/08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071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776" y="332657"/>
            <a:ext cx="7968885" cy="1037977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1772816"/>
            <a:ext cx="10945216" cy="34563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9184" y="6686550"/>
            <a:ext cx="1454149" cy="1714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1CCCC-E178-4CF2-B76C-43A80F86994C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967" y="6669088"/>
            <a:ext cx="3600451" cy="144462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ZA">
                <a:solidFill>
                  <a:prstClr val="black">
                    <a:tint val="75000"/>
                  </a:prstClr>
                </a:solidFill>
              </a:rPr>
              <a:t>www.emnambithimunicipality.co.za</a:t>
            </a:r>
          </a:p>
        </p:txBody>
      </p:sp>
    </p:spTree>
    <p:extLst>
      <p:ext uri="{BB962C8B-B14F-4D97-AF65-F5344CB8AC3E}">
        <p14:creationId xmlns:p14="http://schemas.microsoft.com/office/powerpoint/2010/main" val="2422487071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4917" y="6308726"/>
            <a:ext cx="2844800" cy="341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F6E6B-0869-40E8-97C2-24700E6CC0BF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56667" y="6453189"/>
            <a:ext cx="38608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/>
          <a:lstStyle>
            <a:lvl1pPr>
              <a:defRPr dirty="0">
                <a:blipFill dpi="0"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/>
            </a:pPr>
            <a:r>
              <a:rPr lang="en-ZA" dirty="0"/>
              <a:t>www.Emnambithi</a:t>
            </a:r>
            <a:r>
              <a:rPr lang="en-ZA" dirty="0">
                <a:solidFill>
                  <a:prstClr val="black">
                    <a:tint val="75000"/>
                  </a:prstClr>
                </a:solidFill>
              </a:rPr>
              <a:t> municipality.co.za</a:t>
            </a:r>
            <a:fld id="{7042CA56-3D5F-4A2D-8EE5-FB1D319B68DD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54383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5F5B-9B29-497F-B637-561E85F5937A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blipFill dpi="0"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/>
            </a:pPr>
            <a:r>
              <a:rPr lang="en-ZA" dirty="0"/>
              <a:t>www.Emnambithi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r>
              <a:rPr lang="en-ZA" dirty="0">
                <a:solidFill>
                  <a:prstClr val="black">
                    <a:tint val="75000"/>
                  </a:prstClr>
                </a:solidFill>
              </a:rPr>
              <a:t>municipality.co.za</a:t>
            </a:r>
            <a:fld id="{90CA555C-DAEB-4AAC-8206-C50072477134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04471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008E1-57DA-489C-91FF-9BB165D74846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blipFill dpi="0"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/>
            </a:pPr>
            <a:r>
              <a:rPr lang="en-ZA" dirty="0"/>
              <a:t>www.Emnambithi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r>
              <a:rPr lang="en-ZA" dirty="0">
                <a:solidFill>
                  <a:prstClr val="black">
                    <a:tint val="75000"/>
                  </a:prstClr>
                </a:solidFill>
              </a:rPr>
              <a:t>municipality.co.za</a:t>
            </a:r>
            <a:fld id="{DA7CAD14-F59B-4EDA-803E-181B778E9CD0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31332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00319-D115-4F5D-BA95-2C8370F43E55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blipFill dpi="0" rotWithShape="1">
                  <a:blip r:embed="rId2"/>
                  <a:srcRect/>
                  <a:tile tx="0" ty="0" sx="100000" sy="100000" flip="none" algn="tl"/>
                </a:blipFill>
              </a:defRPr>
            </a:lvl1pPr>
          </a:lstStyle>
          <a:p>
            <a:pPr>
              <a:defRPr/>
            </a:pPr>
            <a:r>
              <a:rPr lang="en-ZA" dirty="0"/>
              <a:t>www.Emnambithi</a:t>
            </a:r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r>
              <a:rPr lang="en-ZA" dirty="0">
                <a:solidFill>
                  <a:prstClr val="black">
                    <a:tint val="75000"/>
                  </a:prstClr>
                </a:solidFill>
              </a:rPr>
              <a:t>municipality.co.za</a:t>
            </a:r>
            <a:fld id="{8E4DCCE1-6FAB-41DC-9679-50FD6E3F9DAB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62452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DE5E4-C7DC-4C26-967F-511E34D5E8EC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7EBB2A-FDDF-46CD-B0B6-46920A3AE561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66562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8B2E-DCAC-4D16-9FFB-F33B405C5517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61BEFC-DB30-40FB-BE7B-2B0F74237BAB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18977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135F-BCBD-4BD7-8724-B8AFD0C3F0AE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A344F2-0BF8-4D8A-BAED-0FD7747A04D0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3695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D154-EEE2-46C2-BBB6-726D23022458}" type="datetime1">
              <a:rPr lang="en-ZA" smtClean="0"/>
              <a:t>2021/03/08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0558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17111-3D75-40F1-8B64-79FE1C1BAFFB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A4297F-FDA8-4A1F-8066-3264A8BF14CC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17675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962D-4D43-4433-A7CC-89B0BD455204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62392D-C990-4313-94CA-66D077C8848F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5118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826F-044D-4D3D-B02B-5BC8E8ED2D93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D6F5310-2D4C-4589-95E4-FBDD5D2A80C4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969530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514F1-D429-48A4-A23F-4288729239DC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83E2F76-6F93-4E07-9AEA-B39B5B6F3AA3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5629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6872-1874-454B-A3FA-B05566405680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7BD375-C150-41D9-9F12-764B3482609B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726714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3B641-6CA8-437B-B61D-67E807541280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44CCDC-BEB5-449B-B368-C5F57933AB8F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68967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934B4-36CF-4ECF-9A3C-B5CCA575E111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F4BE26-6AF2-4A92-B265-6E9E96842571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75271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A9A19-58E8-47CE-A306-66E6DD034D6F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E90D24-1466-46AE-883B-B6A3299318D8}" type="slidenum">
              <a:rPr lang="en-Z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5642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9FF3-CF1E-46E9-94FE-6AE6A61D210B}" type="datetime1">
              <a:rPr lang="en-ZA" smtClean="0"/>
              <a:t>2021/03/08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25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792B8-4183-4E8D-9836-DA0171FB904C}" type="datetime1">
              <a:rPr lang="en-ZA" smtClean="0"/>
              <a:t>2021/03/08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721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50CBA-DBE8-4BE2-ADD4-D5E248209023}" type="datetime1">
              <a:rPr lang="en-ZA" smtClean="0"/>
              <a:t>2021/03/08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352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0A9FC-7737-434E-92DF-62A7C6BFE795}" type="datetime1">
              <a:rPr lang="en-ZA" smtClean="0"/>
              <a:t>2021/03/08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5411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2AC9-13F1-48F2-8D3F-9EE3995701CE}" type="datetime1">
              <a:rPr lang="en-ZA" smtClean="0"/>
              <a:t>2021/03/08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317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7DA6D6-B480-495E-987C-0B9687E3C8B6}" type="datetime1">
              <a:rPr lang="en-ZA" smtClean="0"/>
              <a:t>2021/03/08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693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092-C769-4D4E-B7E4-4D15E2AC68A1}" type="datetime1">
              <a:rPr lang="en-ZA" smtClean="0"/>
              <a:t>2021/03/08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6041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1.jpeg"/><Relationship Id="rId26" Type="http://schemas.openxmlformats.org/officeDocument/2006/relationships/image" Target="../media/image9.jpe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5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7.jpe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image" Target="../media/image6.jpe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04819D-55DD-4AD3-9FC3-8C0F50F037E5}" type="datetime1">
              <a:rPr lang="en-ZA" smtClean="0"/>
              <a:t>2021/03/08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B9C14C-5446-482F-8AE4-478F35B10276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74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121151" y="325439"/>
            <a:ext cx="7981949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 useBgFill="1"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517" y="1600201"/>
            <a:ext cx="9903883" cy="3629025"/>
          </a:xfrm>
          <a:prstGeom prst="rect">
            <a:avLst/>
          </a:prstGeom>
        </p:spPr>
        <p:txBody>
          <a:bodyPr vert="horz" wrap="none" lIns="91440" tIns="45720" rIns="91440" bIns="45720" rtlCol="0" anchor="t" anchorCtr="0">
            <a:normAutofit/>
            <a:scene3d>
              <a:camera prst="orthographicFront">
                <a:rot lat="300000" lon="0" rev="0"/>
              </a:camera>
              <a:lightRig rig="threePt" dir="t"/>
            </a:scene3d>
            <a:flatTx/>
          </a:bodyPr>
          <a:lstStyle/>
          <a:p>
            <a:pPr lvl="0"/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" y="6642100"/>
            <a:ext cx="1454151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C00000"/>
                </a:solidFill>
                <a:latin typeface="+mn-lt"/>
              </a:defRPr>
            </a:lvl1pPr>
          </a:lstStyle>
          <a:p>
            <a:pPr>
              <a:defRPr/>
            </a:pPr>
            <a:fld id="{1018115A-1CA6-4BB5-9EBA-94A06C71D1F1}" type="datetime1">
              <a:rPr lang="en-ZA" smtClean="0"/>
              <a:t>2021/03/08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9967" y="6669088"/>
            <a:ext cx="3600451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8917" y="6597650"/>
            <a:ext cx="2844800" cy="242888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ZA">
                <a:solidFill>
                  <a:srgbClr val="FF0000"/>
                </a:solidFill>
              </a:rPr>
              <a:t>www.emnambith</a:t>
            </a:r>
            <a:r>
              <a:rPr lang="en-ZA">
                <a:blipFill dpi="0" rotWithShape="1">
                  <a:blip r:embed="rId19"/>
                  <a:srcRect/>
                  <a:tile tx="0" ty="0" sx="100000" sy="100000" flip="none" algn="tl"/>
                </a:blipFill>
              </a:rPr>
              <a:t>i</a:t>
            </a:r>
            <a:r>
              <a:rPr lang="en-ZA">
                <a:solidFill>
                  <a:srgbClr val="C00000"/>
                </a:solidFill>
              </a:rPr>
              <a:t>municipality.co.za</a:t>
            </a:r>
            <a:endParaRPr lang="en-ZA">
              <a:solidFill>
                <a:prstClr val="black">
                  <a:tint val="75000"/>
                </a:prstClr>
              </a:solidFill>
            </a:endParaRPr>
          </a:p>
          <a:p>
            <a:pPr>
              <a:defRPr/>
            </a:pPr>
            <a:endParaRPr lang="en-ZA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11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5888"/>
            <a:ext cx="1678517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1871531" y="325773"/>
            <a:ext cx="220824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DPHS</a:t>
            </a:r>
          </a:p>
          <a:p>
            <a:pPr algn="ctr">
              <a:defRPr/>
            </a:pPr>
            <a:r>
              <a:rPr lang="en-US" sz="1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-----------------</a:t>
            </a:r>
          </a:p>
          <a:p>
            <a:pPr algn="ctr">
              <a:defRPr/>
            </a:pPr>
            <a:r>
              <a:rPr lang="en-US" sz="1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Department of Planning and Human Settlements </a:t>
            </a:r>
          </a:p>
        </p:txBody>
      </p:sp>
      <p:sp useBgFill="1">
        <p:nvSpPr>
          <p:cNvPr id="15" name="Rectangle 14"/>
          <p:cNvSpPr/>
          <p:nvPr userDrawn="1"/>
        </p:nvSpPr>
        <p:spPr>
          <a:xfrm>
            <a:off x="1240367" y="3933826"/>
            <a:ext cx="10104967" cy="460375"/>
          </a:xfrm>
          <a:prstGeom prst="rect">
            <a:avLst/>
          </a:prstGeom>
        </p:spPr>
        <p:txBody>
          <a:bodyPr spcFirstLastPara="1">
            <a:prstTxWarp prst="textArchDown">
              <a:avLst/>
            </a:prstTxWarp>
            <a:spAutoFit/>
          </a:bodyPr>
          <a:lstStyle/>
          <a:p>
            <a:pPr algn="ctr">
              <a:defRPr/>
            </a:pPr>
            <a:endParaRPr lang="en-US" sz="2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4" name="Picture 6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" y="5645151"/>
            <a:ext cx="201506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9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1" y="5645151"/>
            <a:ext cx="1648883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0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5645151"/>
            <a:ext cx="2506133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7" name="Group 15"/>
          <p:cNvGrpSpPr>
            <a:grpSpLocks/>
          </p:cNvGrpSpPr>
          <p:nvPr userDrawn="1"/>
        </p:nvGrpSpPr>
        <p:grpSpPr bwMode="auto">
          <a:xfrm>
            <a:off x="2159000" y="5635626"/>
            <a:ext cx="9889067" cy="930275"/>
            <a:chOff x="1619672" y="5635010"/>
            <a:chExt cx="7416824" cy="930245"/>
          </a:xfrm>
        </p:grpSpPr>
        <p:pic>
          <p:nvPicPr>
            <p:cNvPr id="1038" name="Picture 7"/>
            <p:cNvPicPr>
              <a:picLocks noChangeAspect="1"/>
            </p:cNvPicPr>
            <p:nvPr userDrawn="1"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5635010"/>
              <a:ext cx="1281233" cy="930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8"/>
            <p:cNvPicPr>
              <a:picLocks noChangeAspect="1"/>
            </p:cNvPicPr>
            <p:nvPr userDrawn="1"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2257" y="5637909"/>
              <a:ext cx="1705887" cy="927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13"/>
            <p:cNvPicPr>
              <a:picLocks noChangeAspect="1"/>
            </p:cNvPicPr>
            <p:nvPr userDrawn="1"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6947" y="5635010"/>
              <a:ext cx="1289549" cy="890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0314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9211" y="4133601"/>
            <a:ext cx="775404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en-US" sz="4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700000" algn="bl" rotWithShape="0">
                    <a:srgbClr val="4EB3CF"/>
                  </a:outerShdw>
                </a:effectLst>
                <a:latin typeface="Algerian" panose="04020705040A02060702" pitchFamily="82" charset="0"/>
              </a:rPr>
              <a:t>STATE OF THE MUNICIPALITY</a:t>
            </a:r>
          </a:p>
          <a:p>
            <a:pPr algn="ctr"/>
            <a:endParaRPr lang="en-US" sz="2000" b="1" dirty="0">
              <a:ln w="13462">
                <a:solidFill>
                  <a:srgbClr val="FFFF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</a:t>
            </a:fld>
            <a:endParaRPr lang="en-Z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7" y="0"/>
            <a:ext cx="2588652" cy="2549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76035" y="1997063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4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700000" algn="bl" rotWithShape="0">
                    <a:srgbClr val="4EB3CF"/>
                  </a:outerShdw>
                </a:effectLst>
                <a:latin typeface="Algerian" panose="04020705040A02060702" pitchFamily="82" charset="0"/>
              </a:rPr>
              <a:t>ALFRED DUMA LOCAL MUNICIPALITY</a:t>
            </a:r>
          </a:p>
        </p:txBody>
      </p:sp>
    </p:spTree>
    <p:extLst>
      <p:ext uri="{BB962C8B-B14F-4D97-AF65-F5344CB8AC3E}">
        <p14:creationId xmlns:p14="http://schemas.microsoft.com/office/powerpoint/2010/main" val="2802287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10</a:t>
            </a:fld>
            <a:endParaRPr lang="en-ZA"/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B10271BE-79FF-DB4E-BBB4-348706E74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238125"/>
              </p:ext>
            </p:extLst>
          </p:nvPr>
        </p:nvGraphicFramePr>
        <p:xfrm>
          <a:off x="1183282" y="423997"/>
          <a:ext cx="9895840" cy="577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4980">
                  <a:extLst>
                    <a:ext uri="{9D8B030D-6E8A-4147-A177-3AD203B41FA5}">
                      <a16:colId xmlns:a16="http://schemas.microsoft.com/office/drawing/2014/main" xmlns="" val="2620676155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xmlns="" val="2140932965"/>
                    </a:ext>
                  </a:extLst>
                </a:gridCol>
                <a:gridCol w="1659828">
                  <a:extLst>
                    <a:ext uri="{9D8B030D-6E8A-4147-A177-3AD203B41FA5}">
                      <a16:colId xmlns:a16="http://schemas.microsoft.com/office/drawing/2014/main" xmlns="" val="3619907233"/>
                    </a:ext>
                  </a:extLst>
                </a:gridCol>
                <a:gridCol w="1442647">
                  <a:extLst>
                    <a:ext uri="{9D8B030D-6E8A-4147-A177-3AD203B41FA5}">
                      <a16:colId xmlns:a16="http://schemas.microsoft.com/office/drawing/2014/main" xmlns="" val="642665289"/>
                    </a:ext>
                  </a:extLst>
                </a:gridCol>
              </a:tblGrid>
              <a:tr h="27560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ZA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FIXED MONTHLY EXPENSES</a:t>
                      </a:r>
                    </a:p>
                  </a:txBody>
                  <a:tcPr marL="57150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6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ZA" sz="16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5413661"/>
                  </a:ext>
                </a:extLst>
              </a:tr>
              <a:tr h="287976">
                <a:tc>
                  <a:txBody>
                    <a:bodyPr/>
                    <a:lstStyle/>
                    <a:p>
                      <a:pPr algn="l" fontAlgn="b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Nov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Dec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Jan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98226264"/>
                  </a:ext>
                </a:extLst>
              </a:tr>
              <a:tr h="25949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SALARIES &amp; ALLOWANCES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28 916 828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30 051 684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29 382 317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99511868"/>
                  </a:ext>
                </a:extLst>
              </a:tr>
              <a:tr h="29724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BULK PURCHASES (AVERAGED MONTHLY)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23 776 688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23 776 688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23 776 688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83362219"/>
                  </a:ext>
                </a:extLst>
              </a:tr>
              <a:tr h="27870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LOAN REPAYMENTS (AVERAGED MONTHLY)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80 000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38149310"/>
                  </a:ext>
                </a:extLst>
              </a:tr>
              <a:tr h="29437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INSURANCE (INCL COID - AVERAGED MONTHLY)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313 422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313 422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313 422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765221269"/>
                  </a:ext>
                </a:extLst>
              </a:tr>
              <a:tr h="266217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 CHARGES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82 234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82 234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82 234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49489716"/>
                  </a:ext>
                </a:extLst>
              </a:tr>
              <a:tr h="29445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THIRD PARTY PAYMENTS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69 445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69 445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69 445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3125702"/>
                  </a:ext>
                </a:extLst>
              </a:tr>
              <a:tr h="27893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SUBSCRIPTIONS (SALGA - AVERAGED MONTHLY)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343 587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343 587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343 587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049156"/>
                  </a:ext>
                </a:extLst>
              </a:tr>
              <a:tr h="276456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PENSIONERS MEDICAL AID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582 773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582 773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582 773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88185863"/>
                  </a:ext>
                </a:extLst>
              </a:tr>
              <a:tr h="439643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MUNICIPAL SERVICES (ELECTRICITY/WATER/SANITATION/REFUSE)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1 264 666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1 264 666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1 264 666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303790"/>
                  </a:ext>
                </a:extLst>
              </a:tr>
              <a:tr h="297575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TELEPHONE / DATA / CELLPHONES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802 300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802 300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802 300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55463055"/>
                  </a:ext>
                </a:extLst>
              </a:tr>
              <a:tr h="25597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POSTAGE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200 274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200 274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200 274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7706725"/>
                  </a:ext>
                </a:extLst>
              </a:tr>
              <a:tr h="28608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LICENCE FEES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495 308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495 308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495 308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01309013"/>
                  </a:ext>
                </a:extLst>
              </a:tr>
              <a:tr h="27706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AUDIT FEES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392 218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392 218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392 218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98107682"/>
                  </a:ext>
                </a:extLst>
              </a:tr>
              <a:tr h="30717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FBE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1 147 299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1 147 299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1 147 299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99406086"/>
                  </a:ext>
                </a:extLst>
              </a:tr>
              <a:tr h="255978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CONTRACT FEES (SECURITY / IT / LEASES / TRACKER / ETC.)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11 559 951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11 559 951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11 559 951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08248919"/>
                  </a:ext>
                </a:extLst>
              </a:tr>
              <a:tr h="27936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1 051 917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1 115 032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1 181 935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0685316"/>
                  </a:ext>
                </a:extLst>
              </a:tr>
              <a:tr h="314506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7150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71 636 007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72 833 978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72 231 513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879104"/>
                  </a:ext>
                </a:extLst>
              </a:tr>
              <a:tr h="25533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CASH COVERAGE (IN MONTHS)           (A+B)/C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92261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053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11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1857558" y="274866"/>
            <a:ext cx="89379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0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BUDGET AND TREASURY</a:t>
            </a:r>
            <a:endParaRPr lang="en-ZA" sz="4000" b="1" dirty="0">
              <a:ln w="13462">
                <a:solidFill>
                  <a:srgbClr val="FFFF00"/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dist="38100" dir="2700000" algn="bl" rotWithShape="0">
                  <a:srgbClr val="4EB3CF"/>
                </a:outerShdw>
              </a:effectLst>
              <a:latin typeface="Algerian" panose="04020705040A02060702" pitchFamily="82" charset="0"/>
            </a:endParaRPr>
          </a:p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40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BILLING vs COLLECTION</a:t>
            </a:r>
            <a:endParaRPr lang="en-ZA" sz="4000" b="1" dirty="0">
              <a:ln w="13462">
                <a:solidFill>
                  <a:srgbClr val="FFFF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lgerian" panose="04020705040A02060702" pitchFamily="82" charset="0"/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B62352A3-B422-DB4B-A889-F95DFC39B8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904192"/>
              </p:ext>
            </p:extLst>
          </p:nvPr>
        </p:nvGraphicFramePr>
        <p:xfrm>
          <a:off x="1857558" y="1829771"/>
          <a:ext cx="8857665" cy="450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263">
                  <a:extLst>
                    <a:ext uri="{9D8B030D-6E8A-4147-A177-3AD203B41FA5}">
                      <a16:colId xmlns:a16="http://schemas.microsoft.com/office/drawing/2014/main" xmlns="" val="3319793356"/>
                    </a:ext>
                  </a:extLst>
                </a:gridCol>
                <a:gridCol w="2354523">
                  <a:extLst>
                    <a:ext uri="{9D8B030D-6E8A-4147-A177-3AD203B41FA5}">
                      <a16:colId xmlns:a16="http://schemas.microsoft.com/office/drawing/2014/main" xmlns="" val="1130632405"/>
                    </a:ext>
                  </a:extLst>
                </a:gridCol>
                <a:gridCol w="2379893">
                  <a:extLst>
                    <a:ext uri="{9D8B030D-6E8A-4147-A177-3AD203B41FA5}">
                      <a16:colId xmlns:a16="http://schemas.microsoft.com/office/drawing/2014/main" xmlns="" val="1520267257"/>
                    </a:ext>
                  </a:extLst>
                </a:gridCol>
                <a:gridCol w="1717986">
                  <a:extLst>
                    <a:ext uri="{9D8B030D-6E8A-4147-A177-3AD203B41FA5}">
                      <a16:colId xmlns:a16="http://schemas.microsoft.com/office/drawing/2014/main" xmlns="" val="425729290"/>
                    </a:ext>
                  </a:extLst>
                </a:gridCol>
              </a:tblGrid>
              <a:tr h="4085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Billing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Percentage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0480611"/>
                  </a:ext>
                </a:extLst>
              </a:tr>
              <a:tr h="408522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34 355 779,15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64 092 067,24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52267789"/>
                  </a:ext>
                </a:extLst>
              </a:tr>
              <a:tr h="408522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</a:t>
                      </a:r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 </a:t>
                      </a:r>
                      <a:r>
                        <a:rPr lang="en-ZA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149 722,84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27 193 413,85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01093445"/>
                  </a:ext>
                </a:extLst>
              </a:tr>
              <a:tr h="408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2020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37,180,238.18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23,825,869.42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80282491"/>
                  </a:ext>
                </a:extLst>
              </a:tr>
              <a:tr h="295038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June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35 392 271.53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</a:t>
                      </a:r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30 452 041.87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925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July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</a:t>
                      </a:r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30 249 381.86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30 339 642.75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925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60 005 584.51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47 160 481.49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925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en-ZA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63 156 277.09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56 131 032.80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0925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50 076 537.05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35 227 827.44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925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  <a:r>
                        <a:rPr lang="en-ZA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2020</a:t>
                      </a:r>
                      <a:endParaRPr lang="en-Z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38 698 836.36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 29 331 831.65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0925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 47 364 081.24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 38 498 077.76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81%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08522"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** </a:t>
                      </a:r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March collection includes DPW annual rates payment of R32m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1655370"/>
                  </a:ext>
                </a:extLst>
              </a:tr>
              <a:tr h="309377">
                <a:tc gridSpan="4"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** R31m retrospective billing due to Supplementary Valuation No. 10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738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724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12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588136" y="1942331"/>
            <a:ext cx="11603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/>
              <a:t>COVID 19 EXPENDITURE</a:t>
            </a:r>
          </a:p>
          <a:p>
            <a:endParaRPr lang="en-ZA" b="1" dirty="0"/>
          </a:p>
          <a:p>
            <a:r>
              <a:rPr lang="en-ZA" dirty="0"/>
              <a:t>The Municipality has implemented all protocols, and put in strict measures, in line with the National lockdown regulations, towards the combatting of the virus. The following expenditure has been incurred:</a:t>
            </a:r>
          </a:p>
          <a:p>
            <a:endParaRPr lang="en-ZA" dirty="0"/>
          </a:p>
          <a:p>
            <a:endParaRPr lang="en-Z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/>
              <a:t>Provision of PPE					R955 631.50</a:t>
            </a:r>
          </a:p>
          <a:p>
            <a:endParaRPr lang="en-Z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/>
              <a:t>Employee Related </a:t>
            </a:r>
            <a:r>
              <a:rPr lang="en-ZA" dirty="0" smtClean="0"/>
              <a:t>Costs (standby, overtime, travel)</a:t>
            </a:r>
            <a:r>
              <a:rPr lang="en-ZA" dirty="0"/>
              <a:t>	R739 570.36</a:t>
            </a:r>
          </a:p>
          <a:p>
            <a:endParaRPr lang="en-Z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dirty="0"/>
              <a:t>Community Awareness Campaign			R518 606.88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ZA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b="1" dirty="0"/>
              <a:t>TOTAL COSTS TO DATE:				R2 213 808.74</a:t>
            </a:r>
          </a:p>
          <a:p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1056068" y="0"/>
            <a:ext cx="10053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BUDGET AND </a:t>
            </a:r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TREASURY COVID-19 EXPENDITURE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2824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13</a:t>
            </a:fld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425002" y="0"/>
            <a:ext cx="11521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2019/2020 </a:t>
            </a:r>
            <a:r>
              <a:rPr lang="en-ZA" sz="5400" b="1" dirty="0" err="1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UIFW</a:t>
            </a:r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 EXPENDITURE AND CONSEQUENCE MANAGEMENT</a:t>
            </a:r>
            <a:endParaRPr lang="en-ZA" sz="5400" dirty="0"/>
          </a:p>
        </p:txBody>
      </p:sp>
      <p:sp>
        <p:nvSpPr>
          <p:cNvPr id="4" name="Rectangle 3"/>
          <p:cNvSpPr/>
          <p:nvPr/>
        </p:nvSpPr>
        <p:spPr>
          <a:xfrm>
            <a:off x="821740" y="2097496"/>
            <a:ext cx="107281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	</a:t>
            </a:r>
            <a:r>
              <a:rPr lang="en-ZA" b="1" dirty="0" smtClean="0"/>
              <a:t>Unauthorised </a:t>
            </a:r>
            <a:r>
              <a:rPr lang="en-ZA" b="1" dirty="0"/>
              <a:t>expenditure amounting to R31 695 </a:t>
            </a:r>
            <a:r>
              <a:rPr lang="en-ZA" b="1" dirty="0" smtClean="0"/>
              <a:t>777,00</a:t>
            </a:r>
          </a:p>
          <a:p>
            <a:r>
              <a:rPr lang="en-ZA" dirty="0" smtClean="0"/>
              <a:t>	R 21 023 410.00 was in respect of non-cash items. The balance of the amount is currently under 	investigated. </a:t>
            </a:r>
          </a:p>
          <a:p>
            <a:endParaRPr lang="en-Z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	</a:t>
            </a:r>
            <a:r>
              <a:rPr lang="en-ZA" b="1" dirty="0" smtClean="0"/>
              <a:t>Fruitless </a:t>
            </a:r>
            <a:r>
              <a:rPr lang="en-ZA" b="1" dirty="0"/>
              <a:t>and wasteful expenditure amounting to R914 </a:t>
            </a:r>
            <a:r>
              <a:rPr lang="en-ZA" b="1" dirty="0" smtClean="0"/>
              <a:t>117,00</a:t>
            </a:r>
          </a:p>
          <a:p>
            <a:r>
              <a:rPr lang="en-ZA" dirty="0"/>
              <a:t>	In terms of interest and penalties, the Municipality has implemented a number of processes to avoid </a:t>
            </a:r>
            <a:r>
              <a:rPr lang="en-ZA" dirty="0" smtClean="0"/>
              <a:t>	late </a:t>
            </a:r>
            <a:r>
              <a:rPr lang="en-ZA" dirty="0"/>
              <a:t>payment of </a:t>
            </a:r>
            <a:r>
              <a:rPr lang="en-ZA" dirty="0" smtClean="0"/>
              <a:t>accounts. Investigations and Disciplinary Measures have been conducted in terms of 	the above transactions to recover monies. </a:t>
            </a:r>
          </a:p>
          <a:p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/>
              <a:t>	</a:t>
            </a:r>
            <a:r>
              <a:rPr lang="en-ZA" b="1" dirty="0" smtClean="0"/>
              <a:t>Irregular </a:t>
            </a:r>
            <a:r>
              <a:rPr lang="en-ZA" b="1" dirty="0"/>
              <a:t>expenditure amounting to R847 </a:t>
            </a:r>
            <a:r>
              <a:rPr lang="en-ZA" b="1" dirty="0" smtClean="0"/>
              <a:t>132,00</a:t>
            </a:r>
          </a:p>
          <a:p>
            <a:r>
              <a:rPr lang="en-ZA" dirty="0"/>
              <a:t>	</a:t>
            </a:r>
            <a:r>
              <a:rPr lang="en-ZA" dirty="0" smtClean="0"/>
              <a:t>The </a:t>
            </a:r>
            <a:r>
              <a:rPr lang="en-ZA" dirty="0"/>
              <a:t>above transactions were investigated and reported by the Internal Audit </a:t>
            </a:r>
            <a:r>
              <a:rPr lang="en-ZA" dirty="0" smtClean="0"/>
              <a:t>Unit. This </a:t>
            </a:r>
            <a:r>
              <a:rPr lang="en-ZA" dirty="0"/>
              <a:t>was further </a:t>
            </a:r>
            <a:r>
              <a:rPr lang="en-ZA" dirty="0" smtClean="0"/>
              <a:t>	reported </a:t>
            </a:r>
            <a:r>
              <a:rPr lang="en-ZA" dirty="0"/>
              <a:t>to Council where Council approved the Write Off of the Irregular Expenditure </a:t>
            </a:r>
            <a:r>
              <a:rPr lang="en-ZA" dirty="0" smtClean="0"/>
              <a:t>on </a:t>
            </a:r>
            <a:r>
              <a:rPr lang="en-ZA" dirty="0"/>
              <a:t>15 and 22 </a:t>
            </a:r>
            <a:r>
              <a:rPr lang="en-ZA" dirty="0" smtClean="0"/>
              <a:t>	July </a:t>
            </a:r>
            <a:r>
              <a:rPr lang="en-ZA" dirty="0"/>
              <a:t>2020.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3956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782" y="2768957"/>
            <a:ext cx="525457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600" b="1" dirty="0">
                <a:ln w="28575">
                  <a:solidFill>
                    <a:srgbClr val="FFFF00"/>
                  </a:solidFill>
                  <a:prstDash val="solid"/>
                </a:ln>
                <a:solidFill>
                  <a:srgbClr val="008000"/>
                </a:solidFill>
                <a:effectLst>
                  <a:glow rad="139700">
                    <a:schemeClr val="tx1">
                      <a:lumMod val="95000"/>
                      <a:lumOff val="5000"/>
                      <a:alpha val="72000"/>
                    </a:schemeClr>
                  </a:glow>
                  <a:outerShdw dist="38100" dir="2700000" algn="bl" rotWithShape="0">
                    <a:srgbClr val="4EB3CF"/>
                  </a:outerShdw>
                </a:effectLst>
                <a:latin typeface="Algerian" panose="04020705040A02060702" pitchFamily="82" charset="0"/>
              </a:rPr>
              <a:t>THE </a:t>
            </a:r>
            <a:r>
              <a:rPr lang="en-ZA" sz="9600" b="1" dirty="0" smtClean="0">
                <a:ln w="28575">
                  <a:solidFill>
                    <a:srgbClr val="FFFF00"/>
                  </a:solidFill>
                  <a:prstDash val="solid"/>
                </a:ln>
                <a:solidFill>
                  <a:srgbClr val="008000"/>
                </a:solidFill>
                <a:effectLst>
                  <a:glow rad="139700">
                    <a:schemeClr val="tx1">
                      <a:lumMod val="95000"/>
                      <a:lumOff val="5000"/>
                      <a:alpha val="72000"/>
                    </a:schemeClr>
                  </a:glow>
                  <a:outerShdw dist="38100" dir="2700000" algn="bl" rotWithShape="0">
                    <a:srgbClr val="4EB3CF"/>
                  </a:outerShdw>
                </a:effectLst>
                <a:latin typeface="Algerian" panose="04020705040A02060702" pitchFamily="82" charset="0"/>
              </a:rPr>
              <a:t>END </a:t>
            </a:r>
            <a:endParaRPr lang="en-ZA" sz="9600" b="1" dirty="0">
              <a:ln w="28575">
                <a:solidFill>
                  <a:srgbClr val="FFFF00"/>
                </a:solidFill>
                <a:prstDash val="solid"/>
              </a:ln>
              <a:solidFill>
                <a:srgbClr val="008000"/>
              </a:solidFill>
              <a:effectLst>
                <a:glow rad="139700">
                  <a:schemeClr val="tx1">
                    <a:lumMod val="95000"/>
                    <a:lumOff val="5000"/>
                    <a:alpha val="72000"/>
                  </a:schemeClr>
                </a:glow>
                <a:outerShdw dist="38100" dir="2700000" algn="bl" rotWithShape="0">
                  <a:srgbClr val="4EB3CF"/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190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pPr/>
              <a:t>2</a:t>
            </a:fld>
            <a:endParaRPr lang="en-ZA"/>
          </a:p>
        </p:txBody>
      </p:sp>
      <p:sp>
        <p:nvSpPr>
          <p:cNvPr id="4" name="TextBox 3"/>
          <p:cNvSpPr txBox="1"/>
          <p:nvPr/>
        </p:nvSpPr>
        <p:spPr>
          <a:xfrm>
            <a:off x="631426" y="502276"/>
            <a:ext cx="10929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700000" algn="bl" rotWithShape="0">
                    <a:srgbClr val="4EB3CF"/>
                  </a:outerShdw>
                </a:effectLst>
                <a:latin typeface="Algerian" panose="04020705040A02060702" pitchFamily="82" charset="0"/>
              </a:rPr>
              <a:t>FUNCTIONALITY OF </a:t>
            </a:r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700000" algn="bl" rotWithShape="0">
                    <a:srgbClr val="4EB3CF"/>
                  </a:outerShdw>
                </a:effectLst>
                <a:latin typeface="Algerian" panose="04020705040A02060702" pitchFamily="82" charset="0"/>
              </a:rPr>
              <a:t>COMMITTEES</a:t>
            </a:r>
            <a:r>
              <a:rPr lang="en-ZA" dirty="0" smtClean="0">
                <a:solidFill>
                  <a:prstClr val="black"/>
                </a:solidFill>
              </a:rPr>
              <a:t> </a:t>
            </a:r>
            <a:endParaRPr lang="en-ZA" dirty="0">
              <a:solidFill>
                <a:prstClr val="black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81EDB2B1-FCF7-0A48-9824-86CB032EB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851521"/>
              </p:ext>
            </p:extLst>
          </p:nvPr>
        </p:nvGraphicFramePr>
        <p:xfrm>
          <a:off x="1924824" y="2723883"/>
          <a:ext cx="834235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1176">
                  <a:extLst>
                    <a:ext uri="{9D8B030D-6E8A-4147-A177-3AD203B41FA5}">
                      <a16:colId xmlns:a16="http://schemas.microsoft.com/office/drawing/2014/main" xmlns="" val="625438722"/>
                    </a:ext>
                  </a:extLst>
                </a:gridCol>
                <a:gridCol w="4171176">
                  <a:extLst>
                    <a:ext uri="{9D8B030D-6E8A-4147-A177-3AD203B41FA5}">
                      <a16:colId xmlns:a16="http://schemas.microsoft.com/office/drawing/2014/main" xmlns="" val="8785526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MPAC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FUNCTIONAL AND EFFECTIVE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82742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/>
                        <a:t>AUDIT 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FUNCTIONAL AND EFFECTIVE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4130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FINANCE</a:t>
                      </a:r>
                      <a:r>
                        <a:rPr lang="en-US" sz="2000" b="1" baseline="0" dirty="0" smtClean="0"/>
                        <a:t> PORTFOLIO COMMITTEE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 AND EFFECTIVE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EXECUTIVE</a:t>
                      </a:r>
                      <a:r>
                        <a:rPr lang="en-US" sz="2000" b="1" baseline="0" dirty="0" smtClean="0"/>
                        <a:t> COMMITTEE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 AND EFFECTIVE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COUNCIL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FUNCTIONAL AND EFFECTIVE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27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pPr/>
              <a:t>3</a:t>
            </a:fld>
            <a:endParaRPr lang="en-ZA"/>
          </a:p>
        </p:txBody>
      </p:sp>
      <p:sp>
        <p:nvSpPr>
          <p:cNvPr id="4" name="Rectangle 3"/>
          <p:cNvSpPr/>
          <p:nvPr/>
        </p:nvSpPr>
        <p:spPr>
          <a:xfrm>
            <a:off x="1030311" y="1810993"/>
            <a:ext cx="1065082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ZA" dirty="0">
                <a:solidFill>
                  <a:prstClr val="black"/>
                </a:solidFill>
              </a:rPr>
              <a:t>1.	</a:t>
            </a:r>
            <a:r>
              <a:rPr lang="en-ZA" dirty="0" smtClean="0">
                <a:solidFill>
                  <a:prstClr val="black"/>
                </a:solidFill>
              </a:rPr>
              <a:t>All </a:t>
            </a:r>
            <a:r>
              <a:rPr lang="en-ZA" dirty="0">
                <a:solidFill>
                  <a:prstClr val="black"/>
                </a:solidFill>
              </a:rPr>
              <a:t>Senior Manager positions are </a:t>
            </a:r>
            <a:r>
              <a:rPr lang="en-ZA" dirty="0" smtClean="0">
                <a:solidFill>
                  <a:prstClr val="black"/>
                </a:solidFill>
              </a:rPr>
              <a:t>filled except the </a:t>
            </a:r>
            <a:r>
              <a:rPr lang="en-ZA" dirty="0" smtClean="0">
                <a:solidFill>
                  <a:prstClr val="black"/>
                </a:solidFill>
              </a:rPr>
              <a:t>Chief </a:t>
            </a:r>
            <a:r>
              <a:rPr lang="en-ZA" dirty="0">
                <a:solidFill>
                  <a:prstClr val="black"/>
                </a:solidFill>
              </a:rPr>
              <a:t>Financial Officer which has been vacated in </a:t>
            </a:r>
            <a:r>
              <a:rPr lang="en-ZA" dirty="0" smtClean="0">
                <a:solidFill>
                  <a:prstClr val="black"/>
                </a:solidFill>
              </a:rPr>
              <a:t>	December </a:t>
            </a:r>
            <a:r>
              <a:rPr lang="en-ZA" dirty="0">
                <a:solidFill>
                  <a:prstClr val="black"/>
                </a:solidFill>
              </a:rPr>
              <a:t>2020.</a:t>
            </a:r>
          </a:p>
          <a:p>
            <a:pPr>
              <a:lnSpc>
                <a:spcPct val="150000"/>
              </a:lnSpc>
            </a:pP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9099" y="450761"/>
            <a:ext cx="10053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700000" algn="bl" rotWithShape="0">
                    <a:srgbClr val="4EB3CF"/>
                  </a:outerShdw>
                </a:effectLst>
                <a:latin typeface="Algerian" panose="04020705040A02060702" pitchFamily="82" charset="0"/>
              </a:rPr>
              <a:t>institutional capacity</a:t>
            </a:r>
            <a:r>
              <a:rPr lang="en-ZA" dirty="0" smtClean="0">
                <a:solidFill>
                  <a:prstClr val="black"/>
                </a:solidFill>
              </a:rPr>
              <a:t> </a:t>
            </a:r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75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4</a:t>
            </a:fld>
            <a:endParaRPr lang="en-ZA"/>
          </a:p>
        </p:txBody>
      </p:sp>
      <p:sp>
        <p:nvSpPr>
          <p:cNvPr id="4" name="TextBox 3"/>
          <p:cNvSpPr txBox="1"/>
          <p:nvPr/>
        </p:nvSpPr>
        <p:spPr>
          <a:xfrm>
            <a:off x="-643945" y="0"/>
            <a:ext cx="134841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INTERNAL </a:t>
            </a:r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AUDIT</a:t>
            </a:r>
          </a:p>
          <a:p>
            <a:pPr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AND </a:t>
            </a:r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AUDIT COMMITTEE</a:t>
            </a:r>
          </a:p>
          <a:p>
            <a:pPr algn="ctr"/>
            <a:r>
              <a:rPr lang="en-ZA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3341" y="2551424"/>
            <a:ext cx="1044476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/>
              <a:t>The Alfred Duma Local Municipality has an in-house Internal Audit Section which is fully functional and effective. </a:t>
            </a:r>
            <a:endParaRPr lang="en-ZA" dirty="0" smtClean="0"/>
          </a:p>
          <a:p>
            <a:pPr algn="just"/>
            <a:endParaRPr lang="en-Z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 smtClean="0"/>
              <a:t>Internal </a:t>
            </a:r>
            <a:r>
              <a:rPr lang="en-ZA" dirty="0"/>
              <a:t>Audit Charter and Internal Audit Strategic Plan in place which is approved by </a:t>
            </a:r>
            <a:r>
              <a:rPr lang="en-ZA" dirty="0" smtClean="0"/>
              <a:t>Council </a:t>
            </a:r>
            <a:r>
              <a:rPr lang="en-ZA" dirty="0"/>
              <a:t>and the Audit </a:t>
            </a:r>
            <a:r>
              <a:rPr lang="en-ZA" dirty="0" smtClean="0"/>
              <a:t>Committee.</a:t>
            </a:r>
          </a:p>
          <a:p>
            <a:pPr algn="just"/>
            <a:endParaRPr lang="en-Z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 smtClean="0"/>
              <a:t>All </a:t>
            </a:r>
            <a:r>
              <a:rPr lang="en-ZA" dirty="0"/>
              <a:t>activities have been completed as per the Internal Audit Plan.  </a:t>
            </a:r>
            <a:endParaRPr lang="en-ZA" dirty="0" smtClean="0"/>
          </a:p>
          <a:p>
            <a:pPr algn="just"/>
            <a:endParaRPr lang="en-Z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 smtClean="0"/>
              <a:t>Monthly </a:t>
            </a:r>
            <a:r>
              <a:rPr lang="en-ZA" dirty="0"/>
              <a:t>reports are submitted to council and quarterly Reports to the Audit Committee and Municipal Public Accounts Committee.</a:t>
            </a:r>
          </a:p>
        </p:txBody>
      </p:sp>
    </p:spTree>
    <p:extLst>
      <p:ext uri="{BB962C8B-B14F-4D97-AF65-F5344CB8AC3E}">
        <p14:creationId xmlns:p14="http://schemas.microsoft.com/office/powerpoint/2010/main" val="146943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5</a:t>
            </a:fld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903449" y="582001"/>
            <a:ext cx="109680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Post</a:t>
            </a:r>
            <a:r>
              <a:rPr lang="fr-FR" dirty="0"/>
              <a:t> </a:t>
            </a:r>
            <a:r>
              <a:rPr lang="fr-FR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Audit Action Plan (PAAP)</a:t>
            </a:r>
          </a:p>
        </p:txBody>
      </p:sp>
      <p:sp>
        <p:nvSpPr>
          <p:cNvPr id="4" name="Rectangle 3"/>
          <p:cNvSpPr/>
          <p:nvPr/>
        </p:nvSpPr>
        <p:spPr>
          <a:xfrm>
            <a:off x="903449" y="1864532"/>
            <a:ext cx="100197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/>
              <a:t>Every year there is an Audit Response Plan developed to deal with the Auditor General Queries.  This Audit Response Plan forms part of the Annual Report.  </a:t>
            </a:r>
            <a:endParaRPr lang="en-ZA" dirty="0" smtClean="0"/>
          </a:p>
          <a:p>
            <a:pPr algn="just"/>
            <a:endParaRPr lang="en-ZA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dirty="0"/>
              <a:t>W</a:t>
            </a:r>
            <a:r>
              <a:rPr lang="en-ZA" dirty="0" smtClean="0"/>
              <a:t>e received an unqualified audit opinion for 2018-2019.  An action plan was developed, implemented, and strictly monitored on a monthly basis.  There were 10 audit report issues.  8 out of the 10 queries have been fully resolved. We were </a:t>
            </a:r>
            <a:r>
              <a:rPr lang="en-ZA" dirty="0"/>
              <a:t>unable to fully implement the action </a:t>
            </a:r>
            <a:r>
              <a:rPr lang="en-ZA" dirty="0" smtClean="0"/>
              <a:t>plan for the 2 queries on debtors/bad debts due to the </a:t>
            </a:r>
            <a:r>
              <a:rPr lang="en-ZA" dirty="0" err="1"/>
              <a:t>C</a:t>
            </a:r>
            <a:r>
              <a:rPr lang="en-ZA" dirty="0" err="1" smtClean="0"/>
              <a:t>ovid</a:t>
            </a:r>
            <a:r>
              <a:rPr lang="en-ZA" dirty="0" smtClean="0"/>
              <a:t> 19 pandemic.  The </a:t>
            </a:r>
            <a:r>
              <a:rPr lang="en-ZA" dirty="0" err="1"/>
              <a:t>C</a:t>
            </a:r>
            <a:r>
              <a:rPr lang="en-ZA" dirty="0" err="1" smtClean="0"/>
              <a:t>ovid</a:t>
            </a:r>
            <a:r>
              <a:rPr lang="en-ZA" dirty="0" smtClean="0"/>
              <a:t> 19 pandemic caused a decrease in revenue collection for most organisations, thus causing and increase in the debtors book.  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47149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6</a:t>
            </a:fld>
            <a:endParaRPr lang="en-ZA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415376"/>
              </p:ext>
            </p:extLst>
          </p:nvPr>
        </p:nvGraphicFramePr>
        <p:xfrm>
          <a:off x="1624487" y="1754326"/>
          <a:ext cx="8818537" cy="464355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98073"/>
                <a:gridCol w="1509729"/>
                <a:gridCol w="3010735"/>
              </a:tblGrid>
              <a:tr h="654362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NUMBER OF QUERIES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ACTION PLAN DEVELOPED &amp; FULLY IMPLEMENTED</a:t>
                      </a:r>
                    </a:p>
                  </a:txBody>
                  <a:tcPr/>
                </a:tc>
              </a:tr>
              <a:tr h="387458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ZA" b="1"/>
                        <a:t>MATERIAL AMENDMENTS – ANNUAL FINANCIL STATEMENTS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YES</a:t>
                      </a:r>
                    </a:p>
                  </a:txBody>
                  <a:tcPr/>
                </a:tc>
              </a:tr>
              <a:tr h="429301"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MATERIAL IMPAIRMENT - TRADE DEBTORS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NO</a:t>
                      </a:r>
                    </a:p>
                  </a:txBody>
                  <a:tcPr/>
                </a:tc>
              </a:tr>
              <a:tr h="433955"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MATERIAL LOSSES – BAD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NO</a:t>
                      </a:r>
                    </a:p>
                  </a:txBody>
                  <a:tcPr/>
                </a:tc>
              </a:tr>
              <a:tr h="774917"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EXPENDITUREMANAGEMENT – FAILURE TO PREVENT IRREGULAR &amp; UNAUTHORISED 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YES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ZA" b="1" dirty="0"/>
                        <a:t>PROCUREMENT AND CONTRACT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YES</a:t>
                      </a:r>
                    </a:p>
                  </a:txBody>
                  <a:tcPr/>
                </a:tc>
              </a:tr>
              <a:tr h="565510"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/>
                        <a:t>YES</a:t>
                      </a:r>
                    </a:p>
                  </a:txBody>
                  <a:tcPr/>
                </a:tc>
              </a:tr>
              <a:tr h="365869">
                <a:tc>
                  <a:txBody>
                    <a:bodyPr/>
                    <a:lstStyle/>
                    <a:p>
                      <a:pPr lvl="0"/>
                      <a:r>
                        <a:rPr lang="en-ZA" b="1">
                          <a:latin typeface="Arial Black" pitchFamily="34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>
                          <a:latin typeface="Arial Black" pitchFamily="34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ZA" b="1" dirty="0">
                          <a:latin typeface="Arial Black" pitchFamily="34"/>
                          <a:cs typeface="Arial" pitchFamily="34"/>
                        </a:rPr>
                        <a:t>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15573" y="0"/>
            <a:ext cx="974497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SUMMARY ON THE 2018-2019 </a:t>
            </a:r>
            <a:endParaRPr lang="en-ZA" sz="5400" b="1" dirty="0" smtClean="0">
              <a:ln w="13462">
                <a:solidFill>
                  <a:srgbClr val="FFFF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lgerian" panose="04020705040A02060702" pitchFamily="82" charset="0"/>
            </a:endParaRPr>
          </a:p>
          <a:p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AUDITOR </a:t>
            </a:r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GENERAL FINDINGS</a:t>
            </a:r>
            <a:endParaRPr lang="fr-FR" sz="5400" b="1" dirty="0">
              <a:ln w="13462">
                <a:solidFill>
                  <a:srgbClr val="FFFF00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16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7</a:t>
            </a:fld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1043188" y="2062027"/>
            <a:ext cx="103159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dirty="0">
                <a:solidFill>
                  <a:prstClr val="black"/>
                </a:solidFill>
              </a:rPr>
              <a:t>Progress on the Response Plan is reported on a monthly basis to council and on a quarterly basis to the Audit Committee and Municipal Public Accounts Committee.  </a:t>
            </a:r>
            <a:endParaRPr lang="en-ZA" dirty="0" smtClean="0">
              <a:solidFill>
                <a:prstClr val="black"/>
              </a:solidFill>
            </a:endParaRPr>
          </a:p>
          <a:p>
            <a:pPr lvl="0" algn="just"/>
            <a:endParaRPr lang="en-ZA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dirty="0">
                <a:solidFill>
                  <a:prstClr val="black"/>
                </a:solidFill>
              </a:rPr>
              <a:t>There are 36 Request for Information (</a:t>
            </a:r>
            <a:r>
              <a:rPr lang="en-ZA" dirty="0" err="1">
                <a:solidFill>
                  <a:prstClr val="black"/>
                </a:solidFill>
              </a:rPr>
              <a:t>RFI</a:t>
            </a:r>
            <a:r>
              <a:rPr lang="en-ZA" dirty="0">
                <a:solidFill>
                  <a:prstClr val="black"/>
                </a:solidFill>
              </a:rPr>
              <a:t>) Received on the Regulatory Audit – all information submitted</a:t>
            </a:r>
            <a:r>
              <a:rPr lang="en-ZA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en-ZA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dirty="0">
                <a:solidFill>
                  <a:prstClr val="black"/>
                </a:solidFill>
              </a:rPr>
              <a:t>There are 6 Request of Information (</a:t>
            </a:r>
            <a:r>
              <a:rPr lang="en-ZA" dirty="0" err="1">
                <a:solidFill>
                  <a:prstClr val="black"/>
                </a:solidFill>
              </a:rPr>
              <a:t>RFI</a:t>
            </a:r>
            <a:r>
              <a:rPr lang="en-ZA" dirty="0">
                <a:solidFill>
                  <a:prstClr val="black"/>
                </a:solidFill>
              </a:rPr>
              <a:t>)  on the Information Systems Audit – all information submitted</a:t>
            </a:r>
            <a:r>
              <a:rPr lang="en-ZA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en-ZA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dirty="0">
                <a:solidFill>
                  <a:prstClr val="black"/>
                </a:solidFill>
              </a:rPr>
              <a:t>There are 6 Communication of Findings (</a:t>
            </a:r>
            <a:r>
              <a:rPr lang="en-ZA" dirty="0" err="1">
                <a:solidFill>
                  <a:prstClr val="black"/>
                </a:solidFill>
              </a:rPr>
              <a:t>COMAFs</a:t>
            </a:r>
            <a:r>
              <a:rPr lang="en-ZA" dirty="0">
                <a:solidFill>
                  <a:prstClr val="black"/>
                </a:solidFill>
              </a:rPr>
              <a:t>) -  </a:t>
            </a:r>
            <a:r>
              <a:rPr lang="en-ZA" dirty="0" err="1">
                <a:solidFill>
                  <a:prstClr val="black"/>
                </a:solidFill>
              </a:rPr>
              <a:t>COMAF</a:t>
            </a:r>
            <a:r>
              <a:rPr lang="en-ZA" dirty="0">
                <a:solidFill>
                  <a:prstClr val="black"/>
                </a:solidFill>
              </a:rPr>
              <a:t> 1-4 have been responded to, </a:t>
            </a:r>
            <a:r>
              <a:rPr lang="en-ZA" dirty="0" err="1">
                <a:solidFill>
                  <a:prstClr val="black"/>
                </a:solidFill>
              </a:rPr>
              <a:t>COMAF</a:t>
            </a:r>
            <a:r>
              <a:rPr lang="en-ZA" dirty="0">
                <a:solidFill>
                  <a:prstClr val="black"/>
                </a:solidFill>
              </a:rPr>
              <a:t> 5 and 6 is due on the 10/03/2021</a:t>
            </a:r>
            <a:r>
              <a:rPr lang="en-ZA" dirty="0" smtClean="0">
                <a:solidFill>
                  <a:prstClr val="black"/>
                </a:solidFill>
              </a:rPr>
              <a:t>.</a:t>
            </a:r>
          </a:p>
          <a:p>
            <a:pPr lvl="0" algn="just"/>
            <a:endParaRPr lang="en-ZA" dirty="0">
              <a:solidFill>
                <a:prstClr val="black"/>
              </a:solidFill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dirty="0">
                <a:solidFill>
                  <a:prstClr val="black"/>
                </a:solidFill>
              </a:rPr>
              <a:t>Due to the </a:t>
            </a:r>
            <a:r>
              <a:rPr lang="en-ZA" dirty="0" err="1">
                <a:solidFill>
                  <a:prstClr val="black"/>
                </a:solidFill>
              </a:rPr>
              <a:t>COVID</a:t>
            </a:r>
            <a:r>
              <a:rPr lang="en-ZA" dirty="0">
                <a:solidFill>
                  <a:prstClr val="black"/>
                </a:solidFill>
              </a:rPr>
              <a:t> 19 pandemic the Auditor General team have extended the 2019-2020 audit to 31 March 2021.  We are thus awaiting the Audit and Management Report for 2019-2020.  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188" y="463640"/>
            <a:ext cx="101692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dist="38100" dir="2700000" algn="bl" rotWithShape="0">
                    <a:srgbClr val="4EB3CF"/>
                  </a:outerShdw>
                </a:effectLst>
                <a:latin typeface="Algerian" panose="04020705040A02060702" pitchFamily="82" charset="0"/>
              </a:rPr>
              <a:t>CURRENT AUDIT STATUS</a:t>
            </a:r>
            <a:endParaRPr lang="fr-FR" sz="5400" b="1" dirty="0">
              <a:ln w="13462">
                <a:solidFill>
                  <a:srgbClr val="FFFF00"/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dist="38100" dir="2700000" algn="bl" rotWithShape="0">
                  <a:srgbClr val="4EB3CF"/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633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8</a:t>
            </a:fld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407110" y="2159701"/>
            <a:ext cx="10998557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en-ZA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0215" indent="6985" algn="just">
              <a:lnSpc>
                <a:spcPct val="107000"/>
              </a:lnSpc>
              <a:spcAft>
                <a:spcPts val="800"/>
              </a:spcAft>
            </a:pPr>
            <a:endParaRPr lang="en-ZA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0215" indent="6985" algn="just">
              <a:lnSpc>
                <a:spcPct val="107000"/>
              </a:lnSpc>
              <a:spcAft>
                <a:spcPts val="800"/>
              </a:spcAft>
            </a:pPr>
            <a:endParaRPr lang="en-ZA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276" y="90153"/>
            <a:ext cx="112124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5400" b="1" dirty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BUDGET AND </a:t>
            </a:r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TREASURY</a:t>
            </a:r>
          </a:p>
          <a:p>
            <a:pPr algn="ctr"/>
            <a:r>
              <a:rPr lang="en-ZA" sz="5400" b="1" dirty="0" smtClean="0">
                <a:ln w="13462">
                  <a:solidFill>
                    <a:srgbClr val="FFFF00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lgerian" panose="04020705040A02060702" pitchFamily="82" charset="0"/>
              </a:rPr>
              <a:t>CASH COVERAGE RATIO</a:t>
            </a:r>
            <a:endParaRPr lang="en-ZA" sz="5400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B10271BE-79FF-DB4E-BBB4-348706E74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22432"/>
              </p:ext>
            </p:extLst>
          </p:nvPr>
        </p:nvGraphicFramePr>
        <p:xfrm>
          <a:off x="1530280" y="1689846"/>
          <a:ext cx="9389429" cy="495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7994">
                  <a:extLst>
                    <a:ext uri="{9D8B030D-6E8A-4147-A177-3AD203B41FA5}">
                      <a16:colId xmlns:a16="http://schemas.microsoft.com/office/drawing/2014/main" xmlns="" val="2620676155"/>
                    </a:ext>
                  </a:extLst>
                </a:gridCol>
                <a:gridCol w="1564502">
                  <a:extLst>
                    <a:ext uri="{9D8B030D-6E8A-4147-A177-3AD203B41FA5}">
                      <a16:colId xmlns:a16="http://schemas.microsoft.com/office/drawing/2014/main" xmlns="" val="2140932965"/>
                    </a:ext>
                  </a:extLst>
                </a:gridCol>
                <a:gridCol w="1559542">
                  <a:extLst>
                    <a:ext uri="{9D8B030D-6E8A-4147-A177-3AD203B41FA5}">
                      <a16:colId xmlns:a16="http://schemas.microsoft.com/office/drawing/2014/main" xmlns="" val="3619907233"/>
                    </a:ext>
                  </a:extLst>
                </a:gridCol>
                <a:gridCol w="1617391">
                  <a:extLst>
                    <a:ext uri="{9D8B030D-6E8A-4147-A177-3AD203B41FA5}">
                      <a16:colId xmlns:a16="http://schemas.microsoft.com/office/drawing/2014/main" xmlns="" val="642665289"/>
                    </a:ext>
                  </a:extLst>
                </a:gridCol>
              </a:tblGrid>
              <a:tr h="40671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ZA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CASH COVERAGE RATIO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97307003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AVAILABLE CASH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Nov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Dec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Jan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95413661"/>
                  </a:ext>
                </a:extLst>
              </a:tr>
              <a:tr h="47859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PRIMARY BANK ACCOUNT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34 931 004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34 973 410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17 680 661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99511868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CALL ACCOUNT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86 982 066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237 272 148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257 641 992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049156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GRANT FUNDS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60 853 049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61 015 602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61 183 989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88185863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HOUSING GRANTS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38 947 287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38 947 287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38 947 287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303790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HOUSING CAPACITY FUND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1 004 544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1 006 980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1 009 471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55463055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SELF-INSURANCE FUND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14 461 729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14 497 982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14 535 506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7706725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HOUSING OPERATING ACCOUNT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37 521 677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37 717 262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37 191 111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99406086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INVESTMENTS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100 488 000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60 488 000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40 488 000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08248919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LESS: UNSPENT GRANTS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99 578 051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87 817 548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86 581 316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92769945"/>
                  </a:ext>
                </a:extLst>
              </a:tr>
              <a:tr h="406719"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275 611 305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398 101 123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 382 824 701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590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05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C14C-5446-482F-8AE4-478F35B10276}" type="slidenum">
              <a:rPr lang="en-ZA" smtClean="0"/>
              <a:t>9</a:t>
            </a:fld>
            <a:endParaRPr lang="en-ZA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10271BE-79FF-DB4E-BBB4-348706E746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68546"/>
              </p:ext>
            </p:extLst>
          </p:nvPr>
        </p:nvGraphicFramePr>
        <p:xfrm>
          <a:off x="1374873" y="1107010"/>
          <a:ext cx="962025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8223">
                  <a:extLst>
                    <a:ext uri="{9D8B030D-6E8A-4147-A177-3AD203B41FA5}">
                      <a16:colId xmlns:a16="http://schemas.microsoft.com/office/drawing/2014/main" xmlns="" val="2620676155"/>
                    </a:ext>
                  </a:extLst>
                </a:gridCol>
                <a:gridCol w="1493424">
                  <a:extLst>
                    <a:ext uri="{9D8B030D-6E8A-4147-A177-3AD203B41FA5}">
                      <a16:colId xmlns:a16="http://schemas.microsoft.com/office/drawing/2014/main" xmlns="" val="2140932965"/>
                    </a:ext>
                  </a:extLst>
                </a:gridCol>
                <a:gridCol w="1593039">
                  <a:extLst>
                    <a:ext uri="{9D8B030D-6E8A-4147-A177-3AD203B41FA5}">
                      <a16:colId xmlns:a16="http://schemas.microsoft.com/office/drawing/2014/main" xmlns="" val="3619907233"/>
                    </a:ext>
                  </a:extLst>
                </a:gridCol>
                <a:gridCol w="1525564">
                  <a:extLst>
                    <a:ext uri="{9D8B030D-6E8A-4147-A177-3AD203B41FA5}">
                      <a16:colId xmlns:a16="http://schemas.microsoft.com/office/drawing/2014/main" xmlns="" val="642665289"/>
                    </a:ext>
                  </a:extLst>
                </a:gridCol>
              </a:tblGrid>
              <a:tr h="43891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ZA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CASH COVERAGE RATIO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97307003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LESS COMMITMENTS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Nov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Dec 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Jan 2021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95413661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CREDITORS PER AGE ANALYSIS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2 699 337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1 657 295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365 143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99511868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OUTSTANDING EFT PAYMENTS NOT THROUGH BANK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7 994 606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4 235 365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2 456 114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049156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HOUSING OPERATING ACCOUNT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37 521 677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37 717 262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37 919 111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88185863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CONSUMER DEPOSITS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21 603 689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21 629 380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21 624 006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303790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CAPITAL OWN FUNDING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14 012 222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11 670 713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11 194 450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55463055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SELF-INSURANCE FUND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14 461 729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14 497 982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14 535 506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7706725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RETENTION MONIES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30 575 309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R 33 923 388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25 773 904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99406086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COMMITMENTS</a:t>
                      </a:r>
                    </a:p>
                  </a:txBody>
                  <a:tcPr marL="57150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128 868 569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125 331 385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-R 113 868 234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08248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7828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851</TotalTime>
  <Words>1237</Words>
  <Application>Microsoft Office PowerPoint</Application>
  <PresentationFormat>Widescreen</PresentationFormat>
  <Paragraphs>312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Algerian</vt:lpstr>
      <vt:lpstr>Arial</vt:lpstr>
      <vt:lpstr>Arial Black</vt:lpstr>
      <vt:lpstr>Calibri</vt:lpstr>
      <vt:lpstr>Calibri Light</vt:lpstr>
      <vt:lpstr>Times New Roman</vt:lpstr>
      <vt:lpstr>Wingdings</vt:lpstr>
      <vt:lpstr>Retrospect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KARISHMA RAMSAROOP</dc:creator>
  <cp:lastModifiedBy>KARISHMA RAMSAROOP</cp:lastModifiedBy>
  <cp:revision>73</cp:revision>
  <cp:lastPrinted>2021-03-08T10:10:43Z</cp:lastPrinted>
  <dcterms:created xsi:type="dcterms:W3CDTF">2019-07-19T14:23:50Z</dcterms:created>
  <dcterms:modified xsi:type="dcterms:W3CDTF">2021-03-08T10:19:14Z</dcterms:modified>
</cp:coreProperties>
</file>