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8" r:id="rId4"/>
    <p:sldId id="272" r:id="rId5"/>
    <p:sldId id="259" r:id="rId6"/>
    <p:sldId id="260" r:id="rId7"/>
    <p:sldId id="262" r:id="rId8"/>
    <p:sldId id="261" r:id="rId9"/>
    <p:sldId id="263" r:id="rId10"/>
    <p:sldId id="265" r:id="rId11"/>
    <p:sldId id="264" r:id="rId12"/>
    <p:sldId id="266" r:id="rId13"/>
    <p:sldId id="267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0.7.2\users\mwntombela\APP\2020-2021\Water%20Debt\Water%20Board%20Deb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1100" b="1"/>
              <a:t>Debt owed to Water Boards By 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708079577750709"/>
          <c:y val="0.26220163876024222"/>
          <c:w val="0.32959805115712548"/>
          <c:h val="0.5784111150694691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'[Water Board Debt.xlsx]Sheet2'!$C$22:$G$22</c:f>
              <c:strCache>
                <c:ptCount val="5"/>
                <c:pt idx="0">
                  <c:v>Current</c:v>
                </c:pt>
                <c:pt idx="1">
                  <c:v>30 days</c:v>
                </c:pt>
                <c:pt idx="2">
                  <c:v>60 days  </c:v>
                </c:pt>
                <c:pt idx="3">
                  <c:v>90 days</c:v>
                </c:pt>
                <c:pt idx="4">
                  <c:v>120 days+</c:v>
                </c:pt>
              </c:strCache>
            </c:strRef>
          </c:cat>
          <c:val>
            <c:numRef>
              <c:f>'[Water Board Debt.xlsx]Sheet2'!$C$23:$G$23</c:f>
            </c:numRef>
          </c:val>
          <c:extLst>
            <c:ext xmlns:c16="http://schemas.microsoft.com/office/drawing/2014/chart" uri="{C3380CC4-5D6E-409C-BE32-E72D297353CC}">
              <c16:uniqueId val="{00000000-10BF-4C06-B654-BEC143649601}"/>
            </c:ext>
          </c:extLst>
        </c:ser>
        <c:ser>
          <c:idx val="1"/>
          <c:order val="1"/>
          <c:dPt>
            <c:idx val="0"/>
            <c:bubble3D val="0"/>
            <c:explosion val="14"/>
            <c:spPr>
              <a:solidFill>
                <a:schemeClr val="accent3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0BF-4C06-B654-BEC143649601}"/>
              </c:ext>
            </c:extLst>
          </c:dPt>
          <c:dPt>
            <c:idx val="1"/>
            <c:bubble3D val="0"/>
            <c:explosion val="6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0BF-4C06-B654-BEC143649601}"/>
              </c:ext>
            </c:extLst>
          </c:dPt>
          <c:dPt>
            <c:idx val="2"/>
            <c:bubble3D val="0"/>
            <c:explosion val="1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0BF-4C06-B654-BEC143649601}"/>
              </c:ext>
            </c:extLst>
          </c:dPt>
          <c:dPt>
            <c:idx val="3"/>
            <c:bubble3D val="0"/>
            <c:explosion val="17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0BF-4C06-B654-BEC143649601}"/>
              </c:ext>
            </c:extLst>
          </c:dPt>
          <c:dPt>
            <c:idx val="4"/>
            <c:bubble3D val="0"/>
            <c:explosion val="15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0BF-4C06-B654-BEC143649601}"/>
              </c:ext>
            </c:extLst>
          </c:dPt>
          <c:dLbls>
            <c:dLbl>
              <c:idx val="0"/>
              <c:layout>
                <c:manualLayout>
                  <c:x val="9.8498498498498413E-2"/>
                  <c:y val="-0.17460317460317459"/>
                </c:manualLayout>
              </c:layout>
              <c:tx>
                <c:rich>
                  <a:bodyPr/>
                  <a:lstStyle/>
                  <a:p>
                    <a:fld id="{4ED939CF-3BD8-4551-9DED-1490AF4D92B1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4D9FB36F-7F1D-421C-80D8-D8536339C51C}" type="PERCENTAGE">
                      <a:rPr lang="en-US" b="1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0BF-4C06-B654-BEC143649601}"/>
                </c:ext>
              </c:extLst>
            </c:dLbl>
            <c:dLbl>
              <c:idx val="1"/>
              <c:layout>
                <c:manualLayout>
                  <c:x val="0.21344560918922895"/>
                  <c:y val="6.6287038309737464E-2"/>
                </c:manualLayout>
              </c:layout>
              <c:tx>
                <c:rich>
                  <a:bodyPr/>
                  <a:lstStyle/>
                  <a:p>
                    <a:fld id="{5A4A5A2F-7A9A-4F7D-A278-B4642EEA52FF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1027ABF8-9881-4F6C-95AE-B0C3F90909C9}" type="PERCENTAGE">
                      <a:rPr lang="en-US" b="1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0BF-4C06-B654-BEC143649601}"/>
                </c:ext>
              </c:extLst>
            </c:dLbl>
            <c:dLbl>
              <c:idx val="2"/>
              <c:layout>
                <c:manualLayout>
                  <c:x val="-0.16528591660512595"/>
                  <c:y val="0.11507956767249468"/>
                </c:manualLayout>
              </c:layout>
              <c:tx>
                <c:rich>
                  <a:bodyPr/>
                  <a:lstStyle/>
                  <a:p>
                    <a:fld id="{8B7265BD-B340-45B4-92E4-0BB2FE5C88DF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ABB59B35-4427-4CDD-96EE-99455E2ADDD3}" type="PERCENTAGE">
                      <a:rPr lang="en-US" b="1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0BF-4C06-B654-BEC143649601}"/>
                </c:ext>
              </c:extLst>
            </c:dLbl>
            <c:dLbl>
              <c:idx val="3"/>
              <c:layout>
                <c:manualLayout>
                  <c:x val="-0.24920156904869231"/>
                  <c:y val="-2.7510526271497859E-2"/>
                </c:manualLayout>
              </c:layout>
              <c:tx>
                <c:rich>
                  <a:bodyPr/>
                  <a:lstStyle/>
                  <a:p>
                    <a:fld id="{375CF7A7-22FD-469B-ADA3-EE6A1B89C47C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97C644B6-E0A7-4E32-AB3A-4AEBC45DCC6E}" type="PERCENTAGE">
                      <a:rPr lang="en-US" b="1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0BF-4C06-B654-BEC143649601}"/>
                </c:ext>
              </c:extLst>
            </c:dLbl>
            <c:dLbl>
              <c:idx val="4"/>
              <c:layout>
                <c:manualLayout>
                  <c:x val="-0.15591606164941929"/>
                  <c:y val="-9.9206427126783722E-2"/>
                </c:manualLayout>
              </c:layout>
              <c:tx>
                <c:rich>
                  <a:bodyPr/>
                  <a:lstStyle/>
                  <a:p>
                    <a:fld id="{4419F327-634D-4F3C-A19F-C99751BDDE8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2AE68B90-58ED-40C0-842D-E37058579CC6}" type="PERCENTAGE">
                      <a:rPr lang="en-US" b="1" baseline="0">
                        <a:solidFill>
                          <a:srgbClr val="FF0000"/>
                        </a:solidFill>
                      </a:rPr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0BF-4C06-B654-BEC1436496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'[Water Board Debt.xlsx]Sheet2'!$C$22:$G$22</c:f>
              <c:strCache>
                <c:ptCount val="5"/>
                <c:pt idx="0">
                  <c:v>Current</c:v>
                </c:pt>
                <c:pt idx="1">
                  <c:v>30 days</c:v>
                </c:pt>
                <c:pt idx="2">
                  <c:v>60 days  </c:v>
                </c:pt>
                <c:pt idx="3">
                  <c:v>90 days</c:v>
                </c:pt>
                <c:pt idx="4">
                  <c:v>120 days+</c:v>
                </c:pt>
              </c:strCache>
            </c:strRef>
          </c:cat>
          <c:val>
            <c:numRef>
              <c:f>'[Water Board Debt.xlsx]Sheet2'!$C$24:$G$24</c:f>
              <c:numCache>
                <c:formatCode>0%</c:formatCode>
                <c:ptCount val="5"/>
                <c:pt idx="0">
                  <c:v>0.4391866567573468</c:v>
                </c:pt>
                <c:pt idx="1">
                  <c:v>0.10996159259759504</c:v>
                </c:pt>
                <c:pt idx="2">
                  <c:v>6.4317303127547562E-2</c:v>
                </c:pt>
                <c:pt idx="3">
                  <c:v>1.8525358564999185E-2</c:v>
                </c:pt>
                <c:pt idx="4">
                  <c:v>0.3680090889525115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0BF-4C06-B654-BEC14364960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15B0B0-ECAC-4599-BCB0-A892F5C72681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E2DD80-89E6-4B64-A218-51F582EE57D9}">
      <dgm:prSet phldrT="[Text]"/>
      <dgm:spPr/>
      <dgm:t>
        <a:bodyPr/>
        <a:lstStyle/>
        <a:p>
          <a:r>
            <a:rPr lang="en-GB" dirty="0" smtClean="0"/>
            <a:t>On 12 November 2020, Umgeni Water proposed a bulk water tariff increase of 9% for the period of 2021/22.</a:t>
          </a:r>
          <a:endParaRPr lang="en-US" dirty="0"/>
        </a:p>
      </dgm:t>
    </dgm:pt>
    <dgm:pt modelId="{82D22F45-2DE9-46C7-8183-0442F0C71584}" type="parTrans" cxnId="{05FFD3E6-9883-4DA3-A48F-5309512A6E80}">
      <dgm:prSet/>
      <dgm:spPr/>
      <dgm:t>
        <a:bodyPr/>
        <a:lstStyle/>
        <a:p>
          <a:endParaRPr lang="en-US"/>
        </a:p>
      </dgm:t>
    </dgm:pt>
    <dgm:pt modelId="{C4F53916-A076-49A0-AFF7-B38812D05A74}" type="sibTrans" cxnId="{05FFD3E6-9883-4DA3-A48F-5309512A6E80}">
      <dgm:prSet/>
      <dgm:spPr/>
      <dgm:t>
        <a:bodyPr/>
        <a:lstStyle/>
        <a:p>
          <a:endParaRPr lang="en-US"/>
        </a:p>
      </dgm:t>
    </dgm:pt>
    <dgm:pt modelId="{6A09244F-29BF-44D1-895E-A65F8E634343}">
      <dgm:prSet phldrT="[Text]"/>
      <dgm:spPr/>
      <dgm:t>
        <a:bodyPr/>
        <a:lstStyle/>
        <a:p>
          <a:r>
            <a:rPr lang="en-US" dirty="0" smtClean="0"/>
            <a:t>This was to offset the 0% imposed by the Minister the previous year</a:t>
          </a:r>
          <a:endParaRPr lang="en-US" dirty="0"/>
        </a:p>
      </dgm:t>
    </dgm:pt>
    <dgm:pt modelId="{4F5A99AC-7715-4D63-B570-1B1B452870DD}" type="parTrans" cxnId="{92EA7344-058F-4FEB-9851-413D57C5A919}">
      <dgm:prSet/>
      <dgm:spPr/>
      <dgm:t>
        <a:bodyPr/>
        <a:lstStyle/>
        <a:p>
          <a:endParaRPr lang="en-US"/>
        </a:p>
      </dgm:t>
    </dgm:pt>
    <dgm:pt modelId="{2EE6FCDB-DEF9-48B9-989C-128BB39FE5AF}" type="sibTrans" cxnId="{92EA7344-058F-4FEB-9851-413D57C5A919}">
      <dgm:prSet/>
      <dgm:spPr/>
      <dgm:t>
        <a:bodyPr/>
        <a:lstStyle/>
        <a:p>
          <a:endParaRPr lang="en-US"/>
        </a:p>
      </dgm:t>
    </dgm:pt>
    <dgm:pt modelId="{17CFBB8C-7455-465D-A7B6-826BD8F61733}">
      <dgm:prSet phldrT="[Text]"/>
      <dgm:spPr/>
      <dgm:t>
        <a:bodyPr/>
        <a:lstStyle/>
        <a:p>
          <a:r>
            <a:rPr lang="en-US" dirty="0" smtClean="0"/>
            <a:t>Even though Umgeni had made a profit the year of the 0%</a:t>
          </a:r>
          <a:endParaRPr lang="en-US" dirty="0"/>
        </a:p>
      </dgm:t>
    </dgm:pt>
    <dgm:pt modelId="{6380B039-B0C6-44A8-9FCD-FFAAA83059C5}" type="parTrans" cxnId="{D8649F59-7766-434E-823B-B9D1D4BDF7DA}">
      <dgm:prSet/>
      <dgm:spPr/>
      <dgm:t>
        <a:bodyPr/>
        <a:lstStyle/>
        <a:p>
          <a:endParaRPr lang="en-US"/>
        </a:p>
      </dgm:t>
    </dgm:pt>
    <dgm:pt modelId="{CF375E81-D19A-4F4A-AABC-195C0486C0FF}" type="sibTrans" cxnId="{D8649F59-7766-434E-823B-B9D1D4BDF7DA}">
      <dgm:prSet/>
      <dgm:spPr/>
      <dgm:t>
        <a:bodyPr/>
        <a:lstStyle/>
        <a:p>
          <a:endParaRPr lang="en-US"/>
        </a:p>
      </dgm:t>
    </dgm:pt>
    <dgm:pt modelId="{C27098A6-D773-45D1-A05E-A4207660861D}">
      <dgm:prSet phldrT="[Text]"/>
      <dgm:spPr/>
      <dgm:t>
        <a:bodyPr/>
        <a:lstStyle/>
        <a:p>
          <a:r>
            <a:rPr lang="en-GB" dirty="0" smtClean="0"/>
            <a:t>After SALGA mediation and municipal objections, Umgeni eventually moved from 9% to 7%.</a:t>
          </a:r>
          <a:endParaRPr lang="en-US" dirty="0"/>
        </a:p>
      </dgm:t>
    </dgm:pt>
    <dgm:pt modelId="{5CC4A177-5BAD-4301-BE30-99CFE2F4CB94}" type="parTrans" cxnId="{1B821E8E-1E27-423B-A407-A8F4FA5C4901}">
      <dgm:prSet/>
      <dgm:spPr/>
      <dgm:t>
        <a:bodyPr/>
        <a:lstStyle/>
        <a:p>
          <a:endParaRPr lang="en-US"/>
        </a:p>
      </dgm:t>
    </dgm:pt>
    <dgm:pt modelId="{83AFA9C1-0285-499B-8D6B-6E9D19B72E55}" type="sibTrans" cxnId="{1B821E8E-1E27-423B-A407-A8F4FA5C4901}">
      <dgm:prSet/>
      <dgm:spPr/>
      <dgm:t>
        <a:bodyPr/>
        <a:lstStyle/>
        <a:p>
          <a:endParaRPr lang="en-US"/>
        </a:p>
      </dgm:t>
    </dgm:pt>
    <dgm:pt modelId="{FC63D043-5A96-46C9-A030-84E90907B6ED}">
      <dgm:prSet phldrT="[Text]"/>
      <dgm:spPr/>
      <dgm:t>
        <a:bodyPr/>
        <a:lstStyle/>
        <a:p>
          <a:r>
            <a:rPr lang="en-GB" dirty="0" smtClean="0"/>
            <a:t>Municipalities in KZN object to the 7% and indicated such to the DWA</a:t>
          </a:r>
          <a:endParaRPr lang="en-US" dirty="0"/>
        </a:p>
      </dgm:t>
    </dgm:pt>
    <dgm:pt modelId="{73FBBA33-5149-4091-A0EC-DF9847AC150D}" type="parTrans" cxnId="{90EB726A-69F3-4835-BF71-061F51A7CD07}">
      <dgm:prSet/>
      <dgm:spPr/>
      <dgm:t>
        <a:bodyPr/>
        <a:lstStyle/>
        <a:p>
          <a:endParaRPr lang="en-US"/>
        </a:p>
      </dgm:t>
    </dgm:pt>
    <dgm:pt modelId="{E43B4CA8-ADAB-4F0A-9B20-44F4F305E68E}" type="sibTrans" cxnId="{90EB726A-69F3-4835-BF71-061F51A7CD07}">
      <dgm:prSet/>
      <dgm:spPr/>
      <dgm:t>
        <a:bodyPr/>
        <a:lstStyle/>
        <a:p>
          <a:endParaRPr lang="en-US"/>
        </a:p>
      </dgm:t>
    </dgm:pt>
    <dgm:pt modelId="{1C2CAF23-E78C-4D61-8F44-C5ADC75653C5}">
      <dgm:prSet phldrT="[Text]"/>
      <dgm:spPr/>
      <dgm:t>
        <a:bodyPr/>
        <a:lstStyle/>
        <a:p>
          <a:r>
            <a:rPr lang="en-GB" dirty="0" smtClean="0"/>
            <a:t>Municipalities face less than 70% collections rates resulting </a:t>
          </a:r>
          <a:r>
            <a:rPr lang="en-GB" dirty="0" err="1" smtClean="0"/>
            <a:t>Covid</a:t>
          </a:r>
          <a:r>
            <a:rPr lang="en-GB" dirty="0" smtClean="0"/>
            <a:t> 19.</a:t>
          </a:r>
          <a:endParaRPr lang="en-US" dirty="0"/>
        </a:p>
      </dgm:t>
    </dgm:pt>
    <dgm:pt modelId="{E57B03F4-8EA9-4673-97F6-41555F1BF0E8}" type="parTrans" cxnId="{304CCF63-DDF3-4EE7-AD22-A92FBFDAA89D}">
      <dgm:prSet/>
      <dgm:spPr/>
      <dgm:t>
        <a:bodyPr/>
        <a:lstStyle/>
        <a:p>
          <a:endParaRPr lang="en-US"/>
        </a:p>
      </dgm:t>
    </dgm:pt>
    <dgm:pt modelId="{2C7E0698-95AE-4248-8306-7F4813068926}" type="sibTrans" cxnId="{304CCF63-DDF3-4EE7-AD22-A92FBFDAA89D}">
      <dgm:prSet/>
      <dgm:spPr/>
      <dgm:t>
        <a:bodyPr/>
        <a:lstStyle/>
        <a:p>
          <a:endParaRPr lang="en-US"/>
        </a:p>
      </dgm:t>
    </dgm:pt>
    <dgm:pt modelId="{05B2525E-DB37-429E-9664-22D1FD8498E3}">
      <dgm:prSet phldrT="[Text]"/>
      <dgm:spPr/>
      <dgm:t>
        <a:bodyPr/>
        <a:lstStyle/>
        <a:p>
          <a:r>
            <a:rPr lang="en-GB" dirty="0" smtClean="0"/>
            <a:t>Non-Revenue water is still a challenge.</a:t>
          </a:r>
          <a:endParaRPr lang="en-US" dirty="0"/>
        </a:p>
      </dgm:t>
    </dgm:pt>
    <dgm:pt modelId="{3E74DADE-1BF4-4FFF-A26B-EA93D746150A}" type="parTrans" cxnId="{0DB788B8-D9DB-423D-B485-32FFA6F97330}">
      <dgm:prSet/>
      <dgm:spPr/>
      <dgm:t>
        <a:bodyPr/>
        <a:lstStyle/>
        <a:p>
          <a:endParaRPr lang="en-US"/>
        </a:p>
      </dgm:t>
    </dgm:pt>
    <dgm:pt modelId="{2CD71C45-FCCE-466F-8693-D75084D41C49}" type="sibTrans" cxnId="{0DB788B8-D9DB-423D-B485-32FFA6F97330}">
      <dgm:prSet/>
      <dgm:spPr/>
      <dgm:t>
        <a:bodyPr/>
        <a:lstStyle/>
        <a:p>
          <a:endParaRPr lang="en-US"/>
        </a:p>
      </dgm:t>
    </dgm:pt>
    <dgm:pt modelId="{C40246BB-E58A-41CE-86E7-9598552F97CA}">
      <dgm:prSet phldrT="[Text]"/>
      <dgm:spPr/>
      <dgm:t>
        <a:bodyPr/>
        <a:lstStyle/>
        <a:p>
          <a:r>
            <a:rPr lang="en-GB" dirty="0" smtClean="0"/>
            <a:t>Umgeni did not fully spend its maintenance budget in the previous year</a:t>
          </a:r>
          <a:endParaRPr lang="en-US" dirty="0"/>
        </a:p>
      </dgm:t>
    </dgm:pt>
    <dgm:pt modelId="{0D5173AF-81FB-4374-A624-C8C58EEEB5D3}" type="parTrans" cxnId="{100B4474-82B4-48B2-9A89-00DB304545F0}">
      <dgm:prSet/>
      <dgm:spPr/>
      <dgm:t>
        <a:bodyPr/>
        <a:lstStyle/>
        <a:p>
          <a:endParaRPr lang="en-US"/>
        </a:p>
      </dgm:t>
    </dgm:pt>
    <dgm:pt modelId="{97CFFC47-C291-42B3-90F2-91926DF6FE4C}" type="sibTrans" cxnId="{100B4474-82B4-48B2-9A89-00DB304545F0}">
      <dgm:prSet/>
      <dgm:spPr/>
      <dgm:t>
        <a:bodyPr/>
        <a:lstStyle/>
        <a:p>
          <a:endParaRPr lang="en-US"/>
        </a:p>
      </dgm:t>
    </dgm:pt>
    <dgm:pt modelId="{73AEDFD8-3188-4EC1-A503-6C1858F0AD61}">
      <dgm:prSet phldrT="[Text]"/>
      <dgm:spPr/>
      <dgm:t>
        <a:bodyPr/>
        <a:lstStyle/>
        <a:p>
          <a:r>
            <a:rPr lang="en-GB" dirty="0" smtClean="0"/>
            <a:t>the water board was able to record a profitable year despite the 0% change last year.</a:t>
          </a:r>
          <a:endParaRPr lang="en-US" dirty="0"/>
        </a:p>
      </dgm:t>
    </dgm:pt>
    <dgm:pt modelId="{E19B2AC2-9D24-4EBD-96E0-5DB15A20D007}" type="parTrans" cxnId="{214451F0-CE74-4012-AC64-389378447591}">
      <dgm:prSet/>
      <dgm:spPr/>
      <dgm:t>
        <a:bodyPr/>
        <a:lstStyle/>
        <a:p>
          <a:endParaRPr lang="en-US"/>
        </a:p>
      </dgm:t>
    </dgm:pt>
    <dgm:pt modelId="{FB823A79-2D52-4D8C-8D67-E0E8FDE8FE87}" type="sibTrans" cxnId="{214451F0-CE74-4012-AC64-389378447591}">
      <dgm:prSet/>
      <dgm:spPr/>
      <dgm:t>
        <a:bodyPr/>
        <a:lstStyle/>
        <a:p>
          <a:endParaRPr lang="en-US"/>
        </a:p>
      </dgm:t>
    </dgm:pt>
    <dgm:pt modelId="{624D71DE-4E70-43A8-AD3B-F685958DDA8F}" type="pres">
      <dgm:prSet presAssocID="{6715B0B0-ECAC-4599-BCB0-A892F5C726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6FF979-2454-49E0-A964-ED26B517FA98}" type="pres">
      <dgm:prSet presAssocID="{FC63D043-5A96-46C9-A030-84E90907B6ED}" presName="boxAndChildren" presStyleCnt="0"/>
      <dgm:spPr/>
      <dgm:t>
        <a:bodyPr/>
        <a:lstStyle/>
        <a:p>
          <a:endParaRPr lang="en-US"/>
        </a:p>
      </dgm:t>
    </dgm:pt>
    <dgm:pt modelId="{FC1AA684-BC03-4B50-B5F9-93A87C552FEE}" type="pres">
      <dgm:prSet presAssocID="{FC63D043-5A96-46C9-A030-84E90907B6ED}" presName="parentTextBox" presStyleLbl="node1" presStyleIdx="0" presStyleCnt="3"/>
      <dgm:spPr/>
      <dgm:t>
        <a:bodyPr/>
        <a:lstStyle/>
        <a:p>
          <a:endParaRPr lang="en-US"/>
        </a:p>
      </dgm:t>
    </dgm:pt>
    <dgm:pt modelId="{1854BB5A-252B-4563-B7D4-7341E9A7B369}" type="pres">
      <dgm:prSet presAssocID="{FC63D043-5A96-46C9-A030-84E90907B6ED}" presName="entireBox" presStyleLbl="node1" presStyleIdx="0" presStyleCnt="3"/>
      <dgm:spPr/>
      <dgm:t>
        <a:bodyPr/>
        <a:lstStyle/>
        <a:p>
          <a:endParaRPr lang="en-US"/>
        </a:p>
      </dgm:t>
    </dgm:pt>
    <dgm:pt modelId="{8AAFDEDD-5793-4BD2-B479-1FC9D03D7BF0}" type="pres">
      <dgm:prSet presAssocID="{FC63D043-5A96-46C9-A030-84E90907B6ED}" presName="descendantBox" presStyleCnt="0"/>
      <dgm:spPr/>
      <dgm:t>
        <a:bodyPr/>
        <a:lstStyle/>
        <a:p>
          <a:endParaRPr lang="en-US"/>
        </a:p>
      </dgm:t>
    </dgm:pt>
    <dgm:pt modelId="{BF8662C4-33FE-4E97-84A8-F1B9C9D17937}" type="pres">
      <dgm:prSet presAssocID="{1C2CAF23-E78C-4D61-8F44-C5ADC75653C5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B25AA-5751-4C96-8677-59E88EB06F33}" type="pres">
      <dgm:prSet presAssocID="{05B2525E-DB37-429E-9664-22D1FD8498E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6E0FC-516E-4EB6-B763-2E121424B6F3}" type="pres">
      <dgm:prSet presAssocID="{C40246BB-E58A-41CE-86E7-9598552F97CA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67555-4FC8-4D4B-B0AB-0AA6BA2DCDC5}" type="pres">
      <dgm:prSet presAssocID="{73AEDFD8-3188-4EC1-A503-6C1858F0AD61}" presName="childTextBox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0B540-06FF-418A-9522-B78903CC400C}" type="pres">
      <dgm:prSet presAssocID="{83AFA9C1-0285-499B-8D6B-6E9D19B72E55}" presName="sp" presStyleCnt="0"/>
      <dgm:spPr/>
      <dgm:t>
        <a:bodyPr/>
        <a:lstStyle/>
        <a:p>
          <a:endParaRPr lang="en-US"/>
        </a:p>
      </dgm:t>
    </dgm:pt>
    <dgm:pt modelId="{5B8B7F29-ACC4-4011-BCE3-83400452EE3D}" type="pres">
      <dgm:prSet presAssocID="{C27098A6-D773-45D1-A05E-A4207660861D}" presName="arrowAndChildren" presStyleCnt="0"/>
      <dgm:spPr/>
      <dgm:t>
        <a:bodyPr/>
        <a:lstStyle/>
        <a:p>
          <a:endParaRPr lang="en-US"/>
        </a:p>
      </dgm:t>
    </dgm:pt>
    <dgm:pt modelId="{111C4F76-D635-4F54-9C5F-607CADF85A54}" type="pres">
      <dgm:prSet presAssocID="{C27098A6-D773-45D1-A05E-A4207660861D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BAF297DC-D339-4DE5-A183-DD44EA0501FF}" type="pres">
      <dgm:prSet presAssocID="{C4F53916-A076-49A0-AFF7-B38812D05A74}" presName="sp" presStyleCnt="0"/>
      <dgm:spPr/>
      <dgm:t>
        <a:bodyPr/>
        <a:lstStyle/>
        <a:p>
          <a:endParaRPr lang="en-US"/>
        </a:p>
      </dgm:t>
    </dgm:pt>
    <dgm:pt modelId="{F3359F0E-24EC-42D3-A775-F857A88378D0}" type="pres">
      <dgm:prSet presAssocID="{66E2DD80-89E6-4B64-A218-51F582EE57D9}" presName="arrowAndChildren" presStyleCnt="0"/>
      <dgm:spPr/>
      <dgm:t>
        <a:bodyPr/>
        <a:lstStyle/>
        <a:p>
          <a:endParaRPr lang="en-US"/>
        </a:p>
      </dgm:t>
    </dgm:pt>
    <dgm:pt modelId="{2B950923-8C76-422C-824C-96047831B859}" type="pres">
      <dgm:prSet presAssocID="{66E2DD80-89E6-4B64-A218-51F582EE57D9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0ADFC46-1BE4-4627-A792-544E8DAFC1CE}" type="pres">
      <dgm:prSet presAssocID="{66E2DD80-89E6-4B64-A218-51F582EE57D9}" presName="arrow" presStyleLbl="node1" presStyleIdx="2" presStyleCnt="3"/>
      <dgm:spPr/>
      <dgm:t>
        <a:bodyPr/>
        <a:lstStyle/>
        <a:p>
          <a:endParaRPr lang="en-US"/>
        </a:p>
      </dgm:t>
    </dgm:pt>
    <dgm:pt modelId="{8271B598-3BAA-46DE-B006-E88FCA8EF48E}" type="pres">
      <dgm:prSet presAssocID="{66E2DD80-89E6-4B64-A218-51F582EE57D9}" presName="descendantArrow" presStyleCnt="0"/>
      <dgm:spPr/>
      <dgm:t>
        <a:bodyPr/>
        <a:lstStyle/>
        <a:p>
          <a:endParaRPr lang="en-US"/>
        </a:p>
      </dgm:t>
    </dgm:pt>
    <dgm:pt modelId="{A830AC80-BD4C-4D36-AB67-B0B05E731630}" type="pres">
      <dgm:prSet presAssocID="{6A09244F-29BF-44D1-895E-A65F8E63434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64557-2B21-4CC5-856A-6AC45F355C76}" type="pres">
      <dgm:prSet presAssocID="{17CFBB8C-7455-465D-A7B6-826BD8F6173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4451F0-CE74-4012-AC64-389378447591}" srcId="{FC63D043-5A96-46C9-A030-84E90907B6ED}" destId="{73AEDFD8-3188-4EC1-A503-6C1858F0AD61}" srcOrd="3" destOrd="0" parTransId="{E19B2AC2-9D24-4EBD-96E0-5DB15A20D007}" sibTransId="{FB823A79-2D52-4D8C-8D67-E0E8FDE8FE87}"/>
    <dgm:cxn modelId="{83F519A7-29E5-403E-8E28-C5F6B009704D}" type="presOf" srcId="{C40246BB-E58A-41CE-86E7-9598552F97CA}" destId="{7786E0FC-516E-4EB6-B763-2E121424B6F3}" srcOrd="0" destOrd="0" presId="urn:microsoft.com/office/officeart/2005/8/layout/process4"/>
    <dgm:cxn modelId="{162B364D-9497-4592-83C1-0AABC77F182D}" type="presOf" srcId="{73AEDFD8-3188-4EC1-A503-6C1858F0AD61}" destId="{D0267555-4FC8-4D4B-B0AB-0AA6BA2DCDC5}" srcOrd="0" destOrd="0" presId="urn:microsoft.com/office/officeart/2005/8/layout/process4"/>
    <dgm:cxn modelId="{90EB726A-69F3-4835-BF71-061F51A7CD07}" srcId="{6715B0B0-ECAC-4599-BCB0-A892F5C72681}" destId="{FC63D043-5A96-46C9-A030-84E90907B6ED}" srcOrd="2" destOrd="0" parTransId="{73FBBA33-5149-4091-A0EC-DF9847AC150D}" sibTransId="{E43B4CA8-ADAB-4F0A-9B20-44F4F305E68E}"/>
    <dgm:cxn modelId="{05FFD3E6-9883-4DA3-A48F-5309512A6E80}" srcId="{6715B0B0-ECAC-4599-BCB0-A892F5C72681}" destId="{66E2DD80-89E6-4B64-A218-51F582EE57D9}" srcOrd="0" destOrd="0" parTransId="{82D22F45-2DE9-46C7-8183-0442F0C71584}" sibTransId="{C4F53916-A076-49A0-AFF7-B38812D05A74}"/>
    <dgm:cxn modelId="{A93B3B5D-80FE-43E1-B49E-649595CE4626}" type="presOf" srcId="{6715B0B0-ECAC-4599-BCB0-A892F5C72681}" destId="{624D71DE-4E70-43A8-AD3B-F685958DDA8F}" srcOrd="0" destOrd="0" presId="urn:microsoft.com/office/officeart/2005/8/layout/process4"/>
    <dgm:cxn modelId="{0DB788B8-D9DB-423D-B485-32FFA6F97330}" srcId="{FC63D043-5A96-46C9-A030-84E90907B6ED}" destId="{05B2525E-DB37-429E-9664-22D1FD8498E3}" srcOrd="1" destOrd="0" parTransId="{3E74DADE-1BF4-4FFF-A26B-EA93D746150A}" sibTransId="{2CD71C45-FCCE-466F-8693-D75084D41C49}"/>
    <dgm:cxn modelId="{6386CDD9-E69A-4F87-8C3E-7EC57AE3EC8C}" type="presOf" srcId="{C27098A6-D773-45D1-A05E-A4207660861D}" destId="{111C4F76-D635-4F54-9C5F-607CADF85A54}" srcOrd="0" destOrd="0" presId="urn:microsoft.com/office/officeart/2005/8/layout/process4"/>
    <dgm:cxn modelId="{52A4CAAB-6742-4649-B3D1-FF4ABF7F6551}" type="presOf" srcId="{66E2DD80-89E6-4B64-A218-51F582EE57D9}" destId="{00ADFC46-1BE4-4627-A792-544E8DAFC1CE}" srcOrd="1" destOrd="0" presId="urn:microsoft.com/office/officeart/2005/8/layout/process4"/>
    <dgm:cxn modelId="{100B4474-82B4-48B2-9A89-00DB304545F0}" srcId="{FC63D043-5A96-46C9-A030-84E90907B6ED}" destId="{C40246BB-E58A-41CE-86E7-9598552F97CA}" srcOrd="2" destOrd="0" parTransId="{0D5173AF-81FB-4374-A624-C8C58EEEB5D3}" sibTransId="{97CFFC47-C291-42B3-90F2-91926DF6FE4C}"/>
    <dgm:cxn modelId="{862173D1-8B3D-449E-AA50-096A6B901EB3}" type="presOf" srcId="{FC63D043-5A96-46C9-A030-84E90907B6ED}" destId="{FC1AA684-BC03-4B50-B5F9-93A87C552FEE}" srcOrd="0" destOrd="0" presId="urn:microsoft.com/office/officeart/2005/8/layout/process4"/>
    <dgm:cxn modelId="{38F60DFA-E228-4AB1-939D-D32D2FE2CEFC}" type="presOf" srcId="{66E2DD80-89E6-4B64-A218-51F582EE57D9}" destId="{2B950923-8C76-422C-824C-96047831B859}" srcOrd="0" destOrd="0" presId="urn:microsoft.com/office/officeart/2005/8/layout/process4"/>
    <dgm:cxn modelId="{BA354A27-AED0-4AD9-9D1F-1C83605200CA}" type="presOf" srcId="{FC63D043-5A96-46C9-A030-84E90907B6ED}" destId="{1854BB5A-252B-4563-B7D4-7341E9A7B369}" srcOrd="1" destOrd="0" presId="urn:microsoft.com/office/officeart/2005/8/layout/process4"/>
    <dgm:cxn modelId="{D8649F59-7766-434E-823B-B9D1D4BDF7DA}" srcId="{66E2DD80-89E6-4B64-A218-51F582EE57D9}" destId="{17CFBB8C-7455-465D-A7B6-826BD8F61733}" srcOrd="1" destOrd="0" parTransId="{6380B039-B0C6-44A8-9FCD-FFAAA83059C5}" sibTransId="{CF375E81-D19A-4F4A-AABC-195C0486C0FF}"/>
    <dgm:cxn modelId="{304CCF63-DDF3-4EE7-AD22-A92FBFDAA89D}" srcId="{FC63D043-5A96-46C9-A030-84E90907B6ED}" destId="{1C2CAF23-E78C-4D61-8F44-C5ADC75653C5}" srcOrd="0" destOrd="0" parTransId="{E57B03F4-8EA9-4673-97F6-41555F1BF0E8}" sibTransId="{2C7E0698-95AE-4248-8306-7F4813068926}"/>
    <dgm:cxn modelId="{92EA7344-058F-4FEB-9851-413D57C5A919}" srcId="{66E2DD80-89E6-4B64-A218-51F582EE57D9}" destId="{6A09244F-29BF-44D1-895E-A65F8E634343}" srcOrd="0" destOrd="0" parTransId="{4F5A99AC-7715-4D63-B570-1B1B452870DD}" sibTransId="{2EE6FCDB-DEF9-48B9-989C-128BB39FE5AF}"/>
    <dgm:cxn modelId="{626265F4-FB52-4A80-B2F4-7D1D59E9313F}" type="presOf" srcId="{17CFBB8C-7455-465D-A7B6-826BD8F61733}" destId="{CEF64557-2B21-4CC5-856A-6AC45F355C76}" srcOrd="0" destOrd="0" presId="urn:microsoft.com/office/officeart/2005/8/layout/process4"/>
    <dgm:cxn modelId="{3A62F859-6BF1-415B-AC3C-30D7F7F6DD04}" type="presOf" srcId="{1C2CAF23-E78C-4D61-8F44-C5ADC75653C5}" destId="{BF8662C4-33FE-4E97-84A8-F1B9C9D17937}" srcOrd="0" destOrd="0" presId="urn:microsoft.com/office/officeart/2005/8/layout/process4"/>
    <dgm:cxn modelId="{2B13609A-A65D-4D1E-9B63-5A8112C6D3C6}" type="presOf" srcId="{05B2525E-DB37-429E-9664-22D1FD8498E3}" destId="{5E8B25AA-5751-4C96-8677-59E88EB06F33}" srcOrd="0" destOrd="0" presId="urn:microsoft.com/office/officeart/2005/8/layout/process4"/>
    <dgm:cxn modelId="{72A2EEB0-D5A3-4546-A519-C0C5DA566366}" type="presOf" srcId="{6A09244F-29BF-44D1-895E-A65F8E634343}" destId="{A830AC80-BD4C-4D36-AB67-B0B05E731630}" srcOrd="0" destOrd="0" presId="urn:microsoft.com/office/officeart/2005/8/layout/process4"/>
    <dgm:cxn modelId="{1B821E8E-1E27-423B-A407-A8F4FA5C4901}" srcId="{6715B0B0-ECAC-4599-BCB0-A892F5C72681}" destId="{C27098A6-D773-45D1-A05E-A4207660861D}" srcOrd="1" destOrd="0" parTransId="{5CC4A177-5BAD-4301-BE30-99CFE2F4CB94}" sibTransId="{83AFA9C1-0285-499B-8D6B-6E9D19B72E55}"/>
    <dgm:cxn modelId="{7E4317D1-A122-4F3A-8F54-8430FCE0B1DF}" type="presParOf" srcId="{624D71DE-4E70-43A8-AD3B-F685958DDA8F}" destId="{A86FF979-2454-49E0-A964-ED26B517FA98}" srcOrd="0" destOrd="0" presId="urn:microsoft.com/office/officeart/2005/8/layout/process4"/>
    <dgm:cxn modelId="{93CF12F9-9408-4D5A-B437-F6EC4F8F1E94}" type="presParOf" srcId="{A86FF979-2454-49E0-A964-ED26B517FA98}" destId="{FC1AA684-BC03-4B50-B5F9-93A87C552FEE}" srcOrd="0" destOrd="0" presId="urn:microsoft.com/office/officeart/2005/8/layout/process4"/>
    <dgm:cxn modelId="{9C40AD4F-1292-4E89-AFB0-DB90030ABAAF}" type="presParOf" srcId="{A86FF979-2454-49E0-A964-ED26B517FA98}" destId="{1854BB5A-252B-4563-B7D4-7341E9A7B369}" srcOrd="1" destOrd="0" presId="urn:microsoft.com/office/officeart/2005/8/layout/process4"/>
    <dgm:cxn modelId="{A7044403-9256-447A-99BE-74CA79886DF1}" type="presParOf" srcId="{A86FF979-2454-49E0-A964-ED26B517FA98}" destId="{8AAFDEDD-5793-4BD2-B479-1FC9D03D7BF0}" srcOrd="2" destOrd="0" presId="urn:microsoft.com/office/officeart/2005/8/layout/process4"/>
    <dgm:cxn modelId="{BB13A27D-6534-4A13-81EC-A87FD5B115A4}" type="presParOf" srcId="{8AAFDEDD-5793-4BD2-B479-1FC9D03D7BF0}" destId="{BF8662C4-33FE-4E97-84A8-F1B9C9D17937}" srcOrd="0" destOrd="0" presId="urn:microsoft.com/office/officeart/2005/8/layout/process4"/>
    <dgm:cxn modelId="{4A5ACDE5-767C-489D-8029-0BA12B4E4C59}" type="presParOf" srcId="{8AAFDEDD-5793-4BD2-B479-1FC9D03D7BF0}" destId="{5E8B25AA-5751-4C96-8677-59E88EB06F33}" srcOrd="1" destOrd="0" presId="urn:microsoft.com/office/officeart/2005/8/layout/process4"/>
    <dgm:cxn modelId="{633AA08F-7691-4629-BAD7-755D2EC5C7C3}" type="presParOf" srcId="{8AAFDEDD-5793-4BD2-B479-1FC9D03D7BF0}" destId="{7786E0FC-516E-4EB6-B763-2E121424B6F3}" srcOrd="2" destOrd="0" presId="urn:microsoft.com/office/officeart/2005/8/layout/process4"/>
    <dgm:cxn modelId="{6304F63A-AA32-4CA4-B257-DEC879F1BE5C}" type="presParOf" srcId="{8AAFDEDD-5793-4BD2-B479-1FC9D03D7BF0}" destId="{D0267555-4FC8-4D4B-B0AB-0AA6BA2DCDC5}" srcOrd="3" destOrd="0" presId="urn:microsoft.com/office/officeart/2005/8/layout/process4"/>
    <dgm:cxn modelId="{4C2DB871-6CF2-40DE-94AC-B1046C18CC2D}" type="presParOf" srcId="{624D71DE-4E70-43A8-AD3B-F685958DDA8F}" destId="{6CB0B540-06FF-418A-9522-B78903CC400C}" srcOrd="1" destOrd="0" presId="urn:microsoft.com/office/officeart/2005/8/layout/process4"/>
    <dgm:cxn modelId="{948350CD-6CC2-449C-8225-BC60B47822BA}" type="presParOf" srcId="{624D71DE-4E70-43A8-AD3B-F685958DDA8F}" destId="{5B8B7F29-ACC4-4011-BCE3-83400452EE3D}" srcOrd="2" destOrd="0" presId="urn:microsoft.com/office/officeart/2005/8/layout/process4"/>
    <dgm:cxn modelId="{6F648D46-823D-4FEB-8E7D-56A7E1C50001}" type="presParOf" srcId="{5B8B7F29-ACC4-4011-BCE3-83400452EE3D}" destId="{111C4F76-D635-4F54-9C5F-607CADF85A54}" srcOrd="0" destOrd="0" presId="urn:microsoft.com/office/officeart/2005/8/layout/process4"/>
    <dgm:cxn modelId="{595B075A-1D64-4FB4-830D-553048232232}" type="presParOf" srcId="{624D71DE-4E70-43A8-AD3B-F685958DDA8F}" destId="{BAF297DC-D339-4DE5-A183-DD44EA0501FF}" srcOrd="3" destOrd="0" presId="urn:microsoft.com/office/officeart/2005/8/layout/process4"/>
    <dgm:cxn modelId="{BD9B032F-5A69-4F42-9441-1EC651F2BFC3}" type="presParOf" srcId="{624D71DE-4E70-43A8-AD3B-F685958DDA8F}" destId="{F3359F0E-24EC-42D3-A775-F857A88378D0}" srcOrd="4" destOrd="0" presId="urn:microsoft.com/office/officeart/2005/8/layout/process4"/>
    <dgm:cxn modelId="{C4D86001-DFE6-4290-9DA1-FBAEB0E60563}" type="presParOf" srcId="{F3359F0E-24EC-42D3-A775-F857A88378D0}" destId="{2B950923-8C76-422C-824C-96047831B859}" srcOrd="0" destOrd="0" presId="urn:microsoft.com/office/officeart/2005/8/layout/process4"/>
    <dgm:cxn modelId="{AE1E73F2-759F-4644-8CCC-3351D49C4218}" type="presParOf" srcId="{F3359F0E-24EC-42D3-A775-F857A88378D0}" destId="{00ADFC46-1BE4-4627-A792-544E8DAFC1CE}" srcOrd="1" destOrd="0" presId="urn:microsoft.com/office/officeart/2005/8/layout/process4"/>
    <dgm:cxn modelId="{D28C31BC-0685-43FE-AA97-481CDB76B54E}" type="presParOf" srcId="{F3359F0E-24EC-42D3-A775-F857A88378D0}" destId="{8271B598-3BAA-46DE-B006-E88FCA8EF48E}" srcOrd="2" destOrd="0" presId="urn:microsoft.com/office/officeart/2005/8/layout/process4"/>
    <dgm:cxn modelId="{FBB78E49-0B58-43E2-8300-9226515D2D65}" type="presParOf" srcId="{8271B598-3BAA-46DE-B006-E88FCA8EF48E}" destId="{A830AC80-BD4C-4D36-AB67-B0B05E731630}" srcOrd="0" destOrd="0" presId="urn:microsoft.com/office/officeart/2005/8/layout/process4"/>
    <dgm:cxn modelId="{41D3D7A2-6760-48A9-9061-E510A1D621F5}" type="presParOf" srcId="{8271B598-3BAA-46DE-B006-E88FCA8EF48E}" destId="{CEF64557-2B21-4CC5-856A-6AC45F355C7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4BB5A-252B-4563-B7D4-7341E9A7B369}">
      <dsp:nvSpPr>
        <dsp:cNvPr id="0" name=""/>
        <dsp:cNvSpPr/>
      </dsp:nvSpPr>
      <dsp:spPr>
        <a:xfrm>
          <a:off x="0" y="4176998"/>
          <a:ext cx="10472287" cy="13709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Municipalities in KZN object to the 7% and indicated such to the DWA</a:t>
          </a:r>
          <a:endParaRPr lang="en-US" sz="1800" kern="1200" dirty="0"/>
        </a:p>
      </dsp:txBody>
      <dsp:txXfrm>
        <a:off x="0" y="4176998"/>
        <a:ext cx="10472287" cy="740331"/>
      </dsp:txXfrm>
    </dsp:sp>
    <dsp:sp modelId="{BF8662C4-33FE-4E97-84A8-F1B9C9D17937}">
      <dsp:nvSpPr>
        <dsp:cNvPr id="0" name=""/>
        <dsp:cNvSpPr/>
      </dsp:nvSpPr>
      <dsp:spPr>
        <a:xfrm>
          <a:off x="0" y="4889910"/>
          <a:ext cx="2618071" cy="6306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Municipalities face less than 70% collections rates resulting </a:t>
          </a:r>
          <a:r>
            <a:rPr lang="en-GB" sz="1400" kern="1200" dirty="0" err="1" smtClean="0"/>
            <a:t>Covid</a:t>
          </a:r>
          <a:r>
            <a:rPr lang="en-GB" sz="1400" kern="1200" dirty="0" smtClean="0"/>
            <a:t> 19.</a:t>
          </a:r>
          <a:endParaRPr lang="en-US" sz="1400" kern="1200" dirty="0"/>
        </a:p>
      </dsp:txBody>
      <dsp:txXfrm>
        <a:off x="0" y="4889910"/>
        <a:ext cx="2618071" cy="630652"/>
      </dsp:txXfrm>
    </dsp:sp>
    <dsp:sp modelId="{5E8B25AA-5751-4C96-8677-59E88EB06F33}">
      <dsp:nvSpPr>
        <dsp:cNvPr id="0" name=""/>
        <dsp:cNvSpPr/>
      </dsp:nvSpPr>
      <dsp:spPr>
        <a:xfrm>
          <a:off x="2618071" y="4889910"/>
          <a:ext cx="2618071" cy="63065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Non-Revenue water is still a challenge.</a:t>
          </a:r>
          <a:endParaRPr lang="en-US" sz="1400" kern="1200" dirty="0"/>
        </a:p>
      </dsp:txBody>
      <dsp:txXfrm>
        <a:off x="2618071" y="4889910"/>
        <a:ext cx="2618071" cy="630652"/>
      </dsp:txXfrm>
    </dsp:sp>
    <dsp:sp modelId="{7786E0FC-516E-4EB6-B763-2E121424B6F3}">
      <dsp:nvSpPr>
        <dsp:cNvPr id="0" name=""/>
        <dsp:cNvSpPr/>
      </dsp:nvSpPr>
      <dsp:spPr>
        <a:xfrm>
          <a:off x="5236143" y="4889910"/>
          <a:ext cx="2618071" cy="63065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Umgeni did not fully spend its maintenance budget in the previous year</a:t>
          </a:r>
          <a:endParaRPr lang="en-US" sz="1400" kern="1200" dirty="0"/>
        </a:p>
      </dsp:txBody>
      <dsp:txXfrm>
        <a:off x="5236143" y="4889910"/>
        <a:ext cx="2618071" cy="630652"/>
      </dsp:txXfrm>
    </dsp:sp>
    <dsp:sp modelId="{D0267555-4FC8-4D4B-B0AB-0AA6BA2DCDC5}">
      <dsp:nvSpPr>
        <dsp:cNvPr id="0" name=""/>
        <dsp:cNvSpPr/>
      </dsp:nvSpPr>
      <dsp:spPr>
        <a:xfrm>
          <a:off x="7854215" y="4889910"/>
          <a:ext cx="2618071" cy="63065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the water board was able to record a profitable year despite the 0% change last year.</a:t>
          </a:r>
          <a:endParaRPr lang="en-US" sz="1400" kern="1200" dirty="0"/>
        </a:p>
      </dsp:txBody>
      <dsp:txXfrm>
        <a:off x="7854215" y="4889910"/>
        <a:ext cx="2618071" cy="630652"/>
      </dsp:txXfrm>
    </dsp:sp>
    <dsp:sp modelId="{111C4F76-D635-4F54-9C5F-607CADF85A54}">
      <dsp:nvSpPr>
        <dsp:cNvPr id="0" name=""/>
        <dsp:cNvSpPr/>
      </dsp:nvSpPr>
      <dsp:spPr>
        <a:xfrm rot="10800000">
          <a:off x="0" y="2088989"/>
          <a:ext cx="10472287" cy="210857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After SALGA mediation and municipal objections, Umgeni eventually moved from 9% to 7%.</a:t>
          </a:r>
          <a:endParaRPr lang="en-US" sz="1800" kern="1200" dirty="0"/>
        </a:p>
      </dsp:txBody>
      <dsp:txXfrm rot="10800000">
        <a:off x="0" y="2088989"/>
        <a:ext cx="10472287" cy="1370087"/>
      </dsp:txXfrm>
    </dsp:sp>
    <dsp:sp modelId="{00ADFC46-1BE4-4627-A792-544E8DAFC1CE}">
      <dsp:nvSpPr>
        <dsp:cNvPr id="0" name=""/>
        <dsp:cNvSpPr/>
      </dsp:nvSpPr>
      <dsp:spPr>
        <a:xfrm rot="10800000">
          <a:off x="0" y="980"/>
          <a:ext cx="10472287" cy="210857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On 12 November 2020, Umgeni Water proposed a bulk water tariff increase of 9% for the period of 2021/22.</a:t>
          </a:r>
          <a:endParaRPr lang="en-US" sz="1800" kern="1200" dirty="0"/>
        </a:p>
      </dsp:txBody>
      <dsp:txXfrm rot="-10800000">
        <a:off x="0" y="980"/>
        <a:ext cx="10472287" cy="740109"/>
      </dsp:txXfrm>
    </dsp:sp>
    <dsp:sp modelId="{A830AC80-BD4C-4D36-AB67-B0B05E731630}">
      <dsp:nvSpPr>
        <dsp:cNvPr id="0" name=""/>
        <dsp:cNvSpPr/>
      </dsp:nvSpPr>
      <dsp:spPr>
        <a:xfrm>
          <a:off x="0" y="741090"/>
          <a:ext cx="5236143" cy="63046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This was to offset the 0% imposed by the Minister the previous year</a:t>
          </a:r>
          <a:endParaRPr lang="en-US" sz="1400" kern="1200" dirty="0"/>
        </a:p>
      </dsp:txBody>
      <dsp:txXfrm>
        <a:off x="0" y="741090"/>
        <a:ext cx="5236143" cy="630463"/>
      </dsp:txXfrm>
    </dsp:sp>
    <dsp:sp modelId="{CEF64557-2B21-4CC5-856A-6AC45F355C76}">
      <dsp:nvSpPr>
        <dsp:cNvPr id="0" name=""/>
        <dsp:cNvSpPr/>
      </dsp:nvSpPr>
      <dsp:spPr>
        <a:xfrm>
          <a:off x="5236143" y="741090"/>
          <a:ext cx="5236143" cy="63046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Even though Umgeni had made a profit the year of the 0%</a:t>
          </a:r>
          <a:endParaRPr lang="en-US" sz="1400" kern="1200" dirty="0"/>
        </a:p>
      </dsp:txBody>
      <dsp:txXfrm>
        <a:off x="5236143" y="741090"/>
        <a:ext cx="5236143" cy="630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3AD7F-BE50-408E-BBA0-04DB6020054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F5B2B-D65F-4887-AC27-C76FE66E4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5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0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1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8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3" y="274640"/>
            <a:ext cx="8534401" cy="794816"/>
          </a:xfrm>
        </p:spPr>
        <p:txBody>
          <a:bodyPr>
            <a:normAutofit/>
          </a:bodyPr>
          <a:lstStyle>
            <a:lvl1pPr>
              <a:defRPr sz="2903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4" y="1752602"/>
            <a:ext cx="10725151" cy="4540250"/>
          </a:xfrm>
        </p:spPr>
        <p:txBody>
          <a:bodyPr>
            <a:normAutofit/>
          </a:bodyPr>
          <a:lstStyle>
            <a:lvl1pPr>
              <a:defRPr sz="1742">
                <a:solidFill>
                  <a:schemeClr val="accent6"/>
                </a:solidFill>
              </a:defRPr>
            </a:lvl1pPr>
            <a:lvl2pPr>
              <a:defRPr sz="1742">
                <a:solidFill>
                  <a:schemeClr val="accent6"/>
                </a:solidFill>
              </a:defRPr>
            </a:lvl2pPr>
            <a:lvl3pPr>
              <a:defRPr sz="1742">
                <a:solidFill>
                  <a:schemeClr val="accent6"/>
                </a:solidFill>
              </a:defRPr>
            </a:lvl3pPr>
            <a:lvl4pPr>
              <a:defRPr sz="1742">
                <a:solidFill>
                  <a:schemeClr val="accent6"/>
                </a:solidFill>
              </a:defRPr>
            </a:lvl4pPr>
            <a:lvl5pPr>
              <a:defRPr sz="1742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15" y="424672"/>
            <a:ext cx="2171451" cy="7780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" y="6483168"/>
            <a:ext cx="8885023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811718" y="6455129"/>
            <a:ext cx="38028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3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885024" y="6327554"/>
            <a:ext cx="2988235" cy="494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13" dirty="0" smtClean="0">
                <a:solidFill>
                  <a:schemeClr val="accent6"/>
                </a:solidFill>
              </a:rPr>
              <a:t>www.salga.org.za</a:t>
            </a:r>
            <a:endParaRPr lang="en-US" sz="2613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4" y="1364311"/>
            <a:ext cx="6495099" cy="499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6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5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4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5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2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8D1D-FA9E-4F9E-9D65-B58716B9ED5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13443" y="1224968"/>
            <a:ext cx="4513943" cy="4513943"/>
            <a:chOff x="1741714" y="1030514"/>
            <a:chExt cx="4513943" cy="4513943"/>
          </a:xfrm>
          <a:scene3d>
            <a:camera prst="perspectiveLeft">
              <a:rot lat="0" lon="1800000" rev="0"/>
            </a:camera>
            <a:lightRig rig="threePt" dir="t"/>
          </a:scene3d>
        </p:grpSpPr>
        <p:sp>
          <p:nvSpPr>
            <p:cNvPr id="2" name="Pie 1"/>
            <p:cNvSpPr/>
            <p:nvPr/>
          </p:nvSpPr>
          <p:spPr>
            <a:xfrm>
              <a:off x="1741714" y="1030514"/>
              <a:ext cx="4513943" cy="4513943"/>
            </a:xfrm>
            <a:prstGeom prst="pie">
              <a:avLst>
                <a:gd name="adj1" fmla="val 3458448"/>
                <a:gd name="adj2" fmla="val 16200000"/>
              </a:avLst>
            </a:prstGeom>
            <a:solidFill>
              <a:schemeClr val="accent3"/>
            </a:solidFill>
            <a:ln>
              <a:noFill/>
            </a:ln>
            <a:sp3d extrusionH="5778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Pie 2"/>
            <p:cNvSpPr/>
            <p:nvPr/>
          </p:nvSpPr>
          <p:spPr>
            <a:xfrm>
              <a:off x="2215605" y="1504405"/>
              <a:ext cx="3566160" cy="3566160"/>
            </a:xfrm>
            <a:prstGeom prst="pie">
              <a:avLst>
                <a:gd name="adj1" fmla="val 968705"/>
                <a:gd name="adj2" fmla="val 16200000"/>
              </a:avLst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sp3d extrusionH="5778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Pie 3"/>
            <p:cNvSpPr/>
            <p:nvPr/>
          </p:nvSpPr>
          <p:spPr>
            <a:xfrm>
              <a:off x="2672805" y="1961605"/>
              <a:ext cx="2651760" cy="2651760"/>
            </a:xfrm>
            <a:prstGeom prst="pie">
              <a:avLst>
                <a:gd name="adj1" fmla="val 18365683"/>
                <a:gd name="adj2" fmla="val 16200000"/>
              </a:avLst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sp3d extrusionH="5778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4893" y="1473868"/>
            <a:ext cx="6607567" cy="1258503"/>
            <a:chOff x="530957" y="1401296"/>
            <a:chExt cx="6607567" cy="1258503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15886" y="2030548"/>
              <a:ext cx="5222638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30957" y="1401296"/>
              <a:ext cx="1384929" cy="1258503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en-US" sz="4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09987" y="2874751"/>
            <a:ext cx="5488510" cy="1250119"/>
            <a:chOff x="1664528" y="2813904"/>
            <a:chExt cx="5488510" cy="125011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011715" y="3410494"/>
              <a:ext cx="4141323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664528" y="2813904"/>
              <a:ext cx="1354526" cy="1250119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69834" y="4183409"/>
            <a:ext cx="6100470" cy="1203310"/>
            <a:chOff x="2107205" y="4091365"/>
            <a:chExt cx="5853883" cy="126212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423195" y="4713514"/>
              <a:ext cx="4537893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107205" y="4091365"/>
              <a:ext cx="1315990" cy="1262124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en-US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74684" y="2576480"/>
            <a:ext cx="3557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achieved per portfolio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86975" y="1520974"/>
            <a:ext cx="2891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KZN Operations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557" y="3945233"/>
            <a:ext cx="2891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rendered per portfolio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5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 Relations</a:t>
            </a:r>
            <a:endParaRPr lang="en-Z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1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698" y="689309"/>
            <a:ext cx="6657975" cy="2495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97" y="3864543"/>
            <a:ext cx="66579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88587"/>
              </p:ext>
            </p:extLst>
          </p:nvPr>
        </p:nvGraphicFramePr>
        <p:xfrm>
          <a:off x="2305251" y="1666808"/>
          <a:ext cx="7806088" cy="454281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806088">
                  <a:extLst>
                    <a:ext uri="{9D8B030D-6E8A-4147-A177-3AD203B41FA5}">
                      <a16:colId xmlns:a16="http://schemas.microsoft.com/office/drawing/2014/main" val="3451391155"/>
                    </a:ext>
                  </a:extLst>
                </a:gridCol>
              </a:tblGrid>
              <a:tr h="30358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effectLst/>
                        </a:rPr>
                        <a:t>Webinar: </a:t>
                      </a:r>
                      <a:r>
                        <a:rPr lang="en-ZA" sz="1600" dirty="0" err="1" smtClean="0">
                          <a:effectLst/>
                        </a:rPr>
                        <a:t>Covid</a:t>
                      </a:r>
                      <a:r>
                        <a:rPr lang="en-ZA" sz="1600" dirty="0" smtClean="0">
                          <a:effectLst/>
                        </a:rPr>
                        <a:t> </a:t>
                      </a:r>
                      <a:r>
                        <a:rPr lang="en-ZA" sz="1600" dirty="0">
                          <a:effectLst/>
                        </a:rPr>
                        <a:t>19 - A New Approach to HR &amp; LR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2005595962"/>
                  </a:ext>
                </a:extLst>
              </a:tr>
              <a:tr h="50597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>
                          <a:effectLst/>
                        </a:rPr>
                        <a:t>Training on the Interpretation &amp; Application of Collective Agreements: Conditions of Service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734776838"/>
                  </a:ext>
                </a:extLst>
              </a:tr>
              <a:tr h="60716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>
                          <a:effectLst/>
                        </a:rPr>
                        <a:t>Training on the Interpretation &amp; Application of Collective Agreements: Main Collective Agreement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235575330"/>
                  </a:ext>
                </a:extLst>
              </a:tr>
              <a:tr h="30358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>
                          <a:effectLst/>
                        </a:rPr>
                        <a:t>Powers &amp; Functions of the LLF (Employer Body)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3292428669"/>
                  </a:ext>
                </a:extLst>
              </a:tr>
              <a:tr h="40477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>
                          <a:effectLst/>
                        </a:rPr>
                        <a:t>Peer Learning &amp; Knowledge Sharing - OHS Compliance in the Era of Covid 19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3221445769"/>
                  </a:ext>
                </a:extLst>
              </a:tr>
              <a:tr h="60716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>
                          <a:effectLst/>
                        </a:rPr>
                        <a:t>Labour Relations Webinar-Accountability and Consequence Management in the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>
                          <a:effectLst/>
                        </a:rPr>
                        <a:t>Labour Relations Context.”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1991606939"/>
                  </a:ext>
                </a:extLst>
              </a:tr>
              <a:tr h="40477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>
                          <a:effectLst/>
                        </a:rPr>
                        <a:t>Peer Learning &amp; Knowledge Sharing towards the cascading of PMS to other levels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688373747"/>
                  </a:ext>
                </a:extLst>
              </a:tr>
              <a:tr h="30358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</a:rPr>
                        <a:t>Integrated Councillor Induction Programme Level 2 (NQF 5)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579583424"/>
                  </a:ext>
                </a:extLst>
              </a:tr>
              <a:tr h="2023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</a:rPr>
                        <a:t>Strike Guidelines Training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3367570884"/>
                  </a:ext>
                </a:extLst>
              </a:tr>
              <a:tr h="30358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</a:rPr>
                        <a:t>Powers &amp; Functions of the LLF (Employer Body)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2549274872"/>
                  </a:ext>
                </a:extLst>
              </a:tr>
              <a:tr h="2023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</a:rPr>
                        <a:t>HR Symposium- HR in a Changing World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2621879672"/>
                  </a:ext>
                </a:extLst>
              </a:tr>
              <a:tr h="2023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effectLst/>
                        </a:rPr>
                        <a:t>Arbitration &amp; Conciliation Training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7" marR="38687" marT="0" marB="0"/>
                </a:tc>
                <a:extLst>
                  <a:ext uri="{0D108BD9-81ED-4DB2-BD59-A6C34878D82A}">
                    <a16:rowId xmlns:a16="http://schemas.microsoft.com/office/drawing/2014/main" val="427236271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60295" y="719291"/>
            <a:ext cx="6096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Trainings that </a:t>
            </a:r>
            <a:r>
              <a:rPr lang="en-Z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Uthukela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directly benefitted from in the past 18 months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8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8627" y="1339202"/>
            <a:ext cx="1021561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 that all districts can play a coordinating and capacity building role, within the district, is not realistic:</a:t>
            </a:r>
          </a:p>
          <a:p>
            <a:endParaRPr lang="en-ZA" dirty="0"/>
          </a:p>
          <a:p>
            <a:r>
              <a:rPr lang="en-ZA" dirty="0" smtClean="0"/>
              <a:t>In the area of HR/LR very often each municipality is on its own. </a:t>
            </a:r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851836" y="3097796"/>
            <a:ext cx="1021240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dirty="0" smtClean="0"/>
              <a:t>Interventions such a Job Evaluation and PMS are often polluted by </a:t>
            </a:r>
            <a:r>
              <a:rPr lang="en-ZA" dirty="0" err="1" smtClean="0"/>
              <a:t>adhoc</a:t>
            </a:r>
            <a:r>
              <a:rPr lang="en-ZA" dirty="0" smtClean="0"/>
              <a:t> approaches and infighting.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848627" y="3998890"/>
            <a:ext cx="102124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dirty="0" smtClean="0"/>
              <a:t>Cases that go to the bargaining council are dependent on the mandate prosecutors receive. In a climate of intimidation, mandates are weak and witnesses are reluctant.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848627" y="5154394"/>
            <a:ext cx="102124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dirty="0" smtClean="0"/>
              <a:t>Cases that go to the bargaining council are dependent on the evidence available. In a climate of poor record keeping, evidence is weak.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54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8627" y="1339202"/>
            <a:ext cx="1021561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Resources :Areas that is addressed :Cascading of performance management ,development of  human resources strategies  ,sharing of best practises </a:t>
            </a:r>
          </a:p>
          <a:p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851836" y="3097796"/>
            <a:ext cx="102124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dirty="0" smtClean="0"/>
              <a:t>Cascading of performance management through peer learning sessions but junior officials attending with no authority to resolve and to implement the programmes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848627" y="3998890"/>
            <a:ext cx="102124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dirty="0" smtClean="0"/>
              <a:t>Generic HR  policies developed by SALGA and available to municipalities but  not further developed for adoption by council     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848627" y="5154394"/>
            <a:ext cx="102124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dirty="0" smtClean="0"/>
              <a:t>The non attendance of peer learning and   knowledge sharing sessions presented by SALGA result in HR remaining at transactional level and not developmental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91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283099"/>
              </p:ext>
            </p:extLst>
          </p:nvPr>
        </p:nvGraphicFramePr>
        <p:xfrm>
          <a:off x="535578" y="1763485"/>
          <a:ext cx="11066303" cy="4801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336">
                  <a:extLst>
                    <a:ext uri="{9D8B030D-6E8A-4147-A177-3AD203B41FA5}">
                      <a16:colId xmlns:a16="http://schemas.microsoft.com/office/drawing/2014/main" val="604741073"/>
                    </a:ext>
                  </a:extLst>
                </a:gridCol>
                <a:gridCol w="5592967">
                  <a:extLst>
                    <a:ext uri="{9D8B030D-6E8A-4147-A177-3AD203B41FA5}">
                      <a16:colId xmlns:a16="http://schemas.microsoft.com/office/drawing/2014/main" val="96081354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Reason 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Comment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4062968064"/>
                  </a:ext>
                </a:extLst>
              </a:tr>
              <a:tr h="39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Financial distress, governance and organisational challenges which are negatively impacting service delivery;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The municipality is still Financial distress, this has resulted in failure to settle Utility Bill..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2618062962"/>
                  </a:ext>
                </a:extLst>
              </a:tr>
              <a:tr h="39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council failure to exercise oversight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Lack of oversight of council cannot be arrested by an administrator as an administrator does not have powers over council.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153976061"/>
                  </a:ext>
                </a:extLst>
              </a:tr>
              <a:tr h="39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The weak financial management controls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The lack of controls is still persist as the number of qualifying matters from AG report are based on weak financial controls </a:t>
                      </a:r>
                      <a:r>
                        <a:rPr lang="en-ZA" sz="1000" dirty="0">
                          <a:effectLst/>
                        </a:rPr>
                        <a:t>  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15848832"/>
                  </a:ext>
                </a:extLst>
              </a:tr>
              <a:tr h="39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water service function is not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Water service delivery is a challenge and the municipality has not come up with a strategy managed it.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044889115"/>
                  </a:ext>
                </a:extLst>
              </a:tr>
              <a:tr h="377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Current liabilities exceeded its current assets by R92,37 m;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The status has not been changed, the Water Board invoice has made it look worse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2366570890"/>
                  </a:ext>
                </a:extLst>
              </a:tr>
              <a:tr h="470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Unspent conditional grants of R69,71 m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Not an executive function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3241195661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The municipality has used conditional grants for operational expenses;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Not an executive function 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739593355"/>
                  </a:ext>
                </a:extLst>
              </a:tr>
              <a:tr h="501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Water losses amounted to R153,48m mainly due to the distribution losses as a result of the ageing infrastructure and theft through illegal connections as reported by the AG;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</a:rPr>
                        <a:t>The water loss were</a:t>
                      </a:r>
                      <a:r>
                        <a:rPr lang="en-Z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R246.15 million ,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the municipality is still challenged by the inadequate systems and processes for recording and monitoring of water losses. 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3343530933"/>
                  </a:ext>
                </a:extLst>
              </a:tr>
              <a:tr h="501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The municipality incurred irregular expenditure and fruitless &amp; wasteful expenditure of R136.0 million and R64, 581 respectively for the period ending in May 2018; and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The last years irregular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was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R232,64m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and the wasteful expenditure was R1,99 million, the increase was due to lack of oversight by Council. 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3697922233"/>
                  </a:ext>
                </a:extLst>
              </a:tr>
              <a:tr h="501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Frequent labour and community protests and the municipality’s failure to have concrete plans to avoid service delivery disruptions in this regard.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Not an executive function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374257627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3951" y="322379"/>
            <a:ext cx="11097929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dirty="0"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ZA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he Portfolio committee has to satisfy itself that:</a:t>
            </a:r>
          </a:p>
          <a:p>
            <a:pPr marL="285750" indent="-285750">
              <a:buFontTx/>
              <a:buChar char="-"/>
            </a:pPr>
            <a:r>
              <a:rPr lang="en-ZA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treatment used (s139 (1) (a)/(b)/(c) is appreciate and will yield the resulted so desired</a:t>
            </a:r>
          </a:p>
          <a:p>
            <a:pPr marL="285750" indent="-285750">
              <a:buFontTx/>
              <a:buChar char="-"/>
            </a:pPr>
            <a:r>
              <a:rPr lang="en-ZA" dirty="0" smtClean="0"/>
              <a:t>The defect is an executive function</a:t>
            </a:r>
          </a:p>
          <a:p>
            <a:pPr marL="285750" indent="-285750">
              <a:buFontTx/>
              <a:buChar char="-"/>
            </a:pPr>
            <a:r>
              <a:rPr lang="en-ZA" dirty="0" smtClean="0"/>
              <a:t>There are results following the treatment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31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6" y="970234"/>
            <a:ext cx="5691868" cy="39854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7457" y="5180443"/>
            <a:ext cx="421821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dirty="0"/>
              <a:t>The KZN municipal consumer debt</a:t>
            </a:r>
          </a:p>
          <a:p>
            <a:r>
              <a:rPr lang="en-ZA" dirty="0"/>
              <a:t>amounted to R 20.1 billion for the 4th</a:t>
            </a:r>
          </a:p>
          <a:p>
            <a:r>
              <a:rPr lang="en-ZA" dirty="0"/>
              <a:t>quarter (compare to R 18.4 billion for</a:t>
            </a:r>
          </a:p>
          <a:p>
            <a:r>
              <a:rPr lang="en-ZA" dirty="0"/>
              <a:t>the 4th quarter last year, 2018), this shows</a:t>
            </a:r>
          </a:p>
          <a:p>
            <a:r>
              <a:rPr lang="en-ZA" dirty="0"/>
              <a:t>increase of R 1.7 billion in 12 months.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8964" y="5318942"/>
            <a:ext cx="4218214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Revenue raised from Water Services </a:t>
            </a:r>
            <a:r>
              <a:rPr lang="en-Z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still proving to be most difficult to collect followed by Property </a:t>
            </a:r>
            <a:r>
              <a:rPr lang="en-ZA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Rates.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0" y="1240971"/>
            <a:ext cx="6210300" cy="341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7340" y="1487104"/>
            <a:ext cx="12074660" cy="4195240"/>
          </a:xfrm>
        </p:spPr>
        <p:txBody>
          <a:bodyPr>
            <a:noAutofit/>
          </a:bodyPr>
          <a:lstStyle/>
          <a:p>
            <a:pPr lvl="1" algn="just">
              <a:spcBef>
                <a:spcPts val="900"/>
              </a:spcBef>
              <a:spcAft>
                <a:spcPts val="900"/>
              </a:spcAft>
            </a:pPr>
            <a:r>
              <a:rPr lang="en-ZA" sz="2571" b="1" dirty="0">
                <a:solidFill>
                  <a:schemeClr val="tx1"/>
                </a:solidFill>
              </a:rPr>
              <a:t>Ageing Infrastructure </a:t>
            </a:r>
            <a:r>
              <a:rPr lang="en-ZA" sz="2571" dirty="0" smtClean="0">
                <a:solidFill>
                  <a:schemeClr val="tx1"/>
                </a:solidFill>
              </a:rPr>
              <a:t>–</a:t>
            </a:r>
          </a:p>
          <a:p>
            <a:pPr lvl="2" algn="just">
              <a:spcBef>
                <a:spcPts val="900"/>
              </a:spcBef>
              <a:spcAft>
                <a:spcPts val="900"/>
              </a:spcAft>
            </a:pPr>
            <a:r>
              <a:rPr lang="en-ZA" sz="2571" dirty="0" smtClean="0">
                <a:solidFill>
                  <a:schemeClr val="tx1"/>
                </a:solidFill>
              </a:rPr>
              <a:t>provision for depreciation </a:t>
            </a:r>
          </a:p>
          <a:p>
            <a:pPr lvl="2" algn="just">
              <a:spcBef>
                <a:spcPts val="900"/>
              </a:spcBef>
              <a:spcAft>
                <a:spcPts val="900"/>
              </a:spcAft>
            </a:pPr>
            <a:r>
              <a:rPr lang="en-ZA" sz="2571" dirty="0" smtClean="0">
                <a:solidFill>
                  <a:schemeClr val="tx1"/>
                </a:solidFill>
              </a:rPr>
              <a:t>Lack </a:t>
            </a:r>
            <a:r>
              <a:rPr lang="en-ZA" sz="2571" dirty="0">
                <a:solidFill>
                  <a:schemeClr val="tx1"/>
                </a:solidFill>
              </a:rPr>
              <a:t>of Operations and Maintenance;</a:t>
            </a:r>
          </a:p>
          <a:p>
            <a:pPr lvl="1" algn="just">
              <a:spcBef>
                <a:spcPts val="900"/>
              </a:spcBef>
              <a:spcAft>
                <a:spcPts val="900"/>
              </a:spcAft>
            </a:pPr>
            <a:r>
              <a:rPr lang="en-ZA" sz="2571" dirty="0" smtClean="0">
                <a:solidFill>
                  <a:schemeClr val="tx1"/>
                </a:solidFill>
              </a:rPr>
              <a:t>Tariffs below water board tariffs;</a:t>
            </a:r>
            <a:endParaRPr lang="en-ZA" sz="2571" dirty="0">
              <a:solidFill>
                <a:schemeClr val="tx1"/>
              </a:solidFill>
            </a:endParaRPr>
          </a:p>
          <a:p>
            <a:pPr lvl="1" algn="just">
              <a:spcBef>
                <a:spcPts val="900"/>
              </a:spcBef>
              <a:spcAft>
                <a:spcPts val="900"/>
              </a:spcAft>
            </a:pPr>
            <a:r>
              <a:rPr lang="en-ZA" sz="2571" dirty="0" smtClean="0">
                <a:solidFill>
                  <a:schemeClr val="tx1"/>
                </a:solidFill>
              </a:rPr>
              <a:t>Vandalism/thefts </a:t>
            </a:r>
            <a:r>
              <a:rPr lang="en-ZA" sz="2571" dirty="0">
                <a:solidFill>
                  <a:schemeClr val="tx1"/>
                </a:solidFill>
              </a:rPr>
              <a:t>illegal </a:t>
            </a:r>
            <a:r>
              <a:rPr lang="en-ZA" sz="2571" dirty="0" smtClean="0">
                <a:solidFill>
                  <a:schemeClr val="tx1"/>
                </a:solidFill>
              </a:rPr>
              <a:t>connections, on </a:t>
            </a:r>
            <a:r>
              <a:rPr lang="en-ZA" sz="2571" dirty="0">
                <a:solidFill>
                  <a:schemeClr val="tx1"/>
                </a:solidFill>
              </a:rPr>
              <a:t>water and sanitation </a:t>
            </a:r>
            <a:r>
              <a:rPr lang="en-ZA" sz="2571" dirty="0" smtClean="0">
                <a:solidFill>
                  <a:schemeClr val="tx1"/>
                </a:solidFill>
              </a:rPr>
              <a:t>infrastructure.</a:t>
            </a:r>
            <a:endParaRPr lang="en-ZA" sz="2571" dirty="0">
              <a:solidFill>
                <a:schemeClr val="tx1"/>
              </a:solidFill>
            </a:endParaRPr>
          </a:p>
          <a:p>
            <a:pPr lvl="1" algn="just">
              <a:spcBef>
                <a:spcPts val="900"/>
              </a:spcBef>
              <a:spcAft>
                <a:spcPts val="900"/>
              </a:spcAft>
            </a:pPr>
            <a:r>
              <a:rPr lang="en-ZA" sz="2571" b="1" dirty="0" smtClean="0">
                <a:solidFill>
                  <a:schemeClr val="tx1"/>
                </a:solidFill>
              </a:rPr>
              <a:t>Increase</a:t>
            </a:r>
            <a:r>
              <a:rPr lang="en-ZA" sz="2571" dirty="0" smtClean="0">
                <a:solidFill>
                  <a:schemeClr val="tx1"/>
                </a:solidFill>
              </a:rPr>
              <a:t> </a:t>
            </a:r>
            <a:r>
              <a:rPr lang="en-ZA" sz="2571" dirty="0">
                <a:solidFill>
                  <a:schemeClr val="tx1"/>
                </a:solidFill>
              </a:rPr>
              <a:t>in Indigency levels </a:t>
            </a:r>
            <a:r>
              <a:rPr lang="en-ZA" sz="2571" b="1" dirty="0">
                <a:solidFill>
                  <a:schemeClr val="tx1"/>
                </a:solidFill>
              </a:rPr>
              <a:t>decrease</a:t>
            </a:r>
            <a:r>
              <a:rPr lang="en-ZA" sz="2571" dirty="0">
                <a:solidFill>
                  <a:schemeClr val="tx1"/>
                </a:solidFill>
              </a:rPr>
              <a:t> in payment level</a:t>
            </a:r>
          </a:p>
          <a:p>
            <a:pPr marL="457200" lvl="1" indent="0" algn="just">
              <a:spcBef>
                <a:spcPts val="900"/>
              </a:spcBef>
              <a:spcAft>
                <a:spcPts val="900"/>
              </a:spcAft>
              <a:buNone/>
            </a:pPr>
            <a:endParaRPr lang="en-ZA" sz="2571" dirty="0">
              <a:solidFill>
                <a:schemeClr val="tx1"/>
              </a:solidFill>
            </a:endParaRPr>
          </a:p>
          <a:p>
            <a:pPr lvl="1" algn="just">
              <a:spcBef>
                <a:spcPts val="900"/>
              </a:spcBef>
              <a:spcAft>
                <a:spcPts val="900"/>
              </a:spcAft>
            </a:pPr>
            <a:endParaRPr lang="en-ZA" sz="2571" dirty="0">
              <a:solidFill>
                <a:schemeClr val="tx1"/>
              </a:solidFill>
            </a:endParaRPr>
          </a:p>
          <a:p>
            <a:pPr lvl="1">
              <a:spcBef>
                <a:spcPts val="900"/>
              </a:spcBef>
              <a:spcAft>
                <a:spcPts val="900"/>
              </a:spcAft>
            </a:pPr>
            <a:endParaRPr lang="en-ZA" sz="2571" dirty="0">
              <a:solidFill>
                <a:schemeClr val="tx1"/>
              </a:solidFill>
            </a:endParaRPr>
          </a:p>
          <a:p>
            <a:pPr marL="1327783" lvl="2" indent="0">
              <a:spcBef>
                <a:spcPts val="900"/>
              </a:spcBef>
              <a:spcAft>
                <a:spcPts val="900"/>
              </a:spcAft>
              <a:buNone/>
            </a:pPr>
            <a:endParaRPr lang="en-ZA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575" y="620566"/>
            <a:ext cx="8715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000" b="1" dirty="0"/>
              <a:t>CHALLENGES IN UTHUKELA DM </a:t>
            </a:r>
          </a:p>
        </p:txBody>
      </p:sp>
    </p:spTree>
    <p:extLst>
      <p:ext uri="{BB962C8B-B14F-4D97-AF65-F5344CB8AC3E}">
        <p14:creationId xmlns:p14="http://schemas.microsoft.com/office/powerpoint/2010/main" val="36170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 </a:t>
            </a:r>
            <a:r>
              <a:rPr lang="en-ZA" dirty="0"/>
              <a:t>Basis for qualified opinion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677" y="1399905"/>
            <a:ext cx="11199763" cy="4540250"/>
          </a:xfrm>
        </p:spPr>
        <p:txBody>
          <a:bodyPr>
            <a:noAutofit/>
          </a:bodyPr>
          <a:lstStyle/>
          <a:p>
            <a:r>
              <a:rPr lang="en-ZA" sz="2400" b="1" dirty="0">
                <a:solidFill>
                  <a:schemeClr val="tx1"/>
                </a:solidFill>
              </a:rPr>
              <a:t>Cash and cash </a:t>
            </a:r>
            <a:r>
              <a:rPr lang="en-ZA" sz="2400" b="1" dirty="0" smtClean="0">
                <a:solidFill>
                  <a:schemeClr val="tx1"/>
                </a:solidFill>
              </a:rPr>
              <a:t>equivalents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chemeClr val="tx1"/>
                </a:solidFill>
              </a:rPr>
              <a:t>The control procedures for cash management not effective</a:t>
            </a:r>
            <a:endParaRPr lang="en-ZA" sz="2400" b="1" dirty="0">
              <a:solidFill>
                <a:schemeClr val="tx1"/>
              </a:solidFill>
            </a:endParaRPr>
          </a:p>
          <a:p>
            <a:r>
              <a:rPr lang="en-ZA" sz="2400" b="1" dirty="0">
                <a:solidFill>
                  <a:schemeClr val="tx1"/>
                </a:solidFill>
              </a:rPr>
              <a:t>Receivable from exchange </a:t>
            </a:r>
            <a:r>
              <a:rPr lang="en-ZA" sz="2400" b="1" dirty="0" smtClean="0">
                <a:solidFill>
                  <a:schemeClr val="tx1"/>
                </a:solidFill>
              </a:rPr>
              <a:t>transactions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chemeClr val="tx1"/>
                </a:solidFill>
              </a:rPr>
              <a:t>There is still no reliance on water revenue due to high meter estimation on billing</a:t>
            </a:r>
            <a:endParaRPr lang="en-ZA" sz="2400" b="1" dirty="0" smtClean="0">
              <a:solidFill>
                <a:schemeClr val="tx1"/>
              </a:solidFill>
            </a:endParaRPr>
          </a:p>
          <a:p>
            <a:r>
              <a:rPr lang="en-ZA" sz="2400" b="1" dirty="0">
                <a:solidFill>
                  <a:schemeClr val="tx1"/>
                </a:solidFill>
              </a:rPr>
              <a:t>Consumer </a:t>
            </a:r>
            <a:r>
              <a:rPr lang="en-ZA" sz="2400" b="1" dirty="0" smtClean="0">
                <a:solidFill>
                  <a:schemeClr val="tx1"/>
                </a:solidFill>
              </a:rPr>
              <a:t>debtors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chemeClr val="tx1"/>
                </a:solidFill>
              </a:rPr>
              <a:t>The credit policy has not been implemented effectively</a:t>
            </a:r>
            <a:endParaRPr lang="en-ZA" sz="2400" b="1" dirty="0" smtClean="0">
              <a:solidFill>
                <a:schemeClr val="tx1"/>
              </a:solidFill>
            </a:endParaRPr>
          </a:p>
          <a:p>
            <a:r>
              <a:rPr lang="en-ZA" sz="2400" b="1" dirty="0">
                <a:solidFill>
                  <a:schemeClr val="tx1"/>
                </a:solidFill>
              </a:rPr>
              <a:t>Payables from exchange </a:t>
            </a:r>
            <a:r>
              <a:rPr lang="en-ZA" sz="2400" b="1" dirty="0" smtClean="0">
                <a:solidFill>
                  <a:schemeClr val="tx1"/>
                </a:solidFill>
              </a:rPr>
              <a:t>transactions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chemeClr val="tx1"/>
                </a:solidFill>
              </a:rPr>
              <a:t>The municipality is unable to meet creditors as they fall due</a:t>
            </a:r>
            <a:endParaRPr lang="en-ZA" sz="2400" b="1" dirty="0" smtClean="0">
              <a:solidFill>
                <a:schemeClr val="tx1"/>
              </a:solidFill>
            </a:endParaRPr>
          </a:p>
          <a:p>
            <a:r>
              <a:rPr lang="en-ZA" sz="2400" b="1" dirty="0">
                <a:solidFill>
                  <a:schemeClr val="tx1"/>
                </a:solidFill>
              </a:rPr>
              <a:t>Water </a:t>
            </a:r>
            <a:r>
              <a:rPr lang="en-ZA" sz="2400" b="1" dirty="0" smtClean="0">
                <a:solidFill>
                  <a:schemeClr val="tx1"/>
                </a:solidFill>
              </a:rPr>
              <a:t>losses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b="1" dirty="0" smtClean="0">
                <a:solidFill>
                  <a:schemeClr val="tx1"/>
                </a:solidFill>
              </a:rPr>
              <a:t>The municipality is still challenged by the inadequate systems </a:t>
            </a:r>
            <a:r>
              <a:rPr lang="en-ZA" sz="2400" b="1" dirty="0" smtClean="0">
                <a:solidFill>
                  <a:schemeClr val="tx1"/>
                </a:solidFill>
              </a:rPr>
              <a:t>and </a:t>
            </a:r>
            <a:r>
              <a:rPr lang="en-ZA" sz="2400" b="1" dirty="0">
                <a:solidFill>
                  <a:schemeClr val="tx1"/>
                </a:solidFill>
              </a:rPr>
              <a:t>processes for the recording and monitoring of these </a:t>
            </a:r>
            <a:r>
              <a:rPr lang="en-ZA" sz="2400" b="1" dirty="0" smtClean="0">
                <a:solidFill>
                  <a:schemeClr val="tx1"/>
                </a:solidFill>
              </a:rPr>
              <a:t>water losses</a:t>
            </a:r>
            <a:endParaRPr lang="en-Z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2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21" y="1632857"/>
            <a:ext cx="6315801" cy="338001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 title="Debtors Age"/>
          <p:cNvGraphicFramePr/>
          <p:nvPr>
            <p:extLst>
              <p:ext uri="{D42A27DB-BD31-4B8C-83A1-F6EECF244321}">
                <p14:modId xmlns:p14="http://schemas.microsoft.com/office/powerpoint/2010/main" val="4172438399"/>
              </p:ext>
            </p:extLst>
          </p:nvPr>
        </p:nvGraphicFramePr>
        <p:xfrm>
          <a:off x="6955971" y="1632857"/>
          <a:ext cx="5014777" cy="338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11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2" y="1231356"/>
            <a:ext cx="5669598" cy="385499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957" y="1231356"/>
            <a:ext cx="62484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5234870"/>
              </p:ext>
            </p:extLst>
          </p:nvPr>
        </p:nvGraphicFramePr>
        <p:xfrm>
          <a:off x="1145406" y="668956"/>
          <a:ext cx="10472287" cy="554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3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219" y="62458"/>
            <a:ext cx="9162415" cy="45503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02219" y="5103146"/>
            <a:ext cx="9062355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Currently, </a:t>
            </a:r>
            <a:r>
              <a:rPr lang="en-Z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KZN municipalities </a:t>
            </a:r>
            <a:r>
              <a:rPr lang="en-Z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struggling to keep up with a total Water Board debt of R 1 073 190</a:t>
            </a:r>
          </a:p>
          <a:p>
            <a:r>
              <a:rPr lang="en-Z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594,18 as at December 2020. This amount includes an amount of R 394 944 378,21 older than 120</a:t>
            </a:r>
          </a:p>
          <a:p>
            <a:r>
              <a:rPr lang="en-Z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days and the concern is that any increase, at the peak of the pandemic, would only increase this</a:t>
            </a:r>
          </a:p>
          <a:p>
            <a:r>
              <a:rPr lang="en-Z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debt.</a:t>
            </a:r>
          </a:p>
        </p:txBody>
      </p:sp>
    </p:spTree>
    <p:extLst>
      <p:ext uri="{BB962C8B-B14F-4D97-AF65-F5344CB8AC3E}">
        <p14:creationId xmlns:p14="http://schemas.microsoft.com/office/powerpoint/2010/main" val="20927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8627" y="1339202"/>
            <a:ext cx="1021561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idea that WSA can switch off in case of non-payment is not realist:</a:t>
            </a:r>
          </a:p>
          <a:p>
            <a:endParaRPr lang="en-ZA" dirty="0"/>
          </a:p>
          <a:p>
            <a:r>
              <a:rPr lang="en-ZA" dirty="0" smtClean="0"/>
              <a:t>A </a:t>
            </a:r>
            <a:r>
              <a:rPr lang="en-ZA" dirty="0"/>
              <a:t>flat </a:t>
            </a:r>
            <a:r>
              <a:rPr lang="en-ZA" dirty="0" smtClean="0"/>
              <a:t>rate, which, may </a:t>
            </a:r>
            <a:r>
              <a:rPr lang="en-ZA" dirty="0"/>
              <a:t>range between R50 – R100 paid </a:t>
            </a:r>
            <a:r>
              <a:rPr lang="en-ZA" dirty="0" smtClean="0"/>
              <a:t>on a </a:t>
            </a:r>
            <a:r>
              <a:rPr lang="en-ZA" dirty="0"/>
              <a:t>monthly basis by indigent </a:t>
            </a:r>
            <a:r>
              <a:rPr lang="en-ZA" dirty="0" smtClean="0"/>
              <a:t>households must </a:t>
            </a:r>
            <a:r>
              <a:rPr lang="en-ZA" dirty="0"/>
              <a:t>be implemented by all WSA’s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848627" y="4637837"/>
            <a:ext cx="1021240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dirty="0" smtClean="0"/>
              <a:t>Water tariff setting requires a regulator as water boards are able to make profits while WSA struggle.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848627" y="3192609"/>
            <a:ext cx="102124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dirty="0" smtClean="0"/>
              <a:t>A local municipality with an electricity licence is not obligated to assist a district with credit control for the same customer and properties can be transferred without a district clearance certificate.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00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alys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7DAC"/>
      </a:accent1>
      <a:accent2>
        <a:srgbClr val="443988"/>
      </a:accent2>
      <a:accent3>
        <a:srgbClr val="9F0052"/>
      </a:accent3>
      <a:accent4>
        <a:srgbClr val="FE4020"/>
      </a:accent4>
      <a:accent5>
        <a:srgbClr val="FFBE00"/>
      </a:accent5>
      <a:accent6>
        <a:srgbClr val="00A9F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14543</TotalTime>
  <Words>1155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AG Basis for qualified opinion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Junaed</dc:creator>
  <cp:lastModifiedBy>Shereen Cassiem</cp:lastModifiedBy>
  <cp:revision>127</cp:revision>
  <dcterms:created xsi:type="dcterms:W3CDTF">2015-03-30T12:08:29Z</dcterms:created>
  <dcterms:modified xsi:type="dcterms:W3CDTF">2021-03-09T17:26:34Z</dcterms:modified>
</cp:coreProperties>
</file>