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36"/>
  </p:notesMasterIdLst>
  <p:handoutMasterIdLst>
    <p:handoutMasterId r:id="rId37"/>
  </p:handoutMasterIdLst>
  <p:sldIdLst>
    <p:sldId id="537" r:id="rId2"/>
    <p:sldId id="538" r:id="rId3"/>
    <p:sldId id="574" r:id="rId4"/>
    <p:sldId id="539" r:id="rId5"/>
    <p:sldId id="567" r:id="rId6"/>
    <p:sldId id="571" r:id="rId7"/>
    <p:sldId id="572" r:id="rId8"/>
    <p:sldId id="575" r:id="rId9"/>
    <p:sldId id="540" r:id="rId10"/>
    <p:sldId id="541" r:id="rId11"/>
    <p:sldId id="542" r:id="rId12"/>
    <p:sldId id="543" r:id="rId13"/>
    <p:sldId id="544" r:id="rId14"/>
    <p:sldId id="545" r:id="rId15"/>
    <p:sldId id="546" r:id="rId16"/>
    <p:sldId id="549" r:id="rId17"/>
    <p:sldId id="550" r:id="rId18"/>
    <p:sldId id="573" r:id="rId19"/>
    <p:sldId id="552" r:id="rId20"/>
    <p:sldId id="553" r:id="rId21"/>
    <p:sldId id="554" r:id="rId22"/>
    <p:sldId id="555" r:id="rId23"/>
    <p:sldId id="556" r:id="rId24"/>
    <p:sldId id="557" r:id="rId25"/>
    <p:sldId id="559" r:id="rId26"/>
    <p:sldId id="558" r:id="rId27"/>
    <p:sldId id="560" r:id="rId28"/>
    <p:sldId id="561" r:id="rId29"/>
    <p:sldId id="562" r:id="rId30"/>
    <p:sldId id="563" r:id="rId31"/>
    <p:sldId id="564" r:id="rId32"/>
    <p:sldId id="565" r:id="rId33"/>
    <p:sldId id="576" r:id="rId34"/>
    <p:sldId id="272" r:id="rId35"/>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A052"/>
    <a:srgbClr val="95BA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55" d="100"/>
          <a:sy n="55" d="100"/>
        </p:scale>
        <p:origin x="432" y="34"/>
      </p:cViewPr>
      <p:guideLst>
        <p:guide orient="horz" pos="2160"/>
        <p:guide pos="3840"/>
      </p:guideLst>
    </p:cSldViewPr>
  </p:slideViewPr>
  <p:notesTextViewPr>
    <p:cViewPr>
      <p:scale>
        <a:sx n="1" d="1"/>
        <a:sy n="1" d="1"/>
      </p:scale>
      <p:origin x="0" y="0"/>
    </p:cViewPr>
  </p:notesTextViewPr>
  <p:sorterViewPr>
    <p:cViewPr>
      <p:scale>
        <a:sx n="100" d="100"/>
        <a:sy n="100" d="100"/>
      </p:scale>
      <p:origin x="0" y="-5444"/>
    </p:cViewPr>
  </p:sorterViewPr>
  <p:notesViewPr>
    <p:cSldViewPr snapToGrid="0">
      <p:cViewPr varScale="1">
        <p:scale>
          <a:sx n="36" d="100"/>
          <a:sy n="36" d="100"/>
        </p:scale>
        <p:origin x="2340"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9" Type="http://schemas.openxmlformats.org/officeDocument/2006/relationships/viewProps" Target="viewProps.xml" /><Relationship Id="rId3" Type="http://schemas.openxmlformats.org/officeDocument/2006/relationships/slide" Target="slides/slide2.xml" /><Relationship Id="rId21" Type="http://schemas.openxmlformats.org/officeDocument/2006/relationships/slide" Target="slides/slide20.xml" /><Relationship Id="rId34" Type="http://schemas.openxmlformats.org/officeDocument/2006/relationships/slide" Target="slides/slide33.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slide" Target="slides/slide32.xml" /><Relationship Id="rId38" Type="http://schemas.openxmlformats.org/officeDocument/2006/relationships/presProps" Target="presProp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slide" Target="slides/slide28.xml" /><Relationship Id="rId41"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slide" Target="slides/slide31.xml" /><Relationship Id="rId37" Type="http://schemas.openxmlformats.org/officeDocument/2006/relationships/handoutMaster" Target="handoutMasters/handoutMaster1.xml" /><Relationship Id="rId40" Type="http://schemas.openxmlformats.org/officeDocument/2006/relationships/theme" Target="theme/theme1.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36" Type="http://schemas.openxmlformats.org/officeDocument/2006/relationships/notesMaster" Target="notesMasters/notesMaster1.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slide" Target="slides/slide30.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slide" Target="slides/slide29.xml" /><Relationship Id="rId35" Type="http://schemas.openxmlformats.org/officeDocument/2006/relationships/slide" Target="slides/slide34.xml" /></Relationships>
</file>

<file path=ppt/diagrams/colors1.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16CA86B-2DC2-4E3C-9255-B2AFAE34CDA5}" type="doc">
      <dgm:prSet loTypeId="urn:microsoft.com/office/officeart/2005/8/layout/vList2" loCatId="list" qsTypeId="urn:microsoft.com/office/officeart/2005/8/quickstyle/simple1" qsCatId="simple" csTypeId="urn:microsoft.com/office/officeart/2005/8/colors/accent5_1" csCatId="accent5" phldr="1"/>
      <dgm:spPr/>
      <dgm:t>
        <a:bodyPr/>
        <a:lstStyle/>
        <a:p>
          <a:endParaRPr lang="en-US"/>
        </a:p>
      </dgm:t>
    </dgm:pt>
    <dgm:pt modelId="{01B469C3-D43C-4A49-9AE6-8E41C21094EF}">
      <dgm:prSet/>
      <dgm:spPr/>
      <dgm:t>
        <a:bodyPr/>
        <a:lstStyle/>
        <a:p>
          <a:pPr rtl="0"/>
          <a:r>
            <a:rPr lang="en-ZA"/>
            <a:t>South African Police Service has developed a </a:t>
          </a:r>
          <a:r>
            <a:rPr lang="en-ZA" b="1"/>
            <a:t>Vulnerable Group Learning Programme </a:t>
          </a:r>
          <a:r>
            <a:rPr lang="en-ZA"/>
            <a:t>(VGLP) </a:t>
          </a:r>
          <a:r>
            <a:rPr lang="en-US"/>
            <a:t>that addresses services for Mental Health Care Users (MHCUs).</a:t>
          </a:r>
          <a:r>
            <a:rPr lang="en-ZA"/>
            <a:t> The Learning Programme was approved on 22 April 2020. The Train-the-Trainer programme was conducted from  9 – 20 November 2020. </a:t>
          </a:r>
        </a:p>
      </dgm:t>
    </dgm:pt>
    <dgm:pt modelId="{405C06E5-C31B-433D-BBB9-C988F870C8EB}" type="parTrans" cxnId="{947760CD-F281-4C92-A4C6-8AECF2F7E10F}">
      <dgm:prSet/>
      <dgm:spPr/>
      <dgm:t>
        <a:bodyPr/>
        <a:lstStyle/>
        <a:p>
          <a:endParaRPr lang="en-US"/>
        </a:p>
      </dgm:t>
    </dgm:pt>
    <dgm:pt modelId="{BE06BDF2-A204-4045-A279-75582E80E3C4}" type="sibTrans" cxnId="{947760CD-F281-4C92-A4C6-8AECF2F7E10F}">
      <dgm:prSet/>
      <dgm:spPr/>
      <dgm:t>
        <a:bodyPr/>
        <a:lstStyle/>
        <a:p>
          <a:endParaRPr lang="en-US"/>
        </a:p>
      </dgm:t>
    </dgm:pt>
    <dgm:pt modelId="{82C5BA32-9324-48F9-B636-7687AFE1D21C}">
      <dgm:prSet/>
      <dgm:spPr/>
      <dgm:t>
        <a:bodyPr/>
        <a:lstStyle/>
        <a:p>
          <a:pPr rtl="0"/>
          <a:r>
            <a:rPr lang="en-ZA"/>
            <a:t>This Learning Programme is aligned to the UN Convention on the Rights of People With Disability (UNCPRD) and will be provided in the In-Service Training to SAPS members.</a:t>
          </a:r>
        </a:p>
      </dgm:t>
    </dgm:pt>
    <dgm:pt modelId="{6CC06045-3D06-4A94-8C9D-AD3E3B139CED}" type="parTrans" cxnId="{3BAB6133-3F49-48FA-8D39-4AF05C9B65C3}">
      <dgm:prSet/>
      <dgm:spPr/>
      <dgm:t>
        <a:bodyPr/>
        <a:lstStyle/>
        <a:p>
          <a:endParaRPr lang="en-US"/>
        </a:p>
      </dgm:t>
    </dgm:pt>
    <dgm:pt modelId="{FBBD5CE7-7B57-4714-8B8F-8BB2E18BB8EC}" type="sibTrans" cxnId="{3BAB6133-3F49-48FA-8D39-4AF05C9B65C3}">
      <dgm:prSet/>
      <dgm:spPr/>
      <dgm:t>
        <a:bodyPr/>
        <a:lstStyle/>
        <a:p>
          <a:endParaRPr lang="en-US"/>
        </a:p>
      </dgm:t>
    </dgm:pt>
    <dgm:pt modelId="{FCA7E06C-0837-47E6-AFC1-092B786A95E5}">
      <dgm:prSet/>
      <dgm:spPr/>
      <dgm:t>
        <a:bodyPr/>
        <a:lstStyle/>
        <a:p>
          <a:pPr rtl="0"/>
          <a:r>
            <a:rPr lang="en-US"/>
            <a:t>It will also be presented at Basic Training where the new intake of recruits who are Police Trainees will be sensitized and well equipped in managing cases involving MHCUs, in terms of the </a:t>
          </a:r>
          <a:r>
            <a:rPr lang="en-ZA"/>
            <a:t>Mental Health Care Act (Act 17 of 2002)</a:t>
          </a:r>
          <a:r>
            <a:rPr lang="en-US"/>
            <a:t>. Currently trainees are sensitized to handling of MHCUs for detention purposes in basic training.</a:t>
          </a:r>
          <a:endParaRPr lang="en-ZA"/>
        </a:p>
      </dgm:t>
    </dgm:pt>
    <dgm:pt modelId="{5C1FA681-E131-45BA-A0BC-A6496A5227B3}" type="parTrans" cxnId="{6EB911C6-CE31-4511-A041-D5CB1F16C035}">
      <dgm:prSet/>
      <dgm:spPr/>
      <dgm:t>
        <a:bodyPr/>
        <a:lstStyle/>
        <a:p>
          <a:endParaRPr lang="en-US"/>
        </a:p>
      </dgm:t>
    </dgm:pt>
    <dgm:pt modelId="{6CE90478-A4A0-4E10-A7CF-C1140A645ECC}" type="sibTrans" cxnId="{6EB911C6-CE31-4511-A041-D5CB1F16C035}">
      <dgm:prSet/>
      <dgm:spPr/>
      <dgm:t>
        <a:bodyPr/>
        <a:lstStyle/>
        <a:p>
          <a:endParaRPr lang="en-US"/>
        </a:p>
      </dgm:t>
    </dgm:pt>
    <dgm:pt modelId="{7F594287-DC5A-41F8-AC7A-1C5D37E01BD0}" type="pres">
      <dgm:prSet presAssocID="{616CA86B-2DC2-4E3C-9255-B2AFAE34CDA5}" presName="linear" presStyleCnt="0">
        <dgm:presLayoutVars>
          <dgm:animLvl val="lvl"/>
          <dgm:resizeHandles val="exact"/>
        </dgm:presLayoutVars>
      </dgm:prSet>
      <dgm:spPr/>
    </dgm:pt>
    <dgm:pt modelId="{417FC709-C234-4DD7-951C-92259994C1CB}" type="pres">
      <dgm:prSet presAssocID="{01B469C3-D43C-4A49-9AE6-8E41C21094EF}" presName="parentText" presStyleLbl="node1" presStyleIdx="0" presStyleCnt="3" custScaleY="107420">
        <dgm:presLayoutVars>
          <dgm:chMax val="0"/>
          <dgm:bulletEnabled val="1"/>
        </dgm:presLayoutVars>
      </dgm:prSet>
      <dgm:spPr/>
    </dgm:pt>
    <dgm:pt modelId="{545BE00F-FCFB-45A8-ABD6-5A4AD7503176}" type="pres">
      <dgm:prSet presAssocID="{BE06BDF2-A204-4045-A279-75582E80E3C4}" presName="spacer" presStyleCnt="0"/>
      <dgm:spPr/>
    </dgm:pt>
    <dgm:pt modelId="{F9C913D8-8C44-409D-A8C5-DE740D2B1CE8}" type="pres">
      <dgm:prSet presAssocID="{82C5BA32-9324-48F9-B636-7687AFE1D21C}" presName="parentText" presStyleLbl="node1" presStyleIdx="1" presStyleCnt="3">
        <dgm:presLayoutVars>
          <dgm:chMax val="0"/>
          <dgm:bulletEnabled val="1"/>
        </dgm:presLayoutVars>
      </dgm:prSet>
      <dgm:spPr/>
    </dgm:pt>
    <dgm:pt modelId="{6E90715A-A7AB-4B04-A420-B40BF7B6F85B}" type="pres">
      <dgm:prSet presAssocID="{FBBD5CE7-7B57-4714-8B8F-8BB2E18BB8EC}" presName="spacer" presStyleCnt="0"/>
      <dgm:spPr/>
    </dgm:pt>
    <dgm:pt modelId="{8BDAC66C-6EDA-4483-9805-5731B2CDC0D7}" type="pres">
      <dgm:prSet presAssocID="{FCA7E06C-0837-47E6-AFC1-092B786A95E5}" presName="parentText" presStyleLbl="node1" presStyleIdx="2" presStyleCnt="3">
        <dgm:presLayoutVars>
          <dgm:chMax val="0"/>
          <dgm:bulletEnabled val="1"/>
        </dgm:presLayoutVars>
      </dgm:prSet>
      <dgm:spPr/>
    </dgm:pt>
  </dgm:ptLst>
  <dgm:cxnLst>
    <dgm:cxn modelId="{58AF5305-344E-4CF5-8F6E-5C118A55E7E7}" type="presOf" srcId="{616CA86B-2DC2-4E3C-9255-B2AFAE34CDA5}" destId="{7F594287-DC5A-41F8-AC7A-1C5D37E01BD0}" srcOrd="0" destOrd="0" presId="urn:microsoft.com/office/officeart/2005/8/layout/vList2"/>
    <dgm:cxn modelId="{299E642D-1F35-4737-AF27-2CB0C5BEA2FE}" type="presOf" srcId="{01B469C3-D43C-4A49-9AE6-8E41C21094EF}" destId="{417FC709-C234-4DD7-951C-92259994C1CB}" srcOrd="0" destOrd="0" presId="urn:microsoft.com/office/officeart/2005/8/layout/vList2"/>
    <dgm:cxn modelId="{3BAB6133-3F49-48FA-8D39-4AF05C9B65C3}" srcId="{616CA86B-2DC2-4E3C-9255-B2AFAE34CDA5}" destId="{82C5BA32-9324-48F9-B636-7687AFE1D21C}" srcOrd="1" destOrd="0" parTransId="{6CC06045-3D06-4A94-8C9D-AD3E3B139CED}" sibTransId="{FBBD5CE7-7B57-4714-8B8F-8BB2E18BB8EC}"/>
    <dgm:cxn modelId="{5A770D60-2517-4B3F-ADB2-C55F3DAF9E3A}" type="presOf" srcId="{FCA7E06C-0837-47E6-AFC1-092B786A95E5}" destId="{8BDAC66C-6EDA-4483-9805-5731B2CDC0D7}" srcOrd="0" destOrd="0" presId="urn:microsoft.com/office/officeart/2005/8/layout/vList2"/>
    <dgm:cxn modelId="{6EB911C6-CE31-4511-A041-D5CB1F16C035}" srcId="{616CA86B-2DC2-4E3C-9255-B2AFAE34CDA5}" destId="{FCA7E06C-0837-47E6-AFC1-092B786A95E5}" srcOrd="2" destOrd="0" parTransId="{5C1FA681-E131-45BA-A0BC-A6496A5227B3}" sibTransId="{6CE90478-A4A0-4E10-A7CF-C1140A645ECC}"/>
    <dgm:cxn modelId="{947760CD-F281-4C92-A4C6-8AECF2F7E10F}" srcId="{616CA86B-2DC2-4E3C-9255-B2AFAE34CDA5}" destId="{01B469C3-D43C-4A49-9AE6-8E41C21094EF}" srcOrd="0" destOrd="0" parTransId="{405C06E5-C31B-433D-BBB9-C988F870C8EB}" sibTransId="{BE06BDF2-A204-4045-A279-75582E80E3C4}"/>
    <dgm:cxn modelId="{3A86D3DE-F6E0-4C4D-9035-9B0A5279E44D}" type="presOf" srcId="{82C5BA32-9324-48F9-B636-7687AFE1D21C}" destId="{F9C913D8-8C44-409D-A8C5-DE740D2B1CE8}" srcOrd="0" destOrd="0" presId="urn:microsoft.com/office/officeart/2005/8/layout/vList2"/>
    <dgm:cxn modelId="{052B69A4-D7B4-46D6-83E8-C682E48984D9}" type="presParOf" srcId="{7F594287-DC5A-41F8-AC7A-1C5D37E01BD0}" destId="{417FC709-C234-4DD7-951C-92259994C1CB}" srcOrd="0" destOrd="0" presId="urn:microsoft.com/office/officeart/2005/8/layout/vList2"/>
    <dgm:cxn modelId="{A3D8CED2-15BE-453A-BC36-00E951A219C3}" type="presParOf" srcId="{7F594287-DC5A-41F8-AC7A-1C5D37E01BD0}" destId="{545BE00F-FCFB-45A8-ABD6-5A4AD7503176}" srcOrd="1" destOrd="0" presId="urn:microsoft.com/office/officeart/2005/8/layout/vList2"/>
    <dgm:cxn modelId="{A6C16775-97C3-4F20-A6EB-9327128D2B66}" type="presParOf" srcId="{7F594287-DC5A-41F8-AC7A-1C5D37E01BD0}" destId="{F9C913D8-8C44-409D-A8C5-DE740D2B1CE8}" srcOrd="2" destOrd="0" presId="urn:microsoft.com/office/officeart/2005/8/layout/vList2"/>
    <dgm:cxn modelId="{FE56E176-5395-4484-9883-BACF13F79F47}" type="presParOf" srcId="{7F594287-DC5A-41F8-AC7A-1C5D37E01BD0}" destId="{6E90715A-A7AB-4B04-A420-B40BF7B6F85B}" srcOrd="3" destOrd="0" presId="urn:microsoft.com/office/officeart/2005/8/layout/vList2"/>
    <dgm:cxn modelId="{15237F31-5683-4D83-B1A3-DE1432908D64}" type="presParOf" srcId="{7F594287-DC5A-41F8-AC7A-1C5D37E01BD0}" destId="{8BDAC66C-6EDA-4483-9805-5731B2CDC0D7}"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7FC709-C234-4DD7-951C-92259994C1CB}">
      <dsp:nvSpPr>
        <dsp:cNvPr id="0" name=""/>
        <dsp:cNvSpPr/>
      </dsp:nvSpPr>
      <dsp:spPr>
        <a:xfrm>
          <a:off x="0" y="83128"/>
          <a:ext cx="10786870" cy="1658994"/>
        </a:xfrm>
        <a:prstGeom prst="roundRect">
          <a:avLst/>
        </a:prstGeom>
        <a:solidFill>
          <a:schemeClr val="lt1">
            <a:hueOff val="0"/>
            <a:satOff val="0"/>
            <a:lumOff val="0"/>
            <a:alphaOff val="0"/>
          </a:schemeClr>
        </a:solidFill>
        <a:ln w="15875"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en-ZA" sz="2400" kern="1200"/>
            <a:t>South African Police Service has developed a </a:t>
          </a:r>
          <a:r>
            <a:rPr lang="en-ZA" sz="2400" b="1" kern="1200"/>
            <a:t>Vulnerable Group Learning Programme </a:t>
          </a:r>
          <a:r>
            <a:rPr lang="en-ZA" sz="2400" kern="1200"/>
            <a:t>(VGLP) </a:t>
          </a:r>
          <a:r>
            <a:rPr lang="en-US" sz="2400" kern="1200"/>
            <a:t>that addresses services for Mental Health Care Users (MHCUs).</a:t>
          </a:r>
          <a:r>
            <a:rPr lang="en-ZA" sz="2400" kern="1200"/>
            <a:t> The Learning Programme was approved on 22 April 2020. The Train-the-Trainer programme was conducted from  9 – 20 November 2020. </a:t>
          </a:r>
        </a:p>
      </dsp:txBody>
      <dsp:txXfrm>
        <a:off x="80985" y="164113"/>
        <a:ext cx="10624900" cy="1497024"/>
      </dsp:txXfrm>
    </dsp:sp>
    <dsp:sp modelId="{F9C913D8-8C44-409D-A8C5-DE740D2B1CE8}">
      <dsp:nvSpPr>
        <dsp:cNvPr id="0" name=""/>
        <dsp:cNvSpPr/>
      </dsp:nvSpPr>
      <dsp:spPr>
        <a:xfrm>
          <a:off x="0" y="1811242"/>
          <a:ext cx="10786870" cy="1544400"/>
        </a:xfrm>
        <a:prstGeom prst="roundRect">
          <a:avLst/>
        </a:prstGeom>
        <a:solidFill>
          <a:schemeClr val="lt1">
            <a:hueOff val="0"/>
            <a:satOff val="0"/>
            <a:lumOff val="0"/>
            <a:alphaOff val="0"/>
          </a:schemeClr>
        </a:solidFill>
        <a:ln w="15875"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en-ZA" sz="2400" kern="1200"/>
            <a:t>This Learning Programme is aligned to the UN Convention on the Rights of People With Disability (UNCPRD) and will be provided in the In-Service Training to SAPS members.</a:t>
          </a:r>
        </a:p>
      </dsp:txBody>
      <dsp:txXfrm>
        <a:off x="75391" y="1886633"/>
        <a:ext cx="10636088" cy="1393618"/>
      </dsp:txXfrm>
    </dsp:sp>
    <dsp:sp modelId="{8BDAC66C-6EDA-4483-9805-5731B2CDC0D7}">
      <dsp:nvSpPr>
        <dsp:cNvPr id="0" name=""/>
        <dsp:cNvSpPr/>
      </dsp:nvSpPr>
      <dsp:spPr>
        <a:xfrm>
          <a:off x="0" y="3424762"/>
          <a:ext cx="10786870" cy="1544400"/>
        </a:xfrm>
        <a:prstGeom prst="roundRect">
          <a:avLst/>
        </a:prstGeom>
        <a:solidFill>
          <a:schemeClr val="lt1">
            <a:hueOff val="0"/>
            <a:satOff val="0"/>
            <a:lumOff val="0"/>
            <a:alphaOff val="0"/>
          </a:schemeClr>
        </a:solidFill>
        <a:ln w="15875"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en-US" sz="2400" kern="1200"/>
            <a:t>It will also be presented at Basic Training where the new intake of recruits who are Police Trainees will be sensitized and well equipped in managing cases involving MHCUs, in terms of the </a:t>
          </a:r>
          <a:r>
            <a:rPr lang="en-ZA" sz="2400" kern="1200"/>
            <a:t>Mental Health Care Act (Act 17 of 2002)</a:t>
          </a:r>
          <a:r>
            <a:rPr lang="en-US" sz="2400" kern="1200"/>
            <a:t>. Currently trainees are sensitized to handling of MHCUs for detention purposes in basic training.</a:t>
          </a:r>
          <a:endParaRPr lang="en-ZA" sz="2400" kern="1200"/>
        </a:p>
      </dsp:txBody>
      <dsp:txXfrm>
        <a:off x="75391" y="3500153"/>
        <a:ext cx="10636088" cy="139361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145A24F7-EF13-4227-BF0E-524F3A1381FF}" type="datetimeFigureOut">
              <a:rPr lang="en-ZA" smtClean="0"/>
              <a:t>2021/03/07</a:t>
            </a:fld>
            <a:endParaRPr lang="en-ZA" dirty="0"/>
          </a:p>
        </p:txBody>
      </p:sp>
      <p:sp>
        <p:nvSpPr>
          <p:cNvPr id="4" name="Footer Placeholder 3"/>
          <p:cNvSpPr>
            <a:spLocks noGrp="1"/>
          </p:cNvSpPr>
          <p:nvPr>
            <p:ph type="ftr" sz="quarter" idx="2"/>
          </p:nvPr>
        </p:nvSpPr>
        <p:spPr>
          <a:xfrm>
            <a:off x="0" y="9428585"/>
            <a:ext cx="2945659" cy="498055"/>
          </a:xfrm>
          <a:prstGeom prst="rect">
            <a:avLst/>
          </a:prstGeom>
        </p:spPr>
        <p:txBody>
          <a:bodyPr vert="horz" lIns="91440" tIns="45720" rIns="91440" bIns="45720" rtlCol="0" anchor="b"/>
          <a:lstStyle>
            <a:lvl1pPr algn="l">
              <a:defRPr sz="1200"/>
            </a:lvl1pPr>
          </a:lstStyle>
          <a:p>
            <a:endParaRPr lang="en-ZA" dirty="0"/>
          </a:p>
        </p:txBody>
      </p:sp>
      <p:sp>
        <p:nvSpPr>
          <p:cNvPr id="5" name="Slide Number Placeholder 4"/>
          <p:cNvSpPr>
            <a:spLocks noGrp="1"/>
          </p:cNvSpPr>
          <p:nvPr>
            <p:ph type="sldNum" sz="quarter" idx="3"/>
          </p:nvPr>
        </p:nvSpPr>
        <p:spPr>
          <a:xfrm>
            <a:off x="3850443" y="9428585"/>
            <a:ext cx="2945659" cy="498055"/>
          </a:xfrm>
          <a:prstGeom prst="rect">
            <a:avLst/>
          </a:prstGeom>
        </p:spPr>
        <p:txBody>
          <a:bodyPr vert="horz" lIns="91440" tIns="45720" rIns="91440" bIns="45720" rtlCol="0" anchor="b"/>
          <a:lstStyle>
            <a:lvl1pPr algn="r">
              <a:defRPr sz="1200"/>
            </a:lvl1pPr>
          </a:lstStyle>
          <a:p>
            <a:fld id="{9C7AF1F9-31C5-4658-A82A-A6C14028888C}" type="slidenum">
              <a:rPr lang="en-ZA" smtClean="0"/>
              <a:t>‹#›</a:t>
            </a:fld>
            <a:endParaRPr lang="en-ZA" dirty="0"/>
          </a:p>
        </p:txBody>
      </p:sp>
    </p:spTree>
    <p:extLst>
      <p:ext uri="{BB962C8B-B14F-4D97-AF65-F5344CB8AC3E}">
        <p14:creationId xmlns:p14="http://schemas.microsoft.com/office/powerpoint/2010/main" val="19061558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3668DC1F-86CA-47B9-9F14-0996E48587B8}" type="datetimeFigureOut">
              <a:rPr lang="en-ZA" smtClean="0"/>
              <a:t>2021/03/07</a:t>
            </a:fld>
            <a:endParaRPr lang="en-ZA" dirty="0"/>
          </a:p>
        </p:txBody>
      </p:sp>
      <p:sp>
        <p:nvSpPr>
          <p:cNvPr id="4" name="Slide Image Placeholder 3"/>
          <p:cNvSpPr>
            <a:spLocks noGrp="1" noRot="1" noChangeAspect="1"/>
          </p:cNvSpPr>
          <p:nvPr>
            <p:ph type="sldImg" idx="2"/>
          </p:nvPr>
        </p:nvSpPr>
        <p:spPr>
          <a:xfrm>
            <a:off x="420688" y="1241425"/>
            <a:ext cx="5956300" cy="3349625"/>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9428585"/>
            <a:ext cx="2945659" cy="498055"/>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50443" y="9428585"/>
            <a:ext cx="2945659" cy="498055"/>
          </a:xfrm>
          <a:prstGeom prst="rect">
            <a:avLst/>
          </a:prstGeom>
        </p:spPr>
        <p:txBody>
          <a:bodyPr vert="horz" lIns="91440" tIns="45720" rIns="91440" bIns="45720" rtlCol="0" anchor="b"/>
          <a:lstStyle>
            <a:lvl1pPr algn="r">
              <a:defRPr sz="1200"/>
            </a:lvl1pPr>
          </a:lstStyle>
          <a:p>
            <a:fld id="{9B7BCA9F-F0C4-4676-B2A5-1B993AB766C1}" type="slidenum">
              <a:rPr lang="en-ZA" smtClean="0"/>
              <a:t>‹#›</a:t>
            </a:fld>
            <a:endParaRPr lang="en-ZA" dirty="0"/>
          </a:p>
        </p:txBody>
      </p:sp>
    </p:spTree>
    <p:extLst>
      <p:ext uri="{BB962C8B-B14F-4D97-AF65-F5344CB8AC3E}">
        <p14:creationId xmlns:p14="http://schemas.microsoft.com/office/powerpoint/2010/main" val="10544593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 /><Relationship Id="rId1" Type="http://schemas.openxmlformats.org/officeDocument/2006/relationships/notesMaster" Target="../notesMasters/notesMaster1.xml" /></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 /><Relationship Id="rId1" Type="http://schemas.openxmlformats.org/officeDocument/2006/relationships/notesMaster" Target="../notesMasters/notesMaster1.xml" /></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 /><Relationship Id="rId1" Type="http://schemas.openxmlformats.org/officeDocument/2006/relationships/notesMaster" Target="../notesMasters/notesMaster1.xml" /></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 /><Relationship Id="rId1" Type="http://schemas.openxmlformats.org/officeDocument/2006/relationships/notesMaster" Target="../notesMasters/notesMaster1.xml" /></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 /><Relationship Id="rId1" Type="http://schemas.openxmlformats.org/officeDocument/2006/relationships/notesMaster" Target="../notesMasters/notesMaster1.xml" /></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 /><Relationship Id="rId1" Type="http://schemas.openxmlformats.org/officeDocument/2006/relationships/notesMaster" Target="../notesMasters/notesMaster1.xml" /></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 /><Relationship Id="rId1" Type="http://schemas.openxmlformats.org/officeDocument/2006/relationships/notesMaster" Target="../notesMasters/notesMaster1.xml" /></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 /><Relationship Id="rId1" Type="http://schemas.openxmlformats.org/officeDocument/2006/relationships/notesMaster" Target="../notesMasters/notesMaster1.xml" /></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 /><Relationship Id="rId1" Type="http://schemas.openxmlformats.org/officeDocument/2006/relationships/notesMaster" Target="../notesMasters/notesMaster1.xml" /></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 /><Relationship Id="rId1" Type="http://schemas.openxmlformats.org/officeDocument/2006/relationships/notesMaster" Target="../notesMasters/notesMaster1.xml" /></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 /><Relationship Id="rId1" Type="http://schemas.openxmlformats.org/officeDocument/2006/relationships/notesMaster" Target="../notesMasters/notesMaster1.xml" /></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 /><Relationship Id="rId1" Type="http://schemas.openxmlformats.org/officeDocument/2006/relationships/notesMaster" Target="../notesMasters/notesMaster1.xml" /></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 /><Relationship Id="rId1" Type="http://schemas.openxmlformats.org/officeDocument/2006/relationships/notesMaster" Target="../notesMasters/notesMaster1.xml" /></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 /><Relationship Id="rId1" Type="http://schemas.openxmlformats.org/officeDocument/2006/relationships/notesMaster" Target="../notesMasters/notesMaster1.xml" /></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defTabSz="456468">
              <a:defRPr/>
            </a:pPr>
            <a:fld id="{96F8B32C-B4AB-4993-89BC-D9FD70096408}" type="slidenum">
              <a:rPr lang="en-ZA">
                <a:solidFill>
                  <a:prstClr val="black"/>
                </a:solidFill>
                <a:latin typeface="Calibri" panose="020F0502020204030204"/>
              </a:rPr>
              <a:pPr defTabSz="456468">
                <a:defRPr/>
              </a:pPr>
              <a:t>2</a:t>
            </a:fld>
            <a:endParaRPr lang="en-ZA" dirty="0">
              <a:solidFill>
                <a:prstClr val="black"/>
              </a:solidFill>
              <a:latin typeface="Calibri" panose="020F0502020204030204"/>
            </a:endParaRPr>
          </a:p>
        </p:txBody>
      </p:sp>
    </p:spTree>
    <p:extLst>
      <p:ext uri="{BB962C8B-B14F-4D97-AF65-F5344CB8AC3E}">
        <p14:creationId xmlns:p14="http://schemas.microsoft.com/office/powerpoint/2010/main" val="5806886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defTabSz="456468">
              <a:defRPr/>
            </a:pPr>
            <a:fld id="{96F8B32C-B4AB-4993-89BC-D9FD70096408}" type="slidenum">
              <a:rPr lang="en-ZA">
                <a:solidFill>
                  <a:prstClr val="black"/>
                </a:solidFill>
                <a:latin typeface="Calibri" panose="020F0502020204030204"/>
              </a:rPr>
              <a:pPr defTabSz="456468">
                <a:defRPr/>
              </a:pPr>
              <a:t>17</a:t>
            </a:fld>
            <a:endParaRPr lang="en-ZA" dirty="0">
              <a:solidFill>
                <a:prstClr val="black"/>
              </a:solidFill>
              <a:latin typeface="Calibri" panose="020F0502020204030204"/>
            </a:endParaRPr>
          </a:p>
        </p:txBody>
      </p:sp>
    </p:spTree>
    <p:extLst>
      <p:ext uri="{BB962C8B-B14F-4D97-AF65-F5344CB8AC3E}">
        <p14:creationId xmlns:p14="http://schemas.microsoft.com/office/powerpoint/2010/main" val="28261068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defTabSz="456468">
              <a:defRPr/>
            </a:pPr>
            <a:fld id="{96F8B32C-B4AB-4993-89BC-D9FD70096408}" type="slidenum">
              <a:rPr lang="en-ZA">
                <a:solidFill>
                  <a:prstClr val="black"/>
                </a:solidFill>
                <a:latin typeface="Calibri" panose="020F0502020204030204"/>
              </a:rPr>
              <a:pPr defTabSz="456468">
                <a:defRPr/>
              </a:pPr>
              <a:t>18</a:t>
            </a:fld>
            <a:endParaRPr lang="en-ZA" dirty="0">
              <a:solidFill>
                <a:prstClr val="black"/>
              </a:solidFill>
              <a:latin typeface="Calibri" panose="020F0502020204030204"/>
            </a:endParaRPr>
          </a:p>
        </p:txBody>
      </p:sp>
    </p:spTree>
    <p:extLst>
      <p:ext uri="{BB962C8B-B14F-4D97-AF65-F5344CB8AC3E}">
        <p14:creationId xmlns:p14="http://schemas.microsoft.com/office/powerpoint/2010/main" val="35952835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defTabSz="456468">
              <a:defRPr/>
            </a:pPr>
            <a:fld id="{96F8B32C-B4AB-4993-89BC-D9FD70096408}" type="slidenum">
              <a:rPr lang="en-ZA">
                <a:solidFill>
                  <a:prstClr val="black"/>
                </a:solidFill>
                <a:latin typeface="Calibri" panose="020F0502020204030204"/>
              </a:rPr>
              <a:pPr defTabSz="456468">
                <a:defRPr/>
              </a:pPr>
              <a:t>19</a:t>
            </a:fld>
            <a:endParaRPr lang="en-ZA" dirty="0">
              <a:solidFill>
                <a:prstClr val="black"/>
              </a:solidFill>
              <a:latin typeface="Calibri" panose="020F0502020204030204"/>
            </a:endParaRPr>
          </a:p>
        </p:txBody>
      </p:sp>
    </p:spTree>
    <p:extLst>
      <p:ext uri="{BB962C8B-B14F-4D97-AF65-F5344CB8AC3E}">
        <p14:creationId xmlns:p14="http://schemas.microsoft.com/office/powerpoint/2010/main" val="40538404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defTabSz="456468">
              <a:defRPr/>
            </a:pPr>
            <a:fld id="{96F8B32C-B4AB-4993-89BC-D9FD70096408}" type="slidenum">
              <a:rPr lang="en-ZA">
                <a:solidFill>
                  <a:prstClr val="black"/>
                </a:solidFill>
                <a:latin typeface="Calibri" panose="020F0502020204030204"/>
              </a:rPr>
              <a:pPr defTabSz="456468">
                <a:defRPr/>
              </a:pPr>
              <a:t>20</a:t>
            </a:fld>
            <a:endParaRPr lang="en-ZA" dirty="0">
              <a:solidFill>
                <a:prstClr val="black"/>
              </a:solidFill>
              <a:latin typeface="Calibri" panose="020F0502020204030204"/>
            </a:endParaRPr>
          </a:p>
        </p:txBody>
      </p:sp>
    </p:spTree>
    <p:extLst>
      <p:ext uri="{BB962C8B-B14F-4D97-AF65-F5344CB8AC3E}">
        <p14:creationId xmlns:p14="http://schemas.microsoft.com/office/powerpoint/2010/main" val="35380580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defTabSz="456468">
              <a:defRPr/>
            </a:pPr>
            <a:fld id="{96F8B32C-B4AB-4993-89BC-D9FD70096408}" type="slidenum">
              <a:rPr lang="en-ZA">
                <a:solidFill>
                  <a:prstClr val="black"/>
                </a:solidFill>
                <a:latin typeface="Calibri" panose="020F0502020204030204"/>
              </a:rPr>
              <a:pPr defTabSz="456468">
                <a:defRPr/>
              </a:pPr>
              <a:t>21</a:t>
            </a:fld>
            <a:endParaRPr lang="en-ZA" dirty="0">
              <a:solidFill>
                <a:prstClr val="black"/>
              </a:solidFill>
              <a:latin typeface="Calibri" panose="020F0502020204030204"/>
            </a:endParaRPr>
          </a:p>
        </p:txBody>
      </p:sp>
    </p:spTree>
    <p:extLst>
      <p:ext uri="{BB962C8B-B14F-4D97-AF65-F5344CB8AC3E}">
        <p14:creationId xmlns:p14="http://schemas.microsoft.com/office/powerpoint/2010/main" val="21501061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defTabSz="456468">
              <a:defRPr/>
            </a:pPr>
            <a:fld id="{96F8B32C-B4AB-4993-89BC-D9FD70096408}" type="slidenum">
              <a:rPr lang="en-ZA">
                <a:solidFill>
                  <a:prstClr val="black"/>
                </a:solidFill>
                <a:latin typeface="Calibri" panose="020F0502020204030204"/>
              </a:rPr>
              <a:pPr defTabSz="456468">
                <a:defRPr/>
              </a:pPr>
              <a:t>22</a:t>
            </a:fld>
            <a:endParaRPr lang="en-ZA" dirty="0">
              <a:solidFill>
                <a:prstClr val="black"/>
              </a:solidFill>
              <a:latin typeface="Calibri" panose="020F0502020204030204"/>
            </a:endParaRPr>
          </a:p>
        </p:txBody>
      </p:sp>
    </p:spTree>
    <p:extLst>
      <p:ext uri="{BB962C8B-B14F-4D97-AF65-F5344CB8AC3E}">
        <p14:creationId xmlns:p14="http://schemas.microsoft.com/office/powerpoint/2010/main" val="22960314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defTabSz="456468">
              <a:defRPr/>
            </a:pPr>
            <a:fld id="{96F8B32C-B4AB-4993-89BC-D9FD70096408}" type="slidenum">
              <a:rPr lang="en-ZA">
                <a:solidFill>
                  <a:prstClr val="black"/>
                </a:solidFill>
                <a:latin typeface="Calibri" panose="020F0502020204030204"/>
              </a:rPr>
              <a:pPr defTabSz="456468">
                <a:defRPr/>
              </a:pPr>
              <a:t>23</a:t>
            </a:fld>
            <a:endParaRPr lang="en-ZA" dirty="0">
              <a:solidFill>
                <a:prstClr val="black"/>
              </a:solidFill>
              <a:latin typeface="Calibri" panose="020F0502020204030204"/>
            </a:endParaRPr>
          </a:p>
        </p:txBody>
      </p:sp>
    </p:spTree>
    <p:extLst>
      <p:ext uri="{BB962C8B-B14F-4D97-AF65-F5344CB8AC3E}">
        <p14:creationId xmlns:p14="http://schemas.microsoft.com/office/powerpoint/2010/main" val="25054515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defTabSz="456468">
              <a:defRPr/>
            </a:pPr>
            <a:fld id="{96F8B32C-B4AB-4993-89BC-D9FD70096408}" type="slidenum">
              <a:rPr lang="en-ZA">
                <a:solidFill>
                  <a:prstClr val="black"/>
                </a:solidFill>
                <a:latin typeface="Calibri" panose="020F0502020204030204"/>
              </a:rPr>
              <a:pPr defTabSz="456468">
                <a:defRPr/>
              </a:pPr>
              <a:t>24</a:t>
            </a:fld>
            <a:endParaRPr lang="en-ZA" dirty="0">
              <a:solidFill>
                <a:prstClr val="black"/>
              </a:solidFill>
              <a:latin typeface="Calibri" panose="020F0502020204030204"/>
            </a:endParaRPr>
          </a:p>
        </p:txBody>
      </p:sp>
    </p:spTree>
    <p:extLst>
      <p:ext uri="{BB962C8B-B14F-4D97-AF65-F5344CB8AC3E}">
        <p14:creationId xmlns:p14="http://schemas.microsoft.com/office/powerpoint/2010/main" val="3083991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defTabSz="456468">
              <a:defRPr/>
            </a:pPr>
            <a:fld id="{96F8B32C-B4AB-4993-89BC-D9FD70096408}" type="slidenum">
              <a:rPr lang="en-ZA">
                <a:solidFill>
                  <a:prstClr val="black"/>
                </a:solidFill>
                <a:latin typeface="Calibri" panose="020F0502020204030204"/>
              </a:rPr>
              <a:pPr defTabSz="456468">
                <a:defRPr/>
              </a:pPr>
              <a:t>25</a:t>
            </a:fld>
            <a:endParaRPr lang="en-ZA" dirty="0">
              <a:solidFill>
                <a:prstClr val="black"/>
              </a:solidFill>
              <a:latin typeface="Calibri" panose="020F0502020204030204"/>
            </a:endParaRPr>
          </a:p>
        </p:txBody>
      </p:sp>
    </p:spTree>
    <p:extLst>
      <p:ext uri="{BB962C8B-B14F-4D97-AF65-F5344CB8AC3E}">
        <p14:creationId xmlns:p14="http://schemas.microsoft.com/office/powerpoint/2010/main" val="13721943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defTabSz="456468">
              <a:defRPr/>
            </a:pPr>
            <a:fld id="{96F8B32C-B4AB-4993-89BC-D9FD70096408}" type="slidenum">
              <a:rPr lang="en-ZA">
                <a:solidFill>
                  <a:prstClr val="black"/>
                </a:solidFill>
                <a:latin typeface="Calibri" panose="020F0502020204030204"/>
              </a:rPr>
              <a:pPr defTabSz="456468">
                <a:defRPr/>
              </a:pPr>
              <a:t>26</a:t>
            </a:fld>
            <a:endParaRPr lang="en-ZA" dirty="0">
              <a:solidFill>
                <a:prstClr val="black"/>
              </a:solidFill>
              <a:latin typeface="Calibri" panose="020F0502020204030204"/>
            </a:endParaRPr>
          </a:p>
        </p:txBody>
      </p:sp>
    </p:spTree>
    <p:extLst>
      <p:ext uri="{BB962C8B-B14F-4D97-AF65-F5344CB8AC3E}">
        <p14:creationId xmlns:p14="http://schemas.microsoft.com/office/powerpoint/2010/main" val="2378684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defTabSz="456468">
              <a:defRPr/>
            </a:pPr>
            <a:fld id="{96F8B32C-B4AB-4993-89BC-D9FD70096408}" type="slidenum">
              <a:rPr lang="en-ZA">
                <a:solidFill>
                  <a:prstClr val="black"/>
                </a:solidFill>
                <a:latin typeface="Calibri" panose="020F0502020204030204"/>
              </a:rPr>
              <a:pPr defTabSz="456468">
                <a:defRPr/>
              </a:pPr>
              <a:t>9</a:t>
            </a:fld>
            <a:endParaRPr lang="en-ZA" dirty="0">
              <a:solidFill>
                <a:prstClr val="black"/>
              </a:solidFill>
              <a:latin typeface="Calibri" panose="020F0502020204030204"/>
            </a:endParaRPr>
          </a:p>
        </p:txBody>
      </p:sp>
    </p:spTree>
    <p:extLst>
      <p:ext uri="{BB962C8B-B14F-4D97-AF65-F5344CB8AC3E}">
        <p14:creationId xmlns:p14="http://schemas.microsoft.com/office/powerpoint/2010/main" val="8439215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defTabSz="456468">
              <a:defRPr/>
            </a:pPr>
            <a:fld id="{96F8B32C-B4AB-4993-89BC-D9FD70096408}" type="slidenum">
              <a:rPr lang="en-ZA">
                <a:solidFill>
                  <a:prstClr val="black"/>
                </a:solidFill>
                <a:latin typeface="Calibri" panose="020F0502020204030204"/>
              </a:rPr>
              <a:pPr defTabSz="456468">
                <a:defRPr/>
              </a:pPr>
              <a:t>10</a:t>
            </a:fld>
            <a:endParaRPr lang="en-ZA" dirty="0">
              <a:solidFill>
                <a:prstClr val="black"/>
              </a:solidFill>
              <a:latin typeface="Calibri" panose="020F0502020204030204"/>
            </a:endParaRPr>
          </a:p>
        </p:txBody>
      </p:sp>
    </p:spTree>
    <p:extLst>
      <p:ext uri="{BB962C8B-B14F-4D97-AF65-F5344CB8AC3E}">
        <p14:creationId xmlns:p14="http://schemas.microsoft.com/office/powerpoint/2010/main" val="19774195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defTabSz="456468">
              <a:defRPr/>
            </a:pPr>
            <a:fld id="{96F8B32C-B4AB-4993-89BC-D9FD70096408}" type="slidenum">
              <a:rPr lang="en-ZA">
                <a:solidFill>
                  <a:prstClr val="black"/>
                </a:solidFill>
                <a:latin typeface="Calibri" panose="020F0502020204030204"/>
              </a:rPr>
              <a:pPr defTabSz="456468">
                <a:defRPr/>
              </a:pPr>
              <a:t>11</a:t>
            </a:fld>
            <a:endParaRPr lang="en-ZA" dirty="0">
              <a:solidFill>
                <a:prstClr val="black"/>
              </a:solidFill>
              <a:latin typeface="Calibri" panose="020F0502020204030204"/>
            </a:endParaRPr>
          </a:p>
        </p:txBody>
      </p:sp>
    </p:spTree>
    <p:extLst>
      <p:ext uri="{BB962C8B-B14F-4D97-AF65-F5344CB8AC3E}">
        <p14:creationId xmlns:p14="http://schemas.microsoft.com/office/powerpoint/2010/main" val="37945203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defTabSz="456468">
              <a:defRPr/>
            </a:pPr>
            <a:fld id="{96F8B32C-B4AB-4993-89BC-D9FD70096408}" type="slidenum">
              <a:rPr lang="en-ZA">
                <a:solidFill>
                  <a:prstClr val="black"/>
                </a:solidFill>
                <a:latin typeface="Calibri" panose="020F0502020204030204"/>
              </a:rPr>
              <a:pPr defTabSz="456468">
                <a:defRPr/>
              </a:pPr>
              <a:t>12</a:t>
            </a:fld>
            <a:endParaRPr lang="en-ZA" dirty="0">
              <a:solidFill>
                <a:prstClr val="black"/>
              </a:solidFill>
              <a:latin typeface="Calibri" panose="020F0502020204030204"/>
            </a:endParaRPr>
          </a:p>
        </p:txBody>
      </p:sp>
    </p:spTree>
    <p:extLst>
      <p:ext uri="{BB962C8B-B14F-4D97-AF65-F5344CB8AC3E}">
        <p14:creationId xmlns:p14="http://schemas.microsoft.com/office/powerpoint/2010/main" val="17363428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defTabSz="456468">
              <a:defRPr/>
            </a:pPr>
            <a:fld id="{96F8B32C-B4AB-4993-89BC-D9FD70096408}" type="slidenum">
              <a:rPr lang="en-ZA">
                <a:solidFill>
                  <a:prstClr val="black"/>
                </a:solidFill>
                <a:latin typeface="Calibri" panose="020F0502020204030204"/>
              </a:rPr>
              <a:pPr defTabSz="456468">
                <a:defRPr/>
              </a:pPr>
              <a:t>13</a:t>
            </a:fld>
            <a:endParaRPr lang="en-ZA" dirty="0">
              <a:solidFill>
                <a:prstClr val="black"/>
              </a:solidFill>
              <a:latin typeface="Calibri" panose="020F0502020204030204"/>
            </a:endParaRPr>
          </a:p>
        </p:txBody>
      </p:sp>
    </p:spTree>
    <p:extLst>
      <p:ext uri="{BB962C8B-B14F-4D97-AF65-F5344CB8AC3E}">
        <p14:creationId xmlns:p14="http://schemas.microsoft.com/office/powerpoint/2010/main" val="16938049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defTabSz="456468">
              <a:defRPr/>
            </a:pPr>
            <a:fld id="{96F8B32C-B4AB-4993-89BC-D9FD70096408}" type="slidenum">
              <a:rPr lang="en-ZA">
                <a:solidFill>
                  <a:prstClr val="black"/>
                </a:solidFill>
                <a:latin typeface="Calibri" panose="020F0502020204030204"/>
              </a:rPr>
              <a:pPr defTabSz="456468">
                <a:defRPr/>
              </a:pPr>
              <a:t>14</a:t>
            </a:fld>
            <a:endParaRPr lang="en-ZA" dirty="0">
              <a:solidFill>
                <a:prstClr val="black"/>
              </a:solidFill>
              <a:latin typeface="Calibri" panose="020F0502020204030204"/>
            </a:endParaRPr>
          </a:p>
        </p:txBody>
      </p:sp>
    </p:spTree>
    <p:extLst>
      <p:ext uri="{BB962C8B-B14F-4D97-AF65-F5344CB8AC3E}">
        <p14:creationId xmlns:p14="http://schemas.microsoft.com/office/powerpoint/2010/main" val="31441830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defTabSz="456468">
              <a:defRPr/>
            </a:pPr>
            <a:fld id="{96F8B32C-B4AB-4993-89BC-D9FD70096408}" type="slidenum">
              <a:rPr lang="en-ZA">
                <a:solidFill>
                  <a:prstClr val="black"/>
                </a:solidFill>
                <a:latin typeface="Calibri" panose="020F0502020204030204"/>
              </a:rPr>
              <a:pPr defTabSz="456468">
                <a:defRPr/>
              </a:pPr>
              <a:t>15</a:t>
            </a:fld>
            <a:endParaRPr lang="en-ZA" dirty="0">
              <a:solidFill>
                <a:prstClr val="black"/>
              </a:solidFill>
              <a:latin typeface="Calibri" panose="020F0502020204030204"/>
            </a:endParaRPr>
          </a:p>
        </p:txBody>
      </p:sp>
    </p:spTree>
    <p:extLst>
      <p:ext uri="{BB962C8B-B14F-4D97-AF65-F5344CB8AC3E}">
        <p14:creationId xmlns:p14="http://schemas.microsoft.com/office/powerpoint/2010/main" val="28234316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6F8B32C-B4AB-4993-89BC-D9FD70096408}" type="slidenum">
              <a:rPr kumimoji="0" lang="en-Z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ZA"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5885417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189" indent="0" algn="ctr">
              <a:buNone/>
              <a:defRPr sz="1800"/>
            </a:lvl2pPr>
            <a:lvl3pPr marL="914377" indent="0" algn="ctr">
              <a:buNone/>
              <a:defRPr sz="1800"/>
            </a:lvl3pPr>
            <a:lvl4pPr marL="1371566" indent="0" algn="ctr">
              <a:buNone/>
              <a:defRPr sz="1800"/>
            </a:lvl4pPr>
            <a:lvl5pPr marL="1828754" indent="0" algn="ctr">
              <a:buNone/>
              <a:defRPr sz="1800"/>
            </a:lvl5pPr>
            <a:lvl6pPr marL="2285943" indent="0" algn="ctr">
              <a:buNone/>
              <a:defRPr sz="1800"/>
            </a:lvl6pPr>
            <a:lvl7pPr marL="2743131" indent="0" algn="ctr">
              <a:buNone/>
              <a:defRPr sz="1800"/>
            </a:lvl7pPr>
            <a:lvl8pPr marL="3200320" indent="0" algn="ctr">
              <a:buNone/>
              <a:defRPr sz="1800"/>
            </a:lvl8pPr>
            <a:lvl9pPr marL="3657509"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65230F8-EF69-4C25-AFF9-A910E2B93FE3}" type="datetime1">
              <a:rPr lang="en-ZA" smtClean="0"/>
              <a:t>2021/03/07</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70AAA570-3596-44A9-950A-E638EE719369}" type="slidenum">
              <a:rPr lang="en-ZA" smtClean="0"/>
              <a:t>‹#›</a:t>
            </a:fld>
            <a:endParaRPr lang="en-ZA" dirty="0"/>
          </a:p>
        </p:txBody>
      </p:sp>
      <p:sp>
        <p:nvSpPr>
          <p:cNvPr id="12" name="Right Triangle 11"/>
          <p:cNvSpPr/>
          <p:nvPr userDrawn="1"/>
        </p:nvSpPr>
        <p:spPr>
          <a:xfrm flipV="1">
            <a:off x="1" y="-2"/>
            <a:ext cx="1857152" cy="5146160"/>
          </a:xfrm>
          <a:prstGeom prst="rtTriangl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800" dirty="0"/>
          </a:p>
        </p:txBody>
      </p:sp>
      <p:sp>
        <p:nvSpPr>
          <p:cNvPr id="13" name="Right Triangle 12"/>
          <p:cNvSpPr/>
          <p:nvPr userDrawn="1"/>
        </p:nvSpPr>
        <p:spPr>
          <a:xfrm>
            <a:off x="4" y="0"/>
            <a:ext cx="1240465" cy="6858000"/>
          </a:xfrm>
          <a:prstGeom prst="rtTriangl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800" dirty="0"/>
          </a:p>
        </p:txBody>
      </p:sp>
      <p:pic>
        <p:nvPicPr>
          <p:cNvPr id="14" name="Picture 13"/>
          <p:cNvPicPr>
            <a:picLocks noChangeAspect="1"/>
          </p:cNvPicPr>
          <p:nvPr userDrawn="1"/>
        </p:nvPicPr>
        <p:blipFill>
          <a:blip r:embed="rId2"/>
          <a:stretch>
            <a:fillRect/>
          </a:stretch>
        </p:blipFill>
        <p:spPr>
          <a:xfrm>
            <a:off x="7413533" y="3703652"/>
            <a:ext cx="1002556" cy="898427"/>
          </a:xfrm>
          <a:prstGeom prst="rect">
            <a:avLst/>
          </a:prstGeom>
        </p:spPr>
      </p:pic>
      <p:sp>
        <p:nvSpPr>
          <p:cNvPr id="15" name="Right Triangle 14"/>
          <p:cNvSpPr/>
          <p:nvPr userDrawn="1"/>
        </p:nvSpPr>
        <p:spPr>
          <a:xfrm flipV="1">
            <a:off x="4" y="0"/>
            <a:ext cx="1857153" cy="3103932"/>
          </a:xfrm>
          <a:prstGeom prst="rtTriangl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800" dirty="0"/>
          </a:p>
        </p:txBody>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dirty="0"/>
              <a:t>Click to edit Master title style</a:t>
            </a:r>
          </a:p>
        </p:txBody>
      </p:sp>
      <p:cxnSp>
        <p:nvCxnSpPr>
          <p:cNvPr id="10" name="Straight Connector 9"/>
          <p:cNvCxnSpPr/>
          <p:nvPr userDrawn="1"/>
        </p:nvCxnSpPr>
        <p:spPr>
          <a:xfrm flipV="1">
            <a:off x="8416089" y="3807995"/>
            <a:ext cx="0" cy="2615183"/>
          </a:xfrm>
          <a:prstGeom prst="line">
            <a:avLst/>
          </a:prstGeom>
          <a:ln w="2857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8160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dirty="0"/>
              <a:t>Click icon to add picture</a:t>
            </a:r>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8838398-5DA8-4AD2-95D9-B6DA923D7F7C}" type="datetime1">
              <a:rPr lang="en-ZA" smtClean="0"/>
              <a:t>2021/03/07</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70AAA570-3596-44A9-950A-E638EE719369}" type="slidenum">
              <a:rPr lang="en-ZA" smtClean="0"/>
              <a:t>‹#›</a:t>
            </a:fld>
            <a:endParaRPr lang="en-ZA"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8625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65C967-8F47-4374-B7E0-C906CC0B77E3}" type="datetime1">
              <a:rPr lang="en-ZA" smtClean="0"/>
              <a:t>2021/03/07</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70AAA570-3596-44A9-950A-E638EE719369}" type="slidenum">
              <a:rPr lang="en-ZA" smtClean="0"/>
              <a:t>‹#›</a:t>
            </a:fld>
            <a:endParaRPr lang="en-ZA" dirty="0"/>
          </a:p>
        </p:txBody>
      </p:sp>
    </p:spTree>
    <p:extLst>
      <p:ext uri="{BB962C8B-B14F-4D97-AF65-F5344CB8AC3E}">
        <p14:creationId xmlns:p14="http://schemas.microsoft.com/office/powerpoint/2010/main" val="11510395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3"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CF89AC-22C2-4FE6-88FF-BD3D977E0953}" type="datetime1">
              <a:rPr lang="en-ZA" smtClean="0"/>
              <a:t>2021/03/07</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70AAA570-3596-44A9-950A-E638EE719369}" type="slidenum">
              <a:rPr lang="en-ZA" smtClean="0"/>
              <a:t>‹#›</a:t>
            </a:fld>
            <a:endParaRPr lang="en-ZA"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0621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sp>
        <p:nvSpPr>
          <p:cNvPr id="7" name="Rectangle 6"/>
          <p:cNvSpPr/>
          <p:nvPr userDrawn="1"/>
        </p:nvSpPr>
        <p:spPr>
          <a:xfrm>
            <a:off x="483442" y="2495553"/>
            <a:ext cx="10575235" cy="2337684"/>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chemeClr val="bg1"/>
              </a:solidFill>
            </a:endParaRPr>
          </a:p>
        </p:txBody>
      </p:sp>
      <p:sp>
        <p:nvSpPr>
          <p:cNvPr id="6" name="Slide Number Placeholder 5"/>
          <p:cNvSpPr>
            <a:spLocks noGrp="1"/>
          </p:cNvSpPr>
          <p:nvPr>
            <p:ph type="sldNum" sz="quarter" idx="12"/>
          </p:nvPr>
        </p:nvSpPr>
        <p:spPr/>
        <p:txBody>
          <a:bodyPr/>
          <a:lstStyle/>
          <a:p>
            <a:fld id="{70AAA570-3596-44A9-950A-E638EE719369}" type="slidenum">
              <a:rPr lang="en-ZA" smtClean="0"/>
              <a:t>‹#›</a:t>
            </a:fld>
            <a:endParaRPr lang="en-ZA" dirty="0"/>
          </a:p>
        </p:txBody>
      </p:sp>
      <p:sp>
        <p:nvSpPr>
          <p:cNvPr id="12" name="Right Triangle 11"/>
          <p:cNvSpPr/>
          <p:nvPr userDrawn="1"/>
        </p:nvSpPr>
        <p:spPr>
          <a:xfrm flipV="1">
            <a:off x="10315" y="0"/>
            <a:ext cx="1857152" cy="5146160"/>
          </a:xfrm>
          <a:prstGeom prst="rtTriangl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800" dirty="0"/>
          </a:p>
        </p:txBody>
      </p:sp>
      <p:sp>
        <p:nvSpPr>
          <p:cNvPr id="13" name="Right Triangle 12"/>
          <p:cNvSpPr/>
          <p:nvPr userDrawn="1"/>
        </p:nvSpPr>
        <p:spPr>
          <a:xfrm>
            <a:off x="4" y="0"/>
            <a:ext cx="1240465" cy="6858000"/>
          </a:xfrm>
          <a:prstGeom prst="rtTriangl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800" dirty="0"/>
          </a:p>
        </p:txBody>
      </p:sp>
      <p:sp>
        <p:nvSpPr>
          <p:cNvPr id="15" name="Right Triangle 14"/>
          <p:cNvSpPr/>
          <p:nvPr userDrawn="1"/>
        </p:nvSpPr>
        <p:spPr>
          <a:xfrm flipV="1">
            <a:off x="4" y="0"/>
            <a:ext cx="1857153" cy="3103932"/>
          </a:xfrm>
          <a:prstGeom prst="rtTriangl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800" dirty="0"/>
          </a:p>
        </p:txBody>
      </p:sp>
      <p:sp>
        <p:nvSpPr>
          <p:cNvPr id="16" name="Title 1"/>
          <p:cNvSpPr>
            <a:spLocks noGrp="1"/>
          </p:cNvSpPr>
          <p:nvPr>
            <p:ph type="ctrTitle"/>
          </p:nvPr>
        </p:nvSpPr>
        <p:spPr>
          <a:xfrm>
            <a:off x="2225373" y="2983401"/>
            <a:ext cx="7772400" cy="1463040"/>
          </a:xfrm>
        </p:spPr>
        <p:txBody>
          <a:bodyPr anchor="ctr">
            <a:normAutofit/>
          </a:bodyPr>
          <a:lstStyle>
            <a:lvl1pPr algn="r">
              <a:defRPr sz="5000" spc="200" baseline="0">
                <a:solidFill>
                  <a:schemeClr val="accent3">
                    <a:lumMod val="20000"/>
                    <a:lumOff val="80000"/>
                  </a:schemeClr>
                </a:solidFill>
              </a:defRPr>
            </a:lvl1pPr>
          </a:lstStyle>
          <a:p>
            <a:r>
              <a:rPr lang="en-US" dirty="0"/>
              <a:t>Click to edit Master title style</a:t>
            </a:r>
          </a:p>
        </p:txBody>
      </p:sp>
    </p:spTree>
    <p:extLst>
      <p:ext uri="{BB962C8B-B14F-4D97-AF65-F5344CB8AC3E}">
        <p14:creationId xmlns:p14="http://schemas.microsoft.com/office/powerpoint/2010/main" val="4253719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Right Triangle 7"/>
          <p:cNvSpPr/>
          <p:nvPr userDrawn="1"/>
        </p:nvSpPr>
        <p:spPr>
          <a:xfrm flipV="1">
            <a:off x="1" y="-3"/>
            <a:ext cx="433387" cy="1909765"/>
          </a:xfrm>
          <a:prstGeom prst="rtTriangl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800" dirty="0"/>
          </a:p>
        </p:txBody>
      </p:sp>
      <p:sp>
        <p:nvSpPr>
          <p:cNvPr id="2" name="Title 1"/>
          <p:cNvSpPr>
            <a:spLocks noGrp="1"/>
          </p:cNvSpPr>
          <p:nvPr>
            <p:ph type="title"/>
          </p:nvPr>
        </p:nvSpPr>
        <p:spPr>
          <a:xfrm>
            <a:off x="1024128" y="350651"/>
            <a:ext cx="10786872" cy="730445"/>
          </a:xfrm>
        </p:spPr>
        <p:txBody>
          <a:bodyPr/>
          <a:lstStyle/>
          <a:p>
            <a:r>
              <a:rPr lang="en-US"/>
              <a:t>Click to edit Master title style</a:t>
            </a:r>
            <a:endParaRPr lang="en-US" dirty="0"/>
          </a:p>
        </p:txBody>
      </p:sp>
      <p:sp>
        <p:nvSpPr>
          <p:cNvPr id="3" name="Content Placeholder 2"/>
          <p:cNvSpPr>
            <a:spLocks noGrp="1"/>
          </p:cNvSpPr>
          <p:nvPr>
            <p:ph idx="1"/>
          </p:nvPr>
        </p:nvSpPr>
        <p:spPr/>
        <p:txBody>
          <a:bodyPr>
            <a:normAutofit/>
          </a:bodyPr>
          <a:lstStyle>
            <a:lvl1pPr>
              <a:defRPr sz="2400">
                <a:latin typeface="Segoe UI" panose="020B0502040204020203" pitchFamily="34" charset="0"/>
                <a:cs typeface="Segoe UI" panose="020B0502040204020203" pitchFamily="34" charset="0"/>
              </a:defRPr>
            </a:lvl1pPr>
            <a:lvl2pPr marL="265169" indent="-137157">
              <a:buClr>
                <a:srgbClr val="FFC000"/>
              </a:buClr>
              <a:buFont typeface="Arial" panose="020B0604020202020204" pitchFamily="34" charset="0"/>
              <a:buChar char="•"/>
              <a:defRPr sz="2000">
                <a:latin typeface="Segoe UI" panose="020B0502040204020203" pitchFamily="34" charset="0"/>
                <a:cs typeface="Segoe UI" panose="020B0502040204020203" pitchFamily="34" charset="0"/>
              </a:defRPr>
            </a:lvl2pPr>
            <a:lvl3pPr marL="448045" indent="-137157">
              <a:buClr>
                <a:srgbClr val="FFC000"/>
              </a:buClr>
              <a:buFont typeface="Arial" panose="020B0604020202020204" pitchFamily="34" charset="0"/>
              <a:buChar char="•"/>
              <a:defRPr sz="1600">
                <a:latin typeface="Segoe UI" panose="020B0502040204020203" pitchFamily="34" charset="0"/>
                <a:cs typeface="Segoe UI" panose="020B0502040204020203" pitchFamily="34" charset="0"/>
              </a:defRPr>
            </a:lvl3pPr>
            <a:lvl4pPr marL="594345" indent="-137157">
              <a:buClr>
                <a:srgbClr val="FFC000"/>
              </a:buClr>
              <a:buFont typeface="Arial" panose="020B0604020202020204" pitchFamily="34" charset="0"/>
              <a:buChar char="•"/>
              <a:defRPr sz="1600">
                <a:latin typeface="Segoe UI" panose="020B0502040204020203" pitchFamily="34" charset="0"/>
                <a:cs typeface="Segoe UI" panose="020B0502040204020203" pitchFamily="34" charset="0"/>
              </a:defRPr>
            </a:lvl4pPr>
            <a:lvl5pPr marL="777221" indent="-137157">
              <a:buClr>
                <a:srgbClr val="FFC000"/>
              </a:buClr>
              <a:buFont typeface="Arial" panose="020B0604020202020204" pitchFamily="34" charset="0"/>
              <a:buChar char="•"/>
              <a:defRPr sz="1600">
                <a:latin typeface="Segoe UI" panose="020B0502040204020203" pitchFamily="34" charset="0"/>
                <a:cs typeface="Segoe UI" panose="020B05020402040202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2CD354A2-5A46-422F-9EBB-A7D2DD8EFE58}" type="datetime1">
              <a:rPr lang="en-ZA" smtClean="0"/>
              <a:t>2021/03/07</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a:xfrm>
            <a:off x="11218333" y="6583680"/>
            <a:ext cx="973667" cy="274320"/>
          </a:xfrm>
        </p:spPr>
        <p:txBody>
          <a:bodyPr/>
          <a:lstStyle/>
          <a:p>
            <a:fld id="{70AAA570-3596-44A9-950A-E638EE719369}" type="slidenum">
              <a:rPr lang="en-ZA" smtClean="0"/>
              <a:t>‹#›</a:t>
            </a:fld>
            <a:endParaRPr lang="en-ZA" dirty="0"/>
          </a:p>
        </p:txBody>
      </p:sp>
      <p:sp>
        <p:nvSpPr>
          <p:cNvPr id="7" name="Right Triangle 6"/>
          <p:cNvSpPr/>
          <p:nvPr userDrawn="1"/>
        </p:nvSpPr>
        <p:spPr>
          <a:xfrm flipV="1">
            <a:off x="1" y="0"/>
            <a:ext cx="433387" cy="1119188"/>
          </a:xfrm>
          <a:prstGeom prst="rtTriangl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800" dirty="0"/>
          </a:p>
        </p:txBody>
      </p:sp>
      <p:pic>
        <p:nvPicPr>
          <p:cNvPr id="9" name="Picture 8"/>
          <p:cNvPicPr>
            <a:picLocks noChangeAspect="1"/>
          </p:cNvPicPr>
          <p:nvPr userDrawn="1"/>
        </p:nvPicPr>
        <p:blipFill>
          <a:blip r:embed="rId2"/>
          <a:stretch>
            <a:fillRect/>
          </a:stretch>
        </p:blipFill>
        <p:spPr>
          <a:xfrm>
            <a:off x="355887" y="495300"/>
            <a:ext cx="369228" cy="330879"/>
          </a:xfrm>
          <a:prstGeom prst="rect">
            <a:avLst/>
          </a:prstGeom>
        </p:spPr>
      </p:pic>
    </p:spTree>
    <p:extLst>
      <p:ext uri="{BB962C8B-B14F-4D97-AF65-F5344CB8AC3E}">
        <p14:creationId xmlns:p14="http://schemas.microsoft.com/office/powerpoint/2010/main" val="36170759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Oval 5"/>
          <p:cNvSpPr/>
          <p:nvPr/>
        </p:nvSpPr>
        <p:spPr>
          <a:xfrm>
            <a:off x="-1" y="4"/>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1758C0-AE74-4AD7-A461-E9FBDEFDA32A}" type="datetime1">
              <a:rPr lang="en-ZA" smtClean="0"/>
              <a:t>2021/03/07</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70AAA570-3596-44A9-950A-E638EE719369}" type="slidenum">
              <a:rPr lang="en-ZA" smtClean="0"/>
              <a:t>‹#›</a:t>
            </a:fld>
            <a:endParaRPr lang="en-ZA"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a:stretch>
            <a:fillRect/>
          </a:stretch>
        </p:blipFill>
        <p:spPr>
          <a:xfrm>
            <a:off x="10255103" y="96468"/>
            <a:ext cx="1651591" cy="1386774"/>
          </a:xfrm>
          <a:prstGeom prst="rect">
            <a:avLst/>
          </a:prstGeom>
        </p:spPr>
      </p:pic>
    </p:spTree>
    <p:extLst>
      <p:ext uri="{BB962C8B-B14F-4D97-AF65-F5344CB8AC3E}">
        <p14:creationId xmlns:p14="http://schemas.microsoft.com/office/powerpoint/2010/main" val="18116072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C9846DB-0CB4-4888-A818-AFB440EE362A}" type="datetime1">
              <a:rPr lang="en-ZA" smtClean="0"/>
              <a:t>2021/03/07</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70AAA570-3596-44A9-950A-E638EE719369}" type="slidenum">
              <a:rPr lang="en-ZA" smtClean="0"/>
              <a:t>‹#›</a:t>
            </a:fld>
            <a:endParaRPr lang="en-ZA" dirty="0"/>
          </a:p>
        </p:txBody>
      </p:sp>
    </p:spTree>
    <p:extLst>
      <p:ext uri="{BB962C8B-B14F-4D97-AF65-F5344CB8AC3E}">
        <p14:creationId xmlns:p14="http://schemas.microsoft.com/office/powerpoint/2010/main" val="2879040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marL="0" lvl="0" indent="0" algn="l" defTabSz="914377"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62DA46-EAF0-4130-ABB1-8A50487CECFD}" type="datetime1">
              <a:rPr lang="en-ZA" smtClean="0"/>
              <a:t>2021/03/07</a:t>
            </a:fld>
            <a:endParaRPr lang="en-ZA" dirty="0"/>
          </a:p>
        </p:txBody>
      </p:sp>
      <p:sp>
        <p:nvSpPr>
          <p:cNvPr id="8" name="Footer Placeholder 7"/>
          <p:cNvSpPr>
            <a:spLocks noGrp="1"/>
          </p:cNvSpPr>
          <p:nvPr>
            <p:ph type="ftr" sz="quarter" idx="11"/>
          </p:nvPr>
        </p:nvSpPr>
        <p:spPr/>
        <p:txBody>
          <a:bodyPr/>
          <a:lstStyle/>
          <a:p>
            <a:endParaRPr lang="en-ZA" dirty="0"/>
          </a:p>
        </p:txBody>
      </p:sp>
      <p:sp>
        <p:nvSpPr>
          <p:cNvPr id="9" name="Slide Number Placeholder 8"/>
          <p:cNvSpPr>
            <a:spLocks noGrp="1"/>
          </p:cNvSpPr>
          <p:nvPr>
            <p:ph type="sldNum" sz="quarter" idx="12"/>
          </p:nvPr>
        </p:nvSpPr>
        <p:spPr/>
        <p:txBody>
          <a:bodyPr/>
          <a:lstStyle/>
          <a:p>
            <a:fld id="{70AAA570-3596-44A9-950A-E638EE719369}" type="slidenum">
              <a:rPr lang="en-ZA" smtClean="0"/>
              <a:t>‹#›</a:t>
            </a:fld>
            <a:endParaRPr lang="en-ZA" dirty="0"/>
          </a:p>
        </p:txBody>
      </p:sp>
    </p:spTree>
    <p:extLst>
      <p:ext uri="{BB962C8B-B14F-4D97-AF65-F5344CB8AC3E}">
        <p14:creationId xmlns:p14="http://schemas.microsoft.com/office/powerpoint/2010/main" val="2333563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018B3EC-6E89-4398-87FC-F63140765E88}" type="datetime1">
              <a:rPr lang="en-ZA" smtClean="0"/>
              <a:t>2021/03/07</a:t>
            </a:fld>
            <a:endParaRPr lang="en-ZA" dirty="0"/>
          </a:p>
        </p:txBody>
      </p:sp>
      <p:sp>
        <p:nvSpPr>
          <p:cNvPr id="4" name="Footer Placeholder 3"/>
          <p:cNvSpPr>
            <a:spLocks noGrp="1"/>
          </p:cNvSpPr>
          <p:nvPr>
            <p:ph type="ftr" sz="quarter" idx="11"/>
          </p:nvPr>
        </p:nvSpPr>
        <p:spPr/>
        <p:txBody>
          <a:bodyPr/>
          <a:lstStyle/>
          <a:p>
            <a:endParaRPr lang="en-ZA" dirty="0"/>
          </a:p>
        </p:txBody>
      </p:sp>
      <p:sp>
        <p:nvSpPr>
          <p:cNvPr id="5" name="Slide Number Placeholder 4"/>
          <p:cNvSpPr>
            <a:spLocks noGrp="1"/>
          </p:cNvSpPr>
          <p:nvPr>
            <p:ph type="sldNum" sz="quarter" idx="12"/>
          </p:nvPr>
        </p:nvSpPr>
        <p:spPr/>
        <p:txBody>
          <a:bodyPr/>
          <a:lstStyle/>
          <a:p>
            <a:fld id="{70AAA570-3596-44A9-950A-E638EE719369}" type="slidenum">
              <a:rPr lang="en-ZA" smtClean="0"/>
              <a:t>‹#›</a:t>
            </a:fld>
            <a:endParaRPr lang="en-ZA" dirty="0"/>
          </a:p>
        </p:txBody>
      </p:sp>
    </p:spTree>
    <p:extLst>
      <p:ext uri="{BB962C8B-B14F-4D97-AF65-F5344CB8AC3E}">
        <p14:creationId xmlns:p14="http://schemas.microsoft.com/office/powerpoint/2010/main" val="495149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AD7870-7AFD-4E87-B11C-42973FB5C58B}" type="datetime1">
              <a:rPr lang="en-ZA" smtClean="0"/>
              <a:t>2021/03/07</a:t>
            </a:fld>
            <a:endParaRPr lang="en-ZA" dirty="0"/>
          </a:p>
        </p:txBody>
      </p:sp>
      <p:sp>
        <p:nvSpPr>
          <p:cNvPr id="3" name="Footer Placeholder 2"/>
          <p:cNvSpPr>
            <a:spLocks noGrp="1"/>
          </p:cNvSpPr>
          <p:nvPr>
            <p:ph type="ftr" sz="quarter" idx="11"/>
          </p:nvPr>
        </p:nvSpPr>
        <p:spPr/>
        <p:txBody>
          <a:bodyPr/>
          <a:lstStyle/>
          <a:p>
            <a:endParaRPr lang="en-ZA" dirty="0"/>
          </a:p>
        </p:txBody>
      </p:sp>
      <p:sp>
        <p:nvSpPr>
          <p:cNvPr id="4" name="Slide Number Placeholder 3"/>
          <p:cNvSpPr>
            <a:spLocks noGrp="1"/>
          </p:cNvSpPr>
          <p:nvPr>
            <p:ph type="sldNum" sz="quarter" idx="12"/>
          </p:nvPr>
        </p:nvSpPr>
        <p:spPr/>
        <p:txBody>
          <a:bodyPr/>
          <a:lstStyle/>
          <a:p>
            <a:fld id="{70AAA570-3596-44A9-950A-E638EE719369}" type="slidenum">
              <a:rPr lang="en-ZA" smtClean="0"/>
              <a:t>‹#›</a:t>
            </a:fld>
            <a:endParaRPr lang="en-ZA" dirty="0"/>
          </a:p>
        </p:txBody>
      </p:sp>
    </p:spTree>
    <p:extLst>
      <p:ext uri="{BB962C8B-B14F-4D97-AF65-F5344CB8AC3E}">
        <p14:creationId xmlns:p14="http://schemas.microsoft.com/office/powerpoint/2010/main" val="1821398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DD1D42D-997E-4794-8F12-39383E3A88A0}" type="datetime1">
              <a:rPr lang="en-ZA" smtClean="0"/>
              <a:t>2021/03/07</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70AAA570-3596-44A9-950A-E638EE719369}" type="slidenum">
              <a:rPr lang="en-ZA" smtClean="0"/>
              <a:t>‹#›</a:t>
            </a:fld>
            <a:endParaRPr lang="en-ZA" dirty="0"/>
          </a:p>
        </p:txBody>
      </p:sp>
    </p:spTree>
    <p:extLst>
      <p:ext uri="{BB962C8B-B14F-4D97-AF65-F5344CB8AC3E}">
        <p14:creationId xmlns:p14="http://schemas.microsoft.com/office/powerpoint/2010/main" val="3738884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350651"/>
            <a:ext cx="9720072" cy="73044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30" y="1309687"/>
            <a:ext cx="10786873" cy="4929188"/>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31"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5682194-7F80-4EC4-9F35-39CF04D50772}" type="datetime1">
              <a:rPr lang="en-ZA" smtClean="0"/>
              <a:t>2021/03/07</a:t>
            </a:fld>
            <a:endParaRPr lang="en-ZA" dirty="0"/>
          </a:p>
        </p:txBody>
      </p:sp>
      <p:sp>
        <p:nvSpPr>
          <p:cNvPr id="5" name="Footer Placeholder 4"/>
          <p:cNvSpPr>
            <a:spLocks noGrp="1"/>
          </p:cNvSpPr>
          <p:nvPr>
            <p:ph type="ftr" sz="quarter" idx="3"/>
          </p:nvPr>
        </p:nvSpPr>
        <p:spPr>
          <a:xfrm>
            <a:off x="4842933"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ZA"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r">
              <a:defRPr sz="1600" b="1">
                <a:solidFill>
                  <a:schemeClr val="tx1">
                    <a:lumMod val="95000"/>
                    <a:lumOff val="5000"/>
                  </a:schemeClr>
                </a:solidFill>
                <a:latin typeface="+mj-lt"/>
              </a:defRPr>
            </a:lvl1pPr>
          </a:lstStyle>
          <a:p>
            <a:fld id="{70AAA570-3596-44A9-950A-E638EE719369}" type="slidenum">
              <a:rPr lang="en-ZA" smtClean="0"/>
              <a:pPr/>
              <a:t>‹#›</a:t>
            </a:fld>
            <a:endParaRPr lang="en-ZA" dirty="0"/>
          </a:p>
        </p:txBody>
      </p:sp>
      <p:cxnSp>
        <p:nvCxnSpPr>
          <p:cNvPr id="7" name="Straight Connector 6"/>
          <p:cNvCxnSpPr/>
          <p:nvPr/>
        </p:nvCxnSpPr>
        <p:spPr>
          <a:xfrm flipV="1">
            <a:off x="762000" y="254812"/>
            <a:ext cx="0" cy="914400"/>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0176584"/>
      </p:ext>
    </p:extLst>
  </p:cSld>
  <p:clrMap bg1="lt1" tx1="dk1" bg2="lt2" tx2="dk2" accent1="accent1" accent2="accent2" accent3="accent3" accent4="accent4" accent5="accent5" accent6="accent6" hlink="hlink" folHlink="folHlink"/>
  <p:sldLayoutIdLst>
    <p:sldLayoutId id="2147483685" r:id="rId1"/>
    <p:sldLayoutId id="2147483696"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Lst>
  <p:hf hdr="0" ftr="0" dt="0"/>
  <p:txStyles>
    <p:titleStyle>
      <a:lvl1pPr algn="l" defTabSz="914377" rtl="0" eaLnBrk="1" latinLnBrk="0" hangingPunct="1">
        <a:lnSpc>
          <a:spcPct val="80000"/>
        </a:lnSpc>
        <a:spcBef>
          <a:spcPct val="0"/>
        </a:spcBef>
        <a:buNone/>
        <a:defRPr sz="5000" kern="1200" cap="all" spc="100" baseline="0">
          <a:solidFill>
            <a:srgbClr val="002060"/>
          </a:solidFill>
          <a:latin typeface="+mj-lt"/>
          <a:ea typeface="+mj-ea"/>
          <a:cs typeface="+mj-cs"/>
        </a:defRPr>
      </a:lvl1pPr>
    </p:titleStyle>
    <p:bodyStyle>
      <a:lvl1pPr marL="91438" indent="-91438" algn="l" defTabSz="914377"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Segoe UI" panose="020B0502040204020203" pitchFamily="34" charset="0"/>
          <a:ea typeface="+mn-ea"/>
          <a:cs typeface="Segoe UI" panose="020B0502040204020203" pitchFamily="34" charset="0"/>
        </a:defRPr>
      </a:lvl1pPr>
      <a:lvl2pPr marL="265169" indent="-137157" algn="l" defTabSz="914377"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Segoe UI" panose="020B0502040204020203" pitchFamily="34" charset="0"/>
          <a:ea typeface="+mn-ea"/>
          <a:cs typeface="Segoe UI" panose="020B0502040204020203" pitchFamily="34" charset="0"/>
        </a:defRPr>
      </a:lvl2pPr>
      <a:lvl3pPr marL="448045" indent="-137157" algn="l" defTabSz="914377"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Segoe UI" panose="020B0502040204020203" pitchFamily="34" charset="0"/>
          <a:ea typeface="+mn-ea"/>
          <a:cs typeface="Segoe UI" panose="020B0502040204020203" pitchFamily="34" charset="0"/>
        </a:defRPr>
      </a:lvl3pPr>
      <a:lvl4pPr marL="594345" indent="-137157" algn="l" defTabSz="914377"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Segoe UI" panose="020B0502040204020203" pitchFamily="34" charset="0"/>
          <a:ea typeface="+mn-ea"/>
          <a:cs typeface="Segoe UI" panose="020B0502040204020203" pitchFamily="34" charset="0"/>
        </a:defRPr>
      </a:lvl4pPr>
      <a:lvl5pPr marL="777221" indent="-137157" algn="l" defTabSz="914377"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Segoe UI" panose="020B0502040204020203" pitchFamily="34" charset="0"/>
          <a:ea typeface="+mn-ea"/>
          <a:cs typeface="Segoe UI" panose="020B0502040204020203" pitchFamily="34" charset="0"/>
        </a:defRPr>
      </a:lvl5pPr>
      <a:lvl6pPr marL="914377" indent="-137157" algn="l" defTabSz="914377"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677" indent="-137157" algn="l" defTabSz="914377"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22" indent="-137157" algn="l" defTabSz="914377"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22" indent="-137157" algn="l" defTabSz="914377"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 /><Relationship Id="rId1" Type="http://schemas.openxmlformats.org/officeDocument/2006/relationships/slideLayout" Target="../slideLayouts/slideLayout3.xml" /></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 /><Relationship Id="rId1" Type="http://schemas.openxmlformats.org/officeDocument/2006/relationships/slideLayout" Target="../slideLayouts/slideLayout3.xml" /></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 /><Relationship Id="rId1" Type="http://schemas.openxmlformats.org/officeDocument/2006/relationships/slideLayout" Target="../slideLayouts/slideLayout3.xml" /></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 /><Relationship Id="rId1" Type="http://schemas.openxmlformats.org/officeDocument/2006/relationships/slideLayout" Target="../slideLayouts/slideLayout3.xml" /></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 /><Relationship Id="rId1" Type="http://schemas.openxmlformats.org/officeDocument/2006/relationships/slideLayout" Target="../slideLayouts/slideLayout3.xml" /></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 /><Relationship Id="rId1" Type="http://schemas.openxmlformats.org/officeDocument/2006/relationships/slideLayout" Target="../slideLayouts/slideLayout3.xml" /></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 /><Relationship Id="rId1" Type="http://schemas.openxmlformats.org/officeDocument/2006/relationships/slideLayout" Target="../slideLayouts/slideLayout3.xml" /></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 /><Relationship Id="rId1" Type="http://schemas.openxmlformats.org/officeDocument/2006/relationships/slideLayout" Target="../slideLayouts/slideLayout3.xml" /></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 /><Relationship Id="rId1" Type="http://schemas.openxmlformats.org/officeDocument/2006/relationships/slideLayout" Target="../slideLayouts/slideLayout3.xml" /></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 /><Relationship Id="rId1" Type="http://schemas.openxmlformats.org/officeDocument/2006/relationships/slideLayout" Target="../slideLayouts/slideLayout3.xml" /></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3.xml" /></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 /><Relationship Id="rId1" Type="http://schemas.openxmlformats.org/officeDocument/2006/relationships/slideLayout" Target="../slideLayouts/slideLayout3.xml" /></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 /><Relationship Id="rId1" Type="http://schemas.openxmlformats.org/officeDocument/2006/relationships/slideLayout" Target="../slideLayouts/slideLayout3.xml" /></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 /><Relationship Id="rId1" Type="http://schemas.openxmlformats.org/officeDocument/2006/relationships/slideLayout" Target="../slideLayouts/slideLayout3.xml" /></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 /><Relationship Id="rId1" Type="http://schemas.openxmlformats.org/officeDocument/2006/relationships/slideLayout" Target="../slideLayouts/slideLayout3.xml" /></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 /><Relationship Id="rId1" Type="http://schemas.openxmlformats.org/officeDocument/2006/relationships/slideLayout" Target="../slideLayouts/slideLayout3.xml" /></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 /><Relationship Id="rId1" Type="http://schemas.openxmlformats.org/officeDocument/2006/relationships/slideLayout" Target="../slideLayouts/slideLayout3.xml" /></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 /><Relationship Id="rId1" Type="http://schemas.openxmlformats.org/officeDocument/2006/relationships/slideLayout" Target="../slideLayouts/slideLayout3.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8.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 /><Relationship Id="rId7" Type="http://schemas.microsoft.com/office/2007/relationships/diagramDrawing" Target="../diagrams/drawing1.xml" /><Relationship Id="rId2" Type="http://schemas.openxmlformats.org/officeDocument/2006/relationships/notesSlide" Target="../notesSlides/notesSlide2.xml" /><Relationship Id="rId1" Type="http://schemas.openxmlformats.org/officeDocument/2006/relationships/slideLayout" Target="../slideLayouts/slideLayout3.xml" /><Relationship Id="rId6" Type="http://schemas.openxmlformats.org/officeDocument/2006/relationships/diagramColors" Target="../diagrams/colors1.xml" /><Relationship Id="rId5" Type="http://schemas.openxmlformats.org/officeDocument/2006/relationships/diagramQuickStyle" Target="../diagrams/quickStyle1.xml" /><Relationship Id="rId4" Type="http://schemas.openxmlformats.org/officeDocument/2006/relationships/diagramLayout" Target="../diagrams/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42474" y="3559728"/>
            <a:ext cx="5948218" cy="2301552"/>
          </a:xfrm>
        </p:spPr>
        <p:txBody>
          <a:bodyPr>
            <a:normAutofit/>
          </a:bodyPr>
          <a:lstStyle/>
          <a:p>
            <a:pPr marL="742950" indent="-742950">
              <a:buClr>
                <a:srgbClr val="002060"/>
              </a:buClr>
              <a:buAutoNum type="arabicPeriod"/>
            </a:pPr>
            <a:r>
              <a:rPr lang="en-US" sz="4000" b="1" dirty="0">
                <a:solidFill>
                  <a:srgbClr val="002060"/>
                </a:solidFill>
                <a:latin typeface="+mj-lt"/>
                <a:cs typeface="Arial" panose="020B0604020202020204" pitchFamily="34" charset="0"/>
              </a:rPr>
              <a:t>MENTAL HEALTH CARE ACT</a:t>
            </a:r>
          </a:p>
          <a:p>
            <a:pPr marL="742950" indent="-742950">
              <a:buClr>
                <a:srgbClr val="002060"/>
              </a:buClr>
              <a:buAutoNum type="arabicPeriod"/>
            </a:pPr>
            <a:r>
              <a:rPr lang="en-US" sz="4000" b="1" dirty="0">
                <a:solidFill>
                  <a:srgbClr val="002060"/>
                </a:solidFill>
                <a:latin typeface="+mj-lt"/>
                <a:cs typeface="Arial" panose="020B0604020202020204" pitchFamily="34" charset="0"/>
              </a:rPr>
              <a:t>SPECIAL SCHOOLS</a:t>
            </a:r>
          </a:p>
        </p:txBody>
      </p:sp>
      <p:sp>
        <p:nvSpPr>
          <p:cNvPr id="2" name="Slide Number Placeholder 1"/>
          <p:cNvSpPr>
            <a:spLocks noGrp="1"/>
          </p:cNvSpPr>
          <p:nvPr>
            <p:ph type="sldNum" sz="quarter" idx="12"/>
          </p:nvPr>
        </p:nvSpPr>
        <p:spPr/>
        <p:txBody>
          <a:bodyPr/>
          <a:lstStyle/>
          <a:p>
            <a:fld id="{8BCE3E3E-AAEA-2C4F-AAAF-D5D0D3B13C3A}" type="slidenum">
              <a:rPr lang="en-US" smtClean="0"/>
              <a:pPr/>
              <a:t>1</a:t>
            </a:fld>
            <a:endParaRPr lang="en-US"/>
          </a:p>
        </p:txBody>
      </p:sp>
      <p:sp>
        <p:nvSpPr>
          <p:cNvPr id="4" name="Title 3"/>
          <p:cNvSpPr>
            <a:spLocks noGrp="1"/>
          </p:cNvSpPr>
          <p:nvPr>
            <p:ph type="ctrTitle"/>
          </p:nvPr>
        </p:nvSpPr>
        <p:spPr>
          <a:xfrm>
            <a:off x="1542474" y="978357"/>
            <a:ext cx="10268526" cy="1971947"/>
          </a:xfrm>
        </p:spPr>
        <p:style>
          <a:lnRef idx="2">
            <a:schemeClr val="accent1"/>
          </a:lnRef>
          <a:fillRef idx="1">
            <a:schemeClr val="lt1"/>
          </a:fillRef>
          <a:effectRef idx="0">
            <a:schemeClr val="accent1"/>
          </a:effectRef>
          <a:fontRef idx="minor">
            <a:schemeClr val="dk1"/>
          </a:fontRef>
        </p:style>
        <p:txBody>
          <a:bodyPr>
            <a:noAutofit/>
          </a:bodyPr>
          <a:lstStyle/>
          <a:p>
            <a:pPr algn="ctr"/>
            <a:r>
              <a:rPr lang="en-US" sz="4000" b="1" dirty="0">
                <a:solidFill>
                  <a:srgbClr val="002060"/>
                </a:solidFill>
                <a:cs typeface="Arial" panose="020B0604020202020204" pitchFamily="34" charset="0"/>
              </a:rPr>
              <a:t>SAPS response to the portfolio committee on police</a:t>
            </a:r>
            <a:br>
              <a:rPr lang="en-US" sz="4000" b="1" dirty="0">
                <a:solidFill>
                  <a:srgbClr val="002060"/>
                </a:solidFill>
                <a:cs typeface="Arial" panose="020B0604020202020204" pitchFamily="34" charset="0"/>
              </a:rPr>
            </a:br>
            <a:r>
              <a:rPr lang="en-US" sz="4000" b="1" dirty="0">
                <a:solidFill>
                  <a:srgbClr val="002060"/>
                </a:solidFill>
                <a:cs typeface="Arial" panose="020B0604020202020204" pitchFamily="34" charset="0"/>
              </a:rPr>
              <a:t>10 MARCH 2021</a:t>
            </a:r>
            <a:endParaRPr lang="en-US" sz="1800" dirty="0">
              <a:solidFill>
                <a:srgbClr val="002060"/>
              </a:solidFill>
            </a:endParaRPr>
          </a:p>
        </p:txBody>
      </p:sp>
    </p:spTree>
    <p:extLst>
      <p:ext uri="{BB962C8B-B14F-4D97-AF65-F5344CB8AC3E}">
        <p14:creationId xmlns:p14="http://schemas.microsoft.com/office/powerpoint/2010/main" val="15839403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noAutofit/>
          </a:bodyPr>
          <a:lstStyle/>
          <a:p>
            <a:pPr lvl="0" algn="just"/>
            <a:r>
              <a:rPr lang="en-ZA" sz="3600" dirty="0">
                <a:latin typeface="Arial" panose="020B0604020202020204" pitchFamily="34" charset="0"/>
                <a:cs typeface="Arial" panose="020B0604020202020204" pitchFamily="34" charset="0"/>
              </a:rPr>
              <a:t>Response to question (A) </a:t>
            </a:r>
            <a:r>
              <a:rPr lang="en-US" sz="3600" dirty="0">
                <a:latin typeface="Arial" panose="020B0604020202020204" pitchFamily="34" charset="0"/>
                <a:cs typeface="Arial" panose="020B0604020202020204" pitchFamily="34" charset="0"/>
              </a:rPr>
              <a:t>(cont.)</a:t>
            </a:r>
            <a:endParaRPr lang="en-ZA" sz="3600" b="1" cap="none" dirty="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a:xfrm>
            <a:off x="10941243" y="6323162"/>
            <a:ext cx="973667" cy="274320"/>
          </a:xfrm>
        </p:spPr>
        <p:txBody>
          <a:bodyPr/>
          <a:lstStyle/>
          <a:p>
            <a:pPr defTabSz="457200">
              <a:defRPr/>
            </a:pPr>
            <a:fld id="{8BCE3E3E-AAEA-2C4F-AAAF-D5D0D3B13C3A}" type="slidenum">
              <a:rPr lang="en-US" sz="1200">
                <a:solidFill>
                  <a:prstClr val="black">
                    <a:tint val="75000"/>
                  </a:prstClr>
                </a:solidFill>
                <a:latin typeface="Calibri"/>
              </a:rPr>
              <a:pPr defTabSz="457200">
                <a:defRPr/>
              </a:pPr>
              <a:t>10</a:t>
            </a:fld>
            <a:endParaRPr lang="en-US" sz="1200" dirty="0">
              <a:solidFill>
                <a:prstClr val="black">
                  <a:tint val="75000"/>
                </a:prstClr>
              </a:solidFill>
              <a:latin typeface="Calibri"/>
            </a:endParaRPr>
          </a:p>
        </p:txBody>
      </p:sp>
      <p:sp>
        <p:nvSpPr>
          <p:cNvPr id="7" name="Subtitle 4"/>
          <p:cNvSpPr>
            <a:spLocks noGrp="1"/>
          </p:cNvSpPr>
          <p:nvPr>
            <p:ph idx="1"/>
          </p:nvPr>
        </p:nvSpPr>
        <p:spPr>
          <a:xfrm>
            <a:off x="748146" y="1081096"/>
            <a:ext cx="10788072" cy="5242066"/>
          </a:xfrm>
        </p:spPr>
        <p:txBody>
          <a:bodyPr>
            <a:noAutofit/>
          </a:bodyPr>
          <a:lstStyle/>
          <a:p>
            <a:pPr marL="0" indent="0" algn="just">
              <a:lnSpc>
                <a:spcPct val="150000"/>
              </a:lnSpc>
              <a:buNone/>
            </a:pPr>
            <a:r>
              <a:rPr lang="en-US" dirty="0">
                <a:latin typeface="Arial" panose="020B0604020202020204" pitchFamily="34" charset="0"/>
                <a:cs typeface="Arial" panose="020B0604020202020204" pitchFamily="34" charset="0"/>
              </a:rPr>
              <a:t>In ensuring sensitization of members and addressing the vacuum, capacity buildings sessions were conducted during 2018/2019 on the following areas:</a:t>
            </a:r>
          </a:p>
          <a:p>
            <a:pPr marL="459481" lvl="1" indent="-285750" algn="just">
              <a:lnSpc>
                <a:spcPct val="150000"/>
              </a:lnSpc>
              <a:buClr>
                <a:srgbClr val="002060"/>
              </a:buClr>
              <a:buFont typeface="Courier New" panose="02070309020205020404" pitchFamily="49" charset="0"/>
              <a:buChar char="o"/>
            </a:pPr>
            <a:r>
              <a:rPr lang="en-US" sz="2400" dirty="0">
                <a:latin typeface="Arial" panose="020B0604020202020204" pitchFamily="34" charset="0"/>
                <a:cs typeface="Arial" panose="020B0604020202020204" pitchFamily="34" charset="0"/>
              </a:rPr>
              <a:t>Standing Order (G) 291 on </a:t>
            </a:r>
            <a:r>
              <a:rPr lang="en-ZA" sz="2400" dirty="0">
                <a:latin typeface="Arial" panose="020B0604020202020204" pitchFamily="34" charset="0"/>
                <a:cs typeface="Arial" panose="020B0604020202020204" pitchFamily="34" charset="0"/>
              </a:rPr>
              <a:t>Mental Health Care Act (Act 17 of 2002), which provides for the provision of services to MHCUs.</a:t>
            </a:r>
          </a:p>
          <a:p>
            <a:pPr marL="459481" lvl="1" indent="-285750" algn="just">
              <a:lnSpc>
                <a:spcPct val="150000"/>
              </a:lnSpc>
              <a:buClr>
                <a:srgbClr val="002060"/>
              </a:buClr>
              <a:buFont typeface="Courier New" panose="02070309020205020404" pitchFamily="49" charset="0"/>
              <a:buChar char="o"/>
            </a:pPr>
            <a:r>
              <a:rPr lang="en-US" sz="2400" dirty="0">
                <a:latin typeface="Arial" panose="020B0604020202020204" pitchFamily="34" charset="0"/>
                <a:cs typeface="Arial" panose="020B0604020202020204" pitchFamily="34" charset="0"/>
              </a:rPr>
              <a:t>Section 40 of </a:t>
            </a:r>
            <a:r>
              <a:rPr lang="en-ZA" sz="2400" dirty="0">
                <a:latin typeface="Arial" panose="020B0604020202020204" pitchFamily="34" charset="0"/>
                <a:cs typeface="Arial" panose="020B0604020202020204" pitchFamily="34" charset="0"/>
              </a:rPr>
              <a:t>the  Mental Health Care Act (Act 17 of 2002).</a:t>
            </a:r>
          </a:p>
          <a:p>
            <a:pPr marL="459481" lvl="1" indent="-285750" algn="just">
              <a:lnSpc>
                <a:spcPct val="150000"/>
              </a:lnSpc>
              <a:buClr>
                <a:srgbClr val="002060"/>
              </a:buClr>
              <a:buFont typeface="Courier New" panose="02070309020205020404" pitchFamily="49" charset="0"/>
              <a:buChar char="o"/>
            </a:pPr>
            <a:r>
              <a:rPr lang="en-ZA" sz="2400" dirty="0">
                <a:latin typeface="Arial" panose="020B0604020202020204" pitchFamily="34" charset="0"/>
                <a:cs typeface="Arial" panose="020B0604020202020204" pitchFamily="34" charset="0"/>
              </a:rPr>
              <a:t>The capacity building sessions were targeted at Station Commanders, Frontline services members (first responders), Social Crime Prevention Members and Visible Policing Commanders.</a:t>
            </a:r>
          </a:p>
          <a:p>
            <a:pPr marL="459481" lvl="1" indent="-285750" algn="just">
              <a:lnSpc>
                <a:spcPct val="150000"/>
              </a:lnSpc>
              <a:buClr>
                <a:srgbClr val="002060"/>
              </a:buClr>
              <a:buFont typeface="Courier New" panose="02070309020205020404" pitchFamily="49" charset="0"/>
              <a:buChar char="o"/>
            </a:pPr>
            <a:r>
              <a:rPr lang="en-ZA" sz="2400" dirty="0">
                <a:latin typeface="Arial" panose="020B0604020202020204" pitchFamily="34" charset="0"/>
                <a:cs typeface="Arial" panose="020B0604020202020204" pitchFamily="34" charset="0"/>
              </a:rPr>
              <a:t>These sessions were conducted throughout the nine (9) Provinces.</a:t>
            </a:r>
            <a:endParaRPr lang="en-US"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977927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noAutofit/>
          </a:bodyPr>
          <a:lstStyle/>
          <a:p>
            <a:pPr algn="just"/>
            <a:r>
              <a:rPr lang="en-ZA" sz="3600" dirty="0">
                <a:latin typeface="Arial" panose="020B0604020202020204" pitchFamily="34" charset="0"/>
                <a:cs typeface="Arial" panose="020B0604020202020204" pitchFamily="34" charset="0"/>
              </a:rPr>
              <a:t>Response to question (A) </a:t>
            </a:r>
            <a:r>
              <a:rPr lang="en-US" sz="3600" dirty="0">
                <a:latin typeface="Arial" panose="020B0604020202020204" pitchFamily="34" charset="0"/>
                <a:cs typeface="Arial" panose="020B0604020202020204" pitchFamily="34" charset="0"/>
              </a:rPr>
              <a:t>(cont.)</a:t>
            </a:r>
            <a:endParaRPr lang="en-ZA" sz="3600" b="1" dirty="0">
              <a:latin typeface="Arial" panose="020B0604020202020204" pitchFamily="34" charset="0"/>
              <a:cs typeface="Arial" panose="020B0604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42254813"/>
              </p:ext>
            </p:extLst>
          </p:nvPr>
        </p:nvGraphicFramePr>
        <p:xfrm>
          <a:off x="729675" y="1309688"/>
          <a:ext cx="11081325" cy="5273996"/>
        </p:xfrm>
        <a:graphic>
          <a:graphicData uri="http://schemas.openxmlformats.org/drawingml/2006/table">
            <a:tbl>
              <a:tblPr firstRow="1" bandRow="1">
                <a:tableStyleId>{5C22544A-7EE6-4342-B048-85BDC9FD1C3A}</a:tableStyleId>
              </a:tblPr>
              <a:tblGrid>
                <a:gridCol w="3693775">
                  <a:extLst>
                    <a:ext uri="{9D8B030D-6E8A-4147-A177-3AD203B41FA5}">
                      <a16:colId xmlns:a16="http://schemas.microsoft.com/office/drawing/2014/main" val="3864545908"/>
                    </a:ext>
                  </a:extLst>
                </a:gridCol>
                <a:gridCol w="3693775">
                  <a:extLst>
                    <a:ext uri="{9D8B030D-6E8A-4147-A177-3AD203B41FA5}">
                      <a16:colId xmlns:a16="http://schemas.microsoft.com/office/drawing/2014/main" val="3816781791"/>
                    </a:ext>
                  </a:extLst>
                </a:gridCol>
                <a:gridCol w="3693775">
                  <a:extLst>
                    <a:ext uri="{9D8B030D-6E8A-4147-A177-3AD203B41FA5}">
                      <a16:colId xmlns:a16="http://schemas.microsoft.com/office/drawing/2014/main" val="4149955270"/>
                    </a:ext>
                  </a:extLst>
                </a:gridCol>
              </a:tblGrid>
              <a:tr h="422955">
                <a:tc gridSpan="3">
                  <a:txBody>
                    <a:bodyPr/>
                    <a:lstStyle/>
                    <a:p>
                      <a:r>
                        <a:rPr lang="en-ZA" sz="2000" dirty="0">
                          <a:latin typeface="Arial" panose="020B0604020202020204" pitchFamily="34" charset="0"/>
                          <a:cs typeface="Arial" panose="020B0604020202020204" pitchFamily="34" charset="0"/>
                        </a:rPr>
                        <a:t>Capacity Building Sessions were conducted as follows</a:t>
                      </a:r>
                    </a:p>
                  </a:txBody>
                  <a:tcPr/>
                </a:tc>
                <a:tc hMerge="1">
                  <a:txBody>
                    <a:bodyPr/>
                    <a:lstStyle/>
                    <a:p>
                      <a:endParaRPr lang="en-ZA" dirty="0">
                        <a:latin typeface="Arial" panose="020B0604020202020204" pitchFamily="34" charset="0"/>
                        <a:cs typeface="Arial" panose="020B0604020202020204" pitchFamily="34" charset="0"/>
                      </a:endParaRPr>
                    </a:p>
                  </a:txBody>
                  <a:tcPr/>
                </a:tc>
                <a:tc hMerge="1">
                  <a:txBody>
                    <a:bodyPr/>
                    <a:lstStyle/>
                    <a:p>
                      <a:endParaRPr lang="en-ZA"/>
                    </a:p>
                  </a:txBody>
                  <a:tcPr/>
                </a:tc>
                <a:extLst>
                  <a:ext uri="{0D108BD9-81ED-4DB2-BD59-A6C34878D82A}">
                    <a16:rowId xmlns:a16="http://schemas.microsoft.com/office/drawing/2014/main" val="464703366"/>
                  </a:ext>
                </a:extLst>
              </a:tr>
              <a:tr h="422955">
                <a:tc>
                  <a:txBody>
                    <a:bodyPr/>
                    <a:lstStyle/>
                    <a:p>
                      <a:pPr algn="ctr"/>
                      <a:r>
                        <a:rPr lang="en-ZA" sz="2000" b="1" dirty="0">
                          <a:latin typeface="Arial" panose="020B0604020202020204" pitchFamily="34" charset="0"/>
                          <a:cs typeface="Arial" panose="020B0604020202020204" pitchFamily="34" charset="0"/>
                        </a:rPr>
                        <a:t>Province</a:t>
                      </a:r>
                      <a:r>
                        <a:rPr lang="en-ZA" sz="2000" b="1" baseline="0" dirty="0">
                          <a:latin typeface="Arial" panose="020B0604020202020204" pitchFamily="34" charset="0"/>
                          <a:cs typeface="Arial" panose="020B0604020202020204" pitchFamily="34" charset="0"/>
                        </a:rPr>
                        <a:t> </a:t>
                      </a:r>
                      <a:endParaRPr lang="en-ZA" sz="2000" b="1" dirty="0">
                        <a:latin typeface="Arial" panose="020B0604020202020204" pitchFamily="34" charset="0"/>
                        <a:cs typeface="Arial" panose="020B0604020202020204" pitchFamily="34" charset="0"/>
                      </a:endParaRPr>
                    </a:p>
                  </a:txBody>
                  <a:tcPr/>
                </a:tc>
                <a:tc>
                  <a:txBody>
                    <a:bodyPr/>
                    <a:lstStyle/>
                    <a:p>
                      <a:pPr algn="ctr"/>
                      <a:r>
                        <a:rPr lang="en-ZA" sz="2000" b="1" dirty="0">
                          <a:latin typeface="Arial" panose="020B0604020202020204" pitchFamily="34" charset="0"/>
                          <a:cs typeface="Arial" panose="020B0604020202020204" pitchFamily="34" charset="0"/>
                        </a:rPr>
                        <a:t>Date</a:t>
                      </a:r>
                      <a:r>
                        <a:rPr lang="en-ZA" sz="2000" b="1" baseline="0" dirty="0">
                          <a:latin typeface="Arial" panose="020B0604020202020204" pitchFamily="34" charset="0"/>
                          <a:cs typeface="Arial" panose="020B0604020202020204" pitchFamily="34" charset="0"/>
                        </a:rPr>
                        <a:t> </a:t>
                      </a:r>
                      <a:endParaRPr lang="en-ZA" sz="2000" b="1" dirty="0">
                        <a:latin typeface="Arial" panose="020B0604020202020204" pitchFamily="34" charset="0"/>
                        <a:cs typeface="Arial" panose="020B0604020202020204" pitchFamily="34" charset="0"/>
                      </a:endParaRPr>
                    </a:p>
                  </a:txBody>
                  <a:tcPr/>
                </a:tc>
                <a:tc>
                  <a:txBody>
                    <a:bodyPr/>
                    <a:lstStyle/>
                    <a:p>
                      <a:pPr algn="ctr"/>
                      <a:r>
                        <a:rPr lang="en-ZA" sz="2000" b="1" dirty="0">
                          <a:latin typeface="Arial" panose="020B0604020202020204" pitchFamily="34" charset="0"/>
                          <a:cs typeface="Arial" panose="020B0604020202020204" pitchFamily="34" charset="0"/>
                        </a:rPr>
                        <a:t>No of participants</a:t>
                      </a:r>
                    </a:p>
                  </a:txBody>
                  <a:tcPr/>
                </a:tc>
                <a:extLst>
                  <a:ext uri="{0D108BD9-81ED-4DB2-BD59-A6C34878D82A}">
                    <a16:rowId xmlns:a16="http://schemas.microsoft.com/office/drawing/2014/main" val="3539221928"/>
                  </a:ext>
                </a:extLst>
              </a:tr>
              <a:tr h="422955">
                <a:tc>
                  <a:txBody>
                    <a:bodyPr/>
                    <a:lstStyle/>
                    <a:p>
                      <a:pPr algn="ctr"/>
                      <a:r>
                        <a:rPr lang="en-ZA" sz="2000" dirty="0">
                          <a:latin typeface="Arial" panose="020B0604020202020204" pitchFamily="34" charset="0"/>
                          <a:cs typeface="Arial" panose="020B0604020202020204" pitchFamily="34" charset="0"/>
                        </a:rPr>
                        <a:t>Limpopo </a:t>
                      </a:r>
                    </a:p>
                  </a:txBody>
                  <a:tcPr/>
                </a:tc>
                <a:tc>
                  <a:txBody>
                    <a:bodyPr/>
                    <a:lstStyle/>
                    <a:p>
                      <a:pPr algn="ctr"/>
                      <a:r>
                        <a:rPr lang="en-ZA" sz="2000" dirty="0">
                          <a:latin typeface="Arial" panose="020B0604020202020204" pitchFamily="34" charset="0"/>
                          <a:cs typeface="Arial" panose="020B0604020202020204" pitchFamily="34" charset="0"/>
                        </a:rPr>
                        <a:t>23 August 2018</a:t>
                      </a:r>
                    </a:p>
                  </a:txBody>
                  <a:tcPr/>
                </a:tc>
                <a:tc>
                  <a:txBody>
                    <a:bodyPr/>
                    <a:lstStyle/>
                    <a:p>
                      <a:pPr algn="ctr">
                        <a:spcAft>
                          <a:spcPts val="0"/>
                        </a:spcAft>
                      </a:pPr>
                      <a:r>
                        <a:rPr lang="en-US" sz="2000" dirty="0">
                          <a:effectLst/>
                          <a:latin typeface="Arial" panose="020B0604020202020204" pitchFamily="34" charset="0"/>
                          <a:cs typeface="Arial" panose="020B0604020202020204" pitchFamily="34" charset="0"/>
                        </a:rPr>
                        <a:t>40</a:t>
                      </a:r>
                      <a:endParaRPr lang="en-ZA"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2777344397"/>
                  </a:ext>
                </a:extLst>
              </a:tr>
              <a:tr h="422955">
                <a:tc>
                  <a:txBody>
                    <a:bodyPr/>
                    <a:lstStyle/>
                    <a:p>
                      <a:pPr algn="ctr"/>
                      <a:r>
                        <a:rPr lang="en-ZA" sz="2000" dirty="0">
                          <a:latin typeface="Arial" panose="020B0604020202020204" pitchFamily="34" charset="0"/>
                          <a:cs typeface="Arial" panose="020B0604020202020204" pitchFamily="34" charset="0"/>
                        </a:rPr>
                        <a:t>KwaZulu-Natal</a:t>
                      </a:r>
                    </a:p>
                  </a:txBody>
                  <a:tcPr/>
                </a:tc>
                <a:tc>
                  <a:txBody>
                    <a:bodyPr/>
                    <a:lstStyle/>
                    <a:p>
                      <a:pPr algn="ctr"/>
                      <a:r>
                        <a:rPr lang="en-ZA" sz="2000" dirty="0">
                          <a:latin typeface="Arial" panose="020B0604020202020204" pitchFamily="34" charset="0"/>
                          <a:cs typeface="Arial" panose="020B0604020202020204" pitchFamily="34" charset="0"/>
                        </a:rPr>
                        <a:t>28 August</a:t>
                      </a:r>
                      <a:r>
                        <a:rPr lang="en-ZA" sz="2000" baseline="0" dirty="0">
                          <a:latin typeface="Arial" panose="020B0604020202020204" pitchFamily="34" charset="0"/>
                          <a:cs typeface="Arial" panose="020B0604020202020204" pitchFamily="34" charset="0"/>
                        </a:rPr>
                        <a:t> 2018</a:t>
                      </a:r>
                      <a:endParaRPr lang="en-ZA" sz="2000" dirty="0">
                        <a:latin typeface="Arial" panose="020B0604020202020204" pitchFamily="34" charset="0"/>
                        <a:cs typeface="Arial" panose="020B0604020202020204" pitchFamily="34" charset="0"/>
                      </a:endParaRPr>
                    </a:p>
                  </a:txBody>
                  <a:tcPr/>
                </a:tc>
                <a:tc>
                  <a:txBody>
                    <a:bodyPr/>
                    <a:lstStyle/>
                    <a:p>
                      <a:pPr algn="ctr">
                        <a:spcAft>
                          <a:spcPts val="0"/>
                        </a:spcAft>
                      </a:pPr>
                      <a:r>
                        <a:rPr lang="en-US" sz="2000" dirty="0">
                          <a:effectLst/>
                          <a:latin typeface="Arial" panose="020B0604020202020204" pitchFamily="34" charset="0"/>
                          <a:cs typeface="Arial" panose="020B0604020202020204" pitchFamily="34" charset="0"/>
                        </a:rPr>
                        <a:t>45</a:t>
                      </a:r>
                      <a:endParaRPr lang="en-ZA"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228600932"/>
                  </a:ext>
                </a:extLst>
              </a:tr>
              <a:tr h="422955">
                <a:tc>
                  <a:txBody>
                    <a:bodyPr/>
                    <a:lstStyle/>
                    <a:p>
                      <a:pPr algn="ctr"/>
                      <a:r>
                        <a:rPr lang="en-ZA" sz="2000" dirty="0">
                          <a:latin typeface="Arial" panose="020B0604020202020204" pitchFamily="34" charset="0"/>
                          <a:cs typeface="Arial" panose="020B0604020202020204" pitchFamily="34" charset="0"/>
                        </a:rPr>
                        <a:t>Mpumalanga</a:t>
                      </a:r>
                    </a:p>
                  </a:txBody>
                  <a:tcPr/>
                </a:tc>
                <a:tc>
                  <a:txBody>
                    <a:bodyPr/>
                    <a:lstStyle/>
                    <a:p>
                      <a:pPr algn="ctr"/>
                      <a:r>
                        <a:rPr lang="en-ZA" sz="2000" dirty="0">
                          <a:latin typeface="Arial" panose="020B0604020202020204" pitchFamily="34" charset="0"/>
                          <a:cs typeface="Arial" panose="020B0604020202020204" pitchFamily="34" charset="0"/>
                        </a:rPr>
                        <a:t>13 September 2018</a:t>
                      </a:r>
                    </a:p>
                  </a:txBody>
                  <a:tcPr/>
                </a:tc>
                <a:tc>
                  <a:txBody>
                    <a:bodyPr/>
                    <a:lstStyle/>
                    <a:p>
                      <a:pPr algn="ctr">
                        <a:spcAft>
                          <a:spcPts val="0"/>
                        </a:spcAft>
                      </a:pPr>
                      <a:r>
                        <a:rPr lang="en-US" sz="2000" dirty="0">
                          <a:effectLst/>
                          <a:latin typeface="Arial" panose="020B0604020202020204" pitchFamily="34" charset="0"/>
                          <a:cs typeface="Arial" panose="020B0604020202020204" pitchFamily="34" charset="0"/>
                        </a:rPr>
                        <a:t>40</a:t>
                      </a:r>
                      <a:endParaRPr lang="en-ZA"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3598411326"/>
                  </a:ext>
                </a:extLst>
              </a:tr>
              <a:tr h="422955">
                <a:tc>
                  <a:txBody>
                    <a:bodyPr/>
                    <a:lstStyle/>
                    <a:p>
                      <a:pPr algn="ctr"/>
                      <a:r>
                        <a:rPr lang="en-ZA" sz="2000" dirty="0">
                          <a:latin typeface="Arial" panose="020B0604020202020204" pitchFamily="34" charset="0"/>
                          <a:cs typeface="Arial" panose="020B0604020202020204" pitchFamily="34" charset="0"/>
                        </a:rPr>
                        <a:t>Western Cape </a:t>
                      </a:r>
                    </a:p>
                  </a:txBody>
                  <a:tcPr/>
                </a:tc>
                <a:tc>
                  <a:txBody>
                    <a:bodyPr/>
                    <a:lstStyle/>
                    <a:p>
                      <a:pPr algn="ctr"/>
                      <a:r>
                        <a:rPr lang="en-ZA" sz="2000" dirty="0">
                          <a:latin typeface="Arial" panose="020B0604020202020204" pitchFamily="34" charset="0"/>
                          <a:cs typeface="Arial" panose="020B0604020202020204" pitchFamily="34" charset="0"/>
                        </a:rPr>
                        <a:t>19 September 2018</a:t>
                      </a:r>
                    </a:p>
                  </a:txBody>
                  <a:tcPr/>
                </a:tc>
                <a:tc>
                  <a:txBody>
                    <a:bodyPr/>
                    <a:lstStyle/>
                    <a:p>
                      <a:pPr algn="ctr">
                        <a:spcAft>
                          <a:spcPts val="0"/>
                        </a:spcAft>
                      </a:pPr>
                      <a:r>
                        <a:rPr lang="en-US" sz="2000" dirty="0">
                          <a:effectLst/>
                          <a:latin typeface="Arial" panose="020B0604020202020204" pitchFamily="34" charset="0"/>
                          <a:cs typeface="Arial" panose="020B0604020202020204" pitchFamily="34" charset="0"/>
                        </a:rPr>
                        <a:t>53</a:t>
                      </a:r>
                      <a:endParaRPr lang="en-ZA"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2240616483"/>
                  </a:ext>
                </a:extLst>
              </a:tr>
              <a:tr h="422955">
                <a:tc>
                  <a:txBody>
                    <a:bodyPr/>
                    <a:lstStyle/>
                    <a:p>
                      <a:pPr algn="ctr"/>
                      <a:r>
                        <a:rPr lang="en-ZA" sz="2000" dirty="0">
                          <a:latin typeface="Arial" panose="020B0604020202020204" pitchFamily="34" charset="0"/>
                          <a:cs typeface="Arial" panose="020B0604020202020204" pitchFamily="34" charset="0"/>
                        </a:rPr>
                        <a:t>Eastern Cape</a:t>
                      </a:r>
                    </a:p>
                  </a:txBody>
                  <a:tcPr/>
                </a:tc>
                <a:tc>
                  <a:txBody>
                    <a:bodyPr/>
                    <a:lstStyle/>
                    <a:p>
                      <a:pPr algn="ctr"/>
                      <a:r>
                        <a:rPr lang="en-ZA" sz="2000" dirty="0">
                          <a:latin typeface="Arial" panose="020B0604020202020204" pitchFamily="34" charset="0"/>
                          <a:cs typeface="Arial" panose="020B0604020202020204" pitchFamily="34" charset="0"/>
                        </a:rPr>
                        <a:t>09-11 October 2018</a:t>
                      </a:r>
                    </a:p>
                  </a:txBody>
                  <a:tcPr/>
                </a:tc>
                <a:tc>
                  <a:txBody>
                    <a:bodyPr/>
                    <a:lstStyle/>
                    <a:p>
                      <a:pPr algn="ctr">
                        <a:spcAft>
                          <a:spcPts val="0"/>
                        </a:spcAft>
                      </a:pPr>
                      <a:r>
                        <a:rPr lang="en-US" sz="2000" dirty="0">
                          <a:effectLst/>
                          <a:latin typeface="Arial" panose="020B0604020202020204" pitchFamily="34" charset="0"/>
                          <a:cs typeface="Arial" panose="020B0604020202020204" pitchFamily="34" charset="0"/>
                        </a:rPr>
                        <a:t>61</a:t>
                      </a:r>
                      <a:endParaRPr lang="en-ZA"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3828734547"/>
                  </a:ext>
                </a:extLst>
              </a:tr>
              <a:tr h="422955">
                <a:tc>
                  <a:txBody>
                    <a:bodyPr/>
                    <a:lstStyle/>
                    <a:p>
                      <a:pPr algn="ctr"/>
                      <a:r>
                        <a:rPr lang="en-ZA" sz="2000" dirty="0">
                          <a:latin typeface="Arial" panose="020B0604020202020204" pitchFamily="34" charset="0"/>
                          <a:cs typeface="Arial" panose="020B0604020202020204" pitchFamily="34" charset="0"/>
                        </a:rPr>
                        <a:t>North West </a:t>
                      </a:r>
                    </a:p>
                  </a:txBody>
                  <a:tcPr/>
                </a:tc>
                <a:tc>
                  <a:txBody>
                    <a:bodyPr/>
                    <a:lstStyle/>
                    <a:p>
                      <a:pPr algn="ctr"/>
                      <a:r>
                        <a:rPr lang="en-ZA" sz="2000" dirty="0">
                          <a:latin typeface="Arial" panose="020B0604020202020204" pitchFamily="34" charset="0"/>
                          <a:cs typeface="Arial" panose="020B0604020202020204" pitchFamily="34" charset="0"/>
                        </a:rPr>
                        <a:t>13 November 2018</a:t>
                      </a:r>
                    </a:p>
                  </a:txBody>
                  <a:tcPr/>
                </a:tc>
                <a:tc>
                  <a:txBody>
                    <a:bodyPr/>
                    <a:lstStyle/>
                    <a:p>
                      <a:pPr algn="ctr">
                        <a:spcAft>
                          <a:spcPts val="0"/>
                        </a:spcAft>
                      </a:pPr>
                      <a:r>
                        <a:rPr lang="en-US" sz="2000" dirty="0">
                          <a:effectLst/>
                          <a:latin typeface="Arial" panose="020B0604020202020204" pitchFamily="34" charset="0"/>
                          <a:cs typeface="Arial" panose="020B0604020202020204" pitchFamily="34" charset="0"/>
                        </a:rPr>
                        <a:t>56</a:t>
                      </a:r>
                      <a:endParaRPr lang="en-ZA"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920242636"/>
                  </a:ext>
                </a:extLst>
              </a:tr>
              <a:tr h="422955">
                <a:tc>
                  <a:txBody>
                    <a:bodyPr/>
                    <a:lstStyle/>
                    <a:p>
                      <a:pPr algn="ctr"/>
                      <a:r>
                        <a:rPr lang="en-ZA" sz="2000" dirty="0">
                          <a:latin typeface="Arial" panose="020B0604020202020204" pitchFamily="34" charset="0"/>
                          <a:cs typeface="Arial" panose="020B0604020202020204" pitchFamily="34" charset="0"/>
                        </a:rPr>
                        <a:t>Free State</a:t>
                      </a:r>
                    </a:p>
                  </a:txBody>
                  <a:tcPr/>
                </a:tc>
                <a:tc>
                  <a:txBody>
                    <a:bodyPr/>
                    <a:lstStyle/>
                    <a:p>
                      <a:pPr algn="ctr"/>
                      <a:r>
                        <a:rPr lang="en-ZA" sz="2000" dirty="0">
                          <a:latin typeface="Arial" panose="020B0604020202020204" pitchFamily="34" charset="0"/>
                          <a:cs typeface="Arial" panose="020B0604020202020204" pitchFamily="34" charset="0"/>
                        </a:rPr>
                        <a:t>28 November 2018</a:t>
                      </a:r>
                    </a:p>
                  </a:txBody>
                  <a:tcPr/>
                </a:tc>
                <a:tc>
                  <a:txBody>
                    <a:bodyPr/>
                    <a:lstStyle/>
                    <a:p>
                      <a:pPr algn="ctr">
                        <a:spcAft>
                          <a:spcPts val="0"/>
                        </a:spcAft>
                      </a:pPr>
                      <a:r>
                        <a:rPr lang="en-US" sz="2000" dirty="0">
                          <a:effectLst/>
                          <a:latin typeface="Arial" panose="020B0604020202020204" pitchFamily="34" charset="0"/>
                          <a:cs typeface="Arial" panose="020B0604020202020204" pitchFamily="34" charset="0"/>
                        </a:rPr>
                        <a:t>58</a:t>
                      </a:r>
                      <a:endParaRPr lang="en-ZA"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828697355"/>
                  </a:ext>
                </a:extLst>
              </a:tr>
              <a:tr h="422955">
                <a:tc>
                  <a:txBody>
                    <a:bodyPr/>
                    <a:lstStyle/>
                    <a:p>
                      <a:pPr algn="ctr"/>
                      <a:r>
                        <a:rPr lang="en-ZA" sz="2000" dirty="0">
                          <a:latin typeface="Arial" panose="020B0604020202020204" pitchFamily="34" charset="0"/>
                          <a:cs typeface="Arial" panose="020B0604020202020204" pitchFamily="34" charset="0"/>
                        </a:rPr>
                        <a:t>Gauteng </a:t>
                      </a:r>
                    </a:p>
                  </a:txBody>
                  <a:tcPr/>
                </a:tc>
                <a:tc>
                  <a:txBody>
                    <a:bodyPr/>
                    <a:lstStyle/>
                    <a:p>
                      <a:pPr algn="ctr"/>
                      <a:r>
                        <a:rPr lang="en-ZA" sz="2000" dirty="0">
                          <a:latin typeface="Arial" panose="020B0604020202020204" pitchFamily="34" charset="0"/>
                          <a:cs typeface="Arial" panose="020B0604020202020204" pitchFamily="34" charset="0"/>
                        </a:rPr>
                        <a:t>28 January</a:t>
                      </a:r>
                      <a:r>
                        <a:rPr lang="en-ZA" sz="2000" baseline="0" dirty="0">
                          <a:latin typeface="Arial" panose="020B0604020202020204" pitchFamily="34" charset="0"/>
                          <a:cs typeface="Arial" panose="020B0604020202020204" pitchFamily="34" charset="0"/>
                        </a:rPr>
                        <a:t> 2019</a:t>
                      </a:r>
                      <a:endParaRPr lang="en-ZA" sz="2000" dirty="0">
                        <a:latin typeface="Arial" panose="020B0604020202020204" pitchFamily="34" charset="0"/>
                        <a:cs typeface="Arial" panose="020B0604020202020204" pitchFamily="34" charset="0"/>
                      </a:endParaRPr>
                    </a:p>
                  </a:txBody>
                  <a:tcPr/>
                </a:tc>
                <a:tc>
                  <a:txBody>
                    <a:bodyPr/>
                    <a:lstStyle/>
                    <a:p>
                      <a:pPr algn="ctr">
                        <a:spcAft>
                          <a:spcPts val="0"/>
                        </a:spcAft>
                      </a:pPr>
                      <a:r>
                        <a:rPr lang="en-US" sz="2000" dirty="0">
                          <a:effectLst/>
                          <a:latin typeface="Arial" panose="020B0604020202020204" pitchFamily="34" charset="0"/>
                          <a:cs typeface="Arial" panose="020B0604020202020204" pitchFamily="34" charset="0"/>
                        </a:rPr>
                        <a:t>29</a:t>
                      </a:r>
                      <a:endParaRPr lang="en-ZA"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977699516"/>
                  </a:ext>
                </a:extLst>
              </a:tr>
              <a:tr h="422955">
                <a:tc>
                  <a:txBody>
                    <a:bodyPr/>
                    <a:lstStyle/>
                    <a:p>
                      <a:pPr algn="ctr"/>
                      <a:r>
                        <a:rPr lang="en-ZA" sz="2000" dirty="0">
                          <a:latin typeface="Arial" panose="020B0604020202020204" pitchFamily="34" charset="0"/>
                          <a:cs typeface="Arial" panose="020B0604020202020204" pitchFamily="34" charset="0"/>
                        </a:rPr>
                        <a:t>Northern Cape</a:t>
                      </a:r>
                    </a:p>
                  </a:txBody>
                  <a:tcPr/>
                </a:tc>
                <a:tc>
                  <a:txBody>
                    <a:bodyPr/>
                    <a:lstStyle/>
                    <a:p>
                      <a:pPr algn="ctr"/>
                      <a:r>
                        <a:rPr lang="en-ZA" sz="2000" dirty="0">
                          <a:latin typeface="Arial" panose="020B0604020202020204" pitchFamily="34" charset="0"/>
                          <a:cs typeface="Arial" panose="020B0604020202020204" pitchFamily="34" charset="0"/>
                        </a:rPr>
                        <a:t>29 January 2019</a:t>
                      </a:r>
                    </a:p>
                  </a:txBody>
                  <a:tcPr/>
                </a:tc>
                <a:tc>
                  <a:txBody>
                    <a:bodyPr/>
                    <a:lstStyle/>
                    <a:p>
                      <a:pPr algn="ctr">
                        <a:spcAft>
                          <a:spcPts val="0"/>
                        </a:spcAft>
                      </a:pPr>
                      <a:r>
                        <a:rPr lang="en-US" sz="2000" dirty="0">
                          <a:effectLst/>
                          <a:latin typeface="Arial" panose="020B0604020202020204" pitchFamily="34" charset="0"/>
                          <a:cs typeface="Arial" panose="020B0604020202020204" pitchFamily="34" charset="0"/>
                        </a:rPr>
                        <a:t>68</a:t>
                      </a:r>
                      <a:endParaRPr lang="en-ZA"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707290926"/>
                  </a:ext>
                </a:extLst>
              </a:tr>
              <a:tr h="621491">
                <a:tc gridSpan="3">
                  <a:txBody>
                    <a:bodyPr/>
                    <a:lstStyle/>
                    <a:p>
                      <a:r>
                        <a:rPr lang="en-ZA" sz="2000" dirty="0">
                          <a:latin typeface="Arial" panose="020B0604020202020204" pitchFamily="34" charset="0"/>
                          <a:cs typeface="Arial" panose="020B0604020202020204" pitchFamily="34" charset="0"/>
                        </a:rPr>
                        <a:t>Total Number of members reached:  450</a:t>
                      </a:r>
                    </a:p>
                  </a:txBody>
                  <a:tcPr/>
                </a:tc>
                <a:tc hMerge="1">
                  <a:txBody>
                    <a:bodyPr/>
                    <a:lstStyle/>
                    <a:p>
                      <a:endParaRPr lang="en-ZA" dirty="0"/>
                    </a:p>
                  </a:txBody>
                  <a:tcPr/>
                </a:tc>
                <a:tc hMerge="1">
                  <a:txBody>
                    <a:bodyPr/>
                    <a:lstStyle/>
                    <a:p>
                      <a:endParaRPr lang="en-ZA"/>
                    </a:p>
                  </a:txBody>
                  <a:tcPr/>
                </a:tc>
                <a:extLst>
                  <a:ext uri="{0D108BD9-81ED-4DB2-BD59-A6C34878D82A}">
                    <a16:rowId xmlns:a16="http://schemas.microsoft.com/office/drawing/2014/main" val="3003053263"/>
                  </a:ext>
                </a:extLst>
              </a:tr>
            </a:tbl>
          </a:graphicData>
        </a:graphic>
      </p:graphicFrame>
      <p:sp>
        <p:nvSpPr>
          <p:cNvPr id="2" name="Slide Number Placeholder 1"/>
          <p:cNvSpPr>
            <a:spLocks noGrp="1"/>
          </p:cNvSpPr>
          <p:nvPr>
            <p:ph type="sldNum" sz="quarter" idx="12"/>
          </p:nvPr>
        </p:nvSpPr>
        <p:spPr/>
        <p:txBody>
          <a:bodyPr/>
          <a:lstStyle/>
          <a:p>
            <a:pPr defTabSz="457200">
              <a:defRPr/>
            </a:pPr>
            <a:fld id="{8BCE3E3E-AAEA-2C4F-AAAF-D5D0D3B13C3A}" type="slidenum">
              <a:rPr lang="en-US" sz="1200" b="0">
                <a:solidFill>
                  <a:prstClr val="black">
                    <a:tint val="75000"/>
                  </a:prstClr>
                </a:solidFill>
                <a:latin typeface="Calibri"/>
              </a:rPr>
              <a:pPr defTabSz="457200">
                <a:defRPr/>
              </a:pPr>
              <a:t>11</a:t>
            </a:fld>
            <a:endParaRPr lang="en-US" sz="1200" b="0" dirty="0">
              <a:solidFill>
                <a:prstClr val="black">
                  <a:tint val="75000"/>
                </a:prstClr>
              </a:solidFill>
              <a:latin typeface="Calibri"/>
            </a:endParaRPr>
          </a:p>
        </p:txBody>
      </p:sp>
    </p:spTree>
    <p:extLst>
      <p:ext uri="{BB962C8B-B14F-4D97-AF65-F5344CB8AC3E}">
        <p14:creationId xmlns:p14="http://schemas.microsoft.com/office/powerpoint/2010/main" val="22407431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normAutofit/>
          </a:bodyPr>
          <a:lstStyle/>
          <a:p>
            <a:pPr algn="just"/>
            <a:r>
              <a:rPr lang="en-ZA" sz="3600" dirty="0">
                <a:latin typeface="Arial" panose="020B0604020202020204" pitchFamily="34" charset="0"/>
                <a:cs typeface="Arial" panose="020B0604020202020204" pitchFamily="34" charset="0"/>
              </a:rPr>
              <a:t>Response to question (A) </a:t>
            </a:r>
            <a:r>
              <a:rPr lang="en-US" sz="3600" dirty="0">
                <a:latin typeface="Arial" panose="020B0604020202020204" pitchFamily="34" charset="0"/>
                <a:cs typeface="Arial" panose="020B0604020202020204" pitchFamily="34" charset="0"/>
              </a:rPr>
              <a:t>(cont.)</a:t>
            </a:r>
            <a:endParaRPr lang="en-ZA" sz="3600" b="1" dirty="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a:xfrm>
            <a:off x="10837333" y="6272876"/>
            <a:ext cx="973667" cy="274320"/>
          </a:xfrm>
        </p:spPr>
        <p:txBody>
          <a:bodyPr/>
          <a:lstStyle/>
          <a:p>
            <a:pPr defTabSz="457200">
              <a:defRPr/>
            </a:pPr>
            <a:fld id="{8BCE3E3E-AAEA-2C4F-AAAF-D5D0D3B13C3A}" type="slidenum">
              <a:rPr lang="en-US" sz="1200">
                <a:solidFill>
                  <a:prstClr val="black">
                    <a:tint val="75000"/>
                  </a:prstClr>
                </a:solidFill>
                <a:latin typeface="Calibri"/>
              </a:rPr>
              <a:pPr defTabSz="457200">
                <a:defRPr/>
              </a:pPr>
              <a:t>12</a:t>
            </a:fld>
            <a:endParaRPr lang="en-US" sz="1200" dirty="0">
              <a:solidFill>
                <a:prstClr val="black">
                  <a:tint val="75000"/>
                </a:prstClr>
              </a:solidFill>
              <a:latin typeface="Calibri"/>
            </a:endParaRPr>
          </a:p>
        </p:txBody>
      </p:sp>
      <p:sp>
        <p:nvSpPr>
          <p:cNvPr id="4" name="Content Placeholder 3"/>
          <p:cNvSpPr>
            <a:spLocks noGrp="1"/>
          </p:cNvSpPr>
          <p:nvPr>
            <p:ph idx="1"/>
          </p:nvPr>
        </p:nvSpPr>
        <p:spPr>
          <a:xfrm>
            <a:off x="918293" y="1245032"/>
            <a:ext cx="10786873" cy="5165004"/>
          </a:xfrm>
        </p:spPr>
        <p:txBody>
          <a:bodyPr>
            <a:normAutofit/>
          </a:bodyPr>
          <a:lstStyle/>
          <a:p>
            <a:pPr marL="0" indent="0" algn="just">
              <a:lnSpc>
                <a:spcPct val="150000"/>
              </a:lnSpc>
              <a:buNone/>
            </a:pPr>
            <a:r>
              <a:rPr lang="en-ZA" dirty="0">
                <a:latin typeface="Arial" panose="020B0604020202020204" pitchFamily="34" charset="0"/>
                <a:cs typeface="Arial" panose="020B0604020202020204" pitchFamily="34" charset="0"/>
              </a:rPr>
              <a:t>In addition, in order to ensure that members are knowledgeable, each province was issued with a SAPS Mental Health Care Act file for distribution to Clusters and stations during 2018. These files contained the following:</a:t>
            </a:r>
          </a:p>
          <a:p>
            <a:pPr marL="342900" indent="-342900" algn="just">
              <a:lnSpc>
                <a:spcPct val="150000"/>
              </a:lnSpc>
              <a:buFont typeface="Arial" panose="020B0604020202020204" pitchFamily="34" charset="0"/>
              <a:buChar char="•"/>
            </a:pPr>
            <a:r>
              <a:rPr lang="en-ZA" dirty="0">
                <a:latin typeface="Arial" panose="020B0604020202020204" pitchFamily="34" charset="0"/>
                <a:cs typeface="Arial" panose="020B0604020202020204" pitchFamily="34" charset="0"/>
              </a:rPr>
              <a:t>The Mental Health Care Act, 2002(Act 17 of 2002) including  Regulations</a:t>
            </a:r>
          </a:p>
          <a:p>
            <a:pPr marL="342900" indent="-342900" algn="just">
              <a:lnSpc>
                <a:spcPct val="150000"/>
              </a:lnSpc>
              <a:buFont typeface="Arial" panose="020B0604020202020204" pitchFamily="34" charset="0"/>
              <a:buChar char="•"/>
            </a:pPr>
            <a:r>
              <a:rPr lang="en-ZA" dirty="0">
                <a:latin typeface="Arial" panose="020B0604020202020204" pitchFamily="34" charset="0"/>
                <a:cs typeface="Arial" panose="020B0604020202020204" pitchFamily="34" charset="0"/>
              </a:rPr>
              <a:t>Standing Order (G) 291 on the Mental Health Care Act, 2002</a:t>
            </a:r>
          </a:p>
          <a:p>
            <a:pPr marL="342900" indent="-342900" algn="just">
              <a:lnSpc>
                <a:spcPct val="150000"/>
              </a:lnSpc>
              <a:buFont typeface="Arial" panose="020B0604020202020204" pitchFamily="34" charset="0"/>
              <a:buChar char="•"/>
            </a:pPr>
            <a:r>
              <a:rPr lang="en-ZA" b="1" dirty="0">
                <a:latin typeface="Arial" panose="020B0604020202020204" pitchFamily="34" charset="0"/>
                <a:cs typeface="Arial" panose="020B0604020202020204" pitchFamily="34" charset="0"/>
              </a:rPr>
              <a:t>MHCA Form 22 </a:t>
            </a:r>
            <a:r>
              <a:rPr lang="en-ZA" dirty="0">
                <a:latin typeface="Arial" panose="020B0604020202020204" pitchFamily="34" charset="0"/>
                <a:cs typeface="Arial" panose="020B0604020202020204" pitchFamily="34" charset="0"/>
              </a:rPr>
              <a:t>(handing over custody by the SAPS of a person suspected of being mentally ill to Health establishment)</a:t>
            </a:r>
          </a:p>
        </p:txBody>
      </p:sp>
    </p:spTree>
    <p:extLst>
      <p:ext uri="{BB962C8B-B14F-4D97-AF65-F5344CB8AC3E}">
        <p14:creationId xmlns:p14="http://schemas.microsoft.com/office/powerpoint/2010/main" val="11410159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noAutofit/>
          </a:bodyPr>
          <a:lstStyle/>
          <a:p>
            <a:pPr algn="just"/>
            <a:r>
              <a:rPr lang="en-ZA" sz="3600" dirty="0">
                <a:latin typeface="Segoe UI" panose="020B0502040204020203" pitchFamily="34" charset="0"/>
                <a:cs typeface="Segoe UI" panose="020B0502040204020203" pitchFamily="34" charset="0"/>
              </a:rPr>
              <a:t>ResponSE to question A </a:t>
            </a:r>
            <a:r>
              <a:rPr lang="en-US" sz="3600" dirty="0">
                <a:latin typeface="Segoe UI" panose="020B0502040204020203" pitchFamily="34" charset="0"/>
                <a:cs typeface="Segoe UI" panose="020B0502040204020203" pitchFamily="34" charset="0"/>
              </a:rPr>
              <a:t>(cont.)</a:t>
            </a:r>
            <a:endParaRPr lang="en-ZA" sz="3600" b="1" dirty="0">
              <a:latin typeface="Segoe UI" panose="020B0502040204020203" pitchFamily="34" charset="0"/>
              <a:cs typeface="Segoe UI" panose="020B0502040204020203" pitchFamily="34" charset="0"/>
            </a:endParaRPr>
          </a:p>
        </p:txBody>
      </p:sp>
      <p:sp>
        <p:nvSpPr>
          <p:cNvPr id="2" name="Slide Number Placeholder 1"/>
          <p:cNvSpPr>
            <a:spLocks noGrp="1"/>
          </p:cNvSpPr>
          <p:nvPr>
            <p:ph type="sldNum" sz="quarter" idx="12"/>
          </p:nvPr>
        </p:nvSpPr>
        <p:spPr/>
        <p:txBody>
          <a:bodyPr/>
          <a:lstStyle/>
          <a:p>
            <a:pPr defTabSz="457200">
              <a:defRPr/>
            </a:pPr>
            <a:fld id="{8BCE3E3E-AAEA-2C4F-AAAF-D5D0D3B13C3A}" type="slidenum">
              <a:rPr lang="en-US" sz="1200" b="0">
                <a:solidFill>
                  <a:prstClr val="black">
                    <a:tint val="75000"/>
                  </a:prstClr>
                </a:solidFill>
                <a:latin typeface="Calibri"/>
              </a:rPr>
              <a:pPr defTabSz="457200">
                <a:defRPr/>
              </a:pPr>
              <a:t>13</a:t>
            </a:fld>
            <a:endParaRPr lang="en-US" sz="1200" b="0" dirty="0">
              <a:solidFill>
                <a:prstClr val="black">
                  <a:tint val="75000"/>
                </a:prstClr>
              </a:solidFill>
              <a:latin typeface="Calibri"/>
            </a:endParaRPr>
          </a:p>
        </p:txBody>
      </p:sp>
      <p:sp>
        <p:nvSpPr>
          <p:cNvPr id="4" name="Content Placeholder 3"/>
          <p:cNvSpPr>
            <a:spLocks noGrp="1"/>
          </p:cNvSpPr>
          <p:nvPr>
            <p:ph idx="1"/>
          </p:nvPr>
        </p:nvSpPr>
        <p:spPr/>
        <p:txBody>
          <a:bodyPr>
            <a:normAutofit lnSpcReduction="10000"/>
          </a:bodyPr>
          <a:lstStyle/>
          <a:p>
            <a:pPr marL="342900" indent="-342900">
              <a:lnSpc>
                <a:spcPct val="150000"/>
              </a:lnSpc>
              <a:buFont typeface="Arial" panose="020B0604020202020204" pitchFamily="34" charset="0"/>
              <a:buChar char="•"/>
            </a:pPr>
            <a:r>
              <a:rPr lang="en-ZA" b="1" dirty="0">
                <a:latin typeface="Arial" panose="020B0604020202020204" pitchFamily="34" charset="0"/>
                <a:cs typeface="Arial" panose="020B0604020202020204" pitchFamily="34" charset="0"/>
              </a:rPr>
              <a:t>MHCA Form 2 </a:t>
            </a:r>
            <a:r>
              <a:rPr lang="en-ZA" dirty="0">
                <a:latin typeface="Arial" panose="020B0604020202020204" pitchFamily="34" charset="0"/>
                <a:cs typeface="Arial" panose="020B0604020202020204" pitchFamily="34" charset="0"/>
              </a:rPr>
              <a:t>(transfer of mental health care user from detention to Health establishment)</a:t>
            </a:r>
          </a:p>
          <a:p>
            <a:pPr marL="342900" indent="-342900">
              <a:lnSpc>
                <a:spcPct val="150000"/>
              </a:lnSpc>
              <a:buFont typeface="Arial" panose="020B0604020202020204" pitchFamily="34" charset="0"/>
              <a:buChar char="•"/>
            </a:pPr>
            <a:r>
              <a:rPr lang="en-ZA" b="1" dirty="0">
                <a:latin typeface="Arial" panose="020B0604020202020204" pitchFamily="34" charset="0"/>
                <a:cs typeface="Arial" panose="020B0604020202020204" pitchFamily="34" charset="0"/>
              </a:rPr>
              <a:t>MHCA Form 25 </a:t>
            </a:r>
            <a:r>
              <a:rPr lang="en-ZA" dirty="0">
                <a:latin typeface="Arial" panose="020B0604020202020204" pitchFamily="34" charset="0"/>
                <a:cs typeface="Arial" panose="020B0604020202020204" pitchFamily="34" charset="0"/>
              </a:rPr>
              <a:t>(Notice of abscondment from health establishment by mentally ill person to SAPS)</a:t>
            </a:r>
          </a:p>
          <a:p>
            <a:pPr marL="342900" indent="-342900">
              <a:lnSpc>
                <a:spcPct val="150000"/>
              </a:lnSpc>
              <a:buFont typeface="Arial" panose="020B0604020202020204" pitchFamily="34" charset="0"/>
              <a:buChar char="•"/>
            </a:pPr>
            <a:r>
              <a:rPr lang="en-ZA" b="1" dirty="0">
                <a:latin typeface="Arial" panose="020B0604020202020204" pitchFamily="34" charset="0"/>
                <a:cs typeface="Arial" panose="020B0604020202020204" pitchFamily="34" charset="0"/>
              </a:rPr>
              <a:t>MHCA Form 26 </a:t>
            </a:r>
            <a:r>
              <a:rPr lang="en-ZA" dirty="0">
                <a:latin typeface="Arial" panose="020B0604020202020204" pitchFamily="34" charset="0"/>
                <a:cs typeface="Arial" panose="020B0604020202020204" pitchFamily="34" charset="0"/>
              </a:rPr>
              <a:t>(Notice of returning  absconded Mental Health Care User to the Health establishment by SAPS)</a:t>
            </a:r>
          </a:p>
          <a:p>
            <a:pPr marL="342900" indent="-342900">
              <a:lnSpc>
                <a:spcPct val="150000"/>
              </a:lnSpc>
              <a:buFont typeface="Arial" panose="020B0604020202020204" pitchFamily="34" charset="0"/>
              <a:buChar char="•"/>
            </a:pPr>
            <a:r>
              <a:rPr lang="en-ZA" b="1" dirty="0">
                <a:latin typeface="Arial" panose="020B0604020202020204" pitchFamily="34" charset="0"/>
                <a:cs typeface="Arial" panose="020B0604020202020204" pitchFamily="34" charset="0"/>
              </a:rPr>
              <a:t>MHCA Form 2 </a:t>
            </a:r>
            <a:r>
              <a:rPr lang="en-ZA" dirty="0">
                <a:latin typeface="Arial" panose="020B0604020202020204" pitchFamily="34" charset="0"/>
                <a:cs typeface="Arial" panose="020B0604020202020204" pitchFamily="34" charset="0"/>
              </a:rPr>
              <a:t>(Report of abuse of Mental Health Care User to the Review Board)</a:t>
            </a:r>
          </a:p>
        </p:txBody>
      </p:sp>
    </p:spTree>
    <p:extLst>
      <p:ext uri="{BB962C8B-B14F-4D97-AF65-F5344CB8AC3E}">
        <p14:creationId xmlns:p14="http://schemas.microsoft.com/office/powerpoint/2010/main" val="15465400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858982" y="147783"/>
            <a:ext cx="10952018" cy="1161904"/>
          </a:xfrm>
        </p:spPr>
        <p:style>
          <a:lnRef idx="2">
            <a:schemeClr val="accent5">
              <a:shade val="50000"/>
            </a:schemeClr>
          </a:lnRef>
          <a:fillRef idx="1">
            <a:schemeClr val="accent5"/>
          </a:fillRef>
          <a:effectRef idx="0">
            <a:schemeClr val="accent5"/>
          </a:effectRef>
          <a:fontRef idx="minor">
            <a:schemeClr val="lt1"/>
          </a:fontRef>
        </p:style>
        <p:txBody>
          <a:bodyPr>
            <a:noAutofit/>
          </a:bodyPr>
          <a:lstStyle/>
          <a:p>
            <a:pPr lvl="0">
              <a:lnSpc>
                <a:spcPct val="150000"/>
              </a:lnSpc>
              <a:spcBef>
                <a:spcPts val="0"/>
              </a:spcBef>
              <a:defRPr/>
            </a:pPr>
            <a:r>
              <a:rPr lang="en-ZA" sz="1800" dirty="0">
                <a:latin typeface="Segoe UI" panose="020B0502040204020203" pitchFamily="34" charset="0"/>
                <a:cs typeface="Segoe UI" panose="020B0502040204020203" pitchFamily="34" charset="0"/>
              </a:rPr>
              <a:t>(b) Statistical information of cases dealt with by the SAPS involving MHCUs over the last ten financial years, commencing in 2007/2008?</a:t>
            </a:r>
          </a:p>
        </p:txBody>
      </p:sp>
      <p:sp>
        <p:nvSpPr>
          <p:cNvPr id="2" name="Slide Number Placeholder 1"/>
          <p:cNvSpPr>
            <a:spLocks noGrp="1"/>
          </p:cNvSpPr>
          <p:nvPr>
            <p:ph type="sldNum" sz="quarter" idx="12"/>
          </p:nvPr>
        </p:nvSpPr>
        <p:spPr/>
        <p:txBody>
          <a:bodyPr/>
          <a:lstStyle/>
          <a:p>
            <a:pPr defTabSz="457200">
              <a:defRPr/>
            </a:pPr>
            <a:fld id="{8BCE3E3E-AAEA-2C4F-AAAF-D5D0D3B13C3A}" type="slidenum">
              <a:rPr lang="en-US" sz="1200" b="0">
                <a:solidFill>
                  <a:prstClr val="black">
                    <a:tint val="75000"/>
                  </a:prstClr>
                </a:solidFill>
                <a:latin typeface="Calibri"/>
              </a:rPr>
              <a:pPr defTabSz="457200">
                <a:defRPr/>
              </a:pPr>
              <a:t>14</a:t>
            </a:fld>
            <a:endParaRPr lang="en-US" sz="1200" b="0" dirty="0">
              <a:solidFill>
                <a:prstClr val="black">
                  <a:tint val="75000"/>
                </a:prstClr>
              </a:solidFill>
              <a:latin typeface="Calibri"/>
            </a:endParaRPr>
          </a:p>
        </p:txBody>
      </p:sp>
      <p:sp>
        <p:nvSpPr>
          <p:cNvPr id="3" name="Content Placeholder 2"/>
          <p:cNvSpPr>
            <a:spLocks noGrp="1"/>
          </p:cNvSpPr>
          <p:nvPr>
            <p:ph idx="1"/>
          </p:nvPr>
        </p:nvSpPr>
        <p:spPr>
          <a:xfrm>
            <a:off x="858982" y="1309687"/>
            <a:ext cx="10952018" cy="5414386"/>
          </a:xfrm>
        </p:spPr>
        <p:txBody>
          <a:bodyPr>
            <a:normAutofit/>
          </a:bodyPr>
          <a:lstStyle/>
          <a:p>
            <a:pPr marL="342900" indent="-342900" algn="just">
              <a:lnSpc>
                <a:spcPct val="110000"/>
              </a:lnSpc>
              <a:buFont typeface="Arial" panose="020B0604020202020204" pitchFamily="34" charset="0"/>
              <a:buChar char="•"/>
            </a:pPr>
            <a:r>
              <a:rPr lang="en-US" dirty="0">
                <a:latin typeface="Arial" panose="020B0604020202020204" pitchFamily="34" charset="0"/>
                <a:cs typeface="Arial" panose="020B0604020202020204" pitchFamily="34" charset="0"/>
              </a:rPr>
              <a:t>There is </a:t>
            </a:r>
            <a:r>
              <a:rPr lang="en-US" b="1" dirty="0">
                <a:latin typeface="Arial" panose="020B0604020202020204" pitchFamily="34" charset="0"/>
                <a:cs typeface="Arial" panose="020B0604020202020204" pitchFamily="34" charset="0"/>
              </a:rPr>
              <a:t>no statistical information </a:t>
            </a:r>
            <a:r>
              <a:rPr lang="en-US" dirty="0">
                <a:latin typeface="Arial" panose="020B0604020202020204" pitchFamily="34" charset="0"/>
                <a:cs typeface="Arial" panose="020B0604020202020204" pitchFamily="34" charset="0"/>
              </a:rPr>
              <a:t>available currently. </a:t>
            </a:r>
          </a:p>
          <a:p>
            <a:pPr marL="342900" indent="-342900" algn="just">
              <a:lnSpc>
                <a:spcPct val="110000"/>
              </a:lnSpc>
              <a:buFont typeface="Arial" panose="020B0604020202020204" pitchFamily="34" charset="0"/>
              <a:buChar char="•"/>
            </a:pPr>
            <a:r>
              <a:rPr lang="en-US" dirty="0">
                <a:latin typeface="Arial" panose="020B0604020202020204" pitchFamily="34" charset="0"/>
                <a:cs typeface="Arial" panose="020B0604020202020204" pitchFamily="34" charset="0"/>
              </a:rPr>
              <a:t>SAPS Systems are not configured to capture data on the MHCUs cases. </a:t>
            </a:r>
          </a:p>
          <a:p>
            <a:pPr marL="342900" indent="-342900" algn="just">
              <a:lnSpc>
                <a:spcPct val="110000"/>
              </a:lnSpc>
              <a:buFont typeface="Arial" panose="020B0604020202020204" pitchFamily="34" charset="0"/>
              <a:buChar char="•"/>
            </a:pPr>
            <a:r>
              <a:rPr lang="en-US" dirty="0">
                <a:latin typeface="Arial" panose="020B0604020202020204" pitchFamily="34" charset="0"/>
                <a:cs typeface="Arial" panose="020B0604020202020204" pitchFamily="34" charset="0"/>
              </a:rPr>
              <a:t>However, in addressing </a:t>
            </a:r>
            <a:r>
              <a:rPr lang="en-US" sz="2200" dirty="0">
                <a:latin typeface="Arial" panose="020B0604020202020204" pitchFamily="34" charset="0"/>
                <a:cs typeface="Arial" panose="020B0604020202020204" pitchFamily="34" charset="0"/>
              </a:rPr>
              <a:t>systemic</a:t>
            </a:r>
            <a:r>
              <a:rPr lang="en-US" dirty="0">
                <a:latin typeface="Arial" panose="020B0604020202020204" pitchFamily="34" charset="0"/>
                <a:cs typeface="Arial" panose="020B0604020202020204" pitchFamily="34" charset="0"/>
              </a:rPr>
              <a:t> issues impacting on accessing services, monitoring and reasonable accommodation for victims and offenders with disabilities including MHCUs, the SAPS has embarked on enhancement processes of the docket and forms used for victim and offender information</a:t>
            </a:r>
          </a:p>
          <a:p>
            <a:pPr marL="342900" indent="-342900" algn="just">
              <a:lnSpc>
                <a:spcPct val="110000"/>
              </a:lnSpc>
              <a:buFont typeface="Arial" panose="020B0604020202020204" pitchFamily="34" charset="0"/>
              <a:buChar char="•"/>
            </a:pPr>
            <a:r>
              <a:rPr lang="en-US" dirty="0">
                <a:latin typeface="Arial" panose="020B0604020202020204" pitchFamily="34" charset="0"/>
                <a:cs typeface="Arial" panose="020B0604020202020204" pitchFamily="34" charset="0"/>
              </a:rPr>
              <a:t>Enhancement has been conducted for SAPS 3M (a) SAPS 3M (b) and SAPS 3M (g) where ticking blocks have been created in capturing different disabilities during statement taking and docket compilation. </a:t>
            </a:r>
          </a:p>
          <a:p>
            <a:pPr marL="342900" indent="-342900" algn="just">
              <a:lnSpc>
                <a:spcPct val="110000"/>
              </a:lnSpc>
              <a:buFont typeface="Arial" panose="020B0604020202020204" pitchFamily="34" charset="0"/>
              <a:buChar char="•"/>
            </a:pPr>
            <a:r>
              <a:rPr lang="en-US" dirty="0">
                <a:latin typeface="Arial" panose="020B0604020202020204" pitchFamily="34" charset="0"/>
                <a:cs typeface="Arial" panose="020B0604020202020204" pitchFamily="34" charset="0"/>
              </a:rPr>
              <a:t>Once institutionalized these enhancements will also be done for the CAS / ICDMS for electronic capturing of information.</a:t>
            </a:r>
            <a:endParaRPr lang="en-ZA" dirty="0"/>
          </a:p>
        </p:txBody>
      </p:sp>
    </p:spTree>
    <p:extLst>
      <p:ext uri="{BB962C8B-B14F-4D97-AF65-F5344CB8AC3E}">
        <p14:creationId xmlns:p14="http://schemas.microsoft.com/office/powerpoint/2010/main" val="12662390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noAutofit/>
          </a:bodyPr>
          <a:lstStyle/>
          <a:p>
            <a:pPr algn="just"/>
            <a:r>
              <a:rPr lang="en-ZA" sz="3600" dirty="0">
                <a:latin typeface="Segoe UI" panose="020B0502040204020203" pitchFamily="34" charset="0"/>
                <a:cs typeface="Segoe UI" panose="020B0502040204020203" pitchFamily="34" charset="0"/>
              </a:rPr>
              <a:t>Response to question B </a:t>
            </a:r>
            <a:r>
              <a:rPr lang="en-US" sz="3600" dirty="0">
                <a:latin typeface="Segoe UI" panose="020B0502040204020203" pitchFamily="34" charset="0"/>
                <a:cs typeface="Segoe UI" panose="020B0502040204020203" pitchFamily="34" charset="0"/>
              </a:rPr>
              <a:t>(cont.)</a:t>
            </a:r>
            <a:endParaRPr lang="en-ZA" sz="3600" b="1" dirty="0">
              <a:latin typeface="Segoe UI" panose="020B0502040204020203" pitchFamily="34" charset="0"/>
              <a:cs typeface="Segoe UI" panose="020B0502040204020203" pitchFamily="34" charset="0"/>
            </a:endParaRPr>
          </a:p>
        </p:txBody>
      </p:sp>
      <p:sp>
        <p:nvSpPr>
          <p:cNvPr id="2" name="Slide Number Placeholder 1"/>
          <p:cNvSpPr>
            <a:spLocks noGrp="1"/>
          </p:cNvSpPr>
          <p:nvPr>
            <p:ph type="sldNum" sz="quarter" idx="12"/>
          </p:nvPr>
        </p:nvSpPr>
        <p:spPr/>
        <p:txBody>
          <a:bodyPr/>
          <a:lstStyle/>
          <a:p>
            <a:pPr defTabSz="457200">
              <a:defRPr/>
            </a:pPr>
            <a:fld id="{8BCE3E3E-AAEA-2C4F-AAAF-D5D0D3B13C3A}" type="slidenum">
              <a:rPr lang="en-US" sz="1200" b="0">
                <a:solidFill>
                  <a:prstClr val="black">
                    <a:tint val="75000"/>
                  </a:prstClr>
                </a:solidFill>
                <a:latin typeface="Calibri"/>
              </a:rPr>
              <a:pPr defTabSz="457200">
                <a:defRPr/>
              </a:pPr>
              <a:t>15</a:t>
            </a:fld>
            <a:endParaRPr lang="en-US" sz="1200" b="0" dirty="0">
              <a:solidFill>
                <a:prstClr val="black">
                  <a:tint val="75000"/>
                </a:prstClr>
              </a:solidFill>
              <a:latin typeface="Calibri"/>
            </a:endParaRPr>
          </a:p>
        </p:txBody>
      </p:sp>
      <p:sp>
        <p:nvSpPr>
          <p:cNvPr id="3" name="Content Placeholder 2"/>
          <p:cNvSpPr>
            <a:spLocks noGrp="1"/>
          </p:cNvSpPr>
          <p:nvPr>
            <p:ph idx="1"/>
          </p:nvPr>
        </p:nvSpPr>
        <p:spPr>
          <a:xfrm>
            <a:off x="757382" y="1309687"/>
            <a:ext cx="11053621" cy="4929188"/>
          </a:xfrm>
        </p:spPr>
        <p:txBody>
          <a:bodyPr/>
          <a:lstStyle/>
          <a:p>
            <a:pPr marL="342900" indent="-342900" algn="just">
              <a:lnSpc>
                <a:spcPct val="150000"/>
              </a:lnSpc>
              <a:buFont typeface="Arial" panose="020B0604020202020204" pitchFamily="34" charset="0"/>
              <a:buChar char="•"/>
            </a:pPr>
            <a:r>
              <a:rPr lang="en-US" dirty="0">
                <a:latin typeface="Arial" panose="020B0604020202020204" pitchFamily="34" charset="0"/>
                <a:cs typeface="Arial" panose="020B0604020202020204" pitchFamily="34" charset="0"/>
              </a:rPr>
              <a:t>The process of enhancing the forms has been finalized and  forms uploaded on the SAPS intranet for utilization by all SAPS members. </a:t>
            </a:r>
          </a:p>
          <a:p>
            <a:pPr algn="just"/>
            <a:endParaRPr lang="en-US" sz="2200" dirty="0">
              <a:latin typeface="Arial" panose="020B0604020202020204" pitchFamily="34" charset="0"/>
              <a:cs typeface="Arial" panose="020B0604020202020204" pitchFamily="34" charset="0"/>
            </a:endParaRPr>
          </a:p>
          <a:p>
            <a:pPr marL="342900" indent="-342900" algn="just">
              <a:lnSpc>
                <a:spcPct val="150000"/>
              </a:lnSpc>
              <a:buFont typeface="Arial" panose="020B0604020202020204" pitchFamily="34" charset="0"/>
              <a:buChar char="•"/>
            </a:pPr>
            <a:r>
              <a:rPr lang="en-US" dirty="0">
                <a:latin typeface="Arial" panose="020B0604020202020204" pitchFamily="34" charset="0"/>
                <a:cs typeface="Arial" panose="020B0604020202020204" pitchFamily="34" charset="0"/>
              </a:rPr>
              <a:t>Once the data regarding persons with disabilities can be captured on the information system, this can be used for monitoring purposes in terms of people with people with disability who has been through the SAPS System (victims/perpetrators).</a:t>
            </a:r>
            <a:endParaRPr lang="en-Z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28338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877454" y="120073"/>
            <a:ext cx="10933545" cy="961023"/>
          </a:xfrm>
        </p:spPr>
        <p:style>
          <a:lnRef idx="2">
            <a:schemeClr val="accent5">
              <a:shade val="50000"/>
            </a:schemeClr>
          </a:lnRef>
          <a:fillRef idx="1">
            <a:schemeClr val="accent5"/>
          </a:fillRef>
          <a:effectRef idx="0">
            <a:schemeClr val="accent5"/>
          </a:effectRef>
          <a:fontRef idx="minor">
            <a:schemeClr val="lt1"/>
          </a:fontRef>
        </p:style>
        <p:txBody>
          <a:bodyPr>
            <a:noAutofit/>
          </a:bodyPr>
          <a:lstStyle/>
          <a:p>
            <a:pPr lvl="0">
              <a:lnSpc>
                <a:spcPct val="150000"/>
              </a:lnSpc>
              <a:spcBef>
                <a:spcPts val="0"/>
              </a:spcBef>
              <a:defRPr/>
            </a:pPr>
            <a:r>
              <a:rPr lang="en-ZA" sz="2000" dirty="0">
                <a:latin typeface="Arial" panose="020B0604020202020204" pitchFamily="34" charset="0"/>
                <a:cs typeface="Arial" panose="020B0604020202020204" pitchFamily="34" charset="0"/>
              </a:rPr>
              <a:t>(c) How does the SAPS monitor the effectiveness of its policies that aim to assist MHCU’s?</a:t>
            </a:r>
          </a:p>
        </p:txBody>
      </p:sp>
      <p:sp>
        <p:nvSpPr>
          <p:cNvPr id="5" name="Subtitle 4"/>
          <p:cNvSpPr>
            <a:spLocks noGrp="1"/>
          </p:cNvSpPr>
          <p:nvPr>
            <p:ph idx="1"/>
          </p:nvPr>
        </p:nvSpPr>
        <p:spPr>
          <a:xfrm>
            <a:off x="877452" y="1330036"/>
            <a:ext cx="10933549" cy="5127194"/>
          </a:xfrm>
        </p:spPr>
        <p:txBody>
          <a:bodyPr>
            <a:normAutofit/>
          </a:bodyPr>
          <a:lstStyle/>
          <a:p>
            <a:pPr marL="0" indent="0" algn="just">
              <a:buNone/>
            </a:pPr>
            <a:r>
              <a:rPr lang="en-ZA" sz="2000" dirty="0">
                <a:solidFill>
                  <a:schemeClr val="tx1"/>
                </a:solidFill>
                <a:latin typeface="Arial" panose="020B0604020202020204" pitchFamily="34" charset="0"/>
                <a:cs typeface="Arial" panose="020B0604020202020204" pitchFamily="34" charset="0"/>
              </a:rPr>
              <a:t>Combined Compliance Assurance visits were conducted in the following provinces in 2019/2020:</a:t>
            </a:r>
            <a:endParaRPr lang="en-ZA" sz="2000" dirty="0"/>
          </a:p>
          <a:p>
            <a:pPr marL="457200" indent="-457200" algn="just">
              <a:buFont typeface="Arial" panose="020B0604020202020204" pitchFamily="34" charset="0"/>
              <a:buChar char="•"/>
            </a:pPr>
            <a:endParaRPr lang="en-ZA" dirty="0"/>
          </a:p>
          <a:p>
            <a:endParaRPr lang="en-ZA" dirty="0">
              <a:solidFill>
                <a:schemeClr val="tx1"/>
              </a:solidFill>
            </a:endParaRPr>
          </a:p>
          <a:p>
            <a:pPr algn="just"/>
            <a:endParaRPr lang="en-ZA" dirty="0">
              <a:solidFill>
                <a:schemeClr val="tx1"/>
              </a:solidFill>
            </a:endParaRPr>
          </a:p>
        </p:txBody>
      </p:sp>
      <p:sp>
        <p:nvSpPr>
          <p:cNvPr id="2" name="Slide Number Placeholder 1"/>
          <p:cNvSpPr>
            <a:spLocks noGrp="1"/>
          </p:cNvSpPr>
          <p:nvPr>
            <p:ph type="sldNum" sz="quarter" idx="12"/>
          </p:nvPr>
        </p:nvSpPr>
        <p:spPr/>
        <p:txBody>
          <a:bodyPr/>
          <a:lstStyle/>
          <a:p>
            <a:pPr defTabSz="457200">
              <a:defRPr/>
            </a:pPr>
            <a:fld id="{8BCE3E3E-AAEA-2C4F-AAAF-D5D0D3B13C3A}" type="slidenum">
              <a:rPr lang="en-US" sz="1200" b="0">
                <a:solidFill>
                  <a:prstClr val="black">
                    <a:tint val="75000"/>
                  </a:prstClr>
                </a:solidFill>
                <a:latin typeface="Calibri"/>
              </a:rPr>
              <a:pPr defTabSz="457200">
                <a:defRPr/>
              </a:pPr>
              <a:t>16</a:t>
            </a:fld>
            <a:endParaRPr lang="en-US" sz="1200" b="0" dirty="0">
              <a:solidFill>
                <a:prstClr val="black">
                  <a:tint val="75000"/>
                </a:prstClr>
              </a:solidFill>
              <a:latin typeface="Calibri"/>
            </a:endParaRPr>
          </a:p>
        </p:txBody>
      </p:sp>
      <p:graphicFrame>
        <p:nvGraphicFramePr>
          <p:cNvPr id="8" name="Table 7"/>
          <p:cNvGraphicFramePr>
            <a:graphicFrameLocks noGrp="1"/>
          </p:cNvGraphicFramePr>
          <p:nvPr>
            <p:extLst>
              <p:ext uri="{D42A27DB-BD31-4B8C-83A1-F6EECF244321}">
                <p14:modId xmlns:p14="http://schemas.microsoft.com/office/powerpoint/2010/main" val="4268701892"/>
              </p:ext>
            </p:extLst>
          </p:nvPr>
        </p:nvGraphicFramePr>
        <p:xfrm>
          <a:off x="877452" y="1902692"/>
          <a:ext cx="10933548" cy="4680988"/>
        </p:xfrm>
        <a:graphic>
          <a:graphicData uri="http://schemas.openxmlformats.org/drawingml/2006/table">
            <a:tbl>
              <a:tblPr firstRow="1" bandRow="1">
                <a:tableStyleId>{5C22544A-7EE6-4342-B048-85BDC9FD1C3A}</a:tableStyleId>
              </a:tblPr>
              <a:tblGrid>
                <a:gridCol w="2733387">
                  <a:extLst>
                    <a:ext uri="{9D8B030D-6E8A-4147-A177-3AD203B41FA5}">
                      <a16:colId xmlns:a16="http://schemas.microsoft.com/office/drawing/2014/main" val="505765193"/>
                    </a:ext>
                  </a:extLst>
                </a:gridCol>
                <a:gridCol w="2733387">
                  <a:extLst>
                    <a:ext uri="{9D8B030D-6E8A-4147-A177-3AD203B41FA5}">
                      <a16:colId xmlns:a16="http://schemas.microsoft.com/office/drawing/2014/main" val="1364372819"/>
                    </a:ext>
                  </a:extLst>
                </a:gridCol>
                <a:gridCol w="2733387">
                  <a:extLst>
                    <a:ext uri="{9D8B030D-6E8A-4147-A177-3AD203B41FA5}">
                      <a16:colId xmlns:a16="http://schemas.microsoft.com/office/drawing/2014/main" val="4154332753"/>
                    </a:ext>
                  </a:extLst>
                </a:gridCol>
                <a:gridCol w="2733387">
                  <a:extLst>
                    <a:ext uri="{9D8B030D-6E8A-4147-A177-3AD203B41FA5}">
                      <a16:colId xmlns:a16="http://schemas.microsoft.com/office/drawing/2014/main" val="3761839805"/>
                    </a:ext>
                  </a:extLst>
                </a:gridCol>
              </a:tblGrid>
              <a:tr h="419890">
                <a:tc>
                  <a:txBody>
                    <a:bodyPr/>
                    <a:lstStyle/>
                    <a:p>
                      <a:r>
                        <a:rPr lang="en-ZA" sz="2000" dirty="0">
                          <a:solidFill>
                            <a:schemeClr val="tx1"/>
                          </a:solidFill>
                          <a:latin typeface="Arial" panose="020B0604020202020204" pitchFamily="34" charset="0"/>
                          <a:cs typeface="Arial" panose="020B0604020202020204" pitchFamily="34" charset="0"/>
                        </a:rPr>
                        <a:t>Province</a:t>
                      </a:r>
                    </a:p>
                  </a:txBody>
                  <a:tcPr/>
                </a:tc>
                <a:tc>
                  <a:txBody>
                    <a:bodyPr/>
                    <a:lstStyle/>
                    <a:p>
                      <a:r>
                        <a:rPr lang="en-ZA" sz="2000" dirty="0">
                          <a:solidFill>
                            <a:schemeClr val="tx1"/>
                          </a:solidFill>
                          <a:latin typeface="Arial" panose="020B0604020202020204" pitchFamily="34" charset="0"/>
                          <a:cs typeface="Arial" panose="020B0604020202020204" pitchFamily="34" charset="0"/>
                        </a:rPr>
                        <a:t>Province</a:t>
                      </a:r>
                    </a:p>
                  </a:txBody>
                  <a:tcPr/>
                </a:tc>
                <a:tc>
                  <a:txBody>
                    <a:bodyPr/>
                    <a:lstStyle/>
                    <a:p>
                      <a:r>
                        <a:rPr lang="en-ZA" sz="2000" dirty="0">
                          <a:solidFill>
                            <a:schemeClr val="tx1"/>
                          </a:solidFill>
                          <a:latin typeface="Arial" panose="020B0604020202020204" pitchFamily="34" charset="0"/>
                          <a:cs typeface="Arial" panose="020B0604020202020204" pitchFamily="34" charset="0"/>
                        </a:rPr>
                        <a:t>Province</a:t>
                      </a:r>
                      <a:r>
                        <a:rPr lang="en-ZA" sz="2000" baseline="0" dirty="0">
                          <a:solidFill>
                            <a:schemeClr val="tx1"/>
                          </a:solidFill>
                          <a:latin typeface="Arial" panose="020B0604020202020204" pitchFamily="34" charset="0"/>
                          <a:cs typeface="Arial" panose="020B0604020202020204" pitchFamily="34" charset="0"/>
                        </a:rPr>
                        <a:t> </a:t>
                      </a:r>
                      <a:endParaRPr lang="en-ZA" sz="2000" dirty="0">
                        <a:solidFill>
                          <a:schemeClr val="tx1"/>
                        </a:solidFill>
                        <a:latin typeface="Arial" panose="020B0604020202020204" pitchFamily="34" charset="0"/>
                        <a:cs typeface="Arial" panose="020B0604020202020204" pitchFamily="34" charset="0"/>
                      </a:endParaRPr>
                    </a:p>
                  </a:txBody>
                  <a:tcPr/>
                </a:tc>
                <a:tc>
                  <a:txBody>
                    <a:bodyPr/>
                    <a:lstStyle/>
                    <a:p>
                      <a:r>
                        <a:rPr lang="en-ZA" sz="2000" dirty="0">
                          <a:solidFill>
                            <a:schemeClr val="tx1"/>
                          </a:solidFill>
                          <a:latin typeface="Arial" panose="020B0604020202020204" pitchFamily="34" charset="0"/>
                          <a:cs typeface="Arial" panose="020B0604020202020204" pitchFamily="34" charset="0"/>
                        </a:rPr>
                        <a:t>Province</a:t>
                      </a:r>
                    </a:p>
                  </a:txBody>
                  <a:tcPr/>
                </a:tc>
                <a:extLst>
                  <a:ext uri="{0D108BD9-81ED-4DB2-BD59-A6C34878D82A}">
                    <a16:rowId xmlns:a16="http://schemas.microsoft.com/office/drawing/2014/main" val="3860758446"/>
                  </a:ext>
                </a:extLst>
              </a:tr>
              <a:tr h="464938">
                <a:tc>
                  <a:txBody>
                    <a:bodyPr/>
                    <a:lstStyle/>
                    <a:p>
                      <a:r>
                        <a:rPr lang="en-ZA" sz="2000" b="1" dirty="0">
                          <a:solidFill>
                            <a:schemeClr val="tx1"/>
                          </a:solidFill>
                          <a:latin typeface="Arial" panose="020B0604020202020204" pitchFamily="34" charset="0"/>
                          <a:cs typeface="Arial" panose="020B0604020202020204" pitchFamily="34" charset="0"/>
                        </a:rPr>
                        <a:t>Eastern Cape</a:t>
                      </a:r>
                    </a:p>
                  </a:txBody>
                  <a:tcPr/>
                </a:tc>
                <a:tc>
                  <a:txBody>
                    <a:bodyPr/>
                    <a:lstStyle/>
                    <a:p>
                      <a:r>
                        <a:rPr lang="en-ZA" sz="2000" b="1" dirty="0">
                          <a:solidFill>
                            <a:schemeClr val="tx1"/>
                          </a:solidFill>
                          <a:latin typeface="Arial" panose="020B0604020202020204" pitchFamily="34" charset="0"/>
                          <a:cs typeface="Arial" panose="020B0604020202020204" pitchFamily="34" charset="0"/>
                        </a:rPr>
                        <a:t>Gauteng</a:t>
                      </a:r>
                    </a:p>
                  </a:txBody>
                  <a:tcPr/>
                </a:tc>
                <a:tc>
                  <a:txBody>
                    <a:bodyPr/>
                    <a:lstStyle/>
                    <a:p>
                      <a:r>
                        <a:rPr lang="en-ZA" sz="2000" b="1" dirty="0">
                          <a:solidFill>
                            <a:schemeClr val="tx1"/>
                          </a:solidFill>
                          <a:latin typeface="Arial" panose="020B0604020202020204" pitchFamily="34" charset="0"/>
                          <a:cs typeface="Arial" panose="020B0604020202020204" pitchFamily="34" charset="0"/>
                        </a:rPr>
                        <a:t>Limpopo </a:t>
                      </a:r>
                      <a:endParaRPr lang="en-ZA" sz="2000" dirty="0">
                        <a:solidFill>
                          <a:schemeClr val="tx1"/>
                        </a:solidFill>
                        <a:latin typeface="Arial" panose="020B0604020202020204" pitchFamily="34" charset="0"/>
                        <a:cs typeface="Arial" panose="020B0604020202020204" pitchFamily="34" charset="0"/>
                      </a:endParaRPr>
                    </a:p>
                  </a:txBody>
                  <a:tcPr/>
                </a:tc>
                <a:tc>
                  <a:txBody>
                    <a:bodyPr/>
                    <a:lstStyle/>
                    <a:p>
                      <a:r>
                        <a:rPr lang="en-ZA" sz="2000" b="1" dirty="0">
                          <a:solidFill>
                            <a:schemeClr val="tx1"/>
                          </a:solidFill>
                          <a:latin typeface="Arial" panose="020B0604020202020204" pitchFamily="34" charset="0"/>
                          <a:cs typeface="Arial" panose="020B0604020202020204" pitchFamily="34" charset="0"/>
                        </a:rPr>
                        <a:t>Northern  Cape</a:t>
                      </a:r>
                    </a:p>
                  </a:txBody>
                  <a:tcPr/>
                </a:tc>
                <a:extLst>
                  <a:ext uri="{0D108BD9-81ED-4DB2-BD59-A6C34878D82A}">
                    <a16:rowId xmlns:a16="http://schemas.microsoft.com/office/drawing/2014/main" val="2596438795"/>
                  </a:ext>
                </a:extLst>
              </a:tr>
              <a:tr h="472579">
                <a:tc rowSpan="3">
                  <a:txBody>
                    <a:bodyPr/>
                    <a:lstStyle/>
                    <a:p>
                      <a:r>
                        <a:rPr lang="en-ZA" sz="2000" dirty="0">
                          <a:solidFill>
                            <a:schemeClr val="tx1"/>
                          </a:solidFill>
                          <a:latin typeface="Arial" panose="020B0604020202020204" pitchFamily="34" charset="0"/>
                          <a:cs typeface="Arial" panose="020B0604020202020204" pitchFamily="34" charset="0"/>
                        </a:rPr>
                        <a:t>Willowvale</a:t>
                      </a:r>
                    </a:p>
                    <a:p>
                      <a:r>
                        <a:rPr lang="en-ZA" sz="2000" dirty="0">
                          <a:solidFill>
                            <a:schemeClr val="tx1"/>
                          </a:solidFill>
                          <a:latin typeface="Arial" panose="020B0604020202020204" pitchFamily="34" charset="0"/>
                          <a:cs typeface="Arial" panose="020B0604020202020204" pitchFamily="34" charset="0"/>
                        </a:rPr>
                        <a:t>KwaZakele</a:t>
                      </a:r>
                    </a:p>
                  </a:txBody>
                  <a:tcPr>
                    <a:lnB w="12700" cap="flat" cmpd="sng" algn="ctr">
                      <a:solidFill>
                        <a:schemeClr val="tx1"/>
                      </a:solidFill>
                      <a:prstDash val="solid"/>
                      <a:round/>
                      <a:headEnd type="none" w="med" len="med"/>
                      <a:tailEnd type="none" w="med" len="med"/>
                    </a:lnB>
                  </a:tcPr>
                </a:tc>
                <a:tc rowSpan="3">
                  <a:txBody>
                    <a:bodyPr/>
                    <a:lstStyle/>
                    <a:p>
                      <a:r>
                        <a:rPr lang="en-ZA" sz="2000" dirty="0">
                          <a:solidFill>
                            <a:schemeClr val="tx1"/>
                          </a:solidFill>
                          <a:latin typeface="Arial" panose="020B0604020202020204" pitchFamily="34" charset="0"/>
                          <a:cs typeface="Arial" panose="020B0604020202020204" pitchFamily="34" charset="0"/>
                        </a:rPr>
                        <a:t>Alexandra; Booysens</a:t>
                      </a:r>
                    </a:p>
                    <a:p>
                      <a:r>
                        <a:rPr lang="en-ZA" sz="2000" dirty="0">
                          <a:solidFill>
                            <a:schemeClr val="tx1"/>
                          </a:solidFill>
                          <a:latin typeface="Arial" panose="020B0604020202020204" pitchFamily="34" charset="0"/>
                          <a:cs typeface="Arial" panose="020B0604020202020204" pitchFamily="34" charset="0"/>
                        </a:rPr>
                        <a:t>Norkem park; Moffatview, Diepsloot; Rietgat;</a:t>
                      </a:r>
                    </a:p>
                    <a:p>
                      <a:r>
                        <a:rPr lang="en-ZA" sz="2000" dirty="0">
                          <a:solidFill>
                            <a:schemeClr val="tx1"/>
                          </a:solidFill>
                          <a:latin typeface="Arial" panose="020B0604020202020204" pitchFamily="34" charset="0"/>
                          <a:cs typeface="Arial" panose="020B0604020202020204" pitchFamily="34" charset="0"/>
                        </a:rPr>
                        <a:t>Dobsonville</a:t>
                      </a:r>
                    </a:p>
                    <a:p>
                      <a:r>
                        <a:rPr lang="en-ZA" sz="2000" dirty="0">
                          <a:solidFill>
                            <a:schemeClr val="tx1"/>
                          </a:solidFill>
                          <a:latin typeface="Arial" panose="020B0604020202020204" pitchFamily="34" charset="0"/>
                          <a:cs typeface="Arial" panose="020B0604020202020204" pitchFamily="34" charset="0"/>
                        </a:rPr>
                        <a:t>Soshanguve</a:t>
                      </a:r>
                    </a:p>
                  </a:txBody>
                  <a:tcPr/>
                </a:tc>
                <a:tc rowSpan="3">
                  <a:txBody>
                    <a:bodyPr/>
                    <a:lstStyle/>
                    <a:p>
                      <a:r>
                        <a:rPr lang="en-ZA" sz="2000" dirty="0">
                          <a:solidFill>
                            <a:schemeClr val="tx1"/>
                          </a:solidFill>
                          <a:latin typeface="Arial" panose="020B0604020202020204" pitchFamily="34" charset="0"/>
                          <a:cs typeface="Arial" panose="020B0604020202020204" pitchFamily="34" charset="0"/>
                        </a:rPr>
                        <a:t>Beitbrug;</a:t>
                      </a:r>
                      <a:r>
                        <a:rPr lang="en-ZA" sz="2000" baseline="0" dirty="0">
                          <a:solidFill>
                            <a:schemeClr val="tx1"/>
                          </a:solidFill>
                          <a:latin typeface="Arial" panose="020B0604020202020204" pitchFamily="34" charset="0"/>
                          <a:cs typeface="Arial" panose="020B0604020202020204" pitchFamily="34" charset="0"/>
                        </a:rPr>
                        <a:t> </a:t>
                      </a:r>
                    </a:p>
                    <a:p>
                      <a:r>
                        <a:rPr lang="en-ZA" sz="2000" baseline="0" dirty="0">
                          <a:solidFill>
                            <a:schemeClr val="tx1"/>
                          </a:solidFill>
                          <a:latin typeface="Arial" panose="020B0604020202020204" pitchFamily="34" charset="0"/>
                          <a:cs typeface="Arial" panose="020B0604020202020204" pitchFamily="34" charset="0"/>
                        </a:rPr>
                        <a:t>Maleboho</a:t>
                      </a:r>
                      <a:endParaRPr lang="en-ZA" sz="2000" dirty="0">
                        <a:solidFill>
                          <a:schemeClr val="tx1"/>
                        </a:solidFill>
                        <a:latin typeface="Arial" panose="020B0604020202020204" pitchFamily="34" charset="0"/>
                        <a:cs typeface="Arial" panose="020B0604020202020204" pitchFamily="34" charset="0"/>
                      </a:endParaRPr>
                    </a:p>
                  </a:txBody>
                  <a:tcPr/>
                </a:tc>
                <a:tc>
                  <a:txBody>
                    <a:bodyPr/>
                    <a:lstStyle/>
                    <a:p>
                      <a:r>
                        <a:rPr lang="en-ZA" sz="2000" dirty="0">
                          <a:solidFill>
                            <a:schemeClr val="tx1"/>
                          </a:solidFill>
                          <a:latin typeface="Arial" panose="020B0604020202020204" pitchFamily="34" charset="0"/>
                          <a:cs typeface="Arial" panose="020B0604020202020204" pitchFamily="34" charset="0"/>
                        </a:rPr>
                        <a:t>Noupoort;</a:t>
                      </a:r>
                      <a:r>
                        <a:rPr lang="en-ZA" sz="2000" baseline="0" dirty="0">
                          <a:solidFill>
                            <a:schemeClr val="tx1"/>
                          </a:solidFill>
                          <a:latin typeface="Arial" panose="020B0604020202020204" pitchFamily="34" charset="0"/>
                          <a:cs typeface="Arial" panose="020B0604020202020204" pitchFamily="34" charset="0"/>
                        </a:rPr>
                        <a:t> Colesburg</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80414332"/>
                  </a:ext>
                </a:extLst>
              </a:tr>
              <a:tr h="414071">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r>
                        <a:rPr lang="en-ZA" sz="2000" b="1" dirty="0">
                          <a:solidFill>
                            <a:schemeClr val="tx1"/>
                          </a:solidFill>
                          <a:latin typeface="Arial" panose="020B0604020202020204" pitchFamily="34" charset="0"/>
                          <a:cs typeface="Arial" panose="020B0604020202020204" pitchFamily="34" charset="0"/>
                        </a:rPr>
                        <a:t>North West</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29719568"/>
                  </a:ext>
                </a:extLst>
              </a:tr>
              <a:tr h="1120001">
                <a:tc vMerge="1">
                  <a:txBody>
                    <a:bodyPr/>
                    <a:lstStyle/>
                    <a:p>
                      <a:endParaRPr lang="en-ZA" dirty="0"/>
                    </a:p>
                  </a:txBody>
                  <a:tcPr/>
                </a:tc>
                <a:tc vMerge="1">
                  <a:txBody>
                    <a:bodyPr/>
                    <a:lstStyle/>
                    <a:p>
                      <a:endParaRPr lang="en-ZA" dirty="0"/>
                    </a:p>
                  </a:txBody>
                  <a:tcPr/>
                </a:tc>
                <a:tc vMerge="1">
                  <a:txBody>
                    <a:bodyPr/>
                    <a:lstStyle/>
                    <a:p>
                      <a:endParaRPr lang="en-ZA" dirty="0"/>
                    </a:p>
                  </a:txBody>
                  <a:tcPr/>
                </a:tc>
                <a:tc>
                  <a:txBody>
                    <a:bodyPr/>
                    <a:lstStyle/>
                    <a:p>
                      <a:r>
                        <a:rPr lang="en-ZA" sz="2000" dirty="0">
                          <a:solidFill>
                            <a:schemeClr val="tx1"/>
                          </a:solidFill>
                          <a:latin typeface="Arial" panose="020B0604020202020204" pitchFamily="34" charset="0"/>
                          <a:cs typeface="Arial" panose="020B0604020202020204" pitchFamily="34" charset="0"/>
                        </a:rPr>
                        <a:t>Mareetsane;;</a:t>
                      </a:r>
                    </a:p>
                    <a:p>
                      <a:r>
                        <a:rPr lang="en-ZA" sz="2000" dirty="0">
                          <a:solidFill>
                            <a:schemeClr val="tx1"/>
                          </a:solidFill>
                          <a:latin typeface="Arial" panose="020B0604020202020204" pitchFamily="34" charset="0"/>
                          <a:cs typeface="Arial" panose="020B0604020202020204" pitchFamily="34" charset="0"/>
                        </a:rPr>
                        <a:t>Schweize Reineke;  Stilfontein</a:t>
                      </a: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44133992"/>
                  </a:ext>
                </a:extLst>
              </a:tr>
              <a:tr h="41989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2000" b="1" dirty="0">
                          <a:solidFill>
                            <a:schemeClr val="tx1"/>
                          </a:solidFill>
                          <a:latin typeface="Arial" panose="020B0604020202020204" pitchFamily="34" charset="0"/>
                          <a:cs typeface="Arial" panose="020B0604020202020204" pitchFamily="34" charset="0"/>
                        </a:rPr>
                        <a:t>Free State</a:t>
                      </a:r>
                    </a:p>
                  </a:txBody>
                  <a:tcPr>
                    <a:lnT w="12700" cap="flat" cmpd="sng" algn="ctr">
                      <a:solidFill>
                        <a:schemeClr val="tx1"/>
                      </a:solidFill>
                      <a:prstDash val="solid"/>
                      <a:round/>
                      <a:headEnd type="none" w="med" len="med"/>
                      <a:tailEnd type="none" w="med" len="med"/>
                    </a:lnT>
                  </a:tcPr>
                </a:tc>
                <a:tc>
                  <a:txBody>
                    <a:bodyPr/>
                    <a:lstStyle/>
                    <a:p>
                      <a:r>
                        <a:rPr lang="en-ZA" sz="2000" b="1" dirty="0">
                          <a:solidFill>
                            <a:schemeClr val="tx1"/>
                          </a:solidFill>
                          <a:latin typeface="Arial" panose="020B0604020202020204" pitchFamily="34" charset="0"/>
                          <a:cs typeface="Arial" panose="020B0604020202020204" pitchFamily="34" charset="0"/>
                        </a:rPr>
                        <a:t>KwaZulu-Natal</a:t>
                      </a:r>
                    </a:p>
                  </a:txBody>
                  <a:tcPr/>
                </a:tc>
                <a:tc>
                  <a:txBody>
                    <a:bodyPr/>
                    <a:lstStyle/>
                    <a:p>
                      <a:r>
                        <a:rPr lang="en-ZA" sz="2000" b="1" dirty="0">
                          <a:solidFill>
                            <a:schemeClr val="tx1"/>
                          </a:solidFill>
                          <a:latin typeface="Arial" panose="020B0604020202020204" pitchFamily="34" charset="0"/>
                          <a:cs typeface="Arial" panose="020B0604020202020204" pitchFamily="34" charset="0"/>
                        </a:rPr>
                        <a:t>Mpumalanga</a:t>
                      </a:r>
                    </a:p>
                  </a:txBody>
                  <a:tcPr/>
                </a:tc>
                <a:tc>
                  <a:txBody>
                    <a:bodyPr/>
                    <a:lstStyle/>
                    <a:p>
                      <a:r>
                        <a:rPr lang="en-ZA" sz="2000" b="1" dirty="0">
                          <a:solidFill>
                            <a:schemeClr val="tx1"/>
                          </a:solidFill>
                          <a:latin typeface="Arial" panose="020B0604020202020204" pitchFamily="34" charset="0"/>
                          <a:cs typeface="Arial" panose="020B0604020202020204" pitchFamily="34" charset="0"/>
                        </a:rPr>
                        <a:t>Western Cape</a:t>
                      </a:r>
                    </a:p>
                  </a:txBody>
                  <a:tcPr/>
                </a:tc>
                <a:extLst>
                  <a:ext uri="{0D108BD9-81ED-4DB2-BD59-A6C34878D82A}">
                    <a16:rowId xmlns:a16="http://schemas.microsoft.com/office/drawing/2014/main" val="522871106"/>
                  </a:ext>
                </a:extLst>
              </a:tr>
              <a:tr h="1369619">
                <a:tc>
                  <a:txBody>
                    <a:bodyPr/>
                    <a:lstStyle/>
                    <a:p>
                      <a:r>
                        <a:rPr lang="en-ZA" sz="2000" dirty="0">
                          <a:solidFill>
                            <a:schemeClr val="tx1"/>
                          </a:solidFill>
                          <a:latin typeface="Arial" panose="020B0604020202020204" pitchFamily="34" charset="0"/>
                          <a:cs typeface="Arial" panose="020B0604020202020204" pitchFamily="34" charset="0"/>
                        </a:rPr>
                        <a:t>Meloding</a:t>
                      </a:r>
                    </a:p>
                    <a:p>
                      <a:r>
                        <a:rPr lang="en-ZA" sz="2000" dirty="0">
                          <a:solidFill>
                            <a:schemeClr val="tx1"/>
                          </a:solidFill>
                          <a:latin typeface="Arial" panose="020B0604020202020204" pitchFamily="34" charset="0"/>
                          <a:cs typeface="Arial" panose="020B0604020202020204" pitchFamily="34" charset="0"/>
                        </a:rPr>
                        <a:t>Bronville</a:t>
                      </a:r>
                    </a:p>
                  </a:txBody>
                  <a:tcPr/>
                </a:tc>
                <a:tc>
                  <a:txBody>
                    <a:bodyPr/>
                    <a:lstStyle/>
                    <a:p>
                      <a:r>
                        <a:rPr lang="en-ZA" sz="2000" dirty="0">
                          <a:solidFill>
                            <a:schemeClr val="tx1"/>
                          </a:solidFill>
                          <a:latin typeface="Arial" panose="020B0604020202020204" pitchFamily="34" charset="0"/>
                          <a:cs typeface="Arial" panose="020B0604020202020204" pitchFamily="34" charset="0"/>
                        </a:rPr>
                        <a:t>Wentworth, </a:t>
                      </a:r>
                    </a:p>
                    <a:p>
                      <a:r>
                        <a:rPr lang="en-ZA" sz="2000" dirty="0">
                          <a:solidFill>
                            <a:schemeClr val="tx1"/>
                          </a:solidFill>
                          <a:latin typeface="Arial" panose="020B0604020202020204" pitchFamily="34" charset="0"/>
                          <a:cs typeface="Arial" panose="020B0604020202020204" pitchFamily="34" charset="0"/>
                        </a:rPr>
                        <a:t>Colenso;</a:t>
                      </a:r>
                    </a:p>
                    <a:p>
                      <a:r>
                        <a:rPr lang="en-ZA" sz="2000" dirty="0">
                          <a:solidFill>
                            <a:schemeClr val="tx1"/>
                          </a:solidFill>
                          <a:latin typeface="Arial" panose="020B0604020202020204" pitchFamily="34" charset="0"/>
                          <a:cs typeface="Arial" panose="020B0604020202020204" pitchFamily="34" charset="0"/>
                        </a:rPr>
                        <a:t>KwaMashu;</a:t>
                      </a:r>
                      <a:r>
                        <a:rPr lang="en-ZA" sz="2000" baseline="0" dirty="0">
                          <a:solidFill>
                            <a:schemeClr val="tx1"/>
                          </a:solidFill>
                          <a:latin typeface="Arial" panose="020B0604020202020204" pitchFamily="34" charset="0"/>
                          <a:cs typeface="Arial" panose="020B0604020202020204" pitchFamily="34" charset="0"/>
                        </a:rPr>
                        <a:t> KwaMakhutha</a:t>
                      </a:r>
                      <a:endParaRPr lang="en-ZA" sz="2000" dirty="0">
                        <a:solidFill>
                          <a:schemeClr val="tx1"/>
                        </a:solidFill>
                        <a:latin typeface="Arial" panose="020B0604020202020204" pitchFamily="34" charset="0"/>
                        <a:cs typeface="Arial" panose="020B0604020202020204" pitchFamily="34" charset="0"/>
                      </a:endParaRPr>
                    </a:p>
                  </a:txBody>
                  <a:tcPr/>
                </a:tc>
                <a:tc>
                  <a:txBody>
                    <a:bodyPr/>
                    <a:lstStyle/>
                    <a:p>
                      <a:r>
                        <a:rPr lang="en-ZA" sz="2000" dirty="0">
                          <a:solidFill>
                            <a:schemeClr val="tx1"/>
                          </a:solidFill>
                          <a:latin typeface="Arial" panose="020B0604020202020204" pitchFamily="34" charset="0"/>
                          <a:cs typeface="Arial" panose="020B0604020202020204" pitchFamily="34" charset="0"/>
                        </a:rPr>
                        <a:t>Blinkpan; </a:t>
                      </a:r>
                    </a:p>
                    <a:p>
                      <a:r>
                        <a:rPr lang="en-ZA" sz="2000" dirty="0">
                          <a:solidFill>
                            <a:schemeClr val="tx1"/>
                          </a:solidFill>
                          <a:latin typeface="Arial" panose="020B0604020202020204" pitchFamily="34" charset="0"/>
                          <a:cs typeface="Arial" panose="020B0604020202020204" pitchFamily="34" charset="0"/>
                        </a:rPr>
                        <a:t>Laersdrift; </a:t>
                      </a:r>
                    </a:p>
                    <a:p>
                      <a:r>
                        <a:rPr lang="en-ZA" sz="2000" dirty="0">
                          <a:solidFill>
                            <a:schemeClr val="tx1"/>
                          </a:solidFill>
                          <a:latin typeface="Arial" panose="020B0604020202020204" pitchFamily="34" charset="0"/>
                          <a:cs typeface="Arial" panose="020B0604020202020204" pitchFamily="34" charset="0"/>
                        </a:rPr>
                        <a:t>Mbuzini</a:t>
                      </a:r>
                    </a:p>
                  </a:txBody>
                  <a:tcPr/>
                </a:tc>
                <a:tc>
                  <a:txBody>
                    <a:bodyPr/>
                    <a:lstStyle/>
                    <a:p>
                      <a:r>
                        <a:rPr lang="en-ZA" sz="2000" dirty="0">
                          <a:solidFill>
                            <a:schemeClr val="tx1"/>
                          </a:solidFill>
                          <a:latin typeface="Arial" panose="020B0604020202020204" pitchFamily="34" charset="0"/>
                          <a:cs typeface="Arial" panose="020B0604020202020204" pitchFamily="34" charset="0"/>
                        </a:rPr>
                        <a:t>Bonteheuwel; Manenburg;</a:t>
                      </a:r>
                    </a:p>
                    <a:p>
                      <a:r>
                        <a:rPr lang="en-ZA" sz="2000" dirty="0">
                          <a:solidFill>
                            <a:schemeClr val="tx1"/>
                          </a:solidFill>
                          <a:latin typeface="Arial" panose="020B0604020202020204" pitchFamily="34" charset="0"/>
                          <a:cs typeface="Arial" panose="020B0604020202020204" pitchFamily="34" charset="0"/>
                        </a:rPr>
                        <a:t>Deyselsdorp;</a:t>
                      </a:r>
                    </a:p>
                    <a:p>
                      <a:r>
                        <a:rPr lang="en-ZA" sz="2000" dirty="0">
                          <a:solidFill>
                            <a:schemeClr val="tx1"/>
                          </a:solidFill>
                          <a:latin typeface="Arial" panose="020B0604020202020204" pitchFamily="34" charset="0"/>
                          <a:cs typeface="Arial" panose="020B0604020202020204" pitchFamily="34" charset="0"/>
                        </a:rPr>
                        <a:t>Phillipi</a:t>
                      </a:r>
                      <a:r>
                        <a:rPr lang="en-ZA" sz="2000" baseline="0" dirty="0">
                          <a:solidFill>
                            <a:schemeClr val="tx1"/>
                          </a:solidFill>
                          <a:latin typeface="Arial" panose="020B0604020202020204" pitchFamily="34" charset="0"/>
                          <a:cs typeface="Arial" panose="020B0604020202020204" pitchFamily="34" charset="0"/>
                        </a:rPr>
                        <a:t> East</a:t>
                      </a:r>
                      <a:endParaRPr lang="en-ZA" sz="20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700079164"/>
                  </a:ext>
                </a:extLst>
              </a:tr>
            </a:tbl>
          </a:graphicData>
        </a:graphic>
      </p:graphicFrame>
    </p:spTree>
    <p:extLst>
      <p:ext uri="{BB962C8B-B14F-4D97-AF65-F5344CB8AC3E}">
        <p14:creationId xmlns:p14="http://schemas.microsoft.com/office/powerpoint/2010/main" val="22750937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766618" y="157019"/>
            <a:ext cx="11044382" cy="990376"/>
          </a:xfrm>
        </p:spPr>
        <p:style>
          <a:lnRef idx="2">
            <a:schemeClr val="accent5">
              <a:shade val="50000"/>
            </a:schemeClr>
          </a:lnRef>
          <a:fillRef idx="1">
            <a:schemeClr val="accent5"/>
          </a:fillRef>
          <a:effectRef idx="0">
            <a:schemeClr val="accent5"/>
          </a:effectRef>
          <a:fontRef idx="minor">
            <a:schemeClr val="lt1"/>
          </a:fontRef>
        </p:style>
        <p:txBody>
          <a:bodyPr>
            <a:noAutofit/>
          </a:bodyPr>
          <a:lstStyle/>
          <a:p>
            <a:pPr>
              <a:lnSpc>
                <a:spcPct val="150000"/>
              </a:lnSpc>
              <a:spcBef>
                <a:spcPts val="0"/>
              </a:spcBef>
              <a:defRPr/>
            </a:pPr>
            <a:r>
              <a:rPr lang="en-ZA" sz="1400" b="1" dirty="0">
                <a:latin typeface="Arial" panose="020B0604020202020204" pitchFamily="34" charset="0"/>
                <a:cs typeface="Arial" panose="020B0604020202020204" pitchFamily="34" charset="0"/>
              </a:rPr>
              <a:t>(e) What, in your view, are key challenges confronting SAPS when engaging with MHCU’s? </a:t>
            </a:r>
            <a:br>
              <a:rPr lang="en-ZA" sz="1400" b="1" dirty="0">
                <a:latin typeface="Arial" panose="020B0604020202020204" pitchFamily="34" charset="0"/>
                <a:cs typeface="Arial" panose="020B0604020202020204" pitchFamily="34" charset="0"/>
              </a:rPr>
            </a:br>
            <a:r>
              <a:rPr lang="en-ZA" sz="1400" b="1" dirty="0">
                <a:latin typeface="Arial" panose="020B0604020202020204" pitchFamily="34" charset="0"/>
                <a:cs typeface="Arial" panose="020B0604020202020204" pitchFamily="34" charset="0"/>
              </a:rPr>
              <a:t>(f) What are your proposed recommendations to address these challenges?</a:t>
            </a:r>
            <a:br>
              <a:rPr lang="en-ZA" sz="1400" b="1" dirty="0">
                <a:latin typeface="Arial" panose="020B0604020202020204" pitchFamily="34" charset="0"/>
                <a:cs typeface="Arial" panose="020B0604020202020204" pitchFamily="34" charset="0"/>
              </a:rPr>
            </a:br>
            <a:endParaRPr lang="en-ZA" sz="1400" b="1" dirty="0">
              <a:latin typeface="Arial" panose="020B0604020202020204" pitchFamily="34" charset="0"/>
              <a:cs typeface="Arial" panose="020B0604020202020204" pitchFamily="34" charset="0"/>
            </a:endParaRPr>
          </a:p>
        </p:txBody>
      </p:sp>
      <p:sp>
        <p:nvSpPr>
          <p:cNvPr id="5" name="Subtitle 4"/>
          <p:cNvSpPr>
            <a:spLocks noGrp="1"/>
          </p:cNvSpPr>
          <p:nvPr>
            <p:ph idx="1"/>
          </p:nvPr>
        </p:nvSpPr>
        <p:spPr/>
        <p:txBody>
          <a:bodyPr>
            <a:normAutofit/>
          </a:bodyPr>
          <a:lstStyle/>
          <a:p>
            <a:endParaRPr lang="en-ZA" dirty="0"/>
          </a:p>
          <a:p>
            <a:pPr algn="l"/>
            <a:endParaRPr lang="en-US" sz="3400" dirty="0">
              <a:solidFill>
                <a:schemeClr val="tx1"/>
              </a:solidFill>
            </a:endParaRPr>
          </a:p>
          <a:p>
            <a:pPr algn="l"/>
            <a:endParaRPr lang="en-US" sz="2800" dirty="0">
              <a:solidFill>
                <a:schemeClr val="tx1"/>
              </a:solidFill>
              <a:latin typeface="Arial" panose="020B0604020202020204" pitchFamily="34" charset="0"/>
              <a:cs typeface="Arial" panose="020B0604020202020204" pitchFamily="34" charset="0"/>
            </a:endParaRPr>
          </a:p>
          <a:p>
            <a:pPr algn="l"/>
            <a:endParaRPr lang="en-US" sz="2800" dirty="0">
              <a:solidFill>
                <a:schemeClr val="tx1"/>
              </a:solidFill>
              <a:latin typeface="Arial" panose="020B0604020202020204" pitchFamily="34" charset="0"/>
              <a:cs typeface="Arial" panose="020B0604020202020204" pitchFamily="34" charset="0"/>
            </a:endParaRPr>
          </a:p>
          <a:p>
            <a:pPr algn="l"/>
            <a:endParaRPr lang="en-US" sz="2800" dirty="0">
              <a:solidFill>
                <a:schemeClr val="tx1"/>
              </a:solidFill>
              <a:latin typeface="Arial" panose="020B0604020202020204" pitchFamily="34" charset="0"/>
              <a:cs typeface="Arial" panose="020B0604020202020204" pitchFamily="34" charset="0"/>
            </a:endParaRPr>
          </a:p>
          <a:p>
            <a:pPr algn="l"/>
            <a:endParaRPr lang="en-ZA" sz="2800" dirty="0">
              <a:solidFill>
                <a:schemeClr val="tx1"/>
              </a:solidFill>
              <a:latin typeface="Arial" panose="020B0604020202020204" pitchFamily="34" charset="0"/>
              <a:cs typeface="Arial" panose="020B0604020202020204" pitchFamily="34" charset="0"/>
            </a:endParaRPr>
          </a:p>
          <a:p>
            <a:pPr algn="l"/>
            <a:endParaRPr lang="en-ZA" dirty="0">
              <a:solidFill>
                <a:schemeClr val="tx1"/>
              </a:solidFill>
            </a:endParaRPr>
          </a:p>
          <a:p>
            <a:pPr algn="just"/>
            <a:endParaRPr lang="en-ZA" dirty="0">
              <a:solidFill>
                <a:schemeClr val="tx1"/>
              </a:solidFill>
            </a:endParaRPr>
          </a:p>
        </p:txBody>
      </p:sp>
      <p:sp>
        <p:nvSpPr>
          <p:cNvPr id="2" name="Slide Number Placeholder 1"/>
          <p:cNvSpPr>
            <a:spLocks noGrp="1"/>
          </p:cNvSpPr>
          <p:nvPr>
            <p:ph type="sldNum" sz="quarter" idx="12"/>
          </p:nvPr>
        </p:nvSpPr>
        <p:spPr/>
        <p:txBody>
          <a:bodyPr/>
          <a:lstStyle/>
          <a:p>
            <a:pPr defTabSz="457200">
              <a:defRPr/>
            </a:pPr>
            <a:fld id="{8BCE3E3E-AAEA-2C4F-AAAF-D5D0D3B13C3A}" type="slidenum">
              <a:rPr lang="en-US" sz="1200" b="0">
                <a:solidFill>
                  <a:prstClr val="black">
                    <a:tint val="75000"/>
                  </a:prstClr>
                </a:solidFill>
                <a:latin typeface="Calibri"/>
              </a:rPr>
              <a:pPr defTabSz="457200">
                <a:defRPr/>
              </a:pPr>
              <a:t>17</a:t>
            </a:fld>
            <a:endParaRPr lang="en-US" sz="1200" b="0" dirty="0">
              <a:solidFill>
                <a:prstClr val="black">
                  <a:tint val="75000"/>
                </a:prstClr>
              </a:solidFill>
              <a:latin typeface="Calibri"/>
            </a:endParaRPr>
          </a:p>
        </p:txBody>
      </p:sp>
      <p:graphicFrame>
        <p:nvGraphicFramePr>
          <p:cNvPr id="3" name="Table 2"/>
          <p:cNvGraphicFramePr>
            <a:graphicFrameLocks noGrp="1"/>
          </p:cNvGraphicFramePr>
          <p:nvPr>
            <p:extLst>
              <p:ext uri="{D42A27DB-BD31-4B8C-83A1-F6EECF244321}">
                <p14:modId xmlns:p14="http://schemas.microsoft.com/office/powerpoint/2010/main" val="243904289"/>
              </p:ext>
            </p:extLst>
          </p:nvPr>
        </p:nvGraphicFramePr>
        <p:xfrm>
          <a:off x="766618" y="1309686"/>
          <a:ext cx="11044382" cy="5473153"/>
        </p:xfrm>
        <a:graphic>
          <a:graphicData uri="http://schemas.openxmlformats.org/drawingml/2006/table">
            <a:tbl>
              <a:tblPr firstRow="1" bandRow="1">
                <a:tableStyleId>{5C22544A-7EE6-4342-B048-85BDC9FD1C3A}</a:tableStyleId>
              </a:tblPr>
              <a:tblGrid>
                <a:gridCol w="5061527">
                  <a:extLst>
                    <a:ext uri="{9D8B030D-6E8A-4147-A177-3AD203B41FA5}">
                      <a16:colId xmlns:a16="http://schemas.microsoft.com/office/drawing/2014/main" val="4181966786"/>
                    </a:ext>
                  </a:extLst>
                </a:gridCol>
                <a:gridCol w="5982855">
                  <a:extLst>
                    <a:ext uri="{9D8B030D-6E8A-4147-A177-3AD203B41FA5}">
                      <a16:colId xmlns:a16="http://schemas.microsoft.com/office/drawing/2014/main" val="4274263034"/>
                    </a:ext>
                  </a:extLst>
                </a:gridCol>
              </a:tblGrid>
              <a:tr h="549490">
                <a:tc>
                  <a:txBody>
                    <a:bodyPr/>
                    <a:lstStyle/>
                    <a:p>
                      <a:pPr>
                        <a:lnSpc>
                          <a:spcPct val="150000"/>
                        </a:lnSpc>
                      </a:pPr>
                      <a:r>
                        <a:rPr lang="en-ZA" sz="2000" dirty="0">
                          <a:latin typeface="Arial" panose="020B0604020202020204" pitchFamily="34" charset="0"/>
                          <a:cs typeface="Arial" panose="020B0604020202020204" pitchFamily="34" charset="0"/>
                        </a:rPr>
                        <a:t>Key Challenges</a:t>
                      </a:r>
                    </a:p>
                  </a:txBody>
                  <a:tcPr/>
                </a:tc>
                <a:tc>
                  <a:txBody>
                    <a:bodyPr/>
                    <a:lstStyle/>
                    <a:p>
                      <a:pPr>
                        <a:lnSpc>
                          <a:spcPct val="150000"/>
                        </a:lnSpc>
                      </a:pPr>
                      <a:r>
                        <a:rPr lang="en-ZA" sz="2000" dirty="0">
                          <a:latin typeface="Arial" panose="020B0604020202020204" pitchFamily="34" charset="0"/>
                          <a:cs typeface="Arial" panose="020B0604020202020204" pitchFamily="34" charset="0"/>
                        </a:rPr>
                        <a:t>Recommendations</a:t>
                      </a:r>
                    </a:p>
                  </a:txBody>
                  <a:tcPr/>
                </a:tc>
                <a:extLst>
                  <a:ext uri="{0D108BD9-81ED-4DB2-BD59-A6C34878D82A}">
                    <a16:rowId xmlns:a16="http://schemas.microsoft.com/office/drawing/2014/main" val="3661037860"/>
                  </a:ext>
                </a:extLst>
              </a:tr>
              <a:tr h="1432361">
                <a:tc>
                  <a:txBody>
                    <a:bodyPr/>
                    <a:lstStyle/>
                    <a:p>
                      <a:pPr marL="342900" marR="0" lvl="0" indent="-342900" algn="l" defTabSz="914377"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2000" dirty="0">
                          <a:latin typeface="Arial" panose="020B0604020202020204" pitchFamily="34" charset="0"/>
                          <a:cs typeface="Arial" panose="020B0604020202020204" pitchFamily="34" charset="0"/>
                        </a:rPr>
                        <a:t>Accessing paramedics, ambulances</a:t>
                      </a:r>
                      <a:r>
                        <a:rPr lang="en-US" sz="2000" baseline="0" dirty="0">
                          <a:latin typeface="Arial" panose="020B0604020202020204" pitchFamily="34" charset="0"/>
                          <a:cs typeface="Arial" panose="020B0604020202020204" pitchFamily="34" charset="0"/>
                        </a:rPr>
                        <a:t> &amp; r</a:t>
                      </a:r>
                      <a:r>
                        <a:rPr lang="en-US" sz="2000" dirty="0">
                          <a:latin typeface="Arial" panose="020B0604020202020204" pitchFamily="34" charset="0"/>
                          <a:cs typeface="Arial" panose="020B0604020202020204" pitchFamily="34" charset="0"/>
                        </a:rPr>
                        <a:t>estraining a Mental Health Care user in the absence of the sedatives  and tranquilizers</a:t>
                      </a:r>
                      <a:endParaRPr lang="en-ZA" sz="2000" dirty="0">
                        <a:latin typeface="Arial" panose="020B0604020202020204" pitchFamily="34" charset="0"/>
                        <a:cs typeface="Arial" panose="020B0604020202020204" pitchFamily="34" charset="0"/>
                      </a:endParaRPr>
                    </a:p>
                  </a:txBody>
                  <a:tcPr/>
                </a:tc>
                <a:tc>
                  <a:txBody>
                    <a:bodyPr/>
                    <a:lstStyle/>
                    <a:p>
                      <a:pPr>
                        <a:lnSpc>
                          <a:spcPct val="150000"/>
                        </a:lnSpc>
                      </a:pPr>
                      <a:r>
                        <a:rPr lang="en-ZA" sz="2000" dirty="0">
                          <a:latin typeface="Arial" panose="020B0604020202020204" pitchFamily="34" charset="0"/>
                          <a:cs typeface="Arial" panose="020B0604020202020204" pitchFamily="34" charset="0"/>
                        </a:rPr>
                        <a:t>National intervention to enable the Department of Health</a:t>
                      </a:r>
                      <a:r>
                        <a:rPr lang="en-ZA" sz="2000" baseline="0" dirty="0">
                          <a:latin typeface="Arial" panose="020B0604020202020204" pitchFamily="34" charset="0"/>
                          <a:cs typeface="Arial" panose="020B0604020202020204" pitchFamily="34" charset="0"/>
                        </a:rPr>
                        <a:t> to  enforce uniform standards nationwide</a:t>
                      </a:r>
                      <a:endParaRPr lang="en-ZA" sz="20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232651467"/>
                  </a:ext>
                </a:extLst>
              </a:tr>
              <a:tr h="1375508">
                <a:tc>
                  <a:txBody>
                    <a:bodyPr/>
                    <a:lstStyle/>
                    <a:p>
                      <a:pPr marL="342900" indent="-342900">
                        <a:lnSpc>
                          <a:spcPct val="150000"/>
                        </a:lnSpc>
                        <a:buFont typeface="Arial" panose="020B0604020202020204" pitchFamily="34" charset="0"/>
                        <a:buChar char="•"/>
                      </a:pPr>
                      <a:endParaRPr lang="en-ZA" sz="2000" dirty="0">
                        <a:latin typeface="Arial" panose="020B0604020202020204" pitchFamily="34" charset="0"/>
                        <a:cs typeface="Arial" panose="020B0604020202020204" pitchFamily="34" charset="0"/>
                      </a:endParaRPr>
                    </a:p>
                    <a:p>
                      <a:pPr marL="342900" indent="-342900">
                        <a:lnSpc>
                          <a:spcPct val="150000"/>
                        </a:lnSpc>
                        <a:buFont typeface="Arial" panose="020B0604020202020204" pitchFamily="34" charset="0"/>
                        <a:buChar char="•"/>
                      </a:pPr>
                      <a:r>
                        <a:rPr lang="en-ZA" sz="2000" dirty="0">
                          <a:latin typeface="Arial" panose="020B0604020202020204" pitchFamily="34" charset="0"/>
                          <a:cs typeface="Arial" panose="020B0604020202020204" pitchFamily="34" charset="0"/>
                        </a:rPr>
                        <a:t>Early identification and referral of MHCU</a:t>
                      </a:r>
                    </a:p>
                  </a:txBody>
                  <a:tcPr/>
                </a:tc>
                <a:tc>
                  <a:txBody>
                    <a:bodyPr/>
                    <a:lstStyle/>
                    <a:p>
                      <a:pPr>
                        <a:lnSpc>
                          <a:spcPct val="150000"/>
                        </a:lnSpc>
                      </a:pPr>
                      <a:r>
                        <a:rPr lang="en-ZA" sz="2000" dirty="0">
                          <a:latin typeface="Arial" panose="020B0604020202020204" pitchFamily="34" charset="0"/>
                          <a:cs typeface="Arial" panose="020B0604020202020204" pitchFamily="34" charset="0"/>
                        </a:rPr>
                        <a:t>Psychiatrists and other professional Mental</a:t>
                      </a:r>
                      <a:r>
                        <a:rPr lang="en-ZA" sz="2000" baseline="0" dirty="0">
                          <a:latin typeface="Arial" panose="020B0604020202020204" pitchFamily="34" charset="0"/>
                          <a:cs typeface="Arial" panose="020B0604020202020204" pitchFamily="34" charset="0"/>
                        </a:rPr>
                        <a:t> Health Care workers are trained; and </a:t>
                      </a:r>
                      <a:r>
                        <a:rPr lang="en-ZA" sz="2000" dirty="0">
                          <a:latin typeface="Arial" panose="020B0604020202020204" pitchFamily="34" charset="0"/>
                          <a:cs typeface="Arial" panose="020B0604020202020204" pitchFamily="34" charset="0"/>
                        </a:rPr>
                        <a:t>SAPS core functions do not accommodate these skills</a:t>
                      </a:r>
                    </a:p>
                  </a:txBody>
                  <a:tcPr/>
                </a:tc>
                <a:extLst>
                  <a:ext uri="{0D108BD9-81ED-4DB2-BD59-A6C34878D82A}">
                    <a16:rowId xmlns:a16="http://schemas.microsoft.com/office/drawing/2014/main" val="3899177996"/>
                  </a:ext>
                </a:extLst>
              </a:tr>
              <a:tr h="1540383">
                <a:tc>
                  <a:txBody>
                    <a:bodyPr/>
                    <a:lstStyle/>
                    <a:p>
                      <a:pPr marL="342900" indent="-342900">
                        <a:lnSpc>
                          <a:spcPct val="150000"/>
                        </a:lnSpc>
                        <a:buFont typeface="Arial" panose="020B0604020202020204" pitchFamily="34" charset="0"/>
                        <a:buChar char="•"/>
                      </a:pPr>
                      <a:r>
                        <a:rPr lang="en-ZA" sz="2000" dirty="0">
                          <a:latin typeface="Arial" panose="020B0604020202020204" pitchFamily="34" charset="0"/>
                          <a:cs typeface="Arial" panose="020B0604020202020204" pitchFamily="34" charset="0"/>
                        </a:rPr>
                        <a:t>Lack of bed accommodation at health institutions which result in MHCU being detained at police stations</a:t>
                      </a:r>
                    </a:p>
                  </a:txBody>
                  <a:tcPr/>
                </a:tc>
                <a:tc>
                  <a:txBody>
                    <a:bodyPr/>
                    <a:lstStyle/>
                    <a:p>
                      <a:pPr>
                        <a:lnSpc>
                          <a:spcPct val="150000"/>
                        </a:lnSpc>
                      </a:pPr>
                      <a:r>
                        <a:rPr lang="en-ZA" sz="2000" dirty="0" err="1">
                          <a:latin typeface="Arial" panose="020B0604020202020204" pitchFamily="34" charset="0"/>
                          <a:cs typeface="Arial" panose="020B0604020202020204" pitchFamily="34" charset="0"/>
                        </a:rPr>
                        <a:t>DoH</a:t>
                      </a:r>
                      <a:r>
                        <a:rPr lang="en-ZA" sz="2000" dirty="0">
                          <a:latin typeface="Arial" panose="020B0604020202020204" pitchFamily="34" charset="0"/>
                          <a:cs typeface="Arial" panose="020B0604020202020204" pitchFamily="34" charset="0"/>
                        </a:rPr>
                        <a:t> should ensure the availability of</a:t>
                      </a:r>
                      <a:r>
                        <a:rPr lang="en-ZA" sz="2000" baseline="0" dirty="0">
                          <a:latin typeface="Arial" panose="020B0604020202020204" pitchFamily="34" charset="0"/>
                          <a:cs typeface="Arial" panose="020B0604020202020204" pitchFamily="34" charset="0"/>
                        </a:rPr>
                        <a:t> facilities in all areas to eliminate risk associated with detention </a:t>
                      </a:r>
                      <a:endParaRPr lang="en-ZA" sz="20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11618312"/>
                  </a:ext>
                </a:extLst>
              </a:tr>
            </a:tbl>
          </a:graphicData>
        </a:graphic>
      </p:graphicFrame>
    </p:spTree>
    <p:extLst>
      <p:ext uri="{BB962C8B-B14F-4D97-AF65-F5344CB8AC3E}">
        <p14:creationId xmlns:p14="http://schemas.microsoft.com/office/powerpoint/2010/main" val="23661238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831273" y="147782"/>
            <a:ext cx="10979727" cy="1819563"/>
          </a:xfrm>
        </p:spPr>
        <p:style>
          <a:lnRef idx="2">
            <a:schemeClr val="accent5">
              <a:shade val="50000"/>
            </a:schemeClr>
          </a:lnRef>
          <a:fillRef idx="1">
            <a:schemeClr val="accent5"/>
          </a:fillRef>
          <a:effectRef idx="0">
            <a:schemeClr val="accent5"/>
          </a:effectRef>
          <a:fontRef idx="minor">
            <a:schemeClr val="lt1"/>
          </a:fontRef>
        </p:style>
        <p:txBody>
          <a:bodyPr>
            <a:noAutofit/>
          </a:bodyPr>
          <a:lstStyle/>
          <a:p>
            <a:pPr>
              <a:lnSpc>
                <a:spcPct val="150000"/>
              </a:lnSpc>
              <a:spcBef>
                <a:spcPts val="0"/>
              </a:spcBef>
              <a:defRPr/>
            </a:pPr>
            <a:r>
              <a:rPr lang="en-ZA" sz="1600" dirty="0">
                <a:latin typeface="Arial" panose="020B0604020202020204" pitchFamily="34" charset="0"/>
                <a:cs typeface="Arial" panose="020B0604020202020204" pitchFamily="34" charset="0"/>
              </a:rPr>
              <a:t>(d) What are the costs associated with the delivery of resources to support MHCUs?</a:t>
            </a:r>
            <a:br>
              <a:rPr lang="en-ZA" sz="1600" dirty="0">
                <a:latin typeface="Arial" panose="020B0604020202020204" pitchFamily="34" charset="0"/>
                <a:cs typeface="Arial" panose="020B0604020202020204" pitchFamily="34" charset="0"/>
              </a:rPr>
            </a:br>
            <a:r>
              <a:rPr lang="en-ZA" sz="1600" dirty="0">
                <a:latin typeface="Arial" panose="020B0604020202020204" pitchFamily="34" charset="0"/>
                <a:cs typeface="Arial" panose="020B0604020202020204" pitchFamily="34" charset="0"/>
              </a:rPr>
              <a:t>(g) In your view, what key priority areas require the allocation of more resources in order to adequately accommodate the varied needs of MHCUs by the SAPS?</a:t>
            </a:r>
          </a:p>
        </p:txBody>
      </p:sp>
      <p:sp>
        <p:nvSpPr>
          <p:cNvPr id="2" name="Slide Number Placeholder 1"/>
          <p:cNvSpPr>
            <a:spLocks noGrp="1"/>
          </p:cNvSpPr>
          <p:nvPr>
            <p:ph type="sldNum" sz="quarter" idx="12"/>
          </p:nvPr>
        </p:nvSpPr>
        <p:spPr/>
        <p:txBody>
          <a:bodyPr/>
          <a:lstStyle/>
          <a:p>
            <a:pPr defTabSz="457200">
              <a:defRPr/>
            </a:pPr>
            <a:fld id="{8BCE3E3E-AAEA-2C4F-AAAF-D5D0D3B13C3A}" type="slidenum">
              <a:rPr lang="en-US" sz="1200" b="0">
                <a:solidFill>
                  <a:prstClr val="black">
                    <a:tint val="75000"/>
                  </a:prstClr>
                </a:solidFill>
                <a:latin typeface="Calibri"/>
              </a:rPr>
              <a:pPr defTabSz="457200">
                <a:defRPr/>
              </a:pPr>
              <a:t>18</a:t>
            </a:fld>
            <a:endParaRPr lang="en-US" sz="1200" b="0" dirty="0">
              <a:solidFill>
                <a:prstClr val="black">
                  <a:tint val="75000"/>
                </a:prstClr>
              </a:solidFill>
              <a:latin typeface="Calibri"/>
            </a:endParaRPr>
          </a:p>
        </p:txBody>
      </p:sp>
      <p:sp>
        <p:nvSpPr>
          <p:cNvPr id="3" name="Content Placeholder 2"/>
          <p:cNvSpPr>
            <a:spLocks noGrp="1"/>
          </p:cNvSpPr>
          <p:nvPr>
            <p:ph idx="1"/>
          </p:nvPr>
        </p:nvSpPr>
        <p:spPr>
          <a:xfrm>
            <a:off x="831274" y="2235200"/>
            <a:ext cx="10979730" cy="4553526"/>
          </a:xfrm>
        </p:spPr>
        <p:txBody>
          <a:bodyPr/>
          <a:lstStyle/>
          <a:p>
            <a:pPr marL="342900" indent="-342900" algn="just">
              <a:lnSpc>
                <a:spcPct val="150000"/>
              </a:lnSpc>
              <a:buFont typeface="Arial" panose="020B0604020202020204" pitchFamily="34" charset="0"/>
              <a:buChar char="•"/>
            </a:pPr>
            <a:r>
              <a:rPr lang="en-US" dirty="0">
                <a:latin typeface="Arial" panose="020B0604020202020204" pitchFamily="34" charset="0"/>
                <a:cs typeface="Arial" panose="020B0604020202020204" pitchFamily="34" charset="0"/>
              </a:rPr>
              <a:t>The process of enhancing the forms has been finalized and  forms uploaded on the SAPS intranet for utilization by all SAPS members. </a:t>
            </a:r>
          </a:p>
          <a:p>
            <a:pPr marL="342900" indent="-342900" algn="just">
              <a:lnSpc>
                <a:spcPct val="150000"/>
              </a:lnSpc>
              <a:buFont typeface="Arial" panose="020B0604020202020204" pitchFamily="34" charset="0"/>
              <a:buChar char="•"/>
            </a:pPr>
            <a:r>
              <a:rPr lang="en-US" dirty="0">
                <a:latin typeface="Arial" panose="020B0604020202020204" pitchFamily="34" charset="0"/>
                <a:cs typeface="Arial" panose="020B0604020202020204" pitchFamily="34" charset="0"/>
              </a:rPr>
              <a:t>Once the data regarding persons with disabilities can be captured on the information system, this can be used for monitoring purposes in terms of people with people who have been through the SAPS System (victims/perpetrators).</a:t>
            </a:r>
            <a:endParaRPr lang="en-Z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071082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024128" y="166255"/>
            <a:ext cx="10786872" cy="1143432"/>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a:lnSpc>
                <a:spcPct val="150000"/>
              </a:lnSpc>
            </a:pPr>
            <a:r>
              <a:rPr lang="en-ZA" sz="1600" dirty="0">
                <a:latin typeface="Segoe UI" panose="020B0502040204020203" pitchFamily="34" charset="0"/>
                <a:cs typeface="Segoe UI" panose="020B0502040204020203" pitchFamily="34" charset="0"/>
              </a:rPr>
              <a:t>(h) What steps have the SAPS taken to ensure early identification and referral of MHCUs in terms of section 40 of the Mental Health Care Act, 2002?</a:t>
            </a:r>
          </a:p>
        </p:txBody>
      </p:sp>
      <p:sp>
        <p:nvSpPr>
          <p:cNvPr id="5" name="Subtitle 4"/>
          <p:cNvSpPr>
            <a:spLocks noGrp="1"/>
          </p:cNvSpPr>
          <p:nvPr>
            <p:ph idx="1"/>
          </p:nvPr>
        </p:nvSpPr>
        <p:spPr>
          <a:xfrm>
            <a:off x="1024131" y="1477818"/>
            <a:ext cx="10786870" cy="5227782"/>
          </a:xfrm>
        </p:spPr>
        <p:txBody>
          <a:bodyPr>
            <a:normAutofit/>
          </a:bodyPr>
          <a:lstStyle/>
          <a:p>
            <a:pPr algn="just">
              <a:lnSpc>
                <a:spcPct val="150000"/>
              </a:lnSpc>
              <a:buClr>
                <a:srgbClr val="002060"/>
              </a:buClr>
              <a:buFont typeface="Wingdings" panose="05000000000000000000" pitchFamily="2" charset="2"/>
              <a:buChar char="§"/>
            </a:pPr>
            <a:r>
              <a:rPr lang="en-ZA" sz="2400" dirty="0">
                <a:solidFill>
                  <a:schemeClr val="tx1"/>
                </a:solidFill>
                <a:latin typeface="Arial" panose="020B0604020202020204" pitchFamily="34" charset="0"/>
                <a:cs typeface="Arial" panose="020B0604020202020204" pitchFamily="34" charset="0"/>
              </a:rPr>
              <a:t> 	The SAPS does not have the skill of early identification of MHCUs. More 	often, SAPS is called out to assist in transportation to the established 	facilities. Generic observation is used by the SAPS or the observation 	by the member who is bringing in the MHCU to the police station.</a:t>
            </a:r>
          </a:p>
          <a:p>
            <a:pPr algn="just">
              <a:lnSpc>
                <a:spcPct val="150000"/>
              </a:lnSpc>
              <a:buClr>
                <a:srgbClr val="002060"/>
              </a:buClr>
              <a:buFont typeface="Wingdings" panose="05000000000000000000" pitchFamily="2" charset="2"/>
              <a:buChar char="§"/>
            </a:pPr>
            <a:r>
              <a:rPr lang="en-ZA" sz="2400" dirty="0">
                <a:solidFill>
                  <a:schemeClr val="tx1"/>
                </a:solidFill>
                <a:latin typeface="Arial" panose="020B0604020202020204" pitchFamily="34" charset="0"/>
                <a:cs typeface="Arial" panose="020B0604020202020204" pitchFamily="34" charset="0"/>
              </a:rPr>
              <a:t> 	This is a skill that Psychiatrist and other professional Mental Health Care </a:t>
            </a:r>
            <a:r>
              <a:rPr lang="en-ZA" dirty="0">
                <a:latin typeface="Arial" panose="020B0604020202020204" pitchFamily="34" charset="0"/>
                <a:cs typeface="Arial" panose="020B0604020202020204" pitchFamily="34" charset="0"/>
              </a:rPr>
              <a:t>	</a:t>
            </a:r>
            <a:r>
              <a:rPr lang="en-ZA" sz="2400" dirty="0">
                <a:solidFill>
                  <a:schemeClr val="tx1"/>
                </a:solidFill>
                <a:latin typeface="Arial" panose="020B0604020202020204" pitchFamily="34" charset="0"/>
                <a:cs typeface="Arial" panose="020B0604020202020204" pitchFamily="34" charset="0"/>
              </a:rPr>
              <a:t>workers are trained for. The SAPS does not have the competence in this 	field but would be expected to play a role of referring to such 	professionals. The SAPS may also be expected to provide support to 	such professionals.</a:t>
            </a:r>
          </a:p>
        </p:txBody>
      </p:sp>
      <p:sp>
        <p:nvSpPr>
          <p:cNvPr id="2" name="Slide Number Placeholder 1"/>
          <p:cNvSpPr>
            <a:spLocks noGrp="1"/>
          </p:cNvSpPr>
          <p:nvPr>
            <p:ph type="sldNum" sz="quarter" idx="12"/>
          </p:nvPr>
        </p:nvSpPr>
        <p:spPr/>
        <p:txBody>
          <a:bodyPr/>
          <a:lstStyle/>
          <a:p>
            <a:pPr defTabSz="457200">
              <a:defRPr/>
            </a:pPr>
            <a:fld id="{8BCE3E3E-AAEA-2C4F-AAAF-D5D0D3B13C3A}" type="slidenum">
              <a:rPr lang="en-US" sz="1200" b="0">
                <a:solidFill>
                  <a:prstClr val="black">
                    <a:tint val="75000"/>
                  </a:prstClr>
                </a:solidFill>
                <a:latin typeface="Calibri"/>
              </a:rPr>
              <a:pPr defTabSz="457200">
                <a:defRPr/>
              </a:pPr>
              <a:t>19</a:t>
            </a:fld>
            <a:endParaRPr lang="en-US" sz="1200" b="0" dirty="0">
              <a:solidFill>
                <a:prstClr val="black">
                  <a:tint val="75000"/>
                </a:prstClr>
              </a:solidFill>
              <a:latin typeface="Calibri"/>
            </a:endParaRPr>
          </a:p>
        </p:txBody>
      </p:sp>
    </p:spTree>
    <p:extLst>
      <p:ext uri="{BB962C8B-B14F-4D97-AF65-F5344CB8AC3E}">
        <p14:creationId xmlns:p14="http://schemas.microsoft.com/office/powerpoint/2010/main" val="2865829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noAutofit/>
          </a:bodyPr>
          <a:lstStyle/>
          <a:p>
            <a:pPr lvl="0"/>
            <a:r>
              <a:rPr lang="en-ZA" sz="4400" dirty="0">
                <a:latin typeface="Arial" panose="020B0604020202020204" pitchFamily="34" charset="0"/>
                <a:cs typeface="Arial" panose="020B0604020202020204" pitchFamily="34" charset="0"/>
              </a:rPr>
              <a:t> Purpose</a:t>
            </a:r>
          </a:p>
        </p:txBody>
      </p:sp>
      <p:sp>
        <p:nvSpPr>
          <p:cNvPr id="5" name="Subtitle 4"/>
          <p:cNvSpPr>
            <a:spLocks noGrp="1"/>
          </p:cNvSpPr>
          <p:nvPr>
            <p:ph idx="1"/>
          </p:nvPr>
        </p:nvSpPr>
        <p:spPr>
          <a:xfrm>
            <a:off x="822036" y="1309687"/>
            <a:ext cx="10603346" cy="4929188"/>
          </a:xfrm>
        </p:spPr>
        <p:txBody>
          <a:bodyPr>
            <a:normAutofit/>
          </a:bodyPr>
          <a:lstStyle/>
          <a:p>
            <a:pPr marL="0" indent="0" algn="just">
              <a:lnSpc>
                <a:spcPct val="150000"/>
              </a:lnSpc>
              <a:buNone/>
            </a:pPr>
            <a:r>
              <a:rPr lang="en-ZA" sz="2400" dirty="0">
                <a:solidFill>
                  <a:schemeClr val="tx1"/>
                </a:solidFill>
                <a:latin typeface="Arial" panose="020B0604020202020204" pitchFamily="34" charset="0"/>
                <a:cs typeface="Arial" panose="020B0604020202020204" pitchFamily="34" charset="0"/>
              </a:rPr>
              <a:t>The purpose of the presentation before the Portfolio Committee on Police is to provide response to the following reports:</a:t>
            </a:r>
          </a:p>
          <a:p>
            <a:pPr marL="457200" indent="-457200" algn="just">
              <a:lnSpc>
                <a:spcPct val="150000"/>
              </a:lnSpc>
              <a:buClr>
                <a:srgbClr val="002060"/>
              </a:buClr>
              <a:buFont typeface="+mj-lt"/>
              <a:buAutoNum type="arabicParenR"/>
            </a:pPr>
            <a:r>
              <a:rPr lang="en-ZA" sz="2400" b="1" dirty="0">
                <a:solidFill>
                  <a:schemeClr val="tx1"/>
                </a:solidFill>
                <a:latin typeface="Arial" panose="020B0604020202020204" pitchFamily="34" charset="0"/>
                <a:cs typeface="Arial" panose="020B0604020202020204" pitchFamily="34" charset="0"/>
              </a:rPr>
              <a:t>Report of the National Investigative Hearing Into the Status of Mental Health Care in South Africa,</a:t>
            </a:r>
            <a:r>
              <a:rPr lang="en-ZA" sz="2400" dirty="0">
                <a:solidFill>
                  <a:schemeClr val="tx1"/>
                </a:solidFill>
                <a:latin typeface="Arial" panose="020B0604020202020204" pitchFamily="34" charset="0"/>
                <a:cs typeface="Arial" panose="020B0604020202020204" pitchFamily="34" charset="0"/>
              </a:rPr>
              <a:t> South African Human Rights Commission (SAHRC)</a:t>
            </a:r>
          </a:p>
          <a:p>
            <a:pPr marL="457200" indent="-457200" algn="just">
              <a:lnSpc>
                <a:spcPct val="150000"/>
              </a:lnSpc>
              <a:buClr>
                <a:srgbClr val="002060"/>
              </a:buClr>
              <a:buFont typeface="+mj-lt"/>
              <a:buAutoNum type="arabicParenR"/>
            </a:pPr>
            <a:r>
              <a:rPr lang="en-ZA" sz="2400" b="1" dirty="0">
                <a:solidFill>
                  <a:schemeClr val="tx1"/>
                </a:solidFill>
                <a:latin typeface="Arial" panose="020B0604020202020204" pitchFamily="34" charset="0"/>
                <a:cs typeface="Arial" panose="020B0604020202020204" pitchFamily="34" charset="0"/>
              </a:rPr>
              <a:t>Safety and Security Measures in Schools for Children with Disabilities</a:t>
            </a:r>
          </a:p>
        </p:txBody>
      </p:sp>
      <p:sp>
        <p:nvSpPr>
          <p:cNvPr id="2" name="Slide Number Placeholder 1"/>
          <p:cNvSpPr>
            <a:spLocks noGrp="1"/>
          </p:cNvSpPr>
          <p:nvPr>
            <p:ph type="sldNum" sz="quarter" idx="12"/>
          </p:nvPr>
        </p:nvSpPr>
        <p:spPr/>
        <p:txBody>
          <a:bodyPr/>
          <a:lstStyle/>
          <a:p>
            <a:pPr defTabSz="457200">
              <a:defRPr/>
            </a:pPr>
            <a:fld id="{8BCE3E3E-AAEA-2C4F-AAAF-D5D0D3B13C3A}" type="slidenum">
              <a:rPr lang="en-US" sz="1200" b="0">
                <a:solidFill>
                  <a:prstClr val="black">
                    <a:tint val="75000"/>
                  </a:prstClr>
                </a:solidFill>
                <a:latin typeface="Calibri"/>
              </a:rPr>
              <a:pPr defTabSz="457200">
                <a:defRPr/>
              </a:pPr>
              <a:t>2</a:t>
            </a:fld>
            <a:endParaRPr lang="en-US" sz="1200" b="0" dirty="0">
              <a:solidFill>
                <a:prstClr val="black">
                  <a:tint val="75000"/>
                </a:prstClr>
              </a:solidFill>
              <a:latin typeface="Calibri"/>
            </a:endParaRPr>
          </a:p>
        </p:txBody>
      </p:sp>
    </p:spTree>
    <p:extLst>
      <p:ext uri="{BB962C8B-B14F-4D97-AF65-F5344CB8AC3E}">
        <p14:creationId xmlns:p14="http://schemas.microsoft.com/office/powerpoint/2010/main" val="12049125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734673" y="110837"/>
            <a:ext cx="11076328" cy="1198850"/>
          </a:xfrm>
        </p:spPr>
        <p:style>
          <a:lnRef idx="2">
            <a:schemeClr val="accent5">
              <a:shade val="50000"/>
            </a:schemeClr>
          </a:lnRef>
          <a:fillRef idx="1">
            <a:schemeClr val="accent5"/>
          </a:fillRef>
          <a:effectRef idx="0">
            <a:schemeClr val="accent5"/>
          </a:effectRef>
          <a:fontRef idx="minor">
            <a:schemeClr val="lt1"/>
          </a:fontRef>
        </p:style>
        <p:txBody>
          <a:bodyPr>
            <a:noAutofit/>
          </a:bodyPr>
          <a:lstStyle/>
          <a:p>
            <a:pPr>
              <a:lnSpc>
                <a:spcPct val="150000"/>
              </a:lnSpc>
            </a:pPr>
            <a:r>
              <a:rPr lang="en-ZA" sz="1600" dirty="0">
                <a:latin typeface="Segoe UI" panose="020B0502040204020203" pitchFamily="34" charset="0"/>
                <a:cs typeface="Segoe UI" panose="020B0502040204020203" pitchFamily="34" charset="0"/>
              </a:rPr>
              <a:t>(</a:t>
            </a:r>
            <a:r>
              <a:rPr lang="en-ZA" sz="1600" dirty="0" err="1">
                <a:latin typeface="Segoe UI" panose="020B0502040204020203" pitchFamily="34" charset="0"/>
                <a:cs typeface="Segoe UI" panose="020B0502040204020203" pitchFamily="34" charset="0"/>
              </a:rPr>
              <a:t>i</a:t>
            </a:r>
            <a:r>
              <a:rPr lang="en-ZA" sz="1600" dirty="0">
                <a:latin typeface="Segoe UI" panose="020B0502040204020203" pitchFamily="34" charset="0"/>
                <a:cs typeface="Segoe UI" panose="020B0502040204020203" pitchFamily="34" charset="0"/>
              </a:rPr>
              <a:t>) Has SAPS developed guidelines for the implementation of Section 40 of the Mental Health Care Act? If no, why not? If yes, what have been barriers to implementation of these guidelines? </a:t>
            </a:r>
          </a:p>
        </p:txBody>
      </p:sp>
      <p:sp>
        <p:nvSpPr>
          <p:cNvPr id="5" name="Subtitle 4"/>
          <p:cNvSpPr>
            <a:spLocks noGrp="1"/>
          </p:cNvSpPr>
          <p:nvPr>
            <p:ph idx="1"/>
          </p:nvPr>
        </p:nvSpPr>
        <p:spPr/>
        <p:txBody>
          <a:bodyPr>
            <a:normAutofit/>
          </a:bodyPr>
          <a:lstStyle/>
          <a:p>
            <a:pPr marL="457200" indent="-457200" algn="just">
              <a:buFont typeface="Wingdings" panose="05000000000000000000" pitchFamily="2" charset="2"/>
              <a:buChar char="Ø"/>
            </a:pPr>
            <a:endParaRPr lang="en-ZA" sz="2000" dirty="0"/>
          </a:p>
          <a:p>
            <a:pPr marL="457200" indent="-457200" algn="just">
              <a:buFont typeface="Wingdings" panose="05000000000000000000" pitchFamily="2" charset="2"/>
              <a:buChar char="Ø"/>
            </a:pPr>
            <a:endParaRPr lang="en-ZA" sz="2000" dirty="0"/>
          </a:p>
          <a:p>
            <a:pPr algn="just"/>
            <a:endParaRPr lang="en-ZA" dirty="0">
              <a:solidFill>
                <a:schemeClr val="tx1"/>
              </a:solidFill>
            </a:endParaRPr>
          </a:p>
        </p:txBody>
      </p:sp>
      <p:sp>
        <p:nvSpPr>
          <p:cNvPr id="2" name="Slide Number Placeholder 1"/>
          <p:cNvSpPr>
            <a:spLocks noGrp="1"/>
          </p:cNvSpPr>
          <p:nvPr>
            <p:ph type="sldNum" sz="quarter" idx="12"/>
          </p:nvPr>
        </p:nvSpPr>
        <p:spPr/>
        <p:txBody>
          <a:bodyPr/>
          <a:lstStyle/>
          <a:p>
            <a:pPr defTabSz="457200">
              <a:defRPr/>
            </a:pPr>
            <a:fld id="{8BCE3E3E-AAEA-2C4F-AAAF-D5D0D3B13C3A}" type="slidenum">
              <a:rPr lang="en-US" sz="1200" b="0">
                <a:solidFill>
                  <a:prstClr val="black">
                    <a:tint val="75000"/>
                  </a:prstClr>
                </a:solidFill>
                <a:latin typeface="Calibri"/>
              </a:rPr>
              <a:pPr defTabSz="457200">
                <a:defRPr/>
              </a:pPr>
              <a:t>20</a:t>
            </a:fld>
            <a:endParaRPr lang="en-US" sz="1200" b="0" dirty="0">
              <a:solidFill>
                <a:prstClr val="black">
                  <a:tint val="75000"/>
                </a:prstClr>
              </a:solidFill>
              <a:latin typeface="Calibri"/>
            </a:endParaRPr>
          </a:p>
        </p:txBody>
      </p:sp>
      <p:sp>
        <p:nvSpPr>
          <p:cNvPr id="3" name="Rectangle 2"/>
          <p:cNvSpPr/>
          <p:nvPr/>
        </p:nvSpPr>
        <p:spPr>
          <a:xfrm>
            <a:off x="734672" y="1517630"/>
            <a:ext cx="10970494" cy="4893647"/>
          </a:xfrm>
          <a:prstGeom prst="rect">
            <a:avLst/>
          </a:prstGeom>
        </p:spPr>
        <p:txBody>
          <a:bodyPr wrap="square">
            <a:spAutoFit/>
          </a:bodyPr>
          <a:lstStyle/>
          <a:p>
            <a:pPr marL="342900" indent="-342900" algn="just">
              <a:buFont typeface="Wingdings" panose="05000000000000000000" pitchFamily="2" charset="2"/>
              <a:buChar char="§"/>
            </a:pPr>
            <a:r>
              <a:rPr lang="en-US" sz="2400" dirty="0">
                <a:latin typeface="Arial" panose="020B0604020202020204" pitchFamily="34" charset="0"/>
                <a:cs typeface="Arial" panose="020B0604020202020204" pitchFamily="34" charset="0"/>
              </a:rPr>
              <a:t>During 2019, SAPS embarked on the review of the </a:t>
            </a:r>
            <a:r>
              <a:rPr lang="en-US" sz="2400" b="1" dirty="0">
                <a:latin typeface="Arial" panose="020B0604020202020204" pitchFamily="34" charset="0"/>
                <a:cs typeface="Arial" panose="020B0604020202020204" pitchFamily="34" charset="0"/>
              </a:rPr>
              <a:t>Standing Order (General 291) on Mental Health Care Act </a:t>
            </a:r>
            <a:r>
              <a:rPr lang="en-US" sz="2400" dirty="0">
                <a:latin typeface="Arial" panose="020B0604020202020204" pitchFamily="34" charset="0"/>
                <a:cs typeface="Arial" panose="020B0604020202020204" pitchFamily="34" charset="0"/>
              </a:rPr>
              <a:t>to upgrade it to </a:t>
            </a:r>
            <a:r>
              <a:rPr lang="en-US" sz="2400" b="1" dirty="0">
                <a:latin typeface="Arial" panose="020B0604020202020204" pitchFamily="34" charset="0"/>
                <a:cs typeface="Arial" panose="020B0604020202020204" pitchFamily="34" charset="0"/>
              </a:rPr>
              <a:t>National Instruction on Mental Health Care Act 2002.</a:t>
            </a:r>
          </a:p>
          <a:p>
            <a:pPr marL="342900" indent="-342900" algn="just">
              <a:buFont typeface="Wingdings" panose="05000000000000000000" pitchFamily="2" charset="2"/>
              <a:buChar char="§"/>
            </a:pPr>
            <a:endParaRPr lang="en-US" sz="2400" b="1"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
            </a:pPr>
            <a:r>
              <a:rPr lang="en-US" sz="2400" dirty="0">
                <a:latin typeface="Arial" panose="020B0604020202020204" pitchFamily="34" charset="0"/>
                <a:cs typeface="Arial" panose="020B0604020202020204" pitchFamily="34" charset="0"/>
              </a:rPr>
              <a:t>Final Inputs and comments were obtained from police stations across the country in April 2019. </a:t>
            </a:r>
          </a:p>
          <a:p>
            <a:pPr marL="342900" indent="-342900" algn="just">
              <a:buFont typeface="Wingdings" panose="05000000000000000000" pitchFamily="2" charset="2"/>
              <a:buChar char="§"/>
            </a:pPr>
            <a:endParaRPr lang="en-US" sz="2400"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
            </a:pPr>
            <a:r>
              <a:rPr lang="en-US" sz="2400" dirty="0">
                <a:latin typeface="Arial" panose="020B0604020202020204" pitchFamily="34" charset="0"/>
                <a:cs typeface="Arial" panose="020B0604020202020204" pitchFamily="34" charset="0"/>
              </a:rPr>
              <a:t>The draft national instruction is currently with Division: Legal &amp; Policy Service for legal opinions and inputs.   </a:t>
            </a:r>
          </a:p>
          <a:p>
            <a:pPr marL="342900" indent="-342900" algn="just">
              <a:buFont typeface="Wingdings" panose="05000000000000000000" pitchFamily="2" charset="2"/>
              <a:buChar char="§"/>
            </a:pPr>
            <a:endParaRPr lang="en-US" sz="2400"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
            </a:pPr>
            <a:r>
              <a:rPr lang="en-US" sz="2400" b="1" dirty="0">
                <a:latin typeface="Arial" panose="020B0604020202020204" pitchFamily="34" charset="0"/>
                <a:cs typeface="Arial" panose="020B0604020202020204" pitchFamily="34" charset="0"/>
              </a:rPr>
              <a:t>SAPS Guidelines for Policing of Persons with Disabilities </a:t>
            </a:r>
            <a:r>
              <a:rPr lang="en-US" sz="2400" dirty="0">
                <a:latin typeface="Arial" panose="020B0604020202020204" pitchFamily="34" charset="0"/>
                <a:cs typeface="Arial" panose="020B0604020202020204" pitchFamily="34" charset="0"/>
              </a:rPr>
              <a:t>was developed and approved on 23 August 2019 and distributed to provinces for implementation.</a:t>
            </a:r>
            <a:endParaRPr lang="en-US" sz="2400"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240283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idx="1"/>
          </p:nvPr>
        </p:nvSpPr>
        <p:spPr>
          <a:xfrm>
            <a:off x="738909" y="1081096"/>
            <a:ext cx="10926618" cy="5578322"/>
          </a:xfrm>
        </p:spPr>
        <p:txBody>
          <a:bodyPr>
            <a:noAutofit/>
          </a:bodyPr>
          <a:lstStyle/>
          <a:p>
            <a:pPr algn="just">
              <a:lnSpc>
                <a:spcPct val="150000"/>
              </a:lnSpc>
              <a:buFont typeface="Wingdings" panose="05000000000000000000" pitchFamily="2" charset="2"/>
              <a:buChar char="§"/>
            </a:pPr>
            <a:r>
              <a:rPr lang="en-ZA" dirty="0">
                <a:latin typeface="Arial" panose="020B0604020202020204" pitchFamily="34" charset="0"/>
                <a:cs typeface="Arial" panose="020B0604020202020204" pitchFamily="34" charset="0"/>
              </a:rPr>
              <a:t> 	An </a:t>
            </a:r>
            <a:r>
              <a:rPr lang="en-ZA" b="1" dirty="0">
                <a:latin typeface="Arial" panose="020B0604020202020204" pitchFamily="34" charset="0"/>
                <a:cs typeface="Arial" panose="020B0604020202020204" pitchFamily="34" charset="0"/>
              </a:rPr>
              <a:t>Integrated Action Plan </a:t>
            </a:r>
            <a:r>
              <a:rPr lang="en-ZA" dirty="0">
                <a:latin typeface="Arial" panose="020B0604020202020204" pitchFamily="34" charset="0"/>
                <a:cs typeface="Arial" panose="020B0604020202020204" pitchFamily="34" charset="0"/>
              </a:rPr>
              <a:t>for Provision of Policing Service for People 	with Disabilities was developed and approved on 16 September 2019.  </a:t>
            </a:r>
          </a:p>
          <a:p>
            <a:pPr algn="just">
              <a:lnSpc>
                <a:spcPct val="150000"/>
              </a:lnSpc>
              <a:buFont typeface="Wingdings" panose="05000000000000000000" pitchFamily="2" charset="2"/>
              <a:buChar char="§"/>
            </a:pPr>
            <a:r>
              <a:rPr lang="en-US" dirty="0">
                <a:latin typeface="Arial" panose="020B0604020202020204" pitchFamily="34" charset="0"/>
                <a:cs typeface="Arial" panose="020B0604020202020204" pitchFamily="34" charset="0"/>
              </a:rPr>
              <a:t> 	The Plan directs affected Divisions, Components and Provinces to 	enable availability of statistics, Sign Language Interpreters, access to 	buildings etc. </a:t>
            </a:r>
          </a:p>
          <a:p>
            <a:pPr algn="just">
              <a:lnSpc>
                <a:spcPct val="150000"/>
              </a:lnSpc>
              <a:buFont typeface="Wingdings" panose="05000000000000000000" pitchFamily="2" charset="2"/>
              <a:buChar char="§"/>
            </a:pPr>
            <a:r>
              <a:rPr lang="en-US" dirty="0">
                <a:latin typeface="Arial" panose="020B0604020202020204" pitchFamily="34" charset="0"/>
                <a:cs typeface="Arial" panose="020B0604020202020204" pitchFamily="34" charset="0"/>
              </a:rPr>
              <a:t> 	The cost regarding services to MHCU are included in the SAPS’ 	operational budget and cannot be disaggregated.  </a:t>
            </a:r>
          </a:p>
          <a:p>
            <a:pPr algn="just">
              <a:lnSpc>
                <a:spcPct val="150000"/>
              </a:lnSpc>
              <a:buFont typeface="Wingdings" panose="05000000000000000000" pitchFamily="2" charset="2"/>
              <a:buChar char="§"/>
            </a:pPr>
            <a:r>
              <a:rPr lang="en-US" dirty="0">
                <a:latin typeface="Arial" panose="020B0604020202020204" pitchFamily="34" charset="0"/>
                <a:cs typeface="Arial" panose="020B0604020202020204" pitchFamily="34" charset="0"/>
              </a:rPr>
              <a:t> 	Extensive consultation was conducted during the development of the  	Integrated Action Plan and Policing Guidelines.</a:t>
            </a:r>
          </a:p>
        </p:txBody>
      </p:sp>
      <p:sp>
        <p:nvSpPr>
          <p:cNvPr id="2" name="Slide Number Placeholder 1"/>
          <p:cNvSpPr>
            <a:spLocks noGrp="1"/>
          </p:cNvSpPr>
          <p:nvPr>
            <p:ph type="sldNum" sz="quarter" idx="12"/>
          </p:nvPr>
        </p:nvSpPr>
        <p:spPr/>
        <p:txBody>
          <a:bodyPr/>
          <a:lstStyle/>
          <a:p>
            <a:pPr defTabSz="457200">
              <a:defRPr/>
            </a:pPr>
            <a:fld id="{8BCE3E3E-AAEA-2C4F-AAAF-D5D0D3B13C3A}" type="slidenum">
              <a:rPr lang="en-US" sz="1200" b="0">
                <a:solidFill>
                  <a:prstClr val="black">
                    <a:tint val="75000"/>
                  </a:prstClr>
                </a:solidFill>
                <a:latin typeface="Calibri"/>
              </a:rPr>
              <a:pPr defTabSz="457200">
                <a:defRPr/>
              </a:pPr>
              <a:t>21</a:t>
            </a:fld>
            <a:endParaRPr lang="en-US" sz="1200" b="0" dirty="0">
              <a:solidFill>
                <a:prstClr val="black">
                  <a:tint val="75000"/>
                </a:prstClr>
              </a:solidFill>
              <a:latin typeface="Calibri"/>
            </a:endParaRPr>
          </a:p>
        </p:txBody>
      </p:sp>
      <p:sp>
        <p:nvSpPr>
          <p:cNvPr id="7" name="Title 6"/>
          <p:cNvSpPr>
            <a:spLocks noGrp="1"/>
          </p:cNvSpPr>
          <p:nvPr>
            <p:ph type="title"/>
          </p:nvPr>
        </p:nvSpPr>
        <p:spPr>
          <a:xfrm>
            <a:off x="858982" y="258288"/>
            <a:ext cx="11072091" cy="730445"/>
          </a:xfrm>
        </p:spPr>
        <p:txBody>
          <a:bodyPr>
            <a:normAutofit/>
          </a:bodyPr>
          <a:lstStyle/>
          <a:p>
            <a:r>
              <a:rPr lang="en-ZA" sz="3600" dirty="0">
                <a:latin typeface="Segoe UI" panose="020B0502040204020203" pitchFamily="34" charset="0"/>
                <a:cs typeface="Segoe UI" panose="020B0502040204020203" pitchFamily="34" charset="0"/>
              </a:rPr>
              <a:t>ResponSE to question I (cont.)</a:t>
            </a:r>
          </a:p>
        </p:txBody>
      </p:sp>
    </p:spTree>
    <p:extLst>
      <p:ext uri="{BB962C8B-B14F-4D97-AF65-F5344CB8AC3E}">
        <p14:creationId xmlns:p14="http://schemas.microsoft.com/office/powerpoint/2010/main" val="40203775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812800" y="215659"/>
            <a:ext cx="10998203" cy="1225213"/>
          </a:xfrm>
        </p:spPr>
        <p:style>
          <a:lnRef idx="2">
            <a:schemeClr val="accent5">
              <a:shade val="50000"/>
            </a:schemeClr>
          </a:lnRef>
          <a:fillRef idx="1">
            <a:schemeClr val="accent5"/>
          </a:fillRef>
          <a:effectRef idx="0">
            <a:schemeClr val="accent5"/>
          </a:effectRef>
          <a:fontRef idx="minor">
            <a:schemeClr val="lt1"/>
          </a:fontRef>
        </p:style>
        <p:txBody>
          <a:bodyPr>
            <a:normAutofit fontScale="90000"/>
          </a:bodyPr>
          <a:lstStyle/>
          <a:p>
            <a:pPr>
              <a:lnSpc>
                <a:spcPct val="100000"/>
              </a:lnSpc>
            </a:pPr>
            <a:br>
              <a:rPr lang="en-ZA" sz="2700" b="1" dirty="0"/>
            </a:br>
            <a:br>
              <a:rPr lang="en-ZA" sz="2700" b="1" dirty="0"/>
            </a:br>
            <a:r>
              <a:rPr lang="en-ZA" sz="2700" dirty="0"/>
              <a:t>(j) </a:t>
            </a:r>
            <a:r>
              <a:rPr lang="en-ZA" sz="1800" dirty="0">
                <a:latin typeface="Segoe UI" panose="020B0502040204020203" pitchFamily="34" charset="0"/>
                <a:cs typeface="Segoe UI" panose="020B0502040204020203" pitchFamily="34" charset="0"/>
              </a:rPr>
              <a:t>Has SAPS trained its employees to assess whether a person is a danger to himself or herself or others due to mental condition or intellectual disability? </a:t>
            </a:r>
            <a:br>
              <a:rPr lang="en-ZA" sz="1800" dirty="0">
                <a:latin typeface="Segoe UI" panose="020B0502040204020203" pitchFamily="34" charset="0"/>
                <a:cs typeface="Segoe UI" panose="020B0502040204020203" pitchFamily="34" charset="0"/>
              </a:rPr>
            </a:br>
            <a:r>
              <a:rPr lang="en-ZA" sz="1800" dirty="0">
                <a:latin typeface="Segoe UI" panose="020B0502040204020203" pitchFamily="34" charset="0"/>
                <a:cs typeface="Segoe UI" panose="020B0502040204020203" pitchFamily="34" charset="0"/>
              </a:rPr>
              <a:t>(k) If so, what training has been undertaken and by which members of the SAPS? </a:t>
            </a:r>
            <a:r>
              <a:rPr lang="en-ZA" sz="2700" b="1" dirty="0"/>
              <a:t> </a:t>
            </a:r>
            <a:br>
              <a:rPr lang="en-ZA" sz="2700" dirty="0"/>
            </a:br>
            <a:r>
              <a:rPr lang="en-ZA" dirty="0"/>
              <a:t> </a:t>
            </a:r>
            <a:endParaRPr lang="en-ZA" sz="4000" b="1" dirty="0"/>
          </a:p>
        </p:txBody>
      </p:sp>
      <p:sp>
        <p:nvSpPr>
          <p:cNvPr id="5" name="Subtitle 4"/>
          <p:cNvSpPr>
            <a:spLocks noGrp="1"/>
          </p:cNvSpPr>
          <p:nvPr>
            <p:ph idx="1"/>
          </p:nvPr>
        </p:nvSpPr>
        <p:spPr>
          <a:xfrm>
            <a:off x="812800" y="1440873"/>
            <a:ext cx="10998203" cy="5237018"/>
          </a:xfrm>
        </p:spPr>
        <p:txBody>
          <a:bodyPr>
            <a:normAutofit/>
          </a:bodyPr>
          <a:lstStyle/>
          <a:p>
            <a:pPr algn="just">
              <a:lnSpc>
                <a:spcPct val="150000"/>
              </a:lnSpc>
              <a:buFont typeface="Wingdings" panose="05000000000000000000" pitchFamily="2" charset="2"/>
              <a:buChar char="§"/>
            </a:pPr>
            <a:r>
              <a:rPr lang="en-ZA" dirty="0">
                <a:latin typeface="Arial" panose="020B0604020202020204" pitchFamily="34" charset="0"/>
                <a:cs typeface="Arial" panose="020B0604020202020204" pitchFamily="34" charset="0"/>
              </a:rPr>
              <a:t> 	Members of the SAPS are not trained in assessing the mental condition of 	a  disabled person, this does not fall within SAPS competency.</a:t>
            </a:r>
          </a:p>
          <a:p>
            <a:pPr algn="just">
              <a:lnSpc>
                <a:spcPct val="150000"/>
              </a:lnSpc>
              <a:buFont typeface="Wingdings" panose="05000000000000000000" pitchFamily="2" charset="2"/>
              <a:buChar char="§"/>
            </a:pPr>
            <a:r>
              <a:rPr lang="en-ZA" dirty="0">
                <a:latin typeface="Arial" panose="020B0604020202020204" pitchFamily="34" charset="0"/>
                <a:cs typeface="Arial" panose="020B0604020202020204" pitchFamily="34" charset="0"/>
              </a:rPr>
              <a:t> 	SAPS members are often called out to the place where a MHCUs is  	reported by either the family member or the concerned community  	member.</a:t>
            </a:r>
          </a:p>
          <a:p>
            <a:pPr algn="just">
              <a:lnSpc>
                <a:spcPct val="150000"/>
              </a:lnSpc>
              <a:buFont typeface="Wingdings" panose="05000000000000000000" pitchFamily="2" charset="2"/>
              <a:buChar char="§"/>
            </a:pPr>
            <a:r>
              <a:rPr lang="en-ZA" dirty="0">
                <a:latin typeface="Arial" panose="020B0604020202020204" pitchFamily="34" charset="0"/>
                <a:cs typeface="Arial" panose="020B0604020202020204" pitchFamily="34" charset="0"/>
              </a:rPr>
              <a:t> 	This field of assessing will fall within the field of Psychiatric competence 	as they are trained to assess whether a person is a danger to 	himself/herself or others.</a:t>
            </a:r>
          </a:p>
        </p:txBody>
      </p:sp>
      <p:sp>
        <p:nvSpPr>
          <p:cNvPr id="2" name="Slide Number Placeholder 1"/>
          <p:cNvSpPr>
            <a:spLocks noGrp="1"/>
          </p:cNvSpPr>
          <p:nvPr>
            <p:ph type="sldNum" sz="quarter" idx="12"/>
          </p:nvPr>
        </p:nvSpPr>
        <p:spPr/>
        <p:txBody>
          <a:bodyPr/>
          <a:lstStyle/>
          <a:p>
            <a:pPr defTabSz="457200">
              <a:defRPr/>
            </a:pPr>
            <a:fld id="{8BCE3E3E-AAEA-2C4F-AAAF-D5D0D3B13C3A}" type="slidenum">
              <a:rPr lang="en-US" sz="1200" b="0">
                <a:solidFill>
                  <a:prstClr val="black">
                    <a:tint val="75000"/>
                  </a:prstClr>
                </a:solidFill>
                <a:latin typeface="Calibri"/>
              </a:rPr>
              <a:pPr defTabSz="457200">
                <a:defRPr/>
              </a:pPr>
              <a:t>22</a:t>
            </a:fld>
            <a:endParaRPr lang="en-US" sz="1200" b="0" dirty="0">
              <a:solidFill>
                <a:prstClr val="black">
                  <a:tint val="75000"/>
                </a:prstClr>
              </a:solidFill>
              <a:latin typeface="Calibri"/>
            </a:endParaRPr>
          </a:p>
        </p:txBody>
      </p:sp>
    </p:spTree>
    <p:extLst>
      <p:ext uri="{BB962C8B-B14F-4D97-AF65-F5344CB8AC3E}">
        <p14:creationId xmlns:p14="http://schemas.microsoft.com/office/powerpoint/2010/main" val="19462590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868219" y="179019"/>
            <a:ext cx="10942781" cy="1298799"/>
          </a:xfrm>
        </p:spPr>
        <p:style>
          <a:lnRef idx="2">
            <a:schemeClr val="accent5">
              <a:shade val="50000"/>
            </a:schemeClr>
          </a:lnRef>
          <a:fillRef idx="1">
            <a:schemeClr val="accent5"/>
          </a:fillRef>
          <a:effectRef idx="0">
            <a:schemeClr val="accent5"/>
          </a:effectRef>
          <a:fontRef idx="minor">
            <a:schemeClr val="lt1"/>
          </a:fontRef>
        </p:style>
        <p:txBody>
          <a:bodyPr>
            <a:noAutofit/>
          </a:bodyPr>
          <a:lstStyle/>
          <a:p>
            <a:pPr algn="just">
              <a:lnSpc>
                <a:spcPct val="150000"/>
              </a:lnSpc>
            </a:pPr>
            <a:r>
              <a:rPr lang="en-ZA" sz="1400" dirty="0">
                <a:latin typeface="Segoe UI" panose="020B0502040204020203" pitchFamily="34" charset="0"/>
                <a:cs typeface="Segoe UI" panose="020B0502040204020203" pitchFamily="34" charset="0"/>
              </a:rPr>
              <a:t>(l) Has SAPS collaborated with any state departments, members of civil society, or MHCU advocacy groups in developing guidelines for early identification and the management of forensic and behaviourally disturbed clients in police custody while in transit to or awaiting hospitalisation? </a:t>
            </a:r>
          </a:p>
        </p:txBody>
      </p:sp>
      <p:sp>
        <p:nvSpPr>
          <p:cNvPr id="5" name="Subtitle 4"/>
          <p:cNvSpPr>
            <a:spLocks noGrp="1"/>
          </p:cNvSpPr>
          <p:nvPr>
            <p:ph idx="1"/>
          </p:nvPr>
        </p:nvSpPr>
        <p:spPr>
          <a:xfrm>
            <a:off x="868219" y="1477818"/>
            <a:ext cx="10942781" cy="4416251"/>
          </a:xfrm>
        </p:spPr>
        <p:txBody>
          <a:bodyPr>
            <a:normAutofit/>
          </a:bodyPr>
          <a:lstStyle/>
          <a:p>
            <a:pPr marL="0" indent="0" algn="just">
              <a:lnSpc>
                <a:spcPct val="100000"/>
              </a:lnSpc>
              <a:buNone/>
            </a:pPr>
            <a:r>
              <a:rPr lang="en-ZA" sz="2000" dirty="0">
                <a:solidFill>
                  <a:schemeClr val="tx1"/>
                </a:solidFill>
              </a:rPr>
              <a:t>The SAPS consulted with different Government depts. and CSOs in the development of guidelines for provision of services to people with disabilities as well as on the Integrated Action Plan. Early identification and management was however not part of this consultation:</a:t>
            </a:r>
          </a:p>
          <a:p>
            <a:pPr algn="just"/>
            <a:endParaRPr lang="en-ZA" dirty="0">
              <a:solidFill>
                <a:schemeClr val="tx1"/>
              </a:solidFill>
            </a:endParaRPr>
          </a:p>
        </p:txBody>
      </p:sp>
      <p:sp>
        <p:nvSpPr>
          <p:cNvPr id="2" name="Slide Number Placeholder 1"/>
          <p:cNvSpPr>
            <a:spLocks noGrp="1"/>
          </p:cNvSpPr>
          <p:nvPr>
            <p:ph type="sldNum" sz="quarter" idx="12"/>
          </p:nvPr>
        </p:nvSpPr>
        <p:spPr/>
        <p:txBody>
          <a:bodyPr/>
          <a:lstStyle/>
          <a:p>
            <a:pPr defTabSz="457200">
              <a:defRPr/>
            </a:pPr>
            <a:fld id="{8BCE3E3E-AAEA-2C4F-AAAF-D5D0D3B13C3A}" type="slidenum">
              <a:rPr lang="en-US" sz="1200" b="0">
                <a:solidFill>
                  <a:prstClr val="black">
                    <a:tint val="75000"/>
                  </a:prstClr>
                </a:solidFill>
                <a:latin typeface="Calibri"/>
              </a:rPr>
              <a:pPr defTabSz="457200">
                <a:defRPr/>
              </a:pPr>
              <a:t>23</a:t>
            </a:fld>
            <a:endParaRPr lang="en-US" sz="1200" b="0" dirty="0">
              <a:solidFill>
                <a:prstClr val="black">
                  <a:tint val="75000"/>
                </a:prstClr>
              </a:solidFill>
              <a:latin typeface="Calibri"/>
            </a:endParaRPr>
          </a:p>
        </p:txBody>
      </p:sp>
      <p:graphicFrame>
        <p:nvGraphicFramePr>
          <p:cNvPr id="4" name="Table 3"/>
          <p:cNvGraphicFramePr>
            <a:graphicFrameLocks noGrp="1"/>
          </p:cNvGraphicFramePr>
          <p:nvPr>
            <p:extLst>
              <p:ext uri="{D42A27DB-BD31-4B8C-83A1-F6EECF244321}">
                <p14:modId xmlns:p14="http://schemas.microsoft.com/office/powerpoint/2010/main" val="4178534424"/>
              </p:ext>
            </p:extLst>
          </p:nvPr>
        </p:nvGraphicFramePr>
        <p:xfrm>
          <a:off x="831272" y="2636520"/>
          <a:ext cx="10898910" cy="4084320"/>
        </p:xfrm>
        <a:graphic>
          <a:graphicData uri="http://schemas.openxmlformats.org/drawingml/2006/table">
            <a:tbl>
              <a:tblPr firstRow="1" bandRow="1">
                <a:tableStyleId>{5C22544A-7EE6-4342-B048-85BDC9FD1C3A}</a:tableStyleId>
              </a:tblPr>
              <a:tblGrid>
                <a:gridCol w="5449455">
                  <a:extLst>
                    <a:ext uri="{9D8B030D-6E8A-4147-A177-3AD203B41FA5}">
                      <a16:colId xmlns:a16="http://schemas.microsoft.com/office/drawing/2014/main" val="4110867349"/>
                    </a:ext>
                  </a:extLst>
                </a:gridCol>
                <a:gridCol w="5449455">
                  <a:extLst>
                    <a:ext uri="{9D8B030D-6E8A-4147-A177-3AD203B41FA5}">
                      <a16:colId xmlns:a16="http://schemas.microsoft.com/office/drawing/2014/main" val="2498510305"/>
                    </a:ext>
                  </a:extLst>
                </a:gridCol>
              </a:tblGrid>
              <a:tr h="370840">
                <a:tc>
                  <a:txBody>
                    <a:bodyPr/>
                    <a:lstStyle/>
                    <a:p>
                      <a:r>
                        <a:rPr lang="en-ZA" sz="2000" dirty="0">
                          <a:latin typeface="Segoe UI" panose="020B0502040204020203" pitchFamily="34" charset="0"/>
                          <a:cs typeface="Segoe UI" panose="020B0502040204020203" pitchFamily="34" charset="0"/>
                        </a:rPr>
                        <a:t>Government Departments</a:t>
                      </a:r>
                    </a:p>
                  </a:txBody>
                  <a:tcPr/>
                </a:tc>
                <a:tc>
                  <a:txBody>
                    <a:bodyPr/>
                    <a:lstStyle/>
                    <a:p>
                      <a:r>
                        <a:rPr lang="en-ZA" sz="2000" dirty="0">
                          <a:latin typeface="Segoe UI" panose="020B0502040204020203" pitchFamily="34" charset="0"/>
                          <a:cs typeface="Segoe UI" panose="020B0502040204020203" pitchFamily="34" charset="0"/>
                        </a:rPr>
                        <a:t>Civil Society Organisations</a:t>
                      </a:r>
                    </a:p>
                  </a:txBody>
                  <a:tcPr/>
                </a:tc>
                <a:extLst>
                  <a:ext uri="{0D108BD9-81ED-4DB2-BD59-A6C34878D82A}">
                    <a16:rowId xmlns:a16="http://schemas.microsoft.com/office/drawing/2014/main" val="2543138735"/>
                  </a:ext>
                </a:extLst>
              </a:tr>
              <a:tr h="203200">
                <a:tc>
                  <a:txBody>
                    <a:bodyPr/>
                    <a:lstStyle/>
                    <a:p>
                      <a:pPr marL="0" lvl="2" indent="0" algn="l"/>
                      <a:r>
                        <a:rPr lang="en-GB" sz="2000" kern="1200" dirty="0">
                          <a:solidFill>
                            <a:schemeClr val="dk1"/>
                          </a:solidFill>
                          <a:effectLst/>
                          <a:latin typeface="Segoe UI" panose="020B0502040204020203" pitchFamily="34" charset="0"/>
                          <a:ea typeface="+mn-ea"/>
                          <a:cs typeface="Segoe UI" panose="020B0502040204020203" pitchFamily="34" charset="0"/>
                        </a:rPr>
                        <a:t>Department of Social Development </a:t>
                      </a:r>
                      <a:endParaRPr lang="en-ZA" sz="2000" kern="1200" dirty="0">
                        <a:solidFill>
                          <a:schemeClr val="dk1"/>
                        </a:solidFill>
                        <a:effectLst/>
                        <a:latin typeface="Segoe UI" panose="020B0502040204020203" pitchFamily="34" charset="0"/>
                        <a:ea typeface="+mn-ea"/>
                        <a:cs typeface="Segoe UI" panose="020B0502040204020203" pitchFamily="34" charset="0"/>
                      </a:endParaRPr>
                    </a:p>
                  </a:txBody>
                  <a:tcPr/>
                </a:tc>
                <a:tc>
                  <a:txBody>
                    <a:bodyPr/>
                    <a:lstStyle/>
                    <a:p>
                      <a:r>
                        <a:rPr lang="en-GB" sz="2000" kern="1200" dirty="0">
                          <a:solidFill>
                            <a:schemeClr val="dk1"/>
                          </a:solidFill>
                          <a:effectLst/>
                          <a:latin typeface="Segoe UI" panose="020B0502040204020203" pitchFamily="34" charset="0"/>
                          <a:ea typeface="+mn-ea"/>
                          <a:cs typeface="Segoe UI" panose="020B0502040204020203" pitchFamily="34" charset="0"/>
                        </a:rPr>
                        <a:t>Disability representatives</a:t>
                      </a:r>
                    </a:p>
                  </a:txBody>
                  <a:tcPr/>
                </a:tc>
                <a:extLst>
                  <a:ext uri="{0D108BD9-81ED-4DB2-BD59-A6C34878D82A}">
                    <a16:rowId xmlns:a16="http://schemas.microsoft.com/office/drawing/2014/main" val="2889465341"/>
                  </a:ext>
                </a:extLst>
              </a:tr>
              <a:tr h="36576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2000" kern="1200" dirty="0">
                          <a:solidFill>
                            <a:schemeClr val="dk1"/>
                          </a:solidFill>
                          <a:effectLst/>
                          <a:latin typeface="Segoe UI" panose="020B0502040204020203" pitchFamily="34" charset="0"/>
                          <a:ea typeface="+mn-ea"/>
                          <a:cs typeface="Segoe UI" panose="020B0502040204020203" pitchFamily="34" charset="0"/>
                        </a:rPr>
                        <a:t>Department of Health;</a:t>
                      </a:r>
                      <a:endParaRPr lang="en-ZA" sz="2000" kern="1200" dirty="0">
                        <a:solidFill>
                          <a:schemeClr val="dk1"/>
                        </a:solidFill>
                        <a:effectLst/>
                        <a:latin typeface="Segoe UI" panose="020B0502040204020203" pitchFamily="34" charset="0"/>
                        <a:ea typeface="+mn-ea"/>
                        <a:cs typeface="Segoe UI" panose="020B0502040204020203" pitchFamily="34"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2000" kern="1200" dirty="0">
                          <a:solidFill>
                            <a:schemeClr val="dk1"/>
                          </a:solidFill>
                          <a:effectLst/>
                          <a:latin typeface="Segoe UI" panose="020B0502040204020203" pitchFamily="34" charset="0"/>
                          <a:ea typeface="+mn-ea"/>
                          <a:cs typeface="Segoe UI" panose="020B0502040204020203" pitchFamily="34" charset="0"/>
                        </a:rPr>
                        <a:t>South African</a:t>
                      </a:r>
                      <a:r>
                        <a:rPr lang="en-GB" sz="2000" kern="1200" baseline="0" dirty="0">
                          <a:solidFill>
                            <a:schemeClr val="dk1"/>
                          </a:solidFill>
                          <a:effectLst/>
                          <a:latin typeface="Segoe UI" panose="020B0502040204020203" pitchFamily="34" charset="0"/>
                          <a:ea typeface="+mn-ea"/>
                          <a:cs typeface="Segoe UI" panose="020B0502040204020203" pitchFamily="34" charset="0"/>
                        </a:rPr>
                        <a:t> </a:t>
                      </a:r>
                      <a:r>
                        <a:rPr lang="en-GB" sz="2000" kern="1200" dirty="0">
                          <a:solidFill>
                            <a:schemeClr val="dk1"/>
                          </a:solidFill>
                          <a:effectLst/>
                          <a:latin typeface="Segoe UI" panose="020B0502040204020203" pitchFamily="34" charset="0"/>
                          <a:ea typeface="+mn-ea"/>
                          <a:cs typeface="Segoe UI" panose="020B0502040204020203" pitchFamily="34" charset="0"/>
                        </a:rPr>
                        <a:t>Federation for</a:t>
                      </a:r>
                      <a:r>
                        <a:rPr lang="en-GB" sz="2000" kern="1200" baseline="0" dirty="0">
                          <a:solidFill>
                            <a:schemeClr val="dk1"/>
                          </a:solidFill>
                          <a:effectLst/>
                          <a:latin typeface="Segoe UI" panose="020B0502040204020203" pitchFamily="34" charset="0"/>
                          <a:ea typeface="+mn-ea"/>
                          <a:cs typeface="Segoe UI" panose="020B0502040204020203" pitchFamily="34" charset="0"/>
                        </a:rPr>
                        <a:t> Mental Health</a:t>
                      </a:r>
                      <a:endParaRPr lang="en-ZA" sz="2000" dirty="0">
                        <a:latin typeface="Segoe UI" panose="020B0502040204020203" pitchFamily="34" charset="0"/>
                        <a:cs typeface="Segoe UI" panose="020B0502040204020203" pitchFamily="34" charset="0"/>
                      </a:endParaRPr>
                    </a:p>
                  </a:txBody>
                  <a:tcPr/>
                </a:tc>
                <a:extLst>
                  <a:ext uri="{0D108BD9-81ED-4DB2-BD59-A6C34878D82A}">
                    <a16:rowId xmlns:a16="http://schemas.microsoft.com/office/drawing/2014/main" val="338349527"/>
                  </a:ext>
                </a:extLst>
              </a:tr>
              <a:tr h="64008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2000" kern="1200" dirty="0">
                          <a:solidFill>
                            <a:schemeClr val="dk1"/>
                          </a:solidFill>
                          <a:effectLst/>
                          <a:latin typeface="Segoe UI" panose="020B0502040204020203" pitchFamily="34" charset="0"/>
                          <a:ea typeface="+mn-ea"/>
                          <a:cs typeface="Segoe UI" panose="020B0502040204020203" pitchFamily="34" charset="0"/>
                        </a:rPr>
                        <a:t>Department of Justice and Constitutional Development; </a:t>
                      </a:r>
                      <a:endParaRPr lang="en-ZA" sz="2000" kern="1200" dirty="0">
                        <a:solidFill>
                          <a:schemeClr val="dk1"/>
                        </a:solidFill>
                        <a:effectLst/>
                        <a:latin typeface="Segoe UI" panose="020B0502040204020203" pitchFamily="34" charset="0"/>
                        <a:ea typeface="+mn-ea"/>
                        <a:cs typeface="Segoe UI" panose="020B0502040204020203" pitchFamily="34"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2000" kern="1200" dirty="0">
                          <a:solidFill>
                            <a:schemeClr val="dk1"/>
                          </a:solidFill>
                          <a:effectLst/>
                          <a:latin typeface="Segoe UI" panose="020B0502040204020203" pitchFamily="34" charset="0"/>
                          <a:ea typeface="+mn-ea"/>
                          <a:cs typeface="Segoe UI" panose="020B0502040204020203" pitchFamily="34" charset="0"/>
                        </a:rPr>
                        <a:t>National Council for People with Physical Disabilities.</a:t>
                      </a:r>
                      <a:endParaRPr lang="en-ZA" sz="2000" dirty="0">
                        <a:latin typeface="Segoe UI" panose="020B0502040204020203" pitchFamily="34" charset="0"/>
                        <a:cs typeface="Segoe UI" panose="020B0502040204020203" pitchFamily="34" charset="0"/>
                      </a:endParaRPr>
                    </a:p>
                  </a:txBody>
                  <a:tcPr/>
                </a:tc>
                <a:extLst>
                  <a:ext uri="{0D108BD9-81ED-4DB2-BD59-A6C34878D82A}">
                    <a16:rowId xmlns:a16="http://schemas.microsoft.com/office/drawing/2014/main" val="1684163690"/>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2000" kern="1200" dirty="0">
                          <a:solidFill>
                            <a:schemeClr val="dk1"/>
                          </a:solidFill>
                          <a:effectLst/>
                          <a:latin typeface="Segoe UI" panose="020B0502040204020203" pitchFamily="34" charset="0"/>
                          <a:ea typeface="+mn-ea"/>
                          <a:cs typeface="Segoe UI" panose="020B0502040204020203" pitchFamily="34" charset="0"/>
                        </a:rPr>
                        <a:t>South African Human Rights Commission (Disability Desk)</a:t>
                      </a:r>
                      <a:endParaRPr lang="en-ZA" sz="2000" dirty="0">
                        <a:latin typeface="Segoe UI" panose="020B0502040204020203" pitchFamily="34" charset="0"/>
                        <a:cs typeface="Segoe UI" panose="020B0502040204020203" pitchFamily="34" charset="0"/>
                      </a:endParaRPr>
                    </a:p>
                  </a:txBody>
                  <a:tcPr/>
                </a:tc>
                <a:tc>
                  <a:txBody>
                    <a:bodyPr/>
                    <a:lstStyle/>
                    <a:p>
                      <a:r>
                        <a:rPr lang="en-GB" sz="2000" kern="1200" dirty="0">
                          <a:solidFill>
                            <a:schemeClr val="dk1"/>
                          </a:solidFill>
                          <a:effectLst/>
                          <a:latin typeface="Segoe UI" panose="020B0502040204020203" pitchFamily="34" charset="0"/>
                          <a:ea typeface="+mn-ea"/>
                          <a:cs typeface="Segoe UI" panose="020B0502040204020203" pitchFamily="34" charset="0"/>
                        </a:rPr>
                        <a:t>South African Blind Association</a:t>
                      </a:r>
                      <a:endParaRPr lang="en-ZA" sz="2000" dirty="0">
                        <a:latin typeface="Segoe UI" panose="020B0502040204020203" pitchFamily="34" charset="0"/>
                        <a:cs typeface="Segoe UI" panose="020B0502040204020203" pitchFamily="34" charset="0"/>
                      </a:endParaRPr>
                    </a:p>
                  </a:txBody>
                  <a:tcPr/>
                </a:tc>
                <a:extLst>
                  <a:ext uri="{0D108BD9-81ED-4DB2-BD59-A6C34878D82A}">
                    <a16:rowId xmlns:a16="http://schemas.microsoft.com/office/drawing/2014/main" val="2318398302"/>
                  </a:ext>
                </a:extLst>
              </a:tr>
              <a:tr h="370840">
                <a:tc>
                  <a:txBody>
                    <a:bodyPr/>
                    <a:lstStyle/>
                    <a:p>
                      <a:r>
                        <a:rPr lang="en-ZA" sz="2000" dirty="0">
                          <a:latin typeface="Segoe UI" panose="020B0502040204020203" pitchFamily="34" charset="0"/>
                          <a:cs typeface="Segoe UI" panose="020B0502040204020203" pitchFamily="34" charset="0"/>
                        </a:rPr>
                        <a:t>The then Department Women,</a:t>
                      </a:r>
                      <a:r>
                        <a:rPr lang="en-ZA" sz="2000" baseline="0" dirty="0">
                          <a:latin typeface="Segoe UI" panose="020B0502040204020203" pitchFamily="34" charset="0"/>
                          <a:cs typeface="Segoe UI" panose="020B0502040204020203" pitchFamily="34" charset="0"/>
                        </a:rPr>
                        <a:t> Children and People with Disability</a:t>
                      </a:r>
                      <a:endParaRPr lang="en-ZA" sz="2000" dirty="0">
                        <a:latin typeface="Segoe UI" panose="020B0502040204020203" pitchFamily="34" charset="0"/>
                        <a:cs typeface="Segoe UI" panose="020B0502040204020203" pitchFamily="34" charset="0"/>
                      </a:endParaRPr>
                    </a:p>
                  </a:txBody>
                  <a:tcPr/>
                </a:tc>
                <a:tc>
                  <a:txBody>
                    <a:bodyPr/>
                    <a:lstStyle/>
                    <a:p>
                      <a:r>
                        <a:rPr lang="en-GB" sz="2000" kern="1200" dirty="0">
                          <a:solidFill>
                            <a:schemeClr val="dk1"/>
                          </a:solidFill>
                          <a:effectLst/>
                          <a:latin typeface="Segoe UI" panose="020B0502040204020203" pitchFamily="34" charset="0"/>
                          <a:ea typeface="+mn-ea"/>
                          <a:cs typeface="Segoe UI" panose="020B0502040204020203" pitchFamily="34" charset="0"/>
                        </a:rPr>
                        <a:t>South African Disability Alliance</a:t>
                      </a:r>
                      <a:endParaRPr lang="en-ZA" sz="2000" dirty="0">
                        <a:latin typeface="Segoe UI" panose="020B0502040204020203" pitchFamily="34" charset="0"/>
                        <a:cs typeface="Segoe UI" panose="020B0502040204020203" pitchFamily="34" charset="0"/>
                      </a:endParaRPr>
                    </a:p>
                  </a:txBody>
                  <a:tcPr/>
                </a:tc>
                <a:extLst>
                  <a:ext uri="{0D108BD9-81ED-4DB2-BD59-A6C34878D82A}">
                    <a16:rowId xmlns:a16="http://schemas.microsoft.com/office/drawing/2014/main" val="2602538705"/>
                  </a:ext>
                </a:extLst>
              </a:tr>
              <a:tr h="370840">
                <a:tc>
                  <a:txBody>
                    <a:bodyPr/>
                    <a:lstStyle/>
                    <a:p>
                      <a:endParaRPr lang="en-ZA" sz="2000" dirty="0">
                        <a:latin typeface="Segoe UI" panose="020B0502040204020203" pitchFamily="34" charset="0"/>
                        <a:cs typeface="Segoe UI" panose="020B0502040204020203" pitchFamily="34" charset="0"/>
                      </a:endParaRPr>
                    </a:p>
                  </a:txBody>
                  <a:tcPr/>
                </a:tc>
                <a:tc>
                  <a:txBody>
                    <a:bodyPr/>
                    <a:lstStyle/>
                    <a:p>
                      <a:r>
                        <a:rPr lang="en-GB" sz="2000" kern="1200" dirty="0">
                          <a:solidFill>
                            <a:schemeClr val="dk1"/>
                          </a:solidFill>
                          <a:effectLst/>
                          <a:latin typeface="Segoe UI" panose="020B0502040204020203" pitchFamily="34" charset="0"/>
                          <a:ea typeface="+mn-ea"/>
                          <a:cs typeface="Segoe UI" panose="020B0502040204020203" pitchFamily="34" charset="0"/>
                        </a:rPr>
                        <a:t>Deaf SA</a:t>
                      </a:r>
                      <a:endParaRPr lang="en-ZA" sz="2000" dirty="0">
                        <a:latin typeface="Segoe UI" panose="020B0502040204020203" pitchFamily="34" charset="0"/>
                        <a:cs typeface="Segoe UI" panose="020B0502040204020203" pitchFamily="34" charset="0"/>
                      </a:endParaRPr>
                    </a:p>
                  </a:txBody>
                  <a:tcPr/>
                </a:tc>
                <a:extLst>
                  <a:ext uri="{0D108BD9-81ED-4DB2-BD59-A6C34878D82A}">
                    <a16:rowId xmlns:a16="http://schemas.microsoft.com/office/drawing/2014/main" val="3351328759"/>
                  </a:ext>
                </a:extLst>
              </a:tr>
              <a:tr h="370840">
                <a:tc>
                  <a:txBody>
                    <a:bodyPr/>
                    <a:lstStyle/>
                    <a:p>
                      <a:endParaRPr lang="en-ZA" sz="2000" dirty="0">
                        <a:latin typeface="Segoe UI" panose="020B0502040204020203" pitchFamily="34" charset="0"/>
                        <a:cs typeface="Segoe UI" panose="020B0502040204020203" pitchFamily="34" charset="0"/>
                      </a:endParaRPr>
                    </a:p>
                  </a:txBody>
                  <a:tcPr/>
                </a:tc>
                <a:tc>
                  <a:txBody>
                    <a:bodyPr/>
                    <a:lstStyle/>
                    <a:p>
                      <a:r>
                        <a:rPr lang="en-ZA" sz="2000" dirty="0">
                          <a:latin typeface="Segoe UI" panose="020B0502040204020203" pitchFamily="34" charset="0"/>
                          <a:cs typeface="Segoe UI" panose="020B0502040204020203" pitchFamily="34" charset="0"/>
                        </a:rPr>
                        <a:t>Disabled</a:t>
                      </a:r>
                      <a:r>
                        <a:rPr lang="en-ZA" sz="2000" baseline="0" dirty="0">
                          <a:latin typeface="Segoe UI" panose="020B0502040204020203" pitchFamily="34" charset="0"/>
                          <a:cs typeface="Segoe UI" panose="020B0502040204020203" pitchFamily="34" charset="0"/>
                        </a:rPr>
                        <a:t> People of South Africa</a:t>
                      </a:r>
                      <a:endParaRPr lang="en-ZA" sz="2000" dirty="0">
                        <a:latin typeface="Segoe UI" panose="020B0502040204020203" pitchFamily="34" charset="0"/>
                        <a:cs typeface="Segoe UI" panose="020B0502040204020203" pitchFamily="34" charset="0"/>
                      </a:endParaRPr>
                    </a:p>
                  </a:txBody>
                  <a:tcPr/>
                </a:tc>
                <a:extLst>
                  <a:ext uri="{0D108BD9-81ED-4DB2-BD59-A6C34878D82A}">
                    <a16:rowId xmlns:a16="http://schemas.microsoft.com/office/drawing/2014/main" val="2099923772"/>
                  </a:ext>
                </a:extLst>
              </a:tr>
            </a:tbl>
          </a:graphicData>
        </a:graphic>
      </p:graphicFrame>
    </p:spTree>
    <p:extLst>
      <p:ext uri="{BB962C8B-B14F-4D97-AF65-F5344CB8AC3E}">
        <p14:creationId xmlns:p14="http://schemas.microsoft.com/office/powerpoint/2010/main" val="14211310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822036" y="166255"/>
            <a:ext cx="10988964" cy="914841"/>
          </a:xfrm>
        </p:spPr>
        <p:style>
          <a:lnRef idx="2">
            <a:schemeClr val="accent5">
              <a:shade val="50000"/>
            </a:schemeClr>
          </a:lnRef>
          <a:fillRef idx="1">
            <a:schemeClr val="accent5"/>
          </a:fillRef>
          <a:effectRef idx="0">
            <a:schemeClr val="accent5"/>
          </a:effectRef>
          <a:fontRef idx="minor">
            <a:schemeClr val="lt1"/>
          </a:fontRef>
        </p:style>
        <p:txBody>
          <a:bodyPr>
            <a:noAutofit/>
          </a:bodyPr>
          <a:lstStyle/>
          <a:p>
            <a:pPr lvl="0">
              <a:lnSpc>
                <a:spcPct val="150000"/>
              </a:lnSpc>
              <a:spcBef>
                <a:spcPts val="0"/>
              </a:spcBef>
              <a:defRPr/>
            </a:pPr>
            <a:r>
              <a:rPr lang="en-ZA" sz="1800" dirty="0">
                <a:latin typeface="Arial" panose="020B0604020202020204" pitchFamily="34" charset="0"/>
                <a:cs typeface="Arial" panose="020B0604020202020204" pitchFamily="34" charset="0"/>
              </a:rPr>
              <a:t>(m) Any other information of relevance to SAPS’ engagements with MHCUs? </a:t>
            </a:r>
          </a:p>
        </p:txBody>
      </p:sp>
      <p:sp>
        <p:nvSpPr>
          <p:cNvPr id="5" name="Subtitle 4"/>
          <p:cNvSpPr>
            <a:spLocks noGrp="1"/>
          </p:cNvSpPr>
          <p:nvPr>
            <p:ph idx="1"/>
          </p:nvPr>
        </p:nvSpPr>
        <p:spPr>
          <a:xfrm>
            <a:off x="748146" y="1309687"/>
            <a:ext cx="11062858" cy="5349731"/>
          </a:xfrm>
        </p:spPr>
        <p:txBody>
          <a:bodyPr>
            <a:normAutofit fontScale="92500"/>
          </a:bodyPr>
          <a:lstStyle/>
          <a:p>
            <a:pPr algn="just">
              <a:lnSpc>
                <a:spcPct val="160000"/>
              </a:lnSpc>
              <a:buFont typeface="Wingdings" panose="05000000000000000000" pitchFamily="2" charset="2"/>
              <a:buChar char="§"/>
            </a:pPr>
            <a:r>
              <a:rPr lang="en-ZA" sz="2400" dirty="0">
                <a:solidFill>
                  <a:schemeClr val="tx1"/>
                </a:solidFill>
                <a:latin typeface="Arial" panose="020B0604020202020204" pitchFamily="34" charset="0"/>
                <a:cs typeface="Arial" panose="020B0604020202020204" pitchFamily="34" charset="0"/>
              </a:rPr>
              <a:t> 	SAPS is in the process of developing a Memorandum of Agreement with 	Cape 	Mental Health Organisation with the aim of institutionalising the Sexual Assault 	Victim Empowerment (SAVE) Model which is currently effective only in the 	Western Cape Province.</a:t>
            </a:r>
          </a:p>
          <a:p>
            <a:pPr algn="just">
              <a:lnSpc>
                <a:spcPct val="160000"/>
              </a:lnSpc>
              <a:buFont typeface="Wingdings" panose="05000000000000000000" pitchFamily="2" charset="2"/>
              <a:buChar char="§"/>
            </a:pPr>
            <a:r>
              <a:rPr lang="en-ZA" sz="2400" dirty="0">
                <a:solidFill>
                  <a:schemeClr val="tx1"/>
                </a:solidFill>
                <a:latin typeface="Arial" panose="020B0604020202020204" pitchFamily="34" charset="0"/>
                <a:cs typeface="Arial" panose="020B0604020202020204" pitchFamily="34" charset="0"/>
              </a:rPr>
              <a:t> 	This could impact on MHCUs who are also victims of sexual offences. The 	</a:t>
            </a:r>
            <a:r>
              <a:rPr lang="en-ZA" sz="2400" dirty="0" err="1">
                <a:solidFill>
                  <a:schemeClr val="tx1"/>
                </a:solidFill>
                <a:latin typeface="Arial" panose="020B0604020202020204" pitchFamily="34" charset="0"/>
                <a:cs typeface="Arial" panose="020B0604020202020204" pitchFamily="34" charset="0"/>
              </a:rPr>
              <a:t>MoA</a:t>
            </a:r>
            <a:r>
              <a:rPr lang="en-ZA" sz="2400" dirty="0">
                <a:solidFill>
                  <a:schemeClr val="tx1"/>
                </a:solidFill>
                <a:latin typeface="Arial" panose="020B0604020202020204" pitchFamily="34" charset="0"/>
                <a:cs typeface="Arial" panose="020B0604020202020204" pitchFamily="34" charset="0"/>
              </a:rPr>
              <a:t> will form the basis of national application of the model,</a:t>
            </a:r>
          </a:p>
          <a:p>
            <a:pPr algn="just">
              <a:lnSpc>
                <a:spcPct val="160000"/>
              </a:lnSpc>
              <a:buFont typeface="Wingdings" panose="05000000000000000000" pitchFamily="2" charset="2"/>
              <a:buChar char="§"/>
            </a:pPr>
            <a:r>
              <a:rPr lang="en-ZA" sz="2400" dirty="0">
                <a:solidFill>
                  <a:schemeClr val="tx1"/>
                </a:solidFill>
                <a:latin typeface="Arial" panose="020B0604020202020204" pitchFamily="34" charset="0"/>
                <a:cs typeface="Arial" panose="020B0604020202020204" pitchFamily="34" charset="0"/>
              </a:rPr>
              <a:t> 	There has been engagement between SAPS  and South African 	Federation for 	Mental Health and the Department of Health in regard to finding a solution for the 	availability of appropriate paramedics and ambulance services.</a:t>
            </a:r>
          </a:p>
        </p:txBody>
      </p:sp>
      <p:sp>
        <p:nvSpPr>
          <p:cNvPr id="2" name="Slide Number Placeholder 1"/>
          <p:cNvSpPr>
            <a:spLocks noGrp="1"/>
          </p:cNvSpPr>
          <p:nvPr>
            <p:ph type="sldNum" sz="quarter" idx="12"/>
          </p:nvPr>
        </p:nvSpPr>
        <p:spPr/>
        <p:txBody>
          <a:bodyPr/>
          <a:lstStyle/>
          <a:p>
            <a:pPr defTabSz="457200">
              <a:defRPr/>
            </a:pPr>
            <a:fld id="{8BCE3E3E-AAEA-2C4F-AAAF-D5D0D3B13C3A}" type="slidenum">
              <a:rPr lang="en-US" sz="1200" b="0">
                <a:solidFill>
                  <a:prstClr val="black">
                    <a:tint val="75000"/>
                  </a:prstClr>
                </a:solidFill>
                <a:latin typeface="Calibri"/>
              </a:rPr>
              <a:pPr defTabSz="457200">
                <a:defRPr/>
              </a:pPr>
              <a:t>24</a:t>
            </a:fld>
            <a:endParaRPr lang="en-US" sz="1200" b="0" dirty="0">
              <a:solidFill>
                <a:prstClr val="black">
                  <a:tint val="75000"/>
                </a:prstClr>
              </a:solidFill>
              <a:latin typeface="Calibri"/>
            </a:endParaRPr>
          </a:p>
        </p:txBody>
      </p:sp>
    </p:spTree>
    <p:extLst>
      <p:ext uri="{BB962C8B-B14F-4D97-AF65-F5344CB8AC3E}">
        <p14:creationId xmlns:p14="http://schemas.microsoft.com/office/powerpoint/2010/main" val="37806636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822036" y="157019"/>
            <a:ext cx="10988964" cy="924078"/>
          </a:xfrm>
        </p:spPr>
        <p:style>
          <a:lnRef idx="2">
            <a:schemeClr val="accent5">
              <a:shade val="50000"/>
            </a:schemeClr>
          </a:lnRef>
          <a:fillRef idx="1">
            <a:schemeClr val="accent5"/>
          </a:fillRef>
          <a:effectRef idx="0">
            <a:schemeClr val="accent5"/>
          </a:effectRef>
          <a:fontRef idx="minor">
            <a:schemeClr val="lt1"/>
          </a:fontRef>
        </p:style>
        <p:txBody>
          <a:bodyPr>
            <a:noAutofit/>
          </a:bodyPr>
          <a:lstStyle/>
          <a:p>
            <a:pPr lvl="0">
              <a:lnSpc>
                <a:spcPct val="150000"/>
              </a:lnSpc>
              <a:spcBef>
                <a:spcPts val="0"/>
              </a:spcBef>
              <a:defRPr/>
            </a:pPr>
            <a:r>
              <a:rPr lang="en-ZA" sz="2000" dirty="0">
                <a:latin typeface="Segoe UI" panose="020B0502040204020203" pitchFamily="34" charset="0"/>
                <a:cs typeface="Segoe UI" panose="020B0502040204020203" pitchFamily="34" charset="0"/>
              </a:rPr>
              <a:t>(n) What is the status of the SAPS investigation into the Gauteng Mental Health Marathon Project? </a:t>
            </a:r>
          </a:p>
        </p:txBody>
      </p:sp>
      <p:sp>
        <p:nvSpPr>
          <p:cNvPr id="5" name="Subtitle 4"/>
          <p:cNvSpPr>
            <a:spLocks noGrp="1"/>
          </p:cNvSpPr>
          <p:nvPr>
            <p:ph idx="1"/>
          </p:nvPr>
        </p:nvSpPr>
        <p:spPr>
          <a:xfrm>
            <a:off x="822036" y="1309686"/>
            <a:ext cx="10988967" cy="5340495"/>
          </a:xfrm>
        </p:spPr>
        <p:txBody>
          <a:bodyPr>
            <a:normAutofit fontScale="70000" lnSpcReduction="20000"/>
          </a:bodyPr>
          <a:lstStyle/>
          <a:p>
            <a:pPr marL="0" indent="0" algn="just">
              <a:lnSpc>
                <a:spcPct val="170000"/>
              </a:lnSpc>
              <a:buNone/>
            </a:pPr>
            <a:r>
              <a:rPr lang="en-US" sz="3100" dirty="0">
                <a:solidFill>
                  <a:schemeClr val="tx1"/>
                </a:solidFill>
                <a:latin typeface="Arial" panose="020B0604020202020204" pitchFamily="34" charset="0"/>
                <a:cs typeface="Arial" panose="020B0604020202020204" pitchFamily="34" charset="0"/>
              </a:rPr>
              <a:t>Investigations conducted for North and South Gauteng were submitted to the Deputy Director Public Prosecutor (DPP) for decision. The </a:t>
            </a:r>
            <a:r>
              <a:rPr lang="en-ZA" sz="3100" dirty="0">
                <a:solidFill>
                  <a:schemeClr val="tx1"/>
                </a:solidFill>
                <a:latin typeface="Arial" panose="020B0604020202020204" pitchFamily="34" charset="0"/>
                <a:cs typeface="Arial" panose="020B0604020202020204" pitchFamily="34" charset="0"/>
              </a:rPr>
              <a:t>Gauteng Mental Health Marathon Project for both North and South of Gauteng  is handled by </a:t>
            </a:r>
            <a:r>
              <a:rPr lang="en-ZA" sz="3100" dirty="0">
                <a:latin typeface="Arial" panose="020B0604020202020204" pitchFamily="34" charset="0"/>
                <a:cs typeface="Arial" panose="020B0604020202020204" pitchFamily="34" charset="0"/>
              </a:rPr>
              <a:t>the </a:t>
            </a:r>
            <a:r>
              <a:rPr lang="en-ZA" sz="3100" dirty="0">
                <a:solidFill>
                  <a:schemeClr val="tx1"/>
                </a:solidFill>
                <a:latin typeface="Arial" panose="020B0604020202020204" pitchFamily="34" charset="0"/>
                <a:cs typeface="Arial" panose="020B0604020202020204" pitchFamily="34" charset="0"/>
              </a:rPr>
              <a:t>DPP for North Gauteng.</a:t>
            </a:r>
          </a:p>
          <a:p>
            <a:pPr marL="0" indent="0" algn="just">
              <a:lnSpc>
                <a:spcPct val="170000"/>
              </a:lnSpc>
              <a:buNone/>
            </a:pPr>
            <a:r>
              <a:rPr lang="en-ZA" sz="3100" dirty="0">
                <a:solidFill>
                  <a:schemeClr val="tx1"/>
                </a:solidFill>
                <a:latin typeface="Arial" panose="020B0604020202020204" pitchFamily="34" charset="0"/>
                <a:cs typeface="Arial" panose="020B0604020202020204" pitchFamily="34" charset="0"/>
              </a:rPr>
              <a:t>Instructions were given by the DPP to obtain warning statements from the three identified suspects with intent to criminally prosecute them on the following charges:</a:t>
            </a:r>
          </a:p>
          <a:p>
            <a:pPr marL="459481" lvl="1" indent="-285750" algn="just">
              <a:lnSpc>
                <a:spcPct val="170000"/>
              </a:lnSpc>
              <a:buClr>
                <a:srgbClr val="002060"/>
              </a:buClr>
              <a:buFont typeface="Wingdings" panose="05000000000000000000" pitchFamily="2" charset="2"/>
              <a:buChar char="§"/>
            </a:pPr>
            <a:r>
              <a:rPr lang="en-ZA" sz="2700" dirty="0">
                <a:solidFill>
                  <a:schemeClr val="tx1"/>
                </a:solidFill>
                <a:latin typeface="Arial" panose="020B0604020202020204" pitchFamily="34" charset="0"/>
                <a:cs typeface="Arial" panose="020B0604020202020204" pitchFamily="34" charset="0"/>
              </a:rPr>
              <a:t>Assault with intent to do Grievous Bodily Harm (GBH);</a:t>
            </a:r>
          </a:p>
          <a:p>
            <a:pPr marL="459481" lvl="1" indent="-285750" algn="just">
              <a:lnSpc>
                <a:spcPct val="170000"/>
              </a:lnSpc>
              <a:buClr>
                <a:srgbClr val="002060"/>
              </a:buClr>
              <a:buFont typeface="Wingdings" panose="05000000000000000000" pitchFamily="2" charset="2"/>
              <a:buChar char="§"/>
            </a:pPr>
            <a:r>
              <a:rPr lang="en-ZA" sz="2700" dirty="0">
                <a:solidFill>
                  <a:schemeClr val="tx1"/>
                </a:solidFill>
                <a:latin typeface="Arial" panose="020B0604020202020204" pitchFamily="34" charset="0"/>
                <a:cs typeface="Arial" panose="020B0604020202020204" pitchFamily="34" charset="0"/>
              </a:rPr>
              <a:t>Counts of contravening section 70(1) (c); read with sections 1 and 70(2) of the</a:t>
            </a:r>
            <a:r>
              <a:rPr lang="en-ZA" sz="2700" dirty="0">
                <a:latin typeface="Arial" panose="020B0604020202020204" pitchFamily="34" charset="0"/>
                <a:cs typeface="Arial" panose="020B0604020202020204" pitchFamily="34" charset="0"/>
              </a:rPr>
              <a:t> </a:t>
            </a:r>
            <a:r>
              <a:rPr lang="en-ZA" sz="2700" dirty="0">
                <a:solidFill>
                  <a:schemeClr val="tx1"/>
                </a:solidFill>
                <a:latin typeface="Arial" panose="020B0604020202020204" pitchFamily="34" charset="0"/>
                <a:cs typeface="Arial" panose="020B0604020202020204" pitchFamily="34" charset="0"/>
              </a:rPr>
              <a:t>Mental Health Care Act (Act 17 of 2002);</a:t>
            </a:r>
          </a:p>
          <a:p>
            <a:pPr marL="459481" lvl="1" indent="-285750" algn="just">
              <a:lnSpc>
                <a:spcPct val="170000"/>
              </a:lnSpc>
              <a:buClr>
                <a:srgbClr val="002060"/>
              </a:buClr>
              <a:buFont typeface="Wingdings" panose="05000000000000000000" pitchFamily="2" charset="2"/>
              <a:buChar char="§"/>
            </a:pPr>
            <a:r>
              <a:rPr lang="en-ZA" sz="2700" dirty="0">
                <a:solidFill>
                  <a:schemeClr val="tx1"/>
                </a:solidFill>
                <a:latin typeface="Arial" panose="020B0604020202020204" pitchFamily="34" charset="0"/>
                <a:cs typeface="Arial" panose="020B0604020202020204" pitchFamily="34" charset="0"/>
              </a:rPr>
              <a:t>Counts of contravening Section 86(1); read with Sections 1 and 38 of the Public Finance Management Act (Act 1 of 1999) in respect of one suspect Counts of Fraud.</a:t>
            </a:r>
          </a:p>
        </p:txBody>
      </p:sp>
      <p:sp>
        <p:nvSpPr>
          <p:cNvPr id="2" name="Slide Number Placeholder 1"/>
          <p:cNvSpPr>
            <a:spLocks noGrp="1"/>
          </p:cNvSpPr>
          <p:nvPr>
            <p:ph type="sldNum" sz="quarter" idx="12"/>
          </p:nvPr>
        </p:nvSpPr>
        <p:spPr/>
        <p:txBody>
          <a:bodyPr/>
          <a:lstStyle/>
          <a:p>
            <a:pPr defTabSz="457200">
              <a:defRPr/>
            </a:pPr>
            <a:fld id="{8BCE3E3E-AAEA-2C4F-AAAF-D5D0D3B13C3A}" type="slidenum">
              <a:rPr lang="en-US" sz="1200" b="0">
                <a:solidFill>
                  <a:prstClr val="black">
                    <a:tint val="75000"/>
                  </a:prstClr>
                </a:solidFill>
                <a:latin typeface="Calibri"/>
              </a:rPr>
              <a:pPr defTabSz="457200">
                <a:defRPr/>
              </a:pPr>
              <a:t>25</a:t>
            </a:fld>
            <a:endParaRPr lang="en-US" sz="1200" b="0" dirty="0">
              <a:solidFill>
                <a:prstClr val="black">
                  <a:tint val="75000"/>
                </a:prstClr>
              </a:solidFill>
              <a:latin typeface="Calibri"/>
            </a:endParaRPr>
          </a:p>
        </p:txBody>
      </p:sp>
    </p:spTree>
    <p:extLst>
      <p:ext uri="{BB962C8B-B14F-4D97-AF65-F5344CB8AC3E}">
        <p14:creationId xmlns:p14="http://schemas.microsoft.com/office/powerpoint/2010/main" val="17896854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914400" y="224287"/>
            <a:ext cx="10896600" cy="856809"/>
          </a:xfrm>
        </p:spPr>
        <p:txBody>
          <a:bodyPr>
            <a:noAutofit/>
          </a:bodyPr>
          <a:lstStyle/>
          <a:p>
            <a:r>
              <a:rPr lang="en-ZA" sz="3600" dirty="0">
                <a:latin typeface="Segoe UI" panose="020B0502040204020203" pitchFamily="34" charset="0"/>
                <a:cs typeface="Segoe UI" panose="020B0502040204020203" pitchFamily="34" charset="0"/>
              </a:rPr>
              <a:t>Respond to question N </a:t>
            </a:r>
            <a:r>
              <a:rPr lang="en-US" sz="2400" dirty="0">
                <a:latin typeface="Segoe UI" panose="020B0502040204020203" pitchFamily="34" charset="0"/>
                <a:cs typeface="Segoe UI" panose="020B0502040204020203" pitchFamily="34" charset="0"/>
              </a:rPr>
              <a:t>(cont.)</a:t>
            </a:r>
            <a:endParaRPr lang="en-ZA" sz="2400" dirty="0">
              <a:latin typeface="Arial" panose="020B0604020202020204" pitchFamily="34" charset="0"/>
              <a:cs typeface="Arial" panose="020B0604020202020204" pitchFamily="34" charset="0"/>
            </a:endParaRPr>
          </a:p>
        </p:txBody>
      </p:sp>
      <p:sp>
        <p:nvSpPr>
          <p:cNvPr id="5" name="Subtitle 4"/>
          <p:cNvSpPr>
            <a:spLocks noGrp="1"/>
          </p:cNvSpPr>
          <p:nvPr>
            <p:ph idx="1"/>
          </p:nvPr>
        </p:nvSpPr>
        <p:spPr>
          <a:xfrm>
            <a:off x="785092" y="1081096"/>
            <a:ext cx="11025908" cy="5624504"/>
          </a:xfrm>
        </p:spPr>
        <p:txBody>
          <a:bodyPr>
            <a:noAutofit/>
          </a:bodyPr>
          <a:lstStyle/>
          <a:p>
            <a:pPr marL="0" indent="0" algn="just">
              <a:lnSpc>
                <a:spcPct val="150000"/>
              </a:lnSpc>
              <a:buNone/>
            </a:pPr>
            <a:r>
              <a:rPr lang="en-US" sz="2000" b="1" dirty="0">
                <a:solidFill>
                  <a:prstClr val="black"/>
                </a:solidFill>
                <a:latin typeface="Arial" panose="020B0604020202020204" pitchFamily="34" charset="0"/>
                <a:cs typeface="Arial" panose="020B0604020202020204" pitchFamily="34" charset="0"/>
              </a:rPr>
              <a:t>LIFE ESIDIMENI</a:t>
            </a:r>
          </a:p>
          <a:p>
            <a:pPr algn="just">
              <a:lnSpc>
                <a:spcPct val="150000"/>
              </a:lnSpc>
              <a:buFont typeface="Wingdings" panose="05000000000000000000" pitchFamily="2" charset="2"/>
              <a:buChar char="§"/>
            </a:pPr>
            <a:r>
              <a:rPr lang="en-US" sz="2000" dirty="0">
                <a:solidFill>
                  <a:prstClr val="black"/>
                </a:solidFill>
                <a:latin typeface="Arial" panose="020B0604020202020204" pitchFamily="34" charset="0"/>
                <a:cs typeface="Arial" panose="020B0604020202020204" pitchFamily="34" charset="0"/>
              </a:rPr>
              <a:t> 	A decision was taken to convert the 32 Inquest dockets and 43 enquiry files into one 	case docket.</a:t>
            </a:r>
          </a:p>
          <a:p>
            <a:pPr algn="just">
              <a:lnSpc>
                <a:spcPct val="150000"/>
              </a:lnSpc>
              <a:buFont typeface="Wingdings" panose="05000000000000000000" pitchFamily="2" charset="2"/>
              <a:buChar char="§"/>
            </a:pPr>
            <a:r>
              <a:rPr lang="en-US" sz="2000" dirty="0">
                <a:solidFill>
                  <a:prstClr val="black"/>
                </a:solidFill>
                <a:latin typeface="Arial" panose="020B0604020202020204" pitchFamily="34" charset="0"/>
                <a:cs typeface="Arial" panose="020B0604020202020204" pitchFamily="34" charset="0"/>
              </a:rPr>
              <a:t> 	One case docket Atteridgeville CAS 319/03/2019 was registered and handed over to 	the Director of Public Prosecution (DPP) North Gauteng on 15 March 2019 for perusal.</a:t>
            </a:r>
          </a:p>
          <a:p>
            <a:pPr algn="just">
              <a:lnSpc>
                <a:spcPct val="150000"/>
              </a:lnSpc>
              <a:buFont typeface="Wingdings" panose="05000000000000000000" pitchFamily="2" charset="2"/>
              <a:buChar char="§"/>
            </a:pPr>
            <a:r>
              <a:rPr lang="en-US" sz="2000" b="1" dirty="0">
                <a:solidFill>
                  <a:prstClr val="black"/>
                </a:solidFill>
                <a:latin typeface="Arial" panose="020B0604020202020204" pitchFamily="34" charset="0"/>
                <a:cs typeface="Arial" panose="020B0604020202020204" pitchFamily="34" charset="0"/>
              </a:rPr>
              <a:t> 	The charges are inter-alia: </a:t>
            </a:r>
            <a:r>
              <a:rPr lang="en-US" sz="2000" dirty="0">
                <a:solidFill>
                  <a:prstClr val="black"/>
                </a:solidFill>
                <a:latin typeface="Arial" panose="020B0604020202020204" pitchFamily="34" charset="0"/>
                <a:cs typeface="Arial" panose="020B0604020202020204" pitchFamily="34" charset="0"/>
              </a:rPr>
              <a:t>Contravention of Section 8 of </a:t>
            </a:r>
            <a:r>
              <a:rPr lang="en-ZA" sz="2000" dirty="0">
                <a:latin typeface="Arial" panose="020B0604020202020204" pitchFamily="34" charset="0"/>
                <a:cs typeface="Arial" panose="020B0604020202020204" pitchFamily="34" charset="0"/>
              </a:rPr>
              <a:t>Mental Health Care Act (Act 	17 of 2002), </a:t>
            </a:r>
            <a:r>
              <a:rPr lang="en-US" sz="2000" dirty="0">
                <a:solidFill>
                  <a:prstClr val="black"/>
                </a:solidFill>
                <a:latin typeface="Arial" panose="020B0604020202020204" pitchFamily="34" charset="0"/>
                <a:cs typeface="Arial" panose="020B0604020202020204" pitchFamily="34" charset="0"/>
              </a:rPr>
              <a:t>Fraud and Assault.</a:t>
            </a:r>
          </a:p>
          <a:p>
            <a:pPr algn="just">
              <a:lnSpc>
                <a:spcPct val="150000"/>
              </a:lnSpc>
              <a:buFont typeface="Wingdings" panose="05000000000000000000" pitchFamily="2" charset="2"/>
              <a:buChar char="§"/>
            </a:pPr>
            <a:r>
              <a:rPr lang="en-US" sz="2000" dirty="0">
                <a:solidFill>
                  <a:prstClr val="black"/>
                </a:solidFill>
                <a:latin typeface="Arial" panose="020B0604020202020204" pitchFamily="34" charset="0"/>
                <a:cs typeface="Arial" panose="020B0604020202020204" pitchFamily="34" charset="0"/>
              </a:rPr>
              <a:t> 	The DPP has decoded to hold a joint inquest for all the deceased and judge appointed.  	Court hearing scheduled to for the 12</a:t>
            </a:r>
            <a:r>
              <a:rPr lang="en-US" sz="2000" baseline="30000" dirty="0">
                <a:solidFill>
                  <a:prstClr val="black"/>
                </a:solidFill>
                <a:latin typeface="Arial" panose="020B0604020202020204" pitchFamily="34" charset="0"/>
                <a:cs typeface="Arial" panose="020B0604020202020204" pitchFamily="34" charset="0"/>
              </a:rPr>
              <a:t>th</a:t>
            </a:r>
            <a:r>
              <a:rPr lang="en-US" sz="2000" dirty="0">
                <a:solidFill>
                  <a:prstClr val="black"/>
                </a:solidFill>
                <a:latin typeface="Arial" panose="020B0604020202020204" pitchFamily="34" charset="0"/>
                <a:cs typeface="Arial" panose="020B0604020202020204" pitchFamily="34" charset="0"/>
              </a:rPr>
              <a:t> April 2021 at North Gauteng High Court </a:t>
            </a:r>
          </a:p>
        </p:txBody>
      </p:sp>
      <p:sp>
        <p:nvSpPr>
          <p:cNvPr id="2" name="Slide Number Placeholder 1"/>
          <p:cNvSpPr>
            <a:spLocks noGrp="1"/>
          </p:cNvSpPr>
          <p:nvPr>
            <p:ph type="sldNum" sz="quarter" idx="12"/>
          </p:nvPr>
        </p:nvSpPr>
        <p:spPr/>
        <p:txBody>
          <a:bodyPr/>
          <a:lstStyle/>
          <a:p>
            <a:pPr defTabSz="457200">
              <a:defRPr/>
            </a:pPr>
            <a:fld id="{8BCE3E3E-AAEA-2C4F-AAAF-D5D0D3B13C3A}" type="slidenum">
              <a:rPr lang="en-US" sz="1200" b="0">
                <a:solidFill>
                  <a:prstClr val="black">
                    <a:tint val="75000"/>
                  </a:prstClr>
                </a:solidFill>
                <a:latin typeface="Calibri"/>
              </a:rPr>
              <a:pPr defTabSz="457200">
                <a:defRPr/>
              </a:pPr>
              <a:t>26</a:t>
            </a:fld>
            <a:endParaRPr lang="en-US" sz="1200" b="0" dirty="0">
              <a:solidFill>
                <a:prstClr val="black">
                  <a:tint val="75000"/>
                </a:prstClr>
              </a:solidFill>
              <a:latin typeface="Calibri"/>
            </a:endParaRPr>
          </a:p>
        </p:txBody>
      </p:sp>
    </p:spTree>
    <p:extLst>
      <p:ext uri="{BB962C8B-B14F-4D97-AF65-F5344CB8AC3E}">
        <p14:creationId xmlns:p14="http://schemas.microsoft.com/office/powerpoint/2010/main" val="30012134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8BCE3E3E-AAEA-2C4F-AAAF-D5D0D3B13C3A}" type="slidenum">
              <a:rPr lang="en-US" smtClean="0"/>
              <a:pPr/>
              <a:t>27</a:t>
            </a:fld>
            <a:endParaRPr lang="en-US"/>
          </a:p>
        </p:txBody>
      </p:sp>
      <p:sp>
        <p:nvSpPr>
          <p:cNvPr id="2" name="Title 1"/>
          <p:cNvSpPr>
            <a:spLocks noGrp="1"/>
          </p:cNvSpPr>
          <p:nvPr>
            <p:ph type="ctrTitle"/>
          </p:nvPr>
        </p:nvSpPr>
        <p:spPr>
          <a:xfrm>
            <a:off x="2211724" y="2770495"/>
            <a:ext cx="8174221" cy="1785128"/>
          </a:xfrm>
        </p:spPr>
        <p:txBody>
          <a:bodyPr>
            <a:normAutofit fontScale="90000"/>
          </a:bodyPr>
          <a:lstStyle/>
          <a:p>
            <a:r>
              <a:rPr lang="en-ZA" b="1" dirty="0"/>
              <a:t>3. SAFETY AND SECURITY</a:t>
            </a:r>
            <a:br>
              <a:rPr lang="en-ZA" b="1" dirty="0"/>
            </a:br>
            <a:r>
              <a:rPr lang="en-ZA" b="1" dirty="0"/>
              <a:t>MEASURES IN SCHOOLS FOR</a:t>
            </a:r>
            <a:br>
              <a:rPr lang="en-ZA" b="1" dirty="0"/>
            </a:br>
            <a:r>
              <a:rPr lang="en-ZA" b="1" dirty="0"/>
              <a:t>CHILDREN WITH DISABILITIES</a:t>
            </a:r>
            <a:endParaRPr lang="en-ZA" dirty="0"/>
          </a:p>
        </p:txBody>
      </p:sp>
    </p:spTree>
    <p:extLst>
      <p:ext uri="{BB962C8B-B14F-4D97-AF65-F5344CB8AC3E}">
        <p14:creationId xmlns:p14="http://schemas.microsoft.com/office/powerpoint/2010/main" val="6297426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2874" y="350651"/>
            <a:ext cx="10878126" cy="730445"/>
          </a:xfrm>
        </p:spPr>
        <p:txBody>
          <a:bodyPr>
            <a:normAutofit/>
          </a:bodyPr>
          <a:lstStyle/>
          <a:p>
            <a:r>
              <a:rPr lang="en-US" sz="3600" dirty="0">
                <a:solidFill>
                  <a:srgbClr val="002060"/>
                </a:solidFill>
                <a:latin typeface="Segoe UI" panose="020B0502040204020203" pitchFamily="34" charset="0"/>
                <a:cs typeface="Segoe UI" panose="020B0502040204020203" pitchFamily="34" charset="0"/>
              </a:rPr>
              <a:t>Background</a:t>
            </a:r>
            <a:endParaRPr lang="en-ZA" sz="3600" dirty="0">
              <a:latin typeface="Segoe UI" panose="020B0502040204020203" pitchFamily="34" charset="0"/>
              <a:cs typeface="Segoe UI" panose="020B0502040204020203" pitchFamily="34" charset="0"/>
            </a:endParaRPr>
          </a:p>
        </p:txBody>
      </p:sp>
      <p:sp>
        <p:nvSpPr>
          <p:cNvPr id="3" name="Subtitle 2"/>
          <p:cNvSpPr>
            <a:spLocks noGrp="1"/>
          </p:cNvSpPr>
          <p:nvPr>
            <p:ph idx="1"/>
          </p:nvPr>
        </p:nvSpPr>
        <p:spPr>
          <a:xfrm>
            <a:off x="932874" y="1081096"/>
            <a:ext cx="10714181" cy="5661449"/>
          </a:xfrm>
        </p:spPr>
        <p:txBody>
          <a:bodyPr>
            <a:normAutofit/>
          </a:bodyPr>
          <a:lstStyle/>
          <a:p>
            <a:pPr marL="342900" indent="-342900" algn="just">
              <a:lnSpc>
                <a:spcPct val="150000"/>
              </a:lnSpc>
              <a:buFont typeface="Arial" panose="020B0604020202020204" pitchFamily="34" charset="0"/>
              <a:buChar char="•"/>
            </a:pPr>
            <a:r>
              <a:rPr lang="en-US" sz="2400" dirty="0">
                <a:solidFill>
                  <a:schemeClr val="tx1"/>
                </a:solidFill>
                <a:latin typeface="Arial" panose="020B0604020202020204" pitchFamily="34" charset="0"/>
                <a:cs typeface="Arial" panose="020B0604020202020204" pitchFamily="34" charset="0"/>
              </a:rPr>
              <a:t>Safety in the learning environment is addressed in terms of the School Safety Protocol for the prevention of crime and violence in schools that was signed between the Ministers for Basic Education and Police in April 2011. </a:t>
            </a:r>
          </a:p>
          <a:p>
            <a:pPr marL="342900" indent="-342900" algn="just">
              <a:lnSpc>
                <a:spcPct val="150000"/>
              </a:lnSpc>
              <a:buFont typeface="Arial" panose="020B0604020202020204" pitchFamily="34" charset="0"/>
              <a:buChar char="•"/>
            </a:pPr>
            <a:r>
              <a:rPr lang="en-US" sz="2400" dirty="0">
                <a:solidFill>
                  <a:schemeClr val="tx1"/>
                </a:solidFill>
                <a:latin typeface="Arial" panose="020B0604020202020204" pitchFamily="34" charset="0"/>
                <a:cs typeface="Arial" panose="020B0604020202020204" pitchFamily="34" charset="0"/>
              </a:rPr>
              <a:t>This collaborative partnership is aimed at building resilience against crime at schools, thus enhancing a safer and a peaceful environment for positive development.</a:t>
            </a:r>
          </a:p>
          <a:p>
            <a:pPr marL="342900" indent="-342900" algn="just">
              <a:lnSpc>
                <a:spcPct val="150000"/>
              </a:lnSpc>
              <a:buFont typeface="Arial" panose="020B0604020202020204" pitchFamily="34" charset="0"/>
              <a:buChar char="•"/>
            </a:pPr>
            <a:r>
              <a:rPr lang="en-US" sz="2400" dirty="0">
                <a:solidFill>
                  <a:schemeClr val="tx1"/>
                </a:solidFill>
                <a:latin typeface="Arial" panose="020B0604020202020204" pitchFamily="34" charset="0"/>
                <a:cs typeface="Arial" panose="020B0604020202020204" pitchFamily="34" charset="0"/>
              </a:rPr>
              <a:t>The School Safety Protocol is being reviewed by the Department of Basic Education and the South African Police Service to be in line with the diverse forms of violence and crime that are prevailing at  schools currently.</a:t>
            </a:r>
          </a:p>
        </p:txBody>
      </p:sp>
    </p:spTree>
    <p:extLst>
      <p:ext uri="{BB962C8B-B14F-4D97-AF65-F5344CB8AC3E}">
        <p14:creationId xmlns:p14="http://schemas.microsoft.com/office/powerpoint/2010/main" val="17977667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3600" dirty="0">
                <a:latin typeface="Segoe UI" panose="020B0502040204020203" pitchFamily="34" charset="0"/>
                <a:cs typeface="Segoe UI" panose="020B0502040204020203" pitchFamily="34" charset="0"/>
              </a:rPr>
              <a:t>School</a:t>
            </a:r>
            <a:r>
              <a:rPr lang="en-US" sz="3600"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 Safety </a:t>
            </a:r>
            <a:r>
              <a:rPr lang="en-US" sz="36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Protocol</a:t>
            </a:r>
            <a:r>
              <a:rPr lang="en-US" sz="3600"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 - Purpose</a:t>
            </a:r>
            <a:endParaRPr lang="en-US" sz="3600" dirty="0">
              <a:latin typeface="Segoe UI" panose="020B0502040204020203" pitchFamily="34" charset="0"/>
              <a:cs typeface="Segoe UI" panose="020B0502040204020203" pitchFamily="34" charset="0"/>
            </a:endParaRPr>
          </a:p>
        </p:txBody>
      </p:sp>
      <p:sp>
        <p:nvSpPr>
          <p:cNvPr id="5" name="Subtitle 4"/>
          <p:cNvSpPr>
            <a:spLocks noGrp="1"/>
          </p:cNvSpPr>
          <p:nvPr>
            <p:ph idx="1"/>
          </p:nvPr>
        </p:nvSpPr>
        <p:spPr/>
        <p:txBody>
          <a:bodyPr>
            <a:normAutofit/>
          </a:bodyPr>
          <a:lstStyle/>
          <a:p>
            <a:pPr marL="342900" indent="-342900" algn="just">
              <a:lnSpc>
                <a:spcPct val="150000"/>
              </a:lnSpc>
              <a:buFont typeface="Arial" panose="020B0604020202020204" pitchFamily="34" charset="0"/>
              <a:buChar char="•"/>
            </a:pPr>
            <a:r>
              <a:rPr lang="en-ZA" sz="2600" dirty="0">
                <a:solidFill>
                  <a:schemeClr val="tx1"/>
                </a:solidFill>
                <a:latin typeface="Arial" panose="020B0604020202020204" pitchFamily="34" charset="0"/>
                <a:cs typeface="Arial" panose="020B0604020202020204" pitchFamily="34" charset="0"/>
              </a:rPr>
              <a:t>The primary mandate of protecting schools, be it special or ordinary schools </a:t>
            </a:r>
            <a:r>
              <a:rPr lang="en-ZA" sz="2600" b="1" dirty="0">
                <a:solidFill>
                  <a:schemeClr val="tx1"/>
                </a:solidFill>
                <a:latin typeface="Arial" panose="020B0604020202020204" pitchFamily="34" charset="0"/>
                <a:cs typeface="Arial" panose="020B0604020202020204" pitchFamily="34" charset="0"/>
              </a:rPr>
              <a:t>rests with the Department of Basic Education</a:t>
            </a:r>
            <a:r>
              <a:rPr lang="en-ZA" sz="2600" dirty="0">
                <a:solidFill>
                  <a:schemeClr val="tx1"/>
                </a:solidFill>
                <a:latin typeface="Arial" panose="020B0604020202020204" pitchFamily="34" charset="0"/>
                <a:cs typeface="Arial" panose="020B0604020202020204" pitchFamily="34" charset="0"/>
              </a:rPr>
              <a:t>. SAPS is secondary stake holder.</a:t>
            </a:r>
          </a:p>
          <a:p>
            <a:pPr marL="342900" indent="-342900" algn="just">
              <a:lnSpc>
                <a:spcPct val="150000"/>
              </a:lnSpc>
              <a:buFont typeface="Arial" panose="020B0604020202020204" pitchFamily="34" charset="0"/>
              <a:buChar char="•"/>
            </a:pPr>
            <a:r>
              <a:rPr lang="en-ZA" sz="2600" dirty="0">
                <a:solidFill>
                  <a:schemeClr val="tx1"/>
                </a:solidFill>
                <a:latin typeface="Arial" panose="020B0604020202020204" pitchFamily="34" charset="0"/>
                <a:cs typeface="Arial" panose="020B0604020202020204" pitchFamily="34" charset="0"/>
              </a:rPr>
              <a:t> The partnership between the Department of Basic Education and the South African Police Service is intended to promote safety at  schools and to prevent the involvement of learners in crime.</a:t>
            </a:r>
            <a:endParaRPr lang="en-US" dirty="0">
              <a:latin typeface="Arial" panose="020B0604020202020204" pitchFamily="34" charset="0"/>
              <a:cs typeface="Arial" panose="020B0604020202020204" pitchFamily="34" charset="0"/>
            </a:endParaRPr>
          </a:p>
        </p:txBody>
      </p:sp>
      <p:sp>
        <p:nvSpPr>
          <p:cNvPr id="6" name="TextBox 5"/>
          <p:cNvSpPr txBox="1"/>
          <p:nvPr/>
        </p:nvSpPr>
        <p:spPr>
          <a:xfrm>
            <a:off x="10019072" y="6312311"/>
            <a:ext cx="475927" cy="646331"/>
          </a:xfrm>
          <a:prstGeom prst="rect">
            <a:avLst/>
          </a:prstGeom>
          <a:noFill/>
        </p:spPr>
        <p:txBody>
          <a:bodyPr wrap="square" rtlCol="0">
            <a:spAutoFit/>
          </a:bodyPr>
          <a:lstStyle/>
          <a:p>
            <a:r>
              <a:rPr lang="en-ZA" dirty="0"/>
              <a:t>16.</a:t>
            </a:r>
          </a:p>
        </p:txBody>
      </p:sp>
    </p:spTree>
    <p:extLst>
      <p:ext uri="{BB962C8B-B14F-4D97-AF65-F5344CB8AC3E}">
        <p14:creationId xmlns:p14="http://schemas.microsoft.com/office/powerpoint/2010/main" val="32394638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277091"/>
            <a:ext cx="10786872" cy="1089891"/>
          </a:xfrm>
        </p:spPr>
        <p:txBody>
          <a:bodyPr/>
          <a:lstStyle/>
          <a:p>
            <a:r>
              <a:rPr lang="en-ZA" dirty="0">
                <a:latin typeface="Arial" panose="020B0604020202020204" pitchFamily="34" charset="0"/>
                <a:cs typeface="Arial" panose="020B0604020202020204" pitchFamily="34" charset="0"/>
              </a:rPr>
              <a:t>Presentation Content </a:t>
            </a:r>
          </a:p>
        </p:txBody>
      </p:sp>
      <p:sp>
        <p:nvSpPr>
          <p:cNvPr id="3" name="Content Placeholder 2"/>
          <p:cNvSpPr>
            <a:spLocks noGrp="1"/>
          </p:cNvSpPr>
          <p:nvPr>
            <p:ph idx="1"/>
          </p:nvPr>
        </p:nvSpPr>
        <p:spPr>
          <a:xfrm>
            <a:off x="1024131" y="1551709"/>
            <a:ext cx="10604452" cy="4687166"/>
          </a:xfrm>
        </p:spPr>
        <p:txBody>
          <a:bodyPr>
            <a:normAutofit/>
          </a:bodyPr>
          <a:lstStyle/>
          <a:p>
            <a:pPr marL="457200" indent="-457200" algn="just">
              <a:lnSpc>
                <a:spcPct val="150000"/>
              </a:lnSpc>
              <a:buClr>
                <a:srgbClr val="002060"/>
              </a:buClr>
              <a:buFont typeface="+mj-lt"/>
              <a:buAutoNum type="arabicPeriod"/>
            </a:pPr>
            <a:r>
              <a:rPr lang="en-ZA" sz="3200" dirty="0">
                <a:solidFill>
                  <a:srgbClr val="002060"/>
                </a:solidFill>
                <a:latin typeface="Arial" panose="020B0604020202020204" pitchFamily="34" charset="0"/>
                <a:cs typeface="Arial" panose="020B0604020202020204" pitchFamily="34" charset="0"/>
              </a:rPr>
              <a:t>QUESTIONS FROM SAHRC REPORT</a:t>
            </a:r>
          </a:p>
          <a:p>
            <a:pPr marL="457200" indent="-457200" algn="just">
              <a:lnSpc>
                <a:spcPct val="150000"/>
              </a:lnSpc>
              <a:buClr>
                <a:srgbClr val="002060"/>
              </a:buClr>
              <a:buFont typeface="+mj-lt"/>
              <a:buAutoNum type="arabicPeriod"/>
            </a:pPr>
            <a:r>
              <a:rPr lang="en-ZA" sz="3200" dirty="0">
                <a:solidFill>
                  <a:srgbClr val="002060"/>
                </a:solidFill>
                <a:latin typeface="Arial" panose="020B0604020202020204" pitchFamily="34" charset="0"/>
                <a:cs typeface="Arial" panose="020B0604020202020204" pitchFamily="34" charset="0"/>
              </a:rPr>
              <a:t>SAPS RESPONSE TO MHC REPORT </a:t>
            </a:r>
          </a:p>
          <a:p>
            <a:pPr marL="457200" indent="-457200" algn="just">
              <a:lnSpc>
                <a:spcPct val="150000"/>
              </a:lnSpc>
              <a:buClr>
                <a:srgbClr val="002060"/>
              </a:buClr>
              <a:buFont typeface="+mj-lt"/>
              <a:buAutoNum type="arabicPeriod"/>
            </a:pPr>
            <a:r>
              <a:rPr lang="en-ZA" sz="3200" dirty="0">
                <a:solidFill>
                  <a:srgbClr val="002060"/>
                </a:solidFill>
                <a:latin typeface="Arial" panose="020B0604020202020204" pitchFamily="34" charset="0"/>
                <a:cs typeface="Arial" panose="020B0604020202020204" pitchFamily="34" charset="0"/>
              </a:rPr>
              <a:t>RESPONSE TO SCHOOL SAFETY REPORT</a:t>
            </a:r>
          </a:p>
          <a:p>
            <a:pPr marL="457200" indent="-457200" algn="just">
              <a:lnSpc>
                <a:spcPct val="150000"/>
              </a:lnSpc>
              <a:buClr>
                <a:srgbClr val="002060"/>
              </a:buClr>
              <a:buFont typeface="+mj-lt"/>
              <a:buAutoNum type="arabicPeriod"/>
            </a:pPr>
            <a:r>
              <a:rPr lang="en-ZA" sz="3200" dirty="0">
                <a:solidFill>
                  <a:srgbClr val="002060"/>
                </a:solidFill>
                <a:latin typeface="Arial" panose="020B0604020202020204" pitchFamily="34" charset="0"/>
                <a:cs typeface="Arial" panose="020B0604020202020204" pitchFamily="34" charset="0"/>
              </a:rPr>
              <a:t>FEEDBACK ON SHELTERS   </a:t>
            </a:r>
          </a:p>
          <a:p>
            <a:pPr marL="457200" indent="-457200" algn="just">
              <a:lnSpc>
                <a:spcPct val="150000"/>
              </a:lnSpc>
              <a:buFont typeface="+mj-lt"/>
              <a:buAutoNum type="arabicPeriod"/>
            </a:pPr>
            <a:endParaRPr lang="en-ZA" sz="3200" dirty="0">
              <a:solidFill>
                <a:srgbClr val="00206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70AAA570-3596-44A9-950A-E638EE719369}" type="slidenum">
              <a:rPr lang="en-ZA" smtClean="0"/>
              <a:t>3</a:t>
            </a:fld>
            <a:endParaRPr lang="en-ZA" dirty="0"/>
          </a:p>
        </p:txBody>
      </p:sp>
    </p:spTree>
    <p:extLst>
      <p:ext uri="{BB962C8B-B14F-4D97-AF65-F5344CB8AC3E}">
        <p14:creationId xmlns:p14="http://schemas.microsoft.com/office/powerpoint/2010/main" val="20954035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3564" y="197712"/>
            <a:ext cx="11007439" cy="1003458"/>
          </a:xfrm>
        </p:spPr>
        <p:txBody>
          <a:bodyPr>
            <a:noAutofit/>
          </a:bodyPr>
          <a:lstStyle/>
          <a:p>
            <a:r>
              <a:rPr lang="en-US" sz="3600" dirty="0">
                <a:latin typeface="Arial" panose="020B0604020202020204" pitchFamily="34" charset="0"/>
                <a:cs typeface="Arial" panose="020B0604020202020204" pitchFamily="34" charset="0"/>
              </a:rPr>
              <a:t>School Based Crime Awareness Programmes</a:t>
            </a:r>
            <a:endParaRPr lang="en-ZA" sz="3600" dirty="0">
              <a:latin typeface="Arial" panose="020B0604020202020204" pitchFamily="34" charset="0"/>
              <a:cs typeface="Arial" panose="020B0604020202020204" pitchFamily="34" charset="0"/>
            </a:endParaRPr>
          </a:p>
        </p:txBody>
      </p:sp>
      <p:sp>
        <p:nvSpPr>
          <p:cNvPr id="3" name="Subtitle 2"/>
          <p:cNvSpPr>
            <a:spLocks noGrp="1"/>
          </p:cNvSpPr>
          <p:nvPr>
            <p:ph idx="1"/>
          </p:nvPr>
        </p:nvSpPr>
        <p:spPr>
          <a:xfrm>
            <a:off x="803564" y="1309687"/>
            <a:ext cx="11007439" cy="4929188"/>
          </a:xfrm>
        </p:spPr>
        <p:txBody>
          <a:bodyPr>
            <a:normAutofit/>
          </a:bodyPr>
          <a:lstStyle/>
          <a:p>
            <a:pPr marL="0" lvl="0" indent="0" algn="just">
              <a:lnSpc>
                <a:spcPct val="150000"/>
              </a:lnSpc>
              <a:buNone/>
            </a:pPr>
            <a:r>
              <a:rPr lang="en-US" sz="2600" dirty="0">
                <a:solidFill>
                  <a:schemeClr val="tx1"/>
                </a:solidFill>
                <a:latin typeface="Arial" panose="020B0604020202020204" pitchFamily="34" charset="0"/>
                <a:cs typeface="Arial" panose="020B0604020202020204" pitchFamily="34" charset="0"/>
              </a:rPr>
              <a:t>In order to ensure the effective implementation of the School Safety Protocol, schools are linked to police stations and priority schools including schools with special needs are identified focusing on the following:</a:t>
            </a:r>
          </a:p>
          <a:p>
            <a:pPr marL="457200" indent="-457200" algn="just">
              <a:lnSpc>
                <a:spcPct val="150000"/>
              </a:lnSpc>
              <a:buClrTx/>
              <a:buFont typeface="Arial" panose="020B0604020202020204" pitchFamily="34" charset="0"/>
              <a:buChar char="•"/>
            </a:pPr>
            <a:r>
              <a:rPr lang="en-US" sz="2600" dirty="0">
                <a:solidFill>
                  <a:schemeClr val="tx1"/>
                </a:solidFill>
                <a:latin typeface="Arial" panose="020B0604020202020204" pitchFamily="34" charset="0"/>
                <a:cs typeface="Arial" panose="020B0604020202020204" pitchFamily="34" charset="0"/>
              </a:rPr>
              <a:t>Bullying (all kinds);</a:t>
            </a:r>
          </a:p>
          <a:p>
            <a:pPr marL="457200" indent="-457200" algn="just">
              <a:lnSpc>
                <a:spcPct val="150000"/>
              </a:lnSpc>
              <a:buClrTx/>
              <a:buFont typeface="Arial" panose="020B0604020202020204" pitchFamily="34" charset="0"/>
              <a:buChar char="•"/>
            </a:pPr>
            <a:r>
              <a:rPr lang="en-US" sz="2600" dirty="0">
                <a:solidFill>
                  <a:schemeClr val="tx1"/>
                </a:solidFill>
                <a:latin typeface="Arial" panose="020B0604020202020204" pitchFamily="34" charset="0"/>
                <a:cs typeface="Arial" panose="020B0604020202020204" pitchFamily="34" charset="0"/>
              </a:rPr>
              <a:t>Gender based violence;</a:t>
            </a:r>
          </a:p>
          <a:p>
            <a:pPr marL="457200" indent="-457200" algn="just">
              <a:lnSpc>
                <a:spcPct val="150000"/>
              </a:lnSpc>
              <a:buClrTx/>
              <a:buFont typeface="Arial" panose="020B0604020202020204" pitchFamily="34" charset="0"/>
              <a:buChar char="•"/>
            </a:pPr>
            <a:r>
              <a:rPr lang="en-US" sz="2600" dirty="0" err="1">
                <a:solidFill>
                  <a:schemeClr val="tx1"/>
                </a:solidFill>
                <a:latin typeface="Arial" panose="020B0604020202020204" pitchFamily="34" charset="0"/>
                <a:cs typeface="Arial" panose="020B0604020202020204" pitchFamily="34" charset="0"/>
              </a:rPr>
              <a:t>Gangsterism</a:t>
            </a:r>
            <a:r>
              <a:rPr lang="en-US" sz="2600" dirty="0">
                <a:solidFill>
                  <a:schemeClr val="tx1"/>
                </a:solidFill>
                <a:latin typeface="Arial" panose="020B0604020202020204" pitchFamily="34" charset="0"/>
                <a:cs typeface="Arial" panose="020B0604020202020204" pitchFamily="34" charset="0"/>
              </a:rPr>
              <a:t>;</a:t>
            </a:r>
          </a:p>
          <a:p>
            <a:pPr marL="171450" indent="-171450" algn="just">
              <a:lnSpc>
                <a:spcPct val="150000"/>
              </a:lnSpc>
              <a:buClrTx/>
              <a:buFont typeface="Arial" panose="020B0604020202020204" pitchFamily="34" charset="0"/>
              <a:buChar char="•"/>
            </a:pPr>
            <a:endParaRPr lang="en-US" sz="2600" dirty="0">
              <a:solidFill>
                <a:srgbClr val="023F88"/>
              </a:solidFill>
              <a:latin typeface="Arial" panose="020B0604020202020204" pitchFamily="34" charset="0"/>
              <a:cs typeface="Arial" panose="020B0604020202020204" pitchFamily="34" charset="0"/>
            </a:endParaRPr>
          </a:p>
          <a:p>
            <a:pPr marL="457200" indent="-457200">
              <a:lnSpc>
                <a:spcPct val="150000"/>
              </a:lnSpc>
              <a:buFont typeface="Arial" panose="020B0604020202020204" pitchFamily="34" charset="0"/>
              <a:buChar char="•"/>
            </a:pPr>
            <a:endParaRPr lang="en-ZA" sz="2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064110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69011"/>
            <a:ext cx="10786872" cy="1012085"/>
          </a:xfrm>
        </p:spPr>
        <p:txBody>
          <a:bodyPr>
            <a:noAutofit/>
          </a:bodyPr>
          <a:lstStyle/>
          <a:p>
            <a:r>
              <a:rPr lang="en-US" sz="3600" dirty="0">
                <a:latin typeface="Segoe UI" panose="020B0502040204020203" pitchFamily="34" charset="0"/>
                <a:cs typeface="Segoe UI" panose="020B0502040204020203" pitchFamily="34" charset="0"/>
              </a:rPr>
              <a:t>School Based Crime Awareness Programmes (cont.)</a:t>
            </a:r>
            <a:endParaRPr lang="en-ZA" sz="3600" dirty="0">
              <a:latin typeface="Segoe UI" panose="020B0502040204020203" pitchFamily="34" charset="0"/>
              <a:cs typeface="Segoe UI" panose="020B0502040204020203" pitchFamily="34" charset="0"/>
            </a:endParaRPr>
          </a:p>
        </p:txBody>
      </p:sp>
      <p:sp>
        <p:nvSpPr>
          <p:cNvPr id="3" name="Subtitle 2"/>
          <p:cNvSpPr>
            <a:spLocks noGrp="1"/>
          </p:cNvSpPr>
          <p:nvPr>
            <p:ph idx="1"/>
          </p:nvPr>
        </p:nvSpPr>
        <p:spPr/>
        <p:txBody>
          <a:bodyPr>
            <a:normAutofit/>
          </a:bodyPr>
          <a:lstStyle/>
          <a:p>
            <a:pPr marL="457200" indent="-457200" algn="just">
              <a:lnSpc>
                <a:spcPct val="150000"/>
              </a:lnSpc>
              <a:buClrTx/>
              <a:buFont typeface="Arial" panose="020B0604020202020204" pitchFamily="34" charset="0"/>
              <a:buChar char="•"/>
            </a:pPr>
            <a:r>
              <a:rPr lang="en-US" sz="2600" dirty="0">
                <a:solidFill>
                  <a:schemeClr val="tx1"/>
                </a:solidFill>
                <a:latin typeface="Arial" panose="020B0604020202020204" pitchFamily="34" charset="0"/>
                <a:cs typeface="Arial" panose="020B0604020202020204" pitchFamily="34" charset="0"/>
              </a:rPr>
              <a:t>Use of weapons;</a:t>
            </a:r>
          </a:p>
          <a:p>
            <a:pPr marL="457200" indent="-457200" algn="just">
              <a:lnSpc>
                <a:spcPct val="150000"/>
              </a:lnSpc>
              <a:buClrTx/>
              <a:buFont typeface="Arial" panose="020B0604020202020204" pitchFamily="34" charset="0"/>
              <a:buChar char="•"/>
            </a:pPr>
            <a:r>
              <a:rPr lang="en-US" sz="2600" dirty="0">
                <a:solidFill>
                  <a:schemeClr val="tx1"/>
                </a:solidFill>
                <a:latin typeface="Arial" panose="020B0604020202020204" pitchFamily="34" charset="0"/>
                <a:cs typeface="Arial" panose="020B0604020202020204" pitchFamily="34" charset="0"/>
              </a:rPr>
              <a:t>Substance abuse;  </a:t>
            </a:r>
          </a:p>
          <a:p>
            <a:pPr marL="457200" indent="-457200" algn="just">
              <a:lnSpc>
                <a:spcPct val="150000"/>
              </a:lnSpc>
              <a:buClrTx/>
              <a:buFont typeface="Arial" panose="020B0604020202020204" pitchFamily="34" charset="0"/>
              <a:buChar char="•"/>
            </a:pPr>
            <a:r>
              <a:rPr lang="en-US" sz="2600" dirty="0">
                <a:solidFill>
                  <a:schemeClr val="tx1"/>
                </a:solidFill>
                <a:latin typeface="Arial" panose="020B0604020202020204" pitchFamily="34" charset="0"/>
                <a:cs typeface="Arial" panose="020B0604020202020204" pitchFamily="34" charset="0"/>
              </a:rPr>
              <a:t>Occult –related crimes and harmful religious practices.</a:t>
            </a:r>
          </a:p>
          <a:p>
            <a:pPr algn="just">
              <a:lnSpc>
                <a:spcPct val="150000"/>
              </a:lnSpc>
            </a:pPr>
            <a:r>
              <a:rPr lang="en-ZA" sz="2600" dirty="0">
                <a:solidFill>
                  <a:schemeClr val="tx1"/>
                </a:solidFill>
                <a:latin typeface="Arial" panose="020B0604020202020204" pitchFamily="34" charset="0"/>
                <a:cs typeface="Arial" panose="020B0604020202020204" pitchFamily="34" charset="0"/>
              </a:rPr>
              <a:t>The above programmes include crime prevention operations and school based crime awareness campaigns.</a:t>
            </a:r>
          </a:p>
          <a:p>
            <a:pPr lvl="0" algn="just"/>
            <a:endParaRPr lang="en-US" dirty="0">
              <a:solidFill>
                <a:schemeClr val="tx1"/>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endParaRPr lang="en-Z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70794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dirty="0">
                <a:latin typeface="Segoe UI" panose="020B0502040204020203" pitchFamily="34" charset="0"/>
                <a:cs typeface="Segoe UI" panose="020B0502040204020203" pitchFamily="34" charset="0"/>
              </a:rPr>
              <a:t>Identified Special Schools 2020/2021</a:t>
            </a:r>
            <a:endParaRPr lang="en-ZA" sz="4400" dirty="0">
              <a:latin typeface="Segoe UI" panose="020B0502040204020203" pitchFamily="34" charset="0"/>
              <a:cs typeface="Segoe UI" panose="020B0502040204020203" pitchFamily="34" charset="0"/>
            </a:endParaRPr>
          </a:p>
        </p:txBody>
      </p:sp>
      <p:sp>
        <p:nvSpPr>
          <p:cNvPr id="3" name="Subtitle 2"/>
          <p:cNvSpPr>
            <a:spLocks noGrp="1"/>
          </p:cNvSpPr>
          <p:nvPr>
            <p:ph idx="1"/>
          </p:nvPr>
        </p:nvSpPr>
        <p:spPr/>
        <p:txBody>
          <a:bodyPr>
            <a:normAutofit/>
          </a:bodyPr>
          <a:lstStyle/>
          <a:p>
            <a:pPr lvl="0" algn="just"/>
            <a:endParaRPr lang="en-US" sz="2400" dirty="0">
              <a:solidFill>
                <a:schemeClr val="tx1"/>
              </a:solidFill>
            </a:endParaRPr>
          </a:p>
          <a:p>
            <a:pPr lvl="0" algn="just"/>
            <a:endParaRPr lang="en-US" sz="2400" dirty="0">
              <a:solidFill>
                <a:schemeClr val="tx1"/>
              </a:solidFill>
            </a:endParaRPr>
          </a:p>
          <a:p>
            <a:pPr lvl="0" algn="just"/>
            <a:endParaRPr lang="en-US" dirty="0">
              <a:solidFill>
                <a:schemeClr val="tx1"/>
              </a:solidFill>
            </a:endParaRPr>
          </a:p>
          <a:p>
            <a:pPr marL="457200" indent="-457200">
              <a:buFont typeface="Arial" panose="020B0604020202020204" pitchFamily="34" charset="0"/>
              <a:buChar char="•"/>
            </a:pPr>
            <a:endParaRPr lang="en-ZA" dirty="0"/>
          </a:p>
        </p:txBody>
      </p:sp>
      <p:graphicFrame>
        <p:nvGraphicFramePr>
          <p:cNvPr id="4" name="Table 3"/>
          <p:cNvGraphicFramePr>
            <a:graphicFrameLocks noGrp="1"/>
          </p:cNvGraphicFramePr>
          <p:nvPr>
            <p:extLst>
              <p:ext uri="{D42A27DB-BD31-4B8C-83A1-F6EECF244321}">
                <p14:modId xmlns:p14="http://schemas.microsoft.com/office/powerpoint/2010/main" val="3199854960"/>
              </p:ext>
            </p:extLst>
          </p:nvPr>
        </p:nvGraphicFramePr>
        <p:xfrm>
          <a:off x="840510" y="1210614"/>
          <a:ext cx="10970489" cy="4875131"/>
        </p:xfrm>
        <a:graphic>
          <a:graphicData uri="http://schemas.openxmlformats.org/drawingml/2006/table">
            <a:tbl>
              <a:tblPr firstRow="1" bandRow="1">
                <a:tableStyleId>{5C22544A-7EE6-4342-B048-85BDC9FD1C3A}</a:tableStyleId>
              </a:tblPr>
              <a:tblGrid>
                <a:gridCol w="1466106">
                  <a:extLst>
                    <a:ext uri="{9D8B030D-6E8A-4147-A177-3AD203B41FA5}">
                      <a16:colId xmlns:a16="http://schemas.microsoft.com/office/drawing/2014/main" val="921095953"/>
                    </a:ext>
                  </a:extLst>
                </a:gridCol>
                <a:gridCol w="1807965">
                  <a:extLst>
                    <a:ext uri="{9D8B030D-6E8A-4147-A177-3AD203B41FA5}">
                      <a16:colId xmlns:a16="http://schemas.microsoft.com/office/drawing/2014/main" val="3714978469"/>
                    </a:ext>
                  </a:extLst>
                </a:gridCol>
                <a:gridCol w="1239991">
                  <a:extLst>
                    <a:ext uri="{9D8B030D-6E8A-4147-A177-3AD203B41FA5}">
                      <a16:colId xmlns:a16="http://schemas.microsoft.com/office/drawing/2014/main" val="488031869"/>
                    </a:ext>
                  </a:extLst>
                </a:gridCol>
                <a:gridCol w="2243593">
                  <a:extLst>
                    <a:ext uri="{9D8B030D-6E8A-4147-A177-3AD203B41FA5}">
                      <a16:colId xmlns:a16="http://schemas.microsoft.com/office/drawing/2014/main" val="4288268715"/>
                    </a:ext>
                  </a:extLst>
                </a:gridCol>
                <a:gridCol w="2106417">
                  <a:extLst>
                    <a:ext uri="{9D8B030D-6E8A-4147-A177-3AD203B41FA5}">
                      <a16:colId xmlns:a16="http://schemas.microsoft.com/office/drawing/2014/main" val="4201779929"/>
                    </a:ext>
                  </a:extLst>
                </a:gridCol>
                <a:gridCol w="2106417">
                  <a:extLst>
                    <a:ext uri="{9D8B030D-6E8A-4147-A177-3AD203B41FA5}">
                      <a16:colId xmlns:a16="http://schemas.microsoft.com/office/drawing/2014/main" val="2234019163"/>
                    </a:ext>
                  </a:extLst>
                </a:gridCol>
              </a:tblGrid>
              <a:tr h="585530">
                <a:tc>
                  <a:txBody>
                    <a:bodyPr/>
                    <a:lstStyle/>
                    <a:p>
                      <a:r>
                        <a:rPr lang="en-ZA" sz="1200" dirty="0">
                          <a:latin typeface="Segoe UI" panose="020B0502040204020203" pitchFamily="34" charset="0"/>
                          <a:cs typeface="Segoe UI" panose="020B0502040204020203" pitchFamily="34" charset="0"/>
                        </a:rPr>
                        <a:t>PROVINCE</a:t>
                      </a:r>
                    </a:p>
                  </a:txBody>
                  <a:tcPr/>
                </a:tc>
                <a:tc>
                  <a:txBody>
                    <a:bodyPr/>
                    <a:lstStyle/>
                    <a:p>
                      <a:r>
                        <a:rPr lang="en-ZA" sz="1200" dirty="0">
                          <a:latin typeface="Segoe UI" panose="020B0502040204020203" pitchFamily="34" charset="0"/>
                          <a:cs typeface="Segoe UI" panose="020B0502040204020203" pitchFamily="34" charset="0"/>
                        </a:rPr>
                        <a:t>CLUSTER</a:t>
                      </a:r>
                    </a:p>
                  </a:txBody>
                  <a:tcPr/>
                </a:tc>
                <a:tc>
                  <a:txBody>
                    <a:bodyPr/>
                    <a:lstStyle/>
                    <a:p>
                      <a:r>
                        <a:rPr lang="en-ZA" sz="1200" dirty="0">
                          <a:latin typeface="Segoe UI" panose="020B0502040204020203" pitchFamily="34" charset="0"/>
                          <a:cs typeface="Segoe UI" panose="020B0502040204020203" pitchFamily="34" charset="0"/>
                        </a:rPr>
                        <a:t>STATION</a:t>
                      </a:r>
                    </a:p>
                  </a:txBody>
                  <a:tcPr/>
                </a:tc>
                <a:tc>
                  <a:txBody>
                    <a:bodyPr/>
                    <a:lstStyle/>
                    <a:p>
                      <a:r>
                        <a:rPr lang="en-ZA" sz="1200" dirty="0">
                          <a:latin typeface="Segoe UI" panose="020B0502040204020203" pitchFamily="34" charset="0"/>
                          <a:cs typeface="Segoe UI" panose="020B0502040204020203" pitchFamily="34" charset="0"/>
                        </a:rPr>
                        <a:t>NAME OF SCHOOL</a:t>
                      </a:r>
                    </a:p>
                  </a:txBody>
                  <a:tcPr/>
                </a:tc>
                <a:tc>
                  <a:txBody>
                    <a:bodyPr/>
                    <a:lstStyle/>
                    <a:p>
                      <a:r>
                        <a:rPr lang="en-ZA" sz="1200" dirty="0">
                          <a:latin typeface="Segoe UI" panose="020B0502040204020203" pitchFamily="34" charset="0"/>
                          <a:cs typeface="Segoe UI" panose="020B0502040204020203" pitchFamily="34" charset="0"/>
                        </a:rPr>
                        <a:t>CHALLENGES</a:t>
                      </a:r>
                      <a:r>
                        <a:rPr lang="en-ZA" sz="1200" baseline="0" dirty="0">
                          <a:latin typeface="Segoe UI" panose="020B0502040204020203" pitchFamily="34" charset="0"/>
                          <a:cs typeface="Segoe UI" panose="020B0502040204020203" pitchFamily="34" charset="0"/>
                        </a:rPr>
                        <a:t> </a:t>
                      </a:r>
                      <a:endParaRPr lang="en-ZA" sz="1200" dirty="0">
                        <a:latin typeface="Segoe UI" panose="020B0502040204020203" pitchFamily="34" charset="0"/>
                        <a:cs typeface="Segoe UI" panose="020B0502040204020203" pitchFamily="34" charset="0"/>
                      </a:endParaRPr>
                    </a:p>
                  </a:txBody>
                  <a:tcPr/>
                </a:tc>
                <a:tc>
                  <a:txBody>
                    <a:bodyPr/>
                    <a:lstStyle/>
                    <a:p>
                      <a:r>
                        <a:rPr lang="en-ZA" sz="1200" dirty="0">
                          <a:latin typeface="Segoe UI" panose="020B0502040204020203" pitchFamily="34" charset="0"/>
                          <a:cs typeface="Segoe UI" panose="020B0502040204020203" pitchFamily="34" charset="0"/>
                        </a:rPr>
                        <a:t>PROGRAMME CONDUCTED</a:t>
                      </a:r>
                    </a:p>
                  </a:txBody>
                  <a:tcPr/>
                </a:tc>
                <a:extLst>
                  <a:ext uri="{0D108BD9-81ED-4DB2-BD59-A6C34878D82A}">
                    <a16:rowId xmlns:a16="http://schemas.microsoft.com/office/drawing/2014/main" val="3768796076"/>
                  </a:ext>
                </a:extLst>
              </a:tr>
              <a:tr h="542477">
                <a:tc>
                  <a:txBody>
                    <a:bodyPr/>
                    <a:lstStyle/>
                    <a:p>
                      <a:r>
                        <a:rPr lang="en-ZA" sz="1400" dirty="0">
                          <a:latin typeface="Segoe UI" panose="020B0502040204020203" pitchFamily="34" charset="0"/>
                          <a:cs typeface="Segoe UI" panose="020B0502040204020203" pitchFamily="34" charset="0"/>
                        </a:rPr>
                        <a:t>Kwa</a:t>
                      </a:r>
                      <a:r>
                        <a:rPr lang="en-ZA" sz="1400" baseline="0" dirty="0">
                          <a:latin typeface="Segoe UI" panose="020B0502040204020203" pitchFamily="34" charset="0"/>
                          <a:cs typeface="Segoe UI" panose="020B0502040204020203" pitchFamily="34" charset="0"/>
                        </a:rPr>
                        <a:t>Zulu-Natal </a:t>
                      </a:r>
                      <a:endParaRPr lang="en-ZA" sz="1400" dirty="0">
                        <a:latin typeface="Segoe UI" panose="020B0502040204020203" pitchFamily="34" charset="0"/>
                        <a:cs typeface="Segoe UI" panose="020B0502040204020203" pitchFamily="34" charset="0"/>
                      </a:endParaRPr>
                    </a:p>
                  </a:txBody>
                  <a:tcPr/>
                </a:tc>
                <a:tc>
                  <a:txBody>
                    <a:bodyPr/>
                    <a:lstStyle/>
                    <a:p>
                      <a:r>
                        <a:rPr lang="en-ZA" sz="1400" dirty="0">
                          <a:latin typeface="Segoe UI" panose="020B0502040204020203" pitchFamily="34" charset="0"/>
                          <a:cs typeface="Segoe UI" panose="020B0502040204020203" pitchFamily="34" charset="0"/>
                        </a:rPr>
                        <a:t>Amajuba</a:t>
                      </a:r>
                    </a:p>
                  </a:txBody>
                  <a:tcPr/>
                </a:tc>
                <a:tc>
                  <a:txBody>
                    <a:bodyPr/>
                    <a:lstStyle/>
                    <a:p>
                      <a:r>
                        <a:rPr lang="en-ZA" sz="1400" dirty="0">
                          <a:latin typeface="Segoe UI" panose="020B0502040204020203" pitchFamily="34" charset="0"/>
                          <a:cs typeface="Segoe UI" panose="020B0502040204020203" pitchFamily="34" charset="0"/>
                        </a:rPr>
                        <a:t>Madadeni</a:t>
                      </a:r>
                      <a:r>
                        <a:rPr lang="en-ZA" sz="1400" baseline="0" dirty="0">
                          <a:latin typeface="Segoe UI" panose="020B0502040204020203" pitchFamily="34" charset="0"/>
                          <a:cs typeface="Segoe UI" panose="020B0502040204020203" pitchFamily="34" charset="0"/>
                        </a:rPr>
                        <a:t> </a:t>
                      </a:r>
                      <a:endParaRPr lang="en-ZA" sz="1400" dirty="0">
                        <a:latin typeface="Segoe UI" panose="020B0502040204020203" pitchFamily="34" charset="0"/>
                        <a:cs typeface="Segoe UI" panose="020B0502040204020203" pitchFamily="34" charset="0"/>
                      </a:endParaRPr>
                    </a:p>
                  </a:txBody>
                  <a:tcPr/>
                </a:tc>
                <a:tc>
                  <a:txBody>
                    <a:bodyPr/>
                    <a:lstStyle/>
                    <a:p>
                      <a:r>
                        <a:rPr lang="en-ZA" sz="1400" dirty="0">
                          <a:latin typeface="Segoe UI" panose="020B0502040204020203" pitchFamily="34" charset="0"/>
                          <a:cs typeface="Segoe UI" panose="020B0502040204020203" pitchFamily="34" charset="0"/>
                        </a:rPr>
                        <a:t>YWCA</a:t>
                      </a:r>
                      <a:r>
                        <a:rPr lang="en-ZA" sz="1400" baseline="0" dirty="0">
                          <a:latin typeface="Segoe UI" panose="020B0502040204020203" pitchFamily="34" charset="0"/>
                          <a:cs typeface="Segoe UI" panose="020B0502040204020203" pitchFamily="34" charset="0"/>
                        </a:rPr>
                        <a:t> Special School</a:t>
                      </a:r>
                      <a:endParaRPr lang="en-ZA" sz="1400" dirty="0">
                        <a:latin typeface="Segoe UI" panose="020B0502040204020203" pitchFamily="34" charset="0"/>
                        <a:cs typeface="Segoe UI" panose="020B0502040204020203" pitchFamily="34" charset="0"/>
                      </a:endParaRPr>
                    </a:p>
                  </a:txBody>
                  <a:tcPr/>
                </a:tc>
                <a:tc>
                  <a:txBody>
                    <a:bodyPr/>
                    <a:lstStyle/>
                    <a:p>
                      <a:r>
                        <a:rPr lang="en-ZA" sz="1400" dirty="0">
                          <a:latin typeface="Segoe UI" panose="020B0502040204020203" pitchFamily="34" charset="0"/>
                          <a:cs typeface="Segoe UI" panose="020B0502040204020203" pitchFamily="34" charset="0"/>
                        </a:rPr>
                        <a:t>Assault and Bullying </a:t>
                      </a:r>
                    </a:p>
                  </a:txBody>
                  <a:tcPr/>
                </a:tc>
                <a:tc>
                  <a:txBody>
                    <a:bodyPr/>
                    <a:lstStyle/>
                    <a:p>
                      <a:r>
                        <a:rPr lang="en-ZA" sz="1400" dirty="0">
                          <a:latin typeface="Segoe UI" panose="020B0502040204020203" pitchFamily="34" charset="0"/>
                          <a:cs typeface="Segoe UI" panose="020B0502040204020203" pitchFamily="34" charset="0"/>
                        </a:rPr>
                        <a:t>Not conducted due</a:t>
                      </a:r>
                      <a:r>
                        <a:rPr lang="en-ZA" sz="1400" baseline="0" dirty="0">
                          <a:latin typeface="Segoe UI" panose="020B0502040204020203" pitchFamily="34" charset="0"/>
                          <a:cs typeface="Segoe UI" panose="020B0502040204020203" pitchFamily="34" charset="0"/>
                        </a:rPr>
                        <a:t> to Covid-19 </a:t>
                      </a:r>
                      <a:endParaRPr lang="en-ZA" sz="1400" dirty="0">
                        <a:latin typeface="Segoe UI" panose="020B0502040204020203" pitchFamily="34" charset="0"/>
                        <a:cs typeface="Segoe UI" panose="020B0502040204020203" pitchFamily="34" charset="0"/>
                      </a:endParaRPr>
                    </a:p>
                  </a:txBody>
                  <a:tcPr/>
                </a:tc>
                <a:extLst>
                  <a:ext uri="{0D108BD9-81ED-4DB2-BD59-A6C34878D82A}">
                    <a16:rowId xmlns:a16="http://schemas.microsoft.com/office/drawing/2014/main" val="3132056256"/>
                  </a:ext>
                </a:extLst>
              </a:tr>
              <a:tr h="60813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sz="1400" b="0" i="0" u="none" strike="noStrike" kern="1200" cap="none" spc="0" normalizeH="0" baseline="0" noProof="0">
                          <a:ln>
                            <a:noFill/>
                          </a:ln>
                          <a:solidFill>
                            <a:prstClr val="black"/>
                          </a:solidFill>
                          <a:effectLst/>
                          <a:uLnTx/>
                          <a:uFillTx/>
                          <a:latin typeface="Segoe UI" panose="020B0502040204020203" pitchFamily="34" charset="0"/>
                          <a:ea typeface="+mn-ea"/>
                          <a:cs typeface="Segoe UI" panose="020B0502040204020203" pitchFamily="34" charset="0"/>
                        </a:rPr>
                        <a:t>KwaZulu-Natal</a:t>
                      </a:r>
                      <a:endParaRPr kumimoji="0" lang="en-ZA" sz="14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txBody>
                  <a:tcPr/>
                </a:tc>
                <a:tc>
                  <a:txBody>
                    <a:bodyPr/>
                    <a:lstStyle/>
                    <a:p>
                      <a:r>
                        <a:rPr lang="en-ZA" sz="1400" dirty="0">
                          <a:latin typeface="Segoe UI" panose="020B0502040204020203" pitchFamily="34" charset="0"/>
                          <a:cs typeface="Segoe UI" panose="020B0502040204020203" pitchFamily="34" charset="0"/>
                        </a:rPr>
                        <a:t>Ethekwini</a:t>
                      </a:r>
                      <a:r>
                        <a:rPr lang="en-ZA" sz="1400" baseline="0" dirty="0">
                          <a:latin typeface="Segoe UI" panose="020B0502040204020203" pitchFamily="34" charset="0"/>
                          <a:cs typeface="Segoe UI" panose="020B0502040204020203" pitchFamily="34" charset="0"/>
                        </a:rPr>
                        <a:t> Outer South </a:t>
                      </a:r>
                      <a:endParaRPr lang="en-ZA" sz="1400" dirty="0">
                        <a:latin typeface="Segoe UI" panose="020B0502040204020203" pitchFamily="34" charset="0"/>
                        <a:cs typeface="Segoe UI" panose="020B0502040204020203" pitchFamily="34" charset="0"/>
                      </a:endParaRPr>
                    </a:p>
                  </a:txBody>
                  <a:tcPr/>
                </a:tc>
                <a:tc>
                  <a:txBody>
                    <a:bodyPr/>
                    <a:lstStyle/>
                    <a:p>
                      <a:r>
                        <a:rPr lang="en-ZA" sz="1400" dirty="0">
                          <a:latin typeface="Segoe UI" panose="020B0502040204020203" pitchFamily="34" charset="0"/>
                          <a:cs typeface="Segoe UI" panose="020B0502040204020203" pitchFamily="34" charset="0"/>
                        </a:rPr>
                        <a:t>Umlazi</a:t>
                      </a:r>
                    </a:p>
                  </a:txBody>
                  <a:tcPr/>
                </a:tc>
                <a:tc>
                  <a:txBody>
                    <a:bodyPr/>
                    <a:lstStyle/>
                    <a:p>
                      <a:r>
                        <a:rPr lang="en-ZA" sz="1400" baseline="0" dirty="0">
                          <a:latin typeface="Segoe UI" panose="020B0502040204020203" pitchFamily="34" charset="0"/>
                          <a:cs typeface="Segoe UI" panose="020B0502040204020203" pitchFamily="34" charset="0"/>
                        </a:rPr>
                        <a:t>Mason Lincoln  Special School</a:t>
                      </a:r>
                      <a:endParaRPr lang="en-ZA" sz="1400" dirty="0">
                        <a:latin typeface="Segoe UI" panose="020B0502040204020203" pitchFamily="34" charset="0"/>
                        <a:cs typeface="Segoe UI" panose="020B0502040204020203" pitchFamily="34" charset="0"/>
                      </a:endParaRPr>
                    </a:p>
                  </a:txBody>
                  <a:tcPr/>
                </a:tc>
                <a:tc>
                  <a:txBody>
                    <a:bodyPr/>
                    <a:lstStyle/>
                    <a:p>
                      <a:r>
                        <a:rPr lang="en-ZA" sz="1400" dirty="0">
                          <a:latin typeface="Segoe UI" panose="020B0502040204020203" pitchFamily="34" charset="0"/>
                          <a:cs typeface="Segoe UI" panose="020B0502040204020203" pitchFamily="34" charset="0"/>
                        </a:rPr>
                        <a:t>Fighting, Drug Abuse</a:t>
                      </a:r>
                    </a:p>
                  </a:txBody>
                  <a:tcPr/>
                </a:tc>
                <a:tc>
                  <a:txBody>
                    <a:bodyPr/>
                    <a:lstStyle/>
                    <a:p>
                      <a:r>
                        <a:rPr lang="en-ZA" sz="1400" dirty="0">
                          <a:latin typeface="Segoe UI" panose="020B0502040204020203" pitchFamily="34" charset="0"/>
                          <a:cs typeface="Segoe UI" panose="020B0502040204020203" pitchFamily="34" charset="0"/>
                        </a:rPr>
                        <a:t>Not conducted due to Covid-19</a:t>
                      </a:r>
                    </a:p>
                  </a:txBody>
                  <a:tcPr/>
                </a:tc>
                <a:extLst>
                  <a:ext uri="{0D108BD9-81ED-4DB2-BD59-A6C34878D82A}">
                    <a16:rowId xmlns:a16="http://schemas.microsoft.com/office/drawing/2014/main" val="204603383"/>
                  </a:ext>
                </a:extLst>
              </a:tr>
              <a:tr h="72330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sz="14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KwaZulu-Natal</a:t>
                      </a:r>
                      <a:endParaRPr lang="en-ZA" sz="1400" dirty="0">
                        <a:latin typeface="Segoe UI" panose="020B0502040204020203" pitchFamily="34" charset="0"/>
                        <a:cs typeface="Segoe UI" panose="020B0502040204020203" pitchFamily="34"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400" dirty="0">
                          <a:latin typeface="Segoe UI" panose="020B0502040204020203" pitchFamily="34" charset="0"/>
                          <a:cs typeface="Segoe UI" panose="020B0502040204020203" pitchFamily="34" charset="0"/>
                        </a:rPr>
                        <a:t>Ethekwini</a:t>
                      </a:r>
                      <a:r>
                        <a:rPr lang="en-ZA" sz="1400" baseline="0" dirty="0">
                          <a:latin typeface="Segoe UI" panose="020B0502040204020203" pitchFamily="34" charset="0"/>
                          <a:cs typeface="Segoe UI" panose="020B0502040204020203" pitchFamily="34" charset="0"/>
                        </a:rPr>
                        <a:t> Inner &amp; Outer west </a:t>
                      </a:r>
                      <a:endParaRPr lang="en-ZA" sz="1400" dirty="0">
                        <a:latin typeface="Segoe UI" panose="020B0502040204020203" pitchFamily="34" charset="0"/>
                        <a:cs typeface="Segoe UI" panose="020B0502040204020203" pitchFamily="34" charset="0"/>
                      </a:endParaRPr>
                    </a:p>
                  </a:txBody>
                  <a:tcPr/>
                </a:tc>
                <a:tc>
                  <a:txBody>
                    <a:bodyPr/>
                    <a:lstStyle/>
                    <a:p>
                      <a:r>
                        <a:rPr lang="en-ZA" sz="1400" dirty="0">
                          <a:latin typeface="Segoe UI" panose="020B0502040204020203" pitchFamily="34" charset="0"/>
                          <a:cs typeface="Segoe UI" panose="020B0502040204020203" pitchFamily="34" charset="0"/>
                        </a:rPr>
                        <a:t>Inchanga</a:t>
                      </a:r>
                    </a:p>
                  </a:txBody>
                  <a:tcPr/>
                </a:tc>
                <a:tc>
                  <a:txBody>
                    <a:bodyPr/>
                    <a:lstStyle/>
                    <a:p>
                      <a:r>
                        <a:rPr lang="en-ZA" sz="1400" dirty="0">
                          <a:latin typeface="Segoe UI" panose="020B0502040204020203" pitchFamily="34" charset="0"/>
                          <a:cs typeface="Segoe UI" panose="020B0502040204020203" pitchFamily="34" charset="0"/>
                        </a:rPr>
                        <a:t>Ethembeni Disable</a:t>
                      </a:r>
                      <a:r>
                        <a:rPr lang="en-ZA" sz="1400" baseline="0" dirty="0">
                          <a:latin typeface="Segoe UI" panose="020B0502040204020203" pitchFamily="34" charset="0"/>
                          <a:cs typeface="Segoe UI" panose="020B0502040204020203" pitchFamily="34" charset="0"/>
                        </a:rPr>
                        <a:t> School</a:t>
                      </a:r>
                      <a:endParaRPr lang="en-ZA" sz="1400" dirty="0">
                        <a:latin typeface="Segoe UI" panose="020B0502040204020203" pitchFamily="34" charset="0"/>
                        <a:cs typeface="Segoe UI" panose="020B0502040204020203" pitchFamily="34" charset="0"/>
                      </a:endParaRPr>
                    </a:p>
                  </a:txBody>
                  <a:tcPr/>
                </a:tc>
                <a:tc>
                  <a:txBody>
                    <a:bodyPr/>
                    <a:lstStyle/>
                    <a:p>
                      <a:r>
                        <a:rPr lang="en-ZA" sz="1400" dirty="0">
                          <a:latin typeface="Segoe UI" panose="020B0502040204020203" pitchFamily="34" charset="0"/>
                          <a:cs typeface="Segoe UI" panose="020B0502040204020203" pitchFamily="34" charset="0"/>
                        </a:rPr>
                        <a:t>Gender</a:t>
                      </a:r>
                      <a:r>
                        <a:rPr lang="en-ZA" sz="1400" baseline="0" dirty="0">
                          <a:latin typeface="Segoe UI" panose="020B0502040204020203" pitchFamily="34" charset="0"/>
                          <a:cs typeface="Segoe UI" panose="020B0502040204020203" pitchFamily="34" charset="0"/>
                        </a:rPr>
                        <a:t> Violence and Drugs </a:t>
                      </a:r>
                      <a:endParaRPr lang="en-ZA" sz="1400" dirty="0">
                        <a:latin typeface="Segoe UI" panose="020B0502040204020203" pitchFamily="34" charset="0"/>
                        <a:cs typeface="Segoe UI" panose="020B0502040204020203" pitchFamily="34" charset="0"/>
                      </a:endParaRPr>
                    </a:p>
                  </a:txBody>
                  <a:tcPr/>
                </a:tc>
                <a:tc>
                  <a:txBody>
                    <a:bodyPr/>
                    <a:lstStyle/>
                    <a:p>
                      <a:r>
                        <a:rPr lang="en-ZA" sz="1400" dirty="0">
                          <a:latin typeface="Segoe UI" panose="020B0502040204020203" pitchFamily="34" charset="0"/>
                          <a:cs typeface="Segoe UI" panose="020B0502040204020203" pitchFamily="34" charset="0"/>
                        </a:rPr>
                        <a:t>Not conducted due to Covid-19</a:t>
                      </a:r>
                    </a:p>
                  </a:txBody>
                  <a:tcPr/>
                </a:tc>
                <a:extLst>
                  <a:ext uri="{0D108BD9-81ED-4DB2-BD59-A6C34878D82A}">
                    <a16:rowId xmlns:a16="http://schemas.microsoft.com/office/drawing/2014/main" val="4049587811"/>
                  </a:ext>
                </a:extLst>
              </a:tr>
              <a:tr h="53867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400" dirty="0">
                          <a:latin typeface="Segoe UI" panose="020B0502040204020203" pitchFamily="34" charset="0"/>
                          <a:cs typeface="Segoe UI" panose="020B0502040204020203" pitchFamily="34" charset="0"/>
                        </a:rPr>
                        <a:t>Limpopo</a:t>
                      </a:r>
                      <a:r>
                        <a:rPr lang="en-ZA" sz="1400" baseline="0" dirty="0">
                          <a:latin typeface="Segoe UI" panose="020B0502040204020203" pitchFamily="34" charset="0"/>
                          <a:cs typeface="Segoe UI" panose="020B0502040204020203" pitchFamily="34" charset="0"/>
                        </a:rPr>
                        <a:t> </a:t>
                      </a:r>
                      <a:endParaRPr lang="en-ZA" sz="1400" dirty="0">
                        <a:latin typeface="Segoe UI" panose="020B0502040204020203" pitchFamily="34" charset="0"/>
                        <a:cs typeface="Segoe UI" panose="020B0502040204020203" pitchFamily="34" charset="0"/>
                      </a:endParaRPr>
                    </a:p>
                    <a:p>
                      <a:endParaRPr lang="en-ZA" sz="1400" dirty="0">
                        <a:latin typeface="Segoe UI" panose="020B0502040204020203" pitchFamily="34" charset="0"/>
                        <a:cs typeface="Segoe UI" panose="020B0502040204020203" pitchFamily="34"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400" dirty="0">
                          <a:latin typeface="Segoe UI" panose="020B0502040204020203" pitchFamily="34" charset="0"/>
                          <a:cs typeface="Segoe UI" panose="020B0502040204020203" pitchFamily="34" charset="0"/>
                        </a:rPr>
                        <a:t>Mankweng</a:t>
                      </a:r>
                      <a:r>
                        <a:rPr lang="en-ZA" sz="1400" baseline="0" dirty="0">
                          <a:latin typeface="Segoe UI" panose="020B0502040204020203" pitchFamily="34" charset="0"/>
                          <a:cs typeface="Segoe UI" panose="020B0502040204020203" pitchFamily="34" charset="0"/>
                        </a:rPr>
                        <a:t> </a:t>
                      </a:r>
                      <a:endParaRPr lang="en-ZA" sz="1400" dirty="0">
                        <a:latin typeface="Segoe UI" panose="020B0502040204020203" pitchFamily="34" charset="0"/>
                        <a:cs typeface="Segoe UI" panose="020B0502040204020203" pitchFamily="34" charset="0"/>
                      </a:endParaRPr>
                    </a:p>
                    <a:p>
                      <a:endParaRPr lang="en-ZA" sz="1400" dirty="0">
                        <a:latin typeface="Segoe UI" panose="020B0502040204020203" pitchFamily="34" charset="0"/>
                        <a:cs typeface="Segoe UI" panose="020B0502040204020203" pitchFamily="34" charset="0"/>
                      </a:endParaRPr>
                    </a:p>
                  </a:txBody>
                  <a:tcPr/>
                </a:tc>
                <a:tc>
                  <a:txBody>
                    <a:bodyPr/>
                    <a:lstStyle/>
                    <a:p>
                      <a:r>
                        <a:rPr lang="en-ZA" sz="1400" dirty="0">
                          <a:latin typeface="Segoe UI" panose="020B0502040204020203" pitchFamily="34" charset="0"/>
                          <a:cs typeface="Segoe UI" panose="020B0502040204020203" pitchFamily="34" charset="0"/>
                        </a:rPr>
                        <a:t>Botlokwa</a:t>
                      </a:r>
                    </a:p>
                  </a:txBody>
                  <a:tcPr/>
                </a:tc>
                <a:tc>
                  <a:txBody>
                    <a:bodyPr/>
                    <a:lstStyle/>
                    <a:p>
                      <a:r>
                        <a:rPr lang="en-ZA" sz="1400" dirty="0">
                          <a:latin typeface="Segoe UI" panose="020B0502040204020203" pitchFamily="34" charset="0"/>
                          <a:cs typeface="Segoe UI" panose="020B0502040204020203" pitchFamily="34" charset="0"/>
                        </a:rPr>
                        <a:t>Lsen</a:t>
                      </a:r>
                      <a:r>
                        <a:rPr lang="en-ZA" sz="1400" baseline="0" dirty="0">
                          <a:latin typeface="Segoe UI" panose="020B0502040204020203" pitchFamily="34" charset="0"/>
                          <a:cs typeface="Segoe UI" panose="020B0502040204020203" pitchFamily="34" charset="0"/>
                        </a:rPr>
                        <a:t> Disable </a:t>
                      </a:r>
                      <a:r>
                        <a:rPr lang="en-ZA" sz="1400" dirty="0">
                          <a:latin typeface="Segoe UI" panose="020B0502040204020203" pitchFamily="34" charset="0"/>
                          <a:cs typeface="Segoe UI" panose="020B0502040204020203" pitchFamily="34" charset="0"/>
                        </a:rPr>
                        <a:t>School</a:t>
                      </a:r>
                    </a:p>
                  </a:txBody>
                  <a:tcPr/>
                </a:tc>
                <a:tc>
                  <a:txBody>
                    <a:bodyPr/>
                    <a:lstStyle/>
                    <a:p>
                      <a:r>
                        <a:rPr lang="en-ZA" sz="1400" dirty="0">
                          <a:latin typeface="Segoe UI" panose="020B0502040204020203" pitchFamily="34" charset="0"/>
                          <a:cs typeface="Segoe UI" panose="020B0502040204020203" pitchFamily="34" charset="0"/>
                        </a:rPr>
                        <a:t>Bullying and Drugs </a:t>
                      </a:r>
                    </a:p>
                  </a:txBody>
                  <a:tcPr/>
                </a:tc>
                <a:tc>
                  <a:txBody>
                    <a:bodyPr/>
                    <a:lstStyle/>
                    <a:p>
                      <a:r>
                        <a:rPr lang="en-ZA" sz="1400" dirty="0">
                          <a:latin typeface="Segoe UI" panose="020B0502040204020203" pitchFamily="34" charset="0"/>
                          <a:cs typeface="Segoe UI" panose="020B0502040204020203" pitchFamily="34" charset="0"/>
                        </a:rPr>
                        <a:t>Not</a:t>
                      </a:r>
                      <a:r>
                        <a:rPr lang="en-ZA" sz="1400" baseline="0" dirty="0">
                          <a:latin typeface="Segoe UI" panose="020B0502040204020203" pitchFamily="34" charset="0"/>
                          <a:cs typeface="Segoe UI" panose="020B0502040204020203" pitchFamily="34" charset="0"/>
                        </a:rPr>
                        <a:t> conducted due to Covid-19</a:t>
                      </a:r>
                      <a:endParaRPr lang="en-ZA" sz="1400" dirty="0">
                        <a:latin typeface="Segoe UI" panose="020B0502040204020203" pitchFamily="34" charset="0"/>
                        <a:cs typeface="Segoe UI" panose="020B0502040204020203" pitchFamily="34" charset="0"/>
                      </a:endParaRPr>
                    </a:p>
                  </a:txBody>
                  <a:tcPr/>
                </a:tc>
                <a:extLst>
                  <a:ext uri="{0D108BD9-81ED-4DB2-BD59-A6C34878D82A}">
                    <a16:rowId xmlns:a16="http://schemas.microsoft.com/office/drawing/2014/main" val="131267497"/>
                  </a:ext>
                </a:extLst>
              </a:tr>
              <a:tr h="582452">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400" dirty="0">
                          <a:latin typeface="Segoe UI" panose="020B0502040204020203" pitchFamily="34" charset="0"/>
                          <a:cs typeface="Segoe UI" panose="020B0502040204020203" pitchFamily="34" charset="0"/>
                        </a:rPr>
                        <a:t>Limpopo</a:t>
                      </a:r>
                      <a:r>
                        <a:rPr lang="en-ZA" sz="1400" baseline="0" dirty="0">
                          <a:latin typeface="Segoe UI" panose="020B0502040204020203" pitchFamily="34" charset="0"/>
                          <a:cs typeface="Segoe UI" panose="020B0502040204020203" pitchFamily="34" charset="0"/>
                        </a:rPr>
                        <a:t> </a:t>
                      </a:r>
                      <a:endParaRPr lang="en-ZA" sz="1400" dirty="0">
                        <a:latin typeface="Segoe UI" panose="020B0502040204020203" pitchFamily="34" charset="0"/>
                        <a:cs typeface="Segoe UI" panose="020B0502040204020203" pitchFamily="34" charset="0"/>
                      </a:endParaRPr>
                    </a:p>
                    <a:p>
                      <a:endParaRPr lang="en-ZA" sz="1400" dirty="0">
                        <a:latin typeface="Segoe UI" panose="020B0502040204020203" pitchFamily="34" charset="0"/>
                        <a:cs typeface="Segoe UI" panose="020B0502040204020203" pitchFamily="34" charset="0"/>
                      </a:endParaRPr>
                    </a:p>
                  </a:txBody>
                  <a:tcPr/>
                </a:tc>
                <a:tc>
                  <a:txBody>
                    <a:bodyPr/>
                    <a:lstStyle/>
                    <a:p>
                      <a:r>
                        <a:rPr lang="en-ZA" sz="1400" dirty="0">
                          <a:latin typeface="Segoe UI" panose="020B0502040204020203" pitchFamily="34" charset="0"/>
                          <a:cs typeface="Segoe UI" panose="020B0502040204020203" pitchFamily="34" charset="0"/>
                        </a:rPr>
                        <a:t>Modimolle</a:t>
                      </a:r>
                      <a:r>
                        <a:rPr lang="en-ZA" sz="1400" baseline="0" dirty="0">
                          <a:latin typeface="Segoe UI" panose="020B0502040204020203" pitchFamily="34" charset="0"/>
                          <a:cs typeface="Segoe UI" panose="020B0502040204020203" pitchFamily="34" charset="0"/>
                        </a:rPr>
                        <a:t> </a:t>
                      </a:r>
                      <a:endParaRPr lang="en-ZA" sz="1400" dirty="0">
                        <a:latin typeface="Segoe UI" panose="020B0502040204020203" pitchFamily="34" charset="0"/>
                        <a:cs typeface="Segoe UI" panose="020B0502040204020203" pitchFamily="34" charset="0"/>
                      </a:endParaRPr>
                    </a:p>
                  </a:txBody>
                  <a:tcPr/>
                </a:tc>
                <a:tc>
                  <a:txBody>
                    <a:bodyPr/>
                    <a:lstStyle/>
                    <a:p>
                      <a:r>
                        <a:rPr lang="en-ZA" sz="1400" dirty="0">
                          <a:latin typeface="Segoe UI" panose="020B0502040204020203" pitchFamily="34" charset="0"/>
                          <a:cs typeface="Segoe UI" panose="020B0502040204020203" pitchFamily="34" charset="0"/>
                        </a:rPr>
                        <a:t>Modimolle</a:t>
                      </a:r>
                      <a:r>
                        <a:rPr lang="en-ZA" sz="1400" baseline="0" dirty="0">
                          <a:latin typeface="Segoe UI" panose="020B0502040204020203" pitchFamily="34" charset="0"/>
                          <a:cs typeface="Segoe UI" panose="020B0502040204020203" pitchFamily="34" charset="0"/>
                        </a:rPr>
                        <a:t> </a:t>
                      </a:r>
                      <a:endParaRPr lang="en-ZA" sz="1400" dirty="0">
                        <a:latin typeface="Segoe UI" panose="020B0502040204020203" pitchFamily="34" charset="0"/>
                        <a:cs typeface="Segoe UI" panose="020B0502040204020203" pitchFamily="34" charset="0"/>
                      </a:endParaRPr>
                    </a:p>
                  </a:txBody>
                  <a:tcPr/>
                </a:tc>
                <a:tc>
                  <a:txBody>
                    <a:bodyPr/>
                    <a:lstStyle/>
                    <a:p>
                      <a:r>
                        <a:rPr lang="en-ZA" sz="1400" dirty="0">
                          <a:latin typeface="Segoe UI" panose="020B0502040204020203" pitchFamily="34" charset="0"/>
                          <a:cs typeface="Segoe UI" panose="020B0502040204020203" pitchFamily="34" charset="0"/>
                        </a:rPr>
                        <a:t>Susan</a:t>
                      </a:r>
                      <a:r>
                        <a:rPr lang="en-ZA" sz="1400" baseline="0" dirty="0">
                          <a:latin typeface="Segoe UI" panose="020B0502040204020203" pitchFamily="34" charset="0"/>
                          <a:cs typeface="Segoe UI" panose="020B0502040204020203" pitchFamily="34" charset="0"/>
                        </a:rPr>
                        <a:t> Strjdom </a:t>
                      </a:r>
                      <a:r>
                        <a:rPr lang="en-ZA" sz="1400" dirty="0">
                          <a:latin typeface="Segoe UI" panose="020B0502040204020203" pitchFamily="34" charset="0"/>
                          <a:cs typeface="Segoe UI" panose="020B0502040204020203" pitchFamily="34" charset="0"/>
                        </a:rPr>
                        <a:t>Special School</a:t>
                      </a:r>
                    </a:p>
                  </a:txBody>
                  <a:tcPr/>
                </a:tc>
                <a:tc>
                  <a:txBody>
                    <a:bodyPr/>
                    <a:lstStyle/>
                    <a:p>
                      <a:r>
                        <a:rPr lang="en-ZA" sz="1400" dirty="0">
                          <a:latin typeface="Segoe UI" panose="020B0502040204020203" pitchFamily="34" charset="0"/>
                          <a:cs typeface="Segoe UI" panose="020B0502040204020203" pitchFamily="34" charset="0"/>
                        </a:rPr>
                        <a:t>Bullying and</a:t>
                      </a:r>
                      <a:r>
                        <a:rPr lang="en-ZA" sz="1400" baseline="0" dirty="0">
                          <a:latin typeface="Segoe UI" panose="020B0502040204020203" pitchFamily="34" charset="0"/>
                          <a:cs typeface="Segoe UI" panose="020B0502040204020203" pitchFamily="34" charset="0"/>
                        </a:rPr>
                        <a:t> Gangsterism </a:t>
                      </a:r>
                      <a:endParaRPr lang="en-ZA" sz="1400" dirty="0">
                        <a:latin typeface="Segoe UI" panose="020B0502040204020203" pitchFamily="34" charset="0"/>
                        <a:cs typeface="Segoe UI" panose="020B0502040204020203" pitchFamily="34" charset="0"/>
                      </a:endParaRPr>
                    </a:p>
                  </a:txBody>
                  <a:tcPr/>
                </a:tc>
                <a:tc>
                  <a:txBody>
                    <a:bodyPr/>
                    <a:lstStyle/>
                    <a:p>
                      <a:r>
                        <a:rPr lang="en-ZA" sz="1400" dirty="0">
                          <a:latin typeface="Segoe UI" panose="020B0502040204020203" pitchFamily="34" charset="0"/>
                          <a:cs typeface="Segoe UI" panose="020B0502040204020203" pitchFamily="34" charset="0"/>
                        </a:rPr>
                        <a:t>Not conducted due to Covid-19</a:t>
                      </a:r>
                    </a:p>
                  </a:txBody>
                  <a:tcPr/>
                </a:tc>
                <a:extLst>
                  <a:ext uri="{0D108BD9-81ED-4DB2-BD59-A6C34878D82A}">
                    <a16:rowId xmlns:a16="http://schemas.microsoft.com/office/drawing/2014/main" val="1726920797"/>
                  </a:ext>
                </a:extLst>
              </a:tr>
              <a:tr h="563037">
                <a:tc>
                  <a:txBody>
                    <a:bodyPr/>
                    <a:lstStyle/>
                    <a:p>
                      <a:r>
                        <a:rPr lang="en-ZA" sz="1400" dirty="0">
                          <a:latin typeface="Segoe UI" panose="020B0502040204020203" pitchFamily="34" charset="0"/>
                          <a:cs typeface="Segoe UI" panose="020B0502040204020203" pitchFamily="34" charset="0"/>
                        </a:rPr>
                        <a:t>Mpumalanga</a:t>
                      </a:r>
                      <a:r>
                        <a:rPr lang="en-ZA" sz="1400" baseline="0" dirty="0">
                          <a:latin typeface="Segoe UI" panose="020B0502040204020203" pitchFamily="34" charset="0"/>
                          <a:cs typeface="Segoe UI" panose="020B0502040204020203" pitchFamily="34" charset="0"/>
                        </a:rPr>
                        <a:t> </a:t>
                      </a:r>
                      <a:endParaRPr lang="en-ZA" sz="1400" dirty="0">
                        <a:latin typeface="Segoe UI" panose="020B0502040204020203" pitchFamily="34" charset="0"/>
                        <a:cs typeface="Segoe UI" panose="020B0502040204020203" pitchFamily="34" charset="0"/>
                      </a:endParaRPr>
                    </a:p>
                  </a:txBody>
                  <a:tcPr/>
                </a:tc>
                <a:tc>
                  <a:txBody>
                    <a:bodyPr/>
                    <a:lstStyle/>
                    <a:p>
                      <a:r>
                        <a:rPr lang="en-ZA" sz="1400" dirty="0">
                          <a:latin typeface="Segoe UI" panose="020B0502040204020203" pitchFamily="34" charset="0"/>
                          <a:cs typeface="Segoe UI" panose="020B0502040204020203" pitchFamily="34" charset="0"/>
                        </a:rPr>
                        <a:t>Gert</a:t>
                      </a:r>
                      <a:r>
                        <a:rPr lang="en-ZA" sz="1400" baseline="0" dirty="0">
                          <a:latin typeface="Segoe UI" panose="020B0502040204020203" pitchFamily="34" charset="0"/>
                          <a:cs typeface="Segoe UI" panose="020B0502040204020203" pitchFamily="34" charset="0"/>
                        </a:rPr>
                        <a:t> Sibande</a:t>
                      </a:r>
                      <a:endParaRPr lang="en-ZA" sz="1400" dirty="0">
                        <a:latin typeface="Segoe UI" panose="020B0502040204020203" pitchFamily="34" charset="0"/>
                        <a:cs typeface="Segoe UI" panose="020B0502040204020203" pitchFamily="34" charset="0"/>
                      </a:endParaRPr>
                    </a:p>
                  </a:txBody>
                  <a:tcPr/>
                </a:tc>
                <a:tc>
                  <a:txBody>
                    <a:bodyPr/>
                    <a:lstStyle/>
                    <a:p>
                      <a:r>
                        <a:rPr lang="en-ZA" sz="1400" dirty="0">
                          <a:latin typeface="Segoe UI" panose="020B0502040204020203" pitchFamily="34" charset="0"/>
                          <a:cs typeface="Segoe UI" panose="020B0502040204020203" pitchFamily="34" charset="0"/>
                        </a:rPr>
                        <a:t>Bethal</a:t>
                      </a:r>
                      <a:r>
                        <a:rPr lang="en-ZA" sz="1400" baseline="0" dirty="0">
                          <a:latin typeface="Segoe UI" panose="020B0502040204020203" pitchFamily="34" charset="0"/>
                          <a:cs typeface="Segoe UI" panose="020B0502040204020203" pitchFamily="34" charset="0"/>
                        </a:rPr>
                        <a:t> </a:t>
                      </a:r>
                      <a:endParaRPr lang="en-ZA" sz="1400" dirty="0">
                        <a:latin typeface="Segoe UI" panose="020B0502040204020203" pitchFamily="34" charset="0"/>
                        <a:cs typeface="Segoe UI" panose="020B0502040204020203" pitchFamily="34" charset="0"/>
                      </a:endParaRPr>
                    </a:p>
                  </a:txBody>
                  <a:tcPr/>
                </a:tc>
                <a:tc>
                  <a:txBody>
                    <a:bodyPr/>
                    <a:lstStyle/>
                    <a:p>
                      <a:r>
                        <a:rPr lang="en-ZA" sz="1400" dirty="0">
                          <a:latin typeface="Segoe UI" panose="020B0502040204020203" pitchFamily="34" charset="0"/>
                          <a:cs typeface="Segoe UI" panose="020B0502040204020203" pitchFamily="34" charset="0"/>
                        </a:rPr>
                        <a:t>Jim Van Tonder Special School</a:t>
                      </a:r>
                    </a:p>
                  </a:txBody>
                  <a:tcPr/>
                </a:tc>
                <a:tc>
                  <a:txBody>
                    <a:bodyPr/>
                    <a:lstStyle/>
                    <a:p>
                      <a:r>
                        <a:rPr lang="en-ZA" sz="1400" dirty="0">
                          <a:latin typeface="Segoe UI" panose="020B0502040204020203" pitchFamily="34" charset="0"/>
                          <a:cs typeface="Segoe UI" panose="020B0502040204020203" pitchFamily="34" charset="0"/>
                        </a:rPr>
                        <a:t>Bullying</a:t>
                      </a:r>
                      <a:r>
                        <a:rPr lang="en-ZA" sz="1400" baseline="0" dirty="0">
                          <a:latin typeface="Segoe UI" panose="020B0502040204020203" pitchFamily="34" charset="0"/>
                          <a:cs typeface="Segoe UI" panose="020B0502040204020203" pitchFamily="34" charset="0"/>
                        </a:rPr>
                        <a:t> and Drug Abuse</a:t>
                      </a:r>
                      <a:endParaRPr lang="en-ZA" sz="1400" dirty="0">
                        <a:latin typeface="Segoe UI" panose="020B0502040204020203" pitchFamily="34" charset="0"/>
                        <a:cs typeface="Segoe UI" panose="020B0502040204020203" pitchFamily="34" charset="0"/>
                      </a:endParaRPr>
                    </a:p>
                  </a:txBody>
                  <a:tcPr/>
                </a:tc>
                <a:tc>
                  <a:txBody>
                    <a:bodyPr/>
                    <a:lstStyle/>
                    <a:p>
                      <a:r>
                        <a:rPr lang="en-ZA" sz="1400" dirty="0">
                          <a:latin typeface="Segoe UI" panose="020B0502040204020203" pitchFamily="34" charset="0"/>
                          <a:cs typeface="Segoe UI" panose="020B0502040204020203" pitchFamily="34" charset="0"/>
                        </a:rPr>
                        <a:t>Not conducted</a:t>
                      </a:r>
                      <a:r>
                        <a:rPr lang="en-ZA" sz="1400" baseline="0" dirty="0">
                          <a:latin typeface="Segoe UI" panose="020B0502040204020203" pitchFamily="34" charset="0"/>
                          <a:cs typeface="Segoe UI" panose="020B0502040204020203" pitchFamily="34" charset="0"/>
                        </a:rPr>
                        <a:t>  due to Covid-19</a:t>
                      </a:r>
                      <a:endParaRPr lang="en-ZA" sz="1400" dirty="0">
                        <a:latin typeface="Segoe UI" panose="020B0502040204020203" pitchFamily="34" charset="0"/>
                        <a:cs typeface="Segoe UI" panose="020B0502040204020203" pitchFamily="34" charset="0"/>
                      </a:endParaRPr>
                    </a:p>
                  </a:txBody>
                  <a:tcPr/>
                </a:tc>
                <a:extLst>
                  <a:ext uri="{0D108BD9-81ED-4DB2-BD59-A6C34878D82A}">
                    <a16:rowId xmlns:a16="http://schemas.microsoft.com/office/drawing/2014/main" val="3201637463"/>
                  </a:ext>
                </a:extLst>
              </a:tr>
              <a:tr h="723303">
                <a:tc>
                  <a:txBody>
                    <a:bodyPr/>
                    <a:lstStyle/>
                    <a:p>
                      <a:r>
                        <a:rPr lang="en-ZA" sz="1400" dirty="0">
                          <a:latin typeface="Segoe UI" panose="020B0502040204020203" pitchFamily="34" charset="0"/>
                          <a:cs typeface="Segoe UI" panose="020B0502040204020203" pitchFamily="34" charset="0"/>
                        </a:rPr>
                        <a:t>Western</a:t>
                      </a:r>
                      <a:r>
                        <a:rPr lang="en-ZA" sz="1400" baseline="0" dirty="0">
                          <a:latin typeface="Segoe UI" panose="020B0502040204020203" pitchFamily="34" charset="0"/>
                          <a:cs typeface="Segoe UI" panose="020B0502040204020203" pitchFamily="34" charset="0"/>
                        </a:rPr>
                        <a:t> Cape </a:t>
                      </a:r>
                      <a:endParaRPr lang="en-ZA" sz="1400" dirty="0">
                        <a:latin typeface="Segoe UI" panose="020B0502040204020203" pitchFamily="34" charset="0"/>
                        <a:cs typeface="Segoe UI" panose="020B0502040204020203" pitchFamily="34" charset="0"/>
                      </a:endParaRPr>
                    </a:p>
                  </a:txBody>
                  <a:tcPr/>
                </a:tc>
                <a:tc>
                  <a:txBody>
                    <a:bodyPr/>
                    <a:lstStyle/>
                    <a:p>
                      <a:r>
                        <a:rPr lang="en-ZA" sz="1400" dirty="0">
                          <a:latin typeface="Segoe UI" panose="020B0502040204020203" pitchFamily="34" charset="0"/>
                          <a:cs typeface="Segoe UI" panose="020B0502040204020203" pitchFamily="34" charset="0"/>
                        </a:rPr>
                        <a:t>Khayelisha</a:t>
                      </a:r>
                    </a:p>
                  </a:txBody>
                  <a:tcPr/>
                </a:tc>
                <a:tc>
                  <a:txBody>
                    <a:bodyPr/>
                    <a:lstStyle/>
                    <a:p>
                      <a:r>
                        <a:rPr lang="en-ZA" sz="1400" dirty="0">
                          <a:latin typeface="Segoe UI" panose="020B0502040204020203" pitchFamily="34" charset="0"/>
                          <a:cs typeface="Segoe UI" panose="020B0502040204020203" pitchFamily="34" charset="0"/>
                        </a:rPr>
                        <a:t>Khayelisha</a:t>
                      </a:r>
                    </a:p>
                  </a:txBody>
                  <a:tcPr/>
                </a:tc>
                <a:tc>
                  <a:txBody>
                    <a:bodyPr/>
                    <a:lstStyle/>
                    <a:p>
                      <a:r>
                        <a:rPr lang="en-ZA" sz="1400" dirty="0">
                          <a:latin typeface="Segoe UI" panose="020B0502040204020203" pitchFamily="34" charset="0"/>
                          <a:cs typeface="Segoe UI" panose="020B0502040204020203" pitchFamily="34" charset="0"/>
                        </a:rPr>
                        <a:t>Noluthando</a:t>
                      </a:r>
                      <a:r>
                        <a:rPr lang="en-ZA" sz="1400" baseline="0" dirty="0">
                          <a:latin typeface="Segoe UI" panose="020B0502040204020203" pitchFamily="34" charset="0"/>
                          <a:cs typeface="Segoe UI" panose="020B0502040204020203" pitchFamily="34" charset="0"/>
                        </a:rPr>
                        <a:t> </a:t>
                      </a:r>
                      <a:r>
                        <a:rPr lang="en-ZA" sz="1400" dirty="0">
                          <a:latin typeface="Segoe UI" panose="020B0502040204020203" pitchFamily="34" charset="0"/>
                          <a:cs typeface="Segoe UI" panose="020B0502040204020203" pitchFamily="34" charset="0"/>
                        </a:rPr>
                        <a:t>School for the Deaf</a:t>
                      </a:r>
                      <a:r>
                        <a:rPr lang="en-ZA" sz="1400" baseline="0" dirty="0">
                          <a:latin typeface="Segoe UI" panose="020B0502040204020203" pitchFamily="34" charset="0"/>
                          <a:cs typeface="Segoe UI" panose="020B0502040204020203" pitchFamily="34" charset="0"/>
                        </a:rPr>
                        <a:t> </a:t>
                      </a:r>
                      <a:endParaRPr lang="en-ZA" sz="1400" dirty="0">
                        <a:latin typeface="Segoe UI" panose="020B0502040204020203" pitchFamily="34" charset="0"/>
                        <a:cs typeface="Segoe UI" panose="020B0502040204020203" pitchFamily="34"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400" dirty="0">
                          <a:latin typeface="Segoe UI" panose="020B0502040204020203" pitchFamily="34" charset="0"/>
                          <a:cs typeface="Segoe UI" panose="020B0502040204020203" pitchFamily="34" charset="0"/>
                        </a:rPr>
                        <a:t>Substance Abuse </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400" dirty="0">
                          <a:latin typeface="Segoe UI" panose="020B0502040204020203" pitchFamily="34" charset="0"/>
                          <a:cs typeface="Segoe UI" panose="020B0502040204020203" pitchFamily="34" charset="0"/>
                        </a:rPr>
                        <a:t>2020/10/03</a:t>
                      </a:r>
                    </a:p>
                    <a:p>
                      <a:pPr marL="0" marR="0" lvl="0" indent="0" algn="l" defTabSz="457200" rtl="0" eaLnBrk="1" fontAlgn="auto" latinLnBrk="0" hangingPunct="1">
                        <a:lnSpc>
                          <a:spcPct val="100000"/>
                        </a:lnSpc>
                        <a:spcBef>
                          <a:spcPts val="0"/>
                        </a:spcBef>
                        <a:spcAft>
                          <a:spcPts val="0"/>
                        </a:spcAft>
                        <a:buClrTx/>
                        <a:buSzTx/>
                        <a:buFontTx/>
                        <a:buNone/>
                        <a:tabLst/>
                        <a:defRPr/>
                      </a:pPr>
                      <a:r>
                        <a:rPr lang="en-ZA" sz="1400" dirty="0">
                          <a:latin typeface="Segoe UI" panose="020B0502040204020203" pitchFamily="34" charset="0"/>
                          <a:cs typeface="Segoe UI" panose="020B0502040204020203" pitchFamily="34" charset="0"/>
                        </a:rPr>
                        <a:t>Substance</a:t>
                      </a:r>
                      <a:r>
                        <a:rPr lang="en-ZA" sz="1400" baseline="0" dirty="0">
                          <a:latin typeface="Segoe UI" panose="020B0502040204020203" pitchFamily="34" charset="0"/>
                          <a:cs typeface="Segoe UI" panose="020B0502040204020203" pitchFamily="34" charset="0"/>
                        </a:rPr>
                        <a:t> Abuse/Dagga</a:t>
                      </a:r>
                      <a:r>
                        <a:rPr lang="en-ZA" sz="1400" dirty="0">
                          <a:latin typeface="Segoe UI" panose="020B0502040204020203" pitchFamily="34" charset="0"/>
                          <a:cs typeface="Segoe UI" panose="020B0502040204020203" pitchFamily="34" charset="0"/>
                        </a:rPr>
                        <a:t> </a:t>
                      </a:r>
                    </a:p>
                  </a:txBody>
                  <a:tcPr/>
                </a:tc>
                <a:extLst>
                  <a:ext uri="{0D108BD9-81ED-4DB2-BD59-A6C34878D82A}">
                    <a16:rowId xmlns:a16="http://schemas.microsoft.com/office/drawing/2014/main" val="3844191864"/>
                  </a:ext>
                </a:extLst>
              </a:tr>
            </a:tbl>
          </a:graphicData>
        </a:graphic>
      </p:graphicFrame>
      <p:sp>
        <p:nvSpPr>
          <p:cNvPr id="5" name="TextBox 4"/>
          <p:cNvSpPr txBox="1"/>
          <p:nvPr/>
        </p:nvSpPr>
        <p:spPr>
          <a:xfrm>
            <a:off x="3491346" y="6238875"/>
            <a:ext cx="5017207" cy="369332"/>
          </a:xfrm>
          <a:prstGeom prst="rect">
            <a:avLst/>
          </a:prstGeom>
          <a:noFill/>
        </p:spPr>
        <p:txBody>
          <a:bodyPr wrap="none" rtlCol="0">
            <a:spAutoFit/>
          </a:bodyPr>
          <a:lstStyle/>
          <a:p>
            <a:r>
              <a:rPr lang="en-ZA" b="1" dirty="0"/>
              <a:t>Targeted schools for intervention per annum: 1300</a:t>
            </a:r>
          </a:p>
        </p:txBody>
      </p:sp>
    </p:spTree>
    <p:extLst>
      <p:ext uri="{BB962C8B-B14F-4D97-AF65-F5344CB8AC3E}">
        <p14:creationId xmlns:p14="http://schemas.microsoft.com/office/powerpoint/2010/main" val="22666050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5164" y="69011"/>
            <a:ext cx="10905836" cy="1012085"/>
          </a:xfrm>
        </p:spPr>
        <p:style>
          <a:lnRef idx="2">
            <a:schemeClr val="accent5">
              <a:shade val="50000"/>
            </a:schemeClr>
          </a:lnRef>
          <a:fillRef idx="1">
            <a:schemeClr val="accent5"/>
          </a:fillRef>
          <a:effectRef idx="0">
            <a:schemeClr val="accent5"/>
          </a:effectRef>
          <a:fontRef idx="minor">
            <a:schemeClr val="lt1"/>
          </a:fontRef>
        </p:style>
        <p:txBody>
          <a:bodyPr>
            <a:noAutofit/>
          </a:bodyPr>
          <a:lstStyle/>
          <a:p>
            <a:r>
              <a:rPr lang="en-US" sz="3600" dirty="0">
                <a:latin typeface="Segoe UI" panose="020B0502040204020203" pitchFamily="34" charset="0"/>
                <a:cs typeface="Segoe UI" panose="020B0502040204020203" pitchFamily="34" charset="0"/>
              </a:rPr>
              <a:t>4. Feedback on shelters</a:t>
            </a:r>
            <a:endParaRPr lang="en-ZA" sz="3600" dirty="0">
              <a:latin typeface="Segoe UI" panose="020B0502040204020203" pitchFamily="34" charset="0"/>
              <a:cs typeface="Segoe UI" panose="020B0502040204020203" pitchFamily="34" charset="0"/>
            </a:endParaRPr>
          </a:p>
        </p:txBody>
      </p:sp>
      <p:sp>
        <p:nvSpPr>
          <p:cNvPr id="3" name="Subtitle 2"/>
          <p:cNvSpPr>
            <a:spLocks noGrp="1"/>
          </p:cNvSpPr>
          <p:nvPr>
            <p:ph idx="1"/>
          </p:nvPr>
        </p:nvSpPr>
        <p:spPr>
          <a:xfrm>
            <a:off x="905164" y="1431636"/>
            <a:ext cx="10905839" cy="4807239"/>
          </a:xfrm>
        </p:spPr>
        <p:txBody>
          <a:bodyPr>
            <a:normAutofit/>
          </a:bodyPr>
          <a:lstStyle/>
          <a:p>
            <a:pPr marL="457200" indent="-457200" algn="just">
              <a:lnSpc>
                <a:spcPct val="150000"/>
              </a:lnSpc>
              <a:buFont typeface="Arial" panose="020B0604020202020204" pitchFamily="34" charset="0"/>
              <a:buChar char="•"/>
            </a:pPr>
            <a:r>
              <a:rPr lang="en-ZA" sz="3600" dirty="0">
                <a:latin typeface="Arial" panose="020B0604020202020204" pitchFamily="34" charset="0"/>
                <a:cs typeface="Arial" panose="020B0604020202020204" pitchFamily="34" charset="0"/>
              </a:rPr>
              <a:t>No recommendation was made for the South African Police Service regarding this matter. </a:t>
            </a:r>
          </a:p>
        </p:txBody>
      </p:sp>
    </p:spTree>
    <p:extLst>
      <p:ext uri="{BB962C8B-B14F-4D97-AF65-F5344CB8AC3E}">
        <p14:creationId xmlns:p14="http://schemas.microsoft.com/office/powerpoint/2010/main" val="42408165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7200" y="4403558"/>
            <a:ext cx="7772400" cy="2019619"/>
          </a:xfrm>
        </p:spPr>
        <p:txBody>
          <a:bodyPr/>
          <a:lstStyle/>
          <a:p>
            <a:r>
              <a:rPr lang="en-ZA" dirty="0"/>
              <a:t>Thank you</a:t>
            </a:r>
          </a:p>
        </p:txBody>
      </p:sp>
    </p:spTree>
    <p:extLst>
      <p:ext uri="{BB962C8B-B14F-4D97-AF65-F5344CB8AC3E}">
        <p14:creationId xmlns:p14="http://schemas.microsoft.com/office/powerpoint/2010/main" val="10428047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8BCE3E3E-AAEA-2C4F-AAAF-D5D0D3B13C3A}" type="slidenum">
              <a:rPr lang="en-US" smtClean="0"/>
              <a:pPr/>
              <a:t>4</a:t>
            </a:fld>
            <a:endParaRPr lang="en-US"/>
          </a:p>
        </p:txBody>
      </p:sp>
      <p:sp>
        <p:nvSpPr>
          <p:cNvPr id="2" name="Title 1"/>
          <p:cNvSpPr>
            <a:spLocks noGrp="1"/>
          </p:cNvSpPr>
          <p:nvPr>
            <p:ph type="ctrTitle"/>
          </p:nvPr>
        </p:nvSpPr>
        <p:spPr>
          <a:xfrm>
            <a:off x="720436" y="2983401"/>
            <a:ext cx="10252364" cy="1463040"/>
          </a:xfrm>
        </p:spPr>
        <p:txBody>
          <a:bodyPr>
            <a:normAutofit/>
          </a:bodyPr>
          <a:lstStyle/>
          <a:p>
            <a:pPr algn="ctr"/>
            <a:r>
              <a:rPr lang="en-ZA" sz="4400" b="1" dirty="0"/>
              <a:t>1. List of questions FROM SAHRC REPORT </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31168" y="422747"/>
            <a:ext cx="2045485" cy="1710853"/>
          </a:xfrm>
          <a:prstGeom prst="rect">
            <a:avLst/>
          </a:prstGeom>
        </p:spPr>
      </p:pic>
    </p:spTree>
    <p:extLst>
      <p:ext uri="{BB962C8B-B14F-4D97-AF65-F5344CB8AC3E}">
        <p14:creationId xmlns:p14="http://schemas.microsoft.com/office/powerpoint/2010/main" val="1997961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800" y="350651"/>
            <a:ext cx="10998200" cy="730445"/>
          </a:xfrm>
        </p:spPr>
        <p:txBody>
          <a:bodyPr>
            <a:noAutofit/>
          </a:bodyPr>
          <a:lstStyle/>
          <a:p>
            <a:r>
              <a:rPr lang="en-ZA" sz="4000" dirty="0">
                <a:latin typeface="Arial" panose="020B0604020202020204" pitchFamily="34" charset="0"/>
                <a:cs typeface="Arial" panose="020B0604020202020204" pitchFamily="34" charset="0"/>
              </a:rPr>
              <a:t>Questions from the South African Human Rights Commission </a:t>
            </a:r>
          </a:p>
        </p:txBody>
      </p:sp>
      <p:sp>
        <p:nvSpPr>
          <p:cNvPr id="4" name="Slide Number Placeholder 3"/>
          <p:cNvSpPr>
            <a:spLocks noGrp="1"/>
          </p:cNvSpPr>
          <p:nvPr>
            <p:ph type="sldNum" sz="quarter" idx="12"/>
          </p:nvPr>
        </p:nvSpPr>
        <p:spPr>
          <a:xfrm>
            <a:off x="11116733" y="6288717"/>
            <a:ext cx="973667" cy="274320"/>
          </a:xfrm>
        </p:spPr>
        <p:txBody>
          <a:bodyPr/>
          <a:lstStyle/>
          <a:p>
            <a:fld id="{70AAA570-3596-44A9-950A-E638EE719369}" type="slidenum">
              <a:rPr lang="en-ZA" smtClean="0"/>
              <a:t>5</a:t>
            </a:fld>
            <a:endParaRPr lang="en-ZA"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27854682"/>
              </p:ext>
            </p:extLst>
          </p:nvPr>
        </p:nvGraphicFramePr>
        <p:xfrm>
          <a:off x="812800" y="1309688"/>
          <a:ext cx="10998200" cy="5255358"/>
        </p:xfrm>
        <a:graphic>
          <a:graphicData uri="http://schemas.openxmlformats.org/drawingml/2006/table">
            <a:tbl>
              <a:tblPr firstRow="1" bandRow="1">
                <a:tableStyleId>{69CF1AB2-1976-4502-BF36-3FF5EA218861}</a:tableStyleId>
              </a:tblPr>
              <a:tblGrid>
                <a:gridCol w="778871">
                  <a:extLst>
                    <a:ext uri="{9D8B030D-6E8A-4147-A177-3AD203B41FA5}">
                      <a16:colId xmlns:a16="http://schemas.microsoft.com/office/drawing/2014/main" val="72386658"/>
                    </a:ext>
                  </a:extLst>
                </a:gridCol>
                <a:gridCol w="10219329">
                  <a:extLst>
                    <a:ext uri="{9D8B030D-6E8A-4147-A177-3AD203B41FA5}">
                      <a16:colId xmlns:a16="http://schemas.microsoft.com/office/drawing/2014/main" val="4244033537"/>
                    </a:ext>
                  </a:extLst>
                </a:gridCol>
              </a:tblGrid>
              <a:tr h="2027955">
                <a:tc>
                  <a:txBody>
                    <a:bodyPr/>
                    <a:lstStyle/>
                    <a:p>
                      <a:pPr>
                        <a:lnSpc>
                          <a:spcPct val="150000"/>
                        </a:lnSpc>
                      </a:pPr>
                      <a:r>
                        <a:rPr lang="en-ZA" sz="2000" b="0" dirty="0">
                          <a:latin typeface="Arial" panose="020B0604020202020204" pitchFamily="34" charset="0"/>
                          <a:cs typeface="Arial" panose="020B0604020202020204" pitchFamily="34" charset="0"/>
                        </a:rPr>
                        <a:t>a.</a:t>
                      </a:r>
                    </a:p>
                  </a:txBody>
                  <a:tcPr/>
                </a:tc>
                <a:tc>
                  <a:txBody>
                    <a:bodyPr/>
                    <a:lstStyle/>
                    <a:p>
                      <a:pPr marL="0" marR="0" lvl="0" indent="0" algn="l" defTabSz="914377" rtl="0" eaLnBrk="1" fontAlgn="auto" latinLnBrk="0" hangingPunct="1">
                        <a:lnSpc>
                          <a:spcPct val="150000"/>
                        </a:lnSpc>
                        <a:spcBef>
                          <a:spcPts val="0"/>
                        </a:spcBef>
                        <a:spcAft>
                          <a:spcPts val="0"/>
                        </a:spcAft>
                        <a:buClrTx/>
                        <a:buSzTx/>
                        <a:buFontTx/>
                        <a:buNone/>
                        <a:tabLst/>
                        <a:defRPr/>
                      </a:pPr>
                      <a:r>
                        <a:rPr lang="en-ZA" sz="2000" b="0" dirty="0">
                          <a:latin typeface="Arial" panose="020B0604020202020204" pitchFamily="34" charset="0"/>
                          <a:cs typeface="Arial" panose="020B0604020202020204" pitchFamily="34" charset="0"/>
                        </a:rPr>
                        <a:t>Does the SAPS have in place any training programmes that specifically aim to assist its staff in managing cases that involve MHCUs? This answer should specifically address whether any such training is aligned with or otherwise based on the CRPD and the White Paper on the Rights of People with Disabilities.</a:t>
                      </a:r>
                    </a:p>
                  </a:txBody>
                  <a:tcPr/>
                </a:tc>
                <a:extLst>
                  <a:ext uri="{0D108BD9-81ED-4DB2-BD59-A6C34878D82A}">
                    <a16:rowId xmlns:a16="http://schemas.microsoft.com/office/drawing/2014/main" val="191898398"/>
                  </a:ext>
                </a:extLst>
              </a:tr>
              <a:tr h="1032843">
                <a:tc>
                  <a:txBody>
                    <a:bodyPr/>
                    <a:lstStyle/>
                    <a:p>
                      <a:pPr>
                        <a:lnSpc>
                          <a:spcPct val="150000"/>
                        </a:lnSpc>
                      </a:pPr>
                      <a:r>
                        <a:rPr lang="en-ZA" sz="2000" dirty="0">
                          <a:latin typeface="Arial" panose="020B0604020202020204" pitchFamily="34" charset="0"/>
                          <a:cs typeface="Arial" panose="020B0604020202020204" pitchFamily="34" charset="0"/>
                        </a:rPr>
                        <a:t>b.</a:t>
                      </a:r>
                    </a:p>
                  </a:txBody>
                  <a:tcPr/>
                </a:tc>
                <a:tc>
                  <a:txBody>
                    <a:bodyPr/>
                    <a:lstStyle/>
                    <a:p>
                      <a:pPr marL="0" marR="0" lvl="0" indent="0" algn="l" defTabSz="914377" rtl="0" eaLnBrk="1" fontAlgn="auto" latinLnBrk="0" hangingPunct="1">
                        <a:lnSpc>
                          <a:spcPct val="150000"/>
                        </a:lnSpc>
                        <a:spcBef>
                          <a:spcPts val="0"/>
                        </a:spcBef>
                        <a:spcAft>
                          <a:spcPts val="0"/>
                        </a:spcAft>
                        <a:buClrTx/>
                        <a:buSzTx/>
                        <a:buFontTx/>
                        <a:buNone/>
                        <a:tabLst/>
                        <a:defRPr/>
                      </a:pPr>
                      <a:r>
                        <a:rPr lang="en-ZA" sz="2000" dirty="0">
                          <a:latin typeface="Arial" panose="020B0604020202020204" pitchFamily="34" charset="0"/>
                          <a:cs typeface="Arial" panose="020B0604020202020204" pitchFamily="34" charset="0"/>
                        </a:rPr>
                        <a:t>Statistical information of cases dealt with by the SAPS involving MHCUs over the last ten financial years, commencing in 2007/2008?</a:t>
                      </a:r>
                    </a:p>
                  </a:txBody>
                  <a:tcPr/>
                </a:tc>
                <a:extLst>
                  <a:ext uri="{0D108BD9-81ED-4DB2-BD59-A6C34878D82A}">
                    <a16:rowId xmlns:a16="http://schemas.microsoft.com/office/drawing/2014/main" val="826124986"/>
                  </a:ext>
                </a:extLst>
              </a:tr>
              <a:tr h="535287">
                <a:tc>
                  <a:txBody>
                    <a:bodyPr/>
                    <a:lstStyle/>
                    <a:p>
                      <a:pPr>
                        <a:lnSpc>
                          <a:spcPct val="150000"/>
                        </a:lnSpc>
                      </a:pPr>
                      <a:r>
                        <a:rPr lang="en-ZA" sz="2000" dirty="0">
                          <a:latin typeface="Arial" panose="020B0604020202020204" pitchFamily="34" charset="0"/>
                          <a:cs typeface="Arial" panose="020B0604020202020204" pitchFamily="34" charset="0"/>
                        </a:rPr>
                        <a:t>c.</a:t>
                      </a:r>
                    </a:p>
                  </a:txBody>
                  <a:tcPr/>
                </a:tc>
                <a:tc>
                  <a:txBody>
                    <a:bodyPr/>
                    <a:lstStyle/>
                    <a:p>
                      <a:pPr marL="0" marR="0" lvl="0" indent="0" algn="l" defTabSz="914377" rtl="0" eaLnBrk="1" fontAlgn="auto" latinLnBrk="0" hangingPunct="1">
                        <a:lnSpc>
                          <a:spcPct val="150000"/>
                        </a:lnSpc>
                        <a:spcBef>
                          <a:spcPts val="0"/>
                        </a:spcBef>
                        <a:spcAft>
                          <a:spcPts val="0"/>
                        </a:spcAft>
                        <a:buClrTx/>
                        <a:buSzTx/>
                        <a:buFontTx/>
                        <a:buNone/>
                        <a:tabLst/>
                        <a:defRPr/>
                      </a:pPr>
                      <a:r>
                        <a:rPr lang="en-ZA" sz="2000" dirty="0">
                          <a:latin typeface="Arial" panose="020B0604020202020204" pitchFamily="34" charset="0"/>
                          <a:cs typeface="Arial" panose="020B0604020202020204" pitchFamily="34" charset="0"/>
                        </a:rPr>
                        <a:t>How does the SAPS monitor the effectiveness of its policies that aim to assist MHCUs?</a:t>
                      </a:r>
                    </a:p>
                  </a:txBody>
                  <a:tcPr/>
                </a:tc>
                <a:extLst>
                  <a:ext uri="{0D108BD9-81ED-4DB2-BD59-A6C34878D82A}">
                    <a16:rowId xmlns:a16="http://schemas.microsoft.com/office/drawing/2014/main" val="25159152"/>
                  </a:ext>
                </a:extLst>
              </a:tr>
              <a:tr h="535287">
                <a:tc>
                  <a:txBody>
                    <a:bodyPr/>
                    <a:lstStyle/>
                    <a:p>
                      <a:pPr>
                        <a:lnSpc>
                          <a:spcPct val="150000"/>
                        </a:lnSpc>
                      </a:pPr>
                      <a:r>
                        <a:rPr lang="en-ZA" sz="2000" dirty="0">
                          <a:latin typeface="Arial" panose="020B0604020202020204" pitchFamily="34" charset="0"/>
                          <a:cs typeface="Arial" panose="020B0604020202020204" pitchFamily="34" charset="0"/>
                        </a:rPr>
                        <a:t>d.</a:t>
                      </a:r>
                    </a:p>
                  </a:txBody>
                  <a:tcPr/>
                </a:tc>
                <a:tc>
                  <a:txBody>
                    <a:bodyPr/>
                    <a:lstStyle/>
                    <a:p>
                      <a:pPr marL="0" marR="0" lvl="0" indent="0" algn="l" defTabSz="914377" rtl="0" eaLnBrk="1" fontAlgn="auto" latinLnBrk="0" hangingPunct="1">
                        <a:lnSpc>
                          <a:spcPct val="150000"/>
                        </a:lnSpc>
                        <a:spcBef>
                          <a:spcPts val="0"/>
                        </a:spcBef>
                        <a:spcAft>
                          <a:spcPts val="0"/>
                        </a:spcAft>
                        <a:buClrTx/>
                        <a:buSzTx/>
                        <a:buFontTx/>
                        <a:buNone/>
                        <a:tabLst/>
                        <a:defRPr/>
                      </a:pPr>
                      <a:r>
                        <a:rPr lang="en-ZA" sz="2000" dirty="0">
                          <a:latin typeface="Arial" panose="020B0604020202020204" pitchFamily="34" charset="0"/>
                          <a:cs typeface="Arial" panose="020B0604020202020204" pitchFamily="34" charset="0"/>
                        </a:rPr>
                        <a:t>What are the costs associated with the delivery of resources to support MHCUs?</a:t>
                      </a:r>
                    </a:p>
                  </a:txBody>
                  <a:tcPr/>
                </a:tc>
                <a:extLst>
                  <a:ext uri="{0D108BD9-81ED-4DB2-BD59-A6C34878D82A}">
                    <a16:rowId xmlns:a16="http://schemas.microsoft.com/office/drawing/2014/main" val="2042684202"/>
                  </a:ext>
                </a:extLst>
              </a:tr>
              <a:tr h="535287">
                <a:tc>
                  <a:txBody>
                    <a:bodyPr/>
                    <a:lstStyle/>
                    <a:p>
                      <a:pPr>
                        <a:lnSpc>
                          <a:spcPct val="150000"/>
                        </a:lnSpc>
                      </a:pPr>
                      <a:r>
                        <a:rPr lang="en-ZA" sz="2000" dirty="0">
                          <a:latin typeface="Arial" panose="020B0604020202020204" pitchFamily="34" charset="0"/>
                          <a:cs typeface="Arial" panose="020B0604020202020204" pitchFamily="34" charset="0"/>
                        </a:rPr>
                        <a:t>e.</a:t>
                      </a:r>
                    </a:p>
                  </a:txBody>
                  <a:tcPr/>
                </a:tc>
                <a:tc>
                  <a:txBody>
                    <a:bodyPr/>
                    <a:lstStyle/>
                    <a:p>
                      <a:pPr marL="0" marR="0" lvl="0" indent="0" algn="l" defTabSz="914377" rtl="0" eaLnBrk="1" fontAlgn="auto" latinLnBrk="0" hangingPunct="1">
                        <a:lnSpc>
                          <a:spcPct val="150000"/>
                        </a:lnSpc>
                        <a:spcBef>
                          <a:spcPts val="0"/>
                        </a:spcBef>
                        <a:spcAft>
                          <a:spcPts val="0"/>
                        </a:spcAft>
                        <a:buClrTx/>
                        <a:buSzTx/>
                        <a:buFontTx/>
                        <a:buNone/>
                        <a:tabLst/>
                        <a:defRPr/>
                      </a:pPr>
                      <a:r>
                        <a:rPr lang="en-ZA" sz="2000" dirty="0">
                          <a:latin typeface="Arial" panose="020B0604020202020204" pitchFamily="34" charset="0"/>
                          <a:cs typeface="Arial" panose="020B0604020202020204" pitchFamily="34" charset="0"/>
                        </a:rPr>
                        <a:t>What, in your view, are key challenges confronting SAPS when engaging with MHCUs? </a:t>
                      </a:r>
                    </a:p>
                  </a:txBody>
                  <a:tcPr/>
                </a:tc>
                <a:extLst>
                  <a:ext uri="{0D108BD9-81ED-4DB2-BD59-A6C34878D82A}">
                    <a16:rowId xmlns:a16="http://schemas.microsoft.com/office/drawing/2014/main" val="221205410"/>
                  </a:ext>
                </a:extLst>
              </a:tr>
              <a:tr h="535287">
                <a:tc>
                  <a:txBody>
                    <a:bodyPr/>
                    <a:lstStyle/>
                    <a:p>
                      <a:pPr algn="l">
                        <a:lnSpc>
                          <a:spcPct val="150000"/>
                        </a:lnSpc>
                      </a:pPr>
                      <a:r>
                        <a:rPr lang="en-ZA" sz="2000" b="0" dirty="0">
                          <a:latin typeface="Arial" panose="020B0604020202020204" pitchFamily="34" charset="0"/>
                          <a:cs typeface="Arial" panose="020B0604020202020204" pitchFamily="34" charset="0"/>
                        </a:rPr>
                        <a:t>f.</a:t>
                      </a:r>
                    </a:p>
                  </a:txBody>
                  <a:tcPr/>
                </a:tc>
                <a:tc>
                  <a:txBody>
                    <a:bodyPr/>
                    <a:lstStyle/>
                    <a:p>
                      <a:pPr marL="0" indent="0" algn="l">
                        <a:lnSpc>
                          <a:spcPct val="150000"/>
                        </a:lnSpc>
                        <a:buNone/>
                      </a:pPr>
                      <a:r>
                        <a:rPr lang="en-ZA" sz="2000" b="0" dirty="0">
                          <a:latin typeface="Arial" panose="020B0604020202020204" pitchFamily="34" charset="0"/>
                          <a:cs typeface="Arial" panose="020B0604020202020204" pitchFamily="34" charset="0"/>
                        </a:rPr>
                        <a:t>What are your proposed recommendations to address these challenges?</a:t>
                      </a:r>
                    </a:p>
                  </a:txBody>
                  <a:tcPr/>
                </a:tc>
                <a:extLst>
                  <a:ext uri="{0D108BD9-81ED-4DB2-BD59-A6C34878D82A}">
                    <a16:rowId xmlns:a16="http://schemas.microsoft.com/office/drawing/2014/main" val="1777442942"/>
                  </a:ext>
                </a:extLst>
              </a:tr>
            </a:tbl>
          </a:graphicData>
        </a:graphic>
      </p:graphicFrame>
    </p:spTree>
    <p:extLst>
      <p:ext uri="{BB962C8B-B14F-4D97-AF65-F5344CB8AC3E}">
        <p14:creationId xmlns:p14="http://schemas.microsoft.com/office/powerpoint/2010/main" val="13866532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3564" y="350651"/>
            <a:ext cx="11007436" cy="730445"/>
          </a:xfrm>
        </p:spPr>
        <p:txBody>
          <a:bodyPr>
            <a:noAutofit/>
          </a:bodyPr>
          <a:lstStyle/>
          <a:p>
            <a:r>
              <a:rPr lang="en-ZA" sz="3600" dirty="0">
                <a:latin typeface="Arial" panose="020B0604020202020204" pitchFamily="34" charset="0"/>
                <a:cs typeface="Arial" panose="020B0604020202020204" pitchFamily="34" charset="0"/>
              </a:rPr>
              <a:t>Questions from the South African Human Rights Commission</a:t>
            </a:r>
          </a:p>
        </p:txBody>
      </p:sp>
      <p:sp>
        <p:nvSpPr>
          <p:cNvPr id="4" name="Slide Number Placeholder 3"/>
          <p:cNvSpPr>
            <a:spLocks noGrp="1"/>
          </p:cNvSpPr>
          <p:nvPr>
            <p:ph type="sldNum" sz="quarter" idx="12"/>
          </p:nvPr>
        </p:nvSpPr>
        <p:spPr>
          <a:xfrm>
            <a:off x="11098261" y="6260407"/>
            <a:ext cx="973667" cy="274320"/>
          </a:xfrm>
        </p:spPr>
        <p:txBody>
          <a:bodyPr/>
          <a:lstStyle/>
          <a:p>
            <a:fld id="{70AAA570-3596-44A9-950A-E638EE719369}" type="slidenum">
              <a:rPr lang="en-ZA" smtClean="0"/>
              <a:t>6</a:t>
            </a:fld>
            <a:endParaRPr lang="en-ZA"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167743431"/>
              </p:ext>
            </p:extLst>
          </p:nvPr>
        </p:nvGraphicFramePr>
        <p:xfrm>
          <a:off x="942109" y="1309688"/>
          <a:ext cx="10868891" cy="5340494"/>
        </p:xfrm>
        <a:graphic>
          <a:graphicData uri="http://schemas.openxmlformats.org/drawingml/2006/table">
            <a:tbl>
              <a:tblPr firstRow="1" bandRow="1">
                <a:tableStyleId>{69CF1AB2-1976-4502-BF36-3FF5EA218861}</a:tableStyleId>
              </a:tblPr>
              <a:tblGrid>
                <a:gridCol w="769714">
                  <a:extLst>
                    <a:ext uri="{9D8B030D-6E8A-4147-A177-3AD203B41FA5}">
                      <a16:colId xmlns:a16="http://schemas.microsoft.com/office/drawing/2014/main" val="72386658"/>
                    </a:ext>
                  </a:extLst>
                </a:gridCol>
                <a:gridCol w="10099177">
                  <a:extLst>
                    <a:ext uri="{9D8B030D-6E8A-4147-A177-3AD203B41FA5}">
                      <a16:colId xmlns:a16="http://schemas.microsoft.com/office/drawing/2014/main" val="4244033537"/>
                    </a:ext>
                  </a:extLst>
                </a:gridCol>
              </a:tblGrid>
              <a:tr h="1068099">
                <a:tc>
                  <a:txBody>
                    <a:bodyPr/>
                    <a:lstStyle/>
                    <a:p>
                      <a:pPr algn="l">
                        <a:lnSpc>
                          <a:spcPct val="150000"/>
                        </a:lnSpc>
                      </a:pPr>
                      <a:r>
                        <a:rPr lang="en-ZA" sz="2000" b="0" dirty="0">
                          <a:latin typeface="Segoe UI" panose="020B0502040204020203" pitchFamily="34" charset="0"/>
                          <a:cs typeface="Segoe UI" panose="020B0502040204020203" pitchFamily="34" charset="0"/>
                        </a:rPr>
                        <a:t>g.</a:t>
                      </a:r>
                    </a:p>
                  </a:txBody>
                  <a:tcPr/>
                </a:tc>
                <a:tc>
                  <a:txBody>
                    <a:bodyPr/>
                    <a:lstStyle/>
                    <a:p>
                      <a:pPr marL="0" indent="0" algn="l">
                        <a:lnSpc>
                          <a:spcPct val="150000"/>
                        </a:lnSpc>
                        <a:buNone/>
                      </a:pPr>
                      <a:r>
                        <a:rPr lang="en-ZA" sz="2000" b="0" dirty="0">
                          <a:latin typeface="Segoe UI" panose="020B0502040204020203" pitchFamily="34" charset="0"/>
                          <a:cs typeface="Segoe UI" panose="020B0502040204020203" pitchFamily="34" charset="0"/>
                        </a:rPr>
                        <a:t>In your view, what key priority areas require the allocation of more resources in order to adequately accommodate the varied needs of MHCUs by the SAPS?</a:t>
                      </a:r>
                    </a:p>
                  </a:txBody>
                  <a:tcPr/>
                </a:tc>
                <a:extLst>
                  <a:ext uri="{0D108BD9-81ED-4DB2-BD59-A6C34878D82A}">
                    <a16:rowId xmlns:a16="http://schemas.microsoft.com/office/drawing/2014/main" val="25159152"/>
                  </a:ext>
                </a:extLst>
              </a:tr>
              <a:tr h="1068099">
                <a:tc>
                  <a:txBody>
                    <a:bodyPr/>
                    <a:lstStyle/>
                    <a:p>
                      <a:pPr algn="l">
                        <a:lnSpc>
                          <a:spcPct val="150000"/>
                        </a:lnSpc>
                      </a:pPr>
                      <a:r>
                        <a:rPr lang="en-ZA" sz="2000" b="0" dirty="0">
                          <a:latin typeface="Segoe UI" panose="020B0502040204020203" pitchFamily="34" charset="0"/>
                          <a:cs typeface="Segoe UI" panose="020B0502040204020203" pitchFamily="34" charset="0"/>
                        </a:rPr>
                        <a:t>h.</a:t>
                      </a:r>
                    </a:p>
                  </a:txBody>
                  <a:tcPr/>
                </a:tc>
                <a:tc>
                  <a:txBody>
                    <a:bodyPr/>
                    <a:lstStyle/>
                    <a:p>
                      <a:pPr marL="0" indent="0" algn="l">
                        <a:lnSpc>
                          <a:spcPct val="150000"/>
                        </a:lnSpc>
                        <a:buNone/>
                      </a:pPr>
                      <a:r>
                        <a:rPr lang="en-ZA" sz="2000" b="0" dirty="0">
                          <a:latin typeface="Segoe UI" panose="020B0502040204020203" pitchFamily="34" charset="0"/>
                          <a:cs typeface="Segoe UI" panose="020B0502040204020203" pitchFamily="34" charset="0"/>
                        </a:rPr>
                        <a:t>What steps have the SAPS taken to ensure early identification and referral of MHCUs in terms of section 40 of the Mental Health Care Act, 2002?</a:t>
                      </a:r>
                    </a:p>
                  </a:txBody>
                  <a:tcPr/>
                </a:tc>
                <a:extLst>
                  <a:ext uri="{0D108BD9-81ED-4DB2-BD59-A6C34878D82A}">
                    <a16:rowId xmlns:a16="http://schemas.microsoft.com/office/drawing/2014/main" val="2042684202"/>
                  </a:ext>
                </a:extLst>
              </a:tr>
              <a:tr h="1553598">
                <a:tc>
                  <a:txBody>
                    <a:bodyPr/>
                    <a:lstStyle/>
                    <a:p>
                      <a:pPr algn="l">
                        <a:lnSpc>
                          <a:spcPct val="150000"/>
                        </a:lnSpc>
                      </a:pPr>
                      <a:r>
                        <a:rPr lang="en-ZA" sz="2000" b="0" dirty="0">
                          <a:latin typeface="Segoe UI" panose="020B0502040204020203" pitchFamily="34" charset="0"/>
                          <a:cs typeface="Segoe UI" panose="020B0502040204020203" pitchFamily="34" charset="0"/>
                        </a:rPr>
                        <a:t>i.</a:t>
                      </a:r>
                    </a:p>
                  </a:txBody>
                  <a:tcPr/>
                </a:tc>
                <a:tc>
                  <a:txBody>
                    <a:bodyPr/>
                    <a:lstStyle/>
                    <a:p>
                      <a:pPr marL="0" indent="0" algn="l">
                        <a:lnSpc>
                          <a:spcPct val="150000"/>
                        </a:lnSpc>
                        <a:buNone/>
                      </a:pPr>
                      <a:r>
                        <a:rPr lang="en-ZA" sz="2000" b="0" dirty="0">
                          <a:latin typeface="Segoe UI" panose="020B0502040204020203" pitchFamily="34" charset="0"/>
                          <a:cs typeface="Segoe UI" panose="020B0502040204020203" pitchFamily="34" charset="0"/>
                        </a:rPr>
                        <a:t>Has SAPS developed guidelines for the implementation of Section 40 of the Mental Health Care Act? If no, why not? If yes, what have been barriers to implementation of these guidelines? </a:t>
                      </a:r>
                    </a:p>
                  </a:txBody>
                  <a:tcPr/>
                </a:tc>
                <a:extLst>
                  <a:ext uri="{0D108BD9-81ED-4DB2-BD59-A6C34878D82A}">
                    <a16:rowId xmlns:a16="http://schemas.microsoft.com/office/drawing/2014/main" val="221205410"/>
                  </a:ext>
                </a:extLst>
              </a:tr>
              <a:tr h="1068099">
                <a:tc>
                  <a:txBody>
                    <a:bodyPr/>
                    <a:lstStyle/>
                    <a:p>
                      <a:pPr algn="l">
                        <a:lnSpc>
                          <a:spcPct val="150000"/>
                        </a:lnSpc>
                      </a:pPr>
                      <a:r>
                        <a:rPr lang="en-ZA" sz="2000" b="0" dirty="0">
                          <a:latin typeface="Segoe UI" panose="020B0502040204020203" pitchFamily="34" charset="0"/>
                          <a:cs typeface="Segoe UI" panose="020B0502040204020203" pitchFamily="34" charset="0"/>
                        </a:rPr>
                        <a:t>j.</a:t>
                      </a:r>
                    </a:p>
                  </a:txBody>
                  <a:tcPr/>
                </a:tc>
                <a:tc>
                  <a:txBody>
                    <a:bodyPr/>
                    <a:lstStyle/>
                    <a:p>
                      <a:pPr marL="0" marR="0" lvl="0" indent="0" algn="l" defTabSz="914377" rtl="0" eaLnBrk="1" fontAlgn="auto" latinLnBrk="0" hangingPunct="1">
                        <a:lnSpc>
                          <a:spcPct val="150000"/>
                        </a:lnSpc>
                        <a:spcBef>
                          <a:spcPts val="0"/>
                        </a:spcBef>
                        <a:spcAft>
                          <a:spcPts val="0"/>
                        </a:spcAft>
                        <a:buClrTx/>
                        <a:buSzTx/>
                        <a:buFontTx/>
                        <a:buNone/>
                        <a:tabLst/>
                        <a:defRPr/>
                      </a:pPr>
                      <a:r>
                        <a:rPr lang="en-ZA" sz="2000" dirty="0">
                          <a:latin typeface="Segoe UI" panose="020B0502040204020203" pitchFamily="34" charset="0"/>
                          <a:cs typeface="Segoe UI" panose="020B0502040204020203" pitchFamily="34" charset="0"/>
                        </a:rPr>
                        <a:t>Has SAPS trained its employees to assess whether a person is a danger to himself or herself or others due to mental condition or intellectual disability? </a:t>
                      </a:r>
                    </a:p>
                  </a:txBody>
                  <a:tcPr/>
                </a:tc>
                <a:extLst>
                  <a:ext uri="{0D108BD9-81ED-4DB2-BD59-A6C34878D82A}">
                    <a16:rowId xmlns:a16="http://schemas.microsoft.com/office/drawing/2014/main" val="1618984922"/>
                  </a:ext>
                </a:extLst>
              </a:tr>
              <a:tr h="582599">
                <a:tc>
                  <a:txBody>
                    <a:bodyPr/>
                    <a:lstStyle/>
                    <a:p>
                      <a:pPr algn="l">
                        <a:lnSpc>
                          <a:spcPct val="150000"/>
                        </a:lnSpc>
                      </a:pPr>
                      <a:r>
                        <a:rPr lang="en-ZA" sz="2000" b="0" dirty="0">
                          <a:latin typeface="Segoe UI" panose="020B0502040204020203" pitchFamily="34" charset="0"/>
                          <a:cs typeface="Segoe UI" panose="020B0502040204020203" pitchFamily="34" charset="0"/>
                        </a:rPr>
                        <a:t>k.</a:t>
                      </a:r>
                    </a:p>
                  </a:txBody>
                  <a:tcPr/>
                </a:tc>
                <a:tc>
                  <a:txBody>
                    <a:bodyPr/>
                    <a:lstStyle/>
                    <a:p>
                      <a:pPr marL="0" marR="0" lvl="0" indent="0" algn="l" defTabSz="914377" rtl="0" eaLnBrk="1" fontAlgn="auto" latinLnBrk="0" hangingPunct="1">
                        <a:lnSpc>
                          <a:spcPct val="150000"/>
                        </a:lnSpc>
                        <a:spcBef>
                          <a:spcPts val="0"/>
                        </a:spcBef>
                        <a:spcAft>
                          <a:spcPts val="0"/>
                        </a:spcAft>
                        <a:buClrTx/>
                        <a:buSzTx/>
                        <a:buFontTx/>
                        <a:buNone/>
                        <a:tabLst/>
                        <a:defRPr/>
                      </a:pPr>
                      <a:r>
                        <a:rPr lang="en-ZA" sz="2000" dirty="0">
                          <a:latin typeface="Segoe UI" panose="020B0502040204020203" pitchFamily="34" charset="0"/>
                          <a:cs typeface="Segoe UI" panose="020B0502040204020203" pitchFamily="34" charset="0"/>
                        </a:rPr>
                        <a:t>If so, what training has been undertaken and by which members of the SAPS? </a:t>
                      </a:r>
                    </a:p>
                  </a:txBody>
                  <a:tcPr/>
                </a:tc>
                <a:extLst>
                  <a:ext uri="{0D108BD9-81ED-4DB2-BD59-A6C34878D82A}">
                    <a16:rowId xmlns:a16="http://schemas.microsoft.com/office/drawing/2014/main" val="1840576454"/>
                  </a:ext>
                </a:extLst>
              </a:tr>
            </a:tbl>
          </a:graphicData>
        </a:graphic>
      </p:graphicFrame>
    </p:spTree>
    <p:extLst>
      <p:ext uri="{BB962C8B-B14F-4D97-AF65-F5344CB8AC3E}">
        <p14:creationId xmlns:p14="http://schemas.microsoft.com/office/powerpoint/2010/main" val="24650124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091" y="350651"/>
            <a:ext cx="11025909" cy="730445"/>
          </a:xfrm>
        </p:spPr>
        <p:txBody>
          <a:bodyPr>
            <a:normAutofit fontScale="90000"/>
          </a:bodyPr>
          <a:lstStyle/>
          <a:p>
            <a:r>
              <a:rPr lang="en-ZA" sz="4400" dirty="0">
                <a:latin typeface="Arial" panose="020B0604020202020204" pitchFamily="34" charset="0"/>
                <a:cs typeface="Arial" panose="020B0604020202020204" pitchFamily="34" charset="0"/>
              </a:rPr>
              <a:t>Questions from the South African Human Rights Commission</a:t>
            </a:r>
          </a:p>
        </p:txBody>
      </p:sp>
      <p:sp>
        <p:nvSpPr>
          <p:cNvPr id="4" name="Slide Number Placeholder 3"/>
          <p:cNvSpPr>
            <a:spLocks noGrp="1"/>
          </p:cNvSpPr>
          <p:nvPr>
            <p:ph type="sldNum" sz="quarter" idx="12"/>
          </p:nvPr>
        </p:nvSpPr>
        <p:spPr>
          <a:xfrm>
            <a:off x="10987424" y="6315826"/>
            <a:ext cx="973667" cy="274320"/>
          </a:xfrm>
        </p:spPr>
        <p:txBody>
          <a:bodyPr/>
          <a:lstStyle/>
          <a:p>
            <a:fld id="{70AAA570-3596-44A9-950A-E638EE719369}" type="slidenum">
              <a:rPr lang="en-ZA" smtClean="0"/>
              <a:t>7</a:t>
            </a:fld>
            <a:endParaRPr lang="en-ZA"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4099081"/>
              </p:ext>
            </p:extLst>
          </p:nvPr>
        </p:nvGraphicFramePr>
        <p:xfrm>
          <a:off x="785091" y="1309687"/>
          <a:ext cx="11025909" cy="4906386"/>
        </p:xfrm>
        <a:graphic>
          <a:graphicData uri="http://schemas.openxmlformats.org/drawingml/2006/table">
            <a:tbl>
              <a:tblPr firstRow="1" bandRow="1">
                <a:tableStyleId>{69CF1AB2-1976-4502-BF36-3FF5EA218861}</a:tableStyleId>
              </a:tblPr>
              <a:tblGrid>
                <a:gridCol w="780834">
                  <a:extLst>
                    <a:ext uri="{9D8B030D-6E8A-4147-A177-3AD203B41FA5}">
                      <a16:colId xmlns:a16="http://schemas.microsoft.com/office/drawing/2014/main" val="72386658"/>
                    </a:ext>
                  </a:extLst>
                </a:gridCol>
                <a:gridCol w="10245075">
                  <a:extLst>
                    <a:ext uri="{9D8B030D-6E8A-4147-A177-3AD203B41FA5}">
                      <a16:colId xmlns:a16="http://schemas.microsoft.com/office/drawing/2014/main" val="4244033537"/>
                    </a:ext>
                  </a:extLst>
                </a:gridCol>
              </a:tblGrid>
              <a:tr h="2736677">
                <a:tc>
                  <a:txBody>
                    <a:bodyPr/>
                    <a:lstStyle/>
                    <a:p>
                      <a:pPr algn="l">
                        <a:lnSpc>
                          <a:spcPct val="200000"/>
                        </a:lnSpc>
                      </a:pPr>
                      <a:r>
                        <a:rPr lang="en-ZA" sz="2000" b="0" dirty="0">
                          <a:latin typeface="Segoe UI" panose="020B0502040204020203" pitchFamily="34" charset="0"/>
                          <a:cs typeface="Segoe UI" panose="020B0502040204020203" pitchFamily="34" charset="0"/>
                        </a:rPr>
                        <a:t>l.</a:t>
                      </a:r>
                    </a:p>
                  </a:txBody>
                  <a:tcPr/>
                </a:tc>
                <a:tc>
                  <a:txBody>
                    <a:bodyPr/>
                    <a:lstStyle/>
                    <a:p>
                      <a:pPr marL="0" indent="0" algn="l">
                        <a:lnSpc>
                          <a:spcPct val="200000"/>
                        </a:lnSpc>
                        <a:buNone/>
                      </a:pPr>
                      <a:r>
                        <a:rPr lang="en-ZA" sz="2000" b="0" dirty="0">
                          <a:latin typeface="Segoe UI" panose="020B0502040204020203" pitchFamily="34" charset="0"/>
                          <a:cs typeface="Segoe UI" panose="020B0502040204020203" pitchFamily="34" charset="0"/>
                        </a:rPr>
                        <a:t>Has SAPS collaborated with any state departments, members of civil society, or MHCU advocacy groups in developing guidelines for early identification and the management of forensic and behaviourally disturbed clients in police custody while in transit to or awaiting hospitalisation? </a:t>
                      </a:r>
                    </a:p>
                  </a:txBody>
                  <a:tcPr/>
                </a:tc>
                <a:extLst>
                  <a:ext uri="{0D108BD9-81ED-4DB2-BD59-A6C34878D82A}">
                    <a16:rowId xmlns:a16="http://schemas.microsoft.com/office/drawing/2014/main" val="25159152"/>
                  </a:ext>
                </a:extLst>
              </a:tr>
              <a:tr h="765779">
                <a:tc>
                  <a:txBody>
                    <a:bodyPr/>
                    <a:lstStyle/>
                    <a:p>
                      <a:pPr algn="l">
                        <a:lnSpc>
                          <a:spcPct val="200000"/>
                        </a:lnSpc>
                      </a:pPr>
                      <a:r>
                        <a:rPr lang="en-ZA" sz="2000" b="0" dirty="0">
                          <a:latin typeface="Segoe UI" panose="020B0502040204020203" pitchFamily="34" charset="0"/>
                          <a:cs typeface="Segoe UI" panose="020B0502040204020203" pitchFamily="34" charset="0"/>
                        </a:rPr>
                        <a:t>m.</a:t>
                      </a:r>
                    </a:p>
                  </a:txBody>
                  <a:tcPr/>
                </a:tc>
                <a:tc>
                  <a:txBody>
                    <a:bodyPr/>
                    <a:lstStyle/>
                    <a:p>
                      <a:pPr marL="0" marR="0" lvl="0" indent="0" algn="l" defTabSz="914377" rtl="0" eaLnBrk="1" fontAlgn="auto" latinLnBrk="0" hangingPunct="1">
                        <a:lnSpc>
                          <a:spcPct val="200000"/>
                        </a:lnSpc>
                        <a:spcBef>
                          <a:spcPts val="0"/>
                        </a:spcBef>
                        <a:spcAft>
                          <a:spcPts val="0"/>
                        </a:spcAft>
                        <a:buClrTx/>
                        <a:buSzTx/>
                        <a:buFontTx/>
                        <a:buNone/>
                        <a:tabLst/>
                        <a:defRPr/>
                      </a:pPr>
                      <a:r>
                        <a:rPr lang="en-ZA" sz="2000" b="0" dirty="0">
                          <a:latin typeface="Segoe UI" panose="020B0502040204020203" pitchFamily="34" charset="0"/>
                          <a:cs typeface="Segoe UI" panose="020B0502040204020203" pitchFamily="34" charset="0"/>
                        </a:rPr>
                        <a:t>Any other information of relevance to SAPS’ engagements with MHCUs? </a:t>
                      </a:r>
                    </a:p>
                  </a:txBody>
                  <a:tcPr/>
                </a:tc>
                <a:extLst>
                  <a:ext uri="{0D108BD9-81ED-4DB2-BD59-A6C34878D82A}">
                    <a16:rowId xmlns:a16="http://schemas.microsoft.com/office/drawing/2014/main" val="2042684202"/>
                  </a:ext>
                </a:extLst>
              </a:tr>
              <a:tr h="1403930">
                <a:tc>
                  <a:txBody>
                    <a:bodyPr/>
                    <a:lstStyle/>
                    <a:p>
                      <a:pPr algn="l">
                        <a:lnSpc>
                          <a:spcPct val="200000"/>
                        </a:lnSpc>
                      </a:pPr>
                      <a:r>
                        <a:rPr lang="en-ZA" sz="2000" b="0" dirty="0">
                          <a:latin typeface="Segoe UI" panose="020B0502040204020203" pitchFamily="34" charset="0"/>
                          <a:cs typeface="Segoe UI" panose="020B0502040204020203" pitchFamily="34" charset="0"/>
                        </a:rPr>
                        <a:t>n.</a:t>
                      </a:r>
                    </a:p>
                  </a:txBody>
                  <a:tcPr/>
                </a:tc>
                <a:tc>
                  <a:txBody>
                    <a:bodyPr/>
                    <a:lstStyle/>
                    <a:p>
                      <a:pPr marL="0" marR="0" lvl="0" indent="0" algn="l" defTabSz="914377" rtl="0" eaLnBrk="1" fontAlgn="auto" latinLnBrk="0" hangingPunct="1">
                        <a:lnSpc>
                          <a:spcPct val="200000"/>
                        </a:lnSpc>
                        <a:spcBef>
                          <a:spcPts val="0"/>
                        </a:spcBef>
                        <a:spcAft>
                          <a:spcPts val="0"/>
                        </a:spcAft>
                        <a:buClrTx/>
                        <a:buSzTx/>
                        <a:buFontTx/>
                        <a:buNone/>
                        <a:tabLst/>
                        <a:defRPr/>
                      </a:pPr>
                      <a:r>
                        <a:rPr lang="en-ZA" sz="2000" b="0" dirty="0">
                          <a:latin typeface="Segoe UI" panose="020B0502040204020203" pitchFamily="34" charset="0"/>
                          <a:cs typeface="Segoe UI" panose="020B0502040204020203" pitchFamily="34" charset="0"/>
                        </a:rPr>
                        <a:t>What is the status of the SAPS investigation into the Gauteng Mental Health Marathon Project? </a:t>
                      </a:r>
                    </a:p>
                  </a:txBody>
                  <a:tcPr/>
                </a:tc>
                <a:extLst>
                  <a:ext uri="{0D108BD9-81ED-4DB2-BD59-A6C34878D82A}">
                    <a16:rowId xmlns:a16="http://schemas.microsoft.com/office/drawing/2014/main" val="221205410"/>
                  </a:ext>
                </a:extLst>
              </a:tr>
            </a:tbl>
          </a:graphicData>
        </a:graphic>
      </p:graphicFrame>
    </p:spTree>
    <p:extLst>
      <p:ext uri="{BB962C8B-B14F-4D97-AF65-F5344CB8AC3E}">
        <p14:creationId xmlns:p14="http://schemas.microsoft.com/office/powerpoint/2010/main" val="26435265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8BCE3E3E-AAEA-2C4F-AAAF-D5D0D3B13C3A}" type="slidenum">
              <a:rPr lang="en-US" smtClean="0"/>
              <a:pPr/>
              <a:t>8</a:t>
            </a:fld>
            <a:endParaRPr lang="en-US"/>
          </a:p>
        </p:txBody>
      </p:sp>
      <p:sp>
        <p:nvSpPr>
          <p:cNvPr id="2" name="Title 1"/>
          <p:cNvSpPr>
            <a:spLocks noGrp="1"/>
          </p:cNvSpPr>
          <p:nvPr>
            <p:ph type="ctrTitle"/>
          </p:nvPr>
        </p:nvSpPr>
        <p:spPr>
          <a:xfrm>
            <a:off x="655782" y="2983401"/>
            <a:ext cx="10390909" cy="1463040"/>
          </a:xfrm>
        </p:spPr>
        <p:txBody>
          <a:bodyPr>
            <a:normAutofit/>
          </a:bodyPr>
          <a:lstStyle/>
          <a:p>
            <a:pPr algn="ctr">
              <a:lnSpc>
                <a:spcPct val="150000"/>
              </a:lnSpc>
            </a:pPr>
            <a:r>
              <a:rPr lang="en-ZA" sz="3600" dirty="0">
                <a:latin typeface="Arial" panose="020B0604020202020204" pitchFamily="34" charset="0"/>
                <a:cs typeface="Arial" panose="020B0604020202020204" pitchFamily="34" charset="0"/>
              </a:rPr>
              <a:t>2. SAPS REPOSNSE TO MHC QUESTIONS</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46803" y="311911"/>
            <a:ext cx="2193269" cy="1821689"/>
          </a:xfrm>
          <a:prstGeom prst="rect">
            <a:avLst/>
          </a:prstGeom>
        </p:spPr>
      </p:pic>
    </p:spTree>
    <p:extLst>
      <p:ext uri="{BB962C8B-B14F-4D97-AF65-F5344CB8AC3E}">
        <p14:creationId xmlns:p14="http://schemas.microsoft.com/office/powerpoint/2010/main" val="40044513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024128" y="138546"/>
            <a:ext cx="10786872" cy="1427018"/>
          </a:xfrm>
        </p:spPr>
        <p:style>
          <a:lnRef idx="2">
            <a:schemeClr val="accent5">
              <a:shade val="50000"/>
            </a:schemeClr>
          </a:lnRef>
          <a:fillRef idx="1">
            <a:schemeClr val="accent5"/>
          </a:fillRef>
          <a:effectRef idx="0">
            <a:schemeClr val="accent5"/>
          </a:effectRef>
          <a:fontRef idx="minor">
            <a:schemeClr val="lt1"/>
          </a:fontRef>
        </p:style>
        <p:txBody>
          <a:bodyPr>
            <a:noAutofit/>
          </a:bodyPr>
          <a:lstStyle/>
          <a:p>
            <a:pPr lvl="0">
              <a:lnSpc>
                <a:spcPct val="150000"/>
              </a:lnSpc>
              <a:spcBef>
                <a:spcPts val="0"/>
              </a:spcBef>
              <a:defRPr/>
            </a:pPr>
            <a:r>
              <a:rPr lang="en-ZA" sz="1600" dirty="0">
                <a:latin typeface="Segoe UI" panose="020B0502040204020203" pitchFamily="34" charset="0"/>
                <a:cs typeface="Segoe UI" panose="020B0502040204020203" pitchFamily="34" charset="0"/>
              </a:rPr>
              <a:t>(</a:t>
            </a:r>
            <a:r>
              <a:rPr lang="en-ZA" sz="1600" b="1" dirty="0">
                <a:latin typeface="Segoe UI" panose="020B0502040204020203" pitchFamily="34" charset="0"/>
                <a:cs typeface="Segoe UI" panose="020B0502040204020203" pitchFamily="34" charset="0"/>
              </a:rPr>
              <a:t>a) Does the SAPS have in place any training programmes that specifically aim to assist its staff in managing cases that involve MHCUs? This answer should specifically address whether any such training is aligned with or otherwise based on the CRPD and the White Paper on the Rights of People with Disabilities.</a:t>
            </a:r>
          </a:p>
        </p:txBody>
      </p:sp>
      <p:sp>
        <p:nvSpPr>
          <p:cNvPr id="2" name="Slide Number Placeholder 1"/>
          <p:cNvSpPr>
            <a:spLocks noGrp="1"/>
          </p:cNvSpPr>
          <p:nvPr>
            <p:ph type="sldNum" sz="quarter" idx="12"/>
          </p:nvPr>
        </p:nvSpPr>
        <p:spPr/>
        <p:txBody>
          <a:bodyPr/>
          <a:lstStyle/>
          <a:p>
            <a:pPr defTabSz="457200">
              <a:defRPr/>
            </a:pPr>
            <a:fld id="{8BCE3E3E-AAEA-2C4F-AAAF-D5D0D3B13C3A}" type="slidenum">
              <a:rPr lang="en-US" sz="1200" b="0">
                <a:solidFill>
                  <a:prstClr val="black">
                    <a:tint val="75000"/>
                  </a:prstClr>
                </a:solidFill>
                <a:latin typeface="Calibri"/>
              </a:rPr>
              <a:pPr defTabSz="457200">
                <a:defRPr/>
              </a:pPr>
              <a:t>9</a:t>
            </a:fld>
            <a:endParaRPr lang="en-US" sz="1200" b="0" dirty="0">
              <a:solidFill>
                <a:prstClr val="black">
                  <a:tint val="75000"/>
                </a:prstClr>
              </a:solidFill>
              <a:latin typeface="Calibri"/>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091595378"/>
              </p:ext>
            </p:extLst>
          </p:nvPr>
        </p:nvGraphicFramePr>
        <p:xfrm>
          <a:off x="1024128" y="1681018"/>
          <a:ext cx="10786871" cy="505229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386915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Integral">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17390</TotalTime>
  <Words>2531</Words>
  <Application>Microsoft Office PowerPoint</Application>
  <PresentationFormat>Widescreen</PresentationFormat>
  <Paragraphs>339</Paragraphs>
  <Slides>34</Slides>
  <Notes>19</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Integral</vt:lpstr>
      <vt:lpstr>SAPS response to the portfolio committee on police 10 MARCH 2021</vt:lpstr>
      <vt:lpstr> Purpose</vt:lpstr>
      <vt:lpstr>Presentation Content </vt:lpstr>
      <vt:lpstr>1. List of questions FROM SAHRC REPORT </vt:lpstr>
      <vt:lpstr>Questions from the South African Human Rights Commission </vt:lpstr>
      <vt:lpstr>Questions from the South African Human Rights Commission</vt:lpstr>
      <vt:lpstr>Questions from the South African Human Rights Commission</vt:lpstr>
      <vt:lpstr>2. SAPS REPOSNSE TO MHC QUESTIONS</vt:lpstr>
      <vt:lpstr>(a) Does the SAPS have in place any training programmes that specifically aim to assist its staff in managing cases that involve MHCUs? This answer should specifically address whether any such training is aligned with or otherwise based on the CRPD and the White Paper on the Rights of People with Disabilities.</vt:lpstr>
      <vt:lpstr>Response to question (A) (cont.)</vt:lpstr>
      <vt:lpstr>Response to question (A) (cont.)</vt:lpstr>
      <vt:lpstr>Response to question (A) (cont.)</vt:lpstr>
      <vt:lpstr>ResponSE to question A (cont.)</vt:lpstr>
      <vt:lpstr>(b) Statistical information of cases dealt with by the SAPS involving MHCUs over the last ten financial years, commencing in 2007/2008?</vt:lpstr>
      <vt:lpstr>Response to question B (cont.)</vt:lpstr>
      <vt:lpstr>(c) How does the SAPS monitor the effectiveness of its policies that aim to assist MHCU’s?</vt:lpstr>
      <vt:lpstr>(e) What, in your view, are key challenges confronting SAPS when engaging with MHCU’s?  (f) What are your proposed recommendations to address these challenges? </vt:lpstr>
      <vt:lpstr>(d) What are the costs associated with the delivery of resources to support MHCUs? (g) In your view, what key priority areas require the allocation of more resources in order to adequately accommodate the varied needs of MHCUs by the SAPS?</vt:lpstr>
      <vt:lpstr>(h) What steps have the SAPS taken to ensure early identification and referral of MHCUs in terms of section 40 of the Mental Health Care Act, 2002?</vt:lpstr>
      <vt:lpstr>(i) Has SAPS developed guidelines for the implementation of Section 40 of the Mental Health Care Act? If no, why not? If yes, what have been barriers to implementation of these guidelines? </vt:lpstr>
      <vt:lpstr>ResponSE to question I (cont.)</vt:lpstr>
      <vt:lpstr>  (j) Has SAPS trained its employees to assess whether a person is a danger to himself or herself or others due to mental condition or intellectual disability?  (k) If so, what training has been undertaken and by which members of the SAPS?    </vt:lpstr>
      <vt:lpstr>(l) Has SAPS collaborated with any state departments, members of civil society, or MHCU advocacy groups in developing guidelines for early identification and the management of forensic and behaviourally disturbed clients in police custody while in transit to or awaiting hospitalisation? </vt:lpstr>
      <vt:lpstr>(m) Any other information of relevance to SAPS’ engagements with MHCUs? </vt:lpstr>
      <vt:lpstr>(n) What is the status of the SAPS investigation into the Gauteng Mental Health Marathon Project? </vt:lpstr>
      <vt:lpstr>Respond to question N (cont.)</vt:lpstr>
      <vt:lpstr>3. SAFETY AND SECURITY MEASURES IN SCHOOLS FOR CHILDREN WITH DISABILITIES</vt:lpstr>
      <vt:lpstr>Background</vt:lpstr>
      <vt:lpstr>School Safety Protocol - Purpose</vt:lpstr>
      <vt:lpstr>School Based Crime Awareness Programmes</vt:lpstr>
      <vt:lpstr>School Based Crime Awareness Programmes (cont.)</vt:lpstr>
      <vt:lpstr>Identified Special Schools 2020/2021</vt:lpstr>
      <vt:lpstr>4. Feedback on shelters</vt:lpstr>
      <vt:lpstr>Thank you</vt:lpstr>
    </vt:vector>
  </TitlesOfParts>
  <Company>SAPS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Audit Response Plan</dc:title>
  <dc:creator>Major General Rabie</dc:creator>
  <cp:lastModifiedBy>ZoselaX@gmail.com</cp:lastModifiedBy>
  <cp:revision>1034</cp:revision>
  <cp:lastPrinted>2021-03-03T15:47:34Z</cp:lastPrinted>
  <dcterms:created xsi:type="dcterms:W3CDTF">2019-09-14T12:11:30Z</dcterms:created>
  <dcterms:modified xsi:type="dcterms:W3CDTF">2021-03-07T07:45:33Z</dcterms:modified>
</cp:coreProperties>
</file>