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handoutMasterIdLst>
    <p:handoutMasterId r:id="rId28"/>
  </p:handoutMasterIdLst>
  <p:sldIdLst>
    <p:sldId id="256" r:id="rId2"/>
    <p:sldId id="311" r:id="rId3"/>
    <p:sldId id="315" r:id="rId4"/>
    <p:sldId id="365" r:id="rId5"/>
    <p:sldId id="466" r:id="rId6"/>
    <p:sldId id="437" r:id="rId7"/>
    <p:sldId id="482" r:id="rId8"/>
    <p:sldId id="477" r:id="rId9"/>
    <p:sldId id="462" r:id="rId10"/>
    <p:sldId id="483" r:id="rId11"/>
    <p:sldId id="463" r:id="rId12"/>
    <p:sldId id="467" r:id="rId13"/>
    <p:sldId id="468" r:id="rId14"/>
    <p:sldId id="478" r:id="rId15"/>
    <p:sldId id="469" r:id="rId16"/>
    <p:sldId id="479" r:id="rId17"/>
    <p:sldId id="470" r:id="rId18"/>
    <p:sldId id="480" r:id="rId19"/>
    <p:sldId id="471" r:id="rId20"/>
    <p:sldId id="481" r:id="rId21"/>
    <p:sldId id="476" r:id="rId22"/>
    <p:sldId id="475" r:id="rId23"/>
    <p:sldId id="472" r:id="rId24"/>
    <p:sldId id="474" r:id="rId25"/>
    <p:sldId id="357" r:id="rId26"/>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6395" autoAdjust="0"/>
  </p:normalViewPr>
  <p:slideViewPr>
    <p:cSldViewPr snapToGrid="0" snapToObjects="1">
      <p:cViewPr varScale="1">
        <p:scale>
          <a:sx n="84" d="100"/>
          <a:sy n="84" d="100"/>
        </p:scale>
        <p:origin x="1354" y="91"/>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notesViewPr>
    <p:cSldViewPr snapToGrid="0" snapToObjects="1">
      <p:cViewPr varScale="1">
        <p:scale>
          <a:sx n="50" d="100"/>
          <a:sy n="50" d="100"/>
        </p:scale>
        <p:origin x="2898"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 Type="http://schemas.openxmlformats.org/officeDocument/2006/relationships/slide" Target="slides/slide2.xml" /><Relationship Id="rId21" Type="http://schemas.openxmlformats.org/officeDocument/2006/relationships/slide" Target="slides/slide20.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presProps" Target="presProp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tableStyles" Target="tableStyles.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handoutMaster" Target="handoutMasters/handoutMaster1.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theme" Target="theme/theme1.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notesMaster" Target="notesMasters/notesMaster1.xml" /><Relationship Id="rId30" Type="http://schemas.openxmlformats.org/officeDocument/2006/relationships/viewProps" Target="viewProps.xml" /></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38331" cy="466008"/>
          </a:xfrm>
          <a:prstGeom prst="rect">
            <a:avLst/>
          </a:prstGeom>
        </p:spPr>
        <p:txBody>
          <a:bodyPr vert="horz" lIns="90599" tIns="45299" rIns="90599" bIns="45299" rtlCol="0"/>
          <a:lstStyle>
            <a:lvl1pPr algn="l">
              <a:defRPr sz="1200"/>
            </a:lvl1pPr>
          </a:lstStyle>
          <a:p>
            <a:endParaRPr lang="en-GB"/>
          </a:p>
        </p:txBody>
      </p:sp>
      <p:sp>
        <p:nvSpPr>
          <p:cNvPr id="3" name="Date Placeholder 2"/>
          <p:cNvSpPr>
            <a:spLocks noGrp="1"/>
          </p:cNvSpPr>
          <p:nvPr>
            <p:ph type="dt" sz="quarter" idx="1"/>
          </p:nvPr>
        </p:nvSpPr>
        <p:spPr>
          <a:xfrm>
            <a:off x="3970437" y="0"/>
            <a:ext cx="3038331" cy="466008"/>
          </a:xfrm>
          <a:prstGeom prst="rect">
            <a:avLst/>
          </a:prstGeom>
        </p:spPr>
        <p:txBody>
          <a:bodyPr vert="horz" lIns="90599" tIns="45299" rIns="90599" bIns="45299" rtlCol="0"/>
          <a:lstStyle>
            <a:lvl1pPr algn="r">
              <a:defRPr sz="1200"/>
            </a:lvl1pPr>
          </a:lstStyle>
          <a:p>
            <a:fld id="{BD6FD151-6D47-49F4-9DFC-F47455F0E965}" type="datetimeFigureOut">
              <a:rPr lang="en-GB" smtClean="0"/>
              <a:t>07/03/2021</a:t>
            </a:fld>
            <a:endParaRPr lang="en-GB"/>
          </a:p>
        </p:txBody>
      </p:sp>
      <p:sp>
        <p:nvSpPr>
          <p:cNvPr id="4" name="Footer Placeholder 3"/>
          <p:cNvSpPr>
            <a:spLocks noGrp="1"/>
          </p:cNvSpPr>
          <p:nvPr>
            <p:ph type="ftr" sz="quarter" idx="2"/>
          </p:nvPr>
        </p:nvSpPr>
        <p:spPr>
          <a:xfrm>
            <a:off x="2" y="8830393"/>
            <a:ext cx="3038331" cy="466008"/>
          </a:xfrm>
          <a:prstGeom prst="rect">
            <a:avLst/>
          </a:prstGeom>
        </p:spPr>
        <p:txBody>
          <a:bodyPr vert="horz" lIns="90599" tIns="45299" rIns="90599" bIns="45299" rtlCol="0" anchor="b"/>
          <a:lstStyle>
            <a:lvl1pPr algn="l">
              <a:defRPr sz="1200"/>
            </a:lvl1pPr>
          </a:lstStyle>
          <a:p>
            <a:endParaRPr lang="en-GB"/>
          </a:p>
        </p:txBody>
      </p:sp>
      <p:sp>
        <p:nvSpPr>
          <p:cNvPr id="5" name="Slide Number Placeholder 4"/>
          <p:cNvSpPr>
            <a:spLocks noGrp="1"/>
          </p:cNvSpPr>
          <p:nvPr>
            <p:ph type="sldNum" sz="quarter" idx="3"/>
          </p:nvPr>
        </p:nvSpPr>
        <p:spPr>
          <a:xfrm>
            <a:off x="3970437" y="8830393"/>
            <a:ext cx="3038331" cy="466008"/>
          </a:xfrm>
          <a:prstGeom prst="rect">
            <a:avLst/>
          </a:prstGeom>
        </p:spPr>
        <p:txBody>
          <a:bodyPr vert="horz" lIns="90599" tIns="45299" rIns="90599" bIns="45299" rtlCol="0" anchor="b"/>
          <a:lstStyle>
            <a:lvl1pPr algn="r">
              <a:defRPr sz="1200"/>
            </a:lvl1pPr>
          </a:lstStyle>
          <a:p>
            <a:fld id="{B363A4F5-5466-4BC4-BAD2-F12F99BDC450}" type="slidenum">
              <a:rPr lang="en-GB" smtClean="0"/>
              <a:t>‹#›</a:t>
            </a:fld>
            <a:endParaRPr lang="en-GB"/>
          </a:p>
        </p:txBody>
      </p:sp>
    </p:spTree>
    <p:extLst>
      <p:ext uri="{BB962C8B-B14F-4D97-AF65-F5344CB8AC3E}">
        <p14:creationId xmlns:p14="http://schemas.microsoft.com/office/powerpoint/2010/main" val="39393234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38331" cy="466008"/>
          </a:xfrm>
          <a:prstGeom prst="rect">
            <a:avLst/>
          </a:prstGeom>
        </p:spPr>
        <p:txBody>
          <a:bodyPr vert="horz" lIns="90599" tIns="45299" rIns="90599" bIns="45299" rtlCol="0"/>
          <a:lstStyle>
            <a:lvl1pPr algn="l">
              <a:defRPr sz="1200"/>
            </a:lvl1pPr>
          </a:lstStyle>
          <a:p>
            <a:endParaRPr lang="en-GB"/>
          </a:p>
        </p:txBody>
      </p:sp>
      <p:sp>
        <p:nvSpPr>
          <p:cNvPr id="3" name="Date Placeholder 2"/>
          <p:cNvSpPr>
            <a:spLocks noGrp="1"/>
          </p:cNvSpPr>
          <p:nvPr>
            <p:ph type="dt" idx="1"/>
          </p:nvPr>
        </p:nvSpPr>
        <p:spPr>
          <a:xfrm>
            <a:off x="3970437" y="0"/>
            <a:ext cx="3038331" cy="466008"/>
          </a:xfrm>
          <a:prstGeom prst="rect">
            <a:avLst/>
          </a:prstGeom>
        </p:spPr>
        <p:txBody>
          <a:bodyPr vert="horz" lIns="90599" tIns="45299" rIns="90599" bIns="45299" rtlCol="0"/>
          <a:lstStyle>
            <a:lvl1pPr algn="r">
              <a:defRPr sz="1200"/>
            </a:lvl1pPr>
          </a:lstStyle>
          <a:p>
            <a:fld id="{F4BEF325-2FDD-4AC7-AC6C-B66C2D8A4867}" type="datetimeFigureOut">
              <a:rPr lang="en-GB" smtClean="0"/>
              <a:t>07/03/2021</a:t>
            </a:fld>
            <a:endParaRPr lang="en-GB"/>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0599" tIns="45299" rIns="90599" bIns="45299" rtlCol="0" anchor="ctr"/>
          <a:lstStyle/>
          <a:p>
            <a:endParaRPr lang="en-GB"/>
          </a:p>
        </p:txBody>
      </p:sp>
      <p:sp>
        <p:nvSpPr>
          <p:cNvPr id="5" name="Notes Placeholder 4"/>
          <p:cNvSpPr>
            <a:spLocks noGrp="1"/>
          </p:cNvSpPr>
          <p:nvPr>
            <p:ph type="body" sz="quarter" idx="3"/>
          </p:nvPr>
        </p:nvSpPr>
        <p:spPr>
          <a:xfrm>
            <a:off x="701532" y="4474561"/>
            <a:ext cx="5607338" cy="3659790"/>
          </a:xfrm>
          <a:prstGeom prst="rect">
            <a:avLst/>
          </a:prstGeom>
        </p:spPr>
        <p:txBody>
          <a:bodyPr vert="horz" lIns="90599" tIns="45299" rIns="90599" bIns="4529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2" y="8830393"/>
            <a:ext cx="3038331" cy="466008"/>
          </a:xfrm>
          <a:prstGeom prst="rect">
            <a:avLst/>
          </a:prstGeom>
        </p:spPr>
        <p:txBody>
          <a:bodyPr vert="horz" lIns="90599" tIns="45299" rIns="90599" bIns="45299" rtlCol="0" anchor="b"/>
          <a:lstStyle>
            <a:lvl1pPr algn="l">
              <a:defRPr sz="1200"/>
            </a:lvl1pPr>
          </a:lstStyle>
          <a:p>
            <a:endParaRPr lang="en-GB"/>
          </a:p>
        </p:txBody>
      </p:sp>
      <p:sp>
        <p:nvSpPr>
          <p:cNvPr id="7" name="Slide Number Placeholder 6"/>
          <p:cNvSpPr>
            <a:spLocks noGrp="1"/>
          </p:cNvSpPr>
          <p:nvPr>
            <p:ph type="sldNum" sz="quarter" idx="5"/>
          </p:nvPr>
        </p:nvSpPr>
        <p:spPr>
          <a:xfrm>
            <a:off x="3970437" y="8830393"/>
            <a:ext cx="3038331" cy="466008"/>
          </a:xfrm>
          <a:prstGeom prst="rect">
            <a:avLst/>
          </a:prstGeom>
        </p:spPr>
        <p:txBody>
          <a:bodyPr vert="horz" lIns="90599" tIns="45299" rIns="90599" bIns="45299" rtlCol="0" anchor="b"/>
          <a:lstStyle>
            <a:lvl1pPr algn="r">
              <a:defRPr sz="1200"/>
            </a:lvl1pPr>
          </a:lstStyle>
          <a:p>
            <a:fld id="{24335CA6-CFE2-42E3-90EC-B6A41BE48988}" type="slidenum">
              <a:rPr lang="en-GB" smtClean="0"/>
              <a:t>‹#›</a:t>
            </a:fld>
            <a:endParaRPr lang="en-GB"/>
          </a:p>
        </p:txBody>
      </p:sp>
    </p:spTree>
    <p:extLst>
      <p:ext uri="{BB962C8B-B14F-4D97-AF65-F5344CB8AC3E}">
        <p14:creationId xmlns:p14="http://schemas.microsoft.com/office/powerpoint/2010/main" val="31376074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 /><Relationship Id="rId1" Type="http://schemas.openxmlformats.org/officeDocument/2006/relationships/notesMaster" Target="../notesMasters/notesMaster1.xml" /></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 /><Relationship Id="rId1" Type="http://schemas.openxmlformats.org/officeDocument/2006/relationships/notesMaster" Target="../notesMasters/notesMaster1.xml" /></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 /><Relationship Id="rId1" Type="http://schemas.openxmlformats.org/officeDocument/2006/relationships/notesMaster" Target="../notesMasters/notesMaster1.xml" /></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 /><Relationship Id="rId1" Type="http://schemas.openxmlformats.org/officeDocument/2006/relationships/notesMaster" Target="../notesMasters/notesMaster1.xml" /></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 /><Relationship Id="rId1" Type="http://schemas.openxmlformats.org/officeDocument/2006/relationships/notesMaster" Target="../notesMasters/notesMaster1.xml" /></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 /><Relationship Id="rId1" Type="http://schemas.openxmlformats.org/officeDocument/2006/relationships/notesMaster" Target="../notesMasters/notesMaster1.xml" /></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 /><Relationship Id="rId1" Type="http://schemas.openxmlformats.org/officeDocument/2006/relationships/notesMaster" Target="../notesMasters/notesMaster1.xml" /></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 /><Relationship Id="rId1" Type="http://schemas.openxmlformats.org/officeDocument/2006/relationships/notesMaster" Target="../notesMasters/notesMaster1.xml" /></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 /><Relationship Id="rId1" Type="http://schemas.openxmlformats.org/officeDocument/2006/relationships/notesMaster" Target="../notesMasters/notesMaster1.xml" /></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 /><Relationship Id="rId1" Type="http://schemas.openxmlformats.org/officeDocument/2006/relationships/notesMaster" Target="../notesMasters/notesMaster1.xml" /></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 /><Relationship Id="rId1" Type="http://schemas.openxmlformats.org/officeDocument/2006/relationships/notesMaster" Target="../notesMasters/notesMaster1.xml" /></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 /><Relationship Id="rId1" Type="http://schemas.openxmlformats.org/officeDocument/2006/relationships/notesMaster" Target="../notesMasters/notesMaster1.xml" /></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 /><Relationship Id="rId1" Type="http://schemas.openxmlformats.org/officeDocument/2006/relationships/notesMaster" Target="../notesMasters/notesMaster1.xml" /></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 /><Relationship Id="rId1" Type="http://schemas.openxmlformats.org/officeDocument/2006/relationships/notesMaster" Target="../notesMasters/notesMaster1.xml" /></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 /><Relationship Id="rId1" Type="http://schemas.openxmlformats.org/officeDocument/2006/relationships/notesMaster" Target="../notesMasters/notesMaster1.xml" /></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 /><Relationship Id="rId1"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 /><Relationship Id="rId1" Type="http://schemas.openxmlformats.org/officeDocument/2006/relationships/notesMaster" Target="../notesMasters/notesMaster1.xml" /></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 /><Relationship Id="rId1" Type="http://schemas.openxmlformats.org/officeDocument/2006/relationships/notesMaster" Target="../notesMasters/notesMaster1.xml" /></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4335CA6-CFE2-42E3-90EC-B6A41BE48988}" type="slidenum">
              <a:rPr lang="en-GB" smtClean="0"/>
              <a:t>1</a:t>
            </a:fld>
            <a:endParaRPr lang="en-GB"/>
          </a:p>
        </p:txBody>
      </p:sp>
    </p:spTree>
    <p:extLst>
      <p:ext uri="{BB962C8B-B14F-4D97-AF65-F5344CB8AC3E}">
        <p14:creationId xmlns:p14="http://schemas.microsoft.com/office/powerpoint/2010/main" val="1024449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4335CA6-CFE2-42E3-90EC-B6A41BE48988}" type="slidenum">
              <a:rPr lang="en-GB" smtClean="0"/>
              <a:t>10</a:t>
            </a:fld>
            <a:endParaRPr lang="en-GB"/>
          </a:p>
        </p:txBody>
      </p:sp>
    </p:spTree>
    <p:extLst>
      <p:ext uri="{BB962C8B-B14F-4D97-AF65-F5344CB8AC3E}">
        <p14:creationId xmlns:p14="http://schemas.microsoft.com/office/powerpoint/2010/main" val="29297866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4335CA6-CFE2-42E3-90EC-B6A41BE48988}" type="slidenum">
              <a:rPr lang="en-GB" smtClean="0"/>
              <a:t>11</a:t>
            </a:fld>
            <a:endParaRPr lang="en-GB"/>
          </a:p>
        </p:txBody>
      </p:sp>
    </p:spTree>
    <p:extLst>
      <p:ext uri="{BB962C8B-B14F-4D97-AF65-F5344CB8AC3E}">
        <p14:creationId xmlns:p14="http://schemas.microsoft.com/office/powerpoint/2010/main" val="37944785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4335CA6-CFE2-42E3-90EC-B6A41BE48988}" type="slidenum">
              <a:rPr lang="en-GB" smtClean="0"/>
              <a:t>12</a:t>
            </a:fld>
            <a:endParaRPr lang="en-GB"/>
          </a:p>
        </p:txBody>
      </p:sp>
    </p:spTree>
    <p:extLst>
      <p:ext uri="{BB962C8B-B14F-4D97-AF65-F5344CB8AC3E}">
        <p14:creationId xmlns:p14="http://schemas.microsoft.com/office/powerpoint/2010/main" val="216467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4335CA6-CFE2-42E3-90EC-B6A41BE48988}" type="slidenum">
              <a:rPr lang="en-GB" smtClean="0"/>
              <a:t>13</a:t>
            </a:fld>
            <a:endParaRPr lang="en-GB"/>
          </a:p>
        </p:txBody>
      </p:sp>
    </p:spTree>
    <p:extLst>
      <p:ext uri="{BB962C8B-B14F-4D97-AF65-F5344CB8AC3E}">
        <p14:creationId xmlns:p14="http://schemas.microsoft.com/office/powerpoint/2010/main" val="40303071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4335CA6-CFE2-42E3-90EC-B6A41BE48988}" type="slidenum">
              <a:rPr lang="en-GB" smtClean="0"/>
              <a:t>14</a:t>
            </a:fld>
            <a:endParaRPr lang="en-GB"/>
          </a:p>
        </p:txBody>
      </p:sp>
    </p:spTree>
    <p:extLst>
      <p:ext uri="{BB962C8B-B14F-4D97-AF65-F5344CB8AC3E}">
        <p14:creationId xmlns:p14="http://schemas.microsoft.com/office/powerpoint/2010/main" val="28947992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4335CA6-CFE2-42E3-90EC-B6A41BE48988}" type="slidenum">
              <a:rPr lang="en-GB" smtClean="0"/>
              <a:t>15</a:t>
            </a:fld>
            <a:endParaRPr lang="en-GB"/>
          </a:p>
        </p:txBody>
      </p:sp>
    </p:spTree>
    <p:extLst>
      <p:ext uri="{BB962C8B-B14F-4D97-AF65-F5344CB8AC3E}">
        <p14:creationId xmlns:p14="http://schemas.microsoft.com/office/powerpoint/2010/main" val="25235642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4335CA6-CFE2-42E3-90EC-B6A41BE48988}" type="slidenum">
              <a:rPr lang="en-GB" smtClean="0"/>
              <a:t>16</a:t>
            </a:fld>
            <a:endParaRPr lang="en-GB"/>
          </a:p>
        </p:txBody>
      </p:sp>
    </p:spTree>
    <p:extLst>
      <p:ext uri="{BB962C8B-B14F-4D97-AF65-F5344CB8AC3E}">
        <p14:creationId xmlns:p14="http://schemas.microsoft.com/office/powerpoint/2010/main" val="18158672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4335CA6-CFE2-42E3-90EC-B6A41BE48988}" type="slidenum">
              <a:rPr lang="en-GB" smtClean="0"/>
              <a:t>17</a:t>
            </a:fld>
            <a:endParaRPr lang="en-GB"/>
          </a:p>
        </p:txBody>
      </p:sp>
    </p:spTree>
    <p:extLst>
      <p:ext uri="{BB962C8B-B14F-4D97-AF65-F5344CB8AC3E}">
        <p14:creationId xmlns:p14="http://schemas.microsoft.com/office/powerpoint/2010/main" val="37848820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4335CA6-CFE2-42E3-90EC-B6A41BE48988}" type="slidenum">
              <a:rPr lang="en-GB" smtClean="0"/>
              <a:t>18</a:t>
            </a:fld>
            <a:endParaRPr lang="en-GB"/>
          </a:p>
        </p:txBody>
      </p:sp>
    </p:spTree>
    <p:extLst>
      <p:ext uri="{BB962C8B-B14F-4D97-AF65-F5344CB8AC3E}">
        <p14:creationId xmlns:p14="http://schemas.microsoft.com/office/powerpoint/2010/main" val="32915467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4335CA6-CFE2-42E3-90EC-B6A41BE48988}" type="slidenum">
              <a:rPr lang="en-GB" smtClean="0"/>
              <a:t>19</a:t>
            </a:fld>
            <a:endParaRPr lang="en-GB"/>
          </a:p>
        </p:txBody>
      </p:sp>
    </p:spTree>
    <p:extLst>
      <p:ext uri="{BB962C8B-B14F-4D97-AF65-F5344CB8AC3E}">
        <p14:creationId xmlns:p14="http://schemas.microsoft.com/office/powerpoint/2010/main" val="30057595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4335CA6-CFE2-42E3-90EC-B6A41BE48988}" type="slidenum">
              <a:rPr lang="en-GB" smtClean="0"/>
              <a:t>2</a:t>
            </a:fld>
            <a:endParaRPr lang="en-GB"/>
          </a:p>
        </p:txBody>
      </p:sp>
    </p:spTree>
    <p:extLst>
      <p:ext uri="{BB962C8B-B14F-4D97-AF65-F5344CB8AC3E}">
        <p14:creationId xmlns:p14="http://schemas.microsoft.com/office/powerpoint/2010/main" val="29525711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4335CA6-CFE2-42E3-90EC-B6A41BE48988}" type="slidenum">
              <a:rPr lang="en-GB" smtClean="0"/>
              <a:t>20</a:t>
            </a:fld>
            <a:endParaRPr lang="en-GB"/>
          </a:p>
        </p:txBody>
      </p:sp>
    </p:spTree>
    <p:extLst>
      <p:ext uri="{BB962C8B-B14F-4D97-AF65-F5344CB8AC3E}">
        <p14:creationId xmlns:p14="http://schemas.microsoft.com/office/powerpoint/2010/main" val="27927129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4335CA6-CFE2-42E3-90EC-B6A41BE48988}" type="slidenum">
              <a:rPr lang="en-GB" smtClean="0"/>
              <a:t>21</a:t>
            </a:fld>
            <a:endParaRPr lang="en-GB"/>
          </a:p>
        </p:txBody>
      </p:sp>
    </p:spTree>
    <p:extLst>
      <p:ext uri="{BB962C8B-B14F-4D97-AF65-F5344CB8AC3E}">
        <p14:creationId xmlns:p14="http://schemas.microsoft.com/office/powerpoint/2010/main" val="7055678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4335CA6-CFE2-42E3-90EC-B6A41BE48988}" type="slidenum">
              <a:rPr lang="en-GB" smtClean="0"/>
              <a:t>22</a:t>
            </a:fld>
            <a:endParaRPr lang="en-GB"/>
          </a:p>
        </p:txBody>
      </p:sp>
    </p:spTree>
    <p:extLst>
      <p:ext uri="{BB962C8B-B14F-4D97-AF65-F5344CB8AC3E}">
        <p14:creationId xmlns:p14="http://schemas.microsoft.com/office/powerpoint/2010/main" val="37807911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4335CA6-CFE2-42E3-90EC-B6A41BE48988}" type="slidenum">
              <a:rPr lang="en-GB" smtClean="0"/>
              <a:t>23</a:t>
            </a:fld>
            <a:endParaRPr lang="en-GB"/>
          </a:p>
        </p:txBody>
      </p:sp>
    </p:spTree>
    <p:extLst>
      <p:ext uri="{BB962C8B-B14F-4D97-AF65-F5344CB8AC3E}">
        <p14:creationId xmlns:p14="http://schemas.microsoft.com/office/powerpoint/2010/main" val="1567646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4335CA6-CFE2-42E3-90EC-B6A41BE48988}" type="slidenum">
              <a:rPr lang="en-GB" smtClean="0"/>
              <a:t>24</a:t>
            </a:fld>
            <a:endParaRPr lang="en-GB"/>
          </a:p>
        </p:txBody>
      </p:sp>
    </p:spTree>
    <p:extLst>
      <p:ext uri="{BB962C8B-B14F-4D97-AF65-F5344CB8AC3E}">
        <p14:creationId xmlns:p14="http://schemas.microsoft.com/office/powerpoint/2010/main" val="1391726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4335CA6-CFE2-42E3-90EC-B6A41BE48988}" type="slidenum">
              <a:rPr lang="en-GB" smtClean="0">
                <a:solidFill>
                  <a:prstClr val="black"/>
                </a:solidFill>
              </a:rPr>
              <a:pPr/>
              <a:t>25</a:t>
            </a:fld>
            <a:endParaRPr lang="en-GB">
              <a:solidFill>
                <a:prstClr val="black"/>
              </a:solidFill>
            </a:endParaRPr>
          </a:p>
        </p:txBody>
      </p:sp>
    </p:spTree>
    <p:extLst>
      <p:ext uri="{BB962C8B-B14F-4D97-AF65-F5344CB8AC3E}">
        <p14:creationId xmlns:p14="http://schemas.microsoft.com/office/powerpoint/2010/main" val="794421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4335CA6-CFE2-42E3-90EC-B6A41BE48988}" type="slidenum">
              <a:rPr lang="en-GB" smtClean="0"/>
              <a:t>3</a:t>
            </a:fld>
            <a:endParaRPr lang="en-GB"/>
          </a:p>
        </p:txBody>
      </p:sp>
    </p:spTree>
    <p:extLst>
      <p:ext uri="{BB962C8B-B14F-4D97-AF65-F5344CB8AC3E}">
        <p14:creationId xmlns:p14="http://schemas.microsoft.com/office/powerpoint/2010/main" val="6002165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4335CA6-CFE2-42E3-90EC-B6A41BE48988}" type="slidenum">
              <a:rPr lang="en-GB" smtClean="0"/>
              <a:t>4</a:t>
            </a:fld>
            <a:endParaRPr lang="en-GB"/>
          </a:p>
        </p:txBody>
      </p:sp>
    </p:spTree>
    <p:extLst>
      <p:ext uri="{BB962C8B-B14F-4D97-AF65-F5344CB8AC3E}">
        <p14:creationId xmlns:p14="http://schemas.microsoft.com/office/powerpoint/2010/main" val="32714590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4335CA6-CFE2-42E3-90EC-B6A41BE48988}" type="slidenum">
              <a:rPr lang="en-GB" smtClean="0"/>
              <a:t>5</a:t>
            </a:fld>
            <a:endParaRPr lang="en-GB"/>
          </a:p>
        </p:txBody>
      </p:sp>
    </p:spTree>
    <p:extLst>
      <p:ext uri="{BB962C8B-B14F-4D97-AF65-F5344CB8AC3E}">
        <p14:creationId xmlns:p14="http://schemas.microsoft.com/office/powerpoint/2010/main" val="6919780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4335CA6-CFE2-42E3-90EC-B6A41BE48988}" type="slidenum">
              <a:rPr lang="en-GB" smtClean="0"/>
              <a:t>6</a:t>
            </a:fld>
            <a:endParaRPr lang="en-GB"/>
          </a:p>
        </p:txBody>
      </p:sp>
    </p:spTree>
    <p:extLst>
      <p:ext uri="{BB962C8B-B14F-4D97-AF65-F5344CB8AC3E}">
        <p14:creationId xmlns:p14="http://schemas.microsoft.com/office/powerpoint/2010/main" val="8590911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4335CA6-CFE2-42E3-90EC-B6A41BE48988}" type="slidenum">
              <a:rPr lang="en-GB" smtClean="0"/>
              <a:t>7</a:t>
            </a:fld>
            <a:endParaRPr lang="en-GB"/>
          </a:p>
        </p:txBody>
      </p:sp>
    </p:spTree>
    <p:extLst>
      <p:ext uri="{BB962C8B-B14F-4D97-AF65-F5344CB8AC3E}">
        <p14:creationId xmlns:p14="http://schemas.microsoft.com/office/powerpoint/2010/main" val="26434193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4335CA6-CFE2-42E3-90EC-B6A41BE48988}" type="slidenum">
              <a:rPr lang="en-GB" smtClean="0"/>
              <a:t>8</a:t>
            </a:fld>
            <a:endParaRPr lang="en-GB"/>
          </a:p>
        </p:txBody>
      </p:sp>
    </p:spTree>
    <p:extLst>
      <p:ext uri="{BB962C8B-B14F-4D97-AF65-F5344CB8AC3E}">
        <p14:creationId xmlns:p14="http://schemas.microsoft.com/office/powerpoint/2010/main" val="31549230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4335CA6-CFE2-42E3-90EC-B6A41BE48988}" type="slidenum">
              <a:rPr lang="en-GB" smtClean="0"/>
              <a:t>9</a:t>
            </a:fld>
            <a:endParaRPr lang="en-GB"/>
          </a:p>
        </p:txBody>
      </p:sp>
    </p:spTree>
    <p:extLst>
      <p:ext uri="{BB962C8B-B14F-4D97-AF65-F5344CB8AC3E}">
        <p14:creationId xmlns:p14="http://schemas.microsoft.com/office/powerpoint/2010/main" val="38421959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8A0262F-59E2-4BCF-BCD1-8D20755932DF}" type="datetime1">
              <a:rPr lang="en-US" smtClean="0"/>
              <a:t>3/7/2021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CE3E3E-AAEA-2C4F-AAAF-D5D0D3B13C3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0D4C56-72F2-4038-A443-2F7A77858302}" type="datetime1">
              <a:rPr lang="en-US" smtClean="0"/>
              <a:t>3/7/2021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CE3E3E-AAEA-2C4F-AAAF-D5D0D3B13C3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CDF5602-585B-4096-9474-D9F93C1D6EB1}" type="datetime1">
              <a:rPr lang="en-US" smtClean="0"/>
              <a:t>3/7/2021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CE3E3E-AAEA-2C4F-AAAF-D5D0D3B13C3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A1464B4-760A-46E6-818E-C46C30BA8781}" type="datetime1">
              <a:rPr lang="en-US" smtClean="0"/>
              <a:t>3/7/2021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CE3E3E-AAEA-2C4F-AAAF-D5D0D3B13C3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7993702-E08A-47A3-902C-9689E93E9AF4}" type="datetime1">
              <a:rPr lang="en-US" smtClean="0"/>
              <a:t>3/7/2021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CE3E3E-AAEA-2C4F-AAAF-D5D0D3B13C3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359F3D-0564-4C00-9E3B-9CA5DD5EF6F9}" type="datetime1">
              <a:rPr lang="en-US" smtClean="0"/>
              <a:t>3/7/2021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CE3E3E-AAEA-2C4F-AAAF-D5D0D3B13C3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CF5E912-60D3-49AD-A591-A473ED528EB3}" type="datetime1">
              <a:rPr lang="en-US" smtClean="0"/>
              <a:t>3/7/2021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BCE3E3E-AAEA-2C4F-AAAF-D5D0D3B13C3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E953E7D-219C-42A5-A5E1-9430440C78F3}" type="datetime1">
              <a:rPr lang="en-US" smtClean="0"/>
              <a:t>3/7/2021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BCE3E3E-AAEA-2C4F-AAAF-D5D0D3B13C3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463D68-975B-4A83-85A6-1698CC4ED543}" type="datetime1">
              <a:rPr lang="en-US" smtClean="0"/>
              <a:t>3/7/2021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CE3E3E-AAEA-2C4F-AAAF-D5D0D3B13C3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D1369E8-8333-4278-B5F3-5A5F5002F572}" type="datetime1">
              <a:rPr lang="en-US" smtClean="0"/>
              <a:t>3/7/2021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CE3E3E-AAEA-2C4F-AAAF-D5D0D3B13C3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859B41-EF30-4618-A937-FBB57E8316C2}" type="datetime1">
              <a:rPr lang="en-US" smtClean="0"/>
              <a:t>3/7/2021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CE3E3E-AAEA-2C4F-AAAF-D5D0D3B13C3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image" Target="../media/image1.jpeg"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5368C8-FB4F-4B0F-8CD9-7CDEC03F10B5}" type="datetime1">
              <a:rPr lang="en-US" smtClean="0"/>
              <a:t>3/7/2021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CE3E3E-AAEA-2C4F-AAAF-D5D0D3B13C3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 /><Relationship Id="rId1" Type="http://schemas.openxmlformats.org/officeDocument/2006/relationships/slideLayout" Target="../slideLayouts/slideLayout2.xml" /></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 /><Relationship Id="rId1" Type="http://schemas.openxmlformats.org/officeDocument/2006/relationships/slideLayout" Target="../slideLayouts/slideLayout1.xml" /></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 /><Relationship Id="rId1" Type="http://schemas.openxmlformats.org/officeDocument/2006/relationships/slideLayout" Target="../slideLayouts/slideLayout1.xml" /></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 /><Relationship Id="rId1" Type="http://schemas.openxmlformats.org/officeDocument/2006/relationships/slideLayout" Target="../slideLayouts/slideLayout1.xml" /></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 /><Relationship Id="rId1" Type="http://schemas.openxmlformats.org/officeDocument/2006/relationships/slideLayout" Target="../slideLayouts/slideLayout1.xml" /></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 /><Relationship Id="rId1" Type="http://schemas.openxmlformats.org/officeDocument/2006/relationships/slideLayout" Target="../slideLayouts/slideLayout1.xml" /></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 /><Relationship Id="rId1" Type="http://schemas.openxmlformats.org/officeDocument/2006/relationships/slideLayout" Target="../slideLayouts/slideLayout1.xml" /></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 /><Relationship Id="rId1" Type="http://schemas.openxmlformats.org/officeDocument/2006/relationships/slideLayout" Target="../slideLayouts/slideLayout1.xml" /></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 /><Relationship Id="rId1" Type="http://schemas.openxmlformats.org/officeDocument/2006/relationships/slideLayout" Target="../slideLayouts/slideLayout1.xml" /></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 /><Relationship Id="rId1" Type="http://schemas.openxmlformats.org/officeDocument/2006/relationships/slideLayout" Target="../slideLayouts/slideLayout1.xml" /></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 /><Relationship Id="rId1" Type="http://schemas.openxmlformats.org/officeDocument/2006/relationships/slideLayout" Target="../slideLayouts/slideLayout1.xml" /></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 /><Relationship Id="rId1" Type="http://schemas.openxmlformats.org/officeDocument/2006/relationships/slideLayout" Target="../slideLayouts/slideLayout1.xml" /></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 /><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 /><Relationship Id="rId1" Type="http://schemas.openxmlformats.org/officeDocument/2006/relationships/slideLayout" Target="../slideLayouts/slideLayout1.xml" /></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 /><Relationship Id="rId1" Type="http://schemas.openxmlformats.org/officeDocument/2006/relationships/slideLayout" Target="../slideLayouts/slideLayout2.xml" /></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 /><Relationship Id="rId1" Type="http://schemas.openxmlformats.org/officeDocument/2006/relationships/slideLayout" Target="../slideLayouts/slideLayout1.xml" /></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 /><Relationship Id="rId1" Type="http://schemas.openxmlformats.org/officeDocument/2006/relationships/slideLayout" Target="../slideLayouts/slideLayout1.xml" /></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 /><Relationship Id="rId1" Type="http://schemas.openxmlformats.org/officeDocument/2006/relationships/slideLayout" Target="../slideLayouts/slideLayout1.xml" /></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 /><Relationship Id="rId1" Type="http://schemas.openxmlformats.org/officeDocument/2006/relationships/slideLayout" Target="../slideLayouts/slideLayout1.xml" /></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 /><Relationship Id="rId1" Type="http://schemas.openxmlformats.org/officeDocument/2006/relationships/slideLayout" Target="../slideLayouts/slideLayout1.xml" /></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 /><Relationship Id="rId1" Type="http://schemas.openxmlformats.org/officeDocument/2006/relationships/slideLayout" Target="../slideLayouts/slideLayout1.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33218" y="4227138"/>
            <a:ext cx="6410782" cy="1143000"/>
          </a:xfrm>
        </p:spPr>
        <p:txBody>
          <a:bodyPr>
            <a:normAutofit fontScale="90000"/>
          </a:bodyPr>
          <a:lstStyle/>
          <a:p>
            <a:pPr algn="r"/>
            <a:br>
              <a:rPr lang="en-US" sz="3200" b="1" dirty="0"/>
            </a:br>
            <a:br>
              <a:rPr lang="en-US" sz="3200" b="1" dirty="0"/>
            </a:br>
            <a:endParaRPr lang="en-US" sz="2700" b="1" dirty="0">
              <a:latin typeface="Segoe UI" panose="020B0502040204020203" pitchFamily="34" charset="0"/>
              <a:cs typeface="Segoe UI" panose="020B0502040204020203" pitchFamily="34" charset="0"/>
            </a:endParaRPr>
          </a:p>
        </p:txBody>
      </p:sp>
      <p:sp>
        <p:nvSpPr>
          <p:cNvPr id="3" name="Slide Number Placeholder 2"/>
          <p:cNvSpPr>
            <a:spLocks noGrp="1"/>
          </p:cNvSpPr>
          <p:nvPr>
            <p:ph type="sldNum" sz="quarter" idx="12"/>
          </p:nvPr>
        </p:nvSpPr>
        <p:spPr/>
        <p:txBody>
          <a:bodyPr/>
          <a:lstStyle/>
          <a:p>
            <a:fld id="{8BCE3E3E-AAEA-2C4F-AAAF-D5D0D3B13C3A}" type="slidenum">
              <a:rPr lang="en-US" smtClean="0"/>
              <a:pPr/>
              <a:t>1</a:t>
            </a:fld>
            <a:endParaRPr lang="en-US"/>
          </a:p>
        </p:txBody>
      </p:sp>
      <p:sp>
        <p:nvSpPr>
          <p:cNvPr id="5" name="Rectangle 4"/>
          <p:cNvSpPr/>
          <p:nvPr/>
        </p:nvSpPr>
        <p:spPr>
          <a:xfrm>
            <a:off x="3911600" y="830179"/>
            <a:ext cx="5051424" cy="3855794"/>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r">
              <a:lnSpc>
                <a:spcPct val="150000"/>
              </a:lnSpc>
            </a:pPr>
            <a:r>
              <a:rPr lang="en-GB" sz="2000" b="1" dirty="0">
                <a:solidFill>
                  <a:schemeClr val="tx1"/>
                </a:solidFill>
                <a:latin typeface="Segoe UI" panose="020B0502040204020203" pitchFamily="34" charset="0"/>
                <a:cs typeface="Segoe UI" panose="020B0502040204020203" pitchFamily="34" charset="0"/>
              </a:rPr>
              <a:t> PROGRESS REPORT TO THE PORTFOLIO COMMITTEE ON POLICE</a:t>
            </a:r>
          </a:p>
          <a:p>
            <a:pPr algn="r">
              <a:lnSpc>
                <a:spcPct val="150000"/>
              </a:lnSpc>
            </a:pPr>
            <a:endParaRPr lang="en-GB" sz="2000" b="1" dirty="0">
              <a:solidFill>
                <a:schemeClr val="tx1"/>
              </a:solidFill>
              <a:latin typeface="Segoe UI" panose="020B0502040204020203" pitchFamily="34" charset="0"/>
              <a:cs typeface="Segoe UI" panose="020B0502040204020203" pitchFamily="34" charset="0"/>
            </a:endParaRPr>
          </a:p>
          <a:p>
            <a:pPr algn="r">
              <a:lnSpc>
                <a:spcPct val="150000"/>
              </a:lnSpc>
            </a:pPr>
            <a:r>
              <a:rPr lang="en-GB" sz="2000" b="1" dirty="0">
                <a:solidFill>
                  <a:schemeClr val="tx1"/>
                </a:solidFill>
                <a:latin typeface="Segoe UI" panose="020B0502040204020203" pitchFamily="34" charset="0"/>
                <a:cs typeface="Segoe UI" panose="020B0502040204020203" pitchFamily="34" charset="0"/>
              </a:rPr>
              <a:t>IMPLEMENTATION OF THE DIVISION</a:t>
            </a:r>
          </a:p>
          <a:p>
            <a:pPr algn="r">
              <a:lnSpc>
                <a:spcPct val="150000"/>
              </a:lnSpc>
            </a:pPr>
            <a:r>
              <a:rPr lang="en-GB" sz="2000" b="1" dirty="0">
                <a:solidFill>
                  <a:schemeClr val="tx1"/>
                </a:solidFill>
                <a:latin typeface="Segoe UI" panose="020B0502040204020203" pitchFamily="34" charset="0"/>
                <a:cs typeface="Segoe UI" panose="020B0502040204020203" pitchFamily="34" charset="0"/>
              </a:rPr>
              <a:t>FORENSIC SERVICES TURNAROUND STRATEGY AND DNA BACKLOG</a:t>
            </a:r>
          </a:p>
          <a:p>
            <a:pPr algn="r">
              <a:lnSpc>
                <a:spcPct val="150000"/>
              </a:lnSpc>
            </a:pPr>
            <a:r>
              <a:rPr lang="en-GB" sz="2000" b="1" dirty="0">
                <a:solidFill>
                  <a:schemeClr val="tx1"/>
                </a:solidFill>
                <a:latin typeface="Segoe UI" panose="020B0502040204020203" pitchFamily="34" charset="0"/>
                <a:cs typeface="Segoe UI" panose="020B0502040204020203" pitchFamily="34" charset="0"/>
              </a:rPr>
              <a:t>12 NOVEMBER 2020 TO 05 MARCH 2021</a:t>
            </a:r>
            <a:endParaRPr lang="en-ZA" sz="2000" dirty="0">
              <a:solidFill>
                <a:schemeClr val="tx1"/>
              </a:solidFill>
              <a:latin typeface="Segoe UI" panose="020B0502040204020203" pitchFamily="34" charset="0"/>
              <a:cs typeface="Segoe UI" panose="020B0502040204020203"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a:spLocks noGrp="1"/>
          </p:cNvSpPr>
          <p:nvPr>
            <p:ph type="ctrTitle"/>
          </p:nvPr>
        </p:nvSpPr>
        <p:spPr>
          <a:xfrm>
            <a:off x="834390" y="-84221"/>
            <a:ext cx="7772400" cy="1558691"/>
          </a:xfrm>
        </p:spPr>
        <p:txBody>
          <a:bodyPr>
            <a:noAutofit/>
          </a:bodyPr>
          <a:lstStyle/>
          <a:p>
            <a:r>
              <a:rPr lang="en-US" sz="2400" b="1" dirty="0">
                <a:latin typeface="Segoe UI" panose="020B0502040204020203" pitchFamily="34" charset="0"/>
                <a:cs typeface="Segoe UI" panose="020B0502040204020203" pitchFamily="34" charset="0"/>
              </a:rPr>
              <a:t>Progress Report</a:t>
            </a:r>
            <a:br>
              <a:rPr lang="en-US" sz="2400" b="1" dirty="0">
                <a:latin typeface="Segoe UI" panose="020B0502040204020203" pitchFamily="34" charset="0"/>
                <a:cs typeface="Segoe UI" panose="020B0502040204020203" pitchFamily="34" charset="0"/>
              </a:rPr>
            </a:br>
            <a:r>
              <a:rPr lang="en-US" sz="2400" b="1" dirty="0">
                <a:latin typeface="Segoe UI" panose="020B0502040204020203" pitchFamily="34" charset="0"/>
                <a:cs typeface="Segoe UI" panose="020B0502040204020203" pitchFamily="34" charset="0"/>
              </a:rPr>
              <a:t>Implementation of the Turnaround Strategy </a:t>
            </a:r>
            <a:br>
              <a:rPr lang="en-US" sz="2400" b="1" dirty="0">
                <a:latin typeface="Segoe UI" panose="020B0502040204020203" pitchFamily="34" charset="0"/>
                <a:cs typeface="Segoe UI" panose="020B0502040204020203" pitchFamily="34" charset="0"/>
              </a:rPr>
            </a:br>
            <a:r>
              <a:rPr lang="en-US" sz="2400" b="1" dirty="0">
                <a:latin typeface="Segoe UI" panose="020B0502040204020203" pitchFamily="34" charset="0"/>
                <a:cs typeface="Segoe UI" panose="020B0502040204020203" pitchFamily="34" charset="0"/>
              </a:rPr>
              <a:t>(Corporate Renewal Strategy)(3)</a:t>
            </a:r>
            <a:endParaRPr lang="en-US" sz="2400" dirty="0">
              <a:latin typeface="Segoe UI" panose="020B0502040204020203" pitchFamily="34" charset="0"/>
              <a:cs typeface="Segoe UI" panose="020B0502040204020203" pitchFamily="34" charset="0"/>
            </a:endParaRPr>
          </a:p>
        </p:txBody>
      </p:sp>
      <p:sp>
        <p:nvSpPr>
          <p:cNvPr id="2" name="Rectangle 1"/>
          <p:cNvSpPr/>
          <p:nvPr/>
        </p:nvSpPr>
        <p:spPr>
          <a:xfrm>
            <a:off x="834390" y="1190691"/>
            <a:ext cx="8929398" cy="1328056"/>
          </a:xfrm>
          <a:prstGeom prst="rect">
            <a:avLst/>
          </a:prstGeom>
        </p:spPr>
        <p:txBody>
          <a:bodyPr wrap="square">
            <a:spAutoFit/>
          </a:bodyPr>
          <a:lstStyle/>
          <a:p>
            <a:pPr marL="914400" lvl="1" indent="-457200">
              <a:buFont typeface="Wingdings" panose="05000000000000000000" pitchFamily="2" charset="2"/>
              <a:buChar char="q"/>
            </a:pPr>
            <a:endParaRPr lang="en-ZA" sz="3200" b="1" dirty="0"/>
          </a:p>
          <a:p>
            <a:pPr marL="342900" indent="-342900" algn="just">
              <a:lnSpc>
                <a:spcPct val="115000"/>
              </a:lnSpc>
              <a:spcAft>
                <a:spcPts val="0"/>
              </a:spcAft>
              <a:buFont typeface="Wingdings" panose="05000000000000000000" pitchFamily="2" charset="2"/>
              <a:buChar char="q"/>
            </a:pPr>
            <a:endParaRPr lang="en-ZA" sz="2400" b="1" dirty="0"/>
          </a:p>
          <a:p>
            <a:pPr marL="357188" indent="-357188" algn="just">
              <a:lnSpc>
                <a:spcPct val="115000"/>
              </a:lnSpc>
              <a:spcAft>
                <a:spcPts val="0"/>
              </a:spcAft>
              <a:buFont typeface="Wingdings" panose="05000000000000000000" pitchFamily="2" charset="2"/>
              <a:buChar char="q"/>
            </a:pPr>
            <a:endParaRPr lang="en-ZA" dirty="0"/>
          </a:p>
        </p:txBody>
      </p:sp>
      <p:sp>
        <p:nvSpPr>
          <p:cNvPr id="4" name="Slide Number Placeholder 3"/>
          <p:cNvSpPr>
            <a:spLocks noGrp="1"/>
          </p:cNvSpPr>
          <p:nvPr>
            <p:ph type="sldNum" sz="quarter" idx="12"/>
          </p:nvPr>
        </p:nvSpPr>
        <p:spPr>
          <a:xfrm>
            <a:off x="8686800" y="920006"/>
            <a:ext cx="457200" cy="196850"/>
          </a:xfrm>
        </p:spPr>
        <p:txBody>
          <a:bodyPr/>
          <a:lstStyle/>
          <a:p>
            <a:fld id="{8BCE3E3E-AAEA-2C4F-AAAF-D5D0D3B13C3A}" type="slidenum">
              <a:rPr lang="en-US" sz="1800" b="1" smtClean="0"/>
              <a:pPr/>
              <a:t>10</a:t>
            </a:fld>
            <a:endParaRPr lang="en-US" sz="1800" b="1" dirty="0"/>
          </a:p>
        </p:txBody>
      </p:sp>
      <p:graphicFrame>
        <p:nvGraphicFramePr>
          <p:cNvPr id="5" name="Table 4"/>
          <p:cNvGraphicFramePr>
            <a:graphicFrameLocks noGrp="1"/>
          </p:cNvGraphicFramePr>
          <p:nvPr>
            <p:extLst>
              <p:ext uri="{D42A27DB-BD31-4B8C-83A1-F6EECF244321}">
                <p14:modId xmlns:p14="http://schemas.microsoft.com/office/powerpoint/2010/main" val="3187337808"/>
              </p:ext>
            </p:extLst>
          </p:nvPr>
        </p:nvGraphicFramePr>
        <p:xfrm>
          <a:off x="0" y="1337619"/>
          <a:ext cx="9144000" cy="5520381"/>
        </p:xfrm>
        <a:graphic>
          <a:graphicData uri="http://schemas.openxmlformats.org/drawingml/2006/table">
            <a:tbl>
              <a:tblPr firstRow="1" bandRow="1">
                <a:tableStyleId>{5C22544A-7EE6-4342-B048-85BDC9FD1C3A}</a:tableStyleId>
              </a:tblPr>
              <a:tblGrid>
                <a:gridCol w="2168621">
                  <a:extLst>
                    <a:ext uri="{9D8B030D-6E8A-4147-A177-3AD203B41FA5}">
                      <a16:colId xmlns:a16="http://schemas.microsoft.com/office/drawing/2014/main" val="3135100640"/>
                    </a:ext>
                  </a:extLst>
                </a:gridCol>
                <a:gridCol w="6975379">
                  <a:extLst>
                    <a:ext uri="{9D8B030D-6E8A-4147-A177-3AD203B41FA5}">
                      <a16:colId xmlns:a16="http://schemas.microsoft.com/office/drawing/2014/main" val="2058126653"/>
                    </a:ext>
                  </a:extLst>
                </a:gridCol>
              </a:tblGrid>
              <a:tr h="401609">
                <a:tc>
                  <a:txBody>
                    <a:bodyPr/>
                    <a:lstStyle/>
                    <a:p>
                      <a:pPr algn="ctr"/>
                      <a:r>
                        <a:rPr lang="en-ZA" sz="1600" dirty="0">
                          <a:solidFill>
                            <a:schemeClr val="tx1"/>
                          </a:solidFill>
                          <a:latin typeface="Segoe UI" panose="020B0502040204020203" pitchFamily="34" charset="0"/>
                          <a:cs typeface="Segoe UI" panose="020B0502040204020203" pitchFamily="34" charset="0"/>
                        </a:rPr>
                        <a:t>Deliverables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ZA" sz="1600" dirty="0">
                          <a:solidFill>
                            <a:schemeClr val="tx1"/>
                          </a:solidFill>
                          <a:latin typeface="Segoe UI" panose="020B0502040204020203" pitchFamily="34" charset="0"/>
                          <a:cs typeface="Segoe UI" panose="020B0502040204020203" pitchFamily="34" charset="0"/>
                        </a:rPr>
                        <a:t>Progress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79112732"/>
                  </a:ext>
                </a:extLst>
              </a:tr>
              <a:tr h="511877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600" b="1" dirty="0">
                          <a:effectLst/>
                          <a:latin typeface="Segoe UI" panose="020B0502040204020203" pitchFamily="34" charset="0"/>
                          <a:cs typeface="Segoe UI" panose="020B0502040204020203" pitchFamily="34" charset="0"/>
                        </a:rPr>
                        <a:t>Enhance management of forensic items, exhibit and record storage</a:t>
                      </a:r>
                      <a:endParaRPr lang="en-ZA" sz="1600" b="1" dirty="0">
                        <a:solidFill>
                          <a:schemeClr val="tx1"/>
                        </a:solidFill>
                        <a:latin typeface="Segoe UI" panose="020B0502040204020203" pitchFamily="34" charset="0"/>
                        <a:cs typeface="Segoe UI" panose="020B05020402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buFont typeface="Wingdings" panose="05000000000000000000" pitchFamily="2" charset="2"/>
                        <a:buChar char="ü"/>
                      </a:pPr>
                      <a:r>
                        <a:rPr lang="en-ZA" sz="2000" dirty="0">
                          <a:latin typeface="Segoe UI" panose="020B0502040204020203" pitchFamily="34" charset="0"/>
                          <a:cs typeface="Segoe UI" panose="020B0502040204020203" pitchFamily="34" charset="0"/>
                        </a:rPr>
                        <a:t>Monthly stocktaking certificates submitted</a:t>
                      </a:r>
                      <a:r>
                        <a:rPr lang="en-ZA" sz="2000" baseline="0" dirty="0">
                          <a:latin typeface="Segoe UI" panose="020B0502040204020203" pitchFamily="34" charset="0"/>
                          <a:cs typeface="Segoe UI" panose="020B0502040204020203" pitchFamily="34" charset="0"/>
                        </a:rPr>
                        <a:t> by s</a:t>
                      </a:r>
                      <a:r>
                        <a:rPr lang="en-ZA" sz="2000" dirty="0">
                          <a:latin typeface="Segoe UI" panose="020B0502040204020203" pitchFamily="34" charset="0"/>
                          <a:cs typeface="Segoe UI" panose="020B0502040204020203" pitchFamily="34" charset="0"/>
                        </a:rPr>
                        <a:t>tore managers.</a:t>
                      </a:r>
                    </a:p>
                    <a:p>
                      <a:pPr marL="285750" indent="-285750">
                        <a:buFont typeface="Wingdings" panose="05000000000000000000" pitchFamily="2" charset="2"/>
                        <a:buChar char="ü"/>
                      </a:pPr>
                      <a:r>
                        <a:rPr lang="en-ZA" sz="2000" dirty="0">
                          <a:latin typeface="Segoe UI" panose="020B0502040204020203" pitchFamily="34" charset="0"/>
                          <a:cs typeface="Segoe UI" panose="020B0502040204020203" pitchFamily="34" charset="0"/>
                        </a:rPr>
                        <a:t>Announced</a:t>
                      </a:r>
                      <a:r>
                        <a:rPr lang="en-ZA" sz="2000" baseline="0" dirty="0">
                          <a:latin typeface="Segoe UI" panose="020B0502040204020203" pitchFamily="34" charset="0"/>
                          <a:cs typeface="Segoe UI" panose="020B0502040204020203" pitchFamily="34" charset="0"/>
                        </a:rPr>
                        <a:t> and unannounced c</a:t>
                      </a:r>
                      <a:r>
                        <a:rPr lang="en-ZA" sz="2000" dirty="0">
                          <a:latin typeface="Segoe UI" panose="020B0502040204020203" pitchFamily="34" charset="0"/>
                          <a:cs typeface="Segoe UI" panose="020B0502040204020203" pitchFamily="34" charset="0"/>
                        </a:rPr>
                        <a:t>ompliance</a:t>
                      </a:r>
                      <a:r>
                        <a:rPr lang="en-ZA" sz="2000" baseline="0" dirty="0">
                          <a:latin typeface="Segoe UI" panose="020B0502040204020203" pitchFamily="34" charset="0"/>
                          <a:cs typeface="Segoe UI" panose="020B0502040204020203" pitchFamily="34" charset="0"/>
                        </a:rPr>
                        <a:t> inspections conducted at critical facilities and environments, to support performance and mitigate audit findings.</a:t>
                      </a:r>
                    </a:p>
                    <a:p>
                      <a:pPr marL="285750" indent="-285750">
                        <a:buFont typeface="Wingdings" panose="05000000000000000000" pitchFamily="2" charset="2"/>
                        <a:buChar char="ü"/>
                      </a:pPr>
                      <a:r>
                        <a:rPr lang="en-GB" sz="2000" kern="1200" dirty="0">
                          <a:solidFill>
                            <a:schemeClr val="dk1"/>
                          </a:solidFill>
                          <a:effectLst/>
                          <a:latin typeface="+mn-lt"/>
                          <a:ea typeface="+mn-ea"/>
                          <a:cs typeface="+mn-cs"/>
                        </a:rPr>
                        <a:t>Archiving and retrieval</a:t>
                      </a:r>
                      <a:r>
                        <a:rPr lang="en-GB" sz="2000" kern="1200" baseline="0" dirty="0">
                          <a:solidFill>
                            <a:schemeClr val="dk1"/>
                          </a:solidFill>
                          <a:effectLst/>
                          <a:latin typeface="+mn-lt"/>
                          <a:ea typeface="+mn-ea"/>
                          <a:cs typeface="+mn-cs"/>
                        </a:rPr>
                        <a:t> of documents contract acquired for 2 years.</a:t>
                      </a:r>
                      <a:endParaRPr lang="en-GB" sz="2000" kern="1200" dirty="0">
                        <a:solidFill>
                          <a:schemeClr val="dk1"/>
                        </a:solidFill>
                        <a:effectLst/>
                        <a:latin typeface="+mn-lt"/>
                        <a:ea typeface="+mn-ea"/>
                        <a:cs typeface="+mn-cs"/>
                      </a:endParaRPr>
                    </a:p>
                    <a:p>
                      <a:pPr marL="285750" indent="-285750">
                        <a:buFont typeface="Wingdings" panose="05000000000000000000" pitchFamily="2" charset="2"/>
                        <a:buChar char="ü"/>
                      </a:pPr>
                      <a:r>
                        <a:rPr lang="en-GB" sz="2000" kern="1200" dirty="0">
                          <a:solidFill>
                            <a:schemeClr val="dk1"/>
                          </a:solidFill>
                          <a:effectLst/>
                          <a:latin typeface="+mn-lt"/>
                          <a:ea typeface="+mn-ea"/>
                          <a:cs typeface="+mn-cs"/>
                        </a:rPr>
                        <a:t>37 technical audits</a:t>
                      </a:r>
                      <a:r>
                        <a:rPr lang="en-GB" sz="2000" kern="1200" baseline="0" dirty="0">
                          <a:solidFill>
                            <a:schemeClr val="dk1"/>
                          </a:solidFill>
                          <a:effectLst/>
                          <a:latin typeface="+mn-lt"/>
                          <a:ea typeface="+mn-ea"/>
                          <a:cs typeface="+mn-cs"/>
                        </a:rPr>
                        <a:t> conducted.</a:t>
                      </a:r>
                      <a:endParaRPr lang="en-GB" sz="2000" kern="1200" dirty="0">
                        <a:solidFill>
                          <a:schemeClr val="dk1"/>
                        </a:solidFill>
                        <a:effectLst/>
                        <a:latin typeface="+mn-lt"/>
                        <a:ea typeface="+mn-ea"/>
                        <a:cs typeface="+mn-cs"/>
                      </a:endParaRPr>
                    </a:p>
                    <a:p>
                      <a:pPr marL="285750" indent="-285750">
                        <a:buFont typeface="Wingdings" panose="05000000000000000000" pitchFamily="2" charset="2"/>
                        <a:buChar char="ü"/>
                      </a:pPr>
                      <a:r>
                        <a:rPr lang="en-ZA" sz="2000" baseline="0" dirty="0">
                          <a:latin typeface="Segoe UI" panose="020B0502040204020203" pitchFamily="34" charset="0"/>
                          <a:cs typeface="Segoe UI" panose="020B0502040204020203" pitchFamily="34" charset="0"/>
                        </a:rPr>
                        <a:t>Weekly 1</a:t>
                      </a:r>
                      <a:r>
                        <a:rPr lang="en-ZA" sz="2000" baseline="30000" dirty="0">
                          <a:latin typeface="Segoe UI" panose="020B0502040204020203" pitchFamily="34" charset="0"/>
                          <a:cs typeface="Segoe UI" panose="020B0502040204020203" pitchFamily="34" charset="0"/>
                        </a:rPr>
                        <a:t>st</a:t>
                      </a:r>
                      <a:r>
                        <a:rPr lang="en-ZA" sz="2000" baseline="0" dirty="0">
                          <a:latin typeface="Segoe UI" panose="020B0502040204020203" pitchFamily="34" charset="0"/>
                          <a:cs typeface="Segoe UI" panose="020B0502040204020203" pitchFamily="34" charset="0"/>
                        </a:rPr>
                        <a:t> and 2</a:t>
                      </a:r>
                      <a:r>
                        <a:rPr lang="en-ZA" sz="2000" baseline="30000" dirty="0">
                          <a:latin typeface="Segoe UI" panose="020B0502040204020203" pitchFamily="34" charset="0"/>
                          <a:cs typeface="Segoe UI" panose="020B0502040204020203" pitchFamily="34" charset="0"/>
                        </a:rPr>
                        <a:t>nd</a:t>
                      </a:r>
                      <a:r>
                        <a:rPr lang="en-ZA" sz="2000" baseline="0" dirty="0">
                          <a:latin typeface="Segoe UI" panose="020B0502040204020203" pitchFamily="34" charset="0"/>
                          <a:cs typeface="Segoe UI" panose="020B0502040204020203" pitchFamily="34" charset="0"/>
                        </a:rPr>
                        <a:t> level inspections conducted by commanders.</a:t>
                      </a:r>
                    </a:p>
                    <a:p>
                      <a:pPr marL="285750" indent="-285750">
                        <a:buFont typeface="Wingdings" panose="05000000000000000000" pitchFamily="2" charset="2"/>
                        <a:buChar char="ü"/>
                      </a:pPr>
                      <a:r>
                        <a:rPr lang="en-ZA" sz="2000" baseline="0" dirty="0">
                          <a:latin typeface="Segoe UI" panose="020B0502040204020203" pitchFamily="34" charset="0"/>
                          <a:cs typeface="Segoe UI" panose="020B0502040204020203" pitchFamily="34" charset="0"/>
                        </a:rPr>
                        <a:t>FSL-Admin system enhancement in progress by the Division: Technology Management Services (TMS) and SITA.</a:t>
                      </a:r>
                    </a:p>
                    <a:p>
                      <a:pPr marL="285750" indent="-285750">
                        <a:buFont typeface="Wingdings" panose="05000000000000000000" pitchFamily="2" charset="2"/>
                        <a:buChar char="ü"/>
                      </a:pPr>
                      <a:r>
                        <a:rPr lang="en-ZA" sz="2000" baseline="0" dirty="0">
                          <a:latin typeface="Segoe UI" panose="020B0502040204020203" pitchFamily="34" charset="0"/>
                          <a:cs typeface="Segoe UI" panose="020B0502040204020203" pitchFamily="34" charset="0"/>
                        </a:rPr>
                        <a:t>24 Hour CCTV coverage and monitoring, at critical sites.</a:t>
                      </a:r>
                    </a:p>
                    <a:p>
                      <a:pPr marL="285750" indent="-285750">
                        <a:buFont typeface="Wingdings" panose="05000000000000000000" pitchFamily="2" charset="2"/>
                        <a:buChar char="ü"/>
                      </a:pPr>
                      <a:r>
                        <a:rPr lang="en-ZA" sz="2000" baseline="0" dirty="0">
                          <a:latin typeface="Segoe UI" panose="020B0502040204020203" pitchFamily="34" charset="0"/>
                          <a:cs typeface="Segoe UI" panose="020B0502040204020203" pitchFamily="34" charset="0"/>
                        </a:rPr>
                        <a:t>24/7 Access Control System implemented, at all critical sites.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7739358"/>
                  </a:ext>
                </a:extLst>
              </a:tr>
            </a:tbl>
          </a:graphicData>
        </a:graphic>
      </p:graphicFrame>
    </p:spTree>
    <p:extLst>
      <p:ext uri="{BB962C8B-B14F-4D97-AF65-F5344CB8AC3E}">
        <p14:creationId xmlns:p14="http://schemas.microsoft.com/office/powerpoint/2010/main" val="3683768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a:spLocks noGrp="1"/>
          </p:cNvSpPr>
          <p:nvPr>
            <p:ph type="ctrTitle"/>
          </p:nvPr>
        </p:nvSpPr>
        <p:spPr>
          <a:xfrm>
            <a:off x="834390" y="-96253"/>
            <a:ext cx="7772400" cy="1570723"/>
          </a:xfrm>
        </p:spPr>
        <p:txBody>
          <a:bodyPr>
            <a:noAutofit/>
          </a:bodyPr>
          <a:lstStyle/>
          <a:p>
            <a:r>
              <a:rPr lang="en-US" sz="2400" b="1" dirty="0">
                <a:latin typeface="Segoe UI" panose="020B0502040204020203" pitchFamily="34" charset="0"/>
                <a:cs typeface="Segoe UI" panose="020B0502040204020203" pitchFamily="34" charset="0"/>
              </a:rPr>
              <a:t>Progress Report</a:t>
            </a:r>
            <a:br>
              <a:rPr lang="en-US" sz="2400" b="1" dirty="0">
                <a:latin typeface="Segoe UI" panose="020B0502040204020203" pitchFamily="34" charset="0"/>
                <a:cs typeface="Segoe UI" panose="020B0502040204020203" pitchFamily="34" charset="0"/>
              </a:rPr>
            </a:br>
            <a:r>
              <a:rPr lang="en-US" sz="2400" b="1" dirty="0">
                <a:latin typeface="Segoe UI" panose="020B0502040204020203" pitchFamily="34" charset="0"/>
                <a:cs typeface="Segoe UI" panose="020B0502040204020203" pitchFamily="34" charset="0"/>
              </a:rPr>
              <a:t>Implementation of the Turnaround Strategy </a:t>
            </a:r>
            <a:br>
              <a:rPr lang="en-US" sz="2400" b="1" dirty="0">
                <a:latin typeface="Segoe UI" panose="020B0502040204020203" pitchFamily="34" charset="0"/>
                <a:cs typeface="Segoe UI" panose="020B0502040204020203" pitchFamily="34" charset="0"/>
              </a:rPr>
            </a:br>
            <a:r>
              <a:rPr lang="en-US" sz="2400" b="1" dirty="0">
                <a:latin typeface="Segoe UI" panose="020B0502040204020203" pitchFamily="34" charset="0"/>
                <a:cs typeface="Segoe UI" panose="020B0502040204020203" pitchFamily="34" charset="0"/>
              </a:rPr>
              <a:t>(Corporate Renewal Strategy)(4)</a:t>
            </a:r>
            <a:endParaRPr lang="en-US" sz="2400" dirty="0">
              <a:latin typeface="Segoe UI" panose="020B0502040204020203" pitchFamily="34" charset="0"/>
              <a:cs typeface="Segoe UI" panose="020B0502040204020203" pitchFamily="34" charset="0"/>
            </a:endParaRPr>
          </a:p>
        </p:txBody>
      </p:sp>
      <p:sp>
        <p:nvSpPr>
          <p:cNvPr id="2" name="Rectangle 1"/>
          <p:cNvSpPr/>
          <p:nvPr/>
        </p:nvSpPr>
        <p:spPr>
          <a:xfrm>
            <a:off x="834390" y="1190691"/>
            <a:ext cx="8929398" cy="1328056"/>
          </a:xfrm>
          <a:prstGeom prst="rect">
            <a:avLst/>
          </a:prstGeom>
        </p:spPr>
        <p:txBody>
          <a:bodyPr wrap="square">
            <a:spAutoFit/>
          </a:bodyPr>
          <a:lstStyle/>
          <a:p>
            <a:pPr marL="914400" lvl="1" indent="-457200">
              <a:buFont typeface="Wingdings" panose="05000000000000000000" pitchFamily="2" charset="2"/>
              <a:buChar char="q"/>
            </a:pPr>
            <a:endParaRPr lang="en-ZA" sz="3200" b="1" dirty="0"/>
          </a:p>
          <a:p>
            <a:pPr marL="342900" indent="-342900" algn="just">
              <a:lnSpc>
                <a:spcPct val="115000"/>
              </a:lnSpc>
              <a:spcAft>
                <a:spcPts val="0"/>
              </a:spcAft>
              <a:buFont typeface="Wingdings" panose="05000000000000000000" pitchFamily="2" charset="2"/>
              <a:buChar char="q"/>
            </a:pPr>
            <a:endParaRPr lang="en-ZA" sz="2400" b="1" dirty="0"/>
          </a:p>
          <a:p>
            <a:pPr marL="357188" indent="-357188" algn="just">
              <a:lnSpc>
                <a:spcPct val="115000"/>
              </a:lnSpc>
              <a:spcAft>
                <a:spcPts val="0"/>
              </a:spcAft>
              <a:buFont typeface="Wingdings" panose="05000000000000000000" pitchFamily="2" charset="2"/>
              <a:buChar char="q"/>
            </a:pPr>
            <a:endParaRPr lang="en-ZA" dirty="0"/>
          </a:p>
        </p:txBody>
      </p:sp>
      <p:sp>
        <p:nvSpPr>
          <p:cNvPr id="4" name="Slide Number Placeholder 3"/>
          <p:cNvSpPr>
            <a:spLocks noGrp="1"/>
          </p:cNvSpPr>
          <p:nvPr>
            <p:ph type="sldNum" sz="quarter" idx="12"/>
          </p:nvPr>
        </p:nvSpPr>
        <p:spPr>
          <a:xfrm flipH="1">
            <a:off x="8606790" y="987551"/>
            <a:ext cx="438799" cy="79249"/>
          </a:xfrm>
        </p:spPr>
        <p:txBody>
          <a:bodyPr/>
          <a:lstStyle/>
          <a:p>
            <a:fld id="{8BCE3E3E-AAEA-2C4F-AAAF-D5D0D3B13C3A}" type="slidenum">
              <a:rPr lang="en-US" sz="1800" b="1" smtClean="0"/>
              <a:pPr/>
              <a:t>11</a:t>
            </a:fld>
            <a:endParaRPr lang="en-US" sz="1800" b="1" dirty="0"/>
          </a:p>
        </p:txBody>
      </p:sp>
      <p:graphicFrame>
        <p:nvGraphicFramePr>
          <p:cNvPr id="5" name="Table 4"/>
          <p:cNvGraphicFramePr>
            <a:graphicFrameLocks noGrp="1"/>
          </p:cNvGraphicFramePr>
          <p:nvPr>
            <p:extLst>
              <p:ext uri="{D42A27DB-BD31-4B8C-83A1-F6EECF244321}">
                <p14:modId xmlns:p14="http://schemas.microsoft.com/office/powerpoint/2010/main" val="3318847557"/>
              </p:ext>
            </p:extLst>
          </p:nvPr>
        </p:nvGraphicFramePr>
        <p:xfrm>
          <a:off x="0" y="1190691"/>
          <a:ext cx="9144000" cy="5638800"/>
        </p:xfrm>
        <a:graphic>
          <a:graphicData uri="http://schemas.openxmlformats.org/drawingml/2006/table">
            <a:tbl>
              <a:tblPr firstRow="1" bandRow="1">
                <a:tableStyleId>{5C22544A-7EE6-4342-B048-85BDC9FD1C3A}</a:tableStyleId>
              </a:tblPr>
              <a:tblGrid>
                <a:gridCol w="2171700">
                  <a:extLst>
                    <a:ext uri="{9D8B030D-6E8A-4147-A177-3AD203B41FA5}">
                      <a16:colId xmlns:a16="http://schemas.microsoft.com/office/drawing/2014/main" val="3135100640"/>
                    </a:ext>
                  </a:extLst>
                </a:gridCol>
                <a:gridCol w="6972300">
                  <a:extLst>
                    <a:ext uri="{9D8B030D-6E8A-4147-A177-3AD203B41FA5}">
                      <a16:colId xmlns:a16="http://schemas.microsoft.com/office/drawing/2014/main" val="2058126653"/>
                    </a:ext>
                  </a:extLst>
                </a:gridCol>
              </a:tblGrid>
              <a:tr h="318069">
                <a:tc>
                  <a:txBody>
                    <a:bodyPr/>
                    <a:lstStyle/>
                    <a:p>
                      <a:pPr algn="ctr"/>
                      <a:r>
                        <a:rPr lang="en-ZA" sz="1600" dirty="0">
                          <a:solidFill>
                            <a:schemeClr val="tx1"/>
                          </a:solidFill>
                          <a:latin typeface="Segoe UI" panose="020B0502040204020203" pitchFamily="34" charset="0"/>
                          <a:cs typeface="Segoe UI" panose="020B0502040204020203" pitchFamily="34" charset="0"/>
                        </a:rPr>
                        <a:t>Deliverables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ZA" sz="1600" dirty="0">
                          <a:solidFill>
                            <a:schemeClr val="tx1"/>
                          </a:solidFill>
                          <a:latin typeface="Segoe UI" panose="020B0502040204020203" pitchFamily="34" charset="0"/>
                          <a:cs typeface="Segoe UI" panose="020B0502040204020203" pitchFamily="34" charset="0"/>
                        </a:rPr>
                        <a:t>Progress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79112732"/>
                  </a:ext>
                </a:extLst>
              </a:tr>
              <a:tr h="312855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600" b="1" dirty="0">
                          <a:effectLst/>
                          <a:latin typeface="Segoe UI" panose="020B0502040204020203" pitchFamily="34" charset="0"/>
                          <a:cs typeface="Segoe UI" panose="020B0502040204020203" pitchFamily="34" charset="0"/>
                        </a:rPr>
                        <a:t>Maintain forensic facilities in accordance with ISO standards and OHSACT, in order to ensure value for money</a:t>
                      </a:r>
                      <a:endParaRPr lang="en-ZA" sz="1600" b="1" dirty="0">
                        <a:solidFill>
                          <a:schemeClr val="tx1"/>
                        </a:solidFill>
                        <a:latin typeface="Segoe UI" panose="020B0502040204020203" pitchFamily="34" charset="0"/>
                        <a:cs typeface="Segoe UI" panose="020B05020402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buFont typeface="Wingdings" panose="05000000000000000000" pitchFamily="2" charset="2"/>
                        <a:buChar char="ü"/>
                      </a:pPr>
                      <a:r>
                        <a:rPr lang="en-ZA" sz="1600" dirty="0">
                          <a:latin typeface="Segoe UI" panose="020B0502040204020203" pitchFamily="34" charset="0"/>
                          <a:cs typeface="Segoe UI" panose="020B0502040204020203" pitchFamily="34" charset="0"/>
                        </a:rPr>
                        <a:t>Health Risk Management Contract</a:t>
                      </a:r>
                      <a:r>
                        <a:rPr lang="en-ZA" sz="1600" baseline="0" dirty="0">
                          <a:latin typeface="Segoe UI" panose="020B0502040204020203" pitchFamily="34" charset="0"/>
                          <a:cs typeface="Segoe UI" panose="020B0502040204020203" pitchFamily="34" charset="0"/>
                        </a:rPr>
                        <a:t> awarded and  4 872 medical surveillance and vaccinations conducted out of 10 104 authorisations, according to the programme of the Service Provider.</a:t>
                      </a:r>
                    </a:p>
                    <a:p>
                      <a:pPr marL="285750" indent="-285750">
                        <a:buFont typeface="Wingdings" panose="05000000000000000000" pitchFamily="2" charset="2"/>
                        <a:buChar char="ü"/>
                      </a:pPr>
                      <a:r>
                        <a:rPr lang="en-ZA" sz="1600" baseline="0" dirty="0">
                          <a:latin typeface="Segoe UI" panose="020B0502040204020203" pitchFamily="34" charset="0"/>
                          <a:cs typeface="Segoe UI" panose="020B0502040204020203" pitchFamily="34" charset="0"/>
                        </a:rPr>
                        <a:t>SHE Compliance Representatives appointed, to ensure compliance on a daily basis. SHE committees are convened, as prescribed to ensure compliance.</a:t>
                      </a:r>
                    </a:p>
                    <a:p>
                      <a:pPr marL="285750" indent="-285750">
                        <a:buFont typeface="Wingdings" panose="05000000000000000000" pitchFamily="2" charset="2"/>
                        <a:buChar char="ü"/>
                      </a:pPr>
                      <a:r>
                        <a:rPr lang="en-ZA" sz="1600" baseline="0" dirty="0">
                          <a:latin typeface="Segoe UI" panose="020B0502040204020203" pitchFamily="34" charset="0"/>
                          <a:cs typeface="Segoe UI" panose="020B0502040204020203" pitchFamily="34" charset="0"/>
                        </a:rPr>
                        <a:t>Fumigation of facilities conducted on a quarterly basis (1 x fumigation conducted).</a:t>
                      </a:r>
                    </a:p>
                    <a:p>
                      <a:pPr marL="285750" indent="-285750">
                        <a:buFont typeface="Wingdings" panose="05000000000000000000" pitchFamily="2" charset="2"/>
                        <a:buChar char="ü"/>
                      </a:pPr>
                      <a:r>
                        <a:rPr lang="en-ZA" sz="1600" baseline="0" dirty="0">
                          <a:latin typeface="Segoe UI" panose="020B0502040204020203" pitchFamily="34" charset="0"/>
                          <a:cs typeface="Segoe UI" panose="020B0502040204020203" pitchFamily="34" charset="0"/>
                        </a:rPr>
                        <a:t>Decontamination of facilities affected by COVID-19 was conducted, within 24-hours, to ensure reoccupation of the critical facilities for  Forensic Science Laboratory.</a:t>
                      </a:r>
                    </a:p>
                    <a:p>
                      <a:pPr marL="285750" indent="-285750">
                        <a:buFont typeface="Wingdings" panose="05000000000000000000" pitchFamily="2" charset="2"/>
                        <a:buChar char="ü"/>
                      </a:pPr>
                      <a:r>
                        <a:rPr lang="en-ZA" sz="1600" baseline="0" dirty="0">
                          <a:latin typeface="Segoe UI" panose="020B0502040204020203" pitchFamily="34" charset="0"/>
                          <a:cs typeface="Segoe UI" panose="020B0502040204020203" pitchFamily="34" charset="0"/>
                        </a:rPr>
                        <a:t>Waste Removal conducted on quotation basis and all waste being removed by the appointed service provider and monitored by management.</a:t>
                      </a:r>
                      <a:endParaRPr lang="en-ZA" sz="1600" dirty="0">
                        <a:latin typeface="Segoe UI" panose="020B0502040204020203" pitchFamily="34" charset="0"/>
                        <a:cs typeface="Segoe UI" panose="020B05020402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15121644"/>
                  </a:ext>
                </a:extLst>
              </a:tr>
              <a:tr h="178774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600" b="1" dirty="0">
                          <a:effectLst/>
                          <a:latin typeface="Segoe UI" panose="020B0502040204020203" pitchFamily="34" charset="0"/>
                          <a:cs typeface="Segoe UI" panose="020B0502040204020203" pitchFamily="34" charset="0"/>
                        </a:rPr>
                        <a:t>Modernise IT systems to support optimal processing of forensic exhibit material and records</a:t>
                      </a:r>
                      <a:endParaRPr lang="en-ZA" sz="1600" b="1" dirty="0">
                        <a:solidFill>
                          <a:schemeClr val="tx1"/>
                        </a:solidFill>
                        <a:latin typeface="Segoe UI" panose="020B0502040204020203" pitchFamily="34" charset="0"/>
                        <a:cs typeface="Segoe UI" panose="020B05020402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buFont typeface="Wingdings" panose="05000000000000000000" pitchFamily="2" charset="2"/>
                        <a:buChar char="ü"/>
                      </a:pPr>
                      <a:r>
                        <a:rPr lang="en-ZA" sz="1600" dirty="0">
                          <a:latin typeface="Segoe UI" panose="020B0502040204020203" pitchFamily="34" charset="0"/>
                          <a:cs typeface="Segoe UI" panose="020B0502040204020203" pitchFamily="34" charset="0"/>
                        </a:rPr>
                        <a:t>Forensic</a:t>
                      </a:r>
                      <a:r>
                        <a:rPr lang="en-ZA" sz="1600" baseline="0" dirty="0">
                          <a:latin typeface="Segoe UI" panose="020B0502040204020203" pitchFamily="34" charset="0"/>
                          <a:cs typeface="Segoe UI" panose="020B0502040204020203" pitchFamily="34" charset="0"/>
                        </a:rPr>
                        <a:t> Services has </a:t>
                      </a:r>
                      <a:r>
                        <a:rPr lang="en-ZA" sz="1600" dirty="0">
                          <a:latin typeface="Segoe UI" panose="020B0502040204020203" pitchFamily="34" charset="0"/>
                          <a:cs typeface="Segoe UI" panose="020B0502040204020203" pitchFamily="34" charset="0"/>
                        </a:rPr>
                        <a:t>20 </a:t>
                      </a:r>
                      <a:r>
                        <a:rPr lang="en-ZA" sz="1600" baseline="0" dirty="0">
                          <a:latin typeface="Segoe UI" panose="020B0502040204020203" pitchFamily="34" charset="0"/>
                          <a:cs typeface="Segoe UI" panose="020B0502040204020203" pitchFamily="34" charset="0"/>
                        </a:rPr>
                        <a:t>systems to provide the modernised IT </a:t>
                      </a:r>
                      <a:r>
                        <a:rPr lang="en-ZA" sz="1600" baseline="0" dirty="0">
                          <a:solidFill>
                            <a:schemeClr val="tx1"/>
                          </a:solidFill>
                          <a:latin typeface="Segoe UI" panose="020B0502040204020203" pitchFamily="34" charset="0"/>
                          <a:cs typeface="Segoe UI" panose="020B0502040204020203" pitchFamily="34" charset="0"/>
                        </a:rPr>
                        <a:t>systems support to the environment.</a:t>
                      </a:r>
                    </a:p>
                    <a:p>
                      <a:pPr marL="285750" indent="-285750">
                        <a:buFont typeface="Wingdings" panose="05000000000000000000" pitchFamily="2" charset="2"/>
                        <a:buChar char="ü"/>
                      </a:pPr>
                      <a:r>
                        <a:rPr lang="en-ZA" sz="1600" baseline="0" dirty="0">
                          <a:solidFill>
                            <a:schemeClr val="tx1"/>
                          </a:solidFill>
                          <a:latin typeface="Segoe UI" panose="020B0502040204020203" pitchFamily="34" charset="0"/>
                          <a:cs typeface="Segoe UI" panose="020B0502040204020203" pitchFamily="34" charset="0"/>
                        </a:rPr>
                        <a:t>FSL Admin system enhancement by Division: TMS and SITA underway, to provide electronic track and trace capacity, according to the project plan. On the 25</a:t>
                      </a:r>
                      <a:r>
                        <a:rPr lang="en-ZA" sz="1600" baseline="30000" dirty="0">
                          <a:solidFill>
                            <a:schemeClr val="tx1"/>
                          </a:solidFill>
                          <a:latin typeface="Segoe UI" panose="020B0502040204020203" pitchFamily="34" charset="0"/>
                          <a:cs typeface="Segoe UI" panose="020B0502040204020203" pitchFamily="34" charset="0"/>
                        </a:rPr>
                        <a:t>th</a:t>
                      </a:r>
                      <a:r>
                        <a:rPr lang="en-ZA" sz="1600" baseline="0" dirty="0">
                          <a:solidFill>
                            <a:schemeClr val="tx1"/>
                          </a:solidFill>
                          <a:latin typeface="Segoe UI" panose="020B0502040204020203" pitchFamily="34" charset="0"/>
                          <a:cs typeface="Segoe UI" panose="020B0502040204020203" pitchFamily="34" charset="0"/>
                        </a:rPr>
                        <a:t> February2021: Demonstration of  the developed Forensic Exhibits Management on FSL Admin was conducted to Division: Forensic Services management. Monthly progress report is submitted.</a:t>
                      </a:r>
                      <a:endParaRPr lang="en-ZA" sz="1600" dirty="0">
                        <a:solidFill>
                          <a:schemeClr val="tx1"/>
                        </a:solidFill>
                        <a:latin typeface="Segoe UI" panose="020B0502040204020203" pitchFamily="34" charset="0"/>
                        <a:cs typeface="Segoe UI" panose="020B05020402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47240771"/>
                  </a:ext>
                </a:extLst>
              </a:tr>
            </a:tbl>
          </a:graphicData>
        </a:graphic>
      </p:graphicFrame>
    </p:spTree>
    <p:extLst>
      <p:ext uri="{BB962C8B-B14F-4D97-AF65-F5344CB8AC3E}">
        <p14:creationId xmlns:p14="http://schemas.microsoft.com/office/powerpoint/2010/main" val="16983941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47568" y="462456"/>
            <a:ext cx="7734899" cy="1906662"/>
          </a:xfrm>
        </p:spPr>
        <p:txBody>
          <a:bodyPr>
            <a:noAutofit/>
          </a:bodyPr>
          <a:lstStyle/>
          <a:p>
            <a:pPr algn="r">
              <a:lnSpc>
                <a:spcPct val="130000"/>
              </a:lnSpc>
            </a:pPr>
            <a:br>
              <a:rPr lang="en-US" sz="3600" b="1" dirty="0">
                <a:latin typeface="Segoe UI" panose="020B0502040204020203" pitchFamily="34" charset="0"/>
                <a:cs typeface="Segoe UI" panose="020B0502040204020203" pitchFamily="34" charset="0"/>
              </a:rPr>
            </a:br>
            <a:br>
              <a:rPr lang="en-US" sz="3600" b="1" dirty="0">
                <a:latin typeface="Segoe UI" panose="020B0502040204020203" pitchFamily="34" charset="0"/>
                <a:cs typeface="Segoe UI" panose="020B0502040204020203" pitchFamily="34" charset="0"/>
              </a:rPr>
            </a:br>
            <a:br>
              <a:rPr lang="en-US" sz="3600" b="1" dirty="0">
                <a:latin typeface="Segoe UI" panose="020B0502040204020203" pitchFamily="34" charset="0"/>
                <a:cs typeface="Segoe UI" panose="020B0502040204020203" pitchFamily="34" charset="0"/>
              </a:rPr>
            </a:br>
            <a:r>
              <a:rPr lang="en-US" sz="3200" b="1" dirty="0">
                <a:latin typeface="Segoe UI" panose="020B0502040204020203" pitchFamily="34" charset="0"/>
                <a:cs typeface="Segoe UI" panose="020B0502040204020203" pitchFamily="34" charset="0"/>
              </a:rPr>
              <a:t>DNA Progress</a:t>
            </a:r>
          </a:p>
        </p:txBody>
      </p:sp>
      <p:sp>
        <p:nvSpPr>
          <p:cNvPr id="3" name="TextBox 2"/>
          <p:cNvSpPr txBox="1"/>
          <p:nvPr/>
        </p:nvSpPr>
        <p:spPr>
          <a:xfrm>
            <a:off x="6920621" y="3191069"/>
            <a:ext cx="2061846" cy="646331"/>
          </a:xfrm>
          <a:prstGeom prst="rect">
            <a:avLst/>
          </a:prstGeom>
          <a:noFill/>
        </p:spPr>
        <p:txBody>
          <a:bodyPr wrap="square" rtlCol="0">
            <a:spAutoFit/>
          </a:bodyPr>
          <a:lstStyle/>
          <a:p>
            <a:pPr algn="r"/>
            <a:r>
              <a:rPr lang="en-GB" sz="3600" dirty="0">
                <a:latin typeface="Segoe UI" panose="020B0502040204020203" pitchFamily="34" charset="0"/>
                <a:cs typeface="Segoe UI" panose="020B0502040204020203" pitchFamily="34" charset="0"/>
              </a:rPr>
              <a:t>Section 3</a:t>
            </a:r>
          </a:p>
        </p:txBody>
      </p:sp>
      <p:sp>
        <p:nvSpPr>
          <p:cNvPr id="5" name="Slide Number Placeholder 4"/>
          <p:cNvSpPr>
            <a:spLocks noGrp="1"/>
          </p:cNvSpPr>
          <p:nvPr>
            <p:ph type="sldNum" sz="quarter" idx="12"/>
          </p:nvPr>
        </p:nvSpPr>
        <p:spPr/>
        <p:txBody>
          <a:bodyPr/>
          <a:lstStyle/>
          <a:p>
            <a:fld id="{8BCE3E3E-AAEA-2C4F-AAAF-D5D0D3B13C3A}" type="slidenum">
              <a:rPr lang="en-US" smtClean="0"/>
              <a:pPr/>
              <a:t>12</a:t>
            </a:fld>
            <a:endParaRPr lang="en-US"/>
          </a:p>
        </p:txBody>
      </p:sp>
    </p:spTree>
    <p:extLst>
      <p:ext uri="{BB962C8B-B14F-4D97-AF65-F5344CB8AC3E}">
        <p14:creationId xmlns:p14="http://schemas.microsoft.com/office/powerpoint/2010/main" val="14911542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a:spLocks noGrp="1"/>
          </p:cNvSpPr>
          <p:nvPr>
            <p:ph type="ctrTitle"/>
          </p:nvPr>
        </p:nvSpPr>
        <p:spPr>
          <a:xfrm>
            <a:off x="834390" y="4445"/>
            <a:ext cx="7772400" cy="1470025"/>
          </a:xfrm>
        </p:spPr>
        <p:txBody>
          <a:bodyPr>
            <a:normAutofit/>
          </a:bodyPr>
          <a:lstStyle/>
          <a:p>
            <a:r>
              <a:rPr lang="en-US" sz="2400" b="1" dirty="0">
                <a:latin typeface="Segoe UI" panose="020B0502040204020203" pitchFamily="34" charset="0"/>
                <a:cs typeface="Segoe UI" panose="020B0502040204020203" pitchFamily="34" charset="0"/>
              </a:rPr>
              <a:t>Project Plan on Processing DNA Backlog (1)</a:t>
            </a:r>
          </a:p>
        </p:txBody>
      </p:sp>
      <p:sp>
        <p:nvSpPr>
          <p:cNvPr id="4" name="Slide Number Placeholder 3"/>
          <p:cNvSpPr>
            <a:spLocks noGrp="1"/>
          </p:cNvSpPr>
          <p:nvPr>
            <p:ph type="sldNum" sz="quarter" idx="12"/>
          </p:nvPr>
        </p:nvSpPr>
        <p:spPr>
          <a:xfrm>
            <a:off x="8606790" y="957073"/>
            <a:ext cx="486410" cy="234950"/>
          </a:xfrm>
        </p:spPr>
        <p:txBody>
          <a:bodyPr/>
          <a:lstStyle/>
          <a:p>
            <a:fld id="{8BCE3E3E-AAEA-2C4F-AAAF-D5D0D3B13C3A}" type="slidenum">
              <a:rPr lang="en-US" sz="1800" b="1" smtClean="0"/>
              <a:pPr/>
              <a:t>13</a:t>
            </a:fld>
            <a:endParaRPr lang="en-US" sz="1800" b="1" dirty="0"/>
          </a:p>
        </p:txBody>
      </p:sp>
      <p:graphicFrame>
        <p:nvGraphicFramePr>
          <p:cNvPr id="3" name="Table 2"/>
          <p:cNvGraphicFramePr>
            <a:graphicFrameLocks noGrp="1"/>
          </p:cNvGraphicFramePr>
          <p:nvPr>
            <p:extLst>
              <p:ext uri="{D42A27DB-BD31-4B8C-83A1-F6EECF244321}">
                <p14:modId xmlns:p14="http://schemas.microsoft.com/office/powerpoint/2010/main" val="908069328"/>
              </p:ext>
            </p:extLst>
          </p:nvPr>
        </p:nvGraphicFramePr>
        <p:xfrm>
          <a:off x="1" y="1192023"/>
          <a:ext cx="9093199" cy="5643117"/>
        </p:xfrm>
        <a:graphic>
          <a:graphicData uri="http://schemas.openxmlformats.org/drawingml/2006/table">
            <a:tbl>
              <a:tblPr firstRow="1" firstCol="1" bandRow="1">
                <a:tableStyleId>{5C22544A-7EE6-4342-B048-85BDC9FD1C3A}</a:tableStyleId>
              </a:tblPr>
              <a:tblGrid>
                <a:gridCol w="1593766">
                  <a:extLst>
                    <a:ext uri="{9D8B030D-6E8A-4147-A177-3AD203B41FA5}">
                      <a16:colId xmlns:a16="http://schemas.microsoft.com/office/drawing/2014/main" val="2711667902"/>
                    </a:ext>
                  </a:extLst>
                </a:gridCol>
                <a:gridCol w="3920065">
                  <a:extLst>
                    <a:ext uri="{9D8B030D-6E8A-4147-A177-3AD203B41FA5}">
                      <a16:colId xmlns:a16="http://schemas.microsoft.com/office/drawing/2014/main" val="2097371238"/>
                    </a:ext>
                  </a:extLst>
                </a:gridCol>
                <a:gridCol w="3579368">
                  <a:extLst>
                    <a:ext uri="{9D8B030D-6E8A-4147-A177-3AD203B41FA5}">
                      <a16:colId xmlns:a16="http://schemas.microsoft.com/office/drawing/2014/main" val="3385078163"/>
                    </a:ext>
                  </a:extLst>
                </a:gridCol>
              </a:tblGrid>
              <a:tr h="1636834">
                <a:tc rowSpan="2">
                  <a:txBody>
                    <a:bodyPr/>
                    <a:lstStyle/>
                    <a:p>
                      <a:pPr>
                        <a:spcAft>
                          <a:spcPts val="280"/>
                        </a:spcAft>
                      </a:pPr>
                      <a:r>
                        <a:rPr lang="en-ZA" sz="1600" b="1" dirty="0">
                          <a:solidFill>
                            <a:schemeClr val="tx1"/>
                          </a:solidFill>
                          <a:effectLst/>
                          <a:latin typeface="Segoe UI" panose="020B0502040204020203" pitchFamily="34" charset="0"/>
                          <a:cs typeface="Segoe UI" panose="020B0502040204020203" pitchFamily="34" charset="0"/>
                        </a:rPr>
                        <a:t>Biology HQ – Unassigned entries</a:t>
                      </a:r>
                      <a:endParaRPr lang="en-ZA" sz="1600" b="1" dirty="0">
                        <a:solidFill>
                          <a:schemeClr val="tx1"/>
                        </a:solidFill>
                        <a:effectLst/>
                        <a:latin typeface="Segoe UI" panose="020B0502040204020203" pitchFamily="34" charset="0"/>
                        <a:ea typeface="Calibri" panose="020F0502020204030204" pitchFamily="34" charset="0"/>
                        <a:cs typeface="Segoe UI" panose="020B0502040204020203" pitchFamily="34" charset="0"/>
                      </a:endParaRPr>
                    </a:p>
                  </a:txBody>
                  <a:tcPr marL="55495" marR="554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0" indent="0">
                        <a:spcAft>
                          <a:spcPts val="0"/>
                        </a:spcAft>
                      </a:pPr>
                      <a:r>
                        <a:rPr lang="en-ZA" sz="1600" b="0" dirty="0">
                          <a:solidFill>
                            <a:schemeClr val="tx1"/>
                          </a:solidFill>
                          <a:effectLst/>
                          <a:latin typeface="Segoe UI" panose="020B0502040204020203" pitchFamily="34" charset="0"/>
                          <a:cs typeface="Segoe UI" panose="020B0502040204020203" pitchFamily="34" charset="0"/>
                        </a:rPr>
                        <a:t>DNA HQ E = 14 057</a:t>
                      </a:r>
                    </a:p>
                    <a:p>
                      <a:pPr marL="0" indent="0">
                        <a:spcAft>
                          <a:spcPts val="0"/>
                        </a:spcAft>
                      </a:pPr>
                      <a:r>
                        <a:rPr lang="en-ZA" sz="1600" b="0" dirty="0">
                          <a:solidFill>
                            <a:schemeClr val="tx1"/>
                          </a:solidFill>
                          <a:effectLst/>
                          <a:latin typeface="Segoe UI" panose="020B0502040204020203" pitchFamily="34" charset="0"/>
                          <a:cs typeface="Segoe UI" panose="020B0502040204020203" pitchFamily="34" charset="0"/>
                        </a:rPr>
                        <a:t> </a:t>
                      </a:r>
                    </a:p>
                    <a:p>
                      <a:pPr marL="0" indent="0">
                        <a:spcAft>
                          <a:spcPts val="0"/>
                        </a:spcAft>
                      </a:pPr>
                      <a:r>
                        <a:rPr lang="en-ZA" sz="1600" b="0" dirty="0">
                          <a:solidFill>
                            <a:schemeClr val="tx1"/>
                          </a:solidFill>
                          <a:effectLst/>
                          <a:latin typeface="Segoe UI" panose="020B0502040204020203" pitchFamily="34" charset="0"/>
                          <a:cs typeface="Segoe UI" panose="020B0502040204020203" pitchFamily="34" charset="0"/>
                        </a:rPr>
                        <a:t>Plan to deal with an average of 5 cases, per day, to a maximum of 40 analysts.</a:t>
                      </a:r>
                    </a:p>
                    <a:p>
                      <a:pPr marL="0" indent="0">
                        <a:spcAft>
                          <a:spcPts val="0"/>
                        </a:spcAft>
                      </a:pPr>
                      <a:endParaRPr lang="en-ZA" sz="1600" b="0" dirty="0">
                        <a:solidFill>
                          <a:schemeClr val="tx1"/>
                        </a:solidFill>
                        <a:effectLst/>
                        <a:latin typeface="Segoe UI" panose="020B0502040204020203" pitchFamily="34" charset="0"/>
                        <a:cs typeface="Segoe UI" panose="020B0502040204020203" pitchFamily="34" charset="0"/>
                      </a:endParaRPr>
                    </a:p>
                    <a:p>
                      <a:pPr marL="0" indent="0">
                        <a:spcAft>
                          <a:spcPts val="0"/>
                        </a:spcAft>
                      </a:pPr>
                      <a:r>
                        <a:rPr lang="en-ZA" sz="1600" b="0" dirty="0">
                          <a:solidFill>
                            <a:schemeClr val="tx1"/>
                          </a:solidFill>
                          <a:effectLst/>
                          <a:latin typeface="Segoe UI" panose="020B0502040204020203" pitchFamily="34" charset="0"/>
                          <a:cs typeface="Segoe UI" panose="020B0502040204020203" pitchFamily="34" charset="0"/>
                        </a:rPr>
                        <a:t>40 X 5 = 200 = 1</a:t>
                      </a:r>
                      <a:r>
                        <a:rPr lang="en-ZA" sz="1600" b="0" baseline="0" dirty="0">
                          <a:solidFill>
                            <a:schemeClr val="tx1"/>
                          </a:solidFill>
                          <a:effectLst/>
                          <a:latin typeface="Segoe UI" panose="020B0502040204020203" pitchFamily="34" charset="0"/>
                          <a:cs typeface="Segoe UI" panose="020B0502040204020203" pitchFamily="34" charset="0"/>
                        </a:rPr>
                        <a:t> </a:t>
                      </a:r>
                      <a:r>
                        <a:rPr lang="en-ZA" sz="1600" b="0" dirty="0">
                          <a:solidFill>
                            <a:schemeClr val="tx1"/>
                          </a:solidFill>
                          <a:effectLst/>
                          <a:latin typeface="Segoe UI" panose="020B0502040204020203" pitchFamily="34" charset="0"/>
                          <a:cs typeface="Segoe UI" panose="020B0502040204020203" pitchFamily="34" charset="0"/>
                        </a:rPr>
                        <a:t>000 per week, current backlog to be depleted in 14 weeks.</a:t>
                      </a:r>
                    </a:p>
                    <a:p>
                      <a:pPr marL="0" indent="0">
                        <a:spcAft>
                          <a:spcPts val="0"/>
                        </a:spcAft>
                      </a:pPr>
                      <a:endParaRPr lang="en-ZA" sz="1600" b="0" dirty="0">
                        <a:solidFill>
                          <a:schemeClr val="tx1"/>
                        </a:solidFill>
                        <a:effectLst/>
                        <a:latin typeface="Segoe UI" panose="020B0502040204020203" pitchFamily="34" charset="0"/>
                        <a:cs typeface="Segoe UI" panose="020B0502040204020203" pitchFamily="34" charset="0"/>
                      </a:endParaRPr>
                    </a:p>
                    <a:p>
                      <a:pPr marL="0" indent="0">
                        <a:spcAft>
                          <a:spcPts val="0"/>
                        </a:spcAft>
                      </a:pPr>
                      <a:r>
                        <a:rPr lang="en-ZA" sz="1600" b="0" dirty="0">
                          <a:solidFill>
                            <a:schemeClr val="tx1"/>
                          </a:solidFill>
                          <a:effectLst/>
                          <a:latin typeface="Segoe UI" panose="020B0502040204020203" pitchFamily="34" charset="0"/>
                          <a:cs typeface="Segoe UI" panose="020B0502040204020203" pitchFamily="34" charset="0"/>
                        </a:rPr>
                        <a:t>Incoming work = an average of 1</a:t>
                      </a:r>
                      <a:r>
                        <a:rPr lang="en-ZA" sz="1600" b="0" baseline="0" dirty="0">
                          <a:solidFill>
                            <a:schemeClr val="tx1"/>
                          </a:solidFill>
                          <a:effectLst/>
                          <a:latin typeface="Segoe UI" panose="020B0502040204020203" pitchFamily="34" charset="0"/>
                          <a:cs typeface="Segoe UI" panose="020B0502040204020203" pitchFamily="34" charset="0"/>
                        </a:rPr>
                        <a:t> </a:t>
                      </a:r>
                      <a:r>
                        <a:rPr lang="en-ZA" sz="1600" b="0" dirty="0">
                          <a:solidFill>
                            <a:schemeClr val="tx1"/>
                          </a:solidFill>
                          <a:effectLst/>
                          <a:latin typeface="Segoe UI" panose="020B0502040204020203" pitchFamily="34" charset="0"/>
                          <a:cs typeface="Segoe UI" panose="020B0502040204020203" pitchFamily="34" charset="0"/>
                        </a:rPr>
                        <a:t>000 cases, per week. At the end of 14 weeks = 14 000 cases. Overtime hours required resulting in 2 000 cases completed in a 2 month period, resulting in a carry over of +/- 12 000 cases to the fourth quarter. Additional overtime in the fourth quarter will be needed to address this, to ensure that the carry over into the new financial year, is minimal.</a:t>
                      </a:r>
                    </a:p>
                    <a:p>
                      <a:pPr marL="0" indent="0">
                        <a:spcAft>
                          <a:spcPts val="0"/>
                        </a:spcAft>
                      </a:pPr>
                      <a:r>
                        <a:rPr lang="en-ZA" sz="1600" b="0" dirty="0">
                          <a:solidFill>
                            <a:schemeClr val="tx1"/>
                          </a:solidFill>
                          <a:effectLst/>
                          <a:latin typeface="Segoe UI" panose="020B0502040204020203" pitchFamily="34" charset="0"/>
                          <a:cs typeface="Segoe UI" panose="020B0502040204020203" pitchFamily="34" charset="0"/>
                        </a:rPr>
                        <a:t> </a:t>
                      </a:r>
                    </a:p>
                    <a:p>
                      <a:pPr marL="0" indent="0">
                        <a:spcAft>
                          <a:spcPts val="0"/>
                        </a:spcAft>
                      </a:pPr>
                      <a:r>
                        <a:rPr lang="en-ZA" sz="1600" b="0" dirty="0">
                          <a:solidFill>
                            <a:schemeClr val="tx1"/>
                          </a:solidFill>
                          <a:effectLst/>
                          <a:latin typeface="Segoe UI" panose="020B0502040204020203" pitchFamily="34" charset="0"/>
                          <a:cs typeface="Segoe UI" panose="020B0502040204020203" pitchFamily="34" charset="0"/>
                        </a:rPr>
                        <a:t>RI HQ E = 43 068 </a:t>
                      </a:r>
                    </a:p>
                  </a:txBody>
                  <a:tcPr marL="55495" marR="554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85725" indent="0">
                        <a:spcAft>
                          <a:spcPts val="0"/>
                        </a:spcAft>
                      </a:pPr>
                      <a:r>
                        <a:rPr lang="en-ZA" sz="1600" b="0" dirty="0">
                          <a:solidFill>
                            <a:schemeClr val="tx1"/>
                          </a:solidFill>
                          <a:effectLst/>
                          <a:latin typeface="Segoe UI" panose="020B0502040204020203" pitchFamily="34" charset="0"/>
                          <a:ea typeface="Calibri" panose="020F0502020204030204" pitchFamily="34" charset="0"/>
                          <a:cs typeface="Segoe UI" panose="020B0502040204020203" pitchFamily="34" charset="0"/>
                        </a:rPr>
                        <a:t>Status: On 2021-02-10 there</a:t>
                      </a:r>
                      <a:r>
                        <a:rPr lang="en-ZA" sz="1600" b="0" baseline="0" dirty="0">
                          <a:solidFill>
                            <a:schemeClr val="tx1"/>
                          </a:solidFill>
                          <a:effectLst/>
                          <a:latin typeface="Segoe UI" panose="020B0502040204020203" pitchFamily="34" charset="0"/>
                          <a:ea typeface="Calibri" panose="020F0502020204030204" pitchFamily="34" charset="0"/>
                          <a:cs typeface="Segoe UI" panose="020B0502040204020203" pitchFamily="34" charset="0"/>
                        </a:rPr>
                        <a:t> were 23  294  unassigned entries (9 237 increase).</a:t>
                      </a:r>
                    </a:p>
                    <a:p>
                      <a:pPr marL="85725" indent="0">
                        <a:spcAft>
                          <a:spcPts val="0"/>
                        </a:spcAft>
                      </a:pPr>
                      <a:endParaRPr lang="en-ZA" sz="1600" b="0" baseline="0" dirty="0">
                        <a:solidFill>
                          <a:schemeClr val="tx1"/>
                        </a:solidFill>
                        <a:effectLst/>
                        <a:latin typeface="Segoe UI" panose="020B0502040204020203" pitchFamily="34" charset="0"/>
                        <a:ea typeface="Calibri" panose="020F0502020204030204" pitchFamily="34" charset="0"/>
                        <a:cs typeface="Segoe UI" panose="020B0502040204020203" pitchFamily="34" charset="0"/>
                      </a:endParaRPr>
                    </a:p>
                    <a:p>
                      <a:pPr marL="85725" indent="0">
                        <a:spcAft>
                          <a:spcPts val="0"/>
                        </a:spcAft>
                      </a:pPr>
                      <a:r>
                        <a:rPr lang="en-ZA" sz="1600" b="0" baseline="0" dirty="0">
                          <a:solidFill>
                            <a:schemeClr val="tx1"/>
                          </a:solidFill>
                          <a:effectLst/>
                          <a:latin typeface="Segoe UI" panose="020B0502040204020203" pitchFamily="34" charset="0"/>
                          <a:ea typeface="Calibri" panose="020F0502020204030204" pitchFamily="34" charset="0"/>
                          <a:cs typeface="Segoe UI" panose="020B0502040204020203" pitchFamily="34" charset="0"/>
                        </a:rPr>
                        <a:t>On 2021-02-10, there were 43 892 RI HQ “E” entries (824 increase).</a:t>
                      </a:r>
                      <a:endParaRPr lang="en-ZA" sz="1600" b="0" dirty="0">
                        <a:solidFill>
                          <a:schemeClr val="tx1"/>
                        </a:solidFill>
                        <a:effectLst/>
                        <a:latin typeface="Segoe UI" panose="020B0502040204020203" pitchFamily="34" charset="0"/>
                        <a:ea typeface="Calibri" panose="020F0502020204030204" pitchFamily="34" charset="0"/>
                        <a:cs typeface="Segoe UI" panose="020B0502040204020203" pitchFamily="34" charset="0"/>
                      </a:endParaRPr>
                    </a:p>
                  </a:txBody>
                  <a:tcPr marL="55495" marR="554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35200823"/>
                  </a:ext>
                </a:extLst>
              </a:tr>
              <a:tr h="4006283">
                <a:tc vMerge="1">
                  <a:txBody>
                    <a:bodyPr/>
                    <a:lstStyle/>
                    <a:p>
                      <a:endParaRPr lang="en-ZA"/>
                    </a:p>
                  </a:txBody>
                  <a:tcPr/>
                </a:tc>
                <a:tc vMerge="1">
                  <a:txBody>
                    <a:bodyPr/>
                    <a:lstStyle/>
                    <a:p>
                      <a:endParaRPr lang="en-ZA"/>
                    </a:p>
                  </a:txBody>
                  <a:tcPr/>
                </a:tc>
                <a:tc>
                  <a:txBody>
                    <a:bodyPr/>
                    <a:lstStyle/>
                    <a:p>
                      <a:pPr marL="0" indent="85725">
                        <a:spcAft>
                          <a:spcPts val="0"/>
                        </a:spcAft>
                      </a:pPr>
                      <a:r>
                        <a:rPr lang="en-ZA" sz="1600" b="0" dirty="0">
                          <a:solidFill>
                            <a:schemeClr val="tx1"/>
                          </a:solidFill>
                          <a:effectLst/>
                          <a:latin typeface="Segoe UI" panose="020B0502040204020203" pitchFamily="34" charset="0"/>
                          <a:ea typeface="Calibri" panose="020F0502020204030204" pitchFamily="34" charset="0"/>
                          <a:cs typeface="Segoe UI" panose="020B0502040204020203" pitchFamily="34" charset="0"/>
                        </a:rPr>
                        <a:t>Progress: </a:t>
                      </a:r>
                    </a:p>
                    <a:p>
                      <a:pPr marL="285750" indent="-200025" algn="l">
                        <a:spcAft>
                          <a:spcPts val="0"/>
                        </a:spcAft>
                        <a:buFontTx/>
                        <a:buChar char="-"/>
                      </a:pPr>
                      <a:r>
                        <a:rPr lang="en-ZA" sz="16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Short term plan= 42</a:t>
                      </a:r>
                      <a:r>
                        <a:rPr lang="en-ZA" sz="1600" b="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 quantification kits approved on quotation (35 in PTA and 7 at W/C)</a:t>
                      </a:r>
                    </a:p>
                    <a:p>
                      <a:pPr marL="285750" indent="-200025" algn="l">
                        <a:spcAft>
                          <a:spcPts val="0"/>
                        </a:spcAft>
                        <a:buFontTx/>
                        <a:buChar char="-"/>
                      </a:pPr>
                      <a:r>
                        <a:rPr lang="en-ZA" sz="1600" b="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Medium term= ±4mil for quantification kits pending treasury outcome to sustain PTA and W/C for a period of 3months operation.</a:t>
                      </a:r>
                    </a:p>
                    <a:p>
                      <a:pPr marL="285750" indent="-200025" algn="l">
                        <a:spcAft>
                          <a:spcPts val="0"/>
                        </a:spcAft>
                        <a:buFontTx/>
                        <a:buChar char="-"/>
                      </a:pPr>
                      <a:r>
                        <a:rPr lang="en-ZA" sz="1600" b="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Long term: bidding process in progress, validation and training to be effected after awarding.</a:t>
                      </a:r>
                    </a:p>
                    <a:p>
                      <a:pPr marL="285750" indent="-200025">
                        <a:spcAft>
                          <a:spcPts val="0"/>
                        </a:spcAft>
                        <a:buFontTx/>
                        <a:buChar char="-"/>
                      </a:pPr>
                      <a:r>
                        <a:rPr lang="en-ZA" sz="1600" b="0" baseline="0" dirty="0">
                          <a:solidFill>
                            <a:schemeClr val="tx1"/>
                          </a:solidFill>
                          <a:effectLst/>
                          <a:latin typeface="Segoe UI" panose="020B0502040204020203" pitchFamily="34" charset="0"/>
                          <a:ea typeface="Calibri" panose="020F0502020204030204" pitchFamily="34" charset="0"/>
                          <a:cs typeface="Segoe UI" panose="020B0502040204020203" pitchFamily="34" charset="0"/>
                        </a:rPr>
                        <a:t>Outstanding vaccination of 393 forensic analysts being prioritised.</a:t>
                      </a:r>
                    </a:p>
                    <a:p>
                      <a:pPr marL="285750" indent="-200025">
                        <a:spcAft>
                          <a:spcPts val="0"/>
                        </a:spcAft>
                        <a:buFontTx/>
                        <a:buChar char="-"/>
                      </a:pPr>
                      <a:r>
                        <a:rPr lang="en-ZA" sz="1600" b="0" dirty="0">
                          <a:solidFill>
                            <a:schemeClr val="tx1"/>
                          </a:solidFill>
                          <a:effectLst/>
                          <a:latin typeface="Segoe UI" panose="020B0502040204020203" pitchFamily="34" charset="0"/>
                          <a:ea typeface="Calibri" panose="020F0502020204030204" pitchFamily="34" charset="0"/>
                          <a:cs typeface="Segoe UI" panose="020B0502040204020203" pitchFamily="34" charset="0"/>
                        </a:rPr>
                        <a:t>COVID-19</a:t>
                      </a:r>
                      <a:r>
                        <a:rPr lang="en-ZA" sz="1600" b="0" baseline="0" dirty="0">
                          <a:solidFill>
                            <a:schemeClr val="tx1"/>
                          </a:solidFill>
                          <a:effectLst/>
                          <a:latin typeface="Segoe UI" panose="020B0502040204020203" pitchFamily="34" charset="0"/>
                          <a:ea typeface="Calibri" panose="020F0502020204030204" pitchFamily="34" charset="0"/>
                          <a:cs typeface="Segoe UI" panose="020B0502040204020203" pitchFamily="34" charset="0"/>
                        </a:rPr>
                        <a:t> pandemic disruptions leading to closure of laboratories and buildings decontaminated.</a:t>
                      </a:r>
                      <a:endParaRPr lang="en-ZA" sz="1600" b="0" dirty="0">
                        <a:solidFill>
                          <a:schemeClr val="tx1"/>
                        </a:solidFill>
                        <a:effectLst/>
                        <a:latin typeface="Segoe UI" panose="020B0502040204020203" pitchFamily="34" charset="0"/>
                        <a:ea typeface="Calibri" panose="020F0502020204030204" pitchFamily="34" charset="0"/>
                        <a:cs typeface="Segoe UI" panose="020B0502040204020203" pitchFamily="34" charset="0"/>
                      </a:endParaRPr>
                    </a:p>
                  </a:txBody>
                  <a:tcPr marL="55495" marR="554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02174816"/>
                  </a:ext>
                </a:extLst>
              </a:tr>
            </a:tbl>
          </a:graphicData>
        </a:graphic>
      </p:graphicFrame>
    </p:spTree>
    <p:extLst>
      <p:ext uri="{BB962C8B-B14F-4D97-AF65-F5344CB8AC3E}">
        <p14:creationId xmlns:p14="http://schemas.microsoft.com/office/powerpoint/2010/main" val="39941846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a:spLocks noGrp="1"/>
          </p:cNvSpPr>
          <p:nvPr>
            <p:ph type="ctrTitle"/>
          </p:nvPr>
        </p:nvSpPr>
        <p:spPr>
          <a:xfrm>
            <a:off x="834390" y="4445"/>
            <a:ext cx="7772400" cy="1470025"/>
          </a:xfrm>
        </p:spPr>
        <p:txBody>
          <a:bodyPr>
            <a:normAutofit/>
          </a:bodyPr>
          <a:lstStyle/>
          <a:p>
            <a:r>
              <a:rPr lang="en-US" sz="2400" b="1" dirty="0">
                <a:latin typeface="Segoe UI" panose="020B0502040204020203" pitchFamily="34" charset="0"/>
                <a:cs typeface="Segoe UI" panose="020B0502040204020203" pitchFamily="34" charset="0"/>
              </a:rPr>
              <a:t>Project Plan on Processing DNA Backlog (2)</a:t>
            </a:r>
          </a:p>
        </p:txBody>
      </p:sp>
      <p:sp>
        <p:nvSpPr>
          <p:cNvPr id="4" name="Slide Number Placeholder 3"/>
          <p:cNvSpPr>
            <a:spLocks noGrp="1"/>
          </p:cNvSpPr>
          <p:nvPr>
            <p:ph type="sldNum" sz="quarter" idx="12"/>
          </p:nvPr>
        </p:nvSpPr>
        <p:spPr>
          <a:xfrm>
            <a:off x="8606790" y="957073"/>
            <a:ext cx="486410" cy="234950"/>
          </a:xfrm>
        </p:spPr>
        <p:txBody>
          <a:bodyPr/>
          <a:lstStyle/>
          <a:p>
            <a:fld id="{8BCE3E3E-AAEA-2C4F-AAAF-D5D0D3B13C3A}" type="slidenum">
              <a:rPr lang="en-US" sz="1800" b="1" smtClean="0"/>
              <a:pPr/>
              <a:t>14</a:t>
            </a:fld>
            <a:endParaRPr lang="en-US" sz="1800" b="1" dirty="0"/>
          </a:p>
        </p:txBody>
      </p:sp>
      <p:graphicFrame>
        <p:nvGraphicFramePr>
          <p:cNvPr id="3" name="Table 2"/>
          <p:cNvGraphicFramePr>
            <a:graphicFrameLocks noGrp="1"/>
          </p:cNvGraphicFramePr>
          <p:nvPr>
            <p:extLst>
              <p:ext uri="{D42A27DB-BD31-4B8C-83A1-F6EECF244321}">
                <p14:modId xmlns:p14="http://schemas.microsoft.com/office/powerpoint/2010/main" val="2974602501"/>
              </p:ext>
            </p:extLst>
          </p:nvPr>
        </p:nvGraphicFramePr>
        <p:xfrm>
          <a:off x="95694" y="1192023"/>
          <a:ext cx="9011730" cy="5671348"/>
        </p:xfrm>
        <a:graphic>
          <a:graphicData uri="http://schemas.openxmlformats.org/drawingml/2006/table">
            <a:tbl>
              <a:tblPr firstRow="1" firstCol="1" bandRow="1">
                <a:tableStyleId>{5C22544A-7EE6-4342-B048-85BDC9FD1C3A}</a:tableStyleId>
              </a:tblPr>
              <a:tblGrid>
                <a:gridCol w="1605928">
                  <a:extLst>
                    <a:ext uri="{9D8B030D-6E8A-4147-A177-3AD203B41FA5}">
                      <a16:colId xmlns:a16="http://schemas.microsoft.com/office/drawing/2014/main" val="2711667902"/>
                    </a:ext>
                  </a:extLst>
                </a:gridCol>
                <a:gridCol w="2870378">
                  <a:extLst>
                    <a:ext uri="{9D8B030D-6E8A-4147-A177-3AD203B41FA5}">
                      <a16:colId xmlns:a16="http://schemas.microsoft.com/office/drawing/2014/main" val="2097371238"/>
                    </a:ext>
                  </a:extLst>
                </a:gridCol>
                <a:gridCol w="4535424">
                  <a:extLst>
                    <a:ext uri="{9D8B030D-6E8A-4147-A177-3AD203B41FA5}">
                      <a16:colId xmlns:a16="http://schemas.microsoft.com/office/drawing/2014/main" val="3385078163"/>
                    </a:ext>
                  </a:extLst>
                </a:gridCol>
              </a:tblGrid>
              <a:tr h="890777">
                <a:tc rowSpan="2">
                  <a:txBody>
                    <a:bodyPr/>
                    <a:lstStyle/>
                    <a:p>
                      <a:pPr>
                        <a:spcAft>
                          <a:spcPts val="280"/>
                        </a:spcAft>
                      </a:pPr>
                      <a:r>
                        <a:rPr lang="en-ZA" sz="1600" b="1" dirty="0">
                          <a:solidFill>
                            <a:schemeClr val="tx1"/>
                          </a:solidFill>
                          <a:effectLst/>
                          <a:latin typeface="Segoe UI" panose="020B0502040204020203" pitchFamily="34" charset="0"/>
                          <a:cs typeface="Segoe UI" panose="020B0502040204020203" pitchFamily="34" charset="0"/>
                        </a:rPr>
                        <a:t>Biology HQ – Entries in process</a:t>
                      </a:r>
                      <a:endParaRPr lang="en-ZA" sz="1600" b="1" dirty="0">
                        <a:solidFill>
                          <a:schemeClr val="tx1"/>
                        </a:solidFill>
                        <a:effectLst/>
                        <a:latin typeface="Segoe UI" panose="020B0502040204020203" pitchFamily="34" charset="0"/>
                        <a:ea typeface="Calibri" panose="020F0502020204030204" pitchFamily="34" charset="0"/>
                        <a:cs typeface="Segoe UI" panose="020B0502040204020203" pitchFamily="34" charset="0"/>
                      </a:endParaRPr>
                    </a:p>
                  </a:txBody>
                  <a:tcPr marL="55495" marR="554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0" indent="0">
                        <a:spcAft>
                          <a:spcPts val="280"/>
                        </a:spcAft>
                      </a:pPr>
                      <a:r>
                        <a:rPr lang="en-ZA" sz="1600" b="0" dirty="0">
                          <a:solidFill>
                            <a:schemeClr val="tx1"/>
                          </a:solidFill>
                          <a:effectLst/>
                          <a:latin typeface="Segoe UI" panose="020B0502040204020203" pitchFamily="34" charset="0"/>
                          <a:cs typeface="Segoe UI" panose="020B0502040204020203" pitchFamily="34" charset="0"/>
                        </a:rPr>
                        <a:t>The total cases in process = 25 633.</a:t>
                      </a:r>
                    </a:p>
                    <a:p>
                      <a:pPr marL="0" indent="0">
                        <a:spcAft>
                          <a:spcPts val="280"/>
                        </a:spcAft>
                      </a:pPr>
                      <a:endParaRPr lang="en-ZA" sz="1600" b="0" dirty="0">
                        <a:solidFill>
                          <a:schemeClr val="tx1"/>
                        </a:solidFill>
                        <a:effectLst/>
                        <a:latin typeface="Segoe UI" panose="020B0502040204020203" pitchFamily="34" charset="0"/>
                        <a:cs typeface="Segoe UI" panose="020B0502040204020203" pitchFamily="34" charset="0"/>
                      </a:endParaRPr>
                    </a:p>
                    <a:p>
                      <a:pPr marL="0" indent="0">
                        <a:spcAft>
                          <a:spcPts val="280"/>
                        </a:spcAft>
                      </a:pPr>
                      <a:r>
                        <a:rPr lang="en-ZA" sz="1600" b="0" dirty="0">
                          <a:solidFill>
                            <a:schemeClr val="tx1"/>
                          </a:solidFill>
                          <a:effectLst/>
                          <a:latin typeface="Segoe UI" panose="020B0502040204020203" pitchFamily="34" charset="0"/>
                          <a:cs typeface="Segoe UI" panose="020B0502040204020203" pitchFamily="34" charset="0"/>
                        </a:rPr>
                        <a:t>Expected incoming for the next  6 weeks = 6 000 cases.</a:t>
                      </a:r>
                    </a:p>
                    <a:p>
                      <a:pPr marL="0" indent="0">
                        <a:spcAft>
                          <a:spcPts val="280"/>
                        </a:spcAft>
                      </a:pPr>
                      <a:endParaRPr lang="en-ZA" sz="1600" b="0" dirty="0">
                        <a:solidFill>
                          <a:schemeClr val="tx1"/>
                        </a:solidFill>
                        <a:effectLst/>
                        <a:latin typeface="Segoe UI" panose="020B0502040204020203" pitchFamily="34" charset="0"/>
                        <a:cs typeface="Segoe UI" panose="020B0502040204020203" pitchFamily="34" charset="0"/>
                      </a:endParaRPr>
                    </a:p>
                    <a:p>
                      <a:pPr marL="0" indent="0">
                        <a:spcAft>
                          <a:spcPts val="280"/>
                        </a:spcAft>
                      </a:pPr>
                      <a:r>
                        <a:rPr lang="en-ZA" sz="1600" b="0" dirty="0">
                          <a:solidFill>
                            <a:schemeClr val="tx1"/>
                          </a:solidFill>
                          <a:effectLst/>
                          <a:latin typeface="Segoe UI" panose="020B0502040204020203" pitchFamily="34" charset="0"/>
                          <a:cs typeface="Segoe UI" panose="020B0502040204020203" pitchFamily="34" charset="0"/>
                        </a:rPr>
                        <a:t>Total cases expected to be handled by Biology for the next quarter = 31 633.</a:t>
                      </a:r>
                    </a:p>
                  </a:txBody>
                  <a:tcPr marL="55495" marR="554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Aft>
                          <a:spcPts val="280"/>
                        </a:spcAft>
                      </a:pPr>
                      <a:r>
                        <a:rPr lang="en-ZA" sz="1600" b="0" dirty="0">
                          <a:solidFill>
                            <a:schemeClr val="tx1"/>
                          </a:solidFill>
                          <a:effectLst/>
                          <a:latin typeface="Segoe UI" panose="020B0502040204020203" pitchFamily="34" charset="0"/>
                          <a:cs typeface="Segoe UI" panose="020B0502040204020203" pitchFamily="34" charset="0"/>
                        </a:rPr>
                        <a:t>Status: On 2021-02-10 there</a:t>
                      </a:r>
                      <a:r>
                        <a:rPr lang="en-ZA" sz="1600" b="0" baseline="0" dirty="0">
                          <a:solidFill>
                            <a:schemeClr val="tx1"/>
                          </a:solidFill>
                          <a:effectLst/>
                          <a:latin typeface="Segoe UI" panose="020B0502040204020203" pitchFamily="34" charset="0"/>
                          <a:cs typeface="Segoe UI" panose="020B0502040204020203" pitchFamily="34" charset="0"/>
                        </a:rPr>
                        <a:t> were 36 347 DNA and RI HQ “A” entries in process. (10 714 increase) </a:t>
                      </a:r>
                      <a:endParaRPr lang="en-ZA" sz="1600" b="0" dirty="0">
                        <a:solidFill>
                          <a:schemeClr val="tx1"/>
                        </a:solidFill>
                        <a:effectLst/>
                        <a:latin typeface="Segoe UI" panose="020B0502040204020203" pitchFamily="34" charset="0"/>
                        <a:cs typeface="Segoe UI" panose="020B0502040204020203" pitchFamily="34" charset="0"/>
                      </a:endParaRPr>
                    </a:p>
                  </a:txBody>
                  <a:tcPr marL="55495" marR="554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918085"/>
                  </a:ext>
                </a:extLst>
              </a:tr>
              <a:tr h="4780571">
                <a:tc vMerge="1">
                  <a:txBody>
                    <a:bodyPr/>
                    <a:lstStyle/>
                    <a:p>
                      <a:endParaRPr lang="en-ZA"/>
                    </a:p>
                  </a:txBody>
                  <a:tcPr/>
                </a:tc>
                <a:tc vMerge="1">
                  <a:txBody>
                    <a:bodyPr/>
                    <a:lstStyle/>
                    <a:p>
                      <a:endParaRPr lang="en-ZA"/>
                    </a:p>
                  </a:txBody>
                  <a:tcPr/>
                </a:tc>
                <a:tc>
                  <a:txBody>
                    <a:bodyPr/>
                    <a:lstStyle/>
                    <a:p>
                      <a:pPr marL="0" indent="85725">
                        <a:spcAft>
                          <a:spcPts val="0"/>
                        </a:spcAft>
                      </a:pPr>
                      <a:r>
                        <a:rPr lang="en-ZA" sz="1600" b="0" dirty="0">
                          <a:solidFill>
                            <a:schemeClr val="tx1"/>
                          </a:solidFill>
                          <a:effectLst/>
                          <a:latin typeface="Segoe UI" panose="020B0502040204020203" pitchFamily="34" charset="0"/>
                          <a:ea typeface="Calibri" panose="020F0502020204030204" pitchFamily="34" charset="0"/>
                          <a:cs typeface="Segoe UI" panose="020B0502040204020203" pitchFamily="34" charset="0"/>
                        </a:rPr>
                        <a:t>Progress: </a:t>
                      </a:r>
                    </a:p>
                    <a:p>
                      <a:pPr marL="285750" indent="-200025" algn="l">
                        <a:spcAft>
                          <a:spcPts val="0"/>
                        </a:spcAft>
                        <a:buFontTx/>
                        <a:buChar char="-"/>
                      </a:pPr>
                      <a:r>
                        <a:rPr lang="en-ZA" sz="16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Short term plan= 42</a:t>
                      </a:r>
                      <a:r>
                        <a:rPr lang="en-ZA" sz="1600" b="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 quantification kits approved on quotation (35 in PTA and 7 at W/C)</a:t>
                      </a:r>
                    </a:p>
                    <a:p>
                      <a:pPr marL="285750" indent="-200025" algn="l">
                        <a:spcAft>
                          <a:spcPts val="0"/>
                        </a:spcAft>
                        <a:buFontTx/>
                        <a:buChar char="-"/>
                      </a:pPr>
                      <a:r>
                        <a:rPr lang="en-ZA" sz="1600" b="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Medium term= ±4mil for quantification kits pending treasury outcome to sustain PTA and W/C for a period of 3months operation.</a:t>
                      </a:r>
                    </a:p>
                    <a:p>
                      <a:pPr marL="285750" indent="-200025" algn="l">
                        <a:spcAft>
                          <a:spcPts val="0"/>
                        </a:spcAft>
                        <a:buFontTx/>
                        <a:buChar char="-"/>
                      </a:pPr>
                      <a:r>
                        <a:rPr lang="en-ZA" sz="1600" b="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Long term: bidding process in progress, validation and training to be effected after awarding.</a:t>
                      </a:r>
                    </a:p>
                    <a:p>
                      <a:pPr marL="285750" indent="-200025">
                        <a:spcAft>
                          <a:spcPts val="0"/>
                        </a:spcAft>
                        <a:buFontTx/>
                        <a:buChar char="-"/>
                      </a:pPr>
                      <a:r>
                        <a:rPr lang="en-ZA" sz="1600" b="0" baseline="0" dirty="0">
                          <a:solidFill>
                            <a:schemeClr val="tx1"/>
                          </a:solidFill>
                          <a:effectLst/>
                          <a:latin typeface="Segoe UI" panose="020B0502040204020203" pitchFamily="34" charset="0"/>
                          <a:ea typeface="Calibri" panose="020F0502020204030204" pitchFamily="34" charset="0"/>
                          <a:cs typeface="Segoe UI" panose="020B0502040204020203" pitchFamily="34" charset="0"/>
                        </a:rPr>
                        <a:t>Outstanding vaccination of 393 forensic analysts being prioritised.</a:t>
                      </a:r>
                    </a:p>
                    <a:p>
                      <a:pPr marL="285750" indent="-200025">
                        <a:spcAft>
                          <a:spcPts val="0"/>
                        </a:spcAft>
                        <a:buFontTx/>
                        <a:buChar char="-"/>
                      </a:pPr>
                      <a:r>
                        <a:rPr lang="en-ZA" sz="1600" b="0" dirty="0">
                          <a:solidFill>
                            <a:schemeClr val="tx1"/>
                          </a:solidFill>
                          <a:effectLst/>
                          <a:latin typeface="Segoe UI" panose="020B0502040204020203" pitchFamily="34" charset="0"/>
                          <a:ea typeface="Calibri" panose="020F0502020204030204" pitchFamily="34" charset="0"/>
                          <a:cs typeface="Segoe UI" panose="020B0502040204020203" pitchFamily="34" charset="0"/>
                        </a:rPr>
                        <a:t>COVID-19</a:t>
                      </a:r>
                      <a:r>
                        <a:rPr lang="en-ZA" sz="1600" b="0" baseline="0" dirty="0">
                          <a:solidFill>
                            <a:schemeClr val="tx1"/>
                          </a:solidFill>
                          <a:effectLst/>
                          <a:latin typeface="Segoe UI" panose="020B0502040204020203" pitchFamily="34" charset="0"/>
                          <a:ea typeface="Calibri" panose="020F0502020204030204" pitchFamily="34" charset="0"/>
                          <a:cs typeface="Segoe UI" panose="020B0502040204020203" pitchFamily="34" charset="0"/>
                        </a:rPr>
                        <a:t> pandemic disruptions leading to closure of laboratories and buildings decontaminated.</a:t>
                      </a:r>
                      <a:endParaRPr lang="en-ZA" sz="1600" b="0" dirty="0">
                        <a:solidFill>
                          <a:schemeClr val="tx1"/>
                        </a:solidFill>
                        <a:effectLst/>
                        <a:latin typeface="Segoe UI" panose="020B0502040204020203" pitchFamily="34" charset="0"/>
                        <a:ea typeface="Calibri" panose="020F0502020204030204" pitchFamily="34" charset="0"/>
                        <a:cs typeface="Segoe UI" panose="020B0502040204020203" pitchFamily="34" charset="0"/>
                      </a:endParaRPr>
                    </a:p>
                  </a:txBody>
                  <a:tcPr marL="55495" marR="554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01788400"/>
                  </a:ext>
                </a:extLst>
              </a:tr>
            </a:tbl>
          </a:graphicData>
        </a:graphic>
      </p:graphicFrame>
    </p:spTree>
    <p:extLst>
      <p:ext uri="{BB962C8B-B14F-4D97-AF65-F5344CB8AC3E}">
        <p14:creationId xmlns:p14="http://schemas.microsoft.com/office/powerpoint/2010/main" val="26714301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a:spLocks noGrp="1"/>
          </p:cNvSpPr>
          <p:nvPr>
            <p:ph type="ctrTitle"/>
          </p:nvPr>
        </p:nvSpPr>
        <p:spPr>
          <a:xfrm>
            <a:off x="834390" y="4445"/>
            <a:ext cx="7772400" cy="1470025"/>
          </a:xfrm>
        </p:spPr>
        <p:txBody>
          <a:bodyPr>
            <a:normAutofit/>
          </a:bodyPr>
          <a:lstStyle/>
          <a:p>
            <a:r>
              <a:rPr lang="en-US" sz="2400" b="1" dirty="0">
                <a:latin typeface="Segoe UI" panose="020B0502040204020203" pitchFamily="34" charset="0"/>
                <a:cs typeface="Segoe UI" panose="020B0502040204020203" pitchFamily="34" charset="0"/>
              </a:rPr>
              <a:t>Project Plan on Processing DNA Backlog (3)</a:t>
            </a:r>
          </a:p>
        </p:txBody>
      </p:sp>
      <p:sp>
        <p:nvSpPr>
          <p:cNvPr id="4" name="Slide Number Placeholder 3"/>
          <p:cNvSpPr>
            <a:spLocks noGrp="1"/>
          </p:cNvSpPr>
          <p:nvPr>
            <p:ph type="sldNum" sz="quarter" idx="12"/>
          </p:nvPr>
        </p:nvSpPr>
        <p:spPr>
          <a:xfrm>
            <a:off x="8686800" y="832739"/>
            <a:ext cx="431800" cy="365125"/>
          </a:xfrm>
        </p:spPr>
        <p:txBody>
          <a:bodyPr/>
          <a:lstStyle/>
          <a:p>
            <a:fld id="{8BCE3E3E-AAEA-2C4F-AAAF-D5D0D3B13C3A}" type="slidenum">
              <a:rPr lang="en-US" sz="1800" b="1" smtClean="0"/>
              <a:pPr/>
              <a:t>15</a:t>
            </a:fld>
            <a:endParaRPr lang="en-US" sz="1800" b="1" dirty="0"/>
          </a:p>
        </p:txBody>
      </p:sp>
      <p:graphicFrame>
        <p:nvGraphicFramePr>
          <p:cNvPr id="2" name="Table 1"/>
          <p:cNvGraphicFramePr>
            <a:graphicFrameLocks noGrp="1"/>
          </p:cNvGraphicFramePr>
          <p:nvPr>
            <p:extLst>
              <p:ext uri="{D42A27DB-BD31-4B8C-83A1-F6EECF244321}">
                <p14:modId xmlns:p14="http://schemas.microsoft.com/office/powerpoint/2010/main" val="3044272457"/>
              </p:ext>
            </p:extLst>
          </p:nvPr>
        </p:nvGraphicFramePr>
        <p:xfrm>
          <a:off x="0" y="1197864"/>
          <a:ext cx="9134856" cy="5688076"/>
        </p:xfrm>
        <a:graphic>
          <a:graphicData uri="http://schemas.openxmlformats.org/drawingml/2006/table">
            <a:tbl>
              <a:tblPr firstRow="1" firstCol="1" bandRow="1">
                <a:tableStyleId>{5C22544A-7EE6-4342-B048-85BDC9FD1C3A}</a:tableStyleId>
              </a:tblPr>
              <a:tblGrid>
                <a:gridCol w="1234440">
                  <a:extLst>
                    <a:ext uri="{9D8B030D-6E8A-4147-A177-3AD203B41FA5}">
                      <a16:colId xmlns:a16="http://schemas.microsoft.com/office/drawing/2014/main" val="2991358561"/>
                    </a:ext>
                  </a:extLst>
                </a:gridCol>
                <a:gridCol w="4151657">
                  <a:extLst>
                    <a:ext uri="{9D8B030D-6E8A-4147-A177-3AD203B41FA5}">
                      <a16:colId xmlns:a16="http://schemas.microsoft.com/office/drawing/2014/main" val="2002370896"/>
                    </a:ext>
                  </a:extLst>
                </a:gridCol>
                <a:gridCol w="3748759">
                  <a:extLst>
                    <a:ext uri="{9D8B030D-6E8A-4147-A177-3AD203B41FA5}">
                      <a16:colId xmlns:a16="http://schemas.microsoft.com/office/drawing/2014/main" val="3785235261"/>
                    </a:ext>
                  </a:extLst>
                </a:gridCol>
              </a:tblGrid>
              <a:tr h="1786636">
                <a:tc rowSpan="2">
                  <a:txBody>
                    <a:bodyPr/>
                    <a:lstStyle/>
                    <a:p>
                      <a:pPr>
                        <a:lnSpc>
                          <a:spcPct val="107000"/>
                        </a:lnSpc>
                        <a:spcAft>
                          <a:spcPts val="280"/>
                        </a:spcAft>
                      </a:pPr>
                      <a:r>
                        <a:rPr lang="en-ZA" sz="1600" b="1" dirty="0">
                          <a:solidFill>
                            <a:schemeClr val="tx1"/>
                          </a:solidFill>
                          <a:effectLst/>
                          <a:latin typeface="Segoe UI" panose="020B0502040204020203" pitchFamily="34" charset="0"/>
                          <a:cs typeface="Segoe UI" panose="020B0502040204020203" pitchFamily="34" charset="0"/>
                        </a:rPr>
                        <a:t>Biology WC –Unassigned entries</a:t>
                      </a:r>
                      <a:endParaRPr lang="en-ZA" sz="1600" b="1" dirty="0">
                        <a:solidFill>
                          <a:schemeClr val="tx1"/>
                        </a:solidFill>
                        <a:effectLst/>
                        <a:latin typeface="Segoe UI" panose="020B0502040204020203" pitchFamily="34" charset="0"/>
                        <a:ea typeface="Calibri" panose="020F0502020204030204" pitchFamily="34" charset="0"/>
                        <a:cs typeface="Segoe UI" panose="020B0502040204020203" pitchFamily="34" charset="0"/>
                      </a:endParaRPr>
                    </a:p>
                  </a:txBody>
                  <a:tcPr marL="48325" marR="483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marL="0" indent="0">
                        <a:lnSpc>
                          <a:spcPct val="107000"/>
                        </a:lnSpc>
                        <a:spcAft>
                          <a:spcPts val="800"/>
                        </a:spcAft>
                      </a:pPr>
                      <a:r>
                        <a:rPr lang="en-ZA" sz="1600" b="0" dirty="0">
                          <a:solidFill>
                            <a:schemeClr val="tx1"/>
                          </a:solidFill>
                          <a:effectLst/>
                          <a:latin typeface="Segoe UI" panose="020B0502040204020203" pitchFamily="34" charset="0"/>
                          <a:cs typeface="Segoe UI" panose="020B0502040204020203" pitchFamily="34" charset="0"/>
                        </a:rPr>
                        <a:t>DNA WC E = 9 956</a:t>
                      </a:r>
                    </a:p>
                    <a:p>
                      <a:pPr marL="0" indent="0">
                        <a:lnSpc>
                          <a:spcPct val="107000"/>
                        </a:lnSpc>
                        <a:spcAft>
                          <a:spcPts val="800"/>
                        </a:spcAft>
                      </a:pPr>
                      <a:r>
                        <a:rPr lang="en-ZA" sz="1600" b="0" dirty="0">
                          <a:solidFill>
                            <a:schemeClr val="tx1"/>
                          </a:solidFill>
                          <a:effectLst/>
                          <a:latin typeface="Segoe UI" panose="020B0502040204020203" pitchFamily="34" charset="0"/>
                          <a:cs typeface="Segoe UI" panose="020B0502040204020203" pitchFamily="34" charset="0"/>
                        </a:rPr>
                        <a:t>Plan to deal with an average of 5 cases, per day, to a maximum of 32 analysts.</a:t>
                      </a:r>
                    </a:p>
                    <a:p>
                      <a:pPr marL="0" indent="0">
                        <a:lnSpc>
                          <a:spcPct val="107000"/>
                        </a:lnSpc>
                        <a:spcAft>
                          <a:spcPts val="800"/>
                        </a:spcAft>
                      </a:pPr>
                      <a:r>
                        <a:rPr lang="en-ZA" sz="1600" b="0" dirty="0">
                          <a:solidFill>
                            <a:schemeClr val="tx1"/>
                          </a:solidFill>
                          <a:effectLst/>
                          <a:latin typeface="Segoe UI" panose="020B0502040204020203" pitchFamily="34" charset="0"/>
                          <a:cs typeface="Segoe UI" panose="020B0502040204020203" pitchFamily="34" charset="0"/>
                        </a:rPr>
                        <a:t>32 X 5 = 160 = 800 per week, current backlog to be depleted in 13 weeks.</a:t>
                      </a:r>
                    </a:p>
                    <a:p>
                      <a:pPr marL="0" indent="0">
                        <a:lnSpc>
                          <a:spcPct val="107000"/>
                        </a:lnSpc>
                        <a:spcAft>
                          <a:spcPts val="800"/>
                        </a:spcAft>
                      </a:pPr>
                      <a:r>
                        <a:rPr lang="en-ZA" sz="1600" b="0" dirty="0">
                          <a:solidFill>
                            <a:schemeClr val="tx1"/>
                          </a:solidFill>
                          <a:effectLst/>
                          <a:latin typeface="Segoe UI" panose="020B0502040204020203" pitchFamily="34" charset="0"/>
                          <a:cs typeface="Segoe UI" panose="020B0502040204020203" pitchFamily="34" charset="0"/>
                        </a:rPr>
                        <a:t>Incoming work = an average of 500 cases, per week. At the end of 14 weeks = 7 000 cases. Overtime hours required, resulting in 2 000 cases completed in a 2 month period, resulting in a carry over of +/- 5000 cases to the fourth quarter. Additional overtime, in the fourth quarter, will be needed to address this,</a:t>
                      </a:r>
                      <a:r>
                        <a:rPr lang="en-ZA" sz="1600" b="0" baseline="0" dirty="0">
                          <a:solidFill>
                            <a:schemeClr val="tx1"/>
                          </a:solidFill>
                          <a:effectLst/>
                          <a:latin typeface="Segoe UI" panose="020B0502040204020203" pitchFamily="34" charset="0"/>
                          <a:cs typeface="Segoe UI" panose="020B0502040204020203" pitchFamily="34" charset="0"/>
                        </a:rPr>
                        <a:t> to ensure </a:t>
                      </a:r>
                      <a:r>
                        <a:rPr lang="en-ZA" sz="1600" b="0" dirty="0">
                          <a:solidFill>
                            <a:schemeClr val="tx1"/>
                          </a:solidFill>
                          <a:effectLst/>
                          <a:latin typeface="Segoe UI" panose="020B0502040204020203" pitchFamily="34" charset="0"/>
                          <a:cs typeface="Segoe UI" panose="020B0502040204020203" pitchFamily="34" charset="0"/>
                        </a:rPr>
                        <a:t>that the carry over into the new financial year, is minimal.  </a:t>
                      </a:r>
                    </a:p>
                    <a:p>
                      <a:pPr marL="0" indent="0">
                        <a:lnSpc>
                          <a:spcPct val="107000"/>
                        </a:lnSpc>
                        <a:spcAft>
                          <a:spcPts val="800"/>
                        </a:spcAft>
                      </a:pPr>
                      <a:r>
                        <a:rPr lang="en-ZA" sz="1600" b="0" dirty="0">
                          <a:solidFill>
                            <a:schemeClr val="tx1"/>
                          </a:solidFill>
                          <a:effectLst/>
                          <a:latin typeface="Segoe UI" panose="020B0502040204020203" pitchFamily="34" charset="0"/>
                          <a:cs typeface="Segoe UI" panose="020B0502040204020203" pitchFamily="34" charset="0"/>
                        </a:rPr>
                        <a:t>RI WC E = 22 585, on 2021-02-10.</a:t>
                      </a:r>
                    </a:p>
                    <a:p>
                      <a:pPr marL="0" indent="0">
                        <a:lnSpc>
                          <a:spcPct val="107000"/>
                        </a:lnSpc>
                        <a:spcAft>
                          <a:spcPts val="800"/>
                        </a:spcAft>
                      </a:pPr>
                      <a:r>
                        <a:rPr lang="en-ZA" sz="1600" b="0" dirty="0">
                          <a:solidFill>
                            <a:schemeClr val="tx1"/>
                          </a:solidFill>
                          <a:effectLst/>
                          <a:latin typeface="Segoe UI" panose="020B0502040204020203" pitchFamily="34" charset="0"/>
                          <a:cs typeface="Segoe UI" panose="020B0502040204020203" pitchFamily="34" charset="0"/>
                        </a:rPr>
                        <a:t>RI Index backlog is currently, about 1 month. WC has 3 lanes, with all Instruments running, the current backlog can be depleted, in 10 working days. </a:t>
                      </a:r>
                      <a:endParaRPr lang="en-ZA" sz="1600" b="0" dirty="0">
                        <a:solidFill>
                          <a:schemeClr val="tx1"/>
                        </a:solidFill>
                        <a:effectLst/>
                        <a:latin typeface="Segoe UI" panose="020B0502040204020203" pitchFamily="34" charset="0"/>
                        <a:ea typeface="Calibri" panose="020F0502020204030204" pitchFamily="34" charset="0"/>
                        <a:cs typeface="Segoe UI" panose="020B0502040204020203" pitchFamily="34" charset="0"/>
                      </a:endParaRPr>
                    </a:p>
                  </a:txBody>
                  <a:tcPr marL="48325" marR="483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800"/>
                        </a:spcAft>
                      </a:pPr>
                      <a:r>
                        <a:rPr lang="en-ZA" sz="1600" b="0" dirty="0">
                          <a:solidFill>
                            <a:schemeClr val="tx1"/>
                          </a:solidFill>
                          <a:effectLst/>
                          <a:latin typeface="Segoe UI" panose="020B0502040204020203" pitchFamily="34" charset="0"/>
                          <a:cs typeface="Segoe UI" panose="020B0502040204020203" pitchFamily="34" charset="0"/>
                        </a:rPr>
                        <a:t>Status: On 2021-02-10 t</a:t>
                      </a:r>
                      <a:r>
                        <a:rPr lang="en-ZA" sz="1600" b="0" baseline="0" dirty="0">
                          <a:solidFill>
                            <a:schemeClr val="tx1"/>
                          </a:solidFill>
                          <a:effectLst/>
                          <a:latin typeface="Segoe UI" panose="020B0502040204020203" pitchFamily="34" charset="0"/>
                          <a:cs typeface="Segoe UI" panose="020B0502040204020203" pitchFamily="34" charset="0"/>
                        </a:rPr>
                        <a:t>here were 12 024 DNA WC “E” unassigned entries (2 068 increase).</a:t>
                      </a:r>
                    </a:p>
                    <a:p>
                      <a:pPr>
                        <a:lnSpc>
                          <a:spcPct val="107000"/>
                        </a:lnSpc>
                        <a:spcAft>
                          <a:spcPts val="800"/>
                        </a:spcAft>
                      </a:pPr>
                      <a:r>
                        <a:rPr lang="en-ZA" sz="1600" b="0" baseline="0" dirty="0">
                          <a:solidFill>
                            <a:schemeClr val="tx1"/>
                          </a:solidFill>
                          <a:effectLst/>
                          <a:latin typeface="Segoe UI" panose="020B0502040204020203" pitchFamily="34" charset="0"/>
                          <a:cs typeface="Segoe UI" panose="020B0502040204020203" pitchFamily="34" charset="0"/>
                        </a:rPr>
                        <a:t>On there were 20 849 RI WC “E” unassigned entries (1 736 decrease)</a:t>
                      </a:r>
                      <a:endParaRPr lang="en-ZA" sz="1600" b="0" dirty="0">
                        <a:solidFill>
                          <a:schemeClr val="tx1"/>
                        </a:solidFill>
                        <a:effectLst/>
                        <a:latin typeface="Segoe UI" panose="020B0502040204020203" pitchFamily="34" charset="0"/>
                        <a:cs typeface="Segoe UI" panose="020B0502040204020203" pitchFamily="34" charset="0"/>
                      </a:endParaRPr>
                    </a:p>
                    <a:p>
                      <a:pPr>
                        <a:lnSpc>
                          <a:spcPct val="107000"/>
                        </a:lnSpc>
                        <a:spcAft>
                          <a:spcPts val="800"/>
                        </a:spcAft>
                      </a:pPr>
                      <a:endParaRPr lang="en-ZA" sz="1600" b="0" dirty="0">
                        <a:solidFill>
                          <a:schemeClr val="tx1"/>
                        </a:solidFill>
                        <a:effectLst/>
                        <a:latin typeface="Segoe UI" panose="020B0502040204020203" pitchFamily="34" charset="0"/>
                        <a:cs typeface="Segoe UI" panose="020B0502040204020203" pitchFamily="34" charset="0"/>
                      </a:endParaRPr>
                    </a:p>
                  </a:txBody>
                  <a:tcPr marL="48325" marR="483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42911885"/>
                  </a:ext>
                </a:extLst>
              </a:tr>
              <a:tr h="2581309">
                <a:tc vMerge="1">
                  <a:txBody>
                    <a:bodyPr/>
                    <a:lstStyle/>
                    <a:p>
                      <a:endParaRPr lang="en-ZA"/>
                    </a:p>
                  </a:txBody>
                  <a:tcPr/>
                </a:tc>
                <a:tc vMerge="1">
                  <a:txBody>
                    <a:bodyPr/>
                    <a:lstStyle/>
                    <a:p>
                      <a:endParaRPr lang="en-ZA"/>
                    </a:p>
                  </a:txBody>
                  <a:tcPr/>
                </a:tc>
                <a:tc>
                  <a:txBody>
                    <a:bodyPr/>
                    <a:lstStyle/>
                    <a:p>
                      <a:pPr marL="0" indent="85725">
                        <a:spcAft>
                          <a:spcPts val="0"/>
                        </a:spcAft>
                      </a:pPr>
                      <a:r>
                        <a:rPr lang="en-ZA" sz="1600" b="0" dirty="0">
                          <a:solidFill>
                            <a:schemeClr val="tx1"/>
                          </a:solidFill>
                          <a:effectLst/>
                          <a:latin typeface="Segoe UI" panose="020B0502040204020203" pitchFamily="34" charset="0"/>
                          <a:ea typeface="Calibri" panose="020F0502020204030204" pitchFamily="34" charset="0"/>
                          <a:cs typeface="Segoe UI" panose="020B0502040204020203" pitchFamily="34" charset="0"/>
                        </a:rPr>
                        <a:t>Progress: </a:t>
                      </a:r>
                    </a:p>
                    <a:p>
                      <a:pPr marL="285750" indent="-200025" algn="l">
                        <a:spcAft>
                          <a:spcPts val="0"/>
                        </a:spcAft>
                        <a:buFontTx/>
                        <a:buChar char="-"/>
                      </a:pPr>
                      <a:r>
                        <a:rPr lang="en-ZA" sz="16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Short term plan= 42</a:t>
                      </a:r>
                      <a:r>
                        <a:rPr lang="en-ZA" sz="1600" b="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 quantification kits approved on quotation (35 in PTA and 7 at W/C)</a:t>
                      </a:r>
                    </a:p>
                    <a:p>
                      <a:pPr marL="285750" indent="-200025" algn="l">
                        <a:spcAft>
                          <a:spcPts val="0"/>
                        </a:spcAft>
                        <a:buFontTx/>
                        <a:buChar char="-"/>
                      </a:pPr>
                      <a:r>
                        <a:rPr lang="en-ZA" sz="1600" b="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Medium term= ±4mil for quantification kits pending treasury outcome to sustain PTA and W/C for a period of 3 months operation.</a:t>
                      </a:r>
                    </a:p>
                    <a:p>
                      <a:pPr marL="285750" indent="-200025" algn="l">
                        <a:spcAft>
                          <a:spcPts val="0"/>
                        </a:spcAft>
                        <a:buFontTx/>
                        <a:buChar char="-"/>
                      </a:pPr>
                      <a:r>
                        <a:rPr lang="en-ZA" sz="1600" b="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Long term: bidding process in progress, validation and training to be effected after awarding.</a:t>
                      </a:r>
                    </a:p>
                    <a:p>
                      <a:pPr marL="285750" indent="-200025">
                        <a:spcAft>
                          <a:spcPts val="0"/>
                        </a:spcAft>
                        <a:buFontTx/>
                        <a:buChar char="-"/>
                      </a:pPr>
                      <a:r>
                        <a:rPr lang="en-ZA" sz="1600" b="0" baseline="0" dirty="0">
                          <a:solidFill>
                            <a:schemeClr val="tx1"/>
                          </a:solidFill>
                          <a:effectLst/>
                          <a:latin typeface="Segoe UI" panose="020B0502040204020203" pitchFamily="34" charset="0"/>
                          <a:ea typeface="Calibri" panose="020F0502020204030204" pitchFamily="34" charset="0"/>
                          <a:cs typeface="Segoe UI" panose="020B0502040204020203" pitchFamily="34" charset="0"/>
                        </a:rPr>
                        <a:t>Outstanding vaccination of 393 forensic analysts being prioritised.</a:t>
                      </a:r>
                    </a:p>
                    <a:p>
                      <a:pPr marL="285750" indent="-200025">
                        <a:spcAft>
                          <a:spcPts val="0"/>
                        </a:spcAft>
                        <a:buFontTx/>
                        <a:buChar char="-"/>
                      </a:pPr>
                      <a:r>
                        <a:rPr lang="en-ZA" sz="1600" b="0" dirty="0">
                          <a:solidFill>
                            <a:schemeClr val="tx1"/>
                          </a:solidFill>
                          <a:effectLst/>
                          <a:latin typeface="Segoe UI" panose="020B0502040204020203" pitchFamily="34" charset="0"/>
                          <a:ea typeface="Calibri" panose="020F0502020204030204" pitchFamily="34" charset="0"/>
                          <a:cs typeface="Segoe UI" panose="020B0502040204020203" pitchFamily="34" charset="0"/>
                        </a:rPr>
                        <a:t>COVID-19</a:t>
                      </a:r>
                      <a:r>
                        <a:rPr lang="en-ZA" sz="1600" b="0" baseline="0" dirty="0">
                          <a:solidFill>
                            <a:schemeClr val="tx1"/>
                          </a:solidFill>
                          <a:effectLst/>
                          <a:latin typeface="Segoe UI" panose="020B0502040204020203" pitchFamily="34" charset="0"/>
                          <a:ea typeface="Calibri" panose="020F0502020204030204" pitchFamily="34" charset="0"/>
                          <a:cs typeface="Segoe UI" panose="020B0502040204020203" pitchFamily="34" charset="0"/>
                        </a:rPr>
                        <a:t> pandemic disruptions leading to closure of laboratories and buildings decontaminated.</a:t>
                      </a:r>
                      <a:endParaRPr lang="en-ZA" sz="1600" b="0" dirty="0">
                        <a:solidFill>
                          <a:schemeClr val="tx1"/>
                        </a:solidFill>
                        <a:effectLst/>
                        <a:latin typeface="Segoe UI" panose="020B0502040204020203" pitchFamily="34" charset="0"/>
                        <a:cs typeface="Segoe UI" panose="020B0502040204020203" pitchFamily="34" charset="0"/>
                      </a:endParaRPr>
                    </a:p>
                  </a:txBody>
                  <a:tcPr marL="48325" marR="483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59845528"/>
                  </a:ext>
                </a:extLst>
              </a:tr>
            </a:tbl>
          </a:graphicData>
        </a:graphic>
      </p:graphicFrame>
    </p:spTree>
    <p:extLst>
      <p:ext uri="{BB962C8B-B14F-4D97-AF65-F5344CB8AC3E}">
        <p14:creationId xmlns:p14="http://schemas.microsoft.com/office/powerpoint/2010/main" val="26843090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a:spLocks noGrp="1"/>
          </p:cNvSpPr>
          <p:nvPr>
            <p:ph type="ctrTitle"/>
          </p:nvPr>
        </p:nvSpPr>
        <p:spPr>
          <a:xfrm>
            <a:off x="834390" y="4445"/>
            <a:ext cx="7772400" cy="1470025"/>
          </a:xfrm>
        </p:spPr>
        <p:txBody>
          <a:bodyPr>
            <a:normAutofit/>
          </a:bodyPr>
          <a:lstStyle/>
          <a:p>
            <a:r>
              <a:rPr lang="en-US" sz="2400" b="1" dirty="0">
                <a:latin typeface="Segoe UI" panose="020B0502040204020203" pitchFamily="34" charset="0"/>
                <a:cs typeface="Segoe UI" panose="020B0502040204020203" pitchFamily="34" charset="0"/>
              </a:rPr>
              <a:t>Project Plan on Processing DNA Backlog (4)</a:t>
            </a:r>
          </a:p>
        </p:txBody>
      </p:sp>
      <p:sp>
        <p:nvSpPr>
          <p:cNvPr id="4" name="Slide Number Placeholder 3"/>
          <p:cNvSpPr>
            <a:spLocks noGrp="1"/>
          </p:cNvSpPr>
          <p:nvPr>
            <p:ph type="sldNum" sz="quarter" idx="12"/>
          </p:nvPr>
        </p:nvSpPr>
        <p:spPr>
          <a:xfrm>
            <a:off x="8686800" y="832739"/>
            <a:ext cx="431800" cy="365125"/>
          </a:xfrm>
        </p:spPr>
        <p:txBody>
          <a:bodyPr/>
          <a:lstStyle/>
          <a:p>
            <a:fld id="{8BCE3E3E-AAEA-2C4F-AAAF-D5D0D3B13C3A}" type="slidenum">
              <a:rPr lang="en-US" sz="1800" b="1" smtClean="0"/>
              <a:pPr/>
              <a:t>16</a:t>
            </a:fld>
            <a:endParaRPr lang="en-US" sz="1800" b="1" dirty="0"/>
          </a:p>
        </p:txBody>
      </p:sp>
      <p:graphicFrame>
        <p:nvGraphicFramePr>
          <p:cNvPr id="2" name="Table 1"/>
          <p:cNvGraphicFramePr>
            <a:graphicFrameLocks noGrp="1"/>
          </p:cNvGraphicFramePr>
          <p:nvPr>
            <p:extLst>
              <p:ext uri="{D42A27DB-BD31-4B8C-83A1-F6EECF244321}">
                <p14:modId xmlns:p14="http://schemas.microsoft.com/office/powerpoint/2010/main" val="552200050"/>
              </p:ext>
            </p:extLst>
          </p:nvPr>
        </p:nvGraphicFramePr>
        <p:xfrm>
          <a:off x="116958" y="1197865"/>
          <a:ext cx="9027043" cy="5693156"/>
        </p:xfrm>
        <a:graphic>
          <a:graphicData uri="http://schemas.openxmlformats.org/drawingml/2006/table">
            <a:tbl>
              <a:tblPr firstRow="1" firstCol="1" bandRow="1">
                <a:tableStyleId>{5C22544A-7EE6-4342-B048-85BDC9FD1C3A}</a:tableStyleId>
              </a:tblPr>
              <a:tblGrid>
                <a:gridCol w="1410026">
                  <a:extLst>
                    <a:ext uri="{9D8B030D-6E8A-4147-A177-3AD203B41FA5}">
                      <a16:colId xmlns:a16="http://schemas.microsoft.com/office/drawing/2014/main" val="2991358561"/>
                    </a:ext>
                  </a:extLst>
                </a:gridCol>
                <a:gridCol w="2816416">
                  <a:extLst>
                    <a:ext uri="{9D8B030D-6E8A-4147-A177-3AD203B41FA5}">
                      <a16:colId xmlns:a16="http://schemas.microsoft.com/office/drawing/2014/main" val="2002370896"/>
                    </a:ext>
                  </a:extLst>
                </a:gridCol>
                <a:gridCol w="4800601">
                  <a:extLst>
                    <a:ext uri="{9D8B030D-6E8A-4147-A177-3AD203B41FA5}">
                      <a16:colId xmlns:a16="http://schemas.microsoft.com/office/drawing/2014/main" val="3785235261"/>
                    </a:ext>
                  </a:extLst>
                </a:gridCol>
              </a:tblGrid>
              <a:tr h="1183254">
                <a:tc rowSpan="2">
                  <a:txBody>
                    <a:bodyPr/>
                    <a:lstStyle/>
                    <a:p>
                      <a:pPr>
                        <a:lnSpc>
                          <a:spcPct val="107000"/>
                        </a:lnSpc>
                        <a:spcAft>
                          <a:spcPts val="280"/>
                        </a:spcAft>
                      </a:pPr>
                      <a:r>
                        <a:rPr lang="en-ZA" sz="1600" b="1" dirty="0">
                          <a:solidFill>
                            <a:schemeClr val="tx1"/>
                          </a:solidFill>
                          <a:effectLst/>
                          <a:latin typeface="Segoe UI" panose="020B0502040204020203" pitchFamily="34" charset="0"/>
                          <a:cs typeface="Segoe UI" panose="020B0502040204020203" pitchFamily="34" charset="0"/>
                        </a:rPr>
                        <a:t>Biology WC – Entries in process</a:t>
                      </a:r>
                      <a:endParaRPr lang="en-ZA" sz="1600" b="1" dirty="0">
                        <a:solidFill>
                          <a:schemeClr val="tx1"/>
                        </a:solidFill>
                        <a:effectLst/>
                        <a:latin typeface="Segoe UI" panose="020B0502040204020203" pitchFamily="34" charset="0"/>
                        <a:ea typeface="Calibri" panose="020F0502020204030204" pitchFamily="34" charset="0"/>
                        <a:cs typeface="Segoe UI" panose="020B0502040204020203" pitchFamily="34" charset="0"/>
                      </a:endParaRPr>
                    </a:p>
                  </a:txBody>
                  <a:tcPr marL="48325" marR="483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0" indent="0">
                        <a:lnSpc>
                          <a:spcPct val="107000"/>
                        </a:lnSpc>
                        <a:spcAft>
                          <a:spcPts val="280"/>
                        </a:spcAft>
                      </a:pPr>
                      <a:r>
                        <a:rPr lang="en-ZA" sz="1600" b="0" dirty="0">
                          <a:solidFill>
                            <a:schemeClr val="tx1"/>
                          </a:solidFill>
                          <a:effectLst/>
                          <a:latin typeface="Segoe UI" panose="020B0502040204020203" pitchFamily="34" charset="0"/>
                          <a:cs typeface="Segoe UI" panose="020B0502040204020203" pitchFamily="34" charset="0"/>
                        </a:rPr>
                        <a:t>The total number of cases in process = 13 933.</a:t>
                      </a:r>
                    </a:p>
                    <a:p>
                      <a:pPr marL="0" indent="0">
                        <a:lnSpc>
                          <a:spcPct val="107000"/>
                        </a:lnSpc>
                        <a:spcAft>
                          <a:spcPts val="280"/>
                        </a:spcAft>
                      </a:pPr>
                      <a:endParaRPr lang="en-ZA" sz="1600" b="0" dirty="0">
                        <a:solidFill>
                          <a:schemeClr val="tx1"/>
                        </a:solidFill>
                        <a:effectLst/>
                        <a:latin typeface="Segoe UI" panose="020B0502040204020203" pitchFamily="34" charset="0"/>
                        <a:cs typeface="Segoe UI" panose="020B0502040204020203" pitchFamily="34" charset="0"/>
                      </a:endParaRPr>
                    </a:p>
                    <a:p>
                      <a:pPr marL="0" indent="0">
                        <a:lnSpc>
                          <a:spcPct val="107000"/>
                        </a:lnSpc>
                        <a:spcAft>
                          <a:spcPts val="280"/>
                        </a:spcAft>
                      </a:pPr>
                      <a:r>
                        <a:rPr lang="en-ZA" sz="1600" b="0" dirty="0">
                          <a:solidFill>
                            <a:schemeClr val="tx1"/>
                          </a:solidFill>
                          <a:effectLst/>
                          <a:latin typeface="Segoe UI" panose="020B0502040204020203" pitchFamily="34" charset="0"/>
                          <a:cs typeface="Segoe UI" panose="020B0502040204020203" pitchFamily="34" charset="0"/>
                        </a:rPr>
                        <a:t>Expected incoming, for the next  6 weeks = 3 000 cases.</a:t>
                      </a:r>
                    </a:p>
                    <a:p>
                      <a:pPr marL="0" indent="0">
                        <a:lnSpc>
                          <a:spcPct val="107000"/>
                        </a:lnSpc>
                        <a:spcAft>
                          <a:spcPts val="280"/>
                        </a:spcAft>
                      </a:pPr>
                      <a:endParaRPr lang="en-ZA" sz="1600" b="0" dirty="0">
                        <a:solidFill>
                          <a:schemeClr val="tx1"/>
                        </a:solidFill>
                        <a:effectLst/>
                        <a:latin typeface="Segoe UI" panose="020B0502040204020203" pitchFamily="34" charset="0"/>
                        <a:cs typeface="Segoe UI" panose="020B0502040204020203" pitchFamily="34" charset="0"/>
                      </a:endParaRPr>
                    </a:p>
                    <a:p>
                      <a:pPr marL="0" indent="0">
                        <a:lnSpc>
                          <a:spcPct val="107000"/>
                        </a:lnSpc>
                        <a:spcAft>
                          <a:spcPts val="280"/>
                        </a:spcAft>
                      </a:pPr>
                      <a:r>
                        <a:rPr lang="en-ZA" sz="1600" b="0" dirty="0">
                          <a:solidFill>
                            <a:schemeClr val="tx1"/>
                          </a:solidFill>
                          <a:effectLst/>
                          <a:latin typeface="Segoe UI" panose="020B0502040204020203" pitchFamily="34" charset="0"/>
                          <a:cs typeface="Segoe UI" panose="020B0502040204020203" pitchFamily="34" charset="0"/>
                        </a:rPr>
                        <a:t>Total cases expected to be handled by Biology, for the next quarter = 16 933.</a:t>
                      </a:r>
                    </a:p>
                  </a:txBody>
                  <a:tcPr marL="48325" marR="483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280"/>
                        </a:spcAft>
                      </a:pPr>
                      <a:r>
                        <a:rPr lang="en-ZA" sz="1600" b="0" dirty="0">
                          <a:solidFill>
                            <a:schemeClr val="tx1"/>
                          </a:solidFill>
                          <a:effectLst/>
                          <a:latin typeface="Segoe UI" panose="020B0502040204020203" pitchFamily="34" charset="0"/>
                          <a:cs typeface="Segoe UI" panose="020B0502040204020203" pitchFamily="34" charset="0"/>
                        </a:rPr>
                        <a:t>Status: On 2021-02-10 t</a:t>
                      </a:r>
                      <a:r>
                        <a:rPr lang="en-ZA" sz="1600" b="0" baseline="0" dirty="0">
                          <a:solidFill>
                            <a:schemeClr val="tx1"/>
                          </a:solidFill>
                          <a:effectLst/>
                          <a:latin typeface="Segoe UI" panose="020B0502040204020203" pitchFamily="34" charset="0"/>
                          <a:cs typeface="Segoe UI" panose="020B0502040204020203" pitchFamily="34" charset="0"/>
                        </a:rPr>
                        <a:t>here were 28 869 DNA and RI HQ “A” entries in process ( 14 936 increase).</a:t>
                      </a:r>
                      <a:endParaRPr lang="en-ZA" sz="1600" b="0" dirty="0">
                        <a:solidFill>
                          <a:schemeClr val="tx1"/>
                        </a:solidFill>
                        <a:effectLst/>
                        <a:latin typeface="Segoe UI" panose="020B0502040204020203" pitchFamily="34" charset="0"/>
                        <a:ea typeface="Calibri" panose="020F0502020204030204" pitchFamily="34" charset="0"/>
                        <a:cs typeface="Segoe UI" panose="020B0502040204020203" pitchFamily="34" charset="0"/>
                      </a:endParaRPr>
                    </a:p>
                  </a:txBody>
                  <a:tcPr marL="48325" marR="483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21186779"/>
                  </a:ext>
                </a:extLst>
              </a:tr>
              <a:tr h="4509902">
                <a:tc vMerge="1">
                  <a:txBody>
                    <a:bodyPr/>
                    <a:lstStyle/>
                    <a:p>
                      <a:endParaRPr lang="en-ZA"/>
                    </a:p>
                  </a:txBody>
                  <a:tcPr/>
                </a:tc>
                <a:tc vMerge="1">
                  <a:txBody>
                    <a:bodyPr/>
                    <a:lstStyle/>
                    <a:p>
                      <a:endParaRPr lang="en-ZA"/>
                    </a:p>
                  </a:txBody>
                  <a:tcPr/>
                </a:tc>
                <a:tc>
                  <a:txBody>
                    <a:bodyPr/>
                    <a:lstStyle/>
                    <a:p>
                      <a:pPr marL="0" indent="85725">
                        <a:spcAft>
                          <a:spcPts val="0"/>
                        </a:spcAft>
                      </a:pPr>
                      <a:r>
                        <a:rPr lang="en-ZA" sz="1600" b="0" dirty="0">
                          <a:solidFill>
                            <a:schemeClr val="tx1"/>
                          </a:solidFill>
                          <a:effectLst/>
                          <a:latin typeface="Segoe UI" panose="020B0502040204020203" pitchFamily="34" charset="0"/>
                          <a:ea typeface="Calibri" panose="020F0502020204030204" pitchFamily="34" charset="0"/>
                          <a:cs typeface="Segoe UI" panose="020B0502040204020203" pitchFamily="34" charset="0"/>
                        </a:rPr>
                        <a:t>Progress: </a:t>
                      </a:r>
                    </a:p>
                    <a:p>
                      <a:pPr marL="285750" indent="-200025" algn="l">
                        <a:spcAft>
                          <a:spcPts val="0"/>
                        </a:spcAft>
                        <a:buFontTx/>
                        <a:buChar char="-"/>
                      </a:pPr>
                      <a:r>
                        <a:rPr lang="en-ZA" sz="16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Short term plan= 42</a:t>
                      </a:r>
                      <a:r>
                        <a:rPr lang="en-ZA" sz="1600" b="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 quantification kits approved on quotation (35 in PTA and 7 at W/C)</a:t>
                      </a:r>
                    </a:p>
                    <a:p>
                      <a:pPr marL="285750" indent="-200025" algn="l">
                        <a:spcAft>
                          <a:spcPts val="0"/>
                        </a:spcAft>
                        <a:buFontTx/>
                        <a:buChar char="-"/>
                      </a:pPr>
                      <a:r>
                        <a:rPr lang="en-ZA" sz="1600" b="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Medium term= ±4mil for quantification kits pending treasury outcome to sustain PTA and W/C for a period of 3 months operation.</a:t>
                      </a:r>
                    </a:p>
                    <a:p>
                      <a:pPr marL="285750" indent="-200025" algn="l">
                        <a:spcAft>
                          <a:spcPts val="0"/>
                        </a:spcAft>
                        <a:buFontTx/>
                        <a:buChar char="-"/>
                      </a:pPr>
                      <a:r>
                        <a:rPr lang="en-ZA" sz="1600" b="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Long term: bidding process in progress, validation and training to be effected after awarding.</a:t>
                      </a:r>
                    </a:p>
                    <a:p>
                      <a:pPr marL="285750" indent="-200025">
                        <a:spcAft>
                          <a:spcPts val="0"/>
                        </a:spcAft>
                        <a:buFontTx/>
                        <a:buChar char="-"/>
                      </a:pPr>
                      <a:r>
                        <a:rPr lang="en-ZA" sz="1600" b="0" baseline="0" dirty="0">
                          <a:solidFill>
                            <a:schemeClr val="tx1"/>
                          </a:solidFill>
                          <a:effectLst/>
                          <a:latin typeface="Segoe UI" panose="020B0502040204020203" pitchFamily="34" charset="0"/>
                          <a:ea typeface="Calibri" panose="020F0502020204030204" pitchFamily="34" charset="0"/>
                          <a:cs typeface="Segoe UI" panose="020B0502040204020203" pitchFamily="34" charset="0"/>
                        </a:rPr>
                        <a:t>Outstanding vaccination of 393 forensic analysts being prioritised.</a:t>
                      </a:r>
                    </a:p>
                    <a:p>
                      <a:pPr marL="285750" marR="0" lvl="0" indent="-200025" algn="l" defTabSz="457200" rtl="0" eaLnBrk="1" fontAlgn="auto" latinLnBrk="0" hangingPunct="1">
                        <a:lnSpc>
                          <a:spcPct val="100000"/>
                        </a:lnSpc>
                        <a:spcBef>
                          <a:spcPts val="0"/>
                        </a:spcBef>
                        <a:spcAft>
                          <a:spcPts val="0"/>
                        </a:spcAft>
                        <a:buClrTx/>
                        <a:buSzTx/>
                        <a:buFontTx/>
                        <a:buChar char="-"/>
                        <a:tabLst/>
                        <a:defRPr/>
                      </a:pPr>
                      <a:r>
                        <a:rPr lang="en-ZA" sz="1600" b="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Unavailability of PPE and procurement process at an advanced stage.</a:t>
                      </a:r>
                    </a:p>
                    <a:p>
                      <a:pPr marL="285750" indent="-200025">
                        <a:spcAft>
                          <a:spcPts val="0"/>
                        </a:spcAft>
                        <a:buFontTx/>
                        <a:buChar char="-"/>
                      </a:pPr>
                      <a:r>
                        <a:rPr lang="en-ZA" sz="1600" b="0" dirty="0">
                          <a:solidFill>
                            <a:schemeClr val="tx1"/>
                          </a:solidFill>
                          <a:effectLst/>
                          <a:latin typeface="Segoe UI" panose="020B0502040204020203" pitchFamily="34" charset="0"/>
                          <a:ea typeface="Calibri" panose="020F0502020204030204" pitchFamily="34" charset="0"/>
                          <a:cs typeface="Segoe UI" panose="020B0502040204020203" pitchFamily="34" charset="0"/>
                        </a:rPr>
                        <a:t>COVID-19</a:t>
                      </a:r>
                      <a:r>
                        <a:rPr lang="en-ZA" sz="1600" b="0" baseline="0" dirty="0">
                          <a:solidFill>
                            <a:schemeClr val="tx1"/>
                          </a:solidFill>
                          <a:effectLst/>
                          <a:latin typeface="Segoe UI" panose="020B0502040204020203" pitchFamily="34" charset="0"/>
                          <a:ea typeface="Calibri" panose="020F0502020204030204" pitchFamily="34" charset="0"/>
                          <a:cs typeface="Segoe UI" panose="020B0502040204020203" pitchFamily="34" charset="0"/>
                        </a:rPr>
                        <a:t> pandemic disruptions leading to closure of laboratories.</a:t>
                      </a:r>
                      <a:endParaRPr lang="en-ZA" sz="1600" b="0" dirty="0">
                        <a:solidFill>
                          <a:schemeClr val="tx1"/>
                        </a:solidFill>
                        <a:effectLst/>
                        <a:latin typeface="Segoe UI" panose="020B0502040204020203" pitchFamily="34" charset="0"/>
                        <a:ea typeface="Calibri" panose="020F0502020204030204" pitchFamily="34" charset="0"/>
                        <a:cs typeface="Segoe UI" panose="020B0502040204020203" pitchFamily="34" charset="0"/>
                      </a:endParaRPr>
                    </a:p>
                  </a:txBody>
                  <a:tcPr marL="48325" marR="483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56826358"/>
                  </a:ext>
                </a:extLst>
              </a:tr>
            </a:tbl>
          </a:graphicData>
        </a:graphic>
      </p:graphicFrame>
    </p:spTree>
    <p:extLst>
      <p:ext uri="{BB962C8B-B14F-4D97-AF65-F5344CB8AC3E}">
        <p14:creationId xmlns:p14="http://schemas.microsoft.com/office/powerpoint/2010/main" val="16736725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a:spLocks noGrp="1"/>
          </p:cNvSpPr>
          <p:nvPr>
            <p:ph type="ctrTitle"/>
          </p:nvPr>
        </p:nvSpPr>
        <p:spPr>
          <a:xfrm>
            <a:off x="834390" y="4445"/>
            <a:ext cx="7772400" cy="1470025"/>
          </a:xfrm>
        </p:spPr>
        <p:txBody>
          <a:bodyPr>
            <a:normAutofit/>
          </a:bodyPr>
          <a:lstStyle/>
          <a:p>
            <a:r>
              <a:rPr lang="en-US" sz="2400" b="1" dirty="0">
                <a:latin typeface="Segoe UI" panose="020B0502040204020203" pitchFamily="34" charset="0"/>
                <a:cs typeface="Segoe UI" panose="020B0502040204020203" pitchFamily="34" charset="0"/>
              </a:rPr>
              <a:t>Project Plan on Processing DNA Backlog (5)</a:t>
            </a:r>
          </a:p>
        </p:txBody>
      </p:sp>
      <p:sp>
        <p:nvSpPr>
          <p:cNvPr id="4" name="Slide Number Placeholder 3"/>
          <p:cNvSpPr>
            <a:spLocks noGrp="1"/>
          </p:cNvSpPr>
          <p:nvPr>
            <p:ph type="sldNum" sz="quarter" idx="12"/>
          </p:nvPr>
        </p:nvSpPr>
        <p:spPr>
          <a:xfrm>
            <a:off x="8606790" y="841883"/>
            <a:ext cx="473710" cy="365125"/>
          </a:xfrm>
        </p:spPr>
        <p:txBody>
          <a:bodyPr/>
          <a:lstStyle/>
          <a:p>
            <a:fld id="{8BCE3E3E-AAEA-2C4F-AAAF-D5D0D3B13C3A}" type="slidenum">
              <a:rPr lang="en-US" sz="1800" b="1" smtClean="0"/>
              <a:pPr/>
              <a:t>17</a:t>
            </a:fld>
            <a:endParaRPr lang="en-US" sz="1800" b="1" dirty="0"/>
          </a:p>
        </p:txBody>
      </p:sp>
      <p:graphicFrame>
        <p:nvGraphicFramePr>
          <p:cNvPr id="3" name="Table 2"/>
          <p:cNvGraphicFramePr>
            <a:graphicFrameLocks noGrp="1"/>
          </p:cNvGraphicFramePr>
          <p:nvPr>
            <p:extLst>
              <p:ext uri="{D42A27DB-BD31-4B8C-83A1-F6EECF244321}">
                <p14:modId xmlns:p14="http://schemas.microsoft.com/office/powerpoint/2010/main" val="51133350"/>
              </p:ext>
            </p:extLst>
          </p:nvPr>
        </p:nvGraphicFramePr>
        <p:xfrm>
          <a:off x="106326" y="1329070"/>
          <a:ext cx="8974174" cy="5380074"/>
        </p:xfrm>
        <a:graphic>
          <a:graphicData uri="http://schemas.openxmlformats.org/drawingml/2006/table">
            <a:tbl>
              <a:tblPr firstRow="1" firstCol="1" bandRow="1">
                <a:tableStyleId>{5C22544A-7EE6-4342-B048-85BDC9FD1C3A}</a:tableStyleId>
              </a:tblPr>
              <a:tblGrid>
                <a:gridCol w="1233376">
                  <a:extLst>
                    <a:ext uri="{9D8B030D-6E8A-4147-A177-3AD203B41FA5}">
                      <a16:colId xmlns:a16="http://schemas.microsoft.com/office/drawing/2014/main" val="2443726918"/>
                    </a:ext>
                  </a:extLst>
                </a:gridCol>
                <a:gridCol w="5023647">
                  <a:extLst>
                    <a:ext uri="{9D8B030D-6E8A-4147-A177-3AD203B41FA5}">
                      <a16:colId xmlns:a16="http://schemas.microsoft.com/office/drawing/2014/main" val="1696402019"/>
                    </a:ext>
                  </a:extLst>
                </a:gridCol>
                <a:gridCol w="2717151">
                  <a:extLst>
                    <a:ext uri="{9D8B030D-6E8A-4147-A177-3AD203B41FA5}">
                      <a16:colId xmlns:a16="http://schemas.microsoft.com/office/drawing/2014/main" val="93568016"/>
                    </a:ext>
                  </a:extLst>
                </a:gridCol>
              </a:tblGrid>
              <a:tr h="1316116">
                <a:tc rowSpan="2">
                  <a:txBody>
                    <a:bodyPr/>
                    <a:lstStyle/>
                    <a:p>
                      <a:pPr>
                        <a:lnSpc>
                          <a:spcPct val="107000"/>
                        </a:lnSpc>
                        <a:spcAft>
                          <a:spcPts val="280"/>
                        </a:spcAft>
                      </a:pPr>
                      <a:r>
                        <a:rPr lang="en-ZA" sz="1600" b="1" dirty="0">
                          <a:solidFill>
                            <a:schemeClr val="tx1"/>
                          </a:solidFill>
                          <a:effectLst/>
                          <a:latin typeface="Segoe UI" panose="020B0502040204020203" pitchFamily="34" charset="0"/>
                          <a:cs typeface="Segoe UI" panose="020B0502040204020203" pitchFamily="34" charset="0"/>
                        </a:rPr>
                        <a:t>Biology EC – Unassigned entries</a:t>
                      </a:r>
                      <a:endParaRPr lang="en-ZA" sz="1600" b="1" dirty="0">
                        <a:solidFill>
                          <a:schemeClr val="tx1"/>
                        </a:solidFill>
                        <a:effectLst/>
                        <a:latin typeface="Segoe UI" panose="020B0502040204020203" pitchFamily="34" charset="0"/>
                        <a:ea typeface="Calibri" panose="020F0502020204030204" pitchFamily="34" charset="0"/>
                        <a:cs typeface="Segoe UI" panose="020B0502040204020203" pitchFamily="34" charset="0"/>
                      </a:endParaRPr>
                    </a:p>
                  </a:txBody>
                  <a:tcPr marL="48325" marR="483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0" indent="0">
                        <a:lnSpc>
                          <a:spcPct val="107000"/>
                        </a:lnSpc>
                        <a:spcAft>
                          <a:spcPts val="800"/>
                        </a:spcAft>
                      </a:pPr>
                      <a:r>
                        <a:rPr lang="en-ZA" sz="1600" b="0" dirty="0">
                          <a:solidFill>
                            <a:schemeClr val="tx1"/>
                          </a:solidFill>
                          <a:effectLst/>
                          <a:latin typeface="Segoe UI" panose="020B0502040204020203" pitchFamily="34" charset="0"/>
                          <a:ea typeface="Calibri" panose="020F0502020204030204" pitchFamily="34" charset="0"/>
                          <a:cs typeface="Segoe UI" panose="020B0502040204020203" pitchFamily="34" charset="0"/>
                        </a:rPr>
                        <a:t>DNA EC E = 7 258 cases</a:t>
                      </a:r>
                    </a:p>
                    <a:p>
                      <a:pPr marL="0" indent="0">
                        <a:lnSpc>
                          <a:spcPct val="107000"/>
                        </a:lnSpc>
                        <a:spcAft>
                          <a:spcPts val="800"/>
                        </a:spcAft>
                      </a:pPr>
                      <a:r>
                        <a:rPr lang="en-ZA" sz="1600" b="0" dirty="0">
                          <a:solidFill>
                            <a:schemeClr val="tx1"/>
                          </a:solidFill>
                          <a:effectLst/>
                          <a:latin typeface="Segoe UI" panose="020B0502040204020203" pitchFamily="34" charset="0"/>
                          <a:ea typeface="Calibri" panose="020F0502020204030204" pitchFamily="34" charset="0"/>
                          <a:cs typeface="Segoe UI" panose="020B0502040204020203" pitchFamily="34" charset="0"/>
                        </a:rPr>
                        <a:t>Plan to deal with an average of 5 cases, per day, to a maximum of 8 analysts.</a:t>
                      </a:r>
                    </a:p>
                    <a:p>
                      <a:pPr marL="0" indent="0">
                        <a:lnSpc>
                          <a:spcPct val="107000"/>
                        </a:lnSpc>
                        <a:spcAft>
                          <a:spcPts val="800"/>
                        </a:spcAft>
                      </a:pPr>
                      <a:r>
                        <a:rPr lang="en-ZA" sz="1600" b="0" dirty="0">
                          <a:solidFill>
                            <a:schemeClr val="tx1"/>
                          </a:solidFill>
                          <a:effectLst/>
                          <a:latin typeface="Segoe UI" panose="020B0502040204020203" pitchFamily="34" charset="0"/>
                          <a:ea typeface="Calibri" panose="020F0502020204030204" pitchFamily="34" charset="0"/>
                          <a:cs typeface="Segoe UI" panose="020B0502040204020203" pitchFamily="34" charset="0"/>
                        </a:rPr>
                        <a:t>8 X 5 = 40 = 200 per week, current backlog to be depleted in 36 weeks.</a:t>
                      </a:r>
                    </a:p>
                    <a:p>
                      <a:pPr marL="0" indent="0">
                        <a:lnSpc>
                          <a:spcPct val="107000"/>
                        </a:lnSpc>
                        <a:spcAft>
                          <a:spcPts val="800"/>
                        </a:spcAft>
                      </a:pPr>
                      <a:r>
                        <a:rPr lang="en-ZA" sz="1600" b="0" dirty="0">
                          <a:solidFill>
                            <a:schemeClr val="tx1"/>
                          </a:solidFill>
                          <a:effectLst/>
                          <a:latin typeface="Segoe UI" panose="020B0502040204020203" pitchFamily="34" charset="0"/>
                          <a:ea typeface="Calibri" panose="020F0502020204030204" pitchFamily="34" charset="0"/>
                          <a:cs typeface="Segoe UI" panose="020B0502040204020203" pitchFamily="34" charset="0"/>
                        </a:rPr>
                        <a:t>Incoming work = an average of 400 cases per week. At the end of 36 weeks = 14 400 cases. Overtime hours required, resulting in 400 cases completed in a 2 month period, resulting in a carry over of +/- 14000 cases to the fourth quarter. Additional overtime, in the fourth quarter, will be needed to address this, to ensure that the carry over into the new financial year, is minimal. </a:t>
                      </a:r>
                    </a:p>
                    <a:p>
                      <a:pPr marL="0" indent="0">
                        <a:lnSpc>
                          <a:spcPct val="107000"/>
                        </a:lnSpc>
                        <a:spcAft>
                          <a:spcPts val="800"/>
                        </a:spcAft>
                      </a:pPr>
                      <a:r>
                        <a:rPr lang="en-ZA" sz="1600" b="0" dirty="0">
                          <a:solidFill>
                            <a:schemeClr val="tx1"/>
                          </a:solidFill>
                          <a:effectLst/>
                          <a:latin typeface="Segoe UI" panose="020B0502040204020203" pitchFamily="34" charset="0"/>
                          <a:ea typeface="Calibri" panose="020F0502020204030204" pitchFamily="34" charset="0"/>
                          <a:cs typeface="Segoe UI" panose="020B0502040204020203" pitchFamily="34" charset="0"/>
                        </a:rPr>
                        <a:t>In addition to the above, plans will be made to transfer at least 50% of these entries to the other 3 regions, dependent on how the plan unfolds, per region. KZN should be in a better position to assist the EC, from January 2021. HQ and WC can also start assisting towards the end of the financial year.</a:t>
                      </a:r>
                    </a:p>
                  </a:txBody>
                  <a:tcPr marL="48325" marR="483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800"/>
                        </a:spcAft>
                      </a:pPr>
                      <a:r>
                        <a:rPr lang="en-ZA" sz="1600" b="0" dirty="0">
                          <a:solidFill>
                            <a:schemeClr val="tx1"/>
                          </a:solidFill>
                          <a:effectLst/>
                          <a:latin typeface="Segoe UI" panose="020B0502040204020203" pitchFamily="34" charset="0"/>
                          <a:cs typeface="Segoe UI" panose="020B0502040204020203" pitchFamily="34" charset="0"/>
                        </a:rPr>
                        <a:t>Status:  On 2021-02-10 there were 3 200 unassigned entries</a:t>
                      </a:r>
                      <a:r>
                        <a:rPr lang="en-ZA" sz="1600" b="0" baseline="0" dirty="0">
                          <a:solidFill>
                            <a:schemeClr val="tx1"/>
                          </a:solidFill>
                          <a:effectLst/>
                          <a:latin typeface="Segoe UI" panose="020B0502040204020203" pitchFamily="34" charset="0"/>
                          <a:cs typeface="Segoe UI" panose="020B0502040204020203" pitchFamily="34" charset="0"/>
                        </a:rPr>
                        <a:t> (4 058 decrease)</a:t>
                      </a:r>
                    </a:p>
                  </a:txBody>
                  <a:tcPr marL="48325" marR="483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08789658"/>
                  </a:ext>
                </a:extLst>
              </a:tr>
              <a:tr h="4063958">
                <a:tc vMerge="1">
                  <a:txBody>
                    <a:bodyPr/>
                    <a:lstStyle/>
                    <a:p>
                      <a:endParaRPr lang="en-ZA"/>
                    </a:p>
                  </a:txBody>
                  <a:tcPr/>
                </a:tc>
                <a:tc vMerge="1">
                  <a:txBody>
                    <a:bodyPr/>
                    <a:lstStyle/>
                    <a:p>
                      <a:endParaRPr lang="en-ZA"/>
                    </a:p>
                  </a:txBody>
                  <a:tcPr/>
                </a:tc>
                <a:tc>
                  <a:txBody>
                    <a:bodyPr/>
                    <a:lstStyle/>
                    <a:p>
                      <a:pPr marL="0" indent="85725">
                        <a:spcAft>
                          <a:spcPts val="0"/>
                        </a:spcAft>
                      </a:pPr>
                      <a:r>
                        <a:rPr lang="en-ZA" sz="1600" b="0" dirty="0">
                          <a:solidFill>
                            <a:schemeClr val="tx1"/>
                          </a:solidFill>
                          <a:effectLst/>
                          <a:latin typeface="Segoe UI" panose="020B0502040204020203" pitchFamily="34" charset="0"/>
                          <a:ea typeface="Calibri" panose="020F0502020204030204" pitchFamily="34" charset="0"/>
                          <a:cs typeface="Segoe UI" panose="020B0502040204020203" pitchFamily="34" charset="0"/>
                        </a:rPr>
                        <a:t>Progress: </a:t>
                      </a:r>
                    </a:p>
                    <a:p>
                      <a:pPr marL="285750" indent="-200025" algn="l">
                        <a:spcAft>
                          <a:spcPts val="0"/>
                        </a:spcAft>
                        <a:buFontTx/>
                        <a:buChar char="-"/>
                      </a:pPr>
                      <a:r>
                        <a:rPr lang="en-ZA" sz="1600" b="0" baseline="0" dirty="0">
                          <a:solidFill>
                            <a:schemeClr val="tx1"/>
                          </a:solidFill>
                          <a:effectLst/>
                          <a:latin typeface="Segoe UI" panose="020B0502040204020203" pitchFamily="34" charset="0"/>
                          <a:ea typeface="Calibri" panose="020F0502020204030204" pitchFamily="34" charset="0"/>
                          <a:cs typeface="Segoe UI" panose="020B0502040204020203" pitchFamily="34" charset="0"/>
                        </a:rPr>
                        <a:t>Unavailability of polyester swabs for Evidence Recovery and procurement process is at an advanced stage.</a:t>
                      </a:r>
                    </a:p>
                    <a:p>
                      <a:pPr marL="285750" indent="-200025">
                        <a:spcAft>
                          <a:spcPts val="0"/>
                        </a:spcAft>
                        <a:buFontTx/>
                        <a:buChar char="-"/>
                      </a:pPr>
                      <a:r>
                        <a:rPr lang="en-ZA" sz="1600" b="0" baseline="0" dirty="0">
                          <a:solidFill>
                            <a:schemeClr val="tx1"/>
                          </a:solidFill>
                          <a:effectLst/>
                          <a:latin typeface="Segoe UI" panose="020B0502040204020203" pitchFamily="34" charset="0"/>
                          <a:ea typeface="Calibri" panose="020F0502020204030204" pitchFamily="34" charset="0"/>
                          <a:cs typeface="Segoe UI" panose="020B0502040204020203" pitchFamily="34" charset="0"/>
                        </a:rPr>
                        <a:t>Outstanding vaccination of 393 forensic analysts being prioritised.</a:t>
                      </a:r>
                    </a:p>
                    <a:p>
                      <a:pPr marL="285750" indent="-200025">
                        <a:spcAft>
                          <a:spcPts val="0"/>
                        </a:spcAft>
                        <a:buFontTx/>
                        <a:buChar char="-"/>
                      </a:pPr>
                      <a:r>
                        <a:rPr lang="en-ZA" sz="1600" b="0" dirty="0">
                          <a:solidFill>
                            <a:schemeClr val="tx1"/>
                          </a:solidFill>
                          <a:effectLst/>
                          <a:latin typeface="Segoe UI" panose="020B0502040204020203" pitchFamily="34" charset="0"/>
                          <a:ea typeface="Calibri" panose="020F0502020204030204" pitchFamily="34" charset="0"/>
                          <a:cs typeface="Segoe UI" panose="020B0502040204020203" pitchFamily="34" charset="0"/>
                        </a:rPr>
                        <a:t>COVID-19</a:t>
                      </a:r>
                      <a:r>
                        <a:rPr lang="en-ZA" sz="1600" b="0" baseline="0" dirty="0">
                          <a:solidFill>
                            <a:schemeClr val="tx1"/>
                          </a:solidFill>
                          <a:effectLst/>
                          <a:latin typeface="Segoe UI" panose="020B0502040204020203" pitchFamily="34" charset="0"/>
                          <a:ea typeface="Calibri" panose="020F0502020204030204" pitchFamily="34" charset="0"/>
                          <a:cs typeface="Segoe UI" panose="020B0502040204020203" pitchFamily="34" charset="0"/>
                        </a:rPr>
                        <a:t> pandemic disruptions leading to closure of laboratories and buildings decontaminated.</a:t>
                      </a:r>
                      <a:endParaRPr lang="en-ZA" sz="1600" b="0" dirty="0">
                        <a:solidFill>
                          <a:schemeClr val="tx1"/>
                        </a:solidFill>
                        <a:effectLst/>
                        <a:latin typeface="Segoe UI" panose="020B0502040204020203" pitchFamily="34" charset="0"/>
                        <a:ea typeface="Calibri" panose="020F0502020204030204" pitchFamily="34" charset="0"/>
                        <a:cs typeface="Segoe UI" panose="020B0502040204020203" pitchFamily="34" charset="0"/>
                      </a:endParaRPr>
                    </a:p>
                  </a:txBody>
                  <a:tcPr marL="48325" marR="483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4761776"/>
                  </a:ext>
                </a:extLst>
              </a:tr>
            </a:tbl>
          </a:graphicData>
        </a:graphic>
      </p:graphicFrame>
    </p:spTree>
    <p:extLst>
      <p:ext uri="{BB962C8B-B14F-4D97-AF65-F5344CB8AC3E}">
        <p14:creationId xmlns:p14="http://schemas.microsoft.com/office/powerpoint/2010/main" val="27329840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a:spLocks noGrp="1"/>
          </p:cNvSpPr>
          <p:nvPr>
            <p:ph type="ctrTitle"/>
          </p:nvPr>
        </p:nvSpPr>
        <p:spPr>
          <a:xfrm>
            <a:off x="834390" y="4445"/>
            <a:ext cx="7772400" cy="1470025"/>
          </a:xfrm>
        </p:spPr>
        <p:txBody>
          <a:bodyPr>
            <a:normAutofit/>
          </a:bodyPr>
          <a:lstStyle/>
          <a:p>
            <a:r>
              <a:rPr lang="en-US" sz="2400" b="1" dirty="0">
                <a:latin typeface="Segoe UI" panose="020B0502040204020203" pitchFamily="34" charset="0"/>
                <a:cs typeface="Segoe UI" panose="020B0502040204020203" pitchFamily="34" charset="0"/>
              </a:rPr>
              <a:t>Project Plan on Processing DNA Backlog (6)</a:t>
            </a:r>
          </a:p>
        </p:txBody>
      </p:sp>
      <p:sp>
        <p:nvSpPr>
          <p:cNvPr id="4" name="Slide Number Placeholder 3"/>
          <p:cNvSpPr>
            <a:spLocks noGrp="1"/>
          </p:cNvSpPr>
          <p:nvPr>
            <p:ph type="sldNum" sz="quarter" idx="12"/>
          </p:nvPr>
        </p:nvSpPr>
        <p:spPr>
          <a:xfrm>
            <a:off x="8606790" y="841883"/>
            <a:ext cx="473710" cy="365125"/>
          </a:xfrm>
        </p:spPr>
        <p:txBody>
          <a:bodyPr/>
          <a:lstStyle/>
          <a:p>
            <a:fld id="{8BCE3E3E-AAEA-2C4F-AAAF-D5D0D3B13C3A}" type="slidenum">
              <a:rPr lang="en-US" sz="1800" b="1" smtClean="0"/>
              <a:pPr/>
              <a:t>18</a:t>
            </a:fld>
            <a:endParaRPr lang="en-US" sz="1800" b="1" dirty="0"/>
          </a:p>
        </p:txBody>
      </p:sp>
      <p:graphicFrame>
        <p:nvGraphicFramePr>
          <p:cNvPr id="3" name="Table 2"/>
          <p:cNvGraphicFramePr>
            <a:graphicFrameLocks noGrp="1"/>
          </p:cNvGraphicFramePr>
          <p:nvPr>
            <p:extLst>
              <p:ext uri="{D42A27DB-BD31-4B8C-83A1-F6EECF244321}">
                <p14:modId xmlns:p14="http://schemas.microsoft.com/office/powerpoint/2010/main" val="3881381443"/>
              </p:ext>
            </p:extLst>
          </p:nvPr>
        </p:nvGraphicFramePr>
        <p:xfrm>
          <a:off x="159488" y="1371600"/>
          <a:ext cx="8771860" cy="5316278"/>
        </p:xfrm>
        <a:graphic>
          <a:graphicData uri="http://schemas.openxmlformats.org/drawingml/2006/table">
            <a:tbl>
              <a:tblPr firstRow="1" firstCol="1" bandRow="1">
                <a:tableStyleId>{5C22544A-7EE6-4342-B048-85BDC9FD1C3A}</a:tableStyleId>
              </a:tblPr>
              <a:tblGrid>
                <a:gridCol w="1370165">
                  <a:extLst>
                    <a:ext uri="{9D8B030D-6E8A-4147-A177-3AD203B41FA5}">
                      <a16:colId xmlns:a16="http://schemas.microsoft.com/office/drawing/2014/main" val="2443726918"/>
                    </a:ext>
                  </a:extLst>
                </a:gridCol>
                <a:gridCol w="4373650">
                  <a:extLst>
                    <a:ext uri="{9D8B030D-6E8A-4147-A177-3AD203B41FA5}">
                      <a16:colId xmlns:a16="http://schemas.microsoft.com/office/drawing/2014/main" val="1696402019"/>
                    </a:ext>
                  </a:extLst>
                </a:gridCol>
                <a:gridCol w="3028045">
                  <a:extLst>
                    <a:ext uri="{9D8B030D-6E8A-4147-A177-3AD203B41FA5}">
                      <a16:colId xmlns:a16="http://schemas.microsoft.com/office/drawing/2014/main" val="93568016"/>
                    </a:ext>
                  </a:extLst>
                </a:gridCol>
              </a:tblGrid>
              <a:tr h="1392902">
                <a:tc rowSpan="2">
                  <a:txBody>
                    <a:bodyPr/>
                    <a:lstStyle/>
                    <a:p>
                      <a:pPr>
                        <a:lnSpc>
                          <a:spcPct val="107000"/>
                        </a:lnSpc>
                        <a:spcAft>
                          <a:spcPts val="280"/>
                        </a:spcAft>
                      </a:pPr>
                      <a:r>
                        <a:rPr lang="en-ZA" sz="1600" b="1" dirty="0">
                          <a:solidFill>
                            <a:schemeClr val="tx1"/>
                          </a:solidFill>
                          <a:effectLst/>
                          <a:latin typeface="Segoe UI" panose="020B0502040204020203" pitchFamily="34" charset="0"/>
                          <a:cs typeface="Segoe UI" panose="020B0502040204020203" pitchFamily="34" charset="0"/>
                        </a:rPr>
                        <a:t>Biology EC – Entries in process</a:t>
                      </a:r>
                      <a:endParaRPr lang="en-ZA" sz="1600" b="1" dirty="0">
                        <a:solidFill>
                          <a:schemeClr val="tx1"/>
                        </a:solidFill>
                        <a:effectLst/>
                        <a:latin typeface="Segoe UI" panose="020B0502040204020203" pitchFamily="34" charset="0"/>
                        <a:ea typeface="Calibri" panose="020F0502020204030204" pitchFamily="34" charset="0"/>
                        <a:cs typeface="Segoe UI" panose="020B0502040204020203" pitchFamily="34" charset="0"/>
                      </a:endParaRPr>
                    </a:p>
                  </a:txBody>
                  <a:tcPr marL="48325" marR="483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85725" indent="0">
                        <a:lnSpc>
                          <a:spcPct val="107000"/>
                        </a:lnSpc>
                        <a:spcAft>
                          <a:spcPts val="280"/>
                        </a:spcAft>
                      </a:pPr>
                      <a:r>
                        <a:rPr lang="en-ZA" sz="1600" b="0" dirty="0">
                          <a:solidFill>
                            <a:schemeClr val="tx1"/>
                          </a:solidFill>
                          <a:effectLst/>
                          <a:latin typeface="Segoe UI" panose="020B0502040204020203" pitchFamily="34" charset="0"/>
                          <a:cs typeface="Segoe UI" panose="020B0502040204020203" pitchFamily="34" charset="0"/>
                        </a:rPr>
                        <a:t>Total number of cases in process = 116.</a:t>
                      </a:r>
                    </a:p>
                    <a:p>
                      <a:pPr marL="85725" indent="0">
                        <a:lnSpc>
                          <a:spcPct val="107000"/>
                        </a:lnSpc>
                        <a:spcAft>
                          <a:spcPts val="280"/>
                        </a:spcAft>
                      </a:pPr>
                      <a:endParaRPr lang="en-ZA" sz="1600" b="0" dirty="0">
                        <a:solidFill>
                          <a:schemeClr val="tx1"/>
                        </a:solidFill>
                        <a:effectLst/>
                        <a:latin typeface="Segoe UI" panose="020B0502040204020203" pitchFamily="34" charset="0"/>
                        <a:cs typeface="Segoe UI" panose="020B0502040204020203" pitchFamily="34" charset="0"/>
                      </a:endParaRPr>
                    </a:p>
                    <a:p>
                      <a:pPr marL="85725" indent="0">
                        <a:lnSpc>
                          <a:spcPct val="107000"/>
                        </a:lnSpc>
                        <a:spcAft>
                          <a:spcPts val="280"/>
                        </a:spcAft>
                      </a:pPr>
                      <a:r>
                        <a:rPr lang="en-ZA" sz="1600" b="0" dirty="0">
                          <a:solidFill>
                            <a:schemeClr val="tx1"/>
                          </a:solidFill>
                          <a:effectLst/>
                          <a:latin typeface="Segoe UI" panose="020B0502040204020203" pitchFamily="34" charset="0"/>
                          <a:cs typeface="Segoe UI" panose="020B0502040204020203" pitchFamily="34" charset="0"/>
                        </a:rPr>
                        <a:t>Expected incoming for the next  6 weeks = 3 000 cases.</a:t>
                      </a:r>
                    </a:p>
                    <a:p>
                      <a:pPr marL="85725" indent="0">
                        <a:lnSpc>
                          <a:spcPct val="107000"/>
                        </a:lnSpc>
                        <a:spcAft>
                          <a:spcPts val="280"/>
                        </a:spcAft>
                      </a:pPr>
                      <a:endParaRPr lang="en-ZA" sz="1600" b="0" dirty="0">
                        <a:solidFill>
                          <a:schemeClr val="tx1"/>
                        </a:solidFill>
                        <a:effectLst/>
                        <a:latin typeface="Segoe UI" panose="020B0502040204020203" pitchFamily="34" charset="0"/>
                        <a:cs typeface="Segoe UI" panose="020B0502040204020203" pitchFamily="34" charset="0"/>
                      </a:endParaRPr>
                    </a:p>
                    <a:p>
                      <a:pPr marL="85725" indent="0">
                        <a:lnSpc>
                          <a:spcPct val="107000"/>
                        </a:lnSpc>
                        <a:spcAft>
                          <a:spcPts val="280"/>
                        </a:spcAft>
                      </a:pPr>
                      <a:r>
                        <a:rPr lang="en-ZA" sz="1600" b="0" dirty="0">
                          <a:solidFill>
                            <a:schemeClr val="tx1"/>
                          </a:solidFill>
                          <a:effectLst/>
                          <a:latin typeface="Segoe UI" panose="020B0502040204020203" pitchFamily="34" charset="0"/>
                          <a:cs typeface="Segoe UI" panose="020B0502040204020203" pitchFamily="34" charset="0"/>
                        </a:rPr>
                        <a:t>Total number of cases expected to be handled by Biology for the next quarter = 16 933.</a:t>
                      </a:r>
                    </a:p>
                  </a:txBody>
                  <a:tcPr marL="48325" marR="483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280"/>
                        </a:spcAft>
                      </a:pPr>
                      <a:r>
                        <a:rPr lang="en-ZA" sz="1600" b="0" dirty="0">
                          <a:solidFill>
                            <a:schemeClr val="tx1"/>
                          </a:solidFill>
                          <a:effectLst/>
                          <a:latin typeface="Segoe UI" panose="020B0502040204020203" pitchFamily="34" charset="0"/>
                          <a:cs typeface="Segoe UI" panose="020B0502040204020203" pitchFamily="34" charset="0"/>
                        </a:rPr>
                        <a:t>Status: On 2021-02-10 there were 256 entries,</a:t>
                      </a:r>
                      <a:r>
                        <a:rPr lang="en-ZA" sz="1600" b="0" baseline="0" dirty="0">
                          <a:solidFill>
                            <a:schemeClr val="tx1"/>
                          </a:solidFill>
                          <a:effectLst/>
                          <a:latin typeface="Segoe UI" panose="020B0502040204020203" pitchFamily="34" charset="0"/>
                          <a:cs typeface="Segoe UI" panose="020B0502040204020203" pitchFamily="34" charset="0"/>
                        </a:rPr>
                        <a:t> in process (140 increase)</a:t>
                      </a:r>
                      <a:endParaRPr lang="en-ZA" sz="1600" b="0" dirty="0">
                        <a:solidFill>
                          <a:schemeClr val="tx1"/>
                        </a:solidFill>
                        <a:effectLst/>
                        <a:latin typeface="Segoe UI" panose="020B0502040204020203" pitchFamily="34" charset="0"/>
                        <a:cs typeface="Segoe UI" panose="020B0502040204020203" pitchFamily="34" charset="0"/>
                      </a:endParaRPr>
                    </a:p>
                  </a:txBody>
                  <a:tcPr marL="48325" marR="483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73016822"/>
                  </a:ext>
                </a:extLst>
              </a:tr>
              <a:tr h="3923376">
                <a:tc vMerge="1">
                  <a:txBody>
                    <a:bodyPr/>
                    <a:lstStyle/>
                    <a:p>
                      <a:endParaRPr lang="en-ZA"/>
                    </a:p>
                  </a:txBody>
                  <a:tcPr/>
                </a:tc>
                <a:tc vMerge="1">
                  <a:txBody>
                    <a:bodyPr/>
                    <a:lstStyle/>
                    <a:p>
                      <a:endParaRPr lang="en-ZA"/>
                    </a:p>
                  </a:txBody>
                  <a:tcPr/>
                </a:tc>
                <a:tc>
                  <a:txBody>
                    <a:bodyPr/>
                    <a:lstStyle/>
                    <a:p>
                      <a:pPr marL="0" indent="85725">
                        <a:spcAft>
                          <a:spcPts val="0"/>
                        </a:spcAft>
                      </a:pPr>
                      <a:r>
                        <a:rPr lang="en-ZA" sz="1600" b="0" dirty="0">
                          <a:solidFill>
                            <a:schemeClr val="tx1"/>
                          </a:solidFill>
                          <a:effectLst/>
                          <a:latin typeface="Segoe UI" panose="020B0502040204020203" pitchFamily="34" charset="0"/>
                          <a:ea typeface="Calibri" panose="020F0502020204030204" pitchFamily="34" charset="0"/>
                          <a:cs typeface="Segoe UI" panose="020B0502040204020203" pitchFamily="34" charset="0"/>
                        </a:rPr>
                        <a:t>Progress:</a:t>
                      </a:r>
                    </a:p>
                    <a:p>
                      <a:pPr marL="285750" marR="0" lvl="0" indent="-200025" algn="l" defTabSz="457200" rtl="0" eaLnBrk="1" fontAlgn="auto" latinLnBrk="0" hangingPunct="1">
                        <a:lnSpc>
                          <a:spcPct val="100000"/>
                        </a:lnSpc>
                        <a:spcBef>
                          <a:spcPts val="0"/>
                        </a:spcBef>
                        <a:spcAft>
                          <a:spcPts val="0"/>
                        </a:spcAft>
                        <a:buClrTx/>
                        <a:buSzTx/>
                        <a:buFontTx/>
                        <a:buChar char="-"/>
                        <a:tabLst/>
                        <a:defRPr/>
                      </a:pPr>
                      <a:r>
                        <a:rPr lang="en-ZA" sz="1600" b="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Unavailability of PPE and procurement process at an advanced stage.</a:t>
                      </a:r>
                    </a:p>
                    <a:p>
                      <a:pPr marL="285750" indent="-200025" algn="l">
                        <a:spcAft>
                          <a:spcPts val="0"/>
                        </a:spcAft>
                        <a:buFontTx/>
                        <a:buChar char="-"/>
                      </a:pPr>
                      <a:r>
                        <a:rPr lang="en-ZA" sz="1600" b="0" baseline="0" dirty="0">
                          <a:solidFill>
                            <a:schemeClr val="tx1"/>
                          </a:solidFill>
                          <a:effectLst/>
                          <a:latin typeface="Segoe UI" panose="020B0502040204020203" pitchFamily="34" charset="0"/>
                          <a:ea typeface="Calibri" panose="020F0502020204030204" pitchFamily="34" charset="0"/>
                          <a:cs typeface="Segoe UI" panose="020B0502040204020203" pitchFamily="34" charset="0"/>
                        </a:rPr>
                        <a:t>Unavailability of polyester swabs for Evidence Recovery.</a:t>
                      </a:r>
                    </a:p>
                    <a:p>
                      <a:pPr marL="285750" indent="-200025">
                        <a:spcAft>
                          <a:spcPts val="0"/>
                        </a:spcAft>
                        <a:buFontTx/>
                        <a:buChar char="-"/>
                      </a:pPr>
                      <a:r>
                        <a:rPr lang="en-ZA" sz="1600" b="0" baseline="0" dirty="0">
                          <a:solidFill>
                            <a:schemeClr val="tx1"/>
                          </a:solidFill>
                          <a:effectLst/>
                          <a:latin typeface="Segoe UI" panose="020B0502040204020203" pitchFamily="34" charset="0"/>
                          <a:ea typeface="Calibri" panose="020F0502020204030204" pitchFamily="34" charset="0"/>
                          <a:cs typeface="Segoe UI" panose="020B0502040204020203" pitchFamily="34" charset="0"/>
                        </a:rPr>
                        <a:t>Outstanding vaccination of 393 forensic analysts being prioritised.</a:t>
                      </a:r>
                    </a:p>
                    <a:p>
                      <a:pPr marL="285750" indent="-200025">
                        <a:spcAft>
                          <a:spcPts val="0"/>
                        </a:spcAft>
                        <a:buFontTx/>
                        <a:buChar char="-"/>
                      </a:pPr>
                      <a:r>
                        <a:rPr lang="en-ZA" sz="1600" b="0" dirty="0">
                          <a:solidFill>
                            <a:schemeClr val="tx1"/>
                          </a:solidFill>
                          <a:effectLst/>
                          <a:latin typeface="Segoe UI" panose="020B0502040204020203" pitchFamily="34" charset="0"/>
                          <a:ea typeface="Calibri" panose="020F0502020204030204" pitchFamily="34" charset="0"/>
                          <a:cs typeface="Segoe UI" panose="020B0502040204020203" pitchFamily="34" charset="0"/>
                        </a:rPr>
                        <a:t>COVID-19</a:t>
                      </a:r>
                      <a:r>
                        <a:rPr lang="en-ZA" sz="1600" b="0" baseline="0" dirty="0">
                          <a:solidFill>
                            <a:schemeClr val="tx1"/>
                          </a:solidFill>
                          <a:effectLst/>
                          <a:latin typeface="Segoe UI" panose="020B0502040204020203" pitchFamily="34" charset="0"/>
                          <a:ea typeface="Calibri" panose="020F0502020204030204" pitchFamily="34" charset="0"/>
                          <a:cs typeface="Segoe UI" panose="020B0502040204020203" pitchFamily="34" charset="0"/>
                        </a:rPr>
                        <a:t> pandemic disruptions leading to closure of laboratories and buildings decontaminated.</a:t>
                      </a:r>
                      <a:endParaRPr lang="en-ZA" sz="1600" b="0" dirty="0">
                        <a:solidFill>
                          <a:schemeClr val="tx1"/>
                        </a:solidFill>
                        <a:effectLst/>
                        <a:latin typeface="Segoe UI" panose="020B0502040204020203" pitchFamily="34" charset="0"/>
                        <a:ea typeface="Calibri" panose="020F0502020204030204" pitchFamily="34" charset="0"/>
                        <a:cs typeface="Segoe UI" panose="020B0502040204020203" pitchFamily="34" charset="0"/>
                      </a:endParaRPr>
                    </a:p>
                  </a:txBody>
                  <a:tcPr marL="48325" marR="483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04838269"/>
                  </a:ext>
                </a:extLst>
              </a:tr>
            </a:tbl>
          </a:graphicData>
        </a:graphic>
      </p:graphicFrame>
    </p:spTree>
    <p:extLst>
      <p:ext uri="{BB962C8B-B14F-4D97-AF65-F5344CB8AC3E}">
        <p14:creationId xmlns:p14="http://schemas.microsoft.com/office/powerpoint/2010/main" val="39071445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a:spLocks noGrp="1"/>
          </p:cNvSpPr>
          <p:nvPr>
            <p:ph type="ctrTitle"/>
          </p:nvPr>
        </p:nvSpPr>
        <p:spPr>
          <a:xfrm>
            <a:off x="834390" y="4445"/>
            <a:ext cx="7772400" cy="1470025"/>
          </a:xfrm>
        </p:spPr>
        <p:txBody>
          <a:bodyPr>
            <a:normAutofit/>
          </a:bodyPr>
          <a:lstStyle/>
          <a:p>
            <a:r>
              <a:rPr lang="en-US" sz="2400" b="1" dirty="0">
                <a:latin typeface="Segoe UI" panose="020B0502040204020203" pitchFamily="34" charset="0"/>
                <a:cs typeface="Segoe UI" panose="020B0502040204020203" pitchFamily="34" charset="0"/>
              </a:rPr>
              <a:t>Project Plan on Processing DNA Backlog (7)</a:t>
            </a:r>
          </a:p>
        </p:txBody>
      </p:sp>
      <p:sp>
        <p:nvSpPr>
          <p:cNvPr id="4" name="Slide Number Placeholder 3"/>
          <p:cNvSpPr>
            <a:spLocks noGrp="1"/>
          </p:cNvSpPr>
          <p:nvPr>
            <p:ph type="sldNum" sz="quarter" idx="12"/>
          </p:nvPr>
        </p:nvSpPr>
        <p:spPr>
          <a:xfrm>
            <a:off x="8581390" y="866776"/>
            <a:ext cx="495300" cy="365125"/>
          </a:xfrm>
        </p:spPr>
        <p:txBody>
          <a:bodyPr/>
          <a:lstStyle/>
          <a:p>
            <a:fld id="{8BCE3E3E-AAEA-2C4F-AAAF-D5D0D3B13C3A}" type="slidenum">
              <a:rPr lang="en-US" sz="1800" b="1" smtClean="0"/>
              <a:pPr/>
              <a:t>19</a:t>
            </a:fld>
            <a:endParaRPr lang="en-US" sz="1800" b="1" dirty="0"/>
          </a:p>
        </p:txBody>
      </p:sp>
      <p:graphicFrame>
        <p:nvGraphicFramePr>
          <p:cNvPr id="2" name="Table 1"/>
          <p:cNvGraphicFramePr>
            <a:graphicFrameLocks noGrp="1"/>
          </p:cNvGraphicFramePr>
          <p:nvPr>
            <p:extLst>
              <p:ext uri="{D42A27DB-BD31-4B8C-83A1-F6EECF244321}">
                <p14:modId xmlns:p14="http://schemas.microsoft.com/office/powerpoint/2010/main" val="4225171193"/>
              </p:ext>
            </p:extLst>
          </p:nvPr>
        </p:nvGraphicFramePr>
        <p:xfrm>
          <a:off x="127591" y="1329070"/>
          <a:ext cx="8814390" cy="5465509"/>
        </p:xfrm>
        <a:graphic>
          <a:graphicData uri="http://schemas.openxmlformats.org/drawingml/2006/table">
            <a:tbl>
              <a:tblPr firstRow="1" firstCol="1" bandRow="1">
                <a:tableStyleId>{5C22544A-7EE6-4342-B048-85BDC9FD1C3A}</a:tableStyleId>
              </a:tblPr>
              <a:tblGrid>
                <a:gridCol w="1376807">
                  <a:extLst>
                    <a:ext uri="{9D8B030D-6E8A-4147-A177-3AD203B41FA5}">
                      <a16:colId xmlns:a16="http://schemas.microsoft.com/office/drawing/2014/main" val="2736534378"/>
                    </a:ext>
                  </a:extLst>
                </a:gridCol>
                <a:gridCol w="4394856">
                  <a:extLst>
                    <a:ext uri="{9D8B030D-6E8A-4147-A177-3AD203B41FA5}">
                      <a16:colId xmlns:a16="http://schemas.microsoft.com/office/drawing/2014/main" val="20699354"/>
                    </a:ext>
                  </a:extLst>
                </a:gridCol>
                <a:gridCol w="3042727">
                  <a:extLst>
                    <a:ext uri="{9D8B030D-6E8A-4147-A177-3AD203B41FA5}">
                      <a16:colId xmlns:a16="http://schemas.microsoft.com/office/drawing/2014/main" val="4186055608"/>
                    </a:ext>
                  </a:extLst>
                </a:gridCol>
              </a:tblGrid>
              <a:tr h="5369442">
                <a:tc>
                  <a:txBody>
                    <a:bodyPr/>
                    <a:lstStyle/>
                    <a:p>
                      <a:pPr>
                        <a:lnSpc>
                          <a:spcPct val="107000"/>
                        </a:lnSpc>
                        <a:spcAft>
                          <a:spcPts val="280"/>
                        </a:spcAft>
                      </a:pPr>
                      <a:r>
                        <a:rPr lang="en-ZA" sz="1600" b="1" dirty="0">
                          <a:solidFill>
                            <a:schemeClr val="tx1"/>
                          </a:solidFill>
                          <a:effectLst/>
                          <a:latin typeface="Segoe UI" panose="020B0502040204020203" pitchFamily="34" charset="0"/>
                          <a:cs typeface="Segoe UI" panose="020B0502040204020203" pitchFamily="34" charset="0"/>
                        </a:rPr>
                        <a:t>Biology KZN – Unassigned entries</a:t>
                      </a:r>
                      <a:endParaRPr lang="en-ZA" sz="1600" b="1" dirty="0">
                        <a:solidFill>
                          <a:schemeClr val="tx1"/>
                        </a:solidFill>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nSpc>
                          <a:spcPct val="107000"/>
                        </a:lnSpc>
                        <a:spcAft>
                          <a:spcPts val="800"/>
                        </a:spcAft>
                      </a:pPr>
                      <a:r>
                        <a:rPr lang="en-ZA" sz="1600" b="0" dirty="0">
                          <a:solidFill>
                            <a:schemeClr val="tx1"/>
                          </a:solidFill>
                          <a:effectLst/>
                          <a:latin typeface="Segoe UI" panose="020B0502040204020203" pitchFamily="34" charset="0"/>
                          <a:cs typeface="Segoe UI" panose="020B0502040204020203" pitchFamily="34" charset="0"/>
                        </a:rPr>
                        <a:t>DNA KZN E = 3 898 cases</a:t>
                      </a:r>
                    </a:p>
                    <a:p>
                      <a:pPr marL="0" indent="0">
                        <a:lnSpc>
                          <a:spcPct val="107000"/>
                        </a:lnSpc>
                        <a:spcAft>
                          <a:spcPts val="800"/>
                        </a:spcAft>
                      </a:pPr>
                      <a:r>
                        <a:rPr lang="en-ZA" sz="1600" b="0" dirty="0">
                          <a:solidFill>
                            <a:schemeClr val="tx1"/>
                          </a:solidFill>
                          <a:effectLst/>
                          <a:latin typeface="Segoe UI" panose="020B0502040204020203" pitchFamily="34" charset="0"/>
                          <a:cs typeface="Segoe UI" panose="020B0502040204020203" pitchFamily="34" charset="0"/>
                        </a:rPr>
                        <a:t>Plan to deal with an average of 5 cases, per day, to a maximum of 8 analysts.</a:t>
                      </a:r>
                    </a:p>
                    <a:p>
                      <a:pPr marL="0" indent="0">
                        <a:lnSpc>
                          <a:spcPct val="107000"/>
                        </a:lnSpc>
                        <a:spcAft>
                          <a:spcPts val="800"/>
                        </a:spcAft>
                      </a:pPr>
                      <a:r>
                        <a:rPr lang="en-ZA" sz="1600" b="0" dirty="0">
                          <a:solidFill>
                            <a:schemeClr val="tx1"/>
                          </a:solidFill>
                          <a:effectLst/>
                          <a:latin typeface="Segoe UI" panose="020B0502040204020203" pitchFamily="34" charset="0"/>
                          <a:cs typeface="Segoe UI" panose="020B0502040204020203" pitchFamily="34" charset="0"/>
                        </a:rPr>
                        <a:t>8 X 5 = 40 = 200 per week, current backlog to be depleted in 36 weeks.</a:t>
                      </a:r>
                    </a:p>
                    <a:p>
                      <a:pPr marL="0" indent="0">
                        <a:lnSpc>
                          <a:spcPct val="107000"/>
                        </a:lnSpc>
                        <a:spcAft>
                          <a:spcPts val="800"/>
                        </a:spcAft>
                      </a:pPr>
                      <a:r>
                        <a:rPr lang="en-ZA" sz="1600" b="0" dirty="0">
                          <a:solidFill>
                            <a:schemeClr val="tx1"/>
                          </a:solidFill>
                          <a:effectLst/>
                          <a:latin typeface="Segoe UI" panose="020B0502040204020203" pitchFamily="34" charset="0"/>
                          <a:cs typeface="Segoe UI" panose="020B0502040204020203" pitchFamily="34" charset="0"/>
                        </a:rPr>
                        <a:t>Incoming work = an average of 300 cases, per week. At the end of 14 weeks = 7 000 cases. Overtime hours required, resulting in 2 000 cases completed in a 2 month period, resulting in a carry over of +/- 5 000 cases to the fourth quarter. Additional overtime, in the fourth quarter, will be needed to address this,</a:t>
                      </a:r>
                      <a:r>
                        <a:rPr lang="en-ZA" sz="1600" b="0" baseline="0" dirty="0">
                          <a:solidFill>
                            <a:schemeClr val="tx1"/>
                          </a:solidFill>
                          <a:effectLst/>
                          <a:latin typeface="Segoe UI" panose="020B0502040204020203" pitchFamily="34" charset="0"/>
                          <a:cs typeface="Segoe UI" panose="020B0502040204020203" pitchFamily="34" charset="0"/>
                        </a:rPr>
                        <a:t> to ensure </a:t>
                      </a:r>
                      <a:r>
                        <a:rPr lang="en-ZA" sz="1600" b="0" dirty="0">
                          <a:solidFill>
                            <a:schemeClr val="tx1"/>
                          </a:solidFill>
                          <a:effectLst/>
                          <a:latin typeface="Segoe UI" panose="020B0502040204020203" pitchFamily="34" charset="0"/>
                          <a:cs typeface="Segoe UI" panose="020B0502040204020203" pitchFamily="34" charset="0"/>
                        </a:rPr>
                        <a:t>that the carry over into the new financial year, is minimal.</a:t>
                      </a:r>
                    </a:p>
                    <a:p>
                      <a:pPr marL="0" indent="0">
                        <a:lnSpc>
                          <a:spcPct val="107000"/>
                        </a:lnSpc>
                        <a:spcAft>
                          <a:spcPts val="800"/>
                        </a:spcAft>
                      </a:pPr>
                      <a:r>
                        <a:rPr lang="en-ZA" sz="1600" b="0" dirty="0">
                          <a:solidFill>
                            <a:schemeClr val="tx1"/>
                          </a:solidFill>
                          <a:effectLst/>
                          <a:latin typeface="Segoe UI" panose="020B0502040204020203" pitchFamily="34" charset="0"/>
                          <a:cs typeface="Segoe UI" panose="020B0502040204020203" pitchFamily="34" charset="0"/>
                        </a:rPr>
                        <a:t>RI E = 22 585 cases, on 2021-02-10.</a:t>
                      </a:r>
                    </a:p>
                    <a:p>
                      <a:pPr marL="0" indent="0">
                        <a:lnSpc>
                          <a:spcPct val="107000"/>
                        </a:lnSpc>
                        <a:spcAft>
                          <a:spcPts val="800"/>
                        </a:spcAft>
                      </a:pPr>
                      <a:r>
                        <a:rPr lang="en-ZA" sz="1600" b="0" dirty="0">
                          <a:solidFill>
                            <a:schemeClr val="tx1"/>
                          </a:solidFill>
                          <a:effectLst/>
                          <a:latin typeface="Segoe UI" panose="020B0502040204020203" pitchFamily="34" charset="0"/>
                          <a:cs typeface="Segoe UI" panose="020B0502040204020203" pitchFamily="34" charset="0"/>
                        </a:rPr>
                        <a:t>RI Index backlog is currently about 1 month. WC has 3 lanes, with all Instruments running, the current backlog can be depleted, in 10 working days.</a:t>
                      </a:r>
                      <a:endParaRPr lang="en-ZA" sz="1600" b="0" dirty="0">
                        <a:solidFill>
                          <a:schemeClr val="tx1"/>
                        </a:solidFill>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800"/>
                        </a:spcAft>
                      </a:pPr>
                      <a:r>
                        <a:rPr lang="en-ZA" sz="1600" b="0" dirty="0">
                          <a:solidFill>
                            <a:schemeClr val="tx1"/>
                          </a:solidFill>
                          <a:effectLst/>
                          <a:latin typeface="Segoe UI" panose="020B0502040204020203" pitchFamily="34" charset="0"/>
                          <a:cs typeface="Segoe UI" panose="020B0502040204020203" pitchFamily="34" charset="0"/>
                        </a:rPr>
                        <a:t>Status: On 2021-02-10 there was</a:t>
                      </a:r>
                      <a:r>
                        <a:rPr lang="en-ZA" sz="1600" b="0" baseline="0" dirty="0">
                          <a:solidFill>
                            <a:schemeClr val="tx1"/>
                          </a:solidFill>
                          <a:effectLst/>
                          <a:latin typeface="Segoe UI" panose="020B0502040204020203" pitchFamily="34" charset="0"/>
                          <a:cs typeface="Segoe UI" panose="020B0502040204020203" pitchFamily="34" charset="0"/>
                        </a:rPr>
                        <a:t> 4 406, unassigned entries (508 increase)</a:t>
                      </a:r>
                      <a:endParaRPr lang="en-ZA" sz="1600" b="0" dirty="0">
                        <a:solidFill>
                          <a:schemeClr val="tx1"/>
                        </a:solidFill>
                        <a:effectLst/>
                        <a:latin typeface="Segoe UI" panose="020B0502040204020203" pitchFamily="34" charset="0"/>
                        <a:cs typeface="Segoe UI" panose="020B0502040204020203" pitchFamily="34" charset="0"/>
                      </a:endParaRPr>
                    </a:p>
                    <a:p>
                      <a:pPr>
                        <a:lnSpc>
                          <a:spcPct val="107000"/>
                        </a:lnSpc>
                        <a:spcAft>
                          <a:spcPts val="800"/>
                        </a:spcAft>
                      </a:pPr>
                      <a:endParaRPr lang="en-ZA" sz="1600" b="0" dirty="0">
                        <a:solidFill>
                          <a:schemeClr val="tx1"/>
                        </a:solidFill>
                        <a:effectLst/>
                        <a:latin typeface="Segoe UI" panose="020B0502040204020203" pitchFamily="34" charset="0"/>
                        <a:cs typeface="Segoe UI" panose="020B0502040204020203" pitchFamily="34" charset="0"/>
                      </a:endParaRPr>
                    </a:p>
                    <a:p>
                      <a:pPr marL="0" indent="85725">
                        <a:spcAft>
                          <a:spcPts val="0"/>
                        </a:spcAft>
                      </a:pPr>
                      <a:r>
                        <a:rPr lang="en-ZA" sz="1600" b="0" dirty="0">
                          <a:solidFill>
                            <a:schemeClr val="tx1"/>
                          </a:solidFill>
                          <a:effectLst/>
                          <a:latin typeface="Segoe UI" panose="020B0502040204020203" pitchFamily="34" charset="0"/>
                          <a:ea typeface="Calibri" panose="020F0502020204030204" pitchFamily="34" charset="0"/>
                          <a:cs typeface="Segoe UI" panose="020B0502040204020203" pitchFamily="34" charset="0"/>
                        </a:rPr>
                        <a:t>Progress:</a:t>
                      </a:r>
                    </a:p>
                    <a:p>
                      <a:pPr marL="0" indent="85725">
                        <a:spcAft>
                          <a:spcPts val="0"/>
                        </a:spcAft>
                      </a:pPr>
                      <a:endParaRPr lang="en-ZA" sz="1600" b="0" dirty="0">
                        <a:solidFill>
                          <a:schemeClr val="tx1"/>
                        </a:solidFill>
                        <a:effectLst/>
                        <a:latin typeface="Segoe UI" panose="020B0502040204020203" pitchFamily="34" charset="0"/>
                        <a:ea typeface="Calibri" panose="020F0502020204030204" pitchFamily="34" charset="0"/>
                        <a:cs typeface="Segoe UI" panose="020B0502040204020203" pitchFamily="34" charset="0"/>
                      </a:endParaRPr>
                    </a:p>
                    <a:p>
                      <a:pPr marL="285750" marR="0" lvl="0" indent="-200025" algn="l" defTabSz="457200" rtl="0" eaLnBrk="1" fontAlgn="auto" latinLnBrk="0" hangingPunct="1">
                        <a:lnSpc>
                          <a:spcPct val="100000"/>
                        </a:lnSpc>
                        <a:spcBef>
                          <a:spcPts val="0"/>
                        </a:spcBef>
                        <a:spcAft>
                          <a:spcPts val="0"/>
                        </a:spcAft>
                        <a:buClrTx/>
                        <a:buSzTx/>
                        <a:buFontTx/>
                        <a:buChar char="-"/>
                        <a:tabLst/>
                        <a:defRPr/>
                      </a:pPr>
                      <a:r>
                        <a:rPr lang="en-ZA" sz="1600" b="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Unavailability of PPE and procurement process at an advanced stage.</a:t>
                      </a:r>
                    </a:p>
                    <a:p>
                      <a:pPr marL="285750" indent="-200025" algn="l">
                        <a:spcAft>
                          <a:spcPts val="0"/>
                        </a:spcAft>
                        <a:buFontTx/>
                        <a:buChar char="-"/>
                      </a:pPr>
                      <a:r>
                        <a:rPr lang="en-ZA" sz="1600" b="0" baseline="0" dirty="0">
                          <a:solidFill>
                            <a:schemeClr val="tx1"/>
                          </a:solidFill>
                          <a:effectLst/>
                          <a:latin typeface="Segoe UI" panose="020B0502040204020203" pitchFamily="34" charset="0"/>
                          <a:ea typeface="Calibri" panose="020F0502020204030204" pitchFamily="34" charset="0"/>
                          <a:cs typeface="Segoe UI" panose="020B0502040204020203" pitchFamily="34" charset="0"/>
                        </a:rPr>
                        <a:t>Unavailability of polyester swabs for Evidence Recovery.</a:t>
                      </a:r>
                    </a:p>
                    <a:p>
                      <a:pPr marL="285750" indent="-200025">
                        <a:spcAft>
                          <a:spcPts val="0"/>
                        </a:spcAft>
                        <a:buFontTx/>
                        <a:buChar char="-"/>
                      </a:pPr>
                      <a:r>
                        <a:rPr lang="en-ZA" sz="1600" b="0" baseline="0" dirty="0">
                          <a:solidFill>
                            <a:schemeClr val="tx1"/>
                          </a:solidFill>
                          <a:effectLst/>
                          <a:latin typeface="Segoe UI" panose="020B0502040204020203" pitchFamily="34" charset="0"/>
                          <a:ea typeface="Calibri" panose="020F0502020204030204" pitchFamily="34" charset="0"/>
                          <a:cs typeface="Segoe UI" panose="020B0502040204020203" pitchFamily="34" charset="0"/>
                        </a:rPr>
                        <a:t>Outstanding vaccination of 393 forensic analysts being prioritised.</a:t>
                      </a:r>
                    </a:p>
                    <a:p>
                      <a:pPr marL="285750" indent="-200025">
                        <a:spcAft>
                          <a:spcPts val="0"/>
                        </a:spcAft>
                        <a:buFontTx/>
                        <a:buChar char="-"/>
                      </a:pPr>
                      <a:r>
                        <a:rPr lang="en-ZA" sz="1600" b="0" dirty="0">
                          <a:solidFill>
                            <a:schemeClr val="tx1"/>
                          </a:solidFill>
                          <a:effectLst/>
                          <a:latin typeface="Segoe UI" panose="020B0502040204020203" pitchFamily="34" charset="0"/>
                          <a:ea typeface="Calibri" panose="020F0502020204030204" pitchFamily="34" charset="0"/>
                          <a:cs typeface="Segoe UI" panose="020B0502040204020203" pitchFamily="34" charset="0"/>
                        </a:rPr>
                        <a:t>COVID-19</a:t>
                      </a:r>
                      <a:r>
                        <a:rPr lang="en-ZA" sz="1600" b="0" baseline="0" dirty="0">
                          <a:solidFill>
                            <a:schemeClr val="tx1"/>
                          </a:solidFill>
                          <a:effectLst/>
                          <a:latin typeface="Segoe UI" panose="020B0502040204020203" pitchFamily="34" charset="0"/>
                          <a:ea typeface="Calibri" panose="020F0502020204030204" pitchFamily="34" charset="0"/>
                          <a:cs typeface="Segoe UI" panose="020B0502040204020203" pitchFamily="34" charset="0"/>
                        </a:rPr>
                        <a:t> pandemic disruptions leading to closure of laboratories and buildings decontaminated.</a:t>
                      </a:r>
                      <a:endParaRPr lang="en-ZA" sz="1600" b="0" dirty="0">
                        <a:solidFill>
                          <a:schemeClr val="tx1"/>
                        </a:solidFill>
                        <a:effectLst/>
                        <a:latin typeface="Segoe UI" panose="020B0502040204020203" pitchFamily="34" charset="0"/>
                        <a:ea typeface="Calibri" panose="020F0502020204030204" pitchFamily="34" charset="0"/>
                        <a:cs typeface="Segoe UI" panose="020B0502040204020203" pitchFamily="34" charset="0"/>
                      </a:endParaRPr>
                    </a:p>
                    <a:p>
                      <a:pPr>
                        <a:lnSpc>
                          <a:spcPct val="107000"/>
                        </a:lnSpc>
                        <a:spcAft>
                          <a:spcPts val="800"/>
                        </a:spcAft>
                      </a:pPr>
                      <a:endParaRPr lang="en-ZA" sz="1600" b="0" dirty="0">
                        <a:solidFill>
                          <a:schemeClr val="tx1"/>
                        </a:solidFill>
                        <a:effectLst/>
                        <a:latin typeface="Segoe UI" panose="020B0502040204020203" pitchFamily="34" charset="0"/>
                        <a:cs typeface="Segoe U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60014182"/>
                  </a:ext>
                </a:extLst>
              </a:tr>
            </a:tbl>
          </a:graphicData>
        </a:graphic>
      </p:graphicFrame>
    </p:spTree>
    <p:extLst>
      <p:ext uri="{BB962C8B-B14F-4D97-AF65-F5344CB8AC3E}">
        <p14:creationId xmlns:p14="http://schemas.microsoft.com/office/powerpoint/2010/main" val="29525470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371600" y="406081"/>
            <a:ext cx="6586538" cy="777600"/>
          </a:xfrm>
        </p:spPr>
        <p:txBody>
          <a:bodyPr>
            <a:normAutofit/>
          </a:bodyPr>
          <a:lstStyle/>
          <a:p>
            <a:r>
              <a:rPr lang="en-US" sz="2400" b="1" dirty="0">
                <a:latin typeface="Segoe UI" panose="020B0502040204020203" pitchFamily="34" charset="0"/>
                <a:cs typeface="Segoe UI" panose="020B0502040204020203" pitchFamily="34" charset="0"/>
              </a:rPr>
              <a:t>Outline</a:t>
            </a:r>
          </a:p>
        </p:txBody>
      </p:sp>
      <p:sp>
        <p:nvSpPr>
          <p:cNvPr id="2" name="TextBox 1"/>
          <p:cNvSpPr txBox="1"/>
          <p:nvPr/>
        </p:nvSpPr>
        <p:spPr>
          <a:xfrm>
            <a:off x="923925" y="1266825"/>
            <a:ext cx="7905750" cy="4265783"/>
          </a:xfrm>
          <a:prstGeom prst="rect">
            <a:avLst/>
          </a:prstGeom>
          <a:noFill/>
        </p:spPr>
        <p:txBody>
          <a:bodyPr wrap="square" rtlCol="0">
            <a:spAutoFit/>
          </a:bodyPr>
          <a:lstStyle/>
          <a:p>
            <a:pPr lvl="0">
              <a:lnSpc>
                <a:spcPct val="150000"/>
              </a:lnSpc>
              <a:spcBef>
                <a:spcPct val="20000"/>
              </a:spcBef>
            </a:pPr>
            <a:r>
              <a:rPr lang="en-US" sz="2400" b="1" dirty="0">
                <a:latin typeface="Segoe UI" panose="020B0502040204020203" pitchFamily="34" charset="0"/>
                <a:cs typeface="Segoe UI" panose="020B0502040204020203" pitchFamily="34" charset="0"/>
              </a:rPr>
              <a:t>Section 1:</a:t>
            </a:r>
            <a:r>
              <a:rPr lang="en-US" sz="2400" dirty="0">
                <a:latin typeface="Segoe UI" panose="020B0502040204020203" pitchFamily="34" charset="0"/>
                <a:cs typeface="Segoe UI" panose="020B0502040204020203" pitchFamily="34" charset="0"/>
              </a:rPr>
              <a:t> 	Purpose</a:t>
            </a:r>
          </a:p>
          <a:p>
            <a:pPr>
              <a:lnSpc>
                <a:spcPct val="150000"/>
              </a:lnSpc>
              <a:spcBef>
                <a:spcPct val="20000"/>
              </a:spcBef>
            </a:pPr>
            <a:r>
              <a:rPr lang="en-US" sz="2400" b="1" dirty="0">
                <a:latin typeface="Segoe UI" panose="020B0502040204020203" pitchFamily="34" charset="0"/>
                <a:cs typeface="Segoe UI" panose="020B0502040204020203" pitchFamily="34" charset="0"/>
              </a:rPr>
              <a:t>Section 2:</a:t>
            </a:r>
            <a:r>
              <a:rPr lang="en-US" sz="2400" dirty="0">
                <a:latin typeface="Segoe UI" panose="020B0502040204020203" pitchFamily="34" charset="0"/>
                <a:cs typeface="Segoe UI" panose="020B0502040204020203" pitchFamily="34" charset="0"/>
              </a:rPr>
              <a:t> 	Progress Report: Implementation of the 					Turnaround Strategy (Corporate Renewal 				Strategy)</a:t>
            </a:r>
          </a:p>
          <a:p>
            <a:pPr lvl="0">
              <a:lnSpc>
                <a:spcPct val="150000"/>
              </a:lnSpc>
              <a:spcBef>
                <a:spcPct val="20000"/>
              </a:spcBef>
            </a:pPr>
            <a:r>
              <a:rPr lang="en-US" sz="2400" b="1" dirty="0">
                <a:latin typeface="Segoe UI" panose="020B0502040204020203" pitchFamily="34" charset="0"/>
                <a:cs typeface="Segoe UI" panose="020B0502040204020203" pitchFamily="34" charset="0"/>
              </a:rPr>
              <a:t>Section 3: 	</a:t>
            </a:r>
            <a:r>
              <a:rPr lang="en-US" sz="2400" dirty="0">
                <a:latin typeface="Segoe UI" panose="020B0502040204020203" pitchFamily="34" charset="0"/>
                <a:cs typeface="Segoe UI" panose="020B0502040204020203" pitchFamily="34" charset="0"/>
              </a:rPr>
              <a:t>Progress on DNA backlog</a:t>
            </a:r>
          </a:p>
          <a:p>
            <a:pPr lvl="0">
              <a:lnSpc>
                <a:spcPct val="150000"/>
              </a:lnSpc>
              <a:spcBef>
                <a:spcPct val="20000"/>
              </a:spcBef>
            </a:pPr>
            <a:r>
              <a:rPr lang="en-US" sz="2400" b="1" dirty="0">
                <a:latin typeface="Segoe UI" panose="020B0502040204020203" pitchFamily="34" charset="0"/>
                <a:cs typeface="Segoe UI" panose="020B0502040204020203" pitchFamily="34" charset="0"/>
              </a:rPr>
              <a:t>Section 4:</a:t>
            </a:r>
            <a:r>
              <a:rPr lang="en-US" sz="2400" dirty="0">
                <a:latin typeface="Segoe UI" panose="020B0502040204020203" pitchFamily="34" charset="0"/>
                <a:cs typeface="Segoe UI" panose="020B0502040204020203" pitchFamily="34" charset="0"/>
              </a:rPr>
              <a:t> 	Critical Success Factors</a:t>
            </a:r>
          </a:p>
          <a:p>
            <a:pPr lvl="0">
              <a:lnSpc>
                <a:spcPct val="150000"/>
              </a:lnSpc>
              <a:spcBef>
                <a:spcPct val="20000"/>
              </a:spcBef>
            </a:pPr>
            <a:r>
              <a:rPr lang="en-US" sz="2400" b="1" dirty="0">
                <a:latin typeface="Segoe UI" panose="020B0502040204020203" pitchFamily="34" charset="0"/>
                <a:cs typeface="Segoe UI" panose="020B0502040204020203" pitchFamily="34" charset="0"/>
              </a:rPr>
              <a:t>Section 5: 	</a:t>
            </a:r>
            <a:r>
              <a:rPr lang="en-US" sz="2400" dirty="0">
                <a:latin typeface="Segoe UI" panose="020B0502040204020203" pitchFamily="34" charset="0"/>
                <a:cs typeface="Segoe UI" panose="020B0502040204020203" pitchFamily="34" charset="0"/>
              </a:rPr>
              <a:t>Way Forward</a:t>
            </a:r>
            <a:endParaRPr lang="en-US" sz="2400" b="1" dirty="0">
              <a:latin typeface="Segoe UI" panose="020B0502040204020203" pitchFamily="34" charset="0"/>
              <a:cs typeface="Segoe UI" panose="020B0502040204020203" pitchFamily="34" charset="0"/>
            </a:endParaRPr>
          </a:p>
        </p:txBody>
      </p:sp>
      <p:sp>
        <p:nvSpPr>
          <p:cNvPr id="5" name="Slide Number Placeholder 4"/>
          <p:cNvSpPr>
            <a:spLocks noGrp="1"/>
          </p:cNvSpPr>
          <p:nvPr>
            <p:ph type="sldNum" sz="quarter" idx="12"/>
          </p:nvPr>
        </p:nvSpPr>
        <p:spPr>
          <a:xfrm>
            <a:off x="8651875" y="818556"/>
            <a:ext cx="355600" cy="365125"/>
          </a:xfrm>
        </p:spPr>
        <p:txBody>
          <a:bodyPr/>
          <a:lstStyle/>
          <a:p>
            <a:fld id="{8BCE3E3E-AAEA-2C4F-AAAF-D5D0D3B13C3A}" type="slidenum">
              <a:rPr lang="en-US" sz="1800" b="1" smtClean="0"/>
              <a:pPr/>
              <a:t>2</a:t>
            </a:fld>
            <a:endParaRPr lang="en-US" sz="1800" b="1" dirty="0"/>
          </a:p>
        </p:txBody>
      </p:sp>
    </p:spTree>
    <p:extLst>
      <p:ext uri="{BB962C8B-B14F-4D97-AF65-F5344CB8AC3E}">
        <p14:creationId xmlns:p14="http://schemas.microsoft.com/office/powerpoint/2010/main" val="31268004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a:spLocks noGrp="1"/>
          </p:cNvSpPr>
          <p:nvPr>
            <p:ph type="ctrTitle"/>
          </p:nvPr>
        </p:nvSpPr>
        <p:spPr>
          <a:xfrm>
            <a:off x="834390" y="4445"/>
            <a:ext cx="7772400" cy="1470025"/>
          </a:xfrm>
        </p:spPr>
        <p:txBody>
          <a:bodyPr>
            <a:normAutofit/>
          </a:bodyPr>
          <a:lstStyle/>
          <a:p>
            <a:r>
              <a:rPr lang="en-US" sz="2400" b="1" dirty="0">
                <a:latin typeface="Segoe UI" panose="020B0502040204020203" pitchFamily="34" charset="0"/>
                <a:cs typeface="Segoe UI" panose="020B0502040204020203" pitchFamily="34" charset="0"/>
              </a:rPr>
              <a:t>Project Plan on Processing DNA Backlog (8)</a:t>
            </a:r>
          </a:p>
        </p:txBody>
      </p:sp>
      <p:sp>
        <p:nvSpPr>
          <p:cNvPr id="4" name="Slide Number Placeholder 3"/>
          <p:cNvSpPr>
            <a:spLocks noGrp="1"/>
          </p:cNvSpPr>
          <p:nvPr>
            <p:ph type="sldNum" sz="quarter" idx="12"/>
          </p:nvPr>
        </p:nvSpPr>
        <p:spPr>
          <a:xfrm>
            <a:off x="8581390" y="866776"/>
            <a:ext cx="495300" cy="365125"/>
          </a:xfrm>
        </p:spPr>
        <p:txBody>
          <a:bodyPr/>
          <a:lstStyle/>
          <a:p>
            <a:fld id="{8BCE3E3E-AAEA-2C4F-AAAF-D5D0D3B13C3A}" type="slidenum">
              <a:rPr lang="en-US" sz="1800" b="1" smtClean="0"/>
              <a:pPr/>
              <a:t>20</a:t>
            </a:fld>
            <a:endParaRPr lang="en-US" sz="1800" b="1" dirty="0"/>
          </a:p>
        </p:txBody>
      </p:sp>
      <p:graphicFrame>
        <p:nvGraphicFramePr>
          <p:cNvPr id="2" name="Table 1"/>
          <p:cNvGraphicFramePr>
            <a:graphicFrameLocks noGrp="1"/>
          </p:cNvGraphicFramePr>
          <p:nvPr>
            <p:extLst>
              <p:ext uri="{D42A27DB-BD31-4B8C-83A1-F6EECF244321}">
                <p14:modId xmlns:p14="http://schemas.microsoft.com/office/powerpoint/2010/main" val="1797368898"/>
              </p:ext>
            </p:extLst>
          </p:nvPr>
        </p:nvGraphicFramePr>
        <p:xfrm>
          <a:off x="95693" y="1392866"/>
          <a:ext cx="8888820" cy="5465134"/>
        </p:xfrm>
        <a:graphic>
          <a:graphicData uri="http://schemas.openxmlformats.org/drawingml/2006/table">
            <a:tbl>
              <a:tblPr firstRow="1" firstCol="1" bandRow="1">
                <a:tableStyleId>{5C22544A-7EE6-4342-B048-85BDC9FD1C3A}</a:tableStyleId>
              </a:tblPr>
              <a:tblGrid>
                <a:gridCol w="1388434">
                  <a:extLst>
                    <a:ext uri="{9D8B030D-6E8A-4147-A177-3AD203B41FA5}">
                      <a16:colId xmlns:a16="http://schemas.microsoft.com/office/drawing/2014/main" val="2736534378"/>
                    </a:ext>
                  </a:extLst>
                </a:gridCol>
                <a:gridCol w="4431966">
                  <a:extLst>
                    <a:ext uri="{9D8B030D-6E8A-4147-A177-3AD203B41FA5}">
                      <a16:colId xmlns:a16="http://schemas.microsoft.com/office/drawing/2014/main" val="20699354"/>
                    </a:ext>
                  </a:extLst>
                </a:gridCol>
                <a:gridCol w="3068420">
                  <a:extLst>
                    <a:ext uri="{9D8B030D-6E8A-4147-A177-3AD203B41FA5}">
                      <a16:colId xmlns:a16="http://schemas.microsoft.com/office/drawing/2014/main" val="4186055608"/>
                    </a:ext>
                  </a:extLst>
                </a:gridCol>
              </a:tblGrid>
              <a:tr h="1020406">
                <a:tc rowSpan="2">
                  <a:txBody>
                    <a:bodyPr/>
                    <a:lstStyle/>
                    <a:p>
                      <a:pPr>
                        <a:lnSpc>
                          <a:spcPct val="107000"/>
                        </a:lnSpc>
                        <a:spcAft>
                          <a:spcPts val="280"/>
                        </a:spcAft>
                      </a:pPr>
                      <a:r>
                        <a:rPr lang="en-ZA" sz="1600" b="1" dirty="0">
                          <a:solidFill>
                            <a:schemeClr val="tx1"/>
                          </a:solidFill>
                          <a:effectLst/>
                          <a:latin typeface="Segoe UI" panose="020B0502040204020203" pitchFamily="34" charset="0"/>
                          <a:cs typeface="Segoe UI" panose="020B0502040204020203" pitchFamily="34" charset="0"/>
                        </a:rPr>
                        <a:t>Biology KZN – Entries in process</a:t>
                      </a:r>
                      <a:endParaRPr lang="en-ZA" sz="1600" b="1" dirty="0">
                        <a:solidFill>
                          <a:schemeClr val="tx1"/>
                        </a:solidFill>
                        <a:effectLst/>
                        <a:latin typeface="Segoe UI" panose="020B0502040204020203" pitchFamily="34" charset="0"/>
                        <a:ea typeface="Calibri" panose="020F0502020204030204" pitchFamily="34" charset="0"/>
                        <a:cs typeface="Segoe UI" panose="020B0502040204020203" pitchFamily="34" charset="0"/>
                      </a:endParaRPr>
                    </a:p>
                  </a:txBody>
                  <a:tcPr marL="48325" marR="483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0" indent="0">
                        <a:spcAft>
                          <a:spcPts val="280"/>
                        </a:spcAft>
                      </a:pPr>
                      <a:r>
                        <a:rPr lang="en-US" sz="1600" b="0" dirty="0">
                          <a:solidFill>
                            <a:schemeClr val="tx1"/>
                          </a:solidFill>
                          <a:effectLst/>
                          <a:latin typeface="Segoe UI" panose="020B0502040204020203" pitchFamily="34" charset="0"/>
                          <a:ea typeface="Calibri" panose="020F0502020204030204" pitchFamily="34" charset="0"/>
                          <a:cs typeface="Segoe UI" panose="020B0502040204020203" pitchFamily="34" charset="0"/>
                        </a:rPr>
                        <a:t>Total number of cases in process = 40.</a:t>
                      </a:r>
                      <a:endParaRPr lang="en-ZA" sz="1600" b="0" dirty="0">
                        <a:solidFill>
                          <a:schemeClr val="tx1"/>
                        </a:solidFill>
                        <a:effectLst/>
                        <a:latin typeface="Segoe UI" panose="020B0502040204020203" pitchFamily="34" charset="0"/>
                        <a:ea typeface="Calibri" panose="020F0502020204030204" pitchFamily="34" charset="0"/>
                        <a:cs typeface="Segoe UI" panose="020B0502040204020203" pitchFamily="34" charset="0"/>
                      </a:endParaRPr>
                    </a:p>
                    <a:p>
                      <a:pPr marL="0" indent="0">
                        <a:spcAft>
                          <a:spcPts val="280"/>
                        </a:spcAft>
                      </a:pPr>
                      <a:endParaRPr lang="en-US" sz="1600" b="0" dirty="0">
                        <a:solidFill>
                          <a:schemeClr val="tx1"/>
                        </a:solidFill>
                        <a:effectLst/>
                        <a:latin typeface="Segoe UI" panose="020B0502040204020203" pitchFamily="34" charset="0"/>
                        <a:ea typeface="Calibri" panose="020F0502020204030204" pitchFamily="34" charset="0"/>
                        <a:cs typeface="Segoe UI" panose="020B0502040204020203" pitchFamily="34" charset="0"/>
                      </a:endParaRPr>
                    </a:p>
                    <a:p>
                      <a:pPr marL="0" indent="0">
                        <a:spcAft>
                          <a:spcPts val="280"/>
                        </a:spcAft>
                      </a:pPr>
                      <a:r>
                        <a:rPr lang="en-US" sz="1600" b="0" dirty="0">
                          <a:solidFill>
                            <a:schemeClr val="tx1"/>
                          </a:solidFill>
                          <a:effectLst/>
                          <a:latin typeface="Segoe UI" panose="020B0502040204020203" pitchFamily="34" charset="0"/>
                          <a:ea typeface="Calibri" panose="020F0502020204030204" pitchFamily="34" charset="0"/>
                          <a:cs typeface="Segoe UI" panose="020B0502040204020203" pitchFamily="34" charset="0"/>
                        </a:rPr>
                        <a:t>Expected incoming for the next  6 weeks = </a:t>
                      </a:r>
                    </a:p>
                    <a:p>
                      <a:pPr marL="0" indent="0">
                        <a:spcAft>
                          <a:spcPts val="280"/>
                        </a:spcAft>
                      </a:pPr>
                      <a:r>
                        <a:rPr lang="en-US" sz="1600" b="0" dirty="0">
                          <a:solidFill>
                            <a:schemeClr val="tx1"/>
                          </a:solidFill>
                          <a:effectLst/>
                          <a:latin typeface="Segoe UI" panose="020B0502040204020203" pitchFamily="34" charset="0"/>
                          <a:ea typeface="Calibri" panose="020F0502020204030204" pitchFamily="34" charset="0"/>
                          <a:cs typeface="Segoe UI" panose="020B0502040204020203" pitchFamily="34" charset="0"/>
                        </a:rPr>
                        <a:t>2 400 cases.</a:t>
                      </a:r>
                    </a:p>
                    <a:p>
                      <a:pPr marL="0" indent="0">
                        <a:spcAft>
                          <a:spcPts val="280"/>
                        </a:spcAft>
                      </a:pPr>
                      <a:endParaRPr lang="en-ZA" sz="1600" b="0" dirty="0">
                        <a:solidFill>
                          <a:schemeClr val="tx1"/>
                        </a:solidFill>
                        <a:effectLst/>
                        <a:latin typeface="Segoe UI" panose="020B0502040204020203" pitchFamily="34" charset="0"/>
                        <a:ea typeface="Calibri" panose="020F0502020204030204" pitchFamily="34" charset="0"/>
                        <a:cs typeface="Segoe UI" panose="020B0502040204020203" pitchFamily="34" charset="0"/>
                      </a:endParaRPr>
                    </a:p>
                    <a:p>
                      <a:pPr marL="0" indent="0">
                        <a:spcAft>
                          <a:spcPts val="280"/>
                        </a:spcAft>
                      </a:pPr>
                      <a:r>
                        <a:rPr lang="en-US" sz="1600" b="0" dirty="0">
                          <a:solidFill>
                            <a:schemeClr val="tx1"/>
                          </a:solidFill>
                          <a:effectLst/>
                          <a:latin typeface="Segoe UI" panose="020B0502040204020203" pitchFamily="34" charset="0"/>
                          <a:ea typeface="Calibri" panose="020F0502020204030204" pitchFamily="34" charset="0"/>
                          <a:cs typeface="Segoe UI" panose="020B0502040204020203" pitchFamily="34" charset="0"/>
                        </a:rPr>
                        <a:t>Total cases expected to be handled by Biology for the next quarter = 2 440.</a:t>
                      </a:r>
                      <a:endParaRPr lang="en-ZA" sz="1600" b="0" dirty="0">
                        <a:solidFill>
                          <a:schemeClr val="tx1"/>
                        </a:solidFill>
                        <a:effectLst/>
                        <a:latin typeface="Segoe UI" panose="020B0502040204020203" pitchFamily="34" charset="0"/>
                        <a:ea typeface="Calibri" panose="020F0502020204030204" pitchFamily="34" charset="0"/>
                        <a:cs typeface="Segoe UI" panose="020B0502040204020203" pitchFamily="34" charset="0"/>
                      </a:endParaRPr>
                    </a:p>
                    <a:p>
                      <a:pPr marL="0" indent="0">
                        <a:spcAft>
                          <a:spcPts val="280"/>
                        </a:spcAft>
                      </a:pPr>
                      <a:endParaRPr lang="en-ZA" sz="1600" b="0" dirty="0">
                        <a:solidFill>
                          <a:schemeClr val="tx1"/>
                        </a:solidFill>
                        <a:effectLst/>
                        <a:latin typeface="Segoe UI" panose="020B0502040204020203" pitchFamily="34" charset="0"/>
                        <a:ea typeface="Calibri" panose="020F0502020204030204" pitchFamily="34" charset="0"/>
                        <a:cs typeface="Segoe UI" panose="020B0502040204020203" pitchFamily="34" charset="0"/>
                      </a:endParaRPr>
                    </a:p>
                    <a:p>
                      <a:pPr marL="0" indent="0">
                        <a:spcAft>
                          <a:spcPts val="280"/>
                        </a:spcAft>
                      </a:pPr>
                      <a:r>
                        <a:rPr lang="en-US" sz="1600" b="0" dirty="0">
                          <a:solidFill>
                            <a:schemeClr val="tx1"/>
                          </a:solidFill>
                          <a:effectLst/>
                          <a:latin typeface="Segoe UI" panose="020B0502040204020203" pitchFamily="34" charset="0"/>
                          <a:ea typeface="Calibri" panose="020F0502020204030204" pitchFamily="34" charset="0"/>
                          <a:cs typeface="Segoe UI" panose="020B0502040204020203" pitchFamily="34" charset="0"/>
                        </a:rPr>
                        <a:t>Due to the last 12 months downtime, as a result of the lack of consumables, Biology can now address all incoming work, including the backlog, with the </a:t>
                      </a:r>
                      <a:r>
                        <a:rPr lang="en-US" sz="1600" b="0" dirty="0" err="1">
                          <a:solidFill>
                            <a:schemeClr val="tx1"/>
                          </a:solidFill>
                          <a:effectLst/>
                          <a:latin typeface="Segoe UI" panose="020B0502040204020203" pitchFamily="34" charset="0"/>
                          <a:ea typeface="Calibri" panose="020F0502020204030204" pitchFamily="34" charset="0"/>
                          <a:cs typeface="Segoe UI" panose="020B0502040204020203" pitchFamily="34" charset="0"/>
                        </a:rPr>
                        <a:t>utilisation</a:t>
                      </a:r>
                      <a:r>
                        <a:rPr lang="en-US" sz="1600" b="0" dirty="0">
                          <a:solidFill>
                            <a:schemeClr val="tx1"/>
                          </a:solidFill>
                          <a:effectLst/>
                          <a:latin typeface="Segoe UI" panose="020B0502040204020203" pitchFamily="34" charset="0"/>
                          <a:ea typeface="Calibri" panose="020F0502020204030204" pitchFamily="34" charset="0"/>
                          <a:cs typeface="Segoe UI" panose="020B0502040204020203" pitchFamily="34" charset="0"/>
                        </a:rPr>
                        <a:t> of overtime hours.</a:t>
                      </a:r>
                    </a:p>
                    <a:p>
                      <a:pPr marL="0" indent="0">
                        <a:spcAft>
                          <a:spcPts val="280"/>
                        </a:spcAft>
                      </a:pPr>
                      <a:endParaRPr lang="en-US" sz="1600" b="0" dirty="0">
                        <a:solidFill>
                          <a:schemeClr val="tx1"/>
                        </a:solidFill>
                        <a:effectLst/>
                        <a:latin typeface="Segoe UI" panose="020B0502040204020203" pitchFamily="34" charset="0"/>
                        <a:ea typeface="Calibri" panose="020F0502020204030204" pitchFamily="34" charset="0"/>
                        <a:cs typeface="Segoe UI" panose="020B0502040204020203" pitchFamily="34" charset="0"/>
                      </a:endParaRPr>
                    </a:p>
                    <a:p>
                      <a:pPr marL="0" indent="0">
                        <a:spcAft>
                          <a:spcPts val="280"/>
                        </a:spcAft>
                      </a:pPr>
                      <a:r>
                        <a:rPr lang="en-US" sz="1600" b="0" dirty="0">
                          <a:solidFill>
                            <a:schemeClr val="tx1"/>
                          </a:solidFill>
                          <a:effectLst/>
                          <a:latin typeface="Segoe UI" panose="020B0502040204020203" pitchFamily="34" charset="0"/>
                          <a:ea typeface="Calibri" panose="020F0502020204030204" pitchFamily="34" charset="0"/>
                          <a:cs typeface="Segoe UI" panose="020B0502040204020203" pitchFamily="34" charset="0"/>
                        </a:rPr>
                        <a:t>After a 2 month period, if</a:t>
                      </a:r>
                      <a:r>
                        <a:rPr lang="en-US" sz="1600" b="0" baseline="0" dirty="0">
                          <a:solidFill>
                            <a:schemeClr val="tx1"/>
                          </a:solidFill>
                          <a:effectLst/>
                          <a:latin typeface="Segoe UI" panose="020B0502040204020203" pitchFamily="34" charset="0"/>
                          <a:ea typeface="Calibri" panose="020F0502020204030204" pitchFamily="34" charset="0"/>
                          <a:cs typeface="Segoe UI" panose="020B0502040204020203" pitchFamily="34" charset="0"/>
                        </a:rPr>
                        <a:t> members receive their vaccines as required, </a:t>
                      </a:r>
                      <a:r>
                        <a:rPr lang="en-US" sz="1600" b="0" dirty="0">
                          <a:solidFill>
                            <a:schemeClr val="tx1"/>
                          </a:solidFill>
                          <a:effectLst/>
                          <a:latin typeface="Segoe UI" panose="020B0502040204020203" pitchFamily="34" charset="0"/>
                          <a:ea typeface="Calibri" panose="020F0502020204030204" pitchFamily="34" charset="0"/>
                          <a:cs typeface="Segoe UI" panose="020B0502040204020203" pitchFamily="34" charset="0"/>
                        </a:rPr>
                        <a:t>the total cases on hand should be approximately 5% of the total, depicted above. </a:t>
                      </a:r>
                      <a:endParaRPr lang="en-ZA" sz="1600" b="0" dirty="0">
                        <a:solidFill>
                          <a:schemeClr val="tx1"/>
                        </a:solidFill>
                        <a:effectLst/>
                        <a:latin typeface="Segoe UI" panose="020B0502040204020203" pitchFamily="34" charset="0"/>
                        <a:ea typeface="Calibri" panose="020F0502020204030204" pitchFamily="34" charset="0"/>
                        <a:cs typeface="Segoe UI" panose="020B0502040204020203" pitchFamily="34" charset="0"/>
                      </a:endParaRPr>
                    </a:p>
                  </a:txBody>
                  <a:tcPr marL="48325" marR="483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800"/>
                        </a:spcAft>
                      </a:pPr>
                      <a:r>
                        <a:rPr lang="en-ZA" sz="1600" b="0" dirty="0">
                          <a:solidFill>
                            <a:schemeClr val="tx1"/>
                          </a:solidFill>
                          <a:effectLst/>
                          <a:latin typeface="Segoe UI" panose="020B0502040204020203" pitchFamily="34" charset="0"/>
                          <a:cs typeface="Segoe UI" panose="020B0502040204020203" pitchFamily="34" charset="0"/>
                        </a:rPr>
                        <a:t>On 2021-02-10 there were 34 entries</a:t>
                      </a:r>
                      <a:r>
                        <a:rPr lang="en-ZA" sz="1600" b="0" baseline="0" dirty="0">
                          <a:solidFill>
                            <a:schemeClr val="tx1"/>
                          </a:solidFill>
                          <a:effectLst/>
                          <a:latin typeface="Segoe UI" panose="020B0502040204020203" pitchFamily="34" charset="0"/>
                          <a:cs typeface="Segoe UI" panose="020B0502040204020203" pitchFamily="34" charset="0"/>
                        </a:rPr>
                        <a:t> in process (06 decrease)</a:t>
                      </a:r>
                      <a:endParaRPr lang="en-ZA" sz="1600" b="0" dirty="0">
                        <a:solidFill>
                          <a:schemeClr val="tx1"/>
                        </a:solidFill>
                        <a:effectLst/>
                        <a:latin typeface="Segoe UI" panose="020B0502040204020203" pitchFamily="34" charset="0"/>
                        <a:cs typeface="Segoe UI" panose="020B0502040204020203"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70983742"/>
                  </a:ext>
                </a:extLst>
              </a:tr>
              <a:tr h="4444728">
                <a:tc vMerge="1">
                  <a:txBody>
                    <a:bodyPr/>
                    <a:lstStyle/>
                    <a:p>
                      <a:endParaRPr lang="en-ZA"/>
                    </a:p>
                  </a:txBody>
                  <a:tcPr/>
                </a:tc>
                <a:tc vMerge="1">
                  <a:txBody>
                    <a:bodyPr/>
                    <a:lstStyle/>
                    <a:p>
                      <a:endParaRPr lang="en-ZA"/>
                    </a:p>
                  </a:txBody>
                  <a:tcPr/>
                </a:tc>
                <a:tc>
                  <a:txBody>
                    <a:bodyPr/>
                    <a:lstStyle/>
                    <a:p>
                      <a:pPr marL="0" indent="85725">
                        <a:spcAft>
                          <a:spcPts val="0"/>
                        </a:spcAft>
                      </a:pPr>
                      <a:r>
                        <a:rPr lang="en-ZA" sz="1600" b="0" dirty="0">
                          <a:solidFill>
                            <a:schemeClr val="tx1"/>
                          </a:solidFill>
                          <a:effectLst/>
                          <a:latin typeface="Segoe UI" panose="020B0502040204020203" pitchFamily="34" charset="0"/>
                          <a:ea typeface="Calibri" panose="020F0502020204030204" pitchFamily="34" charset="0"/>
                          <a:cs typeface="Segoe UI" panose="020B0502040204020203" pitchFamily="34" charset="0"/>
                        </a:rPr>
                        <a:t>Progress: </a:t>
                      </a:r>
                    </a:p>
                    <a:p>
                      <a:pPr marL="285750" marR="0" lvl="0" indent="-200025" algn="l" defTabSz="457200" rtl="0" eaLnBrk="1" fontAlgn="auto" latinLnBrk="0" hangingPunct="1">
                        <a:lnSpc>
                          <a:spcPct val="100000"/>
                        </a:lnSpc>
                        <a:spcBef>
                          <a:spcPts val="0"/>
                        </a:spcBef>
                        <a:spcAft>
                          <a:spcPts val="0"/>
                        </a:spcAft>
                        <a:buClrTx/>
                        <a:buSzTx/>
                        <a:buFontTx/>
                        <a:buChar char="-"/>
                        <a:tabLst/>
                        <a:defRPr/>
                      </a:pPr>
                      <a:r>
                        <a:rPr lang="en-ZA" sz="1600" b="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Unavailability of PPE and procurement process at an advanced stage.</a:t>
                      </a:r>
                    </a:p>
                    <a:p>
                      <a:pPr marL="285750" indent="-200025" algn="l">
                        <a:spcAft>
                          <a:spcPts val="0"/>
                        </a:spcAft>
                        <a:buFontTx/>
                        <a:buChar char="-"/>
                      </a:pPr>
                      <a:r>
                        <a:rPr lang="en-ZA" sz="1600" b="0" baseline="0" dirty="0">
                          <a:solidFill>
                            <a:schemeClr val="tx1"/>
                          </a:solidFill>
                          <a:effectLst/>
                          <a:latin typeface="Segoe UI" panose="020B0502040204020203" pitchFamily="34" charset="0"/>
                          <a:ea typeface="Calibri" panose="020F0502020204030204" pitchFamily="34" charset="0"/>
                          <a:cs typeface="Segoe UI" panose="020B0502040204020203" pitchFamily="34" charset="0"/>
                        </a:rPr>
                        <a:t>Unavailability of polyester swabs for Evidence Recovery.</a:t>
                      </a:r>
                    </a:p>
                    <a:p>
                      <a:pPr marL="285750" indent="-200025">
                        <a:spcAft>
                          <a:spcPts val="0"/>
                        </a:spcAft>
                        <a:buFontTx/>
                        <a:buChar char="-"/>
                      </a:pPr>
                      <a:r>
                        <a:rPr lang="en-ZA" sz="1600" b="0" baseline="0" dirty="0">
                          <a:solidFill>
                            <a:schemeClr val="tx1"/>
                          </a:solidFill>
                          <a:effectLst/>
                          <a:latin typeface="Segoe UI" panose="020B0502040204020203" pitchFamily="34" charset="0"/>
                          <a:ea typeface="Calibri" panose="020F0502020204030204" pitchFamily="34" charset="0"/>
                          <a:cs typeface="Segoe UI" panose="020B0502040204020203" pitchFamily="34" charset="0"/>
                        </a:rPr>
                        <a:t>Outstanding vaccination of 393 forensic analysts being prioritised.</a:t>
                      </a:r>
                    </a:p>
                    <a:p>
                      <a:pPr marL="285750" indent="-200025">
                        <a:spcAft>
                          <a:spcPts val="0"/>
                        </a:spcAft>
                        <a:buFontTx/>
                        <a:buChar char="-"/>
                      </a:pPr>
                      <a:r>
                        <a:rPr lang="en-ZA" sz="1600" b="0" dirty="0">
                          <a:solidFill>
                            <a:schemeClr val="tx1"/>
                          </a:solidFill>
                          <a:effectLst/>
                          <a:latin typeface="Segoe UI" panose="020B0502040204020203" pitchFamily="34" charset="0"/>
                          <a:ea typeface="Calibri" panose="020F0502020204030204" pitchFamily="34" charset="0"/>
                          <a:cs typeface="Segoe UI" panose="020B0502040204020203" pitchFamily="34" charset="0"/>
                        </a:rPr>
                        <a:t>COVID-19</a:t>
                      </a:r>
                      <a:r>
                        <a:rPr lang="en-ZA" sz="1600" b="0" baseline="0" dirty="0">
                          <a:solidFill>
                            <a:schemeClr val="tx1"/>
                          </a:solidFill>
                          <a:effectLst/>
                          <a:latin typeface="Segoe UI" panose="020B0502040204020203" pitchFamily="34" charset="0"/>
                          <a:ea typeface="Calibri" panose="020F0502020204030204" pitchFamily="34" charset="0"/>
                          <a:cs typeface="Segoe UI" panose="020B0502040204020203" pitchFamily="34" charset="0"/>
                        </a:rPr>
                        <a:t> pandemic disruptions leading to closure of laboratories and buildings decontaminated.</a:t>
                      </a:r>
                      <a:endParaRPr lang="en-ZA" sz="1600" b="0" dirty="0">
                        <a:solidFill>
                          <a:schemeClr val="tx1"/>
                        </a:solidFill>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90734352"/>
                  </a:ext>
                </a:extLst>
              </a:tr>
            </a:tbl>
          </a:graphicData>
        </a:graphic>
      </p:graphicFrame>
    </p:spTree>
    <p:extLst>
      <p:ext uri="{BB962C8B-B14F-4D97-AF65-F5344CB8AC3E}">
        <p14:creationId xmlns:p14="http://schemas.microsoft.com/office/powerpoint/2010/main" val="14299896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47568" y="462456"/>
            <a:ext cx="7734899" cy="1906662"/>
          </a:xfrm>
        </p:spPr>
        <p:txBody>
          <a:bodyPr>
            <a:noAutofit/>
          </a:bodyPr>
          <a:lstStyle/>
          <a:p>
            <a:pPr algn="r">
              <a:lnSpc>
                <a:spcPct val="130000"/>
              </a:lnSpc>
            </a:pPr>
            <a:br>
              <a:rPr lang="en-US" sz="3600" b="1" dirty="0">
                <a:latin typeface="Segoe UI" panose="020B0502040204020203" pitchFamily="34" charset="0"/>
                <a:cs typeface="Segoe UI" panose="020B0502040204020203" pitchFamily="34" charset="0"/>
              </a:rPr>
            </a:br>
            <a:br>
              <a:rPr lang="en-US" sz="3600" b="1" dirty="0">
                <a:latin typeface="Segoe UI" panose="020B0502040204020203" pitchFamily="34" charset="0"/>
                <a:cs typeface="Segoe UI" panose="020B0502040204020203" pitchFamily="34" charset="0"/>
              </a:rPr>
            </a:br>
            <a:br>
              <a:rPr lang="en-US" sz="3600" b="1" dirty="0">
                <a:latin typeface="Segoe UI" panose="020B0502040204020203" pitchFamily="34" charset="0"/>
                <a:cs typeface="Segoe UI" panose="020B0502040204020203" pitchFamily="34" charset="0"/>
              </a:rPr>
            </a:br>
            <a:r>
              <a:rPr lang="en-US" sz="3200" b="1" dirty="0">
                <a:latin typeface="Segoe UI" panose="020B0502040204020203" pitchFamily="34" charset="0"/>
                <a:cs typeface="Segoe UI" panose="020B0502040204020203" pitchFamily="34" charset="0"/>
              </a:rPr>
              <a:t>CRITICAL </a:t>
            </a:r>
            <a:br>
              <a:rPr lang="en-US" sz="3200" b="1" dirty="0">
                <a:latin typeface="Segoe UI" panose="020B0502040204020203" pitchFamily="34" charset="0"/>
                <a:cs typeface="Segoe UI" panose="020B0502040204020203" pitchFamily="34" charset="0"/>
              </a:rPr>
            </a:br>
            <a:r>
              <a:rPr lang="en-US" sz="3200" b="1" dirty="0">
                <a:latin typeface="Segoe UI" panose="020B0502040204020203" pitchFamily="34" charset="0"/>
                <a:cs typeface="Segoe UI" panose="020B0502040204020203" pitchFamily="34" charset="0"/>
              </a:rPr>
              <a:t>SUCCESS FACTORS</a:t>
            </a:r>
          </a:p>
        </p:txBody>
      </p:sp>
      <p:sp>
        <p:nvSpPr>
          <p:cNvPr id="3" name="TextBox 2"/>
          <p:cNvSpPr txBox="1"/>
          <p:nvPr/>
        </p:nvSpPr>
        <p:spPr>
          <a:xfrm>
            <a:off x="6920621" y="3191069"/>
            <a:ext cx="2061846" cy="1200329"/>
          </a:xfrm>
          <a:prstGeom prst="rect">
            <a:avLst/>
          </a:prstGeom>
          <a:noFill/>
        </p:spPr>
        <p:txBody>
          <a:bodyPr wrap="square" rtlCol="0">
            <a:spAutoFit/>
          </a:bodyPr>
          <a:lstStyle/>
          <a:p>
            <a:pPr algn="r"/>
            <a:endParaRPr lang="en-GB" sz="3600" dirty="0">
              <a:latin typeface="Segoe UI" panose="020B0502040204020203" pitchFamily="34" charset="0"/>
              <a:cs typeface="Segoe UI" panose="020B0502040204020203" pitchFamily="34" charset="0"/>
            </a:endParaRPr>
          </a:p>
          <a:p>
            <a:pPr algn="r"/>
            <a:r>
              <a:rPr lang="en-GB" sz="3600" dirty="0">
                <a:latin typeface="Segoe UI" panose="020B0502040204020203" pitchFamily="34" charset="0"/>
                <a:cs typeface="Segoe UI" panose="020B0502040204020203" pitchFamily="34" charset="0"/>
              </a:rPr>
              <a:t>Section 4</a:t>
            </a:r>
          </a:p>
        </p:txBody>
      </p:sp>
      <p:sp>
        <p:nvSpPr>
          <p:cNvPr id="5" name="Slide Number Placeholder 4"/>
          <p:cNvSpPr>
            <a:spLocks noGrp="1"/>
          </p:cNvSpPr>
          <p:nvPr>
            <p:ph type="sldNum" sz="quarter" idx="12"/>
          </p:nvPr>
        </p:nvSpPr>
        <p:spPr/>
        <p:txBody>
          <a:bodyPr/>
          <a:lstStyle/>
          <a:p>
            <a:fld id="{8BCE3E3E-AAEA-2C4F-AAAF-D5D0D3B13C3A}" type="slidenum">
              <a:rPr lang="en-US" smtClean="0"/>
              <a:pPr/>
              <a:t>21</a:t>
            </a:fld>
            <a:endParaRPr lang="en-US"/>
          </a:p>
        </p:txBody>
      </p:sp>
    </p:spTree>
    <p:extLst>
      <p:ext uri="{BB962C8B-B14F-4D97-AF65-F5344CB8AC3E}">
        <p14:creationId xmlns:p14="http://schemas.microsoft.com/office/powerpoint/2010/main" val="16245109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a:spLocks noGrp="1"/>
          </p:cNvSpPr>
          <p:nvPr>
            <p:ph type="ctrTitle"/>
          </p:nvPr>
        </p:nvSpPr>
        <p:spPr>
          <a:xfrm>
            <a:off x="834390" y="4445"/>
            <a:ext cx="7772400" cy="1470025"/>
          </a:xfrm>
        </p:spPr>
        <p:txBody>
          <a:bodyPr>
            <a:noAutofit/>
          </a:bodyPr>
          <a:lstStyle/>
          <a:p>
            <a:r>
              <a:rPr lang="en-US" sz="2400" b="1" dirty="0">
                <a:latin typeface="Segoe UI" panose="020B0502040204020203" pitchFamily="34" charset="0"/>
                <a:cs typeface="Segoe UI" panose="020B0502040204020203" pitchFamily="34" charset="0"/>
              </a:rPr>
              <a:t>Critical Success Factors</a:t>
            </a:r>
          </a:p>
        </p:txBody>
      </p:sp>
      <p:sp>
        <p:nvSpPr>
          <p:cNvPr id="2" name="Rectangle 1"/>
          <p:cNvSpPr/>
          <p:nvPr/>
        </p:nvSpPr>
        <p:spPr>
          <a:xfrm>
            <a:off x="203201" y="1305715"/>
            <a:ext cx="8770678" cy="5539978"/>
          </a:xfrm>
          <a:prstGeom prst="rect">
            <a:avLst/>
          </a:prstGeom>
        </p:spPr>
        <p:txBody>
          <a:bodyPr wrap="square">
            <a:spAutoFit/>
          </a:bodyPr>
          <a:lstStyle/>
          <a:p>
            <a:pPr marL="342900" indent="-342900" algn="just">
              <a:lnSpc>
                <a:spcPct val="150000"/>
              </a:lnSpc>
              <a:spcAft>
                <a:spcPts val="0"/>
              </a:spcAft>
              <a:buFont typeface="Wingdings" panose="05000000000000000000" pitchFamily="2" charset="2"/>
              <a:buChar char="q"/>
            </a:pPr>
            <a:r>
              <a:rPr lang="en-ZA" dirty="0">
                <a:latin typeface="Segoe UI" panose="020B0502040204020203" pitchFamily="34" charset="0"/>
                <a:cs typeface="Segoe UI" panose="020B0502040204020203" pitchFamily="34" charset="0"/>
              </a:rPr>
              <a:t>Awarding of all outstanding contracts, especially for consumables that are critical in addressing the DNA backlog, according to the project plan.</a:t>
            </a:r>
          </a:p>
          <a:p>
            <a:pPr marL="342900" indent="-342900" algn="just">
              <a:lnSpc>
                <a:spcPct val="150000"/>
              </a:lnSpc>
              <a:spcAft>
                <a:spcPts val="0"/>
              </a:spcAft>
              <a:buFont typeface="Wingdings" panose="05000000000000000000" pitchFamily="2" charset="2"/>
              <a:buChar char="q"/>
            </a:pPr>
            <a:r>
              <a:rPr lang="en-ZA" dirty="0">
                <a:latin typeface="Segoe UI" panose="020B0502040204020203" pitchFamily="34" charset="0"/>
                <a:cs typeface="Segoe UI" panose="020B0502040204020203" pitchFamily="34" charset="0"/>
              </a:rPr>
              <a:t>Approval for EC Forensic Science Laboratory was obtained on 2021/02/26 together with approval of the plans as submitted by the bidder. The Bid Evaluation Committee will reconvene on 2021/03/16 when a final presentation will be submitted by the recommended bidder where after a submission will be forwarded to the SAPS BAC. </a:t>
            </a:r>
          </a:p>
          <a:p>
            <a:pPr marL="342900" indent="-342900" algn="just">
              <a:lnSpc>
                <a:spcPct val="150000"/>
              </a:lnSpc>
              <a:spcAft>
                <a:spcPts val="0"/>
              </a:spcAft>
              <a:buFont typeface="Wingdings" panose="05000000000000000000" pitchFamily="2" charset="2"/>
              <a:buChar char="q"/>
            </a:pPr>
            <a:r>
              <a:rPr lang="en-ZA" dirty="0">
                <a:latin typeface="Segoe UI" panose="020B0502040204020203" pitchFamily="34" charset="0"/>
                <a:cs typeface="Segoe UI" panose="020B0502040204020203" pitchFamily="34" charset="0"/>
              </a:rPr>
              <a:t>Maintain regular meetings with internal and external stakeholders, to identify and prioritise their needs.</a:t>
            </a:r>
          </a:p>
          <a:p>
            <a:pPr marL="342900" indent="-342900" algn="just">
              <a:lnSpc>
                <a:spcPct val="150000"/>
              </a:lnSpc>
              <a:spcAft>
                <a:spcPts val="0"/>
              </a:spcAft>
              <a:buFont typeface="Wingdings" panose="05000000000000000000" pitchFamily="2" charset="2"/>
              <a:buChar char="q"/>
            </a:pPr>
            <a:r>
              <a:rPr lang="en-ZA" dirty="0">
                <a:latin typeface="Segoe UI" panose="020B0502040204020203" pitchFamily="34" charset="0"/>
                <a:cs typeface="Segoe UI" panose="020B0502040204020203" pitchFamily="34" charset="0"/>
              </a:rPr>
              <a:t>Prioritisation and finalisation of all 393 vaccination of outstanding forensic analysts.</a:t>
            </a:r>
          </a:p>
          <a:p>
            <a:pPr marL="342900" indent="-342900" algn="just">
              <a:lnSpc>
                <a:spcPct val="150000"/>
              </a:lnSpc>
              <a:spcAft>
                <a:spcPts val="0"/>
              </a:spcAft>
              <a:buFont typeface="Wingdings" panose="05000000000000000000" pitchFamily="2" charset="2"/>
              <a:buChar char="q"/>
            </a:pPr>
            <a:r>
              <a:rPr lang="en-ZA" dirty="0">
                <a:latin typeface="Segoe UI" panose="020B0502040204020203" pitchFamily="34" charset="0"/>
                <a:cs typeface="Segoe UI" panose="020B0502040204020203" pitchFamily="34" charset="0"/>
              </a:rPr>
              <a:t>Prioritisation and finalisation of electronic track and trace system capability that is on phase 2</a:t>
            </a:r>
            <a:r>
              <a:rPr lang="en-ZA" sz="2000" dirty="0">
                <a:latin typeface="Segoe UI" panose="020B0502040204020203" pitchFamily="34" charset="0"/>
                <a:cs typeface="Segoe UI" panose="020B0502040204020203" pitchFamily="34" charset="0"/>
              </a:rPr>
              <a:t>.</a:t>
            </a:r>
          </a:p>
        </p:txBody>
      </p:sp>
      <p:sp>
        <p:nvSpPr>
          <p:cNvPr id="4" name="Slide Number Placeholder 3"/>
          <p:cNvSpPr>
            <a:spLocks noGrp="1"/>
          </p:cNvSpPr>
          <p:nvPr>
            <p:ph type="sldNum" sz="quarter" idx="12"/>
          </p:nvPr>
        </p:nvSpPr>
        <p:spPr>
          <a:xfrm>
            <a:off x="8606790" y="854360"/>
            <a:ext cx="443833" cy="365125"/>
          </a:xfrm>
        </p:spPr>
        <p:txBody>
          <a:bodyPr/>
          <a:lstStyle/>
          <a:p>
            <a:fld id="{8BCE3E3E-AAEA-2C4F-AAAF-D5D0D3B13C3A}" type="slidenum">
              <a:rPr lang="en-US" sz="1800" b="1" smtClean="0"/>
              <a:pPr/>
              <a:t>22</a:t>
            </a:fld>
            <a:endParaRPr lang="en-US" sz="1800" b="1" dirty="0"/>
          </a:p>
        </p:txBody>
      </p:sp>
    </p:spTree>
    <p:extLst>
      <p:ext uri="{BB962C8B-B14F-4D97-AF65-F5344CB8AC3E}">
        <p14:creationId xmlns:p14="http://schemas.microsoft.com/office/powerpoint/2010/main" val="16298537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47568" y="462456"/>
            <a:ext cx="7734899" cy="1906662"/>
          </a:xfrm>
        </p:spPr>
        <p:txBody>
          <a:bodyPr>
            <a:noAutofit/>
          </a:bodyPr>
          <a:lstStyle/>
          <a:p>
            <a:pPr algn="r">
              <a:lnSpc>
                <a:spcPct val="130000"/>
              </a:lnSpc>
            </a:pPr>
            <a:br>
              <a:rPr lang="en-US" sz="3600" b="1" dirty="0">
                <a:latin typeface="Segoe UI" panose="020B0502040204020203" pitchFamily="34" charset="0"/>
                <a:cs typeface="Segoe UI" panose="020B0502040204020203" pitchFamily="34" charset="0"/>
              </a:rPr>
            </a:br>
            <a:br>
              <a:rPr lang="en-US" sz="3600" b="1" dirty="0">
                <a:latin typeface="Segoe UI" panose="020B0502040204020203" pitchFamily="34" charset="0"/>
                <a:cs typeface="Segoe UI" panose="020B0502040204020203" pitchFamily="34" charset="0"/>
              </a:rPr>
            </a:br>
            <a:br>
              <a:rPr lang="en-US" sz="3600" b="1" dirty="0">
                <a:latin typeface="Segoe UI" panose="020B0502040204020203" pitchFamily="34" charset="0"/>
                <a:cs typeface="Segoe UI" panose="020B0502040204020203" pitchFamily="34" charset="0"/>
              </a:rPr>
            </a:br>
            <a:r>
              <a:rPr lang="en-US" sz="3200" b="1" dirty="0">
                <a:latin typeface="Segoe UI" panose="020B0502040204020203" pitchFamily="34" charset="0"/>
                <a:cs typeface="Segoe UI" panose="020B0502040204020203" pitchFamily="34" charset="0"/>
              </a:rPr>
              <a:t>Way Forward</a:t>
            </a:r>
          </a:p>
        </p:txBody>
      </p:sp>
      <p:sp>
        <p:nvSpPr>
          <p:cNvPr id="3" name="TextBox 2"/>
          <p:cNvSpPr txBox="1"/>
          <p:nvPr/>
        </p:nvSpPr>
        <p:spPr>
          <a:xfrm>
            <a:off x="6920621" y="3191069"/>
            <a:ext cx="2061846" cy="646331"/>
          </a:xfrm>
          <a:prstGeom prst="rect">
            <a:avLst/>
          </a:prstGeom>
          <a:noFill/>
        </p:spPr>
        <p:txBody>
          <a:bodyPr wrap="square" rtlCol="0">
            <a:spAutoFit/>
          </a:bodyPr>
          <a:lstStyle/>
          <a:p>
            <a:pPr algn="r"/>
            <a:r>
              <a:rPr lang="en-GB" sz="3600" dirty="0">
                <a:latin typeface="Segoe UI" panose="020B0502040204020203" pitchFamily="34" charset="0"/>
                <a:cs typeface="Segoe UI" panose="020B0502040204020203" pitchFamily="34" charset="0"/>
              </a:rPr>
              <a:t>Section 5</a:t>
            </a:r>
          </a:p>
        </p:txBody>
      </p:sp>
      <p:sp>
        <p:nvSpPr>
          <p:cNvPr id="5" name="Slide Number Placeholder 4"/>
          <p:cNvSpPr>
            <a:spLocks noGrp="1"/>
          </p:cNvSpPr>
          <p:nvPr>
            <p:ph type="sldNum" sz="quarter" idx="12"/>
          </p:nvPr>
        </p:nvSpPr>
        <p:spPr/>
        <p:txBody>
          <a:bodyPr/>
          <a:lstStyle/>
          <a:p>
            <a:fld id="{8BCE3E3E-AAEA-2C4F-AAAF-D5D0D3B13C3A}" type="slidenum">
              <a:rPr lang="en-US" smtClean="0"/>
              <a:pPr/>
              <a:t>23</a:t>
            </a:fld>
            <a:endParaRPr lang="en-US"/>
          </a:p>
        </p:txBody>
      </p:sp>
    </p:spTree>
    <p:extLst>
      <p:ext uri="{BB962C8B-B14F-4D97-AF65-F5344CB8AC3E}">
        <p14:creationId xmlns:p14="http://schemas.microsoft.com/office/powerpoint/2010/main" val="15565212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a:spLocks noGrp="1"/>
          </p:cNvSpPr>
          <p:nvPr>
            <p:ph type="ctrTitle"/>
          </p:nvPr>
        </p:nvSpPr>
        <p:spPr>
          <a:xfrm>
            <a:off x="1409700" y="4445"/>
            <a:ext cx="6438900" cy="1470025"/>
          </a:xfrm>
        </p:spPr>
        <p:txBody>
          <a:bodyPr>
            <a:noAutofit/>
          </a:bodyPr>
          <a:lstStyle/>
          <a:p>
            <a:r>
              <a:rPr lang="en-US" sz="2400" b="1" dirty="0">
                <a:latin typeface="Segoe UI" panose="020B0502040204020203" pitchFamily="34" charset="0"/>
                <a:cs typeface="Segoe UI" panose="020B0502040204020203" pitchFamily="34" charset="0"/>
              </a:rPr>
              <a:t>Way Forward</a:t>
            </a:r>
          </a:p>
        </p:txBody>
      </p:sp>
      <p:sp>
        <p:nvSpPr>
          <p:cNvPr id="2" name="Rectangle 1"/>
          <p:cNvSpPr/>
          <p:nvPr/>
        </p:nvSpPr>
        <p:spPr>
          <a:xfrm>
            <a:off x="673767" y="739457"/>
            <a:ext cx="8165433" cy="6647974"/>
          </a:xfrm>
          <a:prstGeom prst="rect">
            <a:avLst/>
          </a:prstGeom>
        </p:spPr>
        <p:txBody>
          <a:bodyPr wrap="square">
            <a:spAutoFit/>
          </a:bodyPr>
          <a:lstStyle/>
          <a:p>
            <a:pPr marL="914400" lvl="1" indent="-457200">
              <a:lnSpc>
                <a:spcPct val="150000"/>
              </a:lnSpc>
              <a:buFont typeface="Wingdings" panose="05000000000000000000" pitchFamily="2" charset="2"/>
              <a:buChar char="q"/>
            </a:pPr>
            <a:endParaRPr lang="en-ZA" sz="2000" dirty="0">
              <a:latin typeface="Segoe UI" panose="020B0502040204020203" pitchFamily="34" charset="0"/>
              <a:cs typeface="Segoe UI" panose="020B0502040204020203" pitchFamily="34" charset="0"/>
            </a:endParaRPr>
          </a:p>
          <a:p>
            <a:pPr marL="342900" indent="-342900" algn="just">
              <a:lnSpc>
                <a:spcPct val="150000"/>
              </a:lnSpc>
              <a:spcAft>
                <a:spcPts val="0"/>
              </a:spcAft>
              <a:buFont typeface="Wingdings" panose="05000000000000000000" pitchFamily="2" charset="2"/>
              <a:buChar char="q"/>
            </a:pPr>
            <a:r>
              <a:rPr lang="en-ZA" sz="2800" dirty="0">
                <a:latin typeface="Segoe UI" panose="020B0502040204020203" pitchFamily="34" charset="0"/>
                <a:cs typeface="Segoe UI" panose="020B0502040204020203" pitchFamily="34" charset="0"/>
              </a:rPr>
              <a:t>The Division: Forensic Services supported by all relevant role players is committed to providing quality forensic products and address DNA backlog through a multi-disciplinary action plan.</a:t>
            </a:r>
          </a:p>
          <a:p>
            <a:pPr marL="342900" indent="-342900" algn="just">
              <a:lnSpc>
                <a:spcPct val="150000"/>
              </a:lnSpc>
              <a:spcAft>
                <a:spcPts val="0"/>
              </a:spcAft>
              <a:buFont typeface="Wingdings" panose="05000000000000000000" pitchFamily="2" charset="2"/>
              <a:buChar char="q"/>
            </a:pPr>
            <a:r>
              <a:rPr lang="en-ZA" sz="2800" dirty="0">
                <a:latin typeface="Segoe UI" panose="020B0502040204020203" pitchFamily="34" charset="0"/>
                <a:cs typeface="Segoe UI" panose="020B0502040204020203" pitchFamily="34" charset="0"/>
              </a:rPr>
              <a:t>Multi-disciplinary steering committee convened on 04 March 2021 to develop multi-disciplinary action plan supported by partnership policing to prioritise and finalise DNA backlog.</a:t>
            </a:r>
          </a:p>
          <a:p>
            <a:pPr marL="342900" indent="-342900" algn="just">
              <a:lnSpc>
                <a:spcPct val="150000"/>
              </a:lnSpc>
              <a:spcAft>
                <a:spcPts val="0"/>
              </a:spcAft>
              <a:buFont typeface="Wingdings" panose="05000000000000000000" pitchFamily="2" charset="2"/>
              <a:buChar char="q"/>
            </a:pPr>
            <a:endParaRPr lang="en-ZA" sz="2000" dirty="0">
              <a:latin typeface="Segoe UI" panose="020B0502040204020203" pitchFamily="34" charset="0"/>
              <a:cs typeface="Segoe UI" panose="020B0502040204020203" pitchFamily="34" charset="0"/>
            </a:endParaRPr>
          </a:p>
          <a:p>
            <a:pPr algn="just">
              <a:lnSpc>
                <a:spcPct val="150000"/>
              </a:lnSpc>
              <a:spcAft>
                <a:spcPts val="0"/>
              </a:spcAft>
            </a:pPr>
            <a:endParaRPr lang="en-ZA" sz="2000" dirty="0">
              <a:latin typeface="Segoe UI" panose="020B0502040204020203" pitchFamily="34" charset="0"/>
              <a:cs typeface="Segoe UI" panose="020B0502040204020203" pitchFamily="34" charset="0"/>
            </a:endParaRPr>
          </a:p>
        </p:txBody>
      </p:sp>
      <p:sp>
        <p:nvSpPr>
          <p:cNvPr id="4" name="Slide Number Placeholder 3"/>
          <p:cNvSpPr>
            <a:spLocks noGrp="1"/>
          </p:cNvSpPr>
          <p:nvPr>
            <p:ph type="sldNum" sz="quarter" idx="12"/>
          </p:nvPr>
        </p:nvSpPr>
        <p:spPr>
          <a:xfrm>
            <a:off x="8394700" y="854360"/>
            <a:ext cx="622300" cy="260350"/>
          </a:xfrm>
        </p:spPr>
        <p:txBody>
          <a:bodyPr/>
          <a:lstStyle/>
          <a:p>
            <a:fld id="{8BCE3E3E-AAEA-2C4F-AAAF-D5D0D3B13C3A}" type="slidenum">
              <a:rPr lang="en-US" sz="1800" b="1" smtClean="0"/>
              <a:pPr/>
              <a:t>24</a:t>
            </a:fld>
            <a:endParaRPr lang="en-US" sz="1800" b="1" dirty="0"/>
          </a:p>
        </p:txBody>
      </p:sp>
    </p:spTree>
    <p:extLst>
      <p:ext uri="{BB962C8B-B14F-4D97-AF65-F5344CB8AC3E}">
        <p14:creationId xmlns:p14="http://schemas.microsoft.com/office/powerpoint/2010/main" val="27911053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613962" y="3191069"/>
            <a:ext cx="4072837" cy="923330"/>
          </a:xfrm>
          <a:prstGeom prst="rect">
            <a:avLst/>
          </a:prstGeom>
          <a:noFill/>
        </p:spPr>
        <p:txBody>
          <a:bodyPr wrap="square" rtlCol="0">
            <a:spAutoFit/>
          </a:bodyPr>
          <a:lstStyle/>
          <a:p>
            <a:pPr algn="r"/>
            <a:r>
              <a:rPr lang="en-GB" sz="5400" dirty="0">
                <a:solidFill>
                  <a:prstClr val="black"/>
                </a:solidFill>
                <a:latin typeface="Segoe UI" panose="020B0502040204020203" pitchFamily="34" charset="0"/>
                <a:cs typeface="Segoe UI" panose="020B0502040204020203" pitchFamily="34" charset="0"/>
              </a:rPr>
              <a:t>Thank you</a:t>
            </a:r>
          </a:p>
        </p:txBody>
      </p:sp>
      <p:sp>
        <p:nvSpPr>
          <p:cNvPr id="4" name="Slide Number Placeholder 3"/>
          <p:cNvSpPr>
            <a:spLocks noGrp="1"/>
          </p:cNvSpPr>
          <p:nvPr>
            <p:ph type="sldNum" sz="quarter" idx="12"/>
          </p:nvPr>
        </p:nvSpPr>
        <p:spPr/>
        <p:txBody>
          <a:bodyPr/>
          <a:lstStyle/>
          <a:p>
            <a:fld id="{8BCE3E3E-AAEA-2C4F-AAAF-D5D0D3B13C3A}" type="slidenum">
              <a:rPr lang="en-US" smtClean="0"/>
              <a:pPr/>
              <a:t>25</a:t>
            </a:fld>
            <a:endParaRPr lang="en-US"/>
          </a:p>
        </p:txBody>
      </p:sp>
    </p:spTree>
    <p:extLst>
      <p:ext uri="{BB962C8B-B14F-4D97-AF65-F5344CB8AC3E}">
        <p14:creationId xmlns:p14="http://schemas.microsoft.com/office/powerpoint/2010/main" val="28556223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55639" y="1883379"/>
            <a:ext cx="7931161" cy="1143000"/>
          </a:xfrm>
        </p:spPr>
        <p:txBody>
          <a:bodyPr>
            <a:normAutofit fontScale="90000"/>
          </a:bodyPr>
          <a:lstStyle/>
          <a:p>
            <a:pPr algn="r"/>
            <a:br>
              <a:rPr lang="en-US" dirty="0"/>
            </a:br>
            <a:r>
              <a:rPr lang="en-US" sz="3600" b="1" dirty="0">
                <a:latin typeface="Segoe UI" panose="020B0502040204020203" pitchFamily="34" charset="0"/>
                <a:cs typeface="Segoe UI" panose="020B0502040204020203" pitchFamily="34" charset="0"/>
              </a:rPr>
              <a:t>Purpose</a:t>
            </a:r>
            <a:br>
              <a:rPr lang="en-US" sz="4000" b="1" dirty="0">
                <a:latin typeface="Segoe UI" panose="020B0502040204020203" pitchFamily="34" charset="0"/>
                <a:cs typeface="Segoe UI" panose="020B0502040204020203" pitchFamily="34" charset="0"/>
              </a:rPr>
            </a:br>
            <a:r>
              <a:rPr lang="en-US" dirty="0"/>
              <a:t> </a:t>
            </a:r>
          </a:p>
        </p:txBody>
      </p:sp>
      <p:sp>
        <p:nvSpPr>
          <p:cNvPr id="2" name="TextBox 1"/>
          <p:cNvSpPr txBox="1"/>
          <p:nvPr/>
        </p:nvSpPr>
        <p:spPr>
          <a:xfrm>
            <a:off x="6362700" y="3191069"/>
            <a:ext cx="2419350" cy="646331"/>
          </a:xfrm>
          <a:prstGeom prst="rect">
            <a:avLst/>
          </a:prstGeom>
          <a:noFill/>
        </p:spPr>
        <p:txBody>
          <a:bodyPr wrap="square" rtlCol="0">
            <a:spAutoFit/>
          </a:bodyPr>
          <a:lstStyle/>
          <a:p>
            <a:pPr algn="r"/>
            <a:r>
              <a:rPr lang="en-GB" sz="3600" dirty="0">
                <a:latin typeface="Segoe UI" panose="020B0502040204020203" pitchFamily="34" charset="0"/>
                <a:cs typeface="Segoe UI" panose="020B0502040204020203" pitchFamily="34" charset="0"/>
              </a:rPr>
              <a:t>Section 1</a:t>
            </a:r>
          </a:p>
        </p:txBody>
      </p:sp>
      <p:sp>
        <p:nvSpPr>
          <p:cNvPr id="5" name="Slide Number Placeholder 4"/>
          <p:cNvSpPr>
            <a:spLocks noGrp="1"/>
          </p:cNvSpPr>
          <p:nvPr>
            <p:ph type="sldNum" sz="quarter" idx="12"/>
          </p:nvPr>
        </p:nvSpPr>
        <p:spPr/>
        <p:txBody>
          <a:bodyPr/>
          <a:lstStyle/>
          <a:p>
            <a:fld id="{8BCE3E3E-AAEA-2C4F-AAAF-D5D0D3B13C3A}" type="slidenum">
              <a:rPr lang="en-US" smtClean="0"/>
              <a:pPr/>
              <a:t>3</a:t>
            </a:fld>
            <a:endParaRPr lang="en-US"/>
          </a:p>
        </p:txBody>
      </p:sp>
    </p:spTree>
    <p:extLst>
      <p:ext uri="{BB962C8B-B14F-4D97-AF65-F5344CB8AC3E}">
        <p14:creationId xmlns:p14="http://schemas.microsoft.com/office/powerpoint/2010/main" val="10027444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400174" y="103681"/>
            <a:ext cx="6615114" cy="1157760"/>
          </a:xfrm>
        </p:spPr>
        <p:txBody>
          <a:bodyPr>
            <a:normAutofit/>
          </a:bodyPr>
          <a:lstStyle/>
          <a:p>
            <a:r>
              <a:rPr lang="en-US" sz="2400" b="1" dirty="0">
                <a:latin typeface="Segoe UI" panose="020B0502040204020203" pitchFamily="34" charset="0"/>
                <a:cs typeface="Segoe UI" panose="020B0502040204020203" pitchFamily="34" charset="0"/>
              </a:rPr>
              <a:t>Purpose</a:t>
            </a:r>
          </a:p>
        </p:txBody>
      </p:sp>
      <p:sp>
        <p:nvSpPr>
          <p:cNvPr id="7" name="Content Placeholder 1"/>
          <p:cNvSpPr txBox="1">
            <a:spLocks/>
          </p:cNvSpPr>
          <p:nvPr/>
        </p:nvSpPr>
        <p:spPr>
          <a:xfrm>
            <a:off x="942975" y="1538661"/>
            <a:ext cx="8074025" cy="4662114"/>
          </a:xfrm>
          <a:prstGeom prst="rect">
            <a:avLst/>
          </a:prstGeom>
        </p:spPr>
        <p:txBody>
          <a:bodyPr vert="horz" lIns="91440" tIns="45720" rIns="91440" bIns="45720" rtlCol="0">
            <a:noAutofit/>
          </a:bodyPr>
          <a:lstStyle>
            <a:lvl1pPr marL="342900" indent="-342900" algn="l" defTabSz="457200" rtl="0" eaLnBrk="1" latinLnBrk="0" hangingPunct="1">
              <a:lnSpc>
                <a:spcPct val="130000"/>
              </a:lnSpc>
              <a:spcBef>
                <a:spcPct val="20000"/>
              </a:spcBef>
              <a:buFont typeface="Arial"/>
              <a:buChar char="•"/>
              <a:defRPr sz="2100" kern="1200">
                <a:solidFill>
                  <a:srgbClr val="023F88"/>
                </a:solidFill>
                <a:latin typeface="Arial"/>
                <a:ea typeface="+mn-ea"/>
                <a:cs typeface="Arial"/>
              </a:defRPr>
            </a:lvl1pPr>
            <a:lvl2pPr marL="742950" indent="-285750" algn="l" defTabSz="457200" rtl="0" eaLnBrk="1" latinLnBrk="0" hangingPunct="1">
              <a:lnSpc>
                <a:spcPct val="130000"/>
              </a:lnSpc>
              <a:spcBef>
                <a:spcPct val="20000"/>
              </a:spcBef>
              <a:buFont typeface="Arial"/>
              <a:buChar char="–"/>
              <a:defRPr sz="2100" kern="1200">
                <a:solidFill>
                  <a:srgbClr val="023F88"/>
                </a:solidFill>
                <a:latin typeface="Arial"/>
                <a:ea typeface="+mn-ea"/>
                <a:cs typeface="Arial"/>
              </a:defRPr>
            </a:lvl2pPr>
            <a:lvl3pPr marL="1143000" indent="-228600" algn="l" defTabSz="457200" rtl="0" eaLnBrk="1" latinLnBrk="0" hangingPunct="1">
              <a:lnSpc>
                <a:spcPct val="130000"/>
              </a:lnSpc>
              <a:spcBef>
                <a:spcPct val="20000"/>
              </a:spcBef>
              <a:buFont typeface="Arial"/>
              <a:buChar char="•"/>
              <a:defRPr sz="2100" kern="1200">
                <a:solidFill>
                  <a:srgbClr val="023F88"/>
                </a:solidFill>
                <a:latin typeface="Arial"/>
                <a:ea typeface="+mn-ea"/>
                <a:cs typeface="Arial"/>
              </a:defRPr>
            </a:lvl3pPr>
            <a:lvl4pPr marL="1600200" indent="-228600" algn="l" defTabSz="457200" rtl="0" eaLnBrk="1" latinLnBrk="0" hangingPunct="1">
              <a:lnSpc>
                <a:spcPct val="130000"/>
              </a:lnSpc>
              <a:spcBef>
                <a:spcPct val="20000"/>
              </a:spcBef>
              <a:buFont typeface="Arial"/>
              <a:buChar char="–"/>
              <a:defRPr sz="2100" kern="1200">
                <a:solidFill>
                  <a:srgbClr val="023F88"/>
                </a:solidFill>
                <a:latin typeface="Arial"/>
                <a:ea typeface="+mn-ea"/>
                <a:cs typeface="Arial"/>
              </a:defRPr>
            </a:lvl4pPr>
            <a:lvl5pPr marL="2057400" indent="-228600" algn="l" defTabSz="457200" rtl="0" eaLnBrk="1" latinLnBrk="0" hangingPunct="1">
              <a:lnSpc>
                <a:spcPct val="130000"/>
              </a:lnSpc>
              <a:spcBef>
                <a:spcPct val="20000"/>
              </a:spcBef>
              <a:buFont typeface="Arial"/>
              <a:buChar char="»"/>
              <a:defRPr sz="2100" kern="1200">
                <a:solidFill>
                  <a:srgbClr val="023F88"/>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30000"/>
              </a:lnSpc>
              <a:spcBef>
                <a:spcPct val="20000"/>
              </a:spcBef>
              <a:spcAft>
                <a:spcPts val="0"/>
              </a:spcAft>
              <a:buClrTx/>
              <a:buSzTx/>
              <a:buNone/>
              <a:tabLst/>
              <a:defRPr/>
            </a:pPr>
            <a:endParaRPr kumimoji="0" lang="en-ZA" sz="2000" b="0" i="0" u="none" strike="noStrike" kern="1200" cap="none" spc="0" normalizeH="0" baseline="0" noProof="0" dirty="0">
              <a:ln>
                <a:noFill/>
              </a:ln>
              <a:solidFill>
                <a:schemeClr val="tx1"/>
              </a:solidFill>
              <a:effectLst/>
              <a:uLnTx/>
              <a:uFillTx/>
            </a:endParaRPr>
          </a:p>
          <a:p>
            <a:pPr lvl="0" algn="just">
              <a:lnSpc>
                <a:spcPct val="150000"/>
              </a:lnSpc>
              <a:buFont typeface="Wingdings" panose="05000000000000000000" pitchFamily="2" charset="2"/>
              <a:buChar char="q"/>
              <a:defRPr/>
            </a:pPr>
            <a:r>
              <a:rPr lang="en-ZA" sz="2400" dirty="0">
                <a:solidFill>
                  <a:schemeClr val="tx1"/>
                </a:solidFill>
                <a:latin typeface="Segoe UI" panose="020B0502040204020203" pitchFamily="34" charset="0"/>
                <a:cs typeface="Segoe UI" panose="020B0502040204020203" pitchFamily="34" charset="0"/>
              </a:rPr>
              <a:t>The purpose is to provide progress report to the Portfolio Committee on Police on the implementation of the Division Forensic Services Turnaround Strategy (Corporate Renewal Strategy) and DNA backlog from 12 November 2020 to 05 March 2021.</a:t>
            </a:r>
            <a:endParaRPr kumimoji="0" lang="en-ZA" sz="2400" i="0" u="none" strike="noStrike" kern="1200" cap="none" spc="0" normalizeH="0" baseline="0" noProof="0" dirty="0">
              <a:ln>
                <a:noFill/>
              </a:ln>
              <a:solidFill>
                <a:schemeClr val="tx1"/>
              </a:solidFill>
              <a:effectLst/>
              <a:uLnTx/>
              <a:uFillTx/>
              <a:latin typeface="Segoe UI" panose="020B0502040204020203" pitchFamily="34" charset="0"/>
              <a:cs typeface="Segoe UI" panose="020B0502040204020203" pitchFamily="34" charset="0"/>
            </a:endParaRPr>
          </a:p>
        </p:txBody>
      </p:sp>
      <p:sp>
        <p:nvSpPr>
          <p:cNvPr id="3" name="Slide Number Placeholder 2"/>
          <p:cNvSpPr>
            <a:spLocks noGrp="1"/>
          </p:cNvSpPr>
          <p:nvPr>
            <p:ph type="sldNum" sz="quarter" idx="12"/>
          </p:nvPr>
        </p:nvSpPr>
        <p:spPr>
          <a:xfrm>
            <a:off x="8534400" y="852364"/>
            <a:ext cx="482600" cy="365125"/>
          </a:xfrm>
        </p:spPr>
        <p:txBody>
          <a:bodyPr/>
          <a:lstStyle/>
          <a:p>
            <a:fld id="{8BCE3E3E-AAEA-2C4F-AAAF-D5D0D3B13C3A}" type="slidenum">
              <a:rPr lang="en-US" sz="1800" b="1" smtClean="0"/>
              <a:pPr/>
              <a:t>4</a:t>
            </a:fld>
            <a:endParaRPr lang="en-US" sz="1800" b="1" dirty="0"/>
          </a:p>
        </p:txBody>
      </p:sp>
    </p:spTree>
    <p:extLst>
      <p:ext uri="{BB962C8B-B14F-4D97-AF65-F5344CB8AC3E}">
        <p14:creationId xmlns:p14="http://schemas.microsoft.com/office/powerpoint/2010/main" val="10680871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47568" y="462456"/>
            <a:ext cx="7734899" cy="1906662"/>
          </a:xfrm>
        </p:spPr>
        <p:txBody>
          <a:bodyPr>
            <a:noAutofit/>
          </a:bodyPr>
          <a:lstStyle/>
          <a:p>
            <a:pPr algn="r">
              <a:lnSpc>
                <a:spcPct val="130000"/>
              </a:lnSpc>
            </a:pPr>
            <a:br>
              <a:rPr lang="en-US" sz="3600" b="1" dirty="0">
                <a:latin typeface="Segoe UI" panose="020B0502040204020203" pitchFamily="34" charset="0"/>
                <a:cs typeface="Segoe UI" panose="020B0502040204020203" pitchFamily="34" charset="0"/>
              </a:rPr>
            </a:br>
            <a:br>
              <a:rPr lang="en-US" sz="3600" b="1" dirty="0">
                <a:latin typeface="Segoe UI" panose="020B0502040204020203" pitchFamily="34" charset="0"/>
                <a:cs typeface="Segoe UI" panose="020B0502040204020203" pitchFamily="34" charset="0"/>
              </a:rPr>
            </a:br>
            <a:br>
              <a:rPr lang="en-US" sz="3600" b="1" dirty="0">
                <a:latin typeface="Segoe UI" panose="020B0502040204020203" pitchFamily="34" charset="0"/>
                <a:cs typeface="Segoe UI" panose="020B0502040204020203" pitchFamily="34" charset="0"/>
              </a:rPr>
            </a:br>
            <a:r>
              <a:rPr lang="en-US" sz="3200" b="1" dirty="0">
                <a:latin typeface="Segoe UI" panose="020B0502040204020203" pitchFamily="34" charset="0"/>
                <a:cs typeface="Segoe UI" panose="020B0502040204020203" pitchFamily="34" charset="0"/>
              </a:rPr>
              <a:t>Progress Report: </a:t>
            </a:r>
            <a:br>
              <a:rPr lang="en-US" sz="3200" b="1" dirty="0">
                <a:latin typeface="Segoe UI" panose="020B0502040204020203" pitchFamily="34" charset="0"/>
                <a:cs typeface="Segoe UI" panose="020B0502040204020203" pitchFamily="34" charset="0"/>
              </a:rPr>
            </a:br>
            <a:r>
              <a:rPr lang="en-US" sz="3200" b="1" dirty="0">
                <a:latin typeface="Segoe UI" panose="020B0502040204020203" pitchFamily="34" charset="0"/>
                <a:cs typeface="Segoe UI" panose="020B0502040204020203" pitchFamily="34" charset="0"/>
              </a:rPr>
              <a:t>Implementation of </a:t>
            </a:r>
            <a:br>
              <a:rPr lang="en-US" sz="3200" b="1" dirty="0">
                <a:latin typeface="Segoe UI" panose="020B0502040204020203" pitchFamily="34" charset="0"/>
                <a:cs typeface="Segoe UI" panose="020B0502040204020203" pitchFamily="34" charset="0"/>
              </a:rPr>
            </a:br>
            <a:r>
              <a:rPr lang="en-US" sz="3200" b="1" dirty="0">
                <a:latin typeface="Segoe UI" panose="020B0502040204020203" pitchFamily="34" charset="0"/>
                <a:cs typeface="Segoe UI" panose="020B0502040204020203" pitchFamily="34" charset="0"/>
              </a:rPr>
              <a:t>the Turnaround Strategy </a:t>
            </a:r>
            <a:br>
              <a:rPr lang="en-US" sz="3200" b="1" dirty="0">
                <a:latin typeface="Segoe UI" panose="020B0502040204020203" pitchFamily="34" charset="0"/>
                <a:cs typeface="Segoe UI" panose="020B0502040204020203" pitchFamily="34" charset="0"/>
              </a:rPr>
            </a:br>
            <a:r>
              <a:rPr lang="en-US" sz="3200" b="1" dirty="0">
                <a:latin typeface="Segoe UI" panose="020B0502040204020203" pitchFamily="34" charset="0"/>
                <a:cs typeface="Segoe UI" panose="020B0502040204020203" pitchFamily="34" charset="0"/>
              </a:rPr>
              <a:t>(Corporate Renewal Strategy)</a:t>
            </a:r>
          </a:p>
        </p:txBody>
      </p:sp>
      <p:sp>
        <p:nvSpPr>
          <p:cNvPr id="3" name="TextBox 2"/>
          <p:cNvSpPr txBox="1"/>
          <p:nvPr/>
        </p:nvSpPr>
        <p:spPr>
          <a:xfrm>
            <a:off x="6920621" y="3191069"/>
            <a:ext cx="2061846" cy="1754326"/>
          </a:xfrm>
          <a:prstGeom prst="rect">
            <a:avLst/>
          </a:prstGeom>
          <a:noFill/>
        </p:spPr>
        <p:txBody>
          <a:bodyPr wrap="square" rtlCol="0">
            <a:spAutoFit/>
          </a:bodyPr>
          <a:lstStyle/>
          <a:p>
            <a:pPr algn="r"/>
            <a:endParaRPr lang="en-GB" sz="3600" dirty="0">
              <a:latin typeface="Segoe UI" panose="020B0502040204020203" pitchFamily="34" charset="0"/>
              <a:cs typeface="Segoe UI" panose="020B0502040204020203" pitchFamily="34" charset="0"/>
            </a:endParaRPr>
          </a:p>
          <a:p>
            <a:pPr algn="r"/>
            <a:endParaRPr lang="en-GB" sz="3600" dirty="0">
              <a:latin typeface="Segoe UI" panose="020B0502040204020203" pitchFamily="34" charset="0"/>
              <a:cs typeface="Segoe UI" panose="020B0502040204020203" pitchFamily="34" charset="0"/>
            </a:endParaRPr>
          </a:p>
          <a:p>
            <a:pPr algn="r"/>
            <a:r>
              <a:rPr lang="en-GB" sz="3600" dirty="0">
                <a:latin typeface="Segoe UI" panose="020B0502040204020203" pitchFamily="34" charset="0"/>
                <a:cs typeface="Segoe UI" panose="020B0502040204020203" pitchFamily="34" charset="0"/>
              </a:rPr>
              <a:t>Section 2</a:t>
            </a:r>
          </a:p>
        </p:txBody>
      </p:sp>
      <p:sp>
        <p:nvSpPr>
          <p:cNvPr id="5" name="Slide Number Placeholder 4"/>
          <p:cNvSpPr>
            <a:spLocks noGrp="1"/>
          </p:cNvSpPr>
          <p:nvPr>
            <p:ph type="sldNum" sz="quarter" idx="12"/>
          </p:nvPr>
        </p:nvSpPr>
        <p:spPr/>
        <p:txBody>
          <a:bodyPr/>
          <a:lstStyle/>
          <a:p>
            <a:fld id="{8BCE3E3E-AAEA-2C4F-AAAF-D5D0D3B13C3A}" type="slidenum">
              <a:rPr lang="en-US" smtClean="0"/>
              <a:pPr/>
              <a:t>5</a:t>
            </a:fld>
            <a:endParaRPr lang="en-US"/>
          </a:p>
        </p:txBody>
      </p:sp>
    </p:spTree>
    <p:extLst>
      <p:ext uri="{BB962C8B-B14F-4D97-AF65-F5344CB8AC3E}">
        <p14:creationId xmlns:p14="http://schemas.microsoft.com/office/powerpoint/2010/main" val="40205075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a:spLocks noGrp="1"/>
          </p:cNvSpPr>
          <p:nvPr>
            <p:ph type="ctrTitle"/>
          </p:nvPr>
        </p:nvSpPr>
        <p:spPr>
          <a:xfrm>
            <a:off x="834390" y="-96253"/>
            <a:ext cx="7772400" cy="1570723"/>
          </a:xfrm>
        </p:spPr>
        <p:txBody>
          <a:bodyPr>
            <a:noAutofit/>
          </a:bodyPr>
          <a:lstStyle/>
          <a:p>
            <a:r>
              <a:rPr lang="en-US" sz="2400" b="1" dirty="0">
                <a:latin typeface="Segoe UI" panose="020B0502040204020203" pitchFamily="34" charset="0"/>
                <a:cs typeface="Segoe UI" panose="020B0502040204020203" pitchFamily="34" charset="0"/>
              </a:rPr>
              <a:t>Progress Report</a:t>
            </a:r>
            <a:br>
              <a:rPr lang="en-US" sz="2400" b="1" dirty="0">
                <a:latin typeface="Segoe UI" panose="020B0502040204020203" pitchFamily="34" charset="0"/>
                <a:cs typeface="Segoe UI" panose="020B0502040204020203" pitchFamily="34" charset="0"/>
              </a:rPr>
            </a:br>
            <a:r>
              <a:rPr lang="en-US" sz="2400" b="1" dirty="0">
                <a:latin typeface="Segoe UI" panose="020B0502040204020203" pitchFamily="34" charset="0"/>
                <a:cs typeface="Segoe UI" panose="020B0502040204020203" pitchFamily="34" charset="0"/>
              </a:rPr>
              <a:t>Implementation of the Turnaround Strategy </a:t>
            </a:r>
            <a:br>
              <a:rPr lang="en-US" sz="2400" b="1" dirty="0">
                <a:latin typeface="Segoe UI" panose="020B0502040204020203" pitchFamily="34" charset="0"/>
                <a:cs typeface="Segoe UI" panose="020B0502040204020203" pitchFamily="34" charset="0"/>
              </a:rPr>
            </a:br>
            <a:r>
              <a:rPr lang="en-US" sz="2400" b="1" dirty="0">
                <a:latin typeface="Segoe UI" panose="020B0502040204020203" pitchFamily="34" charset="0"/>
                <a:cs typeface="Segoe UI" panose="020B0502040204020203" pitchFamily="34" charset="0"/>
              </a:rPr>
              <a:t>(Corporate Renewal Strategy)(1)</a:t>
            </a:r>
            <a:endParaRPr lang="en-US" sz="2400" dirty="0">
              <a:latin typeface="Segoe UI" panose="020B0502040204020203" pitchFamily="34" charset="0"/>
              <a:cs typeface="Segoe UI" panose="020B0502040204020203" pitchFamily="34" charset="0"/>
            </a:endParaRPr>
          </a:p>
        </p:txBody>
      </p:sp>
      <p:sp>
        <p:nvSpPr>
          <p:cNvPr id="2" name="Rectangle 1"/>
          <p:cNvSpPr/>
          <p:nvPr/>
        </p:nvSpPr>
        <p:spPr>
          <a:xfrm>
            <a:off x="834390" y="1190691"/>
            <a:ext cx="8929398" cy="1328056"/>
          </a:xfrm>
          <a:prstGeom prst="rect">
            <a:avLst/>
          </a:prstGeom>
        </p:spPr>
        <p:txBody>
          <a:bodyPr wrap="square">
            <a:spAutoFit/>
          </a:bodyPr>
          <a:lstStyle/>
          <a:p>
            <a:pPr marL="914400" lvl="1" indent="-457200">
              <a:buFont typeface="Wingdings" panose="05000000000000000000" pitchFamily="2" charset="2"/>
              <a:buChar char="q"/>
            </a:pPr>
            <a:endParaRPr lang="en-ZA" sz="3200" b="1" dirty="0"/>
          </a:p>
          <a:p>
            <a:pPr marL="342900" indent="-342900" algn="just">
              <a:lnSpc>
                <a:spcPct val="115000"/>
              </a:lnSpc>
              <a:spcAft>
                <a:spcPts val="0"/>
              </a:spcAft>
              <a:buFont typeface="Wingdings" panose="05000000000000000000" pitchFamily="2" charset="2"/>
              <a:buChar char="q"/>
            </a:pPr>
            <a:endParaRPr lang="en-ZA" sz="2400" b="1" dirty="0"/>
          </a:p>
          <a:p>
            <a:pPr marL="357188" indent="-357188" algn="just">
              <a:lnSpc>
                <a:spcPct val="115000"/>
              </a:lnSpc>
              <a:spcAft>
                <a:spcPts val="0"/>
              </a:spcAft>
              <a:buFont typeface="Wingdings" panose="05000000000000000000" pitchFamily="2" charset="2"/>
              <a:buChar char="q"/>
            </a:pPr>
            <a:endParaRPr lang="en-ZA" dirty="0"/>
          </a:p>
        </p:txBody>
      </p:sp>
      <p:sp>
        <p:nvSpPr>
          <p:cNvPr id="4" name="Slide Number Placeholder 3"/>
          <p:cNvSpPr>
            <a:spLocks noGrp="1"/>
          </p:cNvSpPr>
          <p:nvPr>
            <p:ph type="sldNum" sz="quarter" idx="12"/>
          </p:nvPr>
        </p:nvSpPr>
        <p:spPr>
          <a:xfrm>
            <a:off x="8785239" y="689108"/>
            <a:ext cx="266700" cy="365125"/>
          </a:xfrm>
        </p:spPr>
        <p:txBody>
          <a:bodyPr/>
          <a:lstStyle/>
          <a:p>
            <a:fld id="{8BCE3E3E-AAEA-2C4F-AAAF-D5D0D3B13C3A}" type="slidenum">
              <a:rPr lang="en-US" sz="1800" b="1" smtClean="0"/>
              <a:pPr/>
              <a:t>6</a:t>
            </a:fld>
            <a:endParaRPr lang="en-US" sz="1800" b="1" dirty="0"/>
          </a:p>
        </p:txBody>
      </p:sp>
      <p:graphicFrame>
        <p:nvGraphicFramePr>
          <p:cNvPr id="5" name="Table 4"/>
          <p:cNvGraphicFramePr>
            <a:graphicFrameLocks noGrp="1"/>
          </p:cNvGraphicFramePr>
          <p:nvPr>
            <p:extLst>
              <p:ext uri="{D42A27DB-BD31-4B8C-83A1-F6EECF244321}">
                <p14:modId xmlns:p14="http://schemas.microsoft.com/office/powerpoint/2010/main" val="591905975"/>
              </p:ext>
            </p:extLst>
          </p:nvPr>
        </p:nvGraphicFramePr>
        <p:xfrm>
          <a:off x="0" y="1190691"/>
          <a:ext cx="9143999" cy="5973354"/>
        </p:xfrm>
        <a:graphic>
          <a:graphicData uri="http://schemas.openxmlformats.org/drawingml/2006/table">
            <a:tbl>
              <a:tblPr firstRow="1" bandRow="1">
                <a:tableStyleId>{5C22544A-7EE6-4342-B048-85BDC9FD1C3A}</a:tableStyleId>
              </a:tblPr>
              <a:tblGrid>
                <a:gridCol w="2048256">
                  <a:extLst>
                    <a:ext uri="{9D8B030D-6E8A-4147-A177-3AD203B41FA5}">
                      <a16:colId xmlns:a16="http://schemas.microsoft.com/office/drawing/2014/main" val="3135100640"/>
                    </a:ext>
                  </a:extLst>
                </a:gridCol>
                <a:gridCol w="7095743">
                  <a:extLst>
                    <a:ext uri="{9D8B030D-6E8A-4147-A177-3AD203B41FA5}">
                      <a16:colId xmlns:a16="http://schemas.microsoft.com/office/drawing/2014/main" val="2058126653"/>
                    </a:ext>
                  </a:extLst>
                </a:gridCol>
              </a:tblGrid>
              <a:tr h="327421">
                <a:tc>
                  <a:txBody>
                    <a:bodyPr/>
                    <a:lstStyle/>
                    <a:p>
                      <a:pPr algn="ctr"/>
                      <a:r>
                        <a:rPr lang="en-ZA" sz="1600" dirty="0">
                          <a:solidFill>
                            <a:schemeClr val="tx1"/>
                          </a:solidFill>
                          <a:latin typeface="Segoe UI" panose="020B0502040204020203" pitchFamily="34" charset="0"/>
                          <a:cs typeface="Segoe UI" panose="020B0502040204020203" pitchFamily="34" charset="0"/>
                        </a:rPr>
                        <a:t>Deliverables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ZA" sz="1600" dirty="0">
                          <a:solidFill>
                            <a:schemeClr val="tx1"/>
                          </a:solidFill>
                          <a:latin typeface="Segoe UI" panose="020B0502040204020203" pitchFamily="34" charset="0"/>
                          <a:cs typeface="Segoe UI" panose="020B0502040204020203" pitchFamily="34" charset="0"/>
                        </a:rPr>
                        <a:t>Progress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79112732"/>
                  </a:ext>
                </a:extLst>
              </a:tr>
              <a:tr h="175616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600" b="1" dirty="0">
                          <a:effectLst/>
                          <a:latin typeface="Segoe UI" panose="020B0502040204020203" pitchFamily="34" charset="0"/>
                          <a:cs typeface="Segoe UI" panose="020B0502040204020203" pitchFamily="34" charset="0"/>
                        </a:rPr>
                        <a:t>Facilitate the optimal use of forensic  services and products by</a:t>
                      </a:r>
                      <a:r>
                        <a:rPr lang="en-GB" sz="1600" b="1" baseline="0" dirty="0">
                          <a:effectLst/>
                          <a:latin typeface="Segoe UI" panose="020B0502040204020203" pitchFamily="34" charset="0"/>
                          <a:cs typeface="Segoe UI" panose="020B0502040204020203" pitchFamily="34" charset="0"/>
                        </a:rPr>
                        <a:t> </a:t>
                      </a:r>
                      <a:r>
                        <a:rPr lang="en-GB" sz="1600" b="1" dirty="0">
                          <a:effectLst/>
                          <a:latin typeface="Segoe UI" panose="020B0502040204020203" pitchFamily="34" charset="0"/>
                          <a:cs typeface="Segoe UI" panose="020B0502040204020203" pitchFamily="34" charset="0"/>
                        </a:rPr>
                        <a:t>clients (Visible Policing, Detective Service, Courts)</a:t>
                      </a:r>
                      <a:endParaRPr lang="en-ZA" sz="1600" dirty="0">
                        <a:solidFill>
                          <a:schemeClr val="tx1"/>
                        </a:solidFill>
                        <a:latin typeface="Segoe UI" panose="020B0502040204020203" pitchFamily="34" charset="0"/>
                        <a:cs typeface="Segoe UI" panose="020B05020402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buFont typeface="Wingdings" panose="05000000000000000000" pitchFamily="2" charset="2"/>
                        <a:buChar char="ü"/>
                      </a:pPr>
                      <a:r>
                        <a:rPr lang="en-ZA" sz="1400" b="1" dirty="0">
                          <a:latin typeface="Segoe UI" panose="020B0502040204020203" pitchFamily="34" charset="0"/>
                          <a:cs typeface="Segoe UI" panose="020B0502040204020203" pitchFamily="34" charset="0"/>
                        </a:rPr>
                        <a:t>(4) </a:t>
                      </a:r>
                      <a:r>
                        <a:rPr lang="en-ZA" sz="1400" dirty="0">
                          <a:latin typeface="Segoe UI" panose="020B0502040204020203" pitchFamily="34" charset="0"/>
                          <a:cs typeface="Segoe UI" panose="020B0502040204020203" pitchFamily="34" charset="0"/>
                        </a:rPr>
                        <a:t>Forensic</a:t>
                      </a:r>
                      <a:r>
                        <a:rPr lang="en-ZA" sz="1400" baseline="0" dirty="0">
                          <a:latin typeface="Segoe UI" panose="020B0502040204020203" pitchFamily="34" charset="0"/>
                          <a:cs typeface="Segoe UI" panose="020B0502040204020203" pitchFamily="34" charset="0"/>
                        </a:rPr>
                        <a:t> Services Awareness conducted through internal communication nodal point (Ivory Analysis, Primer Residue, Chain of Custody </a:t>
                      </a:r>
                      <a:r>
                        <a:rPr lang="en-ZA" sz="1400" b="0" baseline="0" dirty="0">
                          <a:solidFill>
                            <a:schemeClr val="tx1"/>
                          </a:solidFill>
                          <a:latin typeface="Segoe UI" panose="020B0502040204020203" pitchFamily="34" charset="0"/>
                          <a:cs typeface="Segoe UI" panose="020B0502040204020203" pitchFamily="34" charset="0"/>
                        </a:rPr>
                        <a:t>&amp; Data Base </a:t>
                      </a:r>
                      <a:r>
                        <a:rPr lang="en-ZA" sz="1400" baseline="0" dirty="0">
                          <a:latin typeface="Segoe UI" panose="020B0502040204020203" pitchFamily="34" charset="0"/>
                          <a:cs typeface="Segoe UI" panose="020B0502040204020203" pitchFamily="34" charset="0"/>
                        </a:rPr>
                        <a:t>Buccal sample).</a:t>
                      </a:r>
                    </a:p>
                    <a:p>
                      <a:pPr marL="285750" indent="-285750">
                        <a:buFont typeface="Wingdings" panose="05000000000000000000" pitchFamily="2" charset="2"/>
                        <a:buChar char="ü"/>
                      </a:pPr>
                      <a:r>
                        <a:rPr lang="en-ZA" sz="1400" baseline="0" dirty="0">
                          <a:latin typeface="Segoe UI" panose="020B0502040204020203" pitchFamily="34" charset="0"/>
                          <a:cs typeface="Segoe UI" panose="020B0502040204020203" pitchFamily="34" charset="0"/>
                        </a:rPr>
                        <a:t>Weekly DNA backlog management meetings conducted to monitor progress </a:t>
                      </a:r>
                      <a:r>
                        <a:rPr lang="en-ZA" sz="1400" b="1" baseline="0" dirty="0">
                          <a:latin typeface="Segoe UI" panose="020B0502040204020203" pitchFamily="34" charset="0"/>
                          <a:cs typeface="Segoe UI" panose="020B0502040204020203" pitchFamily="34" charset="0"/>
                        </a:rPr>
                        <a:t>(12).</a:t>
                      </a:r>
                    </a:p>
                    <a:p>
                      <a:pPr marL="285750" indent="-285750">
                        <a:buFont typeface="Wingdings" panose="05000000000000000000" pitchFamily="2" charset="2"/>
                        <a:buChar char="ü"/>
                      </a:pPr>
                      <a:r>
                        <a:rPr lang="en-ZA" sz="1400" baseline="0" dirty="0">
                          <a:latin typeface="Segoe UI" panose="020B0502040204020203" pitchFamily="34" charset="0"/>
                          <a:cs typeface="Segoe UI" panose="020B0502040204020203" pitchFamily="34" charset="0"/>
                        </a:rPr>
                        <a:t>Monthly feedback provided to the Detective Service and the National Prosecuting Authority (NPA) on priority cases </a:t>
                      </a:r>
                      <a:r>
                        <a:rPr lang="en-ZA" sz="1400" b="1" baseline="0" dirty="0">
                          <a:latin typeface="Segoe UI" panose="020B0502040204020203" pitchFamily="34" charset="0"/>
                          <a:cs typeface="Segoe UI" panose="020B0502040204020203" pitchFamily="34" charset="0"/>
                        </a:rPr>
                        <a:t>(3)</a:t>
                      </a:r>
                      <a:r>
                        <a:rPr lang="en-ZA" sz="1400" baseline="0" dirty="0">
                          <a:latin typeface="Segoe UI" panose="020B0502040204020203" pitchFamily="34" charset="0"/>
                          <a:cs typeface="Segoe UI" panose="020B0502040204020203" pitchFamily="34" charset="0"/>
                        </a:rPr>
                        <a:t>.</a:t>
                      </a:r>
                    </a:p>
                    <a:p>
                      <a:pPr marL="285750" indent="-285750">
                        <a:buFont typeface="Wingdings" panose="05000000000000000000" pitchFamily="2" charset="2"/>
                        <a:buChar char="ü"/>
                      </a:pPr>
                      <a:r>
                        <a:rPr lang="en-ZA" sz="1400" baseline="0" dirty="0">
                          <a:solidFill>
                            <a:schemeClr val="tx1"/>
                          </a:solidFill>
                          <a:latin typeface="Segoe UI" panose="020B0502040204020203" pitchFamily="34" charset="0"/>
                          <a:cs typeface="Segoe UI" panose="020B0502040204020203" pitchFamily="34" charset="0"/>
                        </a:rPr>
                        <a:t>Presentation on the optimal use of forensic services products, to Crime Combating Forums </a:t>
                      </a:r>
                      <a:r>
                        <a:rPr lang="en-ZA" sz="1400" b="1" baseline="0" dirty="0">
                          <a:solidFill>
                            <a:schemeClr val="tx1"/>
                          </a:solidFill>
                          <a:latin typeface="Segoe UI" panose="020B0502040204020203" pitchFamily="34" charset="0"/>
                          <a:cs typeface="Segoe UI" panose="020B0502040204020203" pitchFamily="34" charset="0"/>
                        </a:rPr>
                        <a:t>(61).</a:t>
                      </a:r>
                      <a:endParaRPr lang="en-ZA" sz="1400" b="1" dirty="0">
                        <a:solidFill>
                          <a:schemeClr val="tx1"/>
                        </a:solidFill>
                        <a:latin typeface="Segoe UI" panose="020B0502040204020203" pitchFamily="34" charset="0"/>
                        <a:cs typeface="Segoe UI" panose="020B05020402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76632462"/>
                  </a:ext>
                </a:extLst>
              </a:tr>
              <a:tr h="383975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600" b="1" dirty="0">
                          <a:effectLst/>
                          <a:latin typeface="Segoe UI" panose="020B0502040204020203" pitchFamily="34" charset="0"/>
                          <a:cs typeface="Segoe UI" panose="020B0502040204020203" pitchFamily="34" charset="0"/>
                        </a:rPr>
                        <a:t>Optimise the financial and  SCM process supporting the provision of forensic services</a:t>
                      </a:r>
                      <a:endParaRPr lang="en-ZA" sz="1600" b="1" dirty="0">
                        <a:solidFill>
                          <a:schemeClr val="tx1"/>
                        </a:solidFill>
                        <a:latin typeface="Segoe UI" panose="020B0502040204020203" pitchFamily="34" charset="0"/>
                        <a:cs typeface="Segoe UI" panose="020B05020402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buFont typeface="Wingdings" panose="05000000000000000000" pitchFamily="2" charset="2"/>
                        <a:buChar char="ü"/>
                      </a:pPr>
                      <a:r>
                        <a:rPr lang="en-ZA" sz="1400" dirty="0">
                          <a:solidFill>
                            <a:schemeClr val="tx1"/>
                          </a:solidFill>
                          <a:latin typeface="Segoe UI" panose="020B0502040204020203" pitchFamily="34" charset="0"/>
                          <a:cs typeface="Segoe UI" panose="020B0502040204020203" pitchFamily="34" charset="0"/>
                        </a:rPr>
                        <a:t>Division Forensic Services operational baseline</a:t>
                      </a:r>
                      <a:r>
                        <a:rPr lang="en-ZA" sz="1400" baseline="0" dirty="0">
                          <a:solidFill>
                            <a:schemeClr val="tx1"/>
                          </a:solidFill>
                          <a:latin typeface="Segoe UI" panose="020B0502040204020203" pitchFamily="34" charset="0"/>
                          <a:cs typeface="Segoe UI" panose="020B0502040204020203" pitchFamily="34" charset="0"/>
                        </a:rPr>
                        <a:t> budget has been increased with R250m from </a:t>
                      </a:r>
                      <a:r>
                        <a:rPr lang="en-ZA" sz="1400" b="1" baseline="0" dirty="0">
                          <a:solidFill>
                            <a:schemeClr val="tx1"/>
                          </a:solidFill>
                          <a:latin typeface="Segoe UI" panose="020B0502040204020203" pitchFamily="34" charset="0"/>
                          <a:cs typeface="Segoe UI" panose="020B0502040204020203" pitchFamily="34" charset="0"/>
                        </a:rPr>
                        <a:t>R317 717 000,00 </a:t>
                      </a:r>
                      <a:r>
                        <a:rPr lang="en-ZA" sz="1400" baseline="0" dirty="0">
                          <a:solidFill>
                            <a:schemeClr val="tx1"/>
                          </a:solidFill>
                          <a:latin typeface="Segoe UI" panose="020B0502040204020203" pitchFamily="34" charset="0"/>
                          <a:cs typeface="Segoe UI" panose="020B0502040204020203" pitchFamily="34" charset="0"/>
                        </a:rPr>
                        <a:t>to </a:t>
                      </a:r>
                      <a:r>
                        <a:rPr lang="en-ZA" sz="1400" b="1" baseline="0" dirty="0">
                          <a:solidFill>
                            <a:schemeClr val="tx1"/>
                          </a:solidFill>
                          <a:latin typeface="Segoe UI" panose="020B0502040204020203" pitchFamily="34" charset="0"/>
                          <a:cs typeface="Segoe UI" panose="020B0502040204020203" pitchFamily="34" charset="0"/>
                        </a:rPr>
                        <a:t>R563 393 000,00</a:t>
                      </a:r>
                      <a:r>
                        <a:rPr lang="en-ZA" sz="1400" baseline="0" dirty="0">
                          <a:solidFill>
                            <a:srgbClr val="FF0000"/>
                          </a:solidFill>
                          <a:latin typeface="Segoe UI" panose="020B0502040204020203" pitchFamily="34" charset="0"/>
                          <a:cs typeface="Segoe UI" panose="020B0502040204020203" pitchFamily="34" charset="0"/>
                        </a:rPr>
                        <a:t>.</a:t>
                      </a:r>
                      <a:endParaRPr lang="en-ZA" sz="1400" baseline="0" dirty="0">
                        <a:latin typeface="Segoe UI" panose="020B0502040204020203" pitchFamily="34" charset="0"/>
                        <a:cs typeface="Segoe UI" panose="020B0502040204020203" pitchFamily="34" charset="0"/>
                      </a:endParaRPr>
                    </a:p>
                    <a:p>
                      <a:pPr marL="285750" indent="-285750">
                        <a:buFont typeface="Wingdings" panose="05000000000000000000" pitchFamily="2" charset="2"/>
                        <a:buChar char="ü"/>
                      </a:pPr>
                      <a:r>
                        <a:rPr lang="en-ZA" sz="1400" baseline="0" dirty="0">
                          <a:latin typeface="Segoe UI" panose="020B0502040204020203" pitchFamily="34" charset="0"/>
                          <a:cs typeface="Segoe UI" panose="020B0502040204020203" pitchFamily="34" charset="0"/>
                        </a:rPr>
                        <a:t>Funding certificates submitted on </a:t>
                      </a:r>
                      <a:r>
                        <a:rPr lang="en-ZA" sz="1400" b="1" baseline="0" dirty="0">
                          <a:latin typeface="Segoe UI" panose="020B0502040204020203" pitchFamily="34" charset="0"/>
                          <a:cs typeface="Segoe UI" panose="020B0502040204020203" pitchFamily="34" charset="0"/>
                        </a:rPr>
                        <a:t>2020-05-28</a:t>
                      </a:r>
                      <a:r>
                        <a:rPr lang="en-ZA" sz="1400" baseline="0" dirty="0">
                          <a:latin typeface="Segoe UI" panose="020B0502040204020203" pitchFamily="34" charset="0"/>
                          <a:cs typeface="Segoe UI" panose="020B0502040204020203" pitchFamily="34" charset="0"/>
                        </a:rPr>
                        <a:t> to the Division: Supply Chain Management (SCM), for activation of procurement processes.</a:t>
                      </a:r>
                    </a:p>
                    <a:p>
                      <a:pPr marL="285750" indent="-285750">
                        <a:buFont typeface="Wingdings" panose="05000000000000000000" pitchFamily="2" charset="2"/>
                        <a:buChar char="ü"/>
                      </a:pPr>
                      <a:r>
                        <a:rPr lang="en-ZA" sz="1400" b="1" baseline="0" dirty="0">
                          <a:solidFill>
                            <a:schemeClr val="tx1"/>
                          </a:solidFill>
                          <a:latin typeface="Segoe UI" panose="020B0502040204020203" pitchFamily="34" charset="0"/>
                          <a:cs typeface="Segoe UI" panose="020B0502040204020203" pitchFamily="34" charset="0"/>
                        </a:rPr>
                        <a:t>Number of contracts awarded  = 13</a:t>
                      </a:r>
                      <a:r>
                        <a:rPr lang="en-ZA" sz="1400" baseline="0" dirty="0">
                          <a:solidFill>
                            <a:schemeClr val="tx1"/>
                          </a:solidFill>
                          <a:latin typeface="Segoe UI" panose="020B0502040204020203" pitchFamily="34" charset="0"/>
                          <a:cs typeface="Segoe UI" panose="020B0502040204020203" pitchFamily="34" charset="0"/>
                        </a:rPr>
                        <a:t>:</a:t>
                      </a:r>
                    </a:p>
                    <a:p>
                      <a:pPr marL="285750" indent="-285750">
                        <a:buFontTx/>
                        <a:buChar char="-"/>
                      </a:pPr>
                      <a:r>
                        <a:rPr lang="en-ZA" sz="1400" baseline="0" dirty="0">
                          <a:latin typeface="Segoe UI" panose="020B0502040204020203" pitchFamily="34" charset="0"/>
                          <a:cs typeface="Segoe UI" panose="020B0502040204020203" pitchFamily="34" charset="0"/>
                        </a:rPr>
                        <a:t>Supply, delivery, installation of water purifying system (2 years);</a:t>
                      </a:r>
                    </a:p>
                    <a:p>
                      <a:pPr marL="285750" indent="-285750">
                        <a:buFontTx/>
                        <a:buChar char="-"/>
                      </a:pPr>
                      <a:r>
                        <a:rPr lang="en-ZA" sz="1400" baseline="0" dirty="0">
                          <a:latin typeface="Segoe UI" panose="020B0502040204020203" pitchFamily="34" charset="0"/>
                          <a:cs typeface="Segoe UI" panose="020B0502040204020203" pitchFamily="34" charset="0"/>
                        </a:rPr>
                        <a:t>Installation of Roll top covers and rubberising of loading bins for vehicles (2 years);</a:t>
                      </a:r>
                    </a:p>
                    <a:p>
                      <a:pPr marL="285750" indent="-285750">
                        <a:buFontTx/>
                        <a:buChar char="-"/>
                      </a:pPr>
                      <a:r>
                        <a:rPr lang="en-ZA" sz="1400" baseline="0" dirty="0">
                          <a:latin typeface="Segoe UI" panose="020B0502040204020203" pitchFamily="34" charset="0"/>
                          <a:cs typeface="Segoe UI" panose="020B0502040204020203" pitchFamily="34" charset="0"/>
                        </a:rPr>
                        <a:t>Manufacturing supply, fitment customised steel canopies drawer systems (2 years);</a:t>
                      </a:r>
                    </a:p>
                    <a:p>
                      <a:pPr marL="285750" indent="-285750">
                        <a:buFontTx/>
                        <a:buChar char="-"/>
                      </a:pPr>
                      <a:r>
                        <a:rPr lang="en-ZA" sz="1400" baseline="0" dirty="0">
                          <a:latin typeface="Segoe UI" panose="020B0502040204020203" pitchFamily="34" charset="0"/>
                          <a:cs typeface="Segoe UI" panose="020B0502040204020203" pitchFamily="34" charset="0"/>
                        </a:rPr>
                        <a:t>Conduct forensic wildlife DNA testing (2 years);</a:t>
                      </a:r>
                    </a:p>
                    <a:p>
                      <a:pPr marL="285750" indent="-285750">
                        <a:buFontTx/>
                        <a:buChar char="-"/>
                      </a:pPr>
                      <a:r>
                        <a:rPr lang="en-ZA" sz="1400" baseline="0" dirty="0">
                          <a:latin typeface="Segoe UI" panose="020B0502040204020203" pitchFamily="34" charset="0"/>
                          <a:cs typeface="Segoe UI" panose="020B0502040204020203" pitchFamily="34" charset="0"/>
                        </a:rPr>
                        <a:t>Silica membrane based purification kit, genomic DNA (2 years);</a:t>
                      </a:r>
                    </a:p>
                    <a:p>
                      <a:pPr marL="285750" indent="-285750">
                        <a:buFontTx/>
                        <a:buChar char="-"/>
                      </a:pPr>
                      <a:r>
                        <a:rPr lang="en-ZA" sz="1400" baseline="0" dirty="0">
                          <a:latin typeface="Segoe UI" panose="020B0502040204020203" pitchFamily="34" charset="0"/>
                          <a:cs typeface="Segoe UI" panose="020B0502040204020203" pitchFamily="34" charset="0"/>
                        </a:rPr>
                        <a:t>2 contracts for Raman Spectrometer (3 years);</a:t>
                      </a:r>
                    </a:p>
                    <a:p>
                      <a:pPr marL="285750" indent="-285750">
                        <a:buFontTx/>
                        <a:buChar char="-"/>
                      </a:pPr>
                      <a:r>
                        <a:rPr lang="en-ZA" sz="1400" baseline="0" dirty="0">
                          <a:latin typeface="Segoe UI" panose="020B0502040204020203" pitchFamily="34" charset="0"/>
                          <a:cs typeface="Segoe UI" panose="020B0502040204020203" pitchFamily="34" charset="0"/>
                        </a:rPr>
                        <a:t>Supply &amp; delivery of bomb disposal coveralls (3 years);</a:t>
                      </a:r>
                    </a:p>
                    <a:p>
                      <a:pPr marL="285750" indent="-285750">
                        <a:buFontTx/>
                        <a:buChar char="-"/>
                      </a:pPr>
                      <a:r>
                        <a:rPr lang="en-ZA" sz="1400" baseline="0" dirty="0">
                          <a:latin typeface="Segoe UI" panose="020B0502040204020203" pitchFamily="34" charset="0"/>
                          <a:cs typeface="Segoe UI" panose="020B0502040204020203" pitchFamily="34" charset="0"/>
                        </a:rPr>
                        <a:t>Conversation of ten vehicles into CBRN vehicles (2 years);</a:t>
                      </a:r>
                    </a:p>
                    <a:p>
                      <a:pPr marL="285750" indent="-285750">
                        <a:buFontTx/>
                        <a:buChar char="-"/>
                      </a:pPr>
                      <a:r>
                        <a:rPr lang="en-ZA" sz="1400" baseline="0" dirty="0">
                          <a:latin typeface="Segoe UI" panose="020B0502040204020203" pitchFamily="34" charset="0"/>
                          <a:cs typeface="Segoe UI" panose="020B0502040204020203" pitchFamily="34" charset="0"/>
                        </a:rPr>
                        <a:t>2 contracts for Consumables (FTA cards, filter tips, plastic pipettes, POP4, Proteinase K, Centrifuge Tubes) (2 years);</a:t>
                      </a:r>
                    </a:p>
                    <a:p>
                      <a:pPr marL="285750" indent="-285750">
                        <a:buFontTx/>
                        <a:buChar char="-"/>
                      </a:pPr>
                      <a:r>
                        <a:rPr lang="en-ZA" sz="1400" baseline="0" dirty="0">
                          <a:latin typeface="Segoe UI" panose="020B0502040204020203" pitchFamily="34" charset="0"/>
                          <a:cs typeface="Segoe UI" panose="020B0502040204020203" pitchFamily="34" charset="0"/>
                        </a:rPr>
                        <a:t>Supply and delivery of proficiency tests (2 years);</a:t>
                      </a:r>
                    </a:p>
                    <a:p>
                      <a:pPr marL="285750" indent="-285750">
                        <a:buFontTx/>
                        <a:buChar char="-"/>
                      </a:pPr>
                      <a:r>
                        <a:rPr lang="en-ZA" sz="1400" baseline="0" dirty="0">
                          <a:latin typeface="Segoe UI" panose="020B0502040204020203" pitchFamily="34" charset="0"/>
                          <a:cs typeface="Segoe UI" panose="020B0502040204020203" pitchFamily="34" charset="0"/>
                        </a:rPr>
                        <a:t>Archiving and retrieval of documents (2 </a:t>
                      </a:r>
                      <a:r>
                        <a:rPr lang="en-ZA" sz="1400" baseline="0">
                          <a:latin typeface="Segoe UI" panose="020B0502040204020203" pitchFamily="34" charset="0"/>
                          <a:cs typeface="Segoe UI" panose="020B0502040204020203" pitchFamily="34" charset="0"/>
                        </a:rPr>
                        <a:t>years).</a:t>
                      </a:r>
                      <a:endParaRPr lang="en-ZA" sz="1400" baseline="0" dirty="0">
                        <a:latin typeface="Segoe UI" panose="020B0502040204020203" pitchFamily="34" charset="0"/>
                        <a:cs typeface="Segoe UI"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47310380"/>
                  </a:ext>
                </a:extLst>
              </a:tr>
            </a:tbl>
          </a:graphicData>
        </a:graphic>
      </p:graphicFrame>
    </p:spTree>
    <p:extLst>
      <p:ext uri="{BB962C8B-B14F-4D97-AF65-F5344CB8AC3E}">
        <p14:creationId xmlns:p14="http://schemas.microsoft.com/office/powerpoint/2010/main" val="37274525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a:spLocks noGrp="1"/>
          </p:cNvSpPr>
          <p:nvPr>
            <p:ph type="ctrTitle"/>
          </p:nvPr>
        </p:nvSpPr>
        <p:spPr>
          <a:xfrm>
            <a:off x="834390" y="-96253"/>
            <a:ext cx="7772400" cy="1570723"/>
          </a:xfrm>
        </p:spPr>
        <p:txBody>
          <a:bodyPr>
            <a:noAutofit/>
          </a:bodyPr>
          <a:lstStyle/>
          <a:p>
            <a:r>
              <a:rPr lang="en-US" sz="2400" b="1" dirty="0">
                <a:latin typeface="Segoe UI" panose="020B0502040204020203" pitchFamily="34" charset="0"/>
                <a:cs typeface="Segoe UI" panose="020B0502040204020203" pitchFamily="34" charset="0"/>
              </a:rPr>
              <a:t>Progress Report</a:t>
            </a:r>
            <a:br>
              <a:rPr lang="en-US" sz="2400" b="1" dirty="0">
                <a:latin typeface="Segoe UI" panose="020B0502040204020203" pitchFamily="34" charset="0"/>
                <a:cs typeface="Segoe UI" panose="020B0502040204020203" pitchFamily="34" charset="0"/>
              </a:rPr>
            </a:br>
            <a:r>
              <a:rPr lang="en-US" sz="2400" b="1" dirty="0">
                <a:latin typeface="Segoe UI" panose="020B0502040204020203" pitchFamily="34" charset="0"/>
                <a:cs typeface="Segoe UI" panose="020B0502040204020203" pitchFamily="34" charset="0"/>
              </a:rPr>
              <a:t>Implementation of the Turnaround Strategy </a:t>
            </a:r>
            <a:br>
              <a:rPr lang="en-US" sz="2400" b="1" dirty="0">
                <a:latin typeface="Segoe UI" panose="020B0502040204020203" pitchFamily="34" charset="0"/>
                <a:cs typeface="Segoe UI" panose="020B0502040204020203" pitchFamily="34" charset="0"/>
              </a:rPr>
            </a:br>
            <a:r>
              <a:rPr lang="en-US" sz="2400" b="1" dirty="0">
                <a:latin typeface="Segoe UI" panose="020B0502040204020203" pitchFamily="34" charset="0"/>
                <a:cs typeface="Segoe UI" panose="020B0502040204020203" pitchFamily="34" charset="0"/>
              </a:rPr>
              <a:t>(Corporate Renewal Strategy)(1)</a:t>
            </a:r>
            <a:endParaRPr lang="en-US" sz="2400" dirty="0">
              <a:latin typeface="Segoe UI" panose="020B0502040204020203" pitchFamily="34" charset="0"/>
              <a:cs typeface="Segoe UI" panose="020B0502040204020203" pitchFamily="34" charset="0"/>
            </a:endParaRPr>
          </a:p>
        </p:txBody>
      </p:sp>
      <p:sp>
        <p:nvSpPr>
          <p:cNvPr id="2" name="Rectangle 1"/>
          <p:cNvSpPr/>
          <p:nvPr/>
        </p:nvSpPr>
        <p:spPr>
          <a:xfrm>
            <a:off x="834390" y="1190691"/>
            <a:ext cx="8929398" cy="1328056"/>
          </a:xfrm>
          <a:prstGeom prst="rect">
            <a:avLst/>
          </a:prstGeom>
        </p:spPr>
        <p:txBody>
          <a:bodyPr wrap="square">
            <a:spAutoFit/>
          </a:bodyPr>
          <a:lstStyle/>
          <a:p>
            <a:pPr marL="914400" lvl="1" indent="-457200">
              <a:buFont typeface="Wingdings" panose="05000000000000000000" pitchFamily="2" charset="2"/>
              <a:buChar char="q"/>
            </a:pPr>
            <a:endParaRPr lang="en-ZA" sz="3200" b="1" dirty="0"/>
          </a:p>
          <a:p>
            <a:pPr marL="342900" indent="-342900" algn="just">
              <a:lnSpc>
                <a:spcPct val="115000"/>
              </a:lnSpc>
              <a:spcAft>
                <a:spcPts val="0"/>
              </a:spcAft>
              <a:buFont typeface="Wingdings" panose="05000000000000000000" pitchFamily="2" charset="2"/>
              <a:buChar char="q"/>
            </a:pPr>
            <a:endParaRPr lang="en-ZA" sz="2400" b="1" dirty="0"/>
          </a:p>
          <a:p>
            <a:pPr marL="357188" indent="-357188" algn="just">
              <a:lnSpc>
                <a:spcPct val="115000"/>
              </a:lnSpc>
              <a:spcAft>
                <a:spcPts val="0"/>
              </a:spcAft>
              <a:buFont typeface="Wingdings" panose="05000000000000000000" pitchFamily="2" charset="2"/>
              <a:buChar char="q"/>
            </a:pPr>
            <a:endParaRPr lang="en-ZA" dirty="0"/>
          </a:p>
        </p:txBody>
      </p:sp>
      <p:sp>
        <p:nvSpPr>
          <p:cNvPr id="4" name="Slide Number Placeholder 3"/>
          <p:cNvSpPr>
            <a:spLocks noGrp="1"/>
          </p:cNvSpPr>
          <p:nvPr>
            <p:ph type="sldNum" sz="quarter" idx="12"/>
          </p:nvPr>
        </p:nvSpPr>
        <p:spPr>
          <a:xfrm>
            <a:off x="8785239" y="689108"/>
            <a:ext cx="266700" cy="365125"/>
          </a:xfrm>
        </p:spPr>
        <p:txBody>
          <a:bodyPr/>
          <a:lstStyle/>
          <a:p>
            <a:fld id="{8BCE3E3E-AAEA-2C4F-AAAF-D5D0D3B13C3A}" type="slidenum">
              <a:rPr lang="en-US" sz="1800" b="1" smtClean="0"/>
              <a:pPr/>
              <a:t>7</a:t>
            </a:fld>
            <a:endParaRPr lang="en-US" sz="1800" b="1" dirty="0"/>
          </a:p>
        </p:txBody>
      </p:sp>
      <p:graphicFrame>
        <p:nvGraphicFramePr>
          <p:cNvPr id="5" name="Table 4"/>
          <p:cNvGraphicFramePr>
            <a:graphicFrameLocks noGrp="1"/>
          </p:cNvGraphicFramePr>
          <p:nvPr>
            <p:extLst>
              <p:ext uri="{D42A27DB-BD31-4B8C-83A1-F6EECF244321}">
                <p14:modId xmlns:p14="http://schemas.microsoft.com/office/powerpoint/2010/main" val="2857314254"/>
              </p:ext>
            </p:extLst>
          </p:nvPr>
        </p:nvGraphicFramePr>
        <p:xfrm>
          <a:off x="73153" y="1282130"/>
          <a:ext cx="9070848" cy="5475285"/>
        </p:xfrm>
        <a:graphic>
          <a:graphicData uri="http://schemas.openxmlformats.org/drawingml/2006/table">
            <a:tbl>
              <a:tblPr firstRow="1" bandRow="1">
                <a:tableStyleId>{5C22544A-7EE6-4342-B048-85BDC9FD1C3A}</a:tableStyleId>
              </a:tblPr>
              <a:tblGrid>
                <a:gridCol w="2154327">
                  <a:extLst>
                    <a:ext uri="{9D8B030D-6E8A-4147-A177-3AD203B41FA5}">
                      <a16:colId xmlns:a16="http://schemas.microsoft.com/office/drawing/2014/main" val="3135100640"/>
                    </a:ext>
                  </a:extLst>
                </a:gridCol>
                <a:gridCol w="6916521">
                  <a:extLst>
                    <a:ext uri="{9D8B030D-6E8A-4147-A177-3AD203B41FA5}">
                      <a16:colId xmlns:a16="http://schemas.microsoft.com/office/drawing/2014/main" val="2058126653"/>
                    </a:ext>
                  </a:extLst>
                </a:gridCol>
              </a:tblGrid>
              <a:tr h="478001">
                <a:tc>
                  <a:txBody>
                    <a:bodyPr/>
                    <a:lstStyle/>
                    <a:p>
                      <a:pPr algn="ctr"/>
                      <a:r>
                        <a:rPr lang="en-ZA" sz="1600" dirty="0">
                          <a:solidFill>
                            <a:schemeClr val="tx1"/>
                          </a:solidFill>
                          <a:latin typeface="Segoe UI" panose="020B0502040204020203" pitchFamily="34" charset="0"/>
                          <a:cs typeface="Segoe UI" panose="020B0502040204020203" pitchFamily="34" charset="0"/>
                        </a:rPr>
                        <a:t>Deliverables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ZA" sz="1600" dirty="0">
                          <a:solidFill>
                            <a:schemeClr val="tx1"/>
                          </a:solidFill>
                          <a:latin typeface="Segoe UI" panose="020B0502040204020203" pitchFamily="34" charset="0"/>
                          <a:cs typeface="Segoe UI" panose="020B0502040204020203" pitchFamily="34" charset="0"/>
                        </a:rPr>
                        <a:t>Progress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79112732"/>
                  </a:ext>
                </a:extLst>
              </a:tr>
              <a:tr h="499728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600" b="1" dirty="0">
                          <a:effectLst/>
                          <a:latin typeface="Segoe UI" panose="020B0502040204020203" pitchFamily="34" charset="0"/>
                          <a:cs typeface="Segoe UI" panose="020B0502040204020203" pitchFamily="34" charset="0"/>
                        </a:rPr>
                        <a:t>Optimise the financial and  SCM process supporting the provision of forensic services</a:t>
                      </a:r>
                      <a:endParaRPr lang="en-ZA" sz="1600" b="1" dirty="0">
                        <a:solidFill>
                          <a:schemeClr val="tx1"/>
                        </a:solidFill>
                        <a:latin typeface="Segoe UI" panose="020B0502040204020203" pitchFamily="34" charset="0"/>
                        <a:cs typeface="Segoe UI" panose="020B05020402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buFont typeface="Wingdings" panose="05000000000000000000" pitchFamily="2" charset="2"/>
                        <a:buChar char="ü"/>
                      </a:pPr>
                      <a:r>
                        <a:rPr lang="en-ZA" sz="1600" baseline="0" dirty="0">
                          <a:solidFill>
                            <a:schemeClr val="tx1"/>
                          </a:solidFill>
                          <a:latin typeface="Segoe UI" panose="020B0502040204020203" pitchFamily="34" charset="0"/>
                          <a:cs typeface="Segoe UI" panose="020B0502040204020203" pitchFamily="34" charset="0"/>
                        </a:rPr>
                        <a:t>Number of contracts to be awarded = 2-which will serve at the Departmental Bid Adjudication Committee on 2021/03/8</a:t>
                      </a:r>
                    </a:p>
                    <a:p>
                      <a:pPr marL="285750" indent="-285750">
                        <a:buFont typeface="Wingdings" panose="05000000000000000000" pitchFamily="2" charset="2"/>
                        <a:buChar char="ü"/>
                      </a:pPr>
                      <a:r>
                        <a:rPr lang="en-ZA" sz="1600" baseline="0" dirty="0">
                          <a:solidFill>
                            <a:schemeClr val="tx1"/>
                          </a:solidFill>
                          <a:latin typeface="Segoe UI" panose="020B0502040204020203" pitchFamily="34" charset="0"/>
                          <a:cs typeface="Segoe UI" panose="020B0502040204020203" pitchFamily="34" charset="0"/>
                        </a:rPr>
                        <a:t>Number of contracts in evaluation stage = 8.</a:t>
                      </a:r>
                    </a:p>
                    <a:p>
                      <a:pPr marL="285750" indent="-285750">
                        <a:buFont typeface="Wingdings" panose="05000000000000000000" pitchFamily="2" charset="2"/>
                        <a:buChar char="ü"/>
                      </a:pPr>
                      <a:r>
                        <a:rPr lang="en-ZA" sz="1600" baseline="0" dirty="0">
                          <a:solidFill>
                            <a:schemeClr val="tx1"/>
                          </a:solidFill>
                          <a:latin typeface="Segoe UI" panose="020B0502040204020203" pitchFamily="34" charset="0"/>
                          <a:cs typeface="Segoe UI" panose="020B0502040204020203" pitchFamily="34" charset="0"/>
                        </a:rPr>
                        <a:t>The Eastern Cape DNA laboratory contract was advertised, for 14 days and currently awaiting appointment of engineers. The building will have to be converted to accommodate the establishment of a manual and semi-automated DNA processing system. The building is a non –devolved facility and written approval for the conversion had to be obtained from DPW prior to the awarding of the bid. Approval was obtained on 2021/02/26 together with approval of the plans as submitted by the bidder. The Bid Evaluation Committee will reconvene on 2021/03/16 when a final presentation will be submitted by the recommended bidder where after a submission will be forwarded to the SAPS BAC. </a:t>
                      </a:r>
                    </a:p>
                    <a:p>
                      <a:pPr marL="285750" indent="-285750">
                        <a:buFont typeface="Wingdings" panose="05000000000000000000" pitchFamily="2" charset="2"/>
                        <a:buChar char="ü"/>
                      </a:pPr>
                      <a:r>
                        <a:rPr lang="en-ZA" sz="1600" baseline="0" dirty="0">
                          <a:latin typeface="Segoe UI" panose="020B0502040204020203" pitchFamily="34" charset="0"/>
                          <a:cs typeface="Segoe UI" panose="020B0502040204020203" pitchFamily="34" charset="0"/>
                        </a:rPr>
                        <a:t>Dedicated overtime of </a:t>
                      </a:r>
                      <a:r>
                        <a:rPr lang="en-ZA" sz="1600" b="1" baseline="0" dirty="0">
                          <a:latin typeface="Segoe UI" panose="020B0502040204020203" pitchFamily="34" charset="0"/>
                          <a:cs typeface="Segoe UI" panose="020B0502040204020203" pitchFamily="34" charset="0"/>
                        </a:rPr>
                        <a:t>R18 500 000,00 </a:t>
                      </a:r>
                      <a:r>
                        <a:rPr lang="en-ZA" sz="1600" baseline="0" dirty="0">
                          <a:latin typeface="Segoe UI" panose="020B0502040204020203" pitchFamily="34" charset="0"/>
                          <a:cs typeface="Segoe UI" panose="020B0502040204020203" pitchFamily="34" charset="0"/>
                        </a:rPr>
                        <a:t>allocated to Forensic Science Laboratory for prioritisation of DNA backlog processing project.</a:t>
                      </a:r>
                    </a:p>
                    <a:p>
                      <a:pPr marL="285750" indent="-285750">
                        <a:buFont typeface="Wingdings" panose="05000000000000000000" pitchFamily="2" charset="2"/>
                        <a:buChar char="ü"/>
                      </a:pPr>
                      <a:r>
                        <a:rPr lang="en-ZA" sz="1600" b="1" baseline="0" dirty="0">
                          <a:latin typeface="Segoe UI" panose="020B0502040204020203" pitchFamily="34" charset="0"/>
                          <a:cs typeface="Segoe UI" panose="020B0502040204020203" pitchFamily="34" charset="0"/>
                        </a:rPr>
                        <a:t>(12) </a:t>
                      </a:r>
                      <a:r>
                        <a:rPr lang="en-ZA" sz="1600" baseline="0" dirty="0">
                          <a:latin typeface="Segoe UI" panose="020B0502040204020203" pitchFamily="34" charset="0"/>
                          <a:cs typeface="Segoe UI" panose="020B0502040204020203" pitchFamily="34" charset="0"/>
                        </a:rPr>
                        <a:t>Weekly contract management and procurement committee meetings are conducted to monitor progress on procurement files and outstanding contracts.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47310380"/>
                  </a:ext>
                </a:extLst>
              </a:tr>
            </a:tbl>
          </a:graphicData>
        </a:graphic>
      </p:graphicFrame>
    </p:spTree>
    <p:extLst>
      <p:ext uri="{BB962C8B-B14F-4D97-AF65-F5344CB8AC3E}">
        <p14:creationId xmlns:p14="http://schemas.microsoft.com/office/powerpoint/2010/main" val="11530336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a:spLocks noGrp="1"/>
          </p:cNvSpPr>
          <p:nvPr>
            <p:ph type="ctrTitle"/>
          </p:nvPr>
        </p:nvSpPr>
        <p:spPr>
          <a:xfrm>
            <a:off x="834390" y="-96253"/>
            <a:ext cx="7772400" cy="1570723"/>
          </a:xfrm>
        </p:spPr>
        <p:txBody>
          <a:bodyPr>
            <a:noAutofit/>
          </a:bodyPr>
          <a:lstStyle/>
          <a:p>
            <a:r>
              <a:rPr lang="en-US" sz="2400" b="1" dirty="0">
                <a:latin typeface="Segoe UI" panose="020B0502040204020203" pitchFamily="34" charset="0"/>
                <a:cs typeface="Segoe UI" panose="020B0502040204020203" pitchFamily="34" charset="0"/>
              </a:rPr>
              <a:t>Progress Report</a:t>
            </a:r>
            <a:br>
              <a:rPr lang="en-US" sz="2400" b="1" dirty="0">
                <a:latin typeface="Segoe UI" panose="020B0502040204020203" pitchFamily="34" charset="0"/>
                <a:cs typeface="Segoe UI" panose="020B0502040204020203" pitchFamily="34" charset="0"/>
              </a:rPr>
            </a:br>
            <a:r>
              <a:rPr lang="en-US" sz="2400" b="1" dirty="0">
                <a:latin typeface="Segoe UI" panose="020B0502040204020203" pitchFamily="34" charset="0"/>
                <a:cs typeface="Segoe UI" panose="020B0502040204020203" pitchFamily="34" charset="0"/>
              </a:rPr>
              <a:t>Implementation of the Turnaround Strategy </a:t>
            </a:r>
            <a:br>
              <a:rPr lang="en-US" sz="2400" b="1" dirty="0">
                <a:latin typeface="Segoe UI" panose="020B0502040204020203" pitchFamily="34" charset="0"/>
                <a:cs typeface="Segoe UI" panose="020B0502040204020203" pitchFamily="34" charset="0"/>
              </a:rPr>
            </a:br>
            <a:r>
              <a:rPr lang="en-US" sz="2400" b="1" dirty="0">
                <a:latin typeface="Segoe UI" panose="020B0502040204020203" pitchFamily="34" charset="0"/>
                <a:cs typeface="Segoe UI" panose="020B0502040204020203" pitchFamily="34" charset="0"/>
              </a:rPr>
              <a:t>(Corporate Renewal Strategy)(2)</a:t>
            </a:r>
            <a:endParaRPr lang="en-US" sz="2400" dirty="0">
              <a:latin typeface="Segoe UI" panose="020B0502040204020203" pitchFamily="34" charset="0"/>
              <a:cs typeface="Segoe UI" panose="020B0502040204020203" pitchFamily="34" charset="0"/>
            </a:endParaRPr>
          </a:p>
        </p:txBody>
      </p:sp>
      <p:sp>
        <p:nvSpPr>
          <p:cNvPr id="2" name="Rectangle 1"/>
          <p:cNvSpPr/>
          <p:nvPr/>
        </p:nvSpPr>
        <p:spPr>
          <a:xfrm>
            <a:off x="834390" y="1190691"/>
            <a:ext cx="8929398" cy="1328056"/>
          </a:xfrm>
          <a:prstGeom prst="rect">
            <a:avLst/>
          </a:prstGeom>
        </p:spPr>
        <p:txBody>
          <a:bodyPr wrap="square">
            <a:spAutoFit/>
          </a:bodyPr>
          <a:lstStyle/>
          <a:p>
            <a:pPr marL="914400" lvl="1" indent="-457200">
              <a:buFont typeface="Wingdings" panose="05000000000000000000" pitchFamily="2" charset="2"/>
              <a:buChar char="q"/>
            </a:pPr>
            <a:endParaRPr lang="en-ZA" sz="3200" b="1" dirty="0"/>
          </a:p>
          <a:p>
            <a:pPr marL="342900" indent="-342900" algn="just">
              <a:lnSpc>
                <a:spcPct val="115000"/>
              </a:lnSpc>
              <a:spcAft>
                <a:spcPts val="0"/>
              </a:spcAft>
              <a:buFont typeface="Wingdings" panose="05000000000000000000" pitchFamily="2" charset="2"/>
              <a:buChar char="q"/>
            </a:pPr>
            <a:endParaRPr lang="en-ZA" sz="2400" b="1" dirty="0"/>
          </a:p>
          <a:p>
            <a:pPr marL="357188" indent="-357188" algn="just">
              <a:lnSpc>
                <a:spcPct val="115000"/>
              </a:lnSpc>
              <a:spcAft>
                <a:spcPts val="0"/>
              </a:spcAft>
              <a:buFont typeface="Wingdings" panose="05000000000000000000" pitchFamily="2" charset="2"/>
              <a:buChar char="q"/>
            </a:pPr>
            <a:endParaRPr lang="en-ZA" dirty="0"/>
          </a:p>
        </p:txBody>
      </p:sp>
      <p:sp>
        <p:nvSpPr>
          <p:cNvPr id="4" name="Slide Number Placeholder 3"/>
          <p:cNvSpPr>
            <a:spLocks noGrp="1"/>
          </p:cNvSpPr>
          <p:nvPr>
            <p:ph type="sldNum" sz="quarter" idx="12"/>
          </p:nvPr>
        </p:nvSpPr>
        <p:spPr>
          <a:xfrm>
            <a:off x="8782685" y="752609"/>
            <a:ext cx="279400" cy="209550"/>
          </a:xfrm>
        </p:spPr>
        <p:txBody>
          <a:bodyPr/>
          <a:lstStyle/>
          <a:p>
            <a:fld id="{8BCE3E3E-AAEA-2C4F-AAAF-D5D0D3B13C3A}" type="slidenum">
              <a:rPr lang="en-US" sz="1800" b="1" smtClean="0"/>
              <a:pPr/>
              <a:t>8</a:t>
            </a:fld>
            <a:endParaRPr lang="en-US" sz="1800" b="1" dirty="0"/>
          </a:p>
        </p:txBody>
      </p:sp>
      <p:graphicFrame>
        <p:nvGraphicFramePr>
          <p:cNvPr id="5" name="Table 4"/>
          <p:cNvGraphicFramePr>
            <a:graphicFrameLocks noGrp="1"/>
          </p:cNvGraphicFramePr>
          <p:nvPr>
            <p:extLst>
              <p:ext uri="{D42A27DB-BD31-4B8C-83A1-F6EECF244321}">
                <p14:modId xmlns:p14="http://schemas.microsoft.com/office/powerpoint/2010/main" val="3638251776"/>
              </p:ext>
            </p:extLst>
          </p:nvPr>
        </p:nvGraphicFramePr>
        <p:xfrm>
          <a:off x="-1" y="1190691"/>
          <a:ext cx="9144001" cy="6431280"/>
        </p:xfrm>
        <a:graphic>
          <a:graphicData uri="http://schemas.openxmlformats.org/drawingml/2006/table">
            <a:tbl>
              <a:tblPr firstRow="1" bandRow="1">
                <a:tableStyleId>{5C22544A-7EE6-4342-B048-85BDC9FD1C3A}</a:tableStyleId>
              </a:tblPr>
              <a:tblGrid>
                <a:gridCol w="2286001">
                  <a:extLst>
                    <a:ext uri="{9D8B030D-6E8A-4147-A177-3AD203B41FA5}">
                      <a16:colId xmlns:a16="http://schemas.microsoft.com/office/drawing/2014/main" val="3135100640"/>
                    </a:ext>
                  </a:extLst>
                </a:gridCol>
                <a:gridCol w="6858000">
                  <a:extLst>
                    <a:ext uri="{9D8B030D-6E8A-4147-A177-3AD203B41FA5}">
                      <a16:colId xmlns:a16="http://schemas.microsoft.com/office/drawing/2014/main" val="2058126653"/>
                    </a:ext>
                  </a:extLst>
                </a:gridCol>
              </a:tblGrid>
              <a:tr h="329298">
                <a:tc>
                  <a:txBody>
                    <a:bodyPr/>
                    <a:lstStyle/>
                    <a:p>
                      <a:pPr algn="ctr"/>
                      <a:r>
                        <a:rPr lang="en-ZA" sz="1600" dirty="0">
                          <a:solidFill>
                            <a:schemeClr val="tx1"/>
                          </a:solidFill>
                          <a:latin typeface="Segoe UI" panose="020B0502040204020203" pitchFamily="34" charset="0"/>
                          <a:cs typeface="Segoe UI" panose="020B0502040204020203" pitchFamily="34" charset="0"/>
                        </a:rPr>
                        <a:t>Deliverables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ZA" sz="1600" dirty="0">
                          <a:solidFill>
                            <a:schemeClr val="tx1"/>
                          </a:solidFill>
                          <a:latin typeface="Segoe UI" panose="020B0502040204020203" pitchFamily="34" charset="0"/>
                          <a:cs typeface="Segoe UI" panose="020B0502040204020203" pitchFamily="34" charset="0"/>
                        </a:rPr>
                        <a:t>Progress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79112732"/>
                  </a:ext>
                </a:extLst>
              </a:tr>
              <a:tr h="422100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600" b="1" dirty="0">
                          <a:effectLst/>
                          <a:latin typeface="Segoe UI" panose="020B0502040204020203" pitchFamily="34" charset="0"/>
                          <a:cs typeface="Segoe UI" panose="020B0502040204020203" pitchFamily="34" charset="0"/>
                        </a:rPr>
                        <a:t>Capacitate the Division: Forensic Services with adequate staff to meet the demands for forensic products</a:t>
                      </a:r>
                      <a:endParaRPr lang="en-ZA" sz="1600" dirty="0">
                        <a:solidFill>
                          <a:schemeClr val="tx1"/>
                        </a:solidFill>
                        <a:latin typeface="Segoe UI" panose="020B0502040204020203" pitchFamily="34" charset="0"/>
                        <a:cs typeface="Segoe UI" panose="020B05020402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lgn="just">
                        <a:buFont typeface="Wingdings" panose="05000000000000000000" pitchFamily="2" charset="2"/>
                        <a:buChar char="ü"/>
                      </a:pPr>
                      <a:r>
                        <a:rPr lang="en-ZA" sz="1200" b="1" u="sng" dirty="0">
                          <a:solidFill>
                            <a:schemeClr val="tx1"/>
                          </a:solidFill>
                          <a:latin typeface="Segoe UI" panose="020B0502040204020203" pitchFamily="34" charset="0"/>
                          <a:cs typeface="Segoe UI" panose="020B0502040204020203" pitchFamily="34" charset="0"/>
                        </a:rPr>
                        <a:t>175 post promotions were advertised and are awaiting approval</a:t>
                      </a:r>
                      <a:endParaRPr lang="en-ZA" sz="1200" b="1" dirty="0">
                        <a:solidFill>
                          <a:schemeClr val="tx1"/>
                        </a:solidFill>
                        <a:latin typeface="Segoe UI" panose="020B0502040204020203" pitchFamily="34" charset="0"/>
                        <a:cs typeface="Segoe UI" panose="020B0502040204020203" pitchFamily="34" charset="0"/>
                      </a:endParaRPr>
                    </a:p>
                    <a:p>
                      <a:pPr marL="742950" lvl="1" indent="-285750" algn="just">
                        <a:buFont typeface="Wingdings" panose="05000000000000000000" pitchFamily="2" charset="2"/>
                        <a:buChar char="§"/>
                      </a:pPr>
                      <a:r>
                        <a:rPr lang="en-ZA" sz="1200" dirty="0">
                          <a:solidFill>
                            <a:schemeClr val="tx1"/>
                          </a:solidFill>
                          <a:latin typeface="Segoe UI" panose="020B0502040204020203" pitchFamily="34" charset="0"/>
                          <a:cs typeface="Segoe UI" panose="020B0502040204020203" pitchFamily="34" charset="0"/>
                        </a:rPr>
                        <a:t>Forensic</a:t>
                      </a:r>
                      <a:r>
                        <a:rPr lang="en-ZA" sz="1200" baseline="0" dirty="0">
                          <a:solidFill>
                            <a:schemeClr val="tx1"/>
                          </a:solidFill>
                          <a:latin typeface="Segoe UI" panose="020B0502040204020203" pitchFamily="34" charset="0"/>
                          <a:cs typeface="Segoe UI" panose="020B0502040204020203" pitchFamily="34" charset="0"/>
                        </a:rPr>
                        <a:t> Services and Detective Services have merged into Division.</a:t>
                      </a:r>
                    </a:p>
                    <a:p>
                      <a:pPr marL="742950" lvl="1" indent="-285750" algn="just">
                        <a:buFont typeface="Wingdings" panose="05000000000000000000" pitchFamily="2" charset="2"/>
                        <a:buChar char="§"/>
                      </a:pPr>
                      <a:r>
                        <a:rPr lang="en-ZA" sz="1200" baseline="0" dirty="0">
                          <a:solidFill>
                            <a:schemeClr val="tx1"/>
                          </a:solidFill>
                          <a:latin typeface="Segoe UI" panose="020B0502040204020203" pitchFamily="34" charset="0"/>
                          <a:cs typeface="Segoe UI" panose="020B0502040204020203" pitchFamily="34" charset="0"/>
                        </a:rPr>
                        <a:t>17 posts from the 175 are to be withdrawn due to lack of pool of candidates </a:t>
                      </a:r>
                      <a:r>
                        <a:rPr lang="en-ZA" sz="1200" baseline="0" dirty="0" err="1">
                          <a:solidFill>
                            <a:schemeClr val="tx1"/>
                          </a:solidFill>
                          <a:latin typeface="Segoe UI" panose="020B0502040204020203" pitchFamily="34" charset="0"/>
                          <a:cs typeface="Segoe UI" panose="020B0502040204020203" pitchFamily="34" charset="0"/>
                        </a:rPr>
                        <a:t>etc</a:t>
                      </a:r>
                      <a:endParaRPr lang="en-ZA" sz="1200" baseline="0" dirty="0">
                        <a:solidFill>
                          <a:schemeClr val="tx1"/>
                        </a:solidFill>
                        <a:latin typeface="Segoe UI" panose="020B0502040204020203" pitchFamily="34" charset="0"/>
                        <a:cs typeface="Segoe UI" panose="020B0502040204020203" pitchFamily="34" charset="0"/>
                      </a:endParaRPr>
                    </a:p>
                    <a:p>
                      <a:pPr marL="742950" lvl="1" indent="-285750" algn="just">
                        <a:buFont typeface="Wingdings" panose="05000000000000000000" pitchFamily="2" charset="2"/>
                        <a:buChar char="§"/>
                      </a:pPr>
                      <a:r>
                        <a:rPr lang="en-ZA" sz="1200" baseline="0" dirty="0">
                          <a:solidFill>
                            <a:schemeClr val="tx1"/>
                          </a:solidFill>
                          <a:latin typeface="Segoe UI" panose="020B0502040204020203" pitchFamily="34" charset="0"/>
                          <a:cs typeface="Segoe UI" panose="020B0502040204020203" pitchFamily="34" charset="0"/>
                        </a:rPr>
                        <a:t>158 recommendations have been received</a:t>
                      </a:r>
                    </a:p>
                    <a:p>
                      <a:pPr marL="742950" lvl="1" indent="-285750" algn="just">
                        <a:buFont typeface="Wingdings" panose="05000000000000000000" pitchFamily="2" charset="2"/>
                        <a:buChar char="§"/>
                      </a:pPr>
                      <a:r>
                        <a:rPr lang="en-ZA" sz="1200" baseline="0" dirty="0">
                          <a:solidFill>
                            <a:schemeClr val="tx1"/>
                          </a:solidFill>
                          <a:latin typeface="Segoe UI" panose="020B0502040204020203" pitchFamily="34" charset="0"/>
                          <a:cs typeface="Segoe UI" panose="020B0502040204020203" pitchFamily="34" charset="0"/>
                        </a:rPr>
                        <a:t>132 posts are in the operational environment and will be announced with effect from 1 April 2021</a:t>
                      </a:r>
                    </a:p>
                    <a:p>
                      <a:pPr marL="742950" marR="0" lvl="1" indent="-285750" algn="just"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ZA" sz="1200" baseline="0" dirty="0">
                          <a:solidFill>
                            <a:schemeClr val="tx1"/>
                          </a:solidFill>
                          <a:latin typeface="Segoe UI" panose="020B0502040204020203" pitchFamily="34" charset="0"/>
                          <a:cs typeface="Segoe UI" panose="020B0502040204020203" pitchFamily="34" charset="0"/>
                        </a:rPr>
                        <a:t>26 posts are in the support environment have been placed on hold until the matching and placing exercise has been finalized</a:t>
                      </a:r>
                    </a:p>
                    <a:p>
                      <a:pPr marL="457200" marR="0" lvl="1" indent="0" algn="just" defTabSz="4572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ZA" sz="1200" baseline="0" dirty="0">
                        <a:solidFill>
                          <a:schemeClr val="tx1"/>
                        </a:solidFill>
                        <a:latin typeface="Segoe UI" panose="020B0502040204020203" pitchFamily="34" charset="0"/>
                        <a:cs typeface="Segoe UI" panose="020B0502040204020203" pitchFamily="34" charset="0"/>
                      </a:endParaRPr>
                    </a:p>
                    <a:p>
                      <a:pPr marL="285750" indent="-285750" algn="just">
                        <a:buFont typeface="Wingdings" panose="05000000000000000000" pitchFamily="2" charset="2"/>
                        <a:buChar char="ü"/>
                      </a:pPr>
                      <a:r>
                        <a:rPr lang="en-ZA" sz="1200" b="1" u="sng" baseline="0" dirty="0">
                          <a:solidFill>
                            <a:schemeClr val="tx1"/>
                          </a:solidFill>
                          <a:latin typeface="Segoe UI" panose="020B0502040204020203" pitchFamily="34" charset="0"/>
                          <a:cs typeface="Segoe UI" panose="020B0502040204020203" pitchFamily="34" charset="0"/>
                        </a:rPr>
                        <a:t>Enlistment of 150 new entry level Forensic Analysts (Warrant Officer)</a:t>
                      </a:r>
                    </a:p>
                    <a:p>
                      <a:pPr marL="742950" lvl="1" indent="-285750" algn="just">
                        <a:buFont typeface="Wingdings" panose="05000000000000000000" pitchFamily="2" charset="2"/>
                        <a:buChar char="§"/>
                      </a:pPr>
                      <a:r>
                        <a:rPr lang="en-ZA" sz="1200" u="none" baseline="0" dirty="0">
                          <a:solidFill>
                            <a:schemeClr val="tx1"/>
                          </a:solidFill>
                          <a:latin typeface="Segoe UI" panose="020B0502040204020203" pitchFamily="34" charset="0"/>
                          <a:cs typeface="Segoe UI" panose="020B0502040204020203" pitchFamily="34" charset="0"/>
                        </a:rPr>
                        <a:t>150 posts have been approved in the 2021/22 financial year</a:t>
                      </a:r>
                    </a:p>
                    <a:p>
                      <a:pPr marL="742950" lvl="1" indent="-285750" algn="just">
                        <a:buFont typeface="Wingdings" panose="05000000000000000000" pitchFamily="2" charset="2"/>
                        <a:buChar char="§"/>
                      </a:pPr>
                      <a:r>
                        <a:rPr lang="en-ZA" sz="1200" u="none" baseline="0" dirty="0">
                          <a:solidFill>
                            <a:schemeClr val="tx1"/>
                          </a:solidFill>
                          <a:latin typeface="Segoe UI" panose="020B0502040204020203" pitchFamily="34" charset="0"/>
                          <a:cs typeface="Segoe UI" panose="020B0502040204020203" pitchFamily="34" charset="0"/>
                        </a:rPr>
                        <a:t>Enlistments to take place with effect from 1 July 2021.</a:t>
                      </a:r>
                    </a:p>
                    <a:p>
                      <a:pPr marL="285750" indent="-285750">
                        <a:buFont typeface="Wingdings" panose="05000000000000000000" pitchFamily="2" charset="2"/>
                        <a:buChar char="ü"/>
                      </a:pPr>
                      <a:r>
                        <a:rPr lang="en-ZA" sz="1200" b="1" u="sng" dirty="0">
                          <a:solidFill>
                            <a:schemeClr val="tx1"/>
                          </a:solidFill>
                          <a:latin typeface="Segoe UI" panose="020B0502040204020203" pitchFamily="34" charset="0"/>
                          <a:cs typeface="Segoe UI" panose="020B0502040204020203" pitchFamily="34" charset="0"/>
                        </a:rPr>
                        <a:t>13</a:t>
                      </a:r>
                      <a:r>
                        <a:rPr lang="en-ZA" sz="1200" b="1" u="sng" baseline="0" dirty="0">
                          <a:solidFill>
                            <a:schemeClr val="tx1"/>
                          </a:solidFill>
                          <a:latin typeface="Segoe UI" panose="020B0502040204020203" pitchFamily="34" charset="0"/>
                          <a:cs typeface="Segoe UI" panose="020B0502040204020203" pitchFamily="34" charset="0"/>
                        </a:rPr>
                        <a:t> posts were advertised, awaiting approval</a:t>
                      </a:r>
                    </a:p>
                    <a:p>
                      <a:pPr marL="285750" indent="-285750" algn="just">
                        <a:buFont typeface="Wingdings" panose="05000000000000000000" pitchFamily="2" charset="2"/>
                        <a:buChar char="§"/>
                      </a:pPr>
                      <a:r>
                        <a:rPr lang="en-ZA" sz="1200" baseline="0" dirty="0">
                          <a:solidFill>
                            <a:schemeClr val="tx1"/>
                          </a:solidFill>
                          <a:latin typeface="Segoe UI" panose="020B0502040204020203" pitchFamily="34" charset="0"/>
                          <a:cs typeface="Segoe UI" panose="020B0502040204020203" pitchFamily="34" charset="0"/>
                        </a:rPr>
                        <a:t>3 internal: (Staff Officer/Driver/PA): filled effective date 01 October 2020 and 10 external: (FSA/Messenger/Data Typist/Administration Clerks), 9 to be filled 01 April 2021 and 1 withdrawn.</a:t>
                      </a:r>
                    </a:p>
                    <a:p>
                      <a:pPr marL="0" indent="0" algn="just">
                        <a:buFont typeface="Wingdings" panose="05000000000000000000" pitchFamily="2" charset="2"/>
                        <a:buNone/>
                      </a:pPr>
                      <a:endParaRPr lang="en-ZA" sz="1200" baseline="0" dirty="0">
                        <a:solidFill>
                          <a:schemeClr val="tx1"/>
                        </a:solidFill>
                        <a:latin typeface="Segoe UI" panose="020B0502040204020203" pitchFamily="34" charset="0"/>
                        <a:cs typeface="Segoe UI" panose="020B0502040204020203" pitchFamily="34" charset="0"/>
                      </a:endParaRPr>
                    </a:p>
                    <a:p>
                      <a:pPr marL="285750" indent="-285750" algn="just">
                        <a:buFont typeface="Wingdings" panose="05000000000000000000" pitchFamily="2" charset="2"/>
                        <a:buChar char="ü"/>
                      </a:pPr>
                      <a:r>
                        <a:rPr lang="en-ZA" sz="1200" b="1" u="sng" baseline="0" dirty="0">
                          <a:solidFill>
                            <a:schemeClr val="tx1"/>
                          </a:solidFill>
                          <a:latin typeface="Segoe UI" panose="020B0502040204020203" pitchFamily="34" charset="0"/>
                          <a:cs typeface="Segoe UI" panose="020B0502040204020203" pitchFamily="34" charset="0"/>
                        </a:rPr>
                        <a:t>17 General Worker posts were advertised</a:t>
                      </a:r>
                      <a:endParaRPr lang="en-ZA" sz="1200" b="1" baseline="0" dirty="0">
                        <a:solidFill>
                          <a:schemeClr val="tx1"/>
                        </a:solidFill>
                        <a:latin typeface="Segoe UI" panose="020B0502040204020203" pitchFamily="34" charset="0"/>
                        <a:cs typeface="Segoe UI" panose="020B0502040204020203" pitchFamily="34" charset="0"/>
                      </a:endParaRPr>
                    </a:p>
                    <a:p>
                      <a:pPr marL="285750" indent="-285750" algn="just">
                        <a:buFont typeface="Wingdings" panose="05000000000000000000" pitchFamily="2" charset="2"/>
                        <a:buChar char="§"/>
                      </a:pPr>
                      <a:r>
                        <a:rPr lang="en-ZA" sz="1200" baseline="0" dirty="0">
                          <a:solidFill>
                            <a:schemeClr val="tx1"/>
                          </a:solidFill>
                          <a:latin typeface="Segoe UI" panose="020B0502040204020203" pitchFamily="34" charset="0"/>
                          <a:cs typeface="Segoe UI" panose="020B0502040204020203" pitchFamily="34" charset="0"/>
                        </a:rPr>
                        <a:t>9 filled on 01 October 2020, and 8 to be filled 01 April 2021.</a:t>
                      </a:r>
                    </a:p>
                    <a:p>
                      <a:pPr marL="0" indent="0" algn="just">
                        <a:buFont typeface="Wingdings" panose="05000000000000000000" pitchFamily="2" charset="2"/>
                        <a:buNone/>
                      </a:pPr>
                      <a:endParaRPr lang="en-ZA" sz="1200" baseline="0" dirty="0">
                        <a:solidFill>
                          <a:schemeClr val="tx1"/>
                        </a:solidFill>
                        <a:latin typeface="Segoe UI" panose="020B0502040204020203" pitchFamily="34" charset="0"/>
                        <a:cs typeface="Segoe UI" panose="020B0502040204020203" pitchFamily="34" charset="0"/>
                      </a:endParaRPr>
                    </a:p>
                    <a:p>
                      <a:pPr marL="285750" indent="-285750" algn="just">
                        <a:buFont typeface="Wingdings" panose="05000000000000000000" pitchFamily="2" charset="2"/>
                        <a:buChar char="ü"/>
                      </a:pPr>
                      <a:r>
                        <a:rPr lang="en-ZA" sz="1200" b="1" u="sng" baseline="0" dirty="0">
                          <a:solidFill>
                            <a:schemeClr val="tx1"/>
                          </a:solidFill>
                          <a:latin typeface="Segoe UI" panose="020B0502040204020203" pitchFamily="34" charset="0"/>
                          <a:cs typeface="Segoe UI" panose="020B0502040204020203" pitchFamily="34" charset="0"/>
                        </a:rPr>
                        <a:t>69 re-enlistment applications considered</a:t>
                      </a:r>
                    </a:p>
                    <a:p>
                      <a:pPr marL="285750" indent="-285750" algn="just">
                        <a:buFont typeface="Wingdings" panose="05000000000000000000" pitchFamily="2" charset="2"/>
                        <a:buChar char="§"/>
                      </a:pPr>
                      <a:r>
                        <a:rPr lang="en-ZA" sz="1200" baseline="0" dirty="0">
                          <a:solidFill>
                            <a:schemeClr val="tx1"/>
                          </a:solidFill>
                          <a:latin typeface="Segoe UI" panose="020B0502040204020203" pitchFamily="34" charset="0"/>
                          <a:cs typeface="Segoe UI" panose="020B0502040204020203" pitchFamily="34" charset="0"/>
                        </a:rPr>
                        <a:t>Only 33 applications received (8 Constables / 7 Sergeants / 18 Warrant Officers). 11 medicals authorized to date (Const and Sgt). 22 applications are under consideration.</a:t>
                      </a:r>
                      <a:endParaRPr lang="en-ZA" sz="1200" u="none" baseline="0" dirty="0">
                        <a:solidFill>
                          <a:schemeClr val="tx1"/>
                        </a:solidFill>
                        <a:latin typeface="Segoe UI" panose="020B0502040204020203" pitchFamily="34" charset="0"/>
                        <a:cs typeface="Segoe UI" panose="020B05020402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66049467"/>
                  </a:ext>
                </a:extLst>
              </a:tr>
              <a:tr h="176623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600" b="1" dirty="0">
                          <a:effectLst/>
                          <a:latin typeface="Segoe UI" panose="020B0502040204020203" pitchFamily="34" charset="0"/>
                          <a:cs typeface="Segoe UI" panose="020B0502040204020203" pitchFamily="34" charset="0"/>
                        </a:rPr>
                        <a:t>Modernise and maintain specialised forensic equipment &amp; methods</a:t>
                      </a:r>
                      <a:endParaRPr lang="en-ZA" sz="1600" b="1" dirty="0">
                        <a:solidFill>
                          <a:schemeClr val="tx1"/>
                        </a:solidFill>
                        <a:latin typeface="Segoe UI" panose="020B0502040204020203" pitchFamily="34" charset="0"/>
                        <a:cs typeface="Segoe UI"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buFont typeface="Wingdings" panose="05000000000000000000" pitchFamily="2" charset="2"/>
                        <a:buChar char="ü"/>
                      </a:pPr>
                      <a:r>
                        <a:rPr lang="en-ZA" sz="1600" b="1" dirty="0">
                          <a:solidFill>
                            <a:schemeClr val="tx1"/>
                          </a:solidFill>
                          <a:latin typeface="Segoe UI" panose="020B0502040204020203" pitchFamily="34" charset="0"/>
                          <a:cs typeface="Segoe UI" panose="020B0502040204020203" pitchFamily="34" charset="0"/>
                        </a:rPr>
                        <a:t>(</a:t>
                      </a:r>
                      <a:r>
                        <a:rPr lang="en-ZA" sz="1200" b="1" dirty="0">
                          <a:solidFill>
                            <a:schemeClr val="tx1"/>
                          </a:solidFill>
                          <a:latin typeface="Segoe UI" panose="020B0502040204020203" pitchFamily="34" charset="0"/>
                          <a:cs typeface="Segoe UI" panose="020B0502040204020203" pitchFamily="34" charset="0"/>
                        </a:rPr>
                        <a:t>4) </a:t>
                      </a:r>
                      <a:r>
                        <a:rPr lang="en-ZA" sz="1200" dirty="0">
                          <a:latin typeface="Segoe UI" panose="020B0502040204020203" pitchFamily="34" charset="0"/>
                          <a:cs typeface="Segoe UI" panose="020B0502040204020203" pitchFamily="34" charset="0"/>
                        </a:rPr>
                        <a:t>Contracts approved for maintenance, service and calibration of equipment:</a:t>
                      </a:r>
                      <a:r>
                        <a:rPr lang="en-ZA" sz="1200" baseline="0" dirty="0">
                          <a:latin typeface="Segoe UI" panose="020B0502040204020203" pitchFamily="34" charset="0"/>
                          <a:cs typeface="Segoe UI" panose="020B0502040204020203" pitchFamily="34" charset="0"/>
                        </a:rPr>
                        <a:t> </a:t>
                      </a:r>
                    </a:p>
                    <a:p>
                      <a:pPr marL="0" indent="0">
                        <a:buFont typeface="Wingdings" panose="05000000000000000000" pitchFamily="2" charset="2"/>
                        <a:buNone/>
                      </a:pPr>
                      <a:r>
                        <a:rPr lang="en-ZA" sz="1200" baseline="0" dirty="0">
                          <a:latin typeface="Segoe UI" panose="020B0502040204020203" pitchFamily="34" charset="0"/>
                          <a:cs typeface="Segoe UI" panose="020B0502040204020203" pitchFamily="34" charset="0"/>
                        </a:rPr>
                        <a:t>	- 2 contracts for Raman Spectrometer;</a:t>
                      </a:r>
                    </a:p>
                    <a:p>
                      <a:pPr marL="0" marR="0" lvl="0" indent="0" algn="l" defTabSz="4572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ZA" sz="1200" baseline="0" dirty="0">
                          <a:latin typeface="Segoe UI" panose="020B0502040204020203" pitchFamily="34" charset="0"/>
                          <a:cs typeface="Segoe UI" panose="020B0502040204020203" pitchFamily="34" charset="0"/>
                        </a:rPr>
                        <a:t>	- Supply, delivery, installation of water purifying system </a:t>
                      </a:r>
                    </a:p>
                    <a:p>
                      <a:pPr marL="0" marR="0" lvl="0" indent="0" algn="l" defTabSz="4572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ZA" sz="1200" baseline="0" dirty="0">
                          <a:latin typeface="Segoe UI" panose="020B0502040204020203" pitchFamily="34" charset="0"/>
                          <a:cs typeface="Segoe UI" panose="020B0502040204020203" pitchFamily="34" charset="0"/>
                        </a:rPr>
                        <a:t>	- Manufacturing supply, fitment customised steel canopies drawer 		   systems </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ZA" sz="1200" baseline="0" dirty="0">
                          <a:latin typeface="Segoe UI" panose="020B0502040204020203" pitchFamily="34" charset="0"/>
                          <a:cs typeface="Segoe UI" panose="020B0502040204020203" pitchFamily="34" charset="0"/>
                        </a:rPr>
                        <a:t>Technical Advisory Committee established for benchmarking and piloting of new modern and specialised forensic equipment, methods to meet international standards and current priority is focused on Mobile DNA Laboratory capacity. Research and feasibility study is being conducted. </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ZA" sz="1200" baseline="0" dirty="0">
                          <a:latin typeface="Segoe UI" panose="020B0502040204020203" pitchFamily="34" charset="0"/>
                          <a:cs typeface="Segoe UI" panose="020B0502040204020203" pitchFamily="34" charset="0"/>
                        </a:rPr>
                        <a:t>Three Rapid DNA equipment validation process finalised and ready for utilisation within Forensic Science Laboratory.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84104519"/>
                  </a:ext>
                </a:extLst>
              </a:tr>
            </a:tbl>
          </a:graphicData>
        </a:graphic>
      </p:graphicFrame>
    </p:spTree>
    <p:extLst>
      <p:ext uri="{BB962C8B-B14F-4D97-AF65-F5344CB8AC3E}">
        <p14:creationId xmlns:p14="http://schemas.microsoft.com/office/powerpoint/2010/main" val="1685470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a:spLocks noGrp="1"/>
          </p:cNvSpPr>
          <p:nvPr>
            <p:ph type="ctrTitle"/>
          </p:nvPr>
        </p:nvSpPr>
        <p:spPr>
          <a:xfrm>
            <a:off x="834390" y="-84221"/>
            <a:ext cx="7772400" cy="1558691"/>
          </a:xfrm>
        </p:spPr>
        <p:txBody>
          <a:bodyPr>
            <a:noAutofit/>
          </a:bodyPr>
          <a:lstStyle/>
          <a:p>
            <a:r>
              <a:rPr lang="en-US" sz="2400" b="1" dirty="0">
                <a:latin typeface="Segoe UI" panose="020B0502040204020203" pitchFamily="34" charset="0"/>
                <a:cs typeface="Segoe UI" panose="020B0502040204020203" pitchFamily="34" charset="0"/>
              </a:rPr>
              <a:t>Progress Report</a:t>
            </a:r>
            <a:br>
              <a:rPr lang="en-US" sz="2400" b="1" dirty="0">
                <a:latin typeface="Segoe UI" panose="020B0502040204020203" pitchFamily="34" charset="0"/>
                <a:cs typeface="Segoe UI" panose="020B0502040204020203" pitchFamily="34" charset="0"/>
              </a:rPr>
            </a:br>
            <a:r>
              <a:rPr lang="en-US" sz="2400" b="1" dirty="0">
                <a:latin typeface="Segoe UI" panose="020B0502040204020203" pitchFamily="34" charset="0"/>
                <a:cs typeface="Segoe UI" panose="020B0502040204020203" pitchFamily="34" charset="0"/>
              </a:rPr>
              <a:t>Implementation of the Turnaround Strategy </a:t>
            </a:r>
            <a:br>
              <a:rPr lang="en-US" sz="2400" b="1" dirty="0">
                <a:latin typeface="Segoe UI" panose="020B0502040204020203" pitchFamily="34" charset="0"/>
                <a:cs typeface="Segoe UI" panose="020B0502040204020203" pitchFamily="34" charset="0"/>
              </a:rPr>
            </a:br>
            <a:r>
              <a:rPr lang="en-US" sz="2400" b="1" dirty="0">
                <a:latin typeface="Segoe UI" panose="020B0502040204020203" pitchFamily="34" charset="0"/>
                <a:cs typeface="Segoe UI" panose="020B0502040204020203" pitchFamily="34" charset="0"/>
              </a:rPr>
              <a:t>(Corporate Renewal Strategy)(3)</a:t>
            </a:r>
            <a:endParaRPr lang="en-US" sz="2400" dirty="0">
              <a:latin typeface="Segoe UI" panose="020B0502040204020203" pitchFamily="34" charset="0"/>
              <a:cs typeface="Segoe UI" panose="020B0502040204020203" pitchFamily="34" charset="0"/>
            </a:endParaRPr>
          </a:p>
        </p:txBody>
      </p:sp>
      <p:sp>
        <p:nvSpPr>
          <p:cNvPr id="2" name="Rectangle 1"/>
          <p:cNvSpPr/>
          <p:nvPr/>
        </p:nvSpPr>
        <p:spPr>
          <a:xfrm>
            <a:off x="834390" y="1190691"/>
            <a:ext cx="8929398" cy="1328056"/>
          </a:xfrm>
          <a:prstGeom prst="rect">
            <a:avLst/>
          </a:prstGeom>
        </p:spPr>
        <p:txBody>
          <a:bodyPr wrap="square">
            <a:spAutoFit/>
          </a:bodyPr>
          <a:lstStyle/>
          <a:p>
            <a:pPr marL="914400" lvl="1" indent="-457200">
              <a:buFont typeface="Wingdings" panose="05000000000000000000" pitchFamily="2" charset="2"/>
              <a:buChar char="q"/>
            </a:pPr>
            <a:endParaRPr lang="en-ZA" sz="3200" b="1" dirty="0"/>
          </a:p>
          <a:p>
            <a:pPr marL="342900" indent="-342900" algn="just">
              <a:lnSpc>
                <a:spcPct val="115000"/>
              </a:lnSpc>
              <a:spcAft>
                <a:spcPts val="0"/>
              </a:spcAft>
              <a:buFont typeface="Wingdings" panose="05000000000000000000" pitchFamily="2" charset="2"/>
              <a:buChar char="q"/>
            </a:pPr>
            <a:endParaRPr lang="en-ZA" sz="2400" b="1" dirty="0"/>
          </a:p>
          <a:p>
            <a:pPr marL="357188" indent="-357188" algn="just">
              <a:lnSpc>
                <a:spcPct val="115000"/>
              </a:lnSpc>
              <a:spcAft>
                <a:spcPts val="0"/>
              </a:spcAft>
              <a:buFont typeface="Wingdings" panose="05000000000000000000" pitchFamily="2" charset="2"/>
              <a:buChar char="q"/>
            </a:pPr>
            <a:endParaRPr lang="en-ZA" dirty="0"/>
          </a:p>
        </p:txBody>
      </p:sp>
      <p:sp>
        <p:nvSpPr>
          <p:cNvPr id="4" name="Slide Number Placeholder 3"/>
          <p:cNvSpPr>
            <a:spLocks noGrp="1"/>
          </p:cNvSpPr>
          <p:nvPr>
            <p:ph type="sldNum" sz="quarter" idx="12"/>
          </p:nvPr>
        </p:nvSpPr>
        <p:spPr>
          <a:xfrm>
            <a:off x="8775700" y="920006"/>
            <a:ext cx="368300" cy="196850"/>
          </a:xfrm>
        </p:spPr>
        <p:txBody>
          <a:bodyPr/>
          <a:lstStyle/>
          <a:p>
            <a:fld id="{8BCE3E3E-AAEA-2C4F-AAAF-D5D0D3B13C3A}" type="slidenum">
              <a:rPr lang="en-US" sz="1800" b="1" smtClean="0"/>
              <a:pPr/>
              <a:t>9</a:t>
            </a:fld>
            <a:endParaRPr lang="en-US" sz="1800" b="1" dirty="0"/>
          </a:p>
        </p:txBody>
      </p:sp>
      <p:graphicFrame>
        <p:nvGraphicFramePr>
          <p:cNvPr id="5" name="Table 4"/>
          <p:cNvGraphicFramePr>
            <a:graphicFrameLocks noGrp="1"/>
          </p:cNvGraphicFramePr>
          <p:nvPr>
            <p:extLst>
              <p:ext uri="{D42A27DB-BD31-4B8C-83A1-F6EECF244321}">
                <p14:modId xmlns:p14="http://schemas.microsoft.com/office/powerpoint/2010/main" val="3561583214"/>
              </p:ext>
            </p:extLst>
          </p:nvPr>
        </p:nvGraphicFramePr>
        <p:xfrm>
          <a:off x="0" y="1195161"/>
          <a:ext cx="9144000" cy="5662839"/>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val="3135100640"/>
                    </a:ext>
                  </a:extLst>
                </a:gridCol>
                <a:gridCol w="7315200">
                  <a:extLst>
                    <a:ext uri="{9D8B030D-6E8A-4147-A177-3AD203B41FA5}">
                      <a16:colId xmlns:a16="http://schemas.microsoft.com/office/drawing/2014/main" val="2058126653"/>
                    </a:ext>
                  </a:extLst>
                </a:gridCol>
              </a:tblGrid>
              <a:tr h="389799">
                <a:tc>
                  <a:txBody>
                    <a:bodyPr/>
                    <a:lstStyle/>
                    <a:p>
                      <a:pPr algn="ctr"/>
                      <a:r>
                        <a:rPr lang="en-ZA" sz="1600" dirty="0">
                          <a:solidFill>
                            <a:schemeClr val="tx1"/>
                          </a:solidFill>
                          <a:latin typeface="Segoe UI" panose="020B0502040204020203" pitchFamily="34" charset="0"/>
                          <a:cs typeface="Segoe UI" panose="020B0502040204020203" pitchFamily="34" charset="0"/>
                        </a:rPr>
                        <a:t>Deliverables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ZA" sz="1600" dirty="0">
                          <a:solidFill>
                            <a:schemeClr val="tx1"/>
                          </a:solidFill>
                          <a:latin typeface="Segoe UI" panose="020B0502040204020203" pitchFamily="34" charset="0"/>
                          <a:cs typeface="Segoe UI" panose="020B0502040204020203" pitchFamily="34" charset="0"/>
                        </a:rPr>
                        <a:t>Progress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79112732"/>
                  </a:ext>
                </a:extLst>
              </a:tr>
              <a:tr h="220262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600" b="1" dirty="0">
                          <a:effectLst/>
                          <a:latin typeface="Segoe UI" panose="020B0502040204020203" pitchFamily="34" charset="0"/>
                          <a:cs typeface="Segoe UI" panose="020B0502040204020203" pitchFamily="34" charset="0"/>
                        </a:rPr>
                        <a:t>Establish specialised forensic process optimisation and development capacity to support the need for forensic products</a:t>
                      </a:r>
                      <a:endParaRPr lang="en-ZA" sz="1600" b="1" dirty="0">
                        <a:solidFill>
                          <a:schemeClr val="tx1"/>
                        </a:solidFill>
                        <a:latin typeface="Segoe UI" panose="020B0502040204020203" pitchFamily="34" charset="0"/>
                        <a:cs typeface="Segoe UI" panose="020B05020402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lgn="just">
                        <a:buFont typeface="Wingdings" panose="05000000000000000000" pitchFamily="2" charset="2"/>
                        <a:buChar char="ü"/>
                      </a:pPr>
                      <a:r>
                        <a:rPr lang="en-ZA" sz="2000" b="1" u="sng" baseline="0" dirty="0">
                          <a:solidFill>
                            <a:schemeClr val="tx1"/>
                          </a:solidFill>
                          <a:latin typeface="Segoe UI" panose="020B0502040204020203" pitchFamily="34" charset="0"/>
                          <a:cs typeface="Segoe UI" panose="020B0502040204020203" pitchFamily="34" charset="0"/>
                        </a:rPr>
                        <a:t>Enlistment of 150 new entry level Forensic Analysts (Warrant Officer)</a:t>
                      </a:r>
                    </a:p>
                    <a:p>
                      <a:pPr marL="742950" lvl="1" indent="-285750" algn="just">
                        <a:buFont typeface="Wingdings" panose="05000000000000000000" pitchFamily="2" charset="2"/>
                        <a:buChar char="§"/>
                      </a:pPr>
                      <a:r>
                        <a:rPr lang="en-ZA" sz="2000" u="none" baseline="0" dirty="0">
                          <a:solidFill>
                            <a:schemeClr val="tx1"/>
                          </a:solidFill>
                          <a:latin typeface="Segoe UI" panose="020B0502040204020203" pitchFamily="34" charset="0"/>
                          <a:cs typeface="Segoe UI" panose="020B0502040204020203" pitchFamily="34" charset="0"/>
                        </a:rPr>
                        <a:t>150 posts have been approved in the 2021/22 financial year</a:t>
                      </a:r>
                    </a:p>
                    <a:p>
                      <a:pPr marL="742950" lvl="1" indent="-285750" algn="just">
                        <a:buFont typeface="Wingdings" panose="05000000000000000000" pitchFamily="2" charset="2"/>
                        <a:buChar char="§"/>
                      </a:pPr>
                      <a:r>
                        <a:rPr lang="en-ZA" sz="2000" u="none" baseline="0" dirty="0">
                          <a:solidFill>
                            <a:schemeClr val="tx1"/>
                          </a:solidFill>
                          <a:latin typeface="Segoe UI" panose="020B0502040204020203" pitchFamily="34" charset="0"/>
                          <a:cs typeface="Segoe UI" panose="020B0502040204020203" pitchFamily="34" charset="0"/>
                        </a:rPr>
                        <a:t>Enlistments to take place with effect from 1 July 2021.</a:t>
                      </a:r>
                    </a:p>
                    <a:p>
                      <a:pPr marL="447675" lvl="1" indent="-447675" algn="just">
                        <a:buFont typeface="Wingdings" panose="05000000000000000000" pitchFamily="2" charset="2"/>
                        <a:buChar char="ü"/>
                      </a:pPr>
                      <a:r>
                        <a:rPr lang="en-ZA" sz="2000" u="none" baseline="0" dirty="0">
                          <a:solidFill>
                            <a:schemeClr val="tx1"/>
                          </a:solidFill>
                          <a:latin typeface="Segoe UI" panose="020B0502040204020203" pitchFamily="34" charset="0"/>
                          <a:cs typeface="Segoe UI" panose="020B0502040204020203" pitchFamily="34" charset="0"/>
                        </a:rPr>
                        <a:t>Number of members trained on ETDP = </a:t>
                      </a:r>
                      <a:r>
                        <a:rPr lang="en-ZA" sz="2000" b="1" u="none" baseline="0" dirty="0">
                          <a:solidFill>
                            <a:schemeClr val="tx1"/>
                          </a:solidFill>
                          <a:latin typeface="Segoe UI" panose="020B0502040204020203" pitchFamily="34" charset="0"/>
                          <a:cs typeface="Segoe UI" panose="020B0502040204020203" pitchFamily="34" charset="0"/>
                        </a:rPr>
                        <a:t>32</a:t>
                      </a:r>
                    </a:p>
                    <a:p>
                      <a:pPr marL="447675" lvl="1" indent="-447675" algn="just">
                        <a:buFont typeface="Wingdings" panose="05000000000000000000" pitchFamily="2" charset="2"/>
                        <a:buChar char="ü"/>
                      </a:pPr>
                      <a:r>
                        <a:rPr lang="en-ZA" sz="2000" u="none" baseline="0" dirty="0">
                          <a:solidFill>
                            <a:schemeClr val="tx1"/>
                          </a:solidFill>
                          <a:latin typeface="Segoe UI" panose="020B0502040204020203" pitchFamily="34" charset="0"/>
                          <a:cs typeface="Segoe UI" panose="020B0502040204020203" pitchFamily="34" charset="0"/>
                        </a:rPr>
                        <a:t>Number Forensic Science Laboratory Learning Programmes </a:t>
                      </a:r>
                      <a:r>
                        <a:rPr lang="en-ZA" sz="2000" u="none" baseline="0" dirty="0" err="1">
                          <a:solidFill>
                            <a:schemeClr val="tx1"/>
                          </a:solidFill>
                          <a:latin typeface="Segoe UI" panose="020B0502040204020203" pitchFamily="34" charset="0"/>
                          <a:cs typeface="Segoe UI" panose="020B0502040204020203" pitchFamily="34" charset="0"/>
                        </a:rPr>
                        <a:t>i.t.o</a:t>
                      </a:r>
                      <a:r>
                        <a:rPr lang="en-ZA" sz="2000" u="none" baseline="0" dirty="0">
                          <a:solidFill>
                            <a:schemeClr val="tx1"/>
                          </a:solidFill>
                          <a:latin typeface="Segoe UI" panose="020B0502040204020203" pitchFamily="34" charset="0"/>
                          <a:cs typeface="Segoe UI" panose="020B0502040204020203" pitchFamily="34" charset="0"/>
                        </a:rPr>
                        <a:t> Organisational Standard = </a:t>
                      </a:r>
                      <a:r>
                        <a:rPr lang="en-ZA" sz="2000" b="1" u="none" baseline="0" dirty="0">
                          <a:solidFill>
                            <a:schemeClr val="tx1"/>
                          </a:solidFill>
                          <a:latin typeface="Segoe UI" panose="020B0502040204020203" pitchFamily="34" charset="0"/>
                          <a:cs typeface="Segoe UI" panose="020B0502040204020203" pitchFamily="34" charset="0"/>
                        </a:rPr>
                        <a:t>38</a:t>
                      </a:r>
                    </a:p>
                    <a:p>
                      <a:pPr marL="447675" lvl="1" indent="-447675" algn="just">
                        <a:buFont typeface="Wingdings" panose="05000000000000000000" pitchFamily="2" charset="2"/>
                        <a:buChar char="ü"/>
                      </a:pPr>
                      <a:r>
                        <a:rPr lang="en-ZA" sz="2000" u="none" baseline="0" dirty="0">
                          <a:solidFill>
                            <a:schemeClr val="tx1"/>
                          </a:solidFill>
                          <a:latin typeface="Segoe UI" panose="020B0502040204020203" pitchFamily="34" charset="0"/>
                          <a:cs typeface="Segoe UI" panose="020B0502040204020203" pitchFamily="34" charset="0"/>
                        </a:rPr>
                        <a:t>Number of Forensic Science Laboratory Learning Programme on TAS = </a:t>
                      </a:r>
                      <a:r>
                        <a:rPr lang="en-ZA" sz="2000" b="1" u="none" baseline="0" dirty="0">
                          <a:solidFill>
                            <a:schemeClr val="tx1"/>
                          </a:solidFill>
                          <a:latin typeface="Segoe UI" panose="020B0502040204020203" pitchFamily="34" charset="0"/>
                          <a:cs typeface="Segoe UI" panose="020B0502040204020203" pitchFamily="34" charset="0"/>
                        </a:rPr>
                        <a:t>60</a:t>
                      </a:r>
                    </a:p>
                    <a:p>
                      <a:pPr marL="447675" lvl="1" indent="-447675" algn="just">
                        <a:buFont typeface="Wingdings" panose="05000000000000000000" pitchFamily="2" charset="2"/>
                        <a:buChar char="ü"/>
                      </a:pPr>
                      <a:r>
                        <a:rPr lang="en-ZA" sz="2000" u="none" baseline="0" dirty="0">
                          <a:solidFill>
                            <a:schemeClr val="tx1"/>
                          </a:solidFill>
                          <a:latin typeface="Segoe UI" panose="020B0502040204020203" pitchFamily="34" charset="0"/>
                          <a:cs typeface="Segoe UI" panose="020B0502040204020203" pitchFamily="34" charset="0"/>
                        </a:rPr>
                        <a:t>Number of Forensic Analysts trained = </a:t>
                      </a:r>
                      <a:r>
                        <a:rPr lang="en-ZA" sz="2000" b="1" u="none" baseline="0" dirty="0">
                          <a:solidFill>
                            <a:schemeClr val="tx1"/>
                          </a:solidFill>
                          <a:latin typeface="Segoe UI" panose="020B0502040204020203" pitchFamily="34" charset="0"/>
                          <a:cs typeface="Segoe UI" panose="020B0502040204020203" pitchFamily="34" charset="0"/>
                        </a:rPr>
                        <a:t>1360</a:t>
                      </a:r>
                    </a:p>
                    <a:p>
                      <a:pPr marL="447675" lvl="1" indent="-447675" algn="just">
                        <a:buFont typeface="Wingdings" panose="05000000000000000000" pitchFamily="2" charset="2"/>
                        <a:buChar char="ü"/>
                      </a:pPr>
                      <a:r>
                        <a:rPr lang="en-ZA" sz="2000" u="none" baseline="0" dirty="0">
                          <a:solidFill>
                            <a:schemeClr val="tx1"/>
                          </a:solidFill>
                          <a:latin typeface="Segoe UI" panose="020B0502040204020203" pitchFamily="34" charset="0"/>
                          <a:cs typeface="Segoe UI" panose="020B0502040204020203" pitchFamily="34" charset="0"/>
                        </a:rPr>
                        <a:t>Number of mentorship programme = </a:t>
                      </a:r>
                      <a:r>
                        <a:rPr lang="en-ZA" sz="2000" b="1" u="none" baseline="0" dirty="0">
                          <a:solidFill>
                            <a:schemeClr val="tx1"/>
                          </a:solidFill>
                          <a:latin typeface="Segoe UI" panose="020B0502040204020203" pitchFamily="34" charset="0"/>
                          <a:cs typeface="Segoe UI" panose="020B0502040204020203" pitchFamily="34" charset="0"/>
                        </a:rPr>
                        <a:t>50</a:t>
                      </a:r>
                    </a:p>
                    <a:p>
                      <a:pPr marL="447675" lvl="1" indent="-447675" algn="just">
                        <a:buFont typeface="Wingdings" panose="05000000000000000000" pitchFamily="2" charset="2"/>
                        <a:buChar char="ü"/>
                      </a:pPr>
                      <a:r>
                        <a:rPr lang="en-ZA" sz="2000" u="none" baseline="0" dirty="0">
                          <a:solidFill>
                            <a:schemeClr val="tx1"/>
                          </a:solidFill>
                          <a:latin typeface="Segoe UI" panose="020B0502040204020203" pitchFamily="34" charset="0"/>
                          <a:cs typeface="Segoe UI" panose="020B0502040204020203" pitchFamily="34" charset="0"/>
                        </a:rPr>
                        <a:t>Number of members completed mentorship programme = </a:t>
                      </a:r>
                      <a:r>
                        <a:rPr lang="en-ZA" sz="2000" b="1" u="none" baseline="0" dirty="0">
                          <a:solidFill>
                            <a:schemeClr val="tx1"/>
                          </a:solidFill>
                          <a:latin typeface="Segoe UI" panose="020B0502040204020203" pitchFamily="34" charset="0"/>
                          <a:cs typeface="Segoe UI" panose="020B0502040204020203" pitchFamily="34" charset="0"/>
                        </a:rPr>
                        <a:t>1323</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ZA" sz="2000" baseline="0" dirty="0">
                          <a:latin typeface="Segoe UI" panose="020B0502040204020203" pitchFamily="34" charset="0"/>
                          <a:cs typeface="Segoe UI" panose="020B0502040204020203" pitchFamily="34" charset="0"/>
                        </a:rPr>
                        <a:t>Weekly Priority Committee meetings for consideration of critical procurement files, to support the need for forensic products and address the DNA backlog.</a:t>
                      </a:r>
                      <a:endParaRPr lang="en-ZA" sz="2000" dirty="0">
                        <a:solidFill>
                          <a:srgbClr val="FF0000"/>
                        </a:solidFill>
                        <a:latin typeface="Segoe UI" panose="020B0502040204020203" pitchFamily="34" charset="0"/>
                        <a:cs typeface="Segoe UI" panose="020B05020402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21197516"/>
                  </a:ext>
                </a:extLst>
              </a:tr>
            </a:tbl>
          </a:graphicData>
        </a:graphic>
      </p:graphicFrame>
    </p:spTree>
    <p:extLst>
      <p:ext uri="{BB962C8B-B14F-4D97-AF65-F5344CB8AC3E}">
        <p14:creationId xmlns:p14="http://schemas.microsoft.com/office/powerpoint/2010/main" val="35419630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4472</TotalTime>
  <Words>2984</Words>
  <Application>Microsoft Office PowerPoint</Application>
  <PresentationFormat>On-screen Show (4:3)</PresentationFormat>
  <Paragraphs>318</Paragraphs>
  <Slides>25</Slides>
  <Notes>25</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  </vt:lpstr>
      <vt:lpstr>Outline</vt:lpstr>
      <vt:lpstr> Purpose  </vt:lpstr>
      <vt:lpstr>Purpose</vt:lpstr>
      <vt:lpstr>   Progress Report:  Implementation of  the Turnaround Strategy  (Corporate Renewal Strategy)</vt:lpstr>
      <vt:lpstr>Progress Report Implementation of the Turnaround Strategy  (Corporate Renewal Strategy)(1)</vt:lpstr>
      <vt:lpstr>Progress Report Implementation of the Turnaround Strategy  (Corporate Renewal Strategy)(1)</vt:lpstr>
      <vt:lpstr>Progress Report Implementation of the Turnaround Strategy  (Corporate Renewal Strategy)(2)</vt:lpstr>
      <vt:lpstr>Progress Report Implementation of the Turnaround Strategy  (Corporate Renewal Strategy)(3)</vt:lpstr>
      <vt:lpstr>Progress Report Implementation of the Turnaround Strategy  (Corporate Renewal Strategy)(3)</vt:lpstr>
      <vt:lpstr>Progress Report Implementation of the Turnaround Strategy  (Corporate Renewal Strategy)(4)</vt:lpstr>
      <vt:lpstr>   DNA Progress</vt:lpstr>
      <vt:lpstr>Project Plan on Processing DNA Backlog (1)</vt:lpstr>
      <vt:lpstr>Project Plan on Processing DNA Backlog (2)</vt:lpstr>
      <vt:lpstr>Project Plan on Processing DNA Backlog (3)</vt:lpstr>
      <vt:lpstr>Project Plan on Processing DNA Backlog (4)</vt:lpstr>
      <vt:lpstr>Project Plan on Processing DNA Backlog (5)</vt:lpstr>
      <vt:lpstr>Project Plan on Processing DNA Backlog (6)</vt:lpstr>
      <vt:lpstr>Project Plan on Processing DNA Backlog (7)</vt:lpstr>
      <vt:lpstr>Project Plan on Processing DNA Backlog (8)</vt:lpstr>
      <vt:lpstr>   CRITICAL  SUCCESS FACTORS</vt:lpstr>
      <vt:lpstr>Critical Success Factors</vt:lpstr>
      <vt:lpstr>   Way Forward</vt:lpstr>
      <vt:lpstr>Way Forward</vt:lpstr>
      <vt:lpstr>PowerPoint Presentation</vt:lpstr>
    </vt:vector>
  </TitlesOfParts>
  <Company>saps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sapss707777</dc:creator>
  <cp:lastModifiedBy>ZoselaX@gmail.com</cp:lastModifiedBy>
  <cp:revision>1559</cp:revision>
  <cp:lastPrinted>2021-02-17T14:32:12Z</cp:lastPrinted>
  <dcterms:created xsi:type="dcterms:W3CDTF">2018-12-13T11:45:15Z</dcterms:created>
  <dcterms:modified xsi:type="dcterms:W3CDTF">2021-03-07T07:45:01Z</dcterms:modified>
</cp:coreProperties>
</file>