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811" r:id="rId6"/>
    <p:sldId id="1776" r:id="rId7"/>
    <p:sldId id="1777" r:id="rId8"/>
    <p:sldId id="1778" r:id="rId9"/>
    <p:sldId id="1779" r:id="rId10"/>
    <p:sldId id="1780" r:id="rId11"/>
    <p:sldId id="1781" r:id="rId12"/>
    <p:sldId id="1787" r:id="rId13"/>
    <p:sldId id="1783" r:id="rId14"/>
    <p:sldId id="1788" r:id="rId15"/>
    <p:sldId id="17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dette Valentine" initials="BV" lastIdx="1" clrIdx="0">
    <p:extLst>
      <p:ext uri="{19B8F6BF-5375-455C-9EA6-DF929625EA0E}">
        <p15:presenceInfo xmlns:p15="http://schemas.microsoft.com/office/powerpoint/2012/main" userId="S::BernadetteV@nsfas.org.za::fec20817-17f2-4bc2-9f2e-3c377a25f0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53815-DA1E-4BCB-AC05-1DCAA83A9843}"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84E49-A086-4641-B537-7C7458007962}" type="slidenum">
              <a:rPr lang="en-US" smtClean="0"/>
              <a:t>‹#›</a:t>
            </a:fld>
            <a:endParaRPr lang="en-US"/>
          </a:p>
        </p:txBody>
      </p:sp>
    </p:spTree>
    <p:extLst>
      <p:ext uri="{BB962C8B-B14F-4D97-AF65-F5344CB8AC3E}">
        <p14:creationId xmlns:p14="http://schemas.microsoft.com/office/powerpoint/2010/main" val="2921671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1548-90A8-4114-8BBE-061265FB10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BE9FE3-A615-4B52-9EA8-C497B5394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C291CA-1043-40ED-A104-5F9F63D84F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43122D-A312-48AE-8997-413812D8D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BA92A-8FDC-46AE-A4D3-2EE81AE2C3CB}"/>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79335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09E3-A419-48BB-BD3B-18070B6B66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EDE0F-77D0-46E9-B05B-76E27339BB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92876-831A-4AEB-922C-202B2D0CDD5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FAA7544-F877-436A-ACFA-CC10CFE9F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FD694F-23ED-4EC9-9EBD-C104DE80C94D}"/>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19158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286D9E-9723-4006-A256-8B82C57EBB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4589B-DC59-4BF8-9634-884B8D709A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C6F9F-F43D-4BFC-B63B-6F42CD57431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5A843A3-A3F0-48FB-BD12-20FA65890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D53FF-9CD3-4A9A-93B2-ECFB189401C5}"/>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31407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01C1-2EA5-44E0-A2FF-BE5EC9E82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C9B176-7941-44CE-A6A4-8FCEC715C7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CDAAC8-0A22-469C-9993-445A4853A59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EEE4BB0-D2DD-4AD0-BAF8-D576A4D39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AAD82-FB19-419F-8C10-6E6EEA9D8E4E}"/>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293708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C364-238E-4A08-9254-18F2AE7DE8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F73566-744F-401C-822D-2BA6E223FE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B42541-4D60-4F20-953B-4E3959C4A9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55376ED-4BAE-458E-827C-BC66B55BE4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863DB-FF66-4668-8E83-163219CE09CA}"/>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295918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526E-798A-4A19-8C2B-0217317A9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9620F-77C9-4062-9B3E-74FDEB8D23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0D494-9237-41E5-B273-4F65C5E410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486704-FED2-4019-B078-2B67EE6A996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2115D90-E38C-4F1E-BF3C-FE3DA6EA1F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92591-927C-41FC-AFF7-62A64407EEFF}"/>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83269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E24D1-1EFA-46CC-9DCE-04693FB5DB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252A18-0660-4A0A-998F-AF9A7F0C03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F6D04-74AA-4E06-9DAF-8FCA8342C4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41852-DB8E-49DB-B406-C06B6AE6B6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11E5EA-FBD2-4F28-A2A5-FA298AA9AE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485D40-7F0F-4F1E-96E6-66878C692E2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7702E09-357F-4725-9EDF-0AF3C6E888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BDF82B-1C80-4681-BEB5-534A909E449B}"/>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79853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8A77-3159-497A-BD1E-D4CF1E4980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6939CD-55F8-43A4-8208-B00A743FB18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47AA79F5-5933-47B4-AE6E-F00157596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C3FBE4-0023-4AD5-8F5F-D2FC1F48E7D7}"/>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153806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AF0414-E0F4-4779-ACF4-BC74057853F1}"/>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445A8F4-61EB-42F0-AC97-3A0364FC29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1E7A18-EAFA-43DB-9613-2AFE49A75550}"/>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422800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ACBE-9963-41A8-8D28-5629A7B02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51459F-76C3-4CF3-A98E-3F2422651D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E3332-5B9F-4DB5-98CC-109EE3171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B3AFA7-630F-410E-A8B5-2DA3D0AC64A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5AF9316-B8A2-4A56-AE50-F170C6531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6B80C-62B9-48FD-98AC-A76107A76930}"/>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81336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4B61-9C33-4C12-9A6B-093BEB50C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CB06EE-1D81-4FA9-B846-1660A44E1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BE536A-BE93-4A08-8ECA-E68974001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FC1B2-1A86-4F3B-8735-DE3F291F2F9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79C6C7C-2910-4DCE-946F-0A6B4FD75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C6E1D-C5C3-483F-85A8-C48431A09C52}"/>
              </a:ext>
            </a:extLst>
          </p:cNvPr>
          <p:cNvSpPr>
            <a:spLocks noGrp="1"/>
          </p:cNvSpPr>
          <p:nvPr>
            <p:ph type="sldNum" sz="quarter" idx="12"/>
          </p:nvPr>
        </p:nvSpPr>
        <p:spPr/>
        <p:txBody>
          <a:bodyPr/>
          <a:lstStyle/>
          <a:p>
            <a:fld id="{8F0CBCDC-4CDF-4B64-89A5-4D33084E5045}" type="slidenum">
              <a:rPr lang="en-US" smtClean="0"/>
              <a:t>‹#›</a:t>
            </a:fld>
            <a:endParaRPr lang="en-US"/>
          </a:p>
        </p:txBody>
      </p:sp>
    </p:spTree>
    <p:extLst>
      <p:ext uri="{BB962C8B-B14F-4D97-AF65-F5344CB8AC3E}">
        <p14:creationId xmlns:p14="http://schemas.microsoft.com/office/powerpoint/2010/main" val="358131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5A70FC-00B5-4643-80B7-3BE3A20D57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837104-A622-4CEF-845A-4FE7436C15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0B582-8241-4813-9897-95E413F5A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554659F2-A09E-4182-89D5-DC584151D1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89DB32-0D38-4653-9EE3-C39C5A7140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CBCDC-4CDF-4B64-89A5-4D33084E5045}" type="slidenum">
              <a:rPr lang="en-US" smtClean="0"/>
              <a:t>‹#›</a:t>
            </a:fld>
            <a:endParaRPr lang="en-US"/>
          </a:p>
        </p:txBody>
      </p:sp>
    </p:spTree>
    <p:extLst>
      <p:ext uri="{BB962C8B-B14F-4D97-AF65-F5344CB8AC3E}">
        <p14:creationId xmlns:p14="http://schemas.microsoft.com/office/powerpoint/2010/main" val="371909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08E946E9-67D0-47EA-AF3B-5CA80F6AFA53}"/>
              </a:ext>
            </a:extLst>
          </p:cNvPr>
          <p:cNvSpPr/>
          <p:nvPr/>
        </p:nvSpPr>
        <p:spPr>
          <a:xfrm>
            <a:off x="1123619" y="1428819"/>
            <a:ext cx="9643908" cy="4412144"/>
          </a:xfrm>
          <a:prstGeom prst="rect">
            <a:avLst/>
          </a:prstGeom>
        </p:spPr>
        <p:txBody>
          <a:bodyPr wrap="square" anchor="t">
            <a:normAutofit/>
          </a:bodyPr>
          <a:lstStyle/>
          <a:p>
            <a:pPr algn="ctr">
              <a:lnSpc>
                <a:spcPct val="90000"/>
              </a:lnSpc>
              <a:spcAft>
                <a:spcPts val="600"/>
              </a:spcAft>
            </a:pPr>
            <a:r>
              <a:rPr lang="en-ZA" sz="4400" b="1" i="0" dirty="0">
                <a:effectLst/>
                <a:latin typeface="Arial Black" panose="020B0A04020102020204" pitchFamily="34" charset="0"/>
              </a:rPr>
              <a:t>2020 </a:t>
            </a:r>
          </a:p>
          <a:p>
            <a:pPr algn="ctr">
              <a:lnSpc>
                <a:spcPct val="90000"/>
              </a:lnSpc>
              <a:spcAft>
                <a:spcPts val="600"/>
              </a:spcAft>
            </a:pPr>
            <a:r>
              <a:rPr lang="en-ZA" sz="4400" b="1" i="0" dirty="0">
                <a:effectLst/>
                <a:latin typeface="Arial Black" panose="020B0A04020102020204" pitchFamily="34" charset="0"/>
              </a:rPr>
              <a:t>DISBURSEMENT OF FUNDING AND ALLOWANCES</a:t>
            </a:r>
          </a:p>
          <a:p>
            <a:pPr algn="ctr">
              <a:lnSpc>
                <a:spcPct val="90000"/>
              </a:lnSpc>
              <a:spcAft>
                <a:spcPts val="600"/>
              </a:spcAft>
            </a:pPr>
            <a:endParaRPr lang="en-ZA" sz="4400" b="1" dirty="0">
              <a:latin typeface="Arial Black" panose="020B0A04020102020204" pitchFamily="34" charset="0"/>
            </a:endParaRPr>
          </a:p>
          <a:p>
            <a:pPr algn="ctr">
              <a:lnSpc>
                <a:spcPct val="90000"/>
              </a:lnSpc>
              <a:spcAft>
                <a:spcPts val="600"/>
              </a:spcAft>
            </a:pPr>
            <a:r>
              <a:rPr lang="en-ZA" sz="4400" b="1" dirty="0">
                <a:latin typeface="Arial Black" panose="020B0A04020102020204" pitchFamily="34" charset="0"/>
              </a:rPr>
              <a:t>2021 </a:t>
            </a:r>
          </a:p>
          <a:p>
            <a:pPr algn="ctr">
              <a:lnSpc>
                <a:spcPct val="90000"/>
              </a:lnSpc>
              <a:spcAft>
                <a:spcPts val="600"/>
              </a:spcAft>
            </a:pPr>
            <a:r>
              <a:rPr lang="en-ZA" sz="4400" b="1" dirty="0">
                <a:latin typeface="Arial Black" panose="020B0A04020102020204" pitchFamily="34" charset="0"/>
              </a:rPr>
              <a:t>FUNDING ALLOCATIONS</a:t>
            </a:r>
            <a:endParaRPr lang="en-ZA" sz="4400" b="1" i="0" dirty="0">
              <a:effectLst/>
              <a:latin typeface="Arial Black" panose="020B0A04020102020204" pitchFamily="34" charset="0"/>
            </a:endParaRPr>
          </a:p>
        </p:txBody>
      </p:sp>
      <p:pic>
        <p:nvPicPr>
          <p:cNvPr id="8" name="Picture 7">
            <a:extLst>
              <a:ext uri="{FF2B5EF4-FFF2-40B4-BE49-F238E27FC236}">
                <a16:creationId xmlns:a16="http://schemas.microsoft.com/office/drawing/2014/main" id="{FB82CA2C-8B6D-4F3E-9D50-52A0767A74F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0746915" y="326571"/>
            <a:ext cx="1262390" cy="700201"/>
          </a:xfrm>
          <a:prstGeom prst="rect">
            <a:avLst/>
          </a:prstGeom>
        </p:spPr>
      </p:pic>
      <p:sp>
        <p:nvSpPr>
          <p:cNvPr id="5" name="Slide Number Placeholder 4">
            <a:extLst>
              <a:ext uri="{FF2B5EF4-FFF2-40B4-BE49-F238E27FC236}">
                <a16:creationId xmlns:a16="http://schemas.microsoft.com/office/drawing/2014/main" id="{63FF7B90-EE2C-4610-B38C-E5698A752F57}"/>
              </a:ext>
            </a:extLst>
          </p:cNvPr>
          <p:cNvSpPr>
            <a:spLocks noGrp="1"/>
          </p:cNvSpPr>
          <p:nvPr>
            <p:ph type="sldNum" sz="quarter" idx="12"/>
          </p:nvPr>
        </p:nvSpPr>
        <p:spPr/>
        <p:txBody>
          <a:bodyPr/>
          <a:lstStyle/>
          <a:p>
            <a:r>
              <a:rPr lang="en-US"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908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584775"/>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2021 FUNDING ALLOCATIONS - UNIVERSITIES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10</a:t>
            </a:fld>
            <a:endParaRPr lang="en-US"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8469F23-C96F-4655-938F-260CCC231213}"/>
              </a:ext>
            </a:extLst>
          </p:cNvPr>
          <p:cNvSpPr/>
          <p:nvPr/>
        </p:nvSpPr>
        <p:spPr>
          <a:xfrm>
            <a:off x="405095" y="911410"/>
            <a:ext cx="10723932" cy="3693319"/>
          </a:xfrm>
          <a:prstGeom prst="rect">
            <a:avLst/>
          </a:prstGeom>
        </p:spPr>
        <p:txBody>
          <a:bodyPr wrap="square">
            <a:spAutoFit/>
          </a:bodyPr>
          <a:lstStyle/>
          <a:p>
            <a:pPr marL="285750" indent="-285750">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NSFAS has consistently projected 2021 university funding model given the COVID 19 impact and the increased demand for university education as seen in 2020 increased demand.</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NSFAS has completed the evaluation of nearly all applications, and as such has established the revised budget to meet increased demand.</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It is important to highlight that the actual number of students who are funding eligible can only be determined when registration data is received from institutions of higher learning.</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projection models have considered a CPI of 4,7% increase for tuition and 6.7% increase for accommodation.</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No new postgraduate students will be funded, only those who are already funded will be allowed to complete their qualification.</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Universities must adhere to applicable fee increases for tuition and accommodation to avoid budget shortfalls in the academic year.</a:t>
            </a:r>
          </a:p>
        </p:txBody>
      </p:sp>
    </p:spTree>
    <p:extLst>
      <p:ext uri="{BB962C8B-B14F-4D97-AF65-F5344CB8AC3E}">
        <p14:creationId xmlns:p14="http://schemas.microsoft.com/office/powerpoint/2010/main" val="17355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rPr>
              <a:t>2020 FUNDED REPORT - UNIVERSITIES</a:t>
            </a:r>
            <a:endParaRPr kumimoji="0" lang="en-US"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 </a:t>
            </a:r>
            <a:fld id="{8F0CBCDC-4CDF-4B64-89A5-4D33084E5045}"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52557B3-C41B-43B1-B3D5-CDB396EFB263}"/>
              </a:ext>
            </a:extLst>
          </p:cNvPr>
          <p:cNvSpPr txBox="1"/>
          <p:nvPr/>
        </p:nvSpPr>
        <p:spPr>
          <a:xfrm>
            <a:off x="-247094" y="617063"/>
            <a:ext cx="105352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rPr>
              <a:t>2021 ALLOCATED - UNIVERSITIES</a:t>
            </a:r>
            <a:endParaRPr kumimoji="0" lang="en-US"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endParaRPr>
          </a:p>
        </p:txBody>
      </p:sp>
      <p:graphicFrame>
        <p:nvGraphicFramePr>
          <p:cNvPr id="4" name="Table 4">
            <a:extLst>
              <a:ext uri="{FF2B5EF4-FFF2-40B4-BE49-F238E27FC236}">
                <a16:creationId xmlns:a16="http://schemas.microsoft.com/office/drawing/2014/main" id="{9E5BA2DF-DCE6-4880-9202-C4DDD65D4A11}"/>
              </a:ext>
            </a:extLst>
          </p:cNvPr>
          <p:cNvGraphicFramePr>
            <a:graphicFrameLocks noGrp="1"/>
          </p:cNvGraphicFramePr>
          <p:nvPr>
            <p:extLst>
              <p:ext uri="{D42A27DB-BD31-4B8C-83A1-F6EECF244321}">
                <p14:modId xmlns:p14="http://schemas.microsoft.com/office/powerpoint/2010/main" val="1331891702"/>
              </p:ext>
            </p:extLst>
          </p:nvPr>
        </p:nvGraphicFramePr>
        <p:xfrm>
          <a:off x="1295217" y="1574800"/>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57736789"/>
                    </a:ext>
                  </a:extLst>
                </a:gridCol>
                <a:gridCol w="2709333">
                  <a:extLst>
                    <a:ext uri="{9D8B030D-6E8A-4147-A177-3AD203B41FA5}">
                      <a16:colId xmlns:a16="http://schemas.microsoft.com/office/drawing/2014/main" val="2096650948"/>
                    </a:ext>
                  </a:extLst>
                </a:gridCol>
                <a:gridCol w="2709333">
                  <a:extLst>
                    <a:ext uri="{9D8B030D-6E8A-4147-A177-3AD203B41FA5}">
                      <a16:colId xmlns:a16="http://schemas.microsoft.com/office/drawing/2014/main" val="3405383040"/>
                    </a:ext>
                  </a:extLst>
                </a:gridCol>
              </a:tblGrid>
              <a:tr h="370840">
                <a:tc>
                  <a:txBody>
                    <a:bodyPr/>
                    <a:lstStyle/>
                    <a:p>
                      <a:r>
                        <a:rPr lang="en-ZA" dirty="0"/>
                        <a:t>University</a:t>
                      </a:r>
                      <a:endParaRPr lang="en-US" dirty="0"/>
                    </a:p>
                  </a:txBody>
                  <a:tcPr/>
                </a:tc>
                <a:tc>
                  <a:txBody>
                    <a:bodyPr/>
                    <a:lstStyle/>
                    <a:p>
                      <a:pPr algn="ctr"/>
                      <a:r>
                        <a:rPr lang="en-ZA" dirty="0"/>
                        <a:t>2020</a:t>
                      </a:r>
                      <a:endParaRPr lang="en-US" dirty="0"/>
                    </a:p>
                  </a:txBody>
                  <a:tcPr/>
                </a:tc>
                <a:tc>
                  <a:txBody>
                    <a:bodyPr/>
                    <a:lstStyle/>
                    <a:p>
                      <a:pPr algn="ctr"/>
                      <a:r>
                        <a:rPr lang="en-ZA" dirty="0"/>
                        <a:t>2021</a:t>
                      </a:r>
                      <a:endParaRPr lang="en-US" dirty="0"/>
                    </a:p>
                  </a:txBody>
                  <a:tcPr/>
                </a:tc>
                <a:extLst>
                  <a:ext uri="{0D108BD9-81ED-4DB2-BD59-A6C34878D82A}">
                    <a16:rowId xmlns:a16="http://schemas.microsoft.com/office/drawing/2014/main" val="316365555"/>
                  </a:ext>
                </a:extLst>
              </a:tr>
              <a:tr h="370840">
                <a:tc>
                  <a:txBody>
                    <a:bodyPr/>
                    <a:lstStyle/>
                    <a:p>
                      <a:r>
                        <a:rPr lang="en-ZA" dirty="0"/>
                        <a:t>Continuing Students</a:t>
                      </a:r>
                      <a:endParaRPr lang="en-US" dirty="0"/>
                    </a:p>
                  </a:txBody>
                  <a:tcPr/>
                </a:tc>
                <a:tc>
                  <a:txBody>
                    <a:bodyPr/>
                    <a:lstStyle/>
                    <a:p>
                      <a:pPr algn="ctr"/>
                      <a:r>
                        <a:rPr lang="en-ZA" dirty="0"/>
                        <a:t>280,605</a:t>
                      </a:r>
                      <a:endParaRPr lang="en-US" dirty="0"/>
                    </a:p>
                  </a:txBody>
                  <a:tcPr/>
                </a:tc>
                <a:tc>
                  <a:txBody>
                    <a:bodyPr/>
                    <a:lstStyle/>
                    <a:p>
                      <a:pPr algn="ctr"/>
                      <a:r>
                        <a:rPr lang="en-ZA" dirty="0"/>
                        <a:t>387,664</a:t>
                      </a:r>
                      <a:endParaRPr lang="en-US" dirty="0"/>
                    </a:p>
                  </a:txBody>
                  <a:tcPr/>
                </a:tc>
                <a:extLst>
                  <a:ext uri="{0D108BD9-81ED-4DB2-BD59-A6C34878D82A}">
                    <a16:rowId xmlns:a16="http://schemas.microsoft.com/office/drawing/2014/main" val="1613883063"/>
                  </a:ext>
                </a:extLst>
              </a:tr>
              <a:tr h="370840">
                <a:tc>
                  <a:txBody>
                    <a:bodyPr/>
                    <a:lstStyle/>
                    <a:p>
                      <a:r>
                        <a:rPr lang="en-ZA" dirty="0"/>
                        <a:t>New Applicants</a:t>
                      </a:r>
                      <a:endParaRPr lang="en-US" dirty="0"/>
                    </a:p>
                  </a:txBody>
                  <a:tcPr/>
                </a:tc>
                <a:tc>
                  <a:txBody>
                    <a:bodyPr/>
                    <a:lstStyle/>
                    <a:p>
                      <a:pPr algn="ctr"/>
                      <a:r>
                        <a:rPr lang="en-ZA" dirty="0"/>
                        <a:t>177,651</a:t>
                      </a:r>
                      <a:endParaRPr lang="en-US" dirty="0"/>
                    </a:p>
                  </a:txBody>
                  <a:tcPr/>
                </a:tc>
                <a:tc>
                  <a:txBody>
                    <a:bodyPr/>
                    <a:lstStyle/>
                    <a:p>
                      <a:pPr algn="ctr"/>
                      <a:r>
                        <a:rPr lang="en-ZA" dirty="0"/>
                        <a:t>137,549</a:t>
                      </a:r>
                      <a:endParaRPr lang="en-US" dirty="0"/>
                    </a:p>
                  </a:txBody>
                  <a:tcPr/>
                </a:tc>
                <a:extLst>
                  <a:ext uri="{0D108BD9-81ED-4DB2-BD59-A6C34878D82A}">
                    <a16:rowId xmlns:a16="http://schemas.microsoft.com/office/drawing/2014/main" val="3828432382"/>
                  </a:ext>
                </a:extLst>
              </a:tr>
              <a:tr h="370840">
                <a:tc>
                  <a:txBody>
                    <a:bodyPr/>
                    <a:lstStyle/>
                    <a:p>
                      <a:r>
                        <a:rPr lang="en-ZA" dirty="0"/>
                        <a:t>Senior Students</a:t>
                      </a:r>
                      <a:endParaRPr lang="en-US" dirty="0"/>
                    </a:p>
                  </a:txBody>
                  <a:tcPr/>
                </a:tc>
                <a:tc>
                  <a:txBody>
                    <a:bodyPr/>
                    <a:lstStyle/>
                    <a:p>
                      <a:pPr algn="ctr"/>
                      <a:r>
                        <a:rPr lang="en-ZA" dirty="0"/>
                        <a:t>28,426</a:t>
                      </a:r>
                      <a:endParaRPr lang="en-US" dirty="0"/>
                    </a:p>
                  </a:txBody>
                  <a:tcPr/>
                </a:tc>
                <a:tc>
                  <a:txBody>
                    <a:bodyPr/>
                    <a:lstStyle/>
                    <a:p>
                      <a:pPr algn="ctr"/>
                      <a:r>
                        <a:rPr lang="en-ZA" dirty="0"/>
                        <a:t>49,206</a:t>
                      </a:r>
                      <a:endParaRPr lang="en-US" dirty="0"/>
                    </a:p>
                  </a:txBody>
                  <a:tcPr/>
                </a:tc>
                <a:extLst>
                  <a:ext uri="{0D108BD9-81ED-4DB2-BD59-A6C34878D82A}">
                    <a16:rowId xmlns:a16="http://schemas.microsoft.com/office/drawing/2014/main" val="3373846347"/>
                  </a:ext>
                </a:extLst>
              </a:tr>
              <a:tr h="370840">
                <a:tc>
                  <a:txBody>
                    <a:bodyPr/>
                    <a:lstStyle/>
                    <a:p>
                      <a:r>
                        <a:rPr lang="en-ZA" b="1" dirty="0"/>
                        <a:t>Totals</a:t>
                      </a:r>
                      <a:endParaRPr lang="en-US" b="1" dirty="0"/>
                    </a:p>
                  </a:txBody>
                  <a:tcPr/>
                </a:tc>
                <a:tc>
                  <a:txBody>
                    <a:bodyPr/>
                    <a:lstStyle/>
                    <a:p>
                      <a:pPr algn="ctr"/>
                      <a:r>
                        <a:rPr lang="en-ZA" b="1" dirty="0"/>
                        <a:t>486,682</a:t>
                      </a:r>
                      <a:endParaRPr lang="en-US" b="1" dirty="0"/>
                    </a:p>
                  </a:txBody>
                  <a:tcPr/>
                </a:tc>
                <a:tc>
                  <a:txBody>
                    <a:bodyPr/>
                    <a:lstStyle/>
                    <a:p>
                      <a:pPr algn="ctr"/>
                      <a:r>
                        <a:rPr lang="en-ZA" b="1" dirty="0"/>
                        <a:t>574,419</a:t>
                      </a:r>
                      <a:endParaRPr lang="en-US" b="1" dirty="0"/>
                    </a:p>
                  </a:txBody>
                  <a:tcPr/>
                </a:tc>
                <a:extLst>
                  <a:ext uri="{0D108BD9-81ED-4DB2-BD59-A6C34878D82A}">
                    <a16:rowId xmlns:a16="http://schemas.microsoft.com/office/drawing/2014/main" val="1158295051"/>
                  </a:ext>
                </a:extLst>
              </a:tr>
            </a:tbl>
          </a:graphicData>
        </a:graphic>
      </p:graphicFrame>
    </p:spTree>
    <p:extLst>
      <p:ext uri="{BB962C8B-B14F-4D97-AF65-F5344CB8AC3E}">
        <p14:creationId xmlns:p14="http://schemas.microsoft.com/office/powerpoint/2010/main" val="975593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1146286" y="3136612"/>
            <a:ext cx="6236291" cy="584775"/>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THANK YOU!! </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12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178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1569660"/>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2020 DISBURSEMENT OF FUNDING AND ALLOWANCES DURING THE LOCKDOWN PERIOD</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2</a:t>
            </a:fld>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1F3369B8-66CF-46CF-A0C2-465BDB48F138}"/>
              </a:ext>
            </a:extLst>
          </p:cNvPr>
          <p:cNvSpPr/>
          <p:nvPr/>
        </p:nvSpPr>
        <p:spPr>
          <a:xfrm>
            <a:off x="458754" y="2461607"/>
            <a:ext cx="3237723" cy="3139321"/>
          </a:xfrm>
          <a:prstGeom prst="rect">
            <a:avLst/>
          </a:prstGeom>
        </p:spPr>
        <p:txBody>
          <a:bodyPr wrap="square">
            <a:spAutoFit/>
          </a:bodyPr>
          <a:lstStyle/>
          <a:p>
            <a:r>
              <a:rPr lang="en-ZA" dirty="0">
                <a:solidFill>
                  <a:srgbClr val="000000"/>
                </a:solidFill>
                <a:latin typeface="Arial" panose="020B0604020202020204" pitchFamily="34" charset="0"/>
                <a:cs typeface="Arial" panose="020B0604020202020204" pitchFamily="34" charset="0"/>
              </a:rPr>
              <a:t>The National Student Financial Aid Scheme (NSFAS) </a:t>
            </a:r>
            <a:r>
              <a:rPr lang="en-ZA" b="1" dirty="0">
                <a:solidFill>
                  <a:srgbClr val="000000"/>
                </a:solidFill>
                <a:latin typeface="Arial" panose="020B0604020202020204" pitchFamily="34" charset="0"/>
                <a:cs typeface="Arial" panose="020B0604020202020204" pitchFamily="34" charset="0"/>
              </a:rPr>
              <a:t>paid  allowances to funded and qualifying students during the lock down period</a:t>
            </a:r>
            <a:r>
              <a:rPr lang="en-ZA" dirty="0">
                <a:solidFill>
                  <a:srgbClr val="000000"/>
                </a:solidFill>
                <a:latin typeface="Arial" panose="020B0604020202020204" pitchFamily="34" charset="0"/>
                <a:cs typeface="Arial" panose="020B0604020202020204" pitchFamily="34" charset="0"/>
              </a:rPr>
              <a:t>, (all allowance were paid for students in universities and TVET colleges in accordance with the applicable DHET allowance thresholds).</a:t>
            </a:r>
            <a:endParaRPr lang="en-US"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E4DB550C-1CBD-4E70-A18C-A35A0A19DCD2}"/>
              </a:ext>
            </a:extLst>
          </p:cNvPr>
          <p:cNvSpPr/>
          <p:nvPr/>
        </p:nvSpPr>
        <p:spPr>
          <a:xfrm>
            <a:off x="4029251" y="1970133"/>
            <a:ext cx="7512715" cy="1200329"/>
          </a:xfrm>
          <a:prstGeom prst="rect">
            <a:avLst/>
          </a:prstGeom>
        </p:spPr>
        <p:txBody>
          <a:bodyPr wrap="square">
            <a:spAutoFit/>
          </a:bodyPr>
          <a:lstStyle/>
          <a:p>
            <a:r>
              <a:rPr lang="en-ZA" dirty="0">
                <a:latin typeface="Arial" panose="020B0604020202020204" pitchFamily="34" charset="0"/>
                <a:cs typeface="Arial" panose="020B0604020202020204" pitchFamily="34" charset="0"/>
              </a:rPr>
              <a:t>The  payments were made  </a:t>
            </a:r>
            <a:r>
              <a:rPr lang="en-ZA" b="1" dirty="0">
                <a:latin typeface="Arial" panose="020B0604020202020204" pitchFamily="34" charset="0"/>
                <a:cs typeface="Arial" panose="020B0604020202020204" pitchFamily="34" charset="0"/>
              </a:rPr>
              <a:t>in accordance with the pronouncement t</a:t>
            </a:r>
            <a:r>
              <a:rPr lang="en-ZA" dirty="0">
                <a:latin typeface="Arial" panose="020B0604020202020204" pitchFamily="34" charset="0"/>
                <a:cs typeface="Arial" panose="020B0604020202020204" pitchFamily="34" charset="0"/>
              </a:rPr>
              <a:t>hat NSFAS will  continue with the monthly allowances during the COVID-19 lockdown period and its alert levels, full allowances were disbursed.</a:t>
            </a: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A458493-0D01-4EAF-A3C5-596C8640E4DA}"/>
              </a:ext>
            </a:extLst>
          </p:cNvPr>
          <p:cNvSpPr/>
          <p:nvPr/>
        </p:nvSpPr>
        <p:spPr>
          <a:xfrm>
            <a:off x="4062311" y="3170462"/>
            <a:ext cx="7512714" cy="1477328"/>
          </a:xfrm>
          <a:prstGeom prst="rect">
            <a:avLst/>
          </a:prstGeom>
        </p:spPr>
        <p:txBody>
          <a:bodyPr wrap="square">
            <a:spAutoFit/>
          </a:bodyPr>
          <a:lstStyle/>
          <a:p>
            <a:r>
              <a:rPr lang="en-ZA" dirty="0">
                <a:latin typeface="Arial" panose="020B0604020202020204" pitchFamily="34" charset="0"/>
                <a:cs typeface="Arial" panose="020B0604020202020204" pitchFamily="34" charset="0"/>
              </a:rPr>
              <a:t>NSFAS regularised payments to students, NSFAS Wallet paid by the </a:t>
            </a:r>
            <a:r>
              <a:rPr lang="en-ZA" b="1" dirty="0">
                <a:latin typeface="Arial" panose="020B0604020202020204" pitchFamily="34" charset="0"/>
                <a:cs typeface="Arial" panose="020B0604020202020204" pitchFamily="34" charset="0"/>
              </a:rPr>
              <a:t>25</a:t>
            </a:r>
            <a:r>
              <a:rPr lang="en-ZA" b="1" baseline="30000" dirty="0">
                <a:latin typeface="Arial" panose="020B0604020202020204" pitchFamily="34" charset="0"/>
                <a:cs typeface="Arial" panose="020B0604020202020204" pitchFamily="34" charset="0"/>
              </a:rPr>
              <a:t>th</a:t>
            </a:r>
            <a:r>
              <a:rPr lang="en-ZA" b="1" dirty="0">
                <a:latin typeface="Arial" panose="020B0604020202020204" pitchFamily="34" charset="0"/>
                <a:cs typeface="Arial" panose="020B0604020202020204" pitchFamily="34" charset="0"/>
              </a:rPr>
              <a:t> of the month.</a:t>
            </a:r>
            <a:r>
              <a:rPr lang="en-ZA" dirty="0">
                <a:latin typeface="Arial" panose="020B0604020202020204" pitchFamily="34" charset="0"/>
                <a:cs typeface="Arial" panose="020B0604020202020204" pitchFamily="34" charset="0"/>
              </a:rPr>
              <a:t> Universities and Colleges not on the NSFAS wallet received </a:t>
            </a:r>
            <a:r>
              <a:rPr lang="en-ZA" b="1" dirty="0">
                <a:latin typeface="Arial" panose="020B0604020202020204" pitchFamily="34" charset="0"/>
                <a:cs typeface="Arial" panose="020B0604020202020204" pitchFamily="34" charset="0"/>
              </a:rPr>
              <a:t>remittances within two days </a:t>
            </a:r>
            <a:r>
              <a:rPr lang="en-ZA" dirty="0">
                <a:latin typeface="Arial" panose="020B0604020202020204" pitchFamily="34" charset="0"/>
                <a:cs typeface="Arial" panose="020B0604020202020204" pitchFamily="34" charset="0"/>
              </a:rPr>
              <a:t>of the payment being made by NSFAS so that they would in turn make payments to students within 5 days. </a:t>
            </a:r>
            <a:endParaRPr lang="en-US"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74926599-20F9-4D83-BC6A-9E1189E7D75D}"/>
              </a:ext>
            </a:extLst>
          </p:cNvPr>
          <p:cNvSpPr/>
          <p:nvPr/>
        </p:nvSpPr>
        <p:spPr>
          <a:xfrm>
            <a:off x="4096533" y="4748226"/>
            <a:ext cx="7648816" cy="1200329"/>
          </a:xfrm>
          <a:prstGeom prst="rect">
            <a:avLst/>
          </a:prstGeom>
        </p:spPr>
        <p:txBody>
          <a:bodyPr wrap="square">
            <a:spAutoFit/>
          </a:bodyPr>
          <a:lstStyle/>
          <a:p>
            <a:r>
              <a:rPr lang="en-ZA" dirty="0">
                <a:latin typeface="Arial" panose="020B0604020202020204" pitchFamily="34" charset="0"/>
                <a:cs typeface="Arial" panose="020B0604020202020204" pitchFamily="34" charset="0"/>
              </a:rPr>
              <a:t>There were a few institutions that struggled to pay students on time.  NSFAS continuously monitored the flow of funds and engaged with such institutions regularly.  Most Colleges opted to be on the NSFAS wallet during this period ( there are now </a:t>
            </a:r>
            <a:r>
              <a:rPr lang="en-ZA" b="1" dirty="0">
                <a:latin typeface="Arial" panose="020B0604020202020204" pitchFamily="34" charset="0"/>
                <a:cs typeface="Arial" panose="020B0604020202020204" pitchFamily="34" charset="0"/>
              </a:rPr>
              <a:t>44 Colleges on the NSFAS Wallet</a:t>
            </a:r>
            <a:r>
              <a:rPr lang="en-Z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9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1569660"/>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2020 DISBURSEMENT OF FUNDING AND ALLOWANCES DURING THE LOCKDOWN PERIOD - UNIVERSITIES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3</a:t>
            </a:fld>
            <a:endParaRPr lang="en-US"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543D707-CB2C-45AB-B9A2-C0BB2D592600}"/>
              </a:ext>
            </a:extLst>
          </p:cNvPr>
          <p:cNvSpPr/>
          <p:nvPr/>
        </p:nvSpPr>
        <p:spPr>
          <a:xfrm>
            <a:off x="441631" y="1876538"/>
            <a:ext cx="10694420" cy="3416320"/>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Due to the COVID 19 Pandemic the academic programme for some universities was  </a:t>
            </a:r>
            <a:r>
              <a:rPr lang="en-US" b="1" dirty="0">
                <a:latin typeface="Arial" panose="020B0604020202020204" pitchFamily="34" charset="0"/>
                <a:cs typeface="Arial" panose="020B0604020202020204" pitchFamily="34" charset="0"/>
              </a:rPr>
              <a:t>extended to March 2021</a:t>
            </a:r>
            <a:r>
              <a:rPr lang="en-US" dirty="0">
                <a:latin typeface="Arial" panose="020B0604020202020204" pitchFamily="34" charset="0"/>
                <a:cs typeface="Arial" panose="020B0604020202020204" pitchFamily="34" charset="0"/>
              </a:rPr>
              <a:t> to enable all students to successfully complete their academic programmes irrespective of their socio-economic backgrounds.</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Given the continued payment of allowances during lockdown and extended academic period, the NSFAS  required and an R2.5 billion  which had to be financed from its reserves.  </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387 080 students were funded in 2019, this figure year to date  in 2020 is 493, 477 representing a </a:t>
            </a:r>
            <a:r>
              <a:rPr lang="en-US" b="1" dirty="0">
                <a:latin typeface="Arial" panose="020B0604020202020204" pitchFamily="34" charset="0"/>
                <a:cs typeface="Arial" panose="020B0604020202020204" pitchFamily="34" charset="0"/>
              </a:rPr>
              <a:t>27% growth in funded students.</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Institutions paid the </a:t>
            </a:r>
            <a:r>
              <a:rPr lang="en-US" b="1" dirty="0">
                <a:latin typeface="Arial" panose="020B0604020202020204" pitchFamily="34" charset="0"/>
                <a:cs typeface="Arial" panose="020B0604020202020204" pitchFamily="34" charset="0"/>
              </a:rPr>
              <a:t>extended living allowances </a:t>
            </a:r>
            <a:r>
              <a:rPr lang="en-US" dirty="0">
                <a:latin typeface="Arial" panose="020B0604020202020204" pitchFamily="34" charset="0"/>
                <a:cs typeface="Arial" panose="020B0604020202020204" pitchFamily="34" charset="0"/>
              </a:rPr>
              <a:t>and NSFAS  has initiated the process of reimbursing institutions.</a:t>
            </a:r>
          </a:p>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Challenges of </a:t>
            </a:r>
            <a:r>
              <a:rPr lang="en-US" b="1" dirty="0">
                <a:latin typeface="Arial" panose="020B0604020202020204" pitchFamily="34" charset="0"/>
                <a:cs typeface="Arial" panose="020B0604020202020204" pitchFamily="34" charset="0"/>
              </a:rPr>
              <a:t>private accommodation</a:t>
            </a:r>
            <a:r>
              <a:rPr lang="en-US" dirty="0">
                <a:latin typeface="Arial" panose="020B0604020202020204" pitchFamily="34" charset="0"/>
                <a:cs typeface="Arial" panose="020B0604020202020204" pitchFamily="34" charset="0"/>
              </a:rPr>
              <a:t> have been recorded in some parts of  the sector, landlords have not taken the call to work with the institutions and assist the students even though they had benefitted from the continued payments of accommodation throughout lockdown. </a:t>
            </a:r>
          </a:p>
        </p:txBody>
      </p:sp>
    </p:spTree>
    <p:extLst>
      <p:ext uri="{BB962C8B-B14F-4D97-AF65-F5344CB8AC3E}">
        <p14:creationId xmlns:p14="http://schemas.microsoft.com/office/powerpoint/2010/main" val="366926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1569660"/>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2020 DISBURSEMENT OF FUNDING AND ALLOWANCES DURING THE LOCKDOWN PERIOD - TVETS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9C10E68-DFAD-4459-991A-B3F657FB6ED8}"/>
              </a:ext>
            </a:extLst>
          </p:cNvPr>
          <p:cNvSpPr/>
          <p:nvPr/>
        </p:nvSpPr>
        <p:spPr>
          <a:xfrm>
            <a:off x="466530" y="2446796"/>
            <a:ext cx="11103429" cy="1754326"/>
          </a:xfrm>
          <a:prstGeom prst="rect">
            <a:avLst/>
          </a:prstGeom>
        </p:spPr>
        <p:txBody>
          <a:bodyPr wrap="square">
            <a:spAutoFit/>
          </a:bodyPr>
          <a:lstStyle/>
          <a:p>
            <a:pPr marL="285750" indent="-285750">
              <a:buFont typeface="Wingdings" panose="05000000000000000000" pitchFamily="2" charset="2"/>
              <a:buChar char="Ø"/>
            </a:pPr>
            <a:r>
              <a:rPr lang="en-US" dirty="0">
                <a:latin typeface="Arial" panose="020B0604020202020204" pitchFamily="34" charset="0"/>
                <a:cs typeface="Arial" panose="020B0604020202020204" pitchFamily="34" charset="0"/>
              </a:rPr>
              <a:t>The sector needed an extra </a:t>
            </a:r>
            <a:r>
              <a:rPr lang="en-US" b="1" dirty="0">
                <a:latin typeface="Arial" panose="020B0604020202020204" pitchFamily="34" charset="0"/>
                <a:cs typeface="Arial" panose="020B0604020202020204" pitchFamily="34" charset="0"/>
              </a:rPr>
              <a:t>R445m </a:t>
            </a:r>
            <a:r>
              <a:rPr lang="en-US" dirty="0">
                <a:latin typeface="Arial" panose="020B0604020202020204" pitchFamily="34" charset="0"/>
                <a:cs typeface="Arial" panose="020B0604020202020204" pitchFamily="34" charset="0"/>
              </a:rPr>
              <a:t>in order to continue with the disbursement of allowances for the extended academic year</a:t>
            </a:r>
            <a:endParaRPr lang="en-US" dirty="0">
              <a:highlight>
                <a:srgbClr val="FFFF00"/>
              </a:highligh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US" dirty="0">
                <a:latin typeface="Arial" panose="020B0604020202020204" pitchFamily="34" charset="0"/>
                <a:cs typeface="Arial" panose="020B0604020202020204" pitchFamily="34" charset="0"/>
              </a:rPr>
              <a:t>The required funding was secured from the savings of previous years  which included funds earmarked for laptops.</a:t>
            </a:r>
          </a:p>
          <a:p>
            <a:pPr marL="285750" indent="-285750" algn="just">
              <a:buFont typeface="Wingdings" panose="05000000000000000000" pitchFamily="2" charset="2"/>
              <a:buChar char="Ø"/>
            </a:pPr>
            <a:r>
              <a:rPr lang="en-US" dirty="0">
                <a:latin typeface="Arial" panose="020B0604020202020204" pitchFamily="34" charset="0"/>
                <a:cs typeface="Arial" panose="020B0604020202020204" pitchFamily="34" charset="0"/>
              </a:rPr>
              <a:t>NSFAS also identified resources to continue with the payment of upfronts to TVETS at the beginning of 2021.</a:t>
            </a:r>
          </a:p>
        </p:txBody>
      </p:sp>
    </p:spTree>
    <p:extLst>
      <p:ext uri="{BB962C8B-B14F-4D97-AF65-F5344CB8AC3E}">
        <p14:creationId xmlns:p14="http://schemas.microsoft.com/office/powerpoint/2010/main" val="109265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1077218"/>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2020 DHET UTILIZATION REPORT - UNIVERSITIES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5</a:t>
            </a:fld>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9C10E68-DFAD-4459-991A-B3F657FB6ED8}"/>
              </a:ext>
            </a:extLst>
          </p:cNvPr>
          <p:cNvSpPr/>
          <p:nvPr/>
        </p:nvSpPr>
        <p:spPr>
          <a:xfrm>
            <a:off x="452937" y="1636267"/>
            <a:ext cx="11103429" cy="4801314"/>
          </a:xfrm>
          <a:prstGeom prst="rect">
            <a:avLst/>
          </a:prstGeom>
        </p:spPr>
        <p:txBody>
          <a:bodyPr wrap="square">
            <a:spAutoFit/>
          </a:bodyPr>
          <a:lstStyle/>
          <a:p>
            <a:r>
              <a:rPr lang="en-US" b="1" dirty="0">
                <a:latin typeface="Arial Nova" panose="020B0504020202020204" pitchFamily="34" charset="0"/>
              </a:rPr>
              <a:t>2020 DHET BUDGET ALLOCATION     		R  30,839,024,000</a:t>
            </a:r>
          </a:p>
          <a:p>
            <a:r>
              <a:rPr lang="en-US" b="1" dirty="0">
                <a:latin typeface="Arial Nova" panose="020B0504020202020204" pitchFamily="34" charset="0"/>
              </a:rPr>
              <a:t>TOTAL PAID TO DATE                                   		R  28,567,930,180</a:t>
            </a:r>
          </a:p>
          <a:p>
            <a:endParaRPr lang="en-US" b="1" dirty="0">
              <a:latin typeface="Arial Nova" panose="020B0504020202020204" pitchFamily="34" charset="0"/>
            </a:endParaRPr>
          </a:p>
          <a:p>
            <a:r>
              <a:rPr lang="en-US" b="1" dirty="0">
                <a:latin typeface="Arial Nova" panose="020B0504020202020204" pitchFamily="34" charset="0"/>
              </a:rPr>
              <a:t>REMAINING 2020				 R2,271,093,820.00 </a:t>
            </a:r>
          </a:p>
          <a:p>
            <a:endParaRPr lang="en-US" b="1" dirty="0">
              <a:latin typeface="Arial Nova" panose="020B0504020202020204" pitchFamily="34" charset="0"/>
            </a:endParaRPr>
          </a:p>
          <a:p>
            <a:r>
              <a:rPr lang="en-US" b="1" dirty="0">
                <a:latin typeface="Arial Nova" panose="020B0504020202020204" pitchFamily="34" charset="0"/>
              </a:rPr>
              <a:t>PAYMENT IN THE PIPELINE TOP UPS </a:t>
            </a:r>
          </a:p>
          <a:p>
            <a:r>
              <a:rPr lang="en-US" b="1" dirty="0">
                <a:latin typeface="Arial Nova" panose="020B0504020202020204" pitchFamily="34" charset="0"/>
              </a:rPr>
              <a:t>AND ADDITIONAL EXTENDED ALLOWANCES	R1,397,736,627.00</a:t>
            </a:r>
          </a:p>
          <a:p>
            <a:r>
              <a:rPr lang="en-US" b="1" dirty="0">
                <a:latin typeface="Arial Nova" panose="020B0504020202020204" pitchFamily="34" charset="0"/>
              </a:rPr>
              <a:t>(DUE 20 MARCH)</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Total Number of Students Registered and Funded 	486 682</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Continuing Students				387,664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New Students 					186,755</a:t>
            </a:r>
          </a:p>
          <a:p>
            <a:endParaRPr lang="en-US" b="1" dirty="0">
              <a:latin typeface="Arial" panose="020B0604020202020204" pitchFamily="34" charset="0"/>
              <a:cs typeface="Arial" panose="020B0604020202020204" pitchFamily="34" charset="0"/>
            </a:endParaRPr>
          </a:p>
          <a:p>
            <a:pPr algn="just"/>
            <a:r>
              <a:rPr lang="en-US" dirty="0">
                <a:latin typeface="Arial Nova" panose="020B0504020202020204" pitchFamily="34" charset="0"/>
              </a:rPr>
              <a:t>There are </a:t>
            </a:r>
            <a:r>
              <a:rPr lang="en-US" b="1" dirty="0">
                <a:latin typeface="Arial Nova" panose="020B0504020202020204" pitchFamily="34" charset="0"/>
              </a:rPr>
              <a:t>1558</a:t>
            </a:r>
            <a:r>
              <a:rPr lang="en-US" dirty="0">
                <a:latin typeface="Arial Nova" panose="020B0504020202020204" pitchFamily="34" charset="0"/>
              </a:rPr>
              <a:t> appeal records that are in the exceptions for 2020. These are due to registrations not successfully linked in the system, and appeal reworks that were submitted late from institutions. NSFAS has started a process to reconcile the student accounts, in order to resolve these outstanding issues. This process is planned to be completed by the end of March 2021.</a:t>
            </a:r>
          </a:p>
        </p:txBody>
      </p:sp>
    </p:spTree>
    <p:extLst>
      <p:ext uri="{BB962C8B-B14F-4D97-AF65-F5344CB8AC3E}">
        <p14:creationId xmlns:p14="http://schemas.microsoft.com/office/powerpoint/2010/main" val="883916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1077218"/>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2020 DHET UTILIZATION REPORT – TVET COLLEGES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6</a:t>
            </a:fld>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9C10E68-DFAD-4459-991A-B3F657FB6ED8}"/>
              </a:ext>
            </a:extLst>
          </p:cNvPr>
          <p:cNvSpPr/>
          <p:nvPr/>
        </p:nvSpPr>
        <p:spPr>
          <a:xfrm>
            <a:off x="301546" y="1643671"/>
            <a:ext cx="11103429" cy="4524315"/>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2020 	ALLOCATION	 R6,300,644,520 </a:t>
            </a:r>
            <a:endParaRPr lang="en-US"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2020  	PAID TO DATE 	 R6,053,688,159</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(R445m was allocated from accumulated prior year savings to cover TVET extended allowances as well as upfront payments for 2021.   2021 Upfront payment of R562, 624,756 has been made to TVET Colleges.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Total Number of Students Registered and Funded		275 186</a:t>
            </a:r>
          </a:p>
          <a:p>
            <a:r>
              <a:rPr lang="en-US" b="1" dirty="0">
                <a:latin typeface="Arial" panose="020B0604020202020204" pitchFamily="34" charset="0"/>
                <a:cs typeface="Arial" panose="020B0604020202020204" pitchFamily="34" charset="0"/>
              </a:rPr>
              <a:t>Total Number of Students Paid				264 482</a:t>
            </a:r>
          </a:p>
          <a:p>
            <a:endParaRPr lang="en-US" b="1" dirty="0">
              <a:latin typeface="Arial" panose="020B0604020202020204" pitchFamily="34" charset="0"/>
              <a:cs typeface="Arial" panose="020B0604020202020204" pitchFamily="34" charset="0"/>
            </a:endParaRPr>
          </a:p>
          <a:p>
            <a:pPr algn="just"/>
            <a:r>
              <a:rPr lang="en-US" b="1" dirty="0">
                <a:latin typeface="Arial" panose="020B0604020202020204" pitchFamily="34" charset="0"/>
                <a:cs typeface="Arial" panose="020B0604020202020204" pitchFamily="34" charset="0"/>
              </a:rPr>
              <a:t>10 704 </a:t>
            </a:r>
            <a:r>
              <a:rPr lang="en-US" dirty="0">
                <a:latin typeface="Arial" panose="020B0604020202020204" pitchFamily="34" charset="0"/>
                <a:cs typeface="Arial" panose="020B0604020202020204" pitchFamily="34" charset="0"/>
              </a:rPr>
              <a:t>students did not disburse NSFAS as a result of wallet exceptions, some arising form cellphone and ID number mismatches, the resolution of these items depends on students updating their cellphone numbers on the portal. NSFAS has engaged the service provider to develop a new algorithm that will easily identify students and reduce the mismatches.  This new process will be documented and shared with students at the start of each academic cycle.</a:t>
            </a:r>
          </a:p>
        </p:txBody>
      </p:sp>
    </p:spTree>
    <p:extLst>
      <p:ext uri="{BB962C8B-B14F-4D97-AF65-F5344CB8AC3E}">
        <p14:creationId xmlns:p14="http://schemas.microsoft.com/office/powerpoint/2010/main" val="3397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08E946E9-67D0-47EA-AF3B-5CA80F6AFA53}"/>
              </a:ext>
            </a:extLst>
          </p:cNvPr>
          <p:cNvSpPr/>
          <p:nvPr/>
        </p:nvSpPr>
        <p:spPr>
          <a:xfrm>
            <a:off x="1123619" y="1428819"/>
            <a:ext cx="9643908" cy="4412144"/>
          </a:xfrm>
          <a:prstGeom prst="rect">
            <a:avLst/>
          </a:prstGeom>
        </p:spPr>
        <p:txBody>
          <a:bodyPr wrap="square" anchor="t">
            <a:normAutofit lnSpcReduction="10000"/>
          </a:bodyPr>
          <a:lstStyle/>
          <a:p>
            <a:pPr algn="ctr">
              <a:lnSpc>
                <a:spcPct val="90000"/>
              </a:lnSpc>
              <a:spcAft>
                <a:spcPts val="600"/>
              </a:spcAft>
            </a:pPr>
            <a:endParaRPr lang="en-ZA" sz="4400" b="1" i="0" dirty="0">
              <a:solidFill>
                <a:schemeClr val="accent2"/>
              </a:solidFill>
              <a:effectLst/>
              <a:latin typeface="Arial Black" panose="020B0A04020102020204" pitchFamily="34" charset="0"/>
            </a:endParaRPr>
          </a:p>
          <a:p>
            <a:pPr algn="ctr">
              <a:lnSpc>
                <a:spcPct val="90000"/>
              </a:lnSpc>
              <a:spcAft>
                <a:spcPts val="600"/>
              </a:spcAft>
            </a:pPr>
            <a:r>
              <a:rPr lang="en-ZA" sz="4400" b="1" i="0" dirty="0">
                <a:solidFill>
                  <a:schemeClr val="accent2"/>
                </a:solidFill>
                <a:effectLst/>
                <a:latin typeface="Arial Black" panose="020B0A04020102020204" pitchFamily="34" charset="0"/>
              </a:rPr>
              <a:t>FUNDING ALLOCATIONS TO UNIVERSITIES AND TVET COLLEGES </a:t>
            </a:r>
          </a:p>
          <a:p>
            <a:pPr algn="ctr">
              <a:lnSpc>
                <a:spcPct val="90000"/>
              </a:lnSpc>
              <a:spcAft>
                <a:spcPts val="600"/>
              </a:spcAft>
            </a:pPr>
            <a:endParaRPr lang="en-ZA" sz="4400" b="1" dirty="0">
              <a:solidFill>
                <a:schemeClr val="accent2"/>
              </a:solidFill>
              <a:latin typeface="Arial Black" panose="020B0A04020102020204" pitchFamily="34" charset="0"/>
            </a:endParaRPr>
          </a:p>
          <a:p>
            <a:pPr algn="ctr">
              <a:lnSpc>
                <a:spcPct val="90000"/>
              </a:lnSpc>
              <a:spcAft>
                <a:spcPts val="600"/>
              </a:spcAft>
            </a:pPr>
            <a:r>
              <a:rPr lang="en-ZA" sz="4400" b="1" dirty="0">
                <a:solidFill>
                  <a:schemeClr val="accent2"/>
                </a:solidFill>
                <a:latin typeface="Arial Black" panose="020B0A04020102020204" pitchFamily="34" charset="0"/>
              </a:rPr>
              <a:t>2021 </a:t>
            </a:r>
          </a:p>
          <a:p>
            <a:pPr algn="ctr">
              <a:lnSpc>
                <a:spcPct val="90000"/>
              </a:lnSpc>
              <a:spcAft>
                <a:spcPts val="600"/>
              </a:spcAft>
            </a:pPr>
            <a:r>
              <a:rPr lang="en-ZA" sz="4400" b="1" dirty="0">
                <a:solidFill>
                  <a:schemeClr val="accent2"/>
                </a:solidFill>
                <a:latin typeface="Arial Black" panose="020B0A04020102020204" pitchFamily="34" charset="0"/>
              </a:rPr>
              <a:t>ACADEMIC YEAR</a:t>
            </a:r>
            <a:endParaRPr lang="en-ZA" sz="4400" b="1" i="0" dirty="0">
              <a:solidFill>
                <a:schemeClr val="accent2"/>
              </a:solidFill>
              <a:effectLst/>
              <a:latin typeface="Arial Black" panose="020B0A04020102020204" pitchFamily="34" charset="0"/>
            </a:endParaRPr>
          </a:p>
        </p:txBody>
      </p:sp>
      <p:pic>
        <p:nvPicPr>
          <p:cNvPr id="8" name="Picture 7">
            <a:extLst>
              <a:ext uri="{FF2B5EF4-FFF2-40B4-BE49-F238E27FC236}">
                <a16:creationId xmlns:a16="http://schemas.microsoft.com/office/drawing/2014/main" id="{FB82CA2C-8B6D-4F3E-9D50-52A0767A74F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136051" y="542411"/>
            <a:ext cx="873253" cy="484361"/>
          </a:xfrm>
          <a:prstGeom prst="rect">
            <a:avLst/>
          </a:prstGeom>
        </p:spPr>
      </p:pic>
      <p:sp>
        <p:nvSpPr>
          <p:cNvPr id="5" name="Slide Number Placeholder 4">
            <a:extLst>
              <a:ext uri="{FF2B5EF4-FFF2-40B4-BE49-F238E27FC236}">
                <a16:creationId xmlns:a16="http://schemas.microsoft.com/office/drawing/2014/main" id="{63FF7B90-EE2C-4610-B38C-E5698A752F57}"/>
              </a:ext>
            </a:extLst>
          </p:cNvPr>
          <p:cNvSpPr>
            <a:spLocks noGrp="1"/>
          </p:cNvSpPr>
          <p:nvPr>
            <p:ph type="sldNum" sz="quarter" idx="12"/>
          </p:nvPr>
        </p:nvSpPr>
        <p:spPr/>
        <p:txBody>
          <a:bodyPr/>
          <a:lstStyle/>
          <a:p>
            <a:r>
              <a:rPr lang="en-US"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20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584775"/>
          </a:xfrm>
          <a:prstGeom prst="rect">
            <a:avLst/>
          </a:prstGeom>
          <a:noFill/>
        </p:spPr>
        <p:txBody>
          <a:bodyPr wrap="square" rtlCol="0">
            <a:spAutoFit/>
          </a:bodyPr>
          <a:lstStyle/>
          <a:p>
            <a:r>
              <a:rPr lang="en-ZA" sz="3200" dirty="0">
                <a:solidFill>
                  <a:schemeClr val="accent2"/>
                </a:solidFill>
                <a:latin typeface="Arial Black" panose="020B0A04020102020204" pitchFamily="34" charset="0"/>
              </a:rPr>
              <a:t>2021 FUNDING ALLOCATIONS - TVETS</a:t>
            </a:r>
            <a:endParaRPr lang="en-US" sz="3200" dirty="0">
              <a:solidFill>
                <a:schemeClr val="accent2"/>
              </a:solidFill>
              <a:latin typeface="Arial Black" panose="020B0A04020102020204" pitchFamily="34" charset="0"/>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r>
              <a:rPr lang="en-US" sz="1400" dirty="0">
                <a:latin typeface="Arial" panose="020B0604020202020204" pitchFamily="34" charset="0"/>
                <a:cs typeface="Arial" panose="020B0604020202020204" pitchFamily="34" charset="0"/>
              </a:rPr>
              <a:t> </a:t>
            </a:r>
            <a:fld id="{8F0CBCDC-4CDF-4B64-89A5-4D33084E5045}" type="slidenum">
              <a:rPr lang="en-US" smtClean="0">
                <a:latin typeface="Arial" panose="020B0604020202020204" pitchFamily="34" charset="0"/>
                <a:cs typeface="Arial" panose="020B0604020202020204" pitchFamily="34" charset="0"/>
              </a:rPr>
              <a:t>8</a:t>
            </a:fld>
            <a:endParaRPr lang="en-US"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8469F23-C96F-4655-938F-260CCC231213}"/>
              </a:ext>
            </a:extLst>
          </p:cNvPr>
          <p:cNvSpPr/>
          <p:nvPr/>
        </p:nvSpPr>
        <p:spPr>
          <a:xfrm>
            <a:off x="414426" y="738059"/>
            <a:ext cx="10416075" cy="3662541"/>
          </a:xfrm>
          <a:prstGeom prst="rect">
            <a:avLst/>
          </a:prstGeom>
        </p:spPr>
        <p:txBody>
          <a:bodyPr wrap="square">
            <a:spAutoFit/>
          </a:bodyPr>
          <a:lstStyle/>
          <a:p>
            <a:endParaRPr lang="en-US"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proposed 2021 funding allocations for the TVET colleges are aligned to the tuition allocation by the Department of Higher Education and Training which is based on the approved enrolment plans as submitted by the TVET Colleges.</a:t>
            </a: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tuition allocation is based on approved enrolment numbers and thus TVET Colleges exceeding the approved enrolment numbers must be accountable for the full programme cost (DHET 80% subsidy as well as the NSFAS 20% tuition portion) as well as correlating allowances. </a:t>
            </a: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If Colleges exceeds the tuition allocation, it is required through the regulatory framework that the Department is notified, and no further payments or processing of registrations should be conducted at NSFAS. </a:t>
            </a:r>
          </a:p>
          <a:p>
            <a:pPr algn="just"/>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2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A815F2C-4E80-4019-8E59-FAD3F7F847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09304" cy="6858000"/>
          </a:xfrm>
          <a:custGeom>
            <a:avLst/>
            <a:gdLst>
              <a:gd name="connsiteX0" fmla="*/ 8239723 w 12009304"/>
              <a:gd name="connsiteY0" fmla="*/ 5083103 h 6858000"/>
              <a:gd name="connsiteX1" fmla="*/ 9505105 w 12009304"/>
              <a:gd name="connsiteY1" fmla="*/ 5083103 h 6858000"/>
              <a:gd name="connsiteX2" fmla="*/ 9564676 w 12009304"/>
              <a:gd name="connsiteY2" fmla="*/ 5091016 h 6858000"/>
              <a:gd name="connsiteX3" fmla="*/ 9605648 w 12009304"/>
              <a:gd name="connsiteY3" fmla="*/ 5108194 h 6858000"/>
              <a:gd name="connsiteX4" fmla="*/ 9580608 w 12009304"/>
              <a:gd name="connsiteY4" fmla="*/ 5151499 h 6858000"/>
              <a:gd name="connsiteX5" fmla="*/ 8693486 w 12009304"/>
              <a:gd name="connsiteY5" fmla="*/ 6685800 h 6858000"/>
              <a:gd name="connsiteX6" fmla="*/ 8595419 w 12009304"/>
              <a:gd name="connsiteY6" fmla="*/ 6814017 h 6858000"/>
              <a:gd name="connsiteX7" fmla="*/ 8545620 w 12009304"/>
              <a:gd name="connsiteY7" fmla="*/ 6858000 h 6858000"/>
              <a:gd name="connsiteX8" fmla="*/ 7612173 w 12009304"/>
              <a:gd name="connsiteY8" fmla="*/ 6858000 h 6858000"/>
              <a:gd name="connsiteX9" fmla="*/ 7591825 w 12009304"/>
              <a:gd name="connsiteY9" fmla="*/ 6822959 h 6858000"/>
              <a:gd name="connsiteX10" fmla="*/ 7411622 w 12009304"/>
              <a:gd name="connsiteY10" fmla="*/ 6512633 h 6858000"/>
              <a:gd name="connsiteX11" fmla="*/ 7411622 w 12009304"/>
              <a:gd name="connsiteY11" fmla="*/ 6289354 h 6858000"/>
              <a:gd name="connsiteX12" fmla="*/ 8045680 w 12009304"/>
              <a:gd name="connsiteY12" fmla="*/ 5197465 h 6858000"/>
              <a:gd name="connsiteX13" fmla="*/ 8239723 w 12009304"/>
              <a:gd name="connsiteY13" fmla="*/ 5083103 h 6858000"/>
              <a:gd name="connsiteX14" fmla="*/ 10622296 w 12009304"/>
              <a:gd name="connsiteY14" fmla="*/ 1326563 h 6858000"/>
              <a:gd name="connsiteX15" fmla="*/ 11448522 w 12009304"/>
              <a:gd name="connsiteY15" fmla="*/ 1326563 h 6858000"/>
              <a:gd name="connsiteX16" fmla="*/ 11577006 w 12009304"/>
              <a:gd name="connsiteY16" fmla="*/ 1401233 h 6858000"/>
              <a:gd name="connsiteX17" fmla="*/ 11989228 w 12009304"/>
              <a:gd name="connsiteY17" fmla="*/ 2114179 h 6858000"/>
              <a:gd name="connsiteX18" fmla="*/ 11989228 w 12009304"/>
              <a:gd name="connsiteY18" fmla="*/ 2259969 h 6858000"/>
              <a:gd name="connsiteX19" fmla="*/ 11577006 w 12009304"/>
              <a:gd name="connsiteY19" fmla="*/ 2972914 h 6858000"/>
              <a:gd name="connsiteX20" fmla="*/ 11448522 w 12009304"/>
              <a:gd name="connsiteY20" fmla="*/ 3047587 h 6858000"/>
              <a:gd name="connsiteX21" fmla="*/ 10622296 w 12009304"/>
              <a:gd name="connsiteY21" fmla="*/ 3047587 h 6858000"/>
              <a:gd name="connsiteX22" fmla="*/ 10495594 w 12009304"/>
              <a:gd name="connsiteY22" fmla="*/ 2972914 h 6858000"/>
              <a:gd name="connsiteX23" fmla="*/ 10081589 w 12009304"/>
              <a:gd name="connsiteY23" fmla="*/ 2259969 h 6858000"/>
              <a:gd name="connsiteX24" fmla="*/ 10081589 w 12009304"/>
              <a:gd name="connsiteY24" fmla="*/ 2114179 h 6858000"/>
              <a:gd name="connsiteX25" fmla="*/ 10495594 w 12009304"/>
              <a:gd name="connsiteY25" fmla="*/ 1401233 h 6858000"/>
              <a:gd name="connsiteX26" fmla="*/ 10622296 w 12009304"/>
              <a:gd name="connsiteY26" fmla="*/ 1326563 h 6858000"/>
              <a:gd name="connsiteX27" fmla="*/ 0 w 12009304"/>
              <a:gd name="connsiteY27" fmla="*/ 0 h 6858000"/>
              <a:gd name="connsiteX28" fmla="*/ 4457990 w 12009304"/>
              <a:gd name="connsiteY28" fmla="*/ 0 h 6858000"/>
              <a:gd name="connsiteX29" fmla="*/ 5902610 w 12009304"/>
              <a:gd name="connsiteY29" fmla="*/ 0 h 6858000"/>
              <a:gd name="connsiteX30" fmla="*/ 8476869 w 12009304"/>
              <a:gd name="connsiteY30" fmla="*/ 0 h 6858000"/>
              <a:gd name="connsiteX31" fmla="*/ 8535933 w 12009304"/>
              <a:gd name="connsiteY31" fmla="*/ 39849 h 6858000"/>
              <a:gd name="connsiteX32" fmla="*/ 8693486 w 12009304"/>
              <a:gd name="connsiteY32" fmla="*/ 220603 h 6858000"/>
              <a:gd name="connsiteX33" fmla="*/ 10389180 w 12009304"/>
              <a:gd name="connsiteY33" fmla="*/ 3153347 h 6858000"/>
              <a:gd name="connsiteX34" fmla="*/ 10389180 w 12009304"/>
              <a:gd name="connsiteY34" fmla="*/ 3753061 h 6858000"/>
              <a:gd name="connsiteX35" fmla="*/ 9759557 w 12009304"/>
              <a:gd name="connsiteY35" fmla="*/ 4842009 h 6858000"/>
              <a:gd name="connsiteX36" fmla="*/ 9706493 w 12009304"/>
              <a:gd name="connsiteY36" fmla="*/ 4933778 h 6858000"/>
              <a:gd name="connsiteX37" fmla="*/ 9708360 w 12009304"/>
              <a:gd name="connsiteY37" fmla="*/ 4934561 h 6858000"/>
              <a:gd name="connsiteX38" fmla="*/ 9802002 w 12009304"/>
              <a:gd name="connsiteY38" fmla="*/ 5029008 h 6858000"/>
              <a:gd name="connsiteX39" fmla="*/ 10514131 w 12009304"/>
              <a:gd name="connsiteY39" fmla="*/ 6260653 h 6858000"/>
              <a:gd name="connsiteX40" fmla="*/ 10514131 w 12009304"/>
              <a:gd name="connsiteY40" fmla="*/ 6512512 h 6858000"/>
              <a:gd name="connsiteX41" fmla="*/ 10340271 w 12009304"/>
              <a:gd name="connsiteY41" fmla="*/ 6813206 h 6858000"/>
              <a:gd name="connsiteX42" fmla="*/ 10314372 w 12009304"/>
              <a:gd name="connsiteY42" fmla="*/ 6858000 h 6858000"/>
              <a:gd name="connsiteX43" fmla="*/ 10119136 w 12009304"/>
              <a:gd name="connsiteY43" fmla="*/ 6858000 h 6858000"/>
              <a:gd name="connsiteX44" fmla="*/ 10122008 w 12009304"/>
              <a:gd name="connsiteY44" fmla="*/ 6853033 h 6858000"/>
              <a:gd name="connsiteX45" fmla="*/ 10327158 w 12009304"/>
              <a:gd name="connsiteY45" fmla="*/ 6498223 h 6858000"/>
              <a:gd name="connsiteX46" fmla="*/ 10327158 w 12009304"/>
              <a:gd name="connsiteY46" fmla="*/ 6274942 h 6858000"/>
              <a:gd name="connsiteX47" fmla="*/ 9695832 w 12009304"/>
              <a:gd name="connsiteY47" fmla="*/ 5183053 h 6858000"/>
              <a:gd name="connsiteX48" fmla="*/ 9612819 w 12009304"/>
              <a:gd name="connsiteY48" fmla="*/ 5099323 h 6858000"/>
              <a:gd name="connsiteX49" fmla="*/ 9603213 w 12009304"/>
              <a:gd name="connsiteY49" fmla="*/ 5095298 h 6858000"/>
              <a:gd name="connsiteX50" fmla="*/ 9654707 w 12009304"/>
              <a:gd name="connsiteY50" fmla="*/ 5006238 h 6858000"/>
              <a:gd name="connsiteX51" fmla="*/ 9693004 w 12009304"/>
              <a:gd name="connsiteY51" fmla="*/ 4940002 h 6858000"/>
              <a:gd name="connsiteX52" fmla="*/ 9653283 w 12009304"/>
              <a:gd name="connsiteY52" fmla="*/ 4923348 h 6858000"/>
              <a:gd name="connsiteX53" fmla="*/ 9586087 w 12009304"/>
              <a:gd name="connsiteY53" fmla="*/ 4914420 h 6858000"/>
              <a:gd name="connsiteX54" fmla="*/ 8158743 w 12009304"/>
              <a:gd name="connsiteY54" fmla="*/ 4914420 h 6858000"/>
              <a:gd name="connsiteX55" fmla="*/ 7939863 w 12009304"/>
              <a:gd name="connsiteY55" fmla="*/ 5043420 h 6858000"/>
              <a:gd name="connsiteX56" fmla="*/ 7224650 w 12009304"/>
              <a:gd name="connsiteY56" fmla="*/ 6275065 h 6858000"/>
              <a:gd name="connsiteX57" fmla="*/ 7224650 w 12009304"/>
              <a:gd name="connsiteY57" fmla="*/ 6526922 h 6858000"/>
              <a:gd name="connsiteX58" fmla="*/ 7350544 w 12009304"/>
              <a:gd name="connsiteY58" fmla="*/ 6743723 h 6858000"/>
              <a:gd name="connsiteX59" fmla="*/ 7416905 w 12009304"/>
              <a:gd name="connsiteY59" fmla="*/ 6858000 h 6858000"/>
              <a:gd name="connsiteX60" fmla="*/ 5902610 w 12009304"/>
              <a:gd name="connsiteY60" fmla="*/ 6858000 h 6858000"/>
              <a:gd name="connsiteX61" fmla="*/ 4389357 w 12009304"/>
              <a:gd name="connsiteY61" fmla="*/ 6858000 h 6858000"/>
              <a:gd name="connsiteX62" fmla="*/ 0 w 12009304"/>
              <a:gd name="connsiteY6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2009304" h="6858000">
                <a:moveTo>
                  <a:pt x="8239723" y="5083103"/>
                </a:moveTo>
                <a:cubicBezTo>
                  <a:pt x="8239723" y="5083103"/>
                  <a:pt x="8239723" y="5083103"/>
                  <a:pt x="9505105" y="5083103"/>
                </a:cubicBezTo>
                <a:cubicBezTo>
                  <a:pt x="9525601" y="5083103"/>
                  <a:pt x="9545588" y="5085825"/>
                  <a:pt x="9564676" y="5091016"/>
                </a:cubicBezTo>
                <a:lnTo>
                  <a:pt x="9605648" y="5108194"/>
                </a:lnTo>
                <a:lnTo>
                  <a:pt x="9580608" y="5151499"/>
                </a:lnTo>
                <a:cubicBezTo>
                  <a:pt x="9354208" y="5543062"/>
                  <a:pt x="9064418" y="6044264"/>
                  <a:pt x="8693486" y="6685800"/>
                </a:cubicBezTo>
                <a:cubicBezTo>
                  <a:pt x="8665958" y="6733339"/>
                  <a:pt x="8632925" y="6776306"/>
                  <a:pt x="8595419" y="6814017"/>
                </a:cubicBezTo>
                <a:lnTo>
                  <a:pt x="8545620" y="6858000"/>
                </a:lnTo>
                <a:lnTo>
                  <a:pt x="7612173" y="6858000"/>
                </a:lnTo>
                <a:lnTo>
                  <a:pt x="7591825" y="6822959"/>
                </a:lnTo>
                <a:cubicBezTo>
                  <a:pt x="7538315" y="6730809"/>
                  <a:pt x="7478495" y="6627794"/>
                  <a:pt x="7411622" y="6512633"/>
                </a:cubicBezTo>
                <a:cubicBezTo>
                  <a:pt x="7370628" y="6444560"/>
                  <a:pt x="7370628" y="6357427"/>
                  <a:pt x="7411622" y="6289354"/>
                </a:cubicBezTo>
                <a:cubicBezTo>
                  <a:pt x="7411622" y="6289354"/>
                  <a:pt x="7411622" y="6289354"/>
                  <a:pt x="8045680" y="5197465"/>
                </a:cubicBezTo>
                <a:cubicBezTo>
                  <a:pt x="8083943" y="5126669"/>
                  <a:pt x="8160465" y="5083103"/>
                  <a:pt x="8239723" y="5083103"/>
                </a:cubicBezTo>
                <a:close/>
                <a:moveTo>
                  <a:pt x="10622296" y="1326563"/>
                </a:moveTo>
                <a:cubicBezTo>
                  <a:pt x="10622296" y="1326563"/>
                  <a:pt x="10622296" y="1326563"/>
                  <a:pt x="11448522" y="1326563"/>
                </a:cubicBezTo>
                <a:cubicBezTo>
                  <a:pt x="11502058" y="1326563"/>
                  <a:pt x="11550238" y="1355009"/>
                  <a:pt x="11577006" y="1401233"/>
                </a:cubicBezTo>
                <a:cubicBezTo>
                  <a:pt x="11577006" y="1401233"/>
                  <a:pt x="11577006" y="1401233"/>
                  <a:pt x="11989228" y="2114179"/>
                </a:cubicBezTo>
                <a:cubicBezTo>
                  <a:pt x="12015996" y="2158629"/>
                  <a:pt x="12015996" y="2215522"/>
                  <a:pt x="11989228" y="2259969"/>
                </a:cubicBezTo>
                <a:cubicBezTo>
                  <a:pt x="11989228" y="2259969"/>
                  <a:pt x="11989228" y="2259969"/>
                  <a:pt x="11577006" y="2972914"/>
                </a:cubicBezTo>
                <a:cubicBezTo>
                  <a:pt x="11550238" y="3019141"/>
                  <a:pt x="11502058" y="3047587"/>
                  <a:pt x="11448522" y="3047587"/>
                </a:cubicBezTo>
                <a:cubicBezTo>
                  <a:pt x="11448522" y="3047587"/>
                  <a:pt x="11448522" y="3047587"/>
                  <a:pt x="10622296" y="3047587"/>
                </a:cubicBezTo>
                <a:cubicBezTo>
                  <a:pt x="10570544" y="3047587"/>
                  <a:pt x="10520578" y="3019141"/>
                  <a:pt x="10495594" y="2972914"/>
                </a:cubicBezTo>
                <a:cubicBezTo>
                  <a:pt x="10495594" y="2972914"/>
                  <a:pt x="10495594" y="2972914"/>
                  <a:pt x="10081589" y="2259969"/>
                </a:cubicBezTo>
                <a:cubicBezTo>
                  <a:pt x="10054821" y="2215522"/>
                  <a:pt x="10054821" y="2158629"/>
                  <a:pt x="10081589" y="2114179"/>
                </a:cubicBezTo>
                <a:cubicBezTo>
                  <a:pt x="10081589" y="2114179"/>
                  <a:pt x="10081589" y="2114179"/>
                  <a:pt x="10495594" y="1401233"/>
                </a:cubicBezTo>
                <a:cubicBezTo>
                  <a:pt x="10520578" y="1355009"/>
                  <a:pt x="10570544" y="1326563"/>
                  <a:pt x="10622296" y="1326563"/>
                </a:cubicBezTo>
                <a:close/>
                <a:moveTo>
                  <a:pt x="0" y="0"/>
                </a:moveTo>
                <a:lnTo>
                  <a:pt x="4457990" y="0"/>
                </a:lnTo>
                <a:lnTo>
                  <a:pt x="5902610" y="0"/>
                </a:lnTo>
                <a:lnTo>
                  <a:pt x="8476869" y="0"/>
                </a:lnTo>
                <a:lnTo>
                  <a:pt x="8535933" y="39849"/>
                </a:lnTo>
                <a:cubicBezTo>
                  <a:pt x="8598516" y="88273"/>
                  <a:pt x="8652195" y="149296"/>
                  <a:pt x="8693486" y="220603"/>
                </a:cubicBezTo>
                <a:cubicBezTo>
                  <a:pt x="8693486" y="220603"/>
                  <a:pt x="8693486" y="220603"/>
                  <a:pt x="10389180" y="3153347"/>
                </a:cubicBezTo>
                <a:cubicBezTo>
                  <a:pt x="10499291" y="3336185"/>
                  <a:pt x="10499291" y="3570221"/>
                  <a:pt x="10389180" y="3753061"/>
                </a:cubicBezTo>
                <a:cubicBezTo>
                  <a:pt x="10389180" y="3753061"/>
                  <a:pt x="10389180" y="3753061"/>
                  <a:pt x="9759557" y="4842009"/>
                </a:cubicBezTo>
                <a:lnTo>
                  <a:pt x="9706493" y="4933778"/>
                </a:lnTo>
                <a:lnTo>
                  <a:pt x="9708360" y="4934561"/>
                </a:lnTo>
                <a:cubicBezTo>
                  <a:pt x="9746510" y="4956830"/>
                  <a:pt x="9778880" y="4989078"/>
                  <a:pt x="9802002" y="5029008"/>
                </a:cubicBezTo>
                <a:cubicBezTo>
                  <a:pt x="9802002" y="5029008"/>
                  <a:pt x="9802002" y="5029008"/>
                  <a:pt x="10514131" y="6260653"/>
                </a:cubicBezTo>
                <a:cubicBezTo>
                  <a:pt x="10560376" y="6337439"/>
                  <a:pt x="10560376" y="6435725"/>
                  <a:pt x="10514131" y="6512512"/>
                </a:cubicBezTo>
                <a:cubicBezTo>
                  <a:pt x="10514131" y="6512512"/>
                  <a:pt x="10514131" y="6512512"/>
                  <a:pt x="10340271" y="6813206"/>
                </a:cubicBezTo>
                <a:lnTo>
                  <a:pt x="10314372" y="6858000"/>
                </a:lnTo>
                <a:lnTo>
                  <a:pt x="10119136" y="6858000"/>
                </a:lnTo>
                <a:lnTo>
                  <a:pt x="10122008" y="6853033"/>
                </a:lnTo>
                <a:cubicBezTo>
                  <a:pt x="10327158" y="6498223"/>
                  <a:pt x="10327158" y="6498223"/>
                  <a:pt x="10327158" y="6498223"/>
                </a:cubicBezTo>
                <a:cubicBezTo>
                  <a:pt x="10368154" y="6430148"/>
                  <a:pt x="10368154" y="6343015"/>
                  <a:pt x="10327158" y="6274942"/>
                </a:cubicBezTo>
                <a:cubicBezTo>
                  <a:pt x="9695832" y="5183053"/>
                  <a:pt x="9695832" y="5183053"/>
                  <a:pt x="9695832" y="5183053"/>
                </a:cubicBezTo>
                <a:cubicBezTo>
                  <a:pt x="9675334" y="5147654"/>
                  <a:pt x="9646640" y="5119063"/>
                  <a:pt x="9612819" y="5099323"/>
                </a:cubicBezTo>
                <a:lnTo>
                  <a:pt x="9603213" y="5095298"/>
                </a:lnTo>
                <a:lnTo>
                  <a:pt x="9654707" y="5006238"/>
                </a:lnTo>
                <a:lnTo>
                  <a:pt x="9693004" y="4940002"/>
                </a:lnTo>
                <a:lnTo>
                  <a:pt x="9653283" y="4923348"/>
                </a:lnTo>
                <a:cubicBezTo>
                  <a:pt x="9631750" y="4917491"/>
                  <a:pt x="9609208" y="4914420"/>
                  <a:pt x="9586087" y="4914420"/>
                </a:cubicBezTo>
                <a:cubicBezTo>
                  <a:pt x="8158743" y="4914420"/>
                  <a:pt x="8158743" y="4914420"/>
                  <a:pt x="8158743" y="4914420"/>
                </a:cubicBezTo>
                <a:cubicBezTo>
                  <a:pt x="8069341" y="4914420"/>
                  <a:pt x="7983024" y="4963563"/>
                  <a:pt x="7939863" y="5043420"/>
                </a:cubicBezTo>
                <a:cubicBezTo>
                  <a:pt x="7224650" y="6275065"/>
                  <a:pt x="7224650" y="6275065"/>
                  <a:pt x="7224650" y="6275065"/>
                </a:cubicBezTo>
                <a:cubicBezTo>
                  <a:pt x="7178407" y="6351849"/>
                  <a:pt x="7178407" y="6450135"/>
                  <a:pt x="7224650" y="6526922"/>
                </a:cubicBezTo>
                <a:cubicBezTo>
                  <a:pt x="7269350" y="6603900"/>
                  <a:pt x="7311257" y="6676067"/>
                  <a:pt x="7350544" y="6743723"/>
                </a:cubicBezTo>
                <a:lnTo>
                  <a:pt x="7416905" y="6858000"/>
                </a:lnTo>
                <a:lnTo>
                  <a:pt x="5902610" y="6858000"/>
                </a:lnTo>
                <a:lnTo>
                  <a:pt x="4389357" y="6858000"/>
                </a:lnTo>
                <a:lnTo>
                  <a:pt x="0" y="6858000"/>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A975DFB-E19E-4045-80F4-B8D1FFC16E51}"/>
              </a:ext>
            </a:extLst>
          </p:cNvPr>
          <p:cNvSpPr txBox="1"/>
          <p:nvPr/>
        </p:nvSpPr>
        <p:spPr>
          <a:xfrm>
            <a:off x="301546" y="153439"/>
            <a:ext cx="105352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rPr>
              <a:t>2021 FUNDING ALLOCATIONS - TVETS</a:t>
            </a:r>
            <a:endParaRPr kumimoji="0" lang="en-US" sz="3200" b="0" i="0" u="none" strike="noStrike" kern="1200" cap="none" spc="0" normalizeH="0" baseline="0" noProof="0" dirty="0">
              <a:ln>
                <a:noFill/>
              </a:ln>
              <a:solidFill>
                <a:srgbClr val="ED7D31"/>
              </a:solidFill>
              <a:effectLst/>
              <a:uLnTx/>
              <a:uFillTx/>
              <a:latin typeface="Arial Black" panose="020B0A04020102020204" pitchFamily="34" charset="0"/>
              <a:ea typeface="+mn-ea"/>
              <a:cs typeface="+mn-cs"/>
            </a:endParaRPr>
          </a:p>
        </p:txBody>
      </p:sp>
      <p:pic>
        <p:nvPicPr>
          <p:cNvPr id="7" name="Picture 6">
            <a:extLst>
              <a:ext uri="{FF2B5EF4-FFF2-40B4-BE49-F238E27FC236}">
                <a16:creationId xmlns:a16="http://schemas.microsoft.com/office/drawing/2014/main" id="{B64DC027-8BE2-4CDD-A018-1619697F4F2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3244"/>
          <a:stretch/>
        </p:blipFill>
        <p:spPr>
          <a:xfrm>
            <a:off x="11244926" y="6220200"/>
            <a:ext cx="873253" cy="484361"/>
          </a:xfrm>
          <a:prstGeom prst="rect">
            <a:avLst/>
          </a:prstGeom>
        </p:spPr>
      </p:pic>
      <p:sp>
        <p:nvSpPr>
          <p:cNvPr id="6" name="Slide Number Placeholder 5">
            <a:extLst>
              <a:ext uri="{FF2B5EF4-FFF2-40B4-BE49-F238E27FC236}">
                <a16:creationId xmlns:a16="http://schemas.microsoft.com/office/drawing/2014/main" id="{44EFDB85-9EFC-4A4B-89BA-1F5713ED7873}"/>
              </a:ext>
            </a:extLst>
          </p:cNvPr>
          <p:cNvSpPr>
            <a:spLocks noGrp="1"/>
          </p:cNvSpPr>
          <p:nvPr>
            <p:ph type="sldNum" sz="quarter" idx="12"/>
          </p:nvPr>
        </p:nvSpPr>
        <p:spPr>
          <a:xfrm>
            <a:off x="8610600" y="633943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 </a:t>
            </a:r>
            <a:fld id="{8F0CBCDC-4CDF-4B64-89A5-4D33084E5045}"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CA50F8E2-2AD1-4F22-A618-03A6112FA320}"/>
              </a:ext>
            </a:extLst>
          </p:cNvPr>
          <p:cNvSpPr/>
          <p:nvPr/>
        </p:nvSpPr>
        <p:spPr>
          <a:xfrm>
            <a:off x="746450" y="5274936"/>
            <a:ext cx="10607350" cy="1200329"/>
          </a:xfrm>
          <a:prstGeom prst="rect">
            <a:avLst/>
          </a:prstGeom>
        </p:spPr>
        <p:txBody>
          <a:bodyPr wrap="square">
            <a:spAutoFit/>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table above represents the number of students.</a:t>
            </a:r>
          </a:p>
          <a:p>
            <a:pPr marL="0" marR="0" lvl="0" indent="0" algn="just" defTabSz="914400" rtl="0" eaLnBrk="1" fontAlgn="b"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Beneficiaries are calculated on the assumption that 60 percent of students are returning, there were 275 186 students registered and funded in 2020.  This number is less due to the cancellation of  Semester 2 and Trimester 2  during 2020 due to the COVID-19 Pandemic.</a:t>
            </a:r>
          </a:p>
        </p:txBody>
      </p:sp>
      <p:graphicFrame>
        <p:nvGraphicFramePr>
          <p:cNvPr id="3" name="Object 2">
            <a:extLst>
              <a:ext uri="{FF2B5EF4-FFF2-40B4-BE49-F238E27FC236}">
                <a16:creationId xmlns:a16="http://schemas.microsoft.com/office/drawing/2014/main" id="{23169533-DEFA-4B17-A8AC-F86D4A42D41D}"/>
              </a:ext>
            </a:extLst>
          </p:cNvPr>
          <p:cNvGraphicFramePr>
            <a:graphicFrameLocks noChangeAspect="1"/>
          </p:cNvGraphicFramePr>
          <p:nvPr>
            <p:extLst>
              <p:ext uri="{D42A27DB-BD31-4B8C-83A1-F6EECF244321}">
                <p14:modId xmlns:p14="http://schemas.microsoft.com/office/powerpoint/2010/main" val="1408831839"/>
              </p:ext>
            </p:extLst>
          </p:nvPr>
        </p:nvGraphicFramePr>
        <p:xfrm>
          <a:off x="2387065" y="1046744"/>
          <a:ext cx="7026442" cy="3568458"/>
        </p:xfrm>
        <a:graphic>
          <a:graphicData uri="http://schemas.openxmlformats.org/presentationml/2006/ole">
            <mc:AlternateContent xmlns:mc="http://schemas.openxmlformats.org/markup-compatibility/2006">
              <mc:Choice xmlns:v="urn:schemas-microsoft-com:vml" Requires="v">
                <p:oleObj spid="_x0000_s11276" name="Worksheet" r:id="rId4" imgW="2539931" imgH="1479665" progId="Excel.Sheet.12">
                  <p:embed/>
                </p:oleObj>
              </mc:Choice>
              <mc:Fallback>
                <p:oleObj name="Worksheet" r:id="rId4" imgW="2539931" imgH="1479665" progId="Excel.Sheet.12">
                  <p:embed/>
                  <p:pic>
                    <p:nvPicPr>
                      <p:cNvPr id="3" name="Object 2">
                        <a:extLst>
                          <a:ext uri="{FF2B5EF4-FFF2-40B4-BE49-F238E27FC236}">
                            <a16:creationId xmlns:a16="http://schemas.microsoft.com/office/drawing/2014/main" id="{23169533-DEFA-4B17-A8AC-F86D4A42D41D}"/>
                          </a:ext>
                        </a:extLst>
                      </p:cNvPr>
                      <p:cNvPicPr/>
                      <p:nvPr/>
                    </p:nvPicPr>
                    <p:blipFill>
                      <a:blip r:embed="rId5"/>
                      <a:stretch>
                        <a:fillRect/>
                      </a:stretch>
                    </p:blipFill>
                    <p:spPr>
                      <a:xfrm>
                        <a:off x="2387065" y="1046744"/>
                        <a:ext cx="7026442" cy="3568458"/>
                      </a:xfrm>
                      <a:prstGeom prst="rect">
                        <a:avLst/>
                      </a:prstGeom>
                      <a:noFill/>
                    </p:spPr>
                  </p:pic>
                </p:oleObj>
              </mc:Fallback>
            </mc:AlternateContent>
          </a:graphicData>
        </a:graphic>
      </p:graphicFrame>
    </p:spTree>
    <p:extLst>
      <p:ext uri="{BB962C8B-B14F-4D97-AF65-F5344CB8AC3E}">
        <p14:creationId xmlns:p14="http://schemas.microsoft.com/office/powerpoint/2010/main" val="405912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E625E43823140B2908D3C737E09BD" ma:contentTypeVersion="12" ma:contentTypeDescription="Create a new document." ma:contentTypeScope="" ma:versionID="0dbec1fbd0994c67a2197be056d9bd52">
  <xsd:schema xmlns:xsd="http://www.w3.org/2001/XMLSchema" xmlns:xs="http://www.w3.org/2001/XMLSchema" xmlns:p="http://schemas.microsoft.com/office/2006/metadata/properties" xmlns:ns3="1b5380a0-030b-42e4-bfad-a6f3743c1b2a" xmlns:ns4="9cf25abd-7047-49d4-8133-18183e21d687" targetNamespace="http://schemas.microsoft.com/office/2006/metadata/properties" ma:root="true" ma:fieldsID="7631b2d18bb8abc823eadfbbdb94f311" ns3:_="" ns4:_="">
    <xsd:import namespace="1b5380a0-030b-42e4-bfad-a6f3743c1b2a"/>
    <xsd:import namespace="9cf25abd-7047-49d4-8133-18183e21d68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5380a0-030b-42e4-bfad-a6f3743c1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f25abd-7047-49d4-8133-18183e21d68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D1DC71-F2CE-4299-8853-C5BF83987FB4}">
  <ds:schemaRefs>
    <ds:schemaRef ds:uri="http://purl.org/dc/terms/"/>
    <ds:schemaRef ds:uri="http://schemas.microsoft.com/office/2006/documentManagement/types"/>
    <ds:schemaRef ds:uri="9cf25abd-7047-49d4-8133-18183e21d687"/>
    <ds:schemaRef ds:uri="http://purl.org/dc/elements/1.1/"/>
    <ds:schemaRef ds:uri="1b5380a0-030b-42e4-bfad-a6f3743c1b2a"/>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9905384-25EC-4F78-B640-8F06B4F6BEDB}">
  <ds:schemaRefs>
    <ds:schemaRef ds:uri="http://schemas.microsoft.com/sharepoint/v3/contenttype/forms"/>
  </ds:schemaRefs>
</ds:datastoreItem>
</file>

<file path=customXml/itemProps3.xml><?xml version="1.0" encoding="utf-8"?>
<ds:datastoreItem xmlns:ds="http://schemas.openxmlformats.org/officeDocument/2006/customXml" ds:itemID="{BFCA0CBB-D636-474E-9F8D-E5111E7691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5380a0-030b-42e4-bfad-a6f3743c1b2a"/>
    <ds:schemaRef ds:uri="9cf25abd-7047-49d4-8133-18183e21d6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309</TotalTime>
  <Words>838</Words>
  <Application>Microsoft Office PowerPoint</Application>
  <PresentationFormat>Widescreen</PresentationFormat>
  <Paragraphs>100</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Arial Black</vt:lpstr>
      <vt:lpstr>Arial Nova</vt:lpstr>
      <vt:lpstr>Calibri</vt:lpstr>
      <vt:lpstr>Calibri Light</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Sivuyile Tshiwula</dc:creator>
  <cp:lastModifiedBy>Anele Kabingesi</cp:lastModifiedBy>
  <cp:revision>33</cp:revision>
  <dcterms:created xsi:type="dcterms:W3CDTF">2021-02-09T08:29:44Z</dcterms:created>
  <dcterms:modified xsi:type="dcterms:W3CDTF">2021-03-09T15:06:14Z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0x010100425E625E43823140B2908D3C737E09BD</vt:lpwstr>
  </property>
</Properties>
</file>