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31"/>
  </p:notesMasterIdLst>
  <p:sldIdLst>
    <p:sldId id="256" r:id="rId2"/>
    <p:sldId id="277" r:id="rId3"/>
    <p:sldId id="301" r:id="rId4"/>
    <p:sldId id="278" r:id="rId5"/>
    <p:sldId id="279" r:id="rId6"/>
    <p:sldId id="283" r:id="rId7"/>
    <p:sldId id="314" r:id="rId8"/>
    <p:sldId id="280" r:id="rId9"/>
    <p:sldId id="313" r:id="rId10"/>
    <p:sldId id="284" r:id="rId11"/>
    <p:sldId id="316" r:id="rId12"/>
    <p:sldId id="319" r:id="rId13"/>
    <p:sldId id="315" r:id="rId14"/>
    <p:sldId id="318" r:id="rId15"/>
    <p:sldId id="317" r:id="rId16"/>
    <p:sldId id="285" r:id="rId17"/>
    <p:sldId id="320" r:id="rId18"/>
    <p:sldId id="286" r:id="rId19"/>
    <p:sldId id="312" r:id="rId20"/>
    <p:sldId id="321" r:id="rId21"/>
    <p:sldId id="287" r:id="rId22"/>
    <p:sldId id="303" r:id="rId23"/>
    <p:sldId id="322" r:id="rId24"/>
    <p:sldId id="288" r:id="rId25"/>
    <p:sldId id="302" r:id="rId26"/>
    <p:sldId id="295" r:id="rId27"/>
    <p:sldId id="306" r:id="rId28"/>
    <p:sldId id="305" r:id="rId29"/>
    <p:sldId id="276" r:id="rId3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mphoM\Desktop\Desktop\Monitoring%20&amp;%20Evaluation\M&amp;E%20historical%20data\Copy%20of%20DMV%202013%20_%202020%20Perform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LimphoM\AppData\Roaming\Microsoft\Excel\DMV%202014%20_%202019%20Performance%20Report%20(Autosaved)%20(Autosaved)%20(Autosaved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ZA"/>
              <a:t>Q1-Q3 Overall Performance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Sheet2!$B$21</c:f>
              <c:strCache>
                <c:ptCount val="1"/>
                <c:pt idx="0">
                  <c:v>Targets Planned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Sheet2!$C$20:$F$20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Q3</c:v>
                </c:pt>
              </c:strCache>
              <c:extLst/>
            </c:strRef>
          </c:cat>
          <c:val>
            <c:numRef>
              <c:f>Sheet2!$C$21:$F$21</c:f>
              <c:numCache>
                <c:formatCode>General</c:formatCode>
                <c:ptCount val="3"/>
                <c:pt idx="0">
                  <c:v>10</c:v>
                </c:pt>
                <c:pt idx="1">
                  <c:v>14</c:v>
                </c:pt>
                <c:pt idx="2">
                  <c:v>13</c:v>
                </c:pt>
              </c:numCache>
              <c:extLst/>
            </c:numRef>
          </c:val>
        </c:ser>
        <c:ser>
          <c:idx val="1"/>
          <c:order val="1"/>
          <c:tx>
            <c:strRef>
              <c:f>Sheet2!$B$22</c:f>
              <c:strCache>
                <c:ptCount val="1"/>
                <c:pt idx="0">
                  <c:v>Targets achieved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Sheet2!$C$20:$F$20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Q3</c:v>
                </c:pt>
              </c:strCache>
              <c:extLst/>
            </c:strRef>
          </c:cat>
          <c:val>
            <c:numRef>
              <c:f>Sheet2!$C$22:$F$22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6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387600"/>
        <c:axId val="681502288"/>
      </c:barChart>
      <c:lineChart>
        <c:grouping val="standard"/>
        <c:varyColors val="0"/>
        <c:ser>
          <c:idx val="2"/>
          <c:order val="2"/>
          <c:tx>
            <c:strRef>
              <c:f>Sheet2!$B$23</c:f>
              <c:strCache>
                <c:ptCount val="1"/>
                <c:pt idx="0">
                  <c:v>Performance rating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Sheet2!$C$20:$F$20</c:f>
              <c:strCache>
                <c:ptCount val="3"/>
                <c:pt idx="0">
                  <c:v>Q1</c:v>
                </c:pt>
                <c:pt idx="1">
                  <c:v>Q2</c:v>
                </c:pt>
                <c:pt idx="2">
                  <c:v>Q3</c:v>
                </c:pt>
              </c:strCache>
              <c:extLst/>
            </c:strRef>
          </c:cat>
          <c:val>
            <c:numRef>
              <c:f>Sheet2!$C$23:$F$23</c:f>
              <c:numCache>
                <c:formatCode>0%</c:formatCode>
                <c:ptCount val="3"/>
                <c:pt idx="0">
                  <c:v>0.3</c:v>
                </c:pt>
                <c:pt idx="1">
                  <c:v>0.5714285714285714</c:v>
                </c:pt>
                <c:pt idx="2">
                  <c:v>0.46153846153846156</c:v>
                </c:pt>
              </c:numCache>
              <c:extLst/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0323520"/>
        <c:axId val="1040322976"/>
      </c:lineChart>
      <c:catAx>
        <c:axId val="86238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81502288"/>
        <c:crosses val="autoZero"/>
        <c:auto val="1"/>
        <c:lblAlgn val="ctr"/>
        <c:lblOffset val="100"/>
        <c:noMultiLvlLbl val="0"/>
      </c:catAx>
      <c:valAx>
        <c:axId val="68150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ZA"/>
                  <a:t>Number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862387600"/>
        <c:crosses val="autoZero"/>
        <c:crossBetween val="between"/>
      </c:valAx>
      <c:valAx>
        <c:axId val="1040322976"/>
        <c:scaling>
          <c:orientation val="minMax"/>
          <c:max val="1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040323520"/>
        <c:crosses val="max"/>
        <c:crossBetween val="between"/>
      </c:valAx>
      <c:catAx>
        <c:axId val="10403235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4032297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Sheet2!$D$11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Sheet2!$E$10:$H$10</c:f>
              <c:strCache>
                <c:ptCount val="4"/>
                <c:pt idx="0">
                  <c:v>Admin</c:v>
                </c:pt>
                <c:pt idx="1">
                  <c:v>SES</c:v>
                </c:pt>
                <c:pt idx="2">
                  <c:v>ESM</c:v>
                </c:pt>
                <c:pt idx="3">
                  <c:v>Total</c:v>
                </c:pt>
              </c:strCache>
            </c:strRef>
          </c:cat>
          <c:val>
            <c:numRef>
              <c:f>Sheet2!$E$11:$H$11</c:f>
              <c:numCache>
                <c:formatCode>_-"R"* #,##0_-;\-"R"* #,##0_-;_-"R"* "-"??_-;_-@_-</c:formatCode>
                <c:ptCount val="4"/>
                <c:pt idx="0">
                  <c:v>123527</c:v>
                </c:pt>
                <c:pt idx="1">
                  <c:v>311404</c:v>
                </c:pt>
                <c:pt idx="2">
                  <c:v>111142</c:v>
                </c:pt>
                <c:pt idx="3" formatCode="&quot;R&quot;#,##0">
                  <c:v>546073</c:v>
                </c:pt>
              </c:numCache>
            </c:numRef>
          </c:val>
        </c:ser>
        <c:ser>
          <c:idx val="1"/>
          <c:order val="1"/>
          <c:tx>
            <c:strRef>
              <c:f>Sheet2!$D$12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Sheet2!$E$10:$H$10</c:f>
              <c:strCache>
                <c:ptCount val="4"/>
                <c:pt idx="0">
                  <c:v>Admin</c:v>
                </c:pt>
                <c:pt idx="1">
                  <c:v>SES</c:v>
                </c:pt>
                <c:pt idx="2">
                  <c:v>ESM</c:v>
                </c:pt>
                <c:pt idx="3">
                  <c:v>Total</c:v>
                </c:pt>
              </c:strCache>
            </c:strRef>
          </c:cat>
          <c:val>
            <c:numRef>
              <c:f>Sheet2!$E$12:$H$12</c:f>
              <c:numCache>
                <c:formatCode>"R"#,##0</c:formatCode>
                <c:ptCount val="4"/>
                <c:pt idx="0" formatCode="_-&quot;R&quot;* #,##0_-;\-&quot;R&quot;* #,##0_-;_-&quot;R&quot;* &quot;-&quot;??_-;_-@_-">
                  <c:v>50027</c:v>
                </c:pt>
                <c:pt idx="1">
                  <c:v>47180</c:v>
                </c:pt>
                <c:pt idx="2">
                  <c:v>25761</c:v>
                </c:pt>
                <c:pt idx="3">
                  <c:v>122968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0320256"/>
        <c:axId val="1040320800"/>
      </c:barChart>
      <c:lineChart>
        <c:grouping val="standard"/>
        <c:varyColors val="0"/>
        <c:ser>
          <c:idx val="2"/>
          <c:order val="2"/>
          <c:tx>
            <c:strRef>
              <c:f>Sheet2!$D$13</c:f>
              <c:strCache>
                <c:ptCount val="1"/>
                <c:pt idx="0">
                  <c:v>% Spent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Sheet2!$E$10:$H$10</c:f>
              <c:strCache>
                <c:ptCount val="4"/>
                <c:pt idx="0">
                  <c:v>Admin</c:v>
                </c:pt>
                <c:pt idx="1">
                  <c:v>SES</c:v>
                </c:pt>
                <c:pt idx="2">
                  <c:v>ESM</c:v>
                </c:pt>
                <c:pt idx="3">
                  <c:v>Total</c:v>
                </c:pt>
              </c:strCache>
            </c:strRef>
          </c:cat>
          <c:val>
            <c:numRef>
              <c:f>Sheet2!$E$13:$H$13</c:f>
              <c:numCache>
                <c:formatCode>0%</c:formatCode>
                <c:ptCount val="4"/>
                <c:pt idx="0">
                  <c:v>0.40498838310652729</c:v>
                </c:pt>
                <c:pt idx="1">
                  <c:v>0.15150736663626671</c:v>
                </c:pt>
                <c:pt idx="2">
                  <c:v>0.23178456389123825</c:v>
                </c:pt>
                <c:pt idx="3">
                  <c:v>0.22518600992907542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0321344"/>
        <c:axId val="1040317536"/>
      </c:lineChart>
      <c:catAx>
        <c:axId val="104032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040320800"/>
        <c:crosses val="autoZero"/>
        <c:auto val="1"/>
        <c:lblAlgn val="ctr"/>
        <c:lblOffset val="100"/>
        <c:noMultiLvlLbl val="0"/>
      </c:catAx>
      <c:valAx>
        <c:axId val="104032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ZA"/>
                  <a:t>MILLIONS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-&quot;R&quot;* #,##0_-;\-&quot;R&quot;* #,##0_-;_-&quot;R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040320256"/>
        <c:crosses val="autoZero"/>
        <c:crossBetween val="between"/>
      </c:valAx>
      <c:valAx>
        <c:axId val="1040317536"/>
        <c:scaling>
          <c:orientation val="minMax"/>
          <c:max val="0.45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040321344"/>
        <c:crosses val="max"/>
        <c:crossBetween val="between"/>
      </c:valAx>
      <c:catAx>
        <c:axId val="1040321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031753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000" b="1">
          <a:solidFill>
            <a:schemeClr val="tx1"/>
          </a:solidFill>
          <a:latin typeface="Arial Narrow" panose="020B060602020203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DMV Q3 bud vs spend'!$C$3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'Total DMV Q3 bud vs spend'!$B$4:$B$7</c:f>
              <c:strCache>
                <c:ptCount val="4"/>
                <c:pt idx="0">
                  <c:v>Administration</c:v>
                </c:pt>
                <c:pt idx="1">
                  <c:v>Socio Economic Support</c:v>
                </c:pt>
                <c:pt idx="2">
                  <c:v>Empowerment And Stakeholder Management</c:v>
                </c:pt>
                <c:pt idx="3">
                  <c:v>Total</c:v>
                </c:pt>
              </c:strCache>
            </c:strRef>
          </c:cat>
          <c:val>
            <c:numRef>
              <c:f>'Total DMV Q3 bud vs spend'!$C$4:$C$7</c:f>
              <c:numCache>
                <c:formatCode>#,##0</c:formatCode>
                <c:ptCount val="4"/>
                <c:pt idx="0">
                  <c:v>138851</c:v>
                </c:pt>
                <c:pt idx="1">
                  <c:v>238392</c:v>
                </c:pt>
                <c:pt idx="2">
                  <c:v>103099</c:v>
                </c:pt>
                <c:pt idx="3">
                  <c:v>480342</c:v>
                </c:pt>
              </c:numCache>
            </c:numRef>
          </c:val>
        </c:ser>
        <c:ser>
          <c:idx val="1"/>
          <c:order val="1"/>
          <c:tx>
            <c:strRef>
              <c:f>'Total DMV Q3 bud vs spend'!$D$3</c:f>
              <c:strCache>
                <c:ptCount val="1"/>
                <c:pt idx="0">
                  <c:v>Actual Expenditure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'Total DMV Q3 bud vs spend'!$B$4:$B$7</c:f>
              <c:strCache>
                <c:ptCount val="4"/>
                <c:pt idx="0">
                  <c:v>Administration</c:v>
                </c:pt>
                <c:pt idx="1">
                  <c:v>Socio Economic Support</c:v>
                </c:pt>
                <c:pt idx="2">
                  <c:v>Empowerment And Stakeholder Management</c:v>
                </c:pt>
                <c:pt idx="3">
                  <c:v>Total</c:v>
                </c:pt>
              </c:strCache>
            </c:strRef>
          </c:cat>
          <c:val>
            <c:numRef>
              <c:f>'Total DMV Q3 bud vs spend'!$D$4:$D$7</c:f>
              <c:numCache>
                <c:formatCode>#,##0</c:formatCode>
                <c:ptCount val="4"/>
                <c:pt idx="0">
                  <c:v>90708</c:v>
                </c:pt>
                <c:pt idx="1">
                  <c:v>106091</c:v>
                </c:pt>
                <c:pt idx="2">
                  <c:v>40740</c:v>
                </c:pt>
                <c:pt idx="3">
                  <c:v>237539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0325152"/>
        <c:axId val="1040315360"/>
      </c:barChart>
      <c:lineChart>
        <c:grouping val="standard"/>
        <c:varyColors val="0"/>
        <c:ser>
          <c:idx val="2"/>
          <c:order val="2"/>
          <c:tx>
            <c:strRef>
              <c:f>'Total DMV Q3 bud vs spend'!$F$3</c:f>
              <c:strCache>
                <c:ptCount val="1"/>
                <c:pt idx="0">
                  <c:v>% Spent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'Total DMV Q3 bud vs spend'!$B$4:$B$7</c:f>
              <c:strCache>
                <c:ptCount val="4"/>
                <c:pt idx="0">
                  <c:v>Administration</c:v>
                </c:pt>
                <c:pt idx="1">
                  <c:v>Socio Economic Support</c:v>
                </c:pt>
                <c:pt idx="2">
                  <c:v>Empowerment And Stakeholder Management</c:v>
                </c:pt>
                <c:pt idx="3">
                  <c:v>Total</c:v>
                </c:pt>
              </c:strCache>
            </c:strRef>
          </c:cat>
          <c:val>
            <c:numRef>
              <c:f>'Total DMV Q3 bud vs spend'!$F$4:$F$7</c:f>
              <c:numCache>
                <c:formatCode>0%</c:formatCode>
                <c:ptCount val="4"/>
                <c:pt idx="0">
                  <c:v>0.65327581364196152</c:v>
                </c:pt>
                <c:pt idx="1">
                  <c:v>0.44502751770193633</c:v>
                </c:pt>
                <c:pt idx="2">
                  <c:v>0.39515417220341614</c:v>
                </c:pt>
                <c:pt idx="3">
                  <c:v>0.49452057076000017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'Total DMV Q3 bud vs spend'!$G$3</c:f>
              <c:strCache>
                <c:ptCount val="1"/>
                <c:pt idx="0">
                  <c:v>% Target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'Total DMV Q3 bud vs spend'!$B$4:$B$7</c:f>
              <c:strCache>
                <c:ptCount val="4"/>
                <c:pt idx="0">
                  <c:v>Administration</c:v>
                </c:pt>
                <c:pt idx="1">
                  <c:v>Socio Economic Support</c:v>
                </c:pt>
                <c:pt idx="2">
                  <c:v>Empowerment And Stakeholder Management</c:v>
                </c:pt>
                <c:pt idx="3">
                  <c:v>Total</c:v>
                </c:pt>
              </c:strCache>
            </c:strRef>
          </c:cat>
          <c:val>
            <c:numRef>
              <c:f>'Total DMV Q3 bud vs spend'!$G$4:$G$7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0318080"/>
        <c:axId val="1040328416"/>
      </c:lineChart>
      <c:catAx>
        <c:axId val="104032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040315360"/>
        <c:crosses val="autoZero"/>
        <c:auto val="1"/>
        <c:lblAlgn val="ctr"/>
        <c:lblOffset val="100"/>
        <c:noMultiLvlLbl val="0"/>
      </c:catAx>
      <c:valAx>
        <c:axId val="104031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US"/>
                  <a:t>Millions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#,##0_ ;\-#,##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040325152"/>
        <c:crosses val="autoZero"/>
        <c:crossBetween val="between"/>
      </c:valAx>
      <c:valAx>
        <c:axId val="1040328416"/>
        <c:scaling>
          <c:orientation val="minMax"/>
          <c:max val="0.9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040318080"/>
        <c:crosses val="max"/>
        <c:crossBetween val="between"/>
      </c:valAx>
      <c:catAx>
        <c:axId val="1040318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4032841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4DF1D-5A21-409A-A2FA-C0B13F82F9FC}" type="datetimeFigureOut">
              <a:rPr lang="en-ZA" smtClean="0"/>
              <a:t>2021/03/04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BD4D8-07B4-47D4-9CA0-3E3E8CF9679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100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D4D8-07B4-47D4-9CA0-3E3E8CF96796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246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D4D8-07B4-47D4-9CA0-3E3E8CF96796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4347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Q3 performance lower than Q2</a:t>
            </a:r>
            <a:r>
              <a:rPr lang="en-US" baseline="0" dirty="0" smtClean="0"/>
              <a:t> performance due to what we have already seen in slide 11.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D4D8-07B4-47D4-9CA0-3E3E8CF96796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9438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PPI 103 and 104 still no POE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D4D8-07B4-47D4-9CA0-3E3E8CF96796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0773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PP1</a:t>
            </a:r>
            <a:r>
              <a:rPr lang="en-US" baseline="0" dirty="0" smtClean="0"/>
              <a:t> 202 not planned for the quarter but it is reported for tracking performance towards the annual performance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D4D8-07B4-47D4-9CA0-3E3E8CF96796}" type="slidenum">
              <a:rPr lang="en-ZA" smtClean="0"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7625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PP1: 208 - the sheet named Q3 has 98 beneficiaries not 114 as reported in the SES Q3 report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BD4D8-07B4-47D4-9CA0-3E3E8CF96796}" type="slidenum">
              <a:rPr lang="en-ZA" smtClean="0"/>
              <a:t>22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390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03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FDF7-4FE1-4EBB-AB5B-21F7C2FD7197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03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1A1E-7AA9-456C-8927-2AA1F2CB5DD1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D2BF-AAF3-46E4-84A7-A9E4CBBF0F55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7F89-DF9A-4BDB-AFE5-0B7AA2761D2C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DEDE-8E59-477A-8F40-596B7682F8C5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18C-2A43-49EA-A465-522418EA16C8}" type="datetime1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BEC7-CBF7-4414-8626-803FA1ECF03D}" type="datetime1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A92A-E208-4F0F-9671-0D443F1CFA1E}" type="datetime1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A399-9DDE-4C1C-A424-588F5F2F043D}" type="datetime1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E182-E829-4D4F-94A3-66F3FE5824DE}" type="datetime1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29797"/>
            <a:ext cx="54864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4569"/>
            <a:ext cx="54864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4629"/>
            <a:ext cx="54864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8B5B-244A-4B68-89A6-F490761E1031}" type="datetime1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6337" y="6149832"/>
            <a:ext cx="216939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1181-80C9-4945-B9FC-A83EA0958E52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6337" y="6448136"/>
            <a:ext cx="216939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9600" y="6265573"/>
            <a:ext cx="1578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" y="471487"/>
            <a:ext cx="8940800" cy="5794085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ZA" sz="3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TO </a:t>
            </a:r>
            <a:r>
              <a:rPr lang="en-US" sz="3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MOD&amp;MV</a:t>
            </a:r>
            <a:br>
              <a:rPr lang="en-US" sz="3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  <a:r>
              <a:rPr lang="en-US" sz="27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Q3 PERFORMANCE </a:t>
            </a:r>
            <a:r>
              <a:rPr lang="en-US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b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NON-FINANCIAL) </a:t>
            </a:r>
            <a:b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(JULY – DECEMBER 2020</a:t>
            </a:r>
            <a:r>
              <a:rPr lang="en-US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 Director-General: </a:t>
            </a:r>
            <a:br>
              <a:rPr lang="en-US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 MGWEBI (Lt Gen) (</a:t>
            </a:r>
            <a:r>
              <a:rPr lang="en-US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</a:t>
            </a:r>
            <a:r>
              <a:rPr lang="en-US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March 2021</a:t>
            </a:r>
            <a:br>
              <a:rPr lang="en-US" sz="3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B050"/>
                </a:solidFill>
                <a:cs typeface="Arial"/>
              </a:rPr>
              <a:t/>
            </a:r>
            <a:br>
              <a:rPr lang="en-US" b="1" dirty="0">
                <a:solidFill>
                  <a:srgbClr val="00B050"/>
                </a:solidFill>
                <a:cs typeface="Aria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1599" y="2580146"/>
            <a:ext cx="8940801" cy="141273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2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PERFORMANCE ON FINANCIAL INFORMATION</a:t>
            </a:r>
            <a:endParaRPr lang="en-ZA" sz="3200" b="1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1599" y="122696"/>
            <a:ext cx="8940801" cy="46973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BUDGET VS SPENT Q2</a:t>
            </a:r>
            <a:endParaRPr lang="en-ZA" sz="3200" b="1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096901"/>
              </p:ext>
            </p:extLst>
          </p:nvPr>
        </p:nvGraphicFramePr>
        <p:xfrm>
          <a:off x="240631" y="714375"/>
          <a:ext cx="8758989" cy="519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7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1599" y="122696"/>
            <a:ext cx="8940801" cy="46973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BUDGET VS SPENT Q3</a:t>
            </a:r>
            <a:endParaRPr lang="en-ZA" sz="3200" b="1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8312277"/>
              </p:ext>
            </p:extLst>
          </p:nvPr>
        </p:nvGraphicFramePr>
        <p:xfrm>
          <a:off x="101600" y="592427"/>
          <a:ext cx="8940800" cy="5394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8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1599" y="0"/>
            <a:ext cx="8940801" cy="99703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SPEND VS BUDGET BY PROGRAMME BY ECONOMIC CLASSIFICATION</a:t>
            </a:r>
            <a:endParaRPr lang="en-ZA" sz="3200" b="1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600575" y="1629066"/>
            <a:ext cx="4441825" cy="431453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2"/>
          <a:stretch/>
        </p:blipFill>
        <p:spPr bwMode="auto">
          <a:xfrm>
            <a:off x="32484" y="1629066"/>
            <a:ext cx="4387116" cy="43145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15319" y="1213366"/>
            <a:ext cx="985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Q2</a:t>
            </a:r>
            <a:endParaRPr lang="en-ZA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35750" y="1213366"/>
            <a:ext cx="112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Q3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22665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1599" y="0"/>
            <a:ext cx="8940801" cy="99703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Budget vs Spend – Key </a:t>
            </a:r>
            <a:r>
              <a:rPr lang="en-US" sz="32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Benefits as at          31 December 2020</a:t>
            </a:r>
            <a:endParaRPr lang="en-ZA" sz="3200" b="1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1598" y="1143000"/>
            <a:ext cx="8940801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95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1599" y="2580146"/>
            <a:ext cx="8940801" cy="141273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2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PERFORMANCE AGAINST SET TARGETS PER PROGRAMME</a:t>
            </a:r>
            <a:endParaRPr lang="en-ZA" sz="3200" b="1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19536"/>
              </p:ext>
            </p:extLst>
          </p:nvPr>
        </p:nvGraphicFramePr>
        <p:xfrm>
          <a:off x="81280" y="539016"/>
          <a:ext cx="8822088" cy="4835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1044"/>
                <a:gridCol w="4411044"/>
              </a:tblGrid>
              <a:tr h="120877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The Legend Colour Coding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87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Target achieved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95% - 100%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2087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Target partially achieved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50% - 94%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087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Target not achieved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0% - 49% (less than 50%)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0180" y="437349"/>
            <a:ext cx="7454766" cy="34624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ZA" sz="1650" b="1" dirty="0">
                <a:solidFill>
                  <a:srgbClr val="00B050"/>
                </a:solidFill>
              </a:rPr>
              <a:t>Q1-Q3 PERFORMANCE ANALYSIS: PROGRAMME 1: ADMINISTRATION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96240"/>
              </p:ext>
            </p:extLst>
          </p:nvPr>
        </p:nvGraphicFramePr>
        <p:xfrm>
          <a:off x="1459679" y="4394534"/>
          <a:ext cx="6303096" cy="97455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303096"/>
              </a:tblGrid>
              <a:tr h="974558">
                <a:tc>
                  <a:txBody>
                    <a:bodyPr/>
                    <a:lstStyle/>
                    <a:p>
                      <a:pPr marL="2686050" marR="0" lvl="0" indent="-26860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Programme Performance     = </a:t>
                      </a: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No. of targets achieved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x 100 						                                                 </a:t>
                      </a:r>
                    </a:p>
                    <a:p>
                      <a:pPr marL="2686050" marR="0" lvl="0" indent="-26860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                                           Total no of targets</a:t>
                      </a:r>
                    </a:p>
                    <a:p>
                      <a:pPr marL="2686050" marR="0" lvl="0" indent="-26860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645372"/>
              </p:ext>
            </p:extLst>
          </p:nvPr>
        </p:nvGraphicFramePr>
        <p:xfrm>
          <a:off x="830180" y="1506955"/>
          <a:ext cx="7291138" cy="2686108"/>
        </p:xfrm>
        <a:graphic>
          <a:graphicData uri="http://schemas.openxmlformats.org/drawingml/2006/table">
            <a:tbl>
              <a:tblPr/>
              <a:tblGrid>
                <a:gridCol w="1245619"/>
                <a:gridCol w="2015173"/>
                <a:gridCol w="2015173"/>
                <a:gridCol w="2015173"/>
              </a:tblGrid>
              <a:tr h="334608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Administration Q1 – Q3 2020/21FY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ZA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</a:tr>
              <a:tr h="587875">
                <a:tc>
                  <a:txBody>
                    <a:bodyPr/>
                    <a:lstStyle/>
                    <a:p>
                      <a:pPr algn="ctr" rtl="0" fontAlgn="ctr"/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Q1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Q2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Q3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</a:tr>
              <a:tr h="587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Targets Planned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03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04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03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</a:tr>
              <a:tr h="587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Targets achieved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02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04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01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</a:tr>
              <a:tr h="587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Performance rating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33%</a:t>
                      </a:r>
                      <a:endParaRPr lang="en-ZA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9E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5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501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ZA" sz="1800" b="1" dirty="0" smtClean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en-ZA" sz="1800" b="1" dirty="0" smtClean="0">
                <a:solidFill>
                  <a:srgbClr val="00B050"/>
                </a:solidFill>
                <a:ea typeface="+mn-ea"/>
                <a:cs typeface="+mn-cs"/>
              </a:rPr>
            </a:br>
            <a:r>
              <a:rPr lang="en-ZA" sz="1800" b="1" dirty="0" smtClean="0">
                <a:solidFill>
                  <a:srgbClr val="00B050"/>
                </a:solidFill>
                <a:ea typeface="+mn-ea"/>
                <a:cs typeface="+mn-cs"/>
              </a:rPr>
              <a:t>PROGRAMME </a:t>
            </a:r>
            <a:r>
              <a:rPr lang="en-ZA" sz="1800" b="1" dirty="0">
                <a:solidFill>
                  <a:srgbClr val="00B050"/>
                </a:solidFill>
                <a:ea typeface="+mn-ea"/>
                <a:cs typeface="+mn-cs"/>
              </a:rPr>
              <a:t>1: ADMINISTRATION PERFORMANCE INDICATORS AND TARGETS </a:t>
            </a:r>
            <a:r>
              <a:rPr lang="en-ZA" sz="1800" b="1" dirty="0" smtClean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en-ZA" sz="1800" dirty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en-ZA" sz="1800" dirty="0">
                <a:solidFill>
                  <a:srgbClr val="00B050"/>
                </a:solidFill>
                <a:ea typeface="+mn-ea"/>
                <a:cs typeface="+mn-cs"/>
              </a:rPr>
            </a:br>
            <a:endParaRPr lang="en-ZA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274936"/>
              </p:ext>
            </p:extLst>
          </p:nvPr>
        </p:nvGraphicFramePr>
        <p:xfrm>
          <a:off x="115503" y="404260"/>
          <a:ext cx="8941868" cy="61817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9390"/>
                <a:gridCol w="712269"/>
                <a:gridCol w="654518"/>
                <a:gridCol w="693019"/>
                <a:gridCol w="789272"/>
                <a:gridCol w="625642"/>
                <a:gridCol w="810742"/>
                <a:gridCol w="687836"/>
                <a:gridCol w="687836"/>
                <a:gridCol w="687836"/>
                <a:gridCol w="687836"/>
                <a:gridCol w="740406"/>
                <a:gridCol w="635266"/>
              </a:tblGrid>
              <a:tr h="14445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 ID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</a:t>
                      </a:r>
                      <a:r>
                        <a:rPr lang="en-GB" sz="900" b="1" spc="-8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="1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Indicators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</a:t>
                      </a:r>
                      <a:r>
                        <a:rPr lang="en-GB" sz="900" b="1" spc="-6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="1" spc="-5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Q1 Target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Q1 </a:t>
                      </a:r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Target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</a:t>
                      </a:r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Target</a:t>
                      </a:r>
                      <a:endParaRPr lang="en-ZA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3 Output – Validated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Deviation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Comments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Overall progress of indicator (Green, Amber or Red)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3335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Reason for Deviation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Corrective Action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050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PPI: 101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opinion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Unqualified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Unqualified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9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Achieved in Q2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77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PPI: 102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Percentage  of legitimate invoices paid within 30 days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90%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90%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69%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90%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87%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90%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97,7%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7.7%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Mainly due to composition of invoices paid during Q3 weighted towards payment of benefits where invoice handling processing has since been revised resulting in improvement performance.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 tracking of invoices should be closely monitored. This will assist with aligning this target with FOSAD target to 100% payment of suppliers within 30 days.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76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PPI: 103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Approved ICT Strategy 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Approved ICT Strategy 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Consultation with Stakeholders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draft strategy has been developed and is currently being consulted with the business units of the Department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 of ICT Strategy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draft strategy has been developed and is on route for approval</a:t>
                      </a:r>
                      <a:endParaRPr lang="en-ZA" sz="9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Approval of ICT Strategy</a:t>
                      </a:r>
                      <a:endParaRPr lang="en-ZA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ICT Strategy was not approved as planned as a result of receiving more inputs during the approval phase.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Approval of ICT Strategy</a:t>
                      </a:r>
                      <a:endParaRPr lang="en-ZA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draft strategy was developed, during Q2.The ICT Steering committee decided that the strategy should be consulted with branches again.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ICT is in the process of incorporating the inputs received and the strategy will be presented for approval in Q4.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03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96252"/>
            <a:ext cx="9144000" cy="38501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ZA" sz="1800" b="1" dirty="0" smtClean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en-ZA" sz="1800" b="1" dirty="0" smtClean="0">
                <a:solidFill>
                  <a:srgbClr val="00B050"/>
                </a:solidFill>
                <a:ea typeface="+mn-ea"/>
                <a:cs typeface="+mn-cs"/>
              </a:rPr>
            </a:br>
            <a:r>
              <a:rPr lang="en-ZA" sz="1800" b="1" dirty="0" smtClean="0">
                <a:solidFill>
                  <a:srgbClr val="00B050"/>
                </a:solidFill>
                <a:ea typeface="+mn-ea"/>
                <a:cs typeface="+mn-cs"/>
              </a:rPr>
              <a:t>PROGRAMME </a:t>
            </a:r>
            <a:r>
              <a:rPr lang="en-ZA" sz="1800" b="1" dirty="0">
                <a:solidFill>
                  <a:srgbClr val="00B050"/>
                </a:solidFill>
                <a:ea typeface="+mn-ea"/>
                <a:cs typeface="+mn-cs"/>
              </a:rPr>
              <a:t>1: ADMINISTRATION PERFORMANCE INDICATORS AND </a:t>
            </a:r>
            <a:r>
              <a:rPr lang="en-ZA" sz="1800" b="1" dirty="0" smtClean="0">
                <a:solidFill>
                  <a:srgbClr val="00B050"/>
                </a:solidFill>
                <a:ea typeface="+mn-ea"/>
                <a:cs typeface="+mn-cs"/>
              </a:rPr>
              <a:t>TARGETS (1)  </a:t>
            </a:r>
            <a:r>
              <a:rPr lang="en-ZA" sz="1800" dirty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en-ZA" sz="1800" dirty="0">
                <a:solidFill>
                  <a:srgbClr val="00B050"/>
                </a:solidFill>
                <a:ea typeface="+mn-ea"/>
                <a:cs typeface="+mn-cs"/>
              </a:rPr>
            </a:br>
            <a:endParaRPr lang="en-ZA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19882"/>
              </p:ext>
            </p:extLst>
          </p:nvPr>
        </p:nvGraphicFramePr>
        <p:xfrm>
          <a:off x="97857" y="895148"/>
          <a:ext cx="8941868" cy="23000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9390"/>
                <a:gridCol w="712269"/>
                <a:gridCol w="654518"/>
                <a:gridCol w="693019"/>
                <a:gridCol w="789272"/>
                <a:gridCol w="625642"/>
                <a:gridCol w="810742"/>
                <a:gridCol w="687836"/>
                <a:gridCol w="687836"/>
                <a:gridCol w="687836"/>
                <a:gridCol w="687836"/>
                <a:gridCol w="740406"/>
                <a:gridCol w="635266"/>
              </a:tblGrid>
              <a:tr h="14445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 ID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</a:t>
                      </a:r>
                      <a:r>
                        <a:rPr lang="en-GB" sz="900" b="1" spc="-8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="1" spc="-5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Indicators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spc="-5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</a:t>
                      </a:r>
                      <a:r>
                        <a:rPr lang="en-GB" sz="900" b="1" spc="-6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="1" spc="-5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Target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Q1 Target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Q1 </a:t>
                      </a: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Target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</a:t>
                      </a: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Target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3 Output – Validated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Deviation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Comments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Overall progress of indicator (Green, Amber or Red)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3335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Reason for Deviation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Corrective Action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8100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PPI: 104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Approved Human Resources Management Strategy  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Approved Human Resources Management Strategy 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Consultation with Stakeholders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900" baseline="30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round of consultations under way within the Directorate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 of HRM Strategy</a:t>
                      </a:r>
                      <a:endParaRPr lang="en-ZA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draft HRM Strategy has been developed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Approval of HRM Strategy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HRM Strategy  was not approved as planned </a:t>
                      </a: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 a result of receiving more inputs during the approval phase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Approval of the HRM Strategy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Concern was raised by other MANCO members particularly from SES that they were not “consulted”.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Same sent to the members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8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280" y="0"/>
            <a:ext cx="8981440" cy="59912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PRESENTATION OUTLINE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280" y="683395"/>
            <a:ext cx="8619958" cy="515914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the presentation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Mandate of the Department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DMV A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pproved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udget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rogramme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Structure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Summary on Financial Performance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Spend vs Budget by </a:t>
            </a:r>
            <a:r>
              <a:rPr lang="en-US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by Economic Classification</a:t>
            </a:r>
            <a:endParaRPr lang="en-ZA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Overall Q2 and Q3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Performance Analysis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2020/21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Information 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against set targets p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er Programme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  Programme 1: Administration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  Programme 2: Socio-Economic Support (SES)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  Programme 3: Empowerment and Stakeholder Management (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ESM)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Human Resource Management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COVID-19 Report Intervention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Z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383255"/>
              </p:ext>
            </p:extLst>
          </p:nvPr>
        </p:nvGraphicFramePr>
        <p:xfrm>
          <a:off x="555860" y="1420330"/>
          <a:ext cx="8323448" cy="271579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8284"/>
                <a:gridCol w="2088388"/>
                <a:gridCol w="2088388"/>
                <a:gridCol w="2088388"/>
              </a:tblGrid>
              <a:tr h="36428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SES Q1-Q3 2020/21FY</a:t>
                      </a:r>
                      <a:endParaRPr lang="en-ZA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750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Q3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8750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Targets Planned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8750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Targets achieved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8750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 rating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48522" y="318532"/>
            <a:ext cx="6677526" cy="34624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ZA" sz="16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ANALYSIS: PROGRAMME 2: SES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07944"/>
              </p:ext>
            </p:extLst>
          </p:nvPr>
        </p:nvGraphicFramePr>
        <p:xfrm>
          <a:off x="1316255" y="4336428"/>
          <a:ext cx="5630780" cy="86662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630780"/>
              </a:tblGrid>
              <a:tr h="86662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Performance         =  </a:t>
                      </a: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No. of targets achieved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x 100 						 		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Total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no of targets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PERFORMANCE ANALYSIS: PROGRAMME 2: </a:t>
            </a:r>
            <a:r>
              <a:rPr lang="en-ZA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 (1)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722626"/>
              </p:ext>
            </p:extLst>
          </p:nvPr>
        </p:nvGraphicFramePr>
        <p:xfrm>
          <a:off x="-4" y="369332"/>
          <a:ext cx="9057376" cy="5638319"/>
        </p:xfrm>
        <a:graphic>
          <a:graphicData uri="http://schemas.openxmlformats.org/drawingml/2006/table">
            <a:tbl>
              <a:tblPr/>
              <a:tblGrid>
                <a:gridCol w="424178"/>
                <a:gridCol w="827110"/>
                <a:gridCol w="536903"/>
                <a:gridCol w="632104"/>
                <a:gridCol w="640420"/>
                <a:gridCol w="623786"/>
                <a:gridCol w="615468"/>
                <a:gridCol w="615468"/>
                <a:gridCol w="615468"/>
                <a:gridCol w="582200"/>
                <a:gridCol w="1039643"/>
                <a:gridCol w="1247573"/>
                <a:gridCol w="657055"/>
              </a:tblGrid>
              <a:tr h="39248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 ID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900" b="1" spc="-8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1" spc="-5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Indicators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spc="-5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</a:t>
                      </a:r>
                      <a:r>
                        <a:rPr lang="en-GB" sz="900" b="1" spc="-6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1" spc="-5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Target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</a:t>
                      </a: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Q2 Target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Q2 </a:t>
                      </a: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Target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3 Output – Validated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 progress of indicator (Green, Amber or Red)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3008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Reason for Deviation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Corrective Action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669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PPI: 201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Veterans  who are verified and captured on the National Military Veterans ’ Database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70 000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(5 325)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64 675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(1 332)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(208)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67 336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(1 331)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(210)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68 668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-1 331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-901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Due to the use of manual system, staff was unable to process applications from home as a result of Covid-19 Restrictions.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Registration of Statutory Force members was deferred to prepare files for NSF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-Implementation of automated system and the provision of Laptops &amp; Phones.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-Statutory Force members applications will be processed again during Q4 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25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PPI: 202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Number of Military Veterans  provided with newly built houses per year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355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Due to COVID- 19 that forced the CD to reduce staff as well as the capacity challenges the set targets could not be met I  accordance with the original plans 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worsened the situation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Consultations with the DHS were undertaken to deliver for the FY 2020/21 with targets set for the 9 provinces. The COVID -19 is having an impact in how the plans will be delivered.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Invoices are being followed up with GP and other provinces. 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planned for </a:t>
                      </a: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Q3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9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PPI: 203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Number of Military Veterans  approved for compensation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planned for </a:t>
                      </a: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Q3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PPI: 204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Number of Military Veterans  approved for pension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GB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was discontinued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Finalising the </a:t>
                      </a:r>
                      <a:r>
                        <a:rPr lang="en-GB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enabler</a:t>
                      </a: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Policy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Finalizing the enabler: Regulations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Finalising the enabler: </a:t>
                      </a:r>
                      <a:r>
                        <a:rPr lang="en-GB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Regulations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The </a:t>
                      </a: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policy formulation process is underway and not yet finalized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COVID-19 </a:t>
                      </a: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 a negative impact in the stakeholder consultative processes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Consultations </a:t>
                      </a: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the various stakeholders are being resuscitated to ensure the fast tracking of the policy development.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The </a:t>
                      </a: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 is envisaged to be accelerated with advent of level one of lockdown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0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PERFORMANCE ANALYSIS: PROGRAMME 2: </a:t>
            </a:r>
            <a:r>
              <a:rPr lang="en-ZA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 </a:t>
            </a:r>
            <a:r>
              <a:rPr lang="en-ZA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ZA" sz="1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634852"/>
              </p:ext>
            </p:extLst>
          </p:nvPr>
        </p:nvGraphicFramePr>
        <p:xfrm>
          <a:off x="-4" y="369332"/>
          <a:ext cx="9057379" cy="5512265"/>
        </p:xfrm>
        <a:graphic>
          <a:graphicData uri="http://schemas.openxmlformats.org/drawingml/2006/table">
            <a:tbl>
              <a:tblPr/>
              <a:tblGrid>
                <a:gridCol w="452391"/>
                <a:gridCol w="875899"/>
                <a:gridCol w="587141"/>
                <a:gridCol w="600048"/>
                <a:gridCol w="606039"/>
                <a:gridCol w="614340"/>
                <a:gridCol w="622643"/>
                <a:gridCol w="622643"/>
                <a:gridCol w="622643"/>
                <a:gridCol w="710390"/>
                <a:gridCol w="962526"/>
                <a:gridCol w="1174636"/>
                <a:gridCol w="606040"/>
              </a:tblGrid>
              <a:tr h="39248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 ID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900" b="1" spc="-8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1" spc="-5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Indicators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spc="-5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</a:t>
                      </a:r>
                      <a:r>
                        <a:rPr lang="en-GB" sz="900" b="1" spc="-6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1" spc="-5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Target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</a:t>
                      </a: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Q2 Target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Q2 </a:t>
                      </a: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Target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3 Output – Validated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 progress of indicator (Green, Amber or Red)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3008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Reason for Deviation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Corrective Action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678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ZA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PPI: 205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Number of Military Veterans  approved for transport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 was discontinued</a:t>
                      </a:r>
                      <a:endParaRPr lang="en-ZA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Finalising the enabler: Policy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Finalizing the enabler: Regulations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Finalising the enabler: </a:t>
                      </a:r>
                      <a:r>
                        <a:rPr lang="en-GB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Regulations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The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policy formulation process is underway and not yet </a:t>
                      </a:r>
                      <a:r>
                        <a:rPr lang="en-US" sz="10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finalised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COVID-19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 a negative impact in the stakeholder consultative processes.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Consultations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the various stakeholders are being resuscitated to ensure the fast tracking of the policy development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The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 is envisaged to be accelerated with advent of level One of lockdown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25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PPI: 206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Number of bursaries provided to Military Veterans  and their dependants per year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planned for Q2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9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PPI: 207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 number of Military Veterans  with access to health care services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18 500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(500)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18 250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(250)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(56)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18 325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(75)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(172)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(123 )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(48)</a:t>
                      </a:r>
                      <a:endParaRPr lang="en-ZA" sz="1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Demand Driven and target decreased due to COVID-19 impact.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Continuous Monitoring</a:t>
                      </a: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Continuous Monitoring</a:t>
                      </a: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59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PPI: 208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Veterans and dependents provided with dedicated counselling and treatment.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Demand driven and demand decreased due to COVID-19 restrictions.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Continuous Monitoring</a:t>
                      </a:r>
                      <a:r>
                        <a:rPr lang="en-US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Continuous Monitoring</a:t>
                      </a: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6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251" y="398394"/>
            <a:ext cx="6725651" cy="39995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ZA" sz="16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ZA" sz="16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ANALYSIS: PROGRAMME 3: ESM</a:t>
            </a:r>
            <a:endParaRPr lang="en-ZA" sz="165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694265"/>
              </p:ext>
            </p:extLst>
          </p:nvPr>
        </p:nvGraphicFramePr>
        <p:xfrm>
          <a:off x="563078" y="1427547"/>
          <a:ext cx="8287352" cy="270710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71838"/>
                <a:gridCol w="2071838"/>
                <a:gridCol w="2071838"/>
                <a:gridCol w="2071838"/>
              </a:tblGrid>
              <a:tr h="42756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ESM: Q1-Q3 2020/21FY</a:t>
                      </a:r>
                      <a:endParaRPr lang="en-ZA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885">
                <a:tc>
                  <a:txBody>
                    <a:bodyPr/>
                    <a:lstStyle/>
                    <a:p>
                      <a:pPr algn="ctr" rtl="0" fontAlgn="ctr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Q2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Q3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69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Targets Planned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69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Targets achieved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698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Performance rating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660882"/>
              </p:ext>
            </p:extLst>
          </p:nvPr>
        </p:nvGraphicFramePr>
        <p:xfrm>
          <a:off x="1287377" y="4268030"/>
          <a:ext cx="6629400" cy="7696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629400"/>
              </a:tblGrid>
              <a:tr h="70866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Performance        =    </a:t>
                      </a: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No. of targets achieved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x 100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                                                     Total no of targets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995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PERFORMANCE ANALYSIS: PROGRAMME 3: ESM (1)</a:t>
            </a:r>
            <a:endParaRPr lang="en-ZA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24</a:t>
            </a:fld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04800" y="104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ZA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Z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023540"/>
              </p:ext>
            </p:extLst>
          </p:nvPr>
        </p:nvGraphicFramePr>
        <p:xfrm>
          <a:off x="121676" y="491390"/>
          <a:ext cx="8913237" cy="5285838"/>
        </p:xfrm>
        <a:graphic>
          <a:graphicData uri="http://schemas.openxmlformats.org/drawingml/2006/table">
            <a:tbl>
              <a:tblPr firstRow="1" firstCol="1" bandRow="1"/>
              <a:tblGrid>
                <a:gridCol w="465465"/>
                <a:gridCol w="962526"/>
                <a:gridCol w="575160"/>
                <a:gridCol w="709374"/>
                <a:gridCol w="592393"/>
                <a:gridCol w="567890"/>
                <a:gridCol w="587141"/>
                <a:gridCol w="510139"/>
                <a:gridCol w="866274"/>
                <a:gridCol w="596766"/>
                <a:gridCol w="894505"/>
                <a:gridCol w="815583"/>
                <a:gridCol w="770021"/>
              </a:tblGrid>
              <a:tr h="242583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Indicator ID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Target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</a:t>
                      </a: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Target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</a:t>
                      </a: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Target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3 Output – Validated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609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 progress of indicator (Green, Amber or Red)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63787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Reason for Deviation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Corrective Action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931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PPI: 301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Memorial Lectures coordinated for Military Veterans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Consultation with relevant stakeholders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 (35</a:t>
                      </a:r>
                      <a:r>
                        <a:rPr lang="en-GB" sz="1000" baseline="30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anniversary of Barny Molokoane; Reburial and memorial lecture of the late Vuyisile Mini)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571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Covid-19 lockdown as the nature of the roll-out of the benefit involves contact with clients in both walk-ins and outreach programs in the provinces.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571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-Utilize electronic platform to circumvent operational challenges brought about by the Covid-19 lockdown. 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48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PPI: 302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approved burial claims paid within 30 days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900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en-ZA" sz="900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 marR="571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Applicant’s bank details failed to verify successfully on National Treasury’s electronic bank verification system 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571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Encourage beneficiaries to submit correct and authentic documentations.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897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PPI: 303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Veterans  and their dependants provided with skills development programmes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571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Newly adopted proactive approach of taking services to the provinces (Operation Hlasela).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571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6195" marR="571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414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PPI: 304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Veterans businesses provided with access to business facilitation programmes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ZA" sz="900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571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Proactive approach of the Business Unit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571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54138" y="146544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ZA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Z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567891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</a:t>
            </a:r>
            <a:r>
              <a:rPr lang="en-ZA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ANALYSIS: PROGRAMME 3: </a:t>
            </a:r>
            <a:r>
              <a:rPr lang="en-ZA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ESM (2)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239768"/>
              </p:ext>
            </p:extLst>
          </p:nvPr>
        </p:nvGraphicFramePr>
        <p:xfrm>
          <a:off x="112296" y="650307"/>
          <a:ext cx="8868073" cy="3850510"/>
        </p:xfrm>
        <a:graphic>
          <a:graphicData uri="http://schemas.openxmlformats.org/drawingml/2006/table">
            <a:tbl>
              <a:tblPr firstRow="1" firstCol="1" bandRow="1"/>
              <a:tblGrid>
                <a:gridCol w="518366"/>
                <a:gridCol w="1031191"/>
                <a:gridCol w="706864"/>
                <a:gridCol w="573808"/>
                <a:gridCol w="560172"/>
                <a:gridCol w="491614"/>
                <a:gridCol w="603108"/>
                <a:gridCol w="603108"/>
                <a:gridCol w="603108"/>
                <a:gridCol w="756761"/>
                <a:gridCol w="848238"/>
                <a:gridCol w="765077"/>
                <a:gridCol w="806658"/>
              </a:tblGrid>
              <a:tr h="335786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Indicator ID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Target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</a:t>
                      </a: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Target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</a:t>
                      </a: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– Validated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Q3 Target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 3 Output – Validated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609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 progress of indicator (Green, Amber or Red)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139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Reason for Deviation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Corrective Action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278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PPI: 305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Veterans provided with employment opportunities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900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 marR="571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Prioritisation of Skills Development Operation Hlasela in Provinces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925" marR="571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571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Engagements with relevant stakeholders for employment opportunities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490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PPI: 306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Military Veterans memorial sites erected per year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kern="1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9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54138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ZA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Z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54138" y="657225"/>
            <a:ext cx="3017837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564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28" y="31550"/>
            <a:ext cx="8965972" cy="34544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ZA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RESOURCE STATUS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314741"/>
              </p:ext>
            </p:extLst>
          </p:nvPr>
        </p:nvGraphicFramePr>
        <p:xfrm>
          <a:off x="134756" y="376990"/>
          <a:ext cx="8609492" cy="2631070"/>
        </p:xfrm>
        <a:graphic>
          <a:graphicData uri="http://schemas.openxmlformats.org/drawingml/2006/table">
            <a:tbl>
              <a:tblPr firstRow="1" firstCol="1" bandRow="1"/>
              <a:tblGrid>
                <a:gridCol w="692110"/>
                <a:gridCol w="1668062"/>
                <a:gridCol w="536772"/>
                <a:gridCol w="702683"/>
                <a:gridCol w="702683"/>
                <a:gridCol w="691296"/>
                <a:gridCol w="691296"/>
                <a:gridCol w="691296"/>
                <a:gridCol w="691296"/>
                <a:gridCol w="770999"/>
                <a:gridCol w="770999"/>
              </a:tblGrid>
              <a:tr h="302473">
                <a:tc gridSpan="1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Transformation/Equity Statistics: Total permanent employees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513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</a:t>
                      </a: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African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Coloured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641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48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 distribution of members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Gender distribution of members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4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disabled members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37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members in the Programmes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9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9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3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0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Comments/Deviations:  None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99836"/>
              </p:ext>
            </p:extLst>
          </p:nvPr>
        </p:nvGraphicFramePr>
        <p:xfrm>
          <a:off x="134752" y="3189849"/>
          <a:ext cx="8609493" cy="2789594"/>
        </p:xfrm>
        <a:graphic>
          <a:graphicData uri="http://schemas.openxmlformats.org/drawingml/2006/table">
            <a:tbl>
              <a:tblPr firstRow="1" firstCol="1" bandRow="1"/>
              <a:tblGrid>
                <a:gridCol w="703406"/>
                <a:gridCol w="1695283"/>
                <a:gridCol w="545532"/>
                <a:gridCol w="714152"/>
                <a:gridCol w="714152"/>
                <a:gridCol w="706713"/>
                <a:gridCol w="706713"/>
                <a:gridCol w="714152"/>
                <a:gridCol w="714152"/>
                <a:gridCol w="697619"/>
                <a:gridCol w="697619"/>
              </a:tblGrid>
              <a:tr h="271402">
                <a:tc gridSpan="1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Transformation/Equity Statistics: Total contract employees</a:t>
                      </a:r>
                      <a:endParaRPr lang="en-ZA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912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</a:t>
                      </a: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African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Coloured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806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44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 distribution of members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Gender distribution of members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6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disabled members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73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members in the Programmes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1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6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7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Comments/Deviations: 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3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28" y="127803"/>
            <a:ext cx="8965972" cy="34544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ZA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RESOURCE STATUS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843788"/>
              </p:ext>
            </p:extLst>
          </p:nvPr>
        </p:nvGraphicFramePr>
        <p:xfrm>
          <a:off x="248951" y="757384"/>
          <a:ext cx="8649302" cy="2919317"/>
        </p:xfrm>
        <a:graphic>
          <a:graphicData uri="http://schemas.openxmlformats.org/drawingml/2006/table">
            <a:tbl>
              <a:tblPr/>
              <a:tblGrid>
                <a:gridCol w="791518"/>
                <a:gridCol w="1862020"/>
                <a:gridCol w="526084"/>
                <a:gridCol w="689489"/>
                <a:gridCol w="689489"/>
                <a:gridCol w="682315"/>
                <a:gridCol w="682315"/>
                <a:gridCol w="689489"/>
                <a:gridCol w="689489"/>
                <a:gridCol w="673547"/>
                <a:gridCol w="673547"/>
              </a:tblGrid>
              <a:tr h="206770"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Transformation/Equity Statistics: Total interns </a:t>
                      </a:r>
                      <a:endParaRPr lang="en-ZA" sz="11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06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</a:t>
                      </a: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African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Coloured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03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4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 distribution of members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Gender distribution of members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disabled members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members in the Programmes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P1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P2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2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P3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Comments/Deviations: The department currently has </a:t>
                      </a:r>
                      <a:r>
                        <a:rPr lang="en-GB" sz="11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Interns, which is </a:t>
                      </a:r>
                      <a:r>
                        <a:rPr lang="en-GB" sz="11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contrary </a:t>
                      </a: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DPSA guidelines of 5%.</a:t>
                      </a:r>
                      <a:endParaRPr lang="en-ZA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0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16" y="-21025"/>
            <a:ext cx="7956884" cy="56276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 ON COVID -19 </a:t>
            </a:r>
            <a:r>
              <a:rPr lang="en-US" sz="18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INTERVENTIONS (1)</a:t>
            </a:r>
            <a:endParaRPr lang="en-ZA" sz="1800" b="1" dirty="0">
              <a:solidFill>
                <a:srgbClr val="00B05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55" y="442762"/>
            <a:ext cx="8855241" cy="56404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Reported Covid-19 pandemic Cases</a:t>
            </a:r>
            <a:endParaRPr lang="en-US" sz="1600" b="1" dirty="0"/>
          </a:p>
          <a:p>
            <a:r>
              <a:rPr lang="en-US" sz="1200" dirty="0"/>
              <a:t>During this quarter 27 employees were affected by Covid-19 pandemic</a:t>
            </a:r>
            <a:r>
              <a:rPr lang="en-US" sz="1200" dirty="0" smtClean="0"/>
              <a:t>:</a:t>
            </a:r>
            <a:endParaRPr lang="en-ZA" sz="1200" dirty="0"/>
          </a:p>
          <a:p>
            <a:pPr lvl="1"/>
            <a:r>
              <a:rPr lang="en-US" sz="1200" dirty="0"/>
              <a:t>7 positive cases were reported.</a:t>
            </a:r>
            <a:endParaRPr lang="en-ZA" sz="1200" dirty="0"/>
          </a:p>
          <a:p>
            <a:pPr lvl="1"/>
            <a:r>
              <a:rPr lang="en-US" sz="1200" dirty="0"/>
              <a:t>1 death </a:t>
            </a:r>
            <a:endParaRPr lang="en-ZA" sz="1200" dirty="0"/>
          </a:p>
          <a:p>
            <a:pPr lvl="1"/>
            <a:r>
              <a:rPr lang="en-US" sz="1200" dirty="0"/>
              <a:t>19 employees came into contact with a person who tested positive (employees quarantined for 10 days)</a:t>
            </a:r>
            <a:endParaRPr lang="en-ZA" sz="1200" dirty="0"/>
          </a:p>
          <a:p>
            <a:pPr marL="0" indent="0">
              <a:buNone/>
            </a:pPr>
            <a:r>
              <a:rPr lang="en-US" sz="1400" b="1" dirty="0" smtClean="0"/>
              <a:t>PPE</a:t>
            </a:r>
            <a:endParaRPr lang="en-US" sz="1400" b="1" dirty="0"/>
          </a:p>
          <a:p>
            <a:r>
              <a:rPr lang="en-US" sz="1200" dirty="0" smtClean="0"/>
              <a:t>The </a:t>
            </a:r>
            <a:r>
              <a:rPr lang="en-US" sz="1200" dirty="0"/>
              <a:t>department procured PPEs for both the DMV HQ and Provincial Offices. Only PPEs for Limpopo and KZN Provinces have been received. 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b="1" dirty="0" smtClean="0"/>
              <a:t>SANITIZATION </a:t>
            </a:r>
            <a:r>
              <a:rPr lang="en-US" sz="1400" b="1" dirty="0"/>
              <a:t>OF DMV OFFICES</a:t>
            </a:r>
          </a:p>
          <a:p>
            <a:r>
              <a:rPr lang="en-US" sz="1400" dirty="0" smtClean="0"/>
              <a:t>To </a:t>
            </a:r>
            <a:r>
              <a:rPr lang="en-US" sz="1400" dirty="0"/>
              <a:t>date the department has </a:t>
            </a:r>
            <a:r>
              <a:rPr lang="en-US" sz="1400" dirty="0" smtClean="0"/>
              <a:t>sanitized:</a:t>
            </a:r>
            <a:endParaRPr lang="en-US" sz="1400" dirty="0"/>
          </a:p>
          <a:p>
            <a:pPr marL="742950" lvl="2" indent="-342900"/>
            <a:r>
              <a:rPr lang="en-US" sz="1200" dirty="0"/>
              <a:t>Procured service provider – 22 May 2020</a:t>
            </a:r>
          </a:p>
          <a:p>
            <a:pPr marL="742950" lvl="2" indent="-342900"/>
            <a:r>
              <a:rPr lang="en-US" sz="1200" dirty="0"/>
              <a:t>Scientology Volunteer Ministers – 22 June 2020; 13 and 24 July 2020. </a:t>
            </a:r>
          </a:p>
          <a:p>
            <a:pPr marL="742950" lvl="2" indent="-342900"/>
            <a:r>
              <a:rPr lang="en-US" sz="1200" dirty="0"/>
              <a:t>The Provincial Offices were also sanitized during the month of July 2020 by the Scientology Volunteer ministers. </a:t>
            </a:r>
            <a:endParaRPr lang="en-US" sz="1200" dirty="0" smtClean="0"/>
          </a:p>
          <a:p>
            <a:pPr marL="400050" lvl="2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b="1" dirty="0" smtClean="0"/>
              <a:t>SCREENING </a:t>
            </a:r>
            <a:r>
              <a:rPr lang="en-US" sz="1400" b="1" dirty="0"/>
              <a:t>AND SOCIAL DISTANCING</a:t>
            </a:r>
          </a:p>
          <a:p>
            <a:r>
              <a:rPr lang="en-US" sz="1200" dirty="0"/>
              <a:t>Screening of employees or visitors entering the DMV building is taking place on a daily basis. The Health and Wellness Officer monitor the register daily. </a:t>
            </a:r>
          </a:p>
          <a:p>
            <a:r>
              <a:rPr lang="en-US" sz="1200" dirty="0"/>
              <a:t>Social Distancing signs are placed inside and outside the building. The committee and the security personnel ensure that employees and visitors adhere to social distancing. 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b="1" dirty="0" smtClean="0"/>
              <a:t>FINANCIAL </a:t>
            </a:r>
            <a:r>
              <a:rPr lang="en-US" sz="1400" b="1" dirty="0"/>
              <a:t>IMPLICATIONS</a:t>
            </a:r>
          </a:p>
          <a:p>
            <a:r>
              <a:rPr lang="en-US" sz="1200" dirty="0"/>
              <a:t>The department allocated funds to fight or deal with COVID-19 pandemic. </a:t>
            </a:r>
            <a:r>
              <a:rPr lang="en-US" sz="1200" b="1" dirty="0"/>
              <a:t>To date </a:t>
            </a:r>
            <a:r>
              <a:rPr lang="en-US" sz="1200" dirty="0"/>
              <a:t>the department has spent an amount of R302 776. 90 for internal PPE purposes.  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135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 rot="552969">
            <a:off x="540398" y="2419332"/>
            <a:ext cx="7891997" cy="25940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96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7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280" y="0"/>
            <a:ext cx="8981440" cy="82804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PURPOSE OF THE PRESENTATION</a:t>
            </a:r>
            <a:endParaRPr lang="en-US" sz="1800" b="1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8008" y="828040"/>
            <a:ext cx="8422106" cy="3675721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purpose of the presentation is to appraise the Portfolio Committee on Defence and Military Veterans about the Department’s Q2 and Q3 2020/21FY performance against the Annual Performance Plan 2020/21FY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40800" cy="72104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MANDATE OF THE DEPARTMENT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6509" y="818148"/>
            <a:ext cx="8412480" cy="398753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Legislative mandate derived from the Military Veterans Act 18 of 2011:</a:t>
            </a:r>
          </a:p>
          <a:p>
            <a:pPr marL="0" indent="0" algn="just">
              <a:buNone/>
            </a:pPr>
            <a:endParaRPr lang="en-Z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national policy and standards on socio-economic support to military veterans and their dependants, including benefits and entitlements to help realise a dignified, unified, empowered and self-sufficient community of military veterans.</a:t>
            </a:r>
            <a:endParaRPr lang="en-ZA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280" y="737938"/>
            <a:ext cx="8971280" cy="5144702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280" y="1"/>
            <a:ext cx="8971280" cy="50051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US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DMV APPROVED BUDGET PROGRAMME STRUCTURE</a:t>
            </a:r>
            <a:endParaRPr lang="en-US" altLang="en-US" sz="1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1600" y="568960"/>
            <a:ext cx="8961120" cy="369824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US" b="1" dirty="0" smtClean="0">
                <a:solidFill>
                  <a:srgbClr val="00B050"/>
                </a:solidFill>
              </a:rPr>
              <a:t>2020/21FY Q2 and Q3</a:t>
            </a:r>
            <a:endParaRPr lang="en-ZA" b="1" u="sng" dirty="0" smtClean="0">
              <a:solidFill>
                <a:srgbClr val="00B050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/>
              <a:buNone/>
            </a:pPr>
            <a:r>
              <a:rPr lang="en-ZA" b="1" dirty="0" smtClean="0">
                <a:solidFill>
                  <a:srgbClr val="00B050"/>
                </a:solidFill>
                <a:latin typeface="+mj-lt"/>
              </a:rPr>
              <a:t>PERFORMANCE INFORMATION</a:t>
            </a:r>
            <a:endParaRPr lang="en-ZA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334" y="1"/>
            <a:ext cx="8871287" cy="43688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ZA" sz="1800" b="1" dirty="0" smtClean="0">
                <a:solidFill>
                  <a:srgbClr val="00B050"/>
                </a:solidFill>
                <a:cs typeface="Arial"/>
              </a:rPr>
              <a:t>EXECUTIVE </a:t>
            </a:r>
            <a:r>
              <a:rPr lang="en-ZA" sz="1800" b="1" dirty="0">
                <a:solidFill>
                  <a:srgbClr val="00B050"/>
                </a:solidFill>
                <a:cs typeface="Arial"/>
              </a:rPr>
              <a:t>SUMMARY: </a:t>
            </a:r>
            <a:r>
              <a:rPr lang="en-ZA" sz="1800" b="1" dirty="0">
                <a:solidFill>
                  <a:srgbClr val="00B050"/>
                </a:solidFill>
              </a:rPr>
              <a:t>OVERALL </a:t>
            </a:r>
            <a:r>
              <a:rPr lang="en-ZA" sz="1800" b="1" dirty="0" smtClean="0">
                <a:solidFill>
                  <a:srgbClr val="00B050"/>
                </a:solidFill>
              </a:rPr>
              <a:t>Q2 </a:t>
            </a:r>
            <a:r>
              <a:rPr lang="en-ZA" sz="1800" b="1" dirty="0">
                <a:solidFill>
                  <a:srgbClr val="00B050"/>
                </a:solidFill>
              </a:rPr>
              <a:t>PERFORMANCE ANALYSIS</a:t>
            </a:r>
            <a:r>
              <a:rPr lang="en-US" sz="1800" b="1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endParaRPr lang="en-US" sz="1800" b="1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8335" y="529389"/>
            <a:ext cx="8871286" cy="1171073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During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Q2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the Department targeted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14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performance areas and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8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targets were achieved. This brought the overall achievement of targets against plan to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57%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for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Q2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with a variance of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43%.  Underneath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is the comparative analysis of the non-financial performance per programme during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Q2 of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the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2020/21FY. </a:t>
            </a:r>
            <a:endParaRPr lang="en-ZA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buNone/>
              <a:defRPr/>
            </a:pPr>
            <a:endParaRPr lang="en-Z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8335" y="3359217"/>
          <a:ext cx="8197517" cy="25712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97517"/>
              </a:tblGrid>
              <a:tr h="257128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Q2 Departmental Performance       =    </a:t>
                      </a: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No. of targets achieved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x 100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	                                                  Total no of targets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                                                      =    </a:t>
                      </a: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8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x 100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                                                            14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				            =    57% </a:t>
                      </a: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58738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DMV recorded 57% during Q2</a:t>
                      </a:r>
                      <a:endParaRPr kumimoji="0" lang="en-Z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90856"/>
              </p:ext>
            </p:extLst>
          </p:nvPr>
        </p:nvGraphicFramePr>
        <p:xfrm>
          <a:off x="210818" y="1578544"/>
          <a:ext cx="8115034" cy="160451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228775"/>
                <a:gridCol w="3199934"/>
                <a:gridCol w="1228775"/>
                <a:gridCol w="1228775"/>
                <a:gridCol w="1228775"/>
              </a:tblGrid>
              <a:tr h="302738"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Administration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SES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ESM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u="none" strike="noStrike" dirty="0">
                          <a:effectLst/>
                          <a:latin typeface="+mn-lt"/>
                        </a:rPr>
                        <a:t>Targets Planned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u="none" strike="noStrike" dirty="0" smtClean="0">
                          <a:effectLst/>
                          <a:latin typeface="+mn-lt"/>
                        </a:rPr>
                        <a:t>14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33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u="none" strike="noStrike" dirty="0">
                          <a:effectLst/>
                          <a:latin typeface="+mn-lt"/>
                        </a:rPr>
                        <a:t>Targets achieved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04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u="none" strike="noStrike" dirty="0" smtClean="0">
                          <a:effectLst/>
                          <a:latin typeface="+mn-lt"/>
                        </a:rPr>
                        <a:t>0</a:t>
                      </a:r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08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33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u="none" strike="noStrike" dirty="0">
                          <a:effectLst/>
                          <a:latin typeface="+mn-lt"/>
                        </a:rPr>
                        <a:t>Performance rating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u="none" strike="noStrike" dirty="0" smtClean="0">
                          <a:effectLst/>
                          <a:latin typeface="+mn-lt"/>
                        </a:rPr>
                        <a:t>100%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u="none" strike="noStrike" dirty="0" smtClean="0">
                          <a:effectLst/>
                          <a:latin typeface="+mn-lt"/>
                        </a:rPr>
                        <a:t>40</a:t>
                      </a:r>
                      <a:r>
                        <a:rPr lang="en-ZA" sz="1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u="none" strike="noStrike" dirty="0" smtClean="0">
                          <a:effectLst/>
                          <a:latin typeface="+mn-lt"/>
                        </a:rPr>
                        <a:t>40%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u="none" strike="noStrike" dirty="0" smtClean="0">
                          <a:effectLst/>
                          <a:latin typeface="+mn-lt"/>
                        </a:rPr>
                        <a:t>57%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334" y="1"/>
            <a:ext cx="8871287" cy="43688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ZA" sz="1800" b="1" dirty="0" smtClean="0">
                <a:solidFill>
                  <a:srgbClr val="00B050"/>
                </a:solidFill>
                <a:cs typeface="Arial"/>
              </a:rPr>
              <a:t>EXECUTIVE </a:t>
            </a:r>
            <a:r>
              <a:rPr lang="en-ZA" sz="1800" b="1" dirty="0">
                <a:solidFill>
                  <a:srgbClr val="00B050"/>
                </a:solidFill>
                <a:cs typeface="Arial"/>
              </a:rPr>
              <a:t>SUMMARY: </a:t>
            </a:r>
            <a:r>
              <a:rPr lang="en-ZA" sz="1800" b="1" dirty="0">
                <a:solidFill>
                  <a:srgbClr val="00B050"/>
                </a:solidFill>
              </a:rPr>
              <a:t>OVERALL </a:t>
            </a:r>
            <a:r>
              <a:rPr lang="en-ZA" sz="1800" b="1" dirty="0" smtClean="0">
                <a:solidFill>
                  <a:srgbClr val="00B050"/>
                </a:solidFill>
              </a:rPr>
              <a:t>Q3 </a:t>
            </a:r>
            <a:r>
              <a:rPr lang="en-ZA" sz="1800" b="1" dirty="0">
                <a:solidFill>
                  <a:srgbClr val="00B050"/>
                </a:solidFill>
              </a:rPr>
              <a:t>PERFORMANCE ANALYSIS</a:t>
            </a:r>
            <a:r>
              <a:rPr lang="en-US" sz="1800" b="1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endParaRPr lang="en-US" sz="1800" b="1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8335" y="529389"/>
            <a:ext cx="8871286" cy="1171073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During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Q3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the Department targeted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13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performance areas and 6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targets were achieved. This brought the overall achievement of targets against plan to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46%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for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Q3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with a variance of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54%.  Underneath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is the comparative analysis of the non-financial performance per programme during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Q3 of </a:t>
            </a:r>
            <a:r>
              <a:rPr lang="en-US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the </a:t>
            </a:r>
            <a:r>
              <a:rPr lang="en-US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2020/21FY. </a:t>
            </a:r>
            <a:endParaRPr lang="en-ZA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buNone/>
              <a:defRPr/>
            </a:pPr>
            <a:endParaRPr lang="en-Z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950219"/>
              </p:ext>
            </p:extLst>
          </p:nvPr>
        </p:nvGraphicFramePr>
        <p:xfrm>
          <a:off x="128335" y="3359217"/>
          <a:ext cx="8197517" cy="25712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97517"/>
              </a:tblGrid>
              <a:tr h="257128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Q3 Departmental Performance       =    </a:t>
                      </a: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No. of targets achieved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x 100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	                                                      Total no of targets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                                                      =    </a:t>
                      </a: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6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x 100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                                                            13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2286000" marR="0" lvl="5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=  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46% </a:t>
                      </a: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  <a:p>
                      <a:pPr marL="27051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58738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DMV recorded 46% during Q3</a:t>
                      </a:r>
                      <a:endParaRPr kumimoji="0" lang="en-Z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81351"/>
              </p:ext>
            </p:extLst>
          </p:nvPr>
        </p:nvGraphicFramePr>
        <p:xfrm>
          <a:off x="210818" y="1578544"/>
          <a:ext cx="8115034" cy="160451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228775"/>
                <a:gridCol w="1438361"/>
                <a:gridCol w="1857675"/>
                <a:gridCol w="1828800"/>
                <a:gridCol w="1761423"/>
              </a:tblGrid>
              <a:tr h="302738"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Administration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SES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ESM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Targets Planned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u="none" strike="noStrike" dirty="0" smtClean="0">
                          <a:effectLst/>
                          <a:latin typeface="+mn-lt"/>
                        </a:rPr>
                        <a:t>13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33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Targets achieved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01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u="none" strike="noStrike" dirty="0" smtClean="0">
                          <a:effectLst/>
                          <a:latin typeface="+mn-lt"/>
                        </a:rPr>
                        <a:t>0</a:t>
                      </a:r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33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u="none" strike="noStrike">
                          <a:effectLst/>
                          <a:latin typeface="+mn-lt"/>
                        </a:rPr>
                        <a:t>Performance rating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u="none" strike="noStrike" dirty="0" smtClean="0">
                          <a:effectLst/>
                          <a:latin typeface="+mn-lt"/>
                        </a:rPr>
                        <a:t>33%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u="none" strike="noStrike" dirty="0" smtClean="0">
                          <a:effectLst/>
                          <a:latin typeface="+mn-lt"/>
                        </a:rPr>
                        <a:t>40</a:t>
                      </a:r>
                      <a:r>
                        <a:rPr lang="en-ZA" sz="1200" b="1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u="none" strike="noStrike" dirty="0" smtClean="0">
                          <a:effectLst/>
                          <a:latin typeface="+mn-lt"/>
                        </a:rPr>
                        <a:t>60%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u="none" strike="noStrike" dirty="0" smtClean="0">
                          <a:effectLst/>
                          <a:latin typeface="+mn-lt"/>
                        </a:rPr>
                        <a:t>46%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3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334" y="1"/>
            <a:ext cx="8871287" cy="43688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ZA" sz="1800" b="1" dirty="0" smtClean="0">
                <a:solidFill>
                  <a:srgbClr val="00B050"/>
                </a:solidFill>
                <a:cs typeface="Arial"/>
              </a:rPr>
              <a:t>EXECUTIVE </a:t>
            </a:r>
            <a:r>
              <a:rPr lang="en-ZA" sz="1800" b="1" dirty="0">
                <a:solidFill>
                  <a:srgbClr val="00B050"/>
                </a:solidFill>
                <a:cs typeface="Arial"/>
              </a:rPr>
              <a:t>SUMMARY: </a:t>
            </a:r>
            <a:r>
              <a:rPr lang="en-ZA" sz="1800" b="1" dirty="0">
                <a:solidFill>
                  <a:srgbClr val="00B050"/>
                </a:solidFill>
              </a:rPr>
              <a:t>OVERALL  PERFORMANCE ANALYSIS</a:t>
            </a:r>
            <a:r>
              <a:rPr lang="en-US" sz="1800" b="1" dirty="0" smtClean="0">
                <a:solidFill>
                  <a:srgbClr val="00B050"/>
                </a:solidFill>
                <a:latin typeface="Arial"/>
                <a:cs typeface="Arial"/>
              </a:rPr>
              <a:t> (Q1-Q3)</a:t>
            </a:r>
            <a:endParaRPr lang="en-US" sz="1800" b="1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726550"/>
              </p:ext>
            </p:extLst>
          </p:nvPr>
        </p:nvGraphicFramePr>
        <p:xfrm>
          <a:off x="208546" y="606392"/>
          <a:ext cx="8726907" cy="5274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53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2595</Words>
  <Application>Microsoft Office PowerPoint</Application>
  <PresentationFormat>On-screen Show (4:3)</PresentationFormat>
  <Paragraphs>868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 Unicode MS</vt:lpstr>
      <vt:lpstr>Arial</vt:lpstr>
      <vt:lpstr>Arial Narrow</vt:lpstr>
      <vt:lpstr>Calibri</vt:lpstr>
      <vt:lpstr>Times New Roman</vt:lpstr>
      <vt:lpstr>Wingdings</vt:lpstr>
      <vt:lpstr>Office Theme</vt:lpstr>
      <vt:lpstr>  PRESENTATION TO MOD&amp;MV  Q2 &amp; Q3 PERFORMANCE INFORMATION REPORT  (FINANCIAL AND NON-FINANCIAL)  (JULY – DECEMBER 2020)  Acting Director-General:  DM MGWEBI (Lt Gen) (rtd) 9 March 2021  </vt:lpstr>
      <vt:lpstr>PRESENTATION OUTLINE</vt:lpstr>
      <vt:lpstr>PURPOSE OF THE PRESENTATION</vt:lpstr>
      <vt:lpstr>MANDATE OF THE DEPARTMENT</vt:lpstr>
      <vt:lpstr>DMV APPROVED BUDGET PROGRAMME STRUCTURE</vt:lpstr>
      <vt:lpstr>PowerPoint Presentation</vt:lpstr>
      <vt:lpstr>EXECUTIVE SUMMARY: OVERALL Q2 PERFORMANCE ANALYSIS </vt:lpstr>
      <vt:lpstr>EXECUTIVE SUMMARY: OVERALL Q3 PERFORMANCE ANALYSIS </vt:lpstr>
      <vt:lpstr>EXECUTIVE SUMMARY: OVERALL  PERFORMANCE ANALYSIS (Q1-Q3)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Q1-Q3 PERFORMANCE ANALYSIS: PROGRAMME 1: ADMINISTRATION</vt:lpstr>
      <vt:lpstr> PROGRAMME 1: ADMINISTRATION PERFORMANCE INDICATORS AND TARGETS   </vt:lpstr>
      <vt:lpstr> PROGRAMME 1: ADMINISTRATION PERFORMANCE INDICATORS AND TARGETS (1)   </vt:lpstr>
      <vt:lpstr>PERFORMANCE ANALYSIS: PROGRAMME 2: SES</vt:lpstr>
      <vt:lpstr>Q3 PERFORMANCE ANALYSIS: PROGRAMME 2: SES (1)</vt:lpstr>
      <vt:lpstr>Q3 PERFORMANCE ANALYSIS: PROGRAMME 2: SES (2)</vt:lpstr>
      <vt:lpstr>PERFORMANCE ANALYSIS: PROGRAMME 3: ESM</vt:lpstr>
      <vt:lpstr>Q3 PERFORMANCE ANALYSIS: PROGRAMME 3: ESM (1)</vt:lpstr>
      <vt:lpstr>Q3 PERFORMANCE ANALYSIS: PROGRAMME 3: ESM (2)</vt:lpstr>
      <vt:lpstr>HUMAN RESOURCE STATUS</vt:lpstr>
      <vt:lpstr>HUMAN RESOURCE STATUS</vt:lpstr>
      <vt:lpstr>REPORT ON COVID -19 INTERVENTIONS (1)</vt:lpstr>
      <vt:lpstr>PowerPoint Presentation</vt:lpstr>
    </vt:vector>
  </TitlesOfParts>
  <Company>Department of Military Veterans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Moses Ramphele</cp:lastModifiedBy>
  <cp:revision>178</cp:revision>
  <cp:lastPrinted>2019-07-30T11:00:50Z</cp:lastPrinted>
  <dcterms:created xsi:type="dcterms:W3CDTF">2018-06-14T10:47:40Z</dcterms:created>
  <dcterms:modified xsi:type="dcterms:W3CDTF">2021-03-04T18:59:00Z</dcterms:modified>
</cp:coreProperties>
</file>