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660" r:id="rId2"/>
    <p:sldId id="661" r:id="rId3"/>
    <p:sldId id="798" r:id="rId4"/>
    <p:sldId id="799" r:id="rId5"/>
    <p:sldId id="805" r:id="rId6"/>
    <p:sldId id="775" r:id="rId7"/>
    <p:sldId id="784" r:id="rId8"/>
    <p:sldId id="785" r:id="rId9"/>
    <p:sldId id="801" r:id="rId10"/>
    <p:sldId id="809" r:id="rId11"/>
    <p:sldId id="810" r:id="rId12"/>
    <p:sldId id="806" r:id="rId13"/>
    <p:sldId id="789" r:id="rId14"/>
    <p:sldId id="804" r:id="rId15"/>
    <p:sldId id="808" r:id="rId16"/>
    <p:sldId id="788" r:id="rId17"/>
    <p:sldId id="807" r:id="rId18"/>
    <p:sldId id="704" r:id="rId19"/>
    <p:sldId id="787" r:id="rId20"/>
    <p:sldId id="797" r:id="rId21"/>
    <p:sldId id="790" r:id="rId22"/>
    <p:sldId id="791" r:id="rId23"/>
    <p:sldId id="792" r:id="rId24"/>
    <p:sldId id="793" r:id="rId25"/>
    <p:sldId id="794" r:id="rId26"/>
    <p:sldId id="795" r:id="rId27"/>
    <p:sldId id="796" r:id="rId28"/>
    <p:sldId id="378" r:id="rId29"/>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9900"/>
    <a:srgbClr val="33CC33"/>
    <a:srgbClr val="CC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00" autoAdjust="0"/>
    <p:restoredTop sz="93608" autoAdjust="0"/>
  </p:normalViewPr>
  <p:slideViewPr>
    <p:cSldViewPr>
      <p:cViewPr varScale="1">
        <p:scale>
          <a:sx n="73" d="100"/>
          <a:sy n="73" d="100"/>
        </p:scale>
        <p:origin x="-162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36CF3A-99E8-4FFB-9175-57807BA9FC96}"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ZA"/>
        </a:p>
      </dgm:t>
    </dgm:pt>
    <dgm:pt modelId="{5BF8D7B2-30CE-45B1-9FFB-39FDA209FBF7}">
      <dgm:prSet phldrT="[Text]" custT="1">
        <dgm:style>
          <a:lnRef idx="2">
            <a:schemeClr val="accent6"/>
          </a:lnRef>
          <a:fillRef idx="1">
            <a:schemeClr val="lt1"/>
          </a:fillRef>
          <a:effectRef idx="0">
            <a:schemeClr val="accent6"/>
          </a:effectRef>
          <a:fontRef idx="minor">
            <a:schemeClr val="dk1"/>
          </a:fontRef>
        </dgm:style>
      </dgm:prSet>
      <dgm:spPr>
        <a:ln/>
      </dgm:spPr>
      <dgm:t>
        <a:bodyPr/>
        <a:lstStyle/>
        <a:p>
          <a:pPr lvl="0" algn="ctr" defTabSz="800100">
            <a:lnSpc>
              <a:spcPct val="90000"/>
            </a:lnSpc>
            <a:spcBef>
              <a:spcPct val="0"/>
            </a:spcBef>
            <a:spcAft>
              <a:spcPct val="35000"/>
            </a:spcAft>
          </a:pPr>
          <a:endParaRPr lang="en-US" sz="1800" dirty="0" smtClean="0">
            <a:solidFill>
              <a:schemeClr val="tx1"/>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2400" b="1" i="1" dirty="0" smtClean="0">
              <a:solidFill>
                <a:schemeClr val="tx1"/>
              </a:solidFill>
            </a:rPr>
            <a:t>Vision</a:t>
          </a:r>
          <a:r>
            <a:rPr lang="en-US" sz="2400" i="1" dirty="0" smtClean="0">
              <a:solidFill>
                <a:schemeClr val="tx1"/>
              </a:solidFill>
            </a:rPr>
            <a:t> </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900" b="0" dirty="0" smtClean="0">
            <a:solidFill>
              <a:schemeClr val="tx1"/>
            </a:solidFill>
          </a:endParaRPr>
        </a:p>
        <a:p>
          <a:pPr lvl="0" algn="ctr" defTabSz="800100">
            <a:lnSpc>
              <a:spcPct val="90000"/>
            </a:lnSpc>
            <a:spcBef>
              <a:spcPct val="0"/>
            </a:spcBef>
            <a:spcAft>
              <a:spcPct val="35000"/>
            </a:spcAft>
          </a:pPr>
          <a:r>
            <a:rPr lang="en-US" sz="1800" b="0" dirty="0" smtClean="0">
              <a:solidFill>
                <a:schemeClr val="tx1"/>
              </a:solidFill>
            </a:rPr>
            <a:t>An integrated and coordinated PSET system for improved economic participation, and social development of youth and adults</a:t>
          </a:r>
          <a:endParaRPr lang="en-ZA" sz="1800" b="0" dirty="0" smtClean="0">
            <a:solidFill>
              <a:schemeClr val="tx1"/>
            </a:solidFill>
          </a:endParaRPr>
        </a:p>
        <a:p>
          <a:pPr marL="342900" lvl="0" indent="-342900" defTabSz="800100">
            <a:lnSpc>
              <a:spcPct val="90000"/>
            </a:lnSpc>
            <a:spcBef>
              <a:spcPct val="0"/>
            </a:spcBef>
            <a:spcAft>
              <a:spcPct val="35000"/>
            </a:spcAft>
            <a:buFont typeface="Arial"/>
            <a:buChar char="•"/>
          </a:pPr>
          <a:endParaRPr lang="en-US" sz="1800" dirty="0" smtClean="0">
            <a:solidFill>
              <a:schemeClr val="tx1"/>
            </a:solidFill>
          </a:endParaRPr>
        </a:p>
        <a:p>
          <a:pPr lvl="0" algn="ctr" defTabSz="800100">
            <a:lnSpc>
              <a:spcPct val="90000"/>
            </a:lnSpc>
            <a:spcBef>
              <a:spcPct val="0"/>
            </a:spcBef>
            <a:spcAft>
              <a:spcPct val="35000"/>
            </a:spcAft>
          </a:pPr>
          <a:r>
            <a:rPr lang="en-ZA" sz="2400" b="1" i="1" dirty="0" smtClean="0">
              <a:solidFill>
                <a:schemeClr val="tx1"/>
              </a:solidFill>
            </a:rPr>
            <a:t>Mission </a:t>
          </a:r>
        </a:p>
        <a:p>
          <a:pPr lvl="0" algn="ctr" defTabSz="800100">
            <a:lnSpc>
              <a:spcPct val="90000"/>
            </a:lnSpc>
            <a:spcBef>
              <a:spcPct val="0"/>
            </a:spcBef>
            <a:spcAft>
              <a:spcPct val="35000"/>
            </a:spcAft>
          </a:pPr>
          <a:r>
            <a:rPr lang="en-ZA" sz="1800" dirty="0" smtClean="0">
              <a:solidFill>
                <a:schemeClr val="tx1"/>
              </a:solidFill>
            </a:rPr>
            <a:t>To provide strategic leadership to the PSET system through: </a:t>
          </a:r>
          <a:endParaRPr lang="en-ZA" sz="1800" dirty="0">
            <a:solidFill>
              <a:schemeClr val="tx1"/>
            </a:solidFill>
          </a:endParaRPr>
        </a:p>
      </dgm:t>
    </dgm:pt>
    <dgm:pt modelId="{FF446DCD-E0E8-48F0-99D8-9EB3EF5E2114}" type="parTrans" cxnId="{72DC0B24-9E97-465B-A174-481041FDC08B}">
      <dgm:prSet/>
      <dgm:spPr/>
      <dgm:t>
        <a:bodyPr/>
        <a:lstStyle/>
        <a:p>
          <a:endParaRPr lang="en-ZA" sz="1800">
            <a:solidFill>
              <a:schemeClr val="tx1"/>
            </a:solidFill>
          </a:endParaRPr>
        </a:p>
      </dgm:t>
    </dgm:pt>
    <dgm:pt modelId="{33952C5D-B200-459E-9AB1-7A7A2D9F2A28}" type="sibTrans" cxnId="{72DC0B24-9E97-465B-A174-481041FDC08B}">
      <dgm:prSet/>
      <dgm:spPr/>
      <dgm:t>
        <a:bodyPr/>
        <a:lstStyle/>
        <a:p>
          <a:endParaRPr lang="en-ZA" sz="1800">
            <a:solidFill>
              <a:schemeClr val="tx1"/>
            </a:solidFill>
          </a:endParaRPr>
        </a:p>
      </dgm:t>
    </dgm:pt>
    <dgm:pt modelId="{2BAB09AD-6E15-4139-BE5F-38E768FDCD20}">
      <dgm:prSet phldrT="[Text]" custT="1"/>
      <dgm:spPr>
        <a:solidFill>
          <a:schemeClr val="accent6">
            <a:lumMod val="20000"/>
            <a:lumOff val="80000"/>
          </a:schemeClr>
        </a:solidFill>
        <a:ln>
          <a:solidFill>
            <a:schemeClr val="accent2"/>
          </a:solidFill>
        </a:ln>
      </dgm:spPr>
      <dgm:t>
        <a:bodyPr/>
        <a:lstStyle/>
        <a:p>
          <a:r>
            <a:rPr lang="en-ZA" sz="1800" dirty="0" smtClean="0">
              <a:solidFill>
                <a:schemeClr val="bg1"/>
              </a:solidFill>
            </a:rPr>
            <a:t>Development of appropriate steering mechanisms</a:t>
          </a:r>
          <a:endParaRPr lang="en-ZA" sz="1800" dirty="0">
            <a:solidFill>
              <a:schemeClr val="bg1"/>
            </a:solidFill>
          </a:endParaRPr>
        </a:p>
      </dgm:t>
    </dgm:pt>
    <dgm:pt modelId="{252B18FF-324D-4E6A-8B1C-508C40E22146}" type="parTrans" cxnId="{AC849A80-F434-498F-95DC-7E014C4FD61F}">
      <dgm:prSet/>
      <dgm:spPr/>
      <dgm:t>
        <a:bodyPr/>
        <a:lstStyle/>
        <a:p>
          <a:endParaRPr lang="en-ZA" sz="1800">
            <a:solidFill>
              <a:schemeClr val="tx1"/>
            </a:solidFill>
          </a:endParaRPr>
        </a:p>
      </dgm:t>
    </dgm:pt>
    <dgm:pt modelId="{94B75128-573D-45CE-B360-B99C6019C571}" type="sibTrans" cxnId="{AC849A80-F434-498F-95DC-7E014C4FD61F}">
      <dgm:prSet/>
      <dgm:spPr/>
      <dgm:t>
        <a:bodyPr/>
        <a:lstStyle/>
        <a:p>
          <a:endParaRPr lang="en-ZA" sz="1800">
            <a:solidFill>
              <a:schemeClr val="tx1"/>
            </a:solidFill>
          </a:endParaRPr>
        </a:p>
      </dgm:t>
    </dgm:pt>
    <dgm:pt modelId="{E286C16A-F883-4164-9E39-6F024936C55D}">
      <dgm:prSet phldrT="[Text]" custT="1"/>
      <dgm:spPr>
        <a:solidFill>
          <a:srgbClr val="CCCC00"/>
        </a:solidFill>
        <a:ln>
          <a:solidFill>
            <a:schemeClr val="accent2"/>
          </a:solidFill>
        </a:ln>
      </dgm:spPr>
      <dgm:t>
        <a:bodyPr/>
        <a:lstStyle/>
        <a:p>
          <a:r>
            <a:rPr lang="en-ZA" sz="1800" dirty="0" smtClean="0">
              <a:solidFill>
                <a:schemeClr val="bg1"/>
              </a:solidFill>
            </a:rPr>
            <a:t>Effective oversight, monitoring and evaluation </a:t>
          </a:r>
          <a:endParaRPr lang="en-ZA" sz="1800" dirty="0">
            <a:solidFill>
              <a:schemeClr val="bg1"/>
            </a:solidFill>
          </a:endParaRPr>
        </a:p>
      </dgm:t>
    </dgm:pt>
    <dgm:pt modelId="{7C7DB14F-78D8-4A80-96ED-F6A93B761E28}" type="parTrans" cxnId="{EDDE4BC0-F241-452E-901D-F12F0DCF8F31}">
      <dgm:prSet/>
      <dgm:spPr/>
      <dgm:t>
        <a:bodyPr/>
        <a:lstStyle/>
        <a:p>
          <a:endParaRPr lang="en-ZA" sz="1800">
            <a:solidFill>
              <a:schemeClr val="tx1"/>
            </a:solidFill>
          </a:endParaRPr>
        </a:p>
      </dgm:t>
    </dgm:pt>
    <dgm:pt modelId="{68BE11F2-7287-40F6-B097-3E2E0F2E22F4}" type="sibTrans" cxnId="{EDDE4BC0-F241-452E-901D-F12F0DCF8F31}">
      <dgm:prSet/>
      <dgm:spPr/>
      <dgm:t>
        <a:bodyPr/>
        <a:lstStyle/>
        <a:p>
          <a:endParaRPr lang="en-ZA" sz="1800">
            <a:solidFill>
              <a:schemeClr val="tx1"/>
            </a:solidFill>
          </a:endParaRPr>
        </a:p>
      </dgm:t>
    </dgm:pt>
    <dgm:pt modelId="{40165829-638D-4C55-81A0-0A607C489334}">
      <dgm:prSet phldrT="[Text]" custT="1"/>
      <dgm:spPr>
        <a:solidFill>
          <a:schemeClr val="accent6">
            <a:lumMod val="60000"/>
            <a:lumOff val="40000"/>
          </a:schemeClr>
        </a:solidFill>
        <a:ln>
          <a:solidFill>
            <a:schemeClr val="accent2"/>
          </a:solidFill>
        </a:l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ZA" sz="1800" dirty="0" smtClean="0">
              <a:solidFill>
                <a:schemeClr val="bg1"/>
              </a:solidFill>
            </a:rPr>
            <a:t>Funding of PSET institutions and entities </a:t>
          </a:r>
        </a:p>
        <a:p>
          <a:pPr lvl="0" defTabSz="711200">
            <a:lnSpc>
              <a:spcPct val="90000"/>
            </a:lnSpc>
            <a:spcBef>
              <a:spcPct val="0"/>
            </a:spcBef>
            <a:spcAft>
              <a:spcPct val="35000"/>
            </a:spcAft>
          </a:pPr>
          <a:endParaRPr lang="en-ZA" sz="1800" dirty="0">
            <a:solidFill>
              <a:schemeClr val="bg1"/>
            </a:solidFill>
          </a:endParaRPr>
        </a:p>
      </dgm:t>
    </dgm:pt>
    <dgm:pt modelId="{4873792B-A99C-40B9-B9C1-DBED62649467}" type="parTrans" cxnId="{9E9FF80F-F0EF-485E-8145-AE3F302E0659}">
      <dgm:prSet/>
      <dgm:spPr/>
      <dgm:t>
        <a:bodyPr/>
        <a:lstStyle/>
        <a:p>
          <a:endParaRPr lang="en-ZA" sz="1800">
            <a:solidFill>
              <a:schemeClr val="tx1"/>
            </a:solidFill>
          </a:endParaRPr>
        </a:p>
      </dgm:t>
    </dgm:pt>
    <dgm:pt modelId="{62502572-ACEC-4A95-B45F-EBD970126532}" type="sibTrans" cxnId="{9E9FF80F-F0EF-485E-8145-AE3F302E0659}">
      <dgm:prSet/>
      <dgm:spPr/>
      <dgm:t>
        <a:bodyPr/>
        <a:lstStyle/>
        <a:p>
          <a:endParaRPr lang="en-ZA" sz="1800">
            <a:solidFill>
              <a:schemeClr val="tx1"/>
            </a:solidFill>
          </a:endParaRPr>
        </a:p>
      </dgm:t>
    </dgm:pt>
    <dgm:pt modelId="{4EDA5033-3483-4384-905A-0270983157A6}">
      <dgm:prSet phldrT="[Text]" custT="1"/>
      <dgm:spPr>
        <a:solidFill>
          <a:schemeClr val="accent5">
            <a:lumMod val="75000"/>
          </a:schemeClr>
        </a:solidFill>
        <a:ln>
          <a:solidFill>
            <a:schemeClr val="accent2"/>
          </a:solidFill>
        </a:ln>
      </dgm:spPr>
      <dgm:t>
        <a:bodyPr/>
        <a:lstStyle/>
        <a:p>
          <a:r>
            <a:rPr lang="en-ZA" sz="1800" dirty="0" smtClean="0">
              <a:solidFill>
                <a:schemeClr val="bg1"/>
              </a:solidFill>
            </a:rPr>
            <a:t>Provision of support services in relation to teaching and learning </a:t>
          </a:r>
          <a:endParaRPr lang="en-ZA" sz="1800" dirty="0">
            <a:solidFill>
              <a:schemeClr val="bg1"/>
            </a:solidFill>
          </a:endParaRPr>
        </a:p>
      </dgm:t>
    </dgm:pt>
    <dgm:pt modelId="{A2C3DCA2-8536-4889-91A9-F7BFC8D9642E}" type="parTrans" cxnId="{3BFF5E4C-3643-4D5A-8441-E87C75EAF30F}">
      <dgm:prSet/>
      <dgm:spPr/>
      <dgm:t>
        <a:bodyPr/>
        <a:lstStyle/>
        <a:p>
          <a:endParaRPr lang="en-ZA" sz="1800">
            <a:solidFill>
              <a:schemeClr val="tx1"/>
            </a:solidFill>
          </a:endParaRPr>
        </a:p>
      </dgm:t>
    </dgm:pt>
    <dgm:pt modelId="{FAB4BD44-2F5E-47A5-8F7E-274DA1CA11B6}" type="sibTrans" cxnId="{3BFF5E4C-3643-4D5A-8441-E87C75EAF30F}">
      <dgm:prSet/>
      <dgm:spPr/>
      <dgm:t>
        <a:bodyPr/>
        <a:lstStyle/>
        <a:p>
          <a:endParaRPr lang="en-ZA" sz="1800">
            <a:solidFill>
              <a:schemeClr val="tx1"/>
            </a:solidFill>
          </a:endParaRPr>
        </a:p>
      </dgm:t>
    </dgm:pt>
    <dgm:pt modelId="{2B6842BA-213D-4913-B5CE-BE82E6BFE627}" type="pres">
      <dgm:prSet presAssocID="{E836CF3A-99E8-4FFB-9175-57807BA9FC96}" presName="composite" presStyleCnt="0">
        <dgm:presLayoutVars>
          <dgm:chMax val="1"/>
          <dgm:dir/>
          <dgm:resizeHandles val="exact"/>
        </dgm:presLayoutVars>
      </dgm:prSet>
      <dgm:spPr/>
      <dgm:t>
        <a:bodyPr/>
        <a:lstStyle/>
        <a:p>
          <a:endParaRPr lang="en-ZA"/>
        </a:p>
      </dgm:t>
    </dgm:pt>
    <dgm:pt modelId="{49172D71-7D35-4940-9654-06FED729F5E6}" type="pres">
      <dgm:prSet presAssocID="{5BF8D7B2-30CE-45B1-9FFB-39FDA209FBF7}" presName="roof" presStyleLbl="dkBgShp" presStyleIdx="0" presStyleCnt="2" custScaleY="64226" custLinFactNeighborX="400" custLinFactNeighborY="-25732"/>
      <dgm:spPr/>
      <dgm:t>
        <a:bodyPr/>
        <a:lstStyle/>
        <a:p>
          <a:endParaRPr lang="en-ZA"/>
        </a:p>
      </dgm:t>
    </dgm:pt>
    <dgm:pt modelId="{11F609D6-4C2F-42BA-BF73-97166B8FFC04}" type="pres">
      <dgm:prSet presAssocID="{5BF8D7B2-30CE-45B1-9FFB-39FDA209FBF7}" presName="pillars" presStyleCnt="0"/>
      <dgm:spPr/>
    </dgm:pt>
    <dgm:pt modelId="{47EA3331-8631-499E-B7FA-E5EFA3772CD6}" type="pres">
      <dgm:prSet presAssocID="{5BF8D7B2-30CE-45B1-9FFB-39FDA209FBF7}" presName="pillar1" presStyleLbl="node1" presStyleIdx="0" presStyleCnt="4" custScaleX="23108" custScaleY="65744" custLinFactNeighborX="452" custLinFactNeighborY="15765">
        <dgm:presLayoutVars>
          <dgm:bulletEnabled val="1"/>
        </dgm:presLayoutVars>
      </dgm:prSet>
      <dgm:spPr/>
      <dgm:t>
        <a:bodyPr/>
        <a:lstStyle/>
        <a:p>
          <a:endParaRPr lang="en-ZA"/>
        </a:p>
      </dgm:t>
    </dgm:pt>
    <dgm:pt modelId="{7EAF1592-9BF2-4775-87FF-B695F238C67A}" type="pres">
      <dgm:prSet presAssocID="{E286C16A-F883-4164-9E39-6F024936C55D}" presName="pillarX" presStyleLbl="node1" presStyleIdx="1" presStyleCnt="4" custScaleX="27450" custScaleY="65802" custLinFactNeighborX="1270" custLinFactNeighborY="16713">
        <dgm:presLayoutVars>
          <dgm:bulletEnabled val="1"/>
        </dgm:presLayoutVars>
      </dgm:prSet>
      <dgm:spPr/>
      <dgm:t>
        <a:bodyPr/>
        <a:lstStyle/>
        <a:p>
          <a:endParaRPr lang="en-ZA"/>
        </a:p>
      </dgm:t>
    </dgm:pt>
    <dgm:pt modelId="{77DB743E-536B-4AD9-8E60-34AA47E50541}" type="pres">
      <dgm:prSet presAssocID="{4EDA5033-3483-4384-905A-0270983157A6}" presName="pillarX" presStyleLbl="node1" presStyleIdx="2" presStyleCnt="4" custScaleX="24261" custScaleY="67692" custLinFactNeighborX="1734" custLinFactNeighborY="18053">
        <dgm:presLayoutVars>
          <dgm:bulletEnabled val="1"/>
        </dgm:presLayoutVars>
      </dgm:prSet>
      <dgm:spPr/>
      <dgm:t>
        <a:bodyPr/>
        <a:lstStyle/>
        <a:p>
          <a:endParaRPr lang="en-ZA"/>
        </a:p>
      </dgm:t>
    </dgm:pt>
    <dgm:pt modelId="{F401322F-2C89-485F-9DB0-AE1C6E105D50}" type="pres">
      <dgm:prSet presAssocID="{40165829-638D-4C55-81A0-0A607C489334}" presName="pillarX" presStyleLbl="node1" presStyleIdx="3" presStyleCnt="4" custScaleX="22064" custScaleY="66847" custLinFactNeighborX="1488" custLinFactNeighborY="15801">
        <dgm:presLayoutVars>
          <dgm:bulletEnabled val="1"/>
        </dgm:presLayoutVars>
      </dgm:prSet>
      <dgm:spPr/>
      <dgm:t>
        <a:bodyPr/>
        <a:lstStyle/>
        <a:p>
          <a:endParaRPr lang="en-ZA"/>
        </a:p>
      </dgm:t>
    </dgm:pt>
    <dgm:pt modelId="{94C64CEA-05B0-4E83-B9A7-1D6CFAD9F1F7}" type="pres">
      <dgm:prSet presAssocID="{5BF8D7B2-30CE-45B1-9FFB-39FDA209FBF7}" presName="base" presStyleLbl="dkBgShp" presStyleIdx="1" presStyleCnt="2" custLinFactNeighborX="12099" custLinFactNeighborY="8410"/>
      <dgm:spPr>
        <a:ln>
          <a:solidFill>
            <a:schemeClr val="accent2"/>
          </a:solidFill>
        </a:ln>
      </dgm:spPr>
      <dgm:t>
        <a:bodyPr/>
        <a:lstStyle/>
        <a:p>
          <a:endParaRPr lang="en-ZA"/>
        </a:p>
      </dgm:t>
    </dgm:pt>
  </dgm:ptLst>
  <dgm:cxnLst>
    <dgm:cxn modelId="{AC849A80-F434-498F-95DC-7E014C4FD61F}" srcId="{5BF8D7B2-30CE-45B1-9FFB-39FDA209FBF7}" destId="{2BAB09AD-6E15-4139-BE5F-38E768FDCD20}" srcOrd="0" destOrd="0" parTransId="{252B18FF-324D-4E6A-8B1C-508C40E22146}" sibTransId="{94B75128-573D-45CE-B360-B99C6019C571}"/>
    <dgm:cxn modelId="{EDDE4BC0-F241-452E-901D-F12F0DCF8F31}" srcId="{5BF8D7B2-30CE-45B1-9FFB-39FDA209FBF7}" destId="{E286C16A-F883-4164-9E39-6F024936C55D}" srcOrd="1" destOrd="0" parTransId="{7C7DB14F-78D8-4A80-96ED-F6A93B761E28}" sibTransId="{68BE11F2-7287-40F6-B097-3E2E0F2E22F4}"/>
    <dgm:cxn modelId="{824E6C31-360B-4899-8ED7-332A407654FE}" type="presOf" srcId="{5BF8D7B2-30CE-45B1-9FFB-39FDA209FBF7}" destId="{49172D71-7D35-4940-9654-06FED729F5E6}" srcOrd="0" destOrd="0" presId="urn:microsoft.com/office/officeart/2005/8/layout/hList3"/>
    <dgm:cxn modelId="{4B3E5DCD-2953-49AA-A6D7-3FC5F91C4045}" type="presOf" srcId="{4EDA5033-3483-4384-905A-0270983157A6}" destId="{77DB743E-536B-4AD9-8E60-34AA47E50541}" srcOrd="0" destOrd="0" presId="urn:microsoft.com/office/officeart/2005/8/layout/hList3"/>
    <dgm:cxn modelId="{0C76676E-6899-4FFF-9EDC-71DFE6C00643}" type="presOf" srcId="{40165829-638D-4C55-81A0-0A607C489334}" destId="{F401322F-2C89-485F-9DB0-AE1C6E105D50}" srcOrd="0" destOrd="0" presId="urn:microsoft.com/office/officeart/2005/8/layout/hList3"/>
    <dgm:cxn modelId="{C3AAA569-1240-4AC6-8A49-F7C06C98A3CA}" type="presOf" srcId="{E286C16A-F883-4164-9E39-6F024936C55D}" destId="{7EAF1592-9BF2-4775-87FF-B695F238C67A}" srcOrd="0" destOrd="0" presId="urn:microsoft.com/office/officeart/2005/8/layout/hList3"/>
    <dgm:cxn modelId="{3B4368AD-10E4-4AEF-AE4A-718A4429468F}" type="presOf" srcId="{E836CF3A-99E8-4FFB-9175-57807BA9FC96}" destId="{2B6842BA-213D-4913-B5CE-BE82E6BFE627}" srcOrd="0" destOrd="0" presId="urn:microsoft.com/office/officeart/2005/8/layout/hList3"/>
    <dgm:cxn modelId="{3BFF5E4C-3643-4D5A-8441-E87C75EAF30F}" srcId="{5BF8D7B2-30CE-45B1-9FFB-39FDA209FBF7}" destId="{4EDA5033-3483-4384-905A-0270983157A6}" srcOrd="2" destOrd="0" parTransId="{A2C3DCA2-8536-4889-91A9-F7BFC8D9642E}" sibTransId="{FAB4BD44-2F5E-47A5-8F7E-274DA1CA11B6}"/>
    <dgm:cxn modelId="{9E9FF80F-F0EF-485E-8145-AE3F302E0659}" srcId="{5BF8D7B2-30CE-45B1-9FFB-39FDA209FBF7}" destId="{40165829-638D-4C55-81A0-0A607C489334}" srcOrd="3" destOrd="0" parTransId="{4873792B-A99C-40B9-B9C1-DBED62649467}" sibTransId="{62502572-ACEC-4A95-B45F-EBD970126532}"/>
    <dgm:cxn modelId="{13C9B51F-A2B9-4C9F-8617-52E0BC44000A}" type="presOf" srcId="{2BAB09AD-6E15-4139-BE5F-38E768FDCD20}" destId="{47EA3331-8631-499E-B7FA-E5EFA3772CD6}" srcOrd="0" destOrd="0" presId="urn:microsoft.com/office/officeart/2005/8/layout/hList3"/>
    <dgm:cxn modelId="{72DC0B24-9E97-465B-A174-481041FDC08B}" srcId="{E836CF3A-99E8-4FFB-9175-57807BA9FC96}" destId="{5BF8D7B2-30CE-45B1-9FFB-39FDA209FBF7}" srcOrd="0" destOrd="0" parTransId="{FF446DCD-E0E8-48F0-99D8-9EB3EF5E2114}" sibTransId="{33952C5D-B200-459E-9AB1-7A7A2D9F2A28}"/>
    <dgm:cxn modelId="{A88D93C7-6E49-4EB1-9504-535D50965DBF}" type="presParOf" srcId="{2B6842BA-213D-4913-B5CE-BE82E6BFE627}" destId="{49172D71-7D35-4940-9654-06FED729F5E6}" srcOrd="0" destOrd="0" presId="urn:microsoft.com/office/officeart/2005/8/layout/hList3"/>
    <dgm:cxn modelId="{F1CF5519-92D1-49C1-94FD-A354DE45E4D2}" type="presParOf" srcId="{2B6842BA-213D-4913-B5CE-BE82E6BFE627}" destId="{11F609D6-4C2F-42BA-BF73-97166B8FFC04}" srcOrd="1" destOrd="0" presId="urn:microsoft.com/office/officeart/2005/8/layout/hList3"/>
    <dgm:cxn modelId="{0BC4B554-7432-4A6A-9A19-FBAA3EF1BA84}" type="presParOf" srcId="{11F609D6-4C2F-42BA-BF73-97166B8FFC04}" destId="{47EA3331-8631-499E-B7FA-E5EFA3772CD6}" srcOrd="0" destOrd="0" presId="urn:microsoft.com/office/officeart/2005/8/layout/hList3"/>
    <dgm:cxn modelId="{663FDFFE-F7EF-477C-8A19-6E3BA0DF8191}" type="presParOf" srcId="{11F609D6-4C2F-42BA-BF73-97166B8FFC04}" destId="{7EAF1592-9BF2-4775-87FF-B695F238C67A}" srcOrd="1" destOrd="0" presId="urn:microsoft.com/office/officeart/2005/8/layout/hList3"/>
    <dgm:cxn modelId="{CA378ACF-10CA-4388-A987-6B7B6ABB62EE}" type="presParOf" srcId="{11F609D6-4C2F-42BA-BF73-97166B8FFC04}" destId="{77DB743E-536B-4AD9-8E60-34AA47E50541}" srcOrd="2" destOrd="0" presId="urn:microsoft.com/office/officeart/2005/8/layout/hList3"/>
    <dgm:cxn modelId="{EDE8962C-E223-41EB-8DF7-CAABB04A2BFC}" type="presParOf" srcId="{11F609D6-4C2F-42BA-BF73-97166B8FFC04}" destId="{F401322F-2C89-485F-9DB0-AE1C6E105D50}" srcOrd="3" destOrd="0" presId="urn:microsoft.com/office/officeart/2005/8/layout/hList3"/>
    <dgm:cxn modelId="{77C55039-BA9B-4AF0-B27F-85F94B7802D7}" type="presParOf" srcId="{2B6842BA-213D-4913-B5CE-BE82E6BFE627}" destId="{94C64CEA-05B0-4E83-B9A7-1D6CFAD9F1F7}" srcOrd="2" destOrd="0" presId="urn:microsoft.com/office/officeart/2005/8/layout/hLis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323845-FDE3-4BBB-AB83-55AFCAD0D486}"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ZA"/>
        </a:p>
      </dgm:t>
    </dgm:pt>
    <dgm:pt modelId="{83CE1231-3A5A-445B-B4D9-DC7081D2C284}">
      <dgm:prSet phldrT="[Text]" custT="1"/>
      <dgm:spPr>
        <a:solidFill>
          <a:srgbClr val="00B050"/>
        </a:solidFill>
        <a:ln>
          <a:solidFill>
            <a:srgbClr val="00B050"/>
          </a:solidFill>
        </a:ln>
      </dgm:spPr>
      <dgm:t>
        <a:bodyPr/>
        <a:lstStyle/>
        <a:p>
          <a:r>
            <a:rPr lang="en-GB" sz="1600" b="1" dirty="0" smtClean="0">
              <a:solidFill>
                <a:schemeClr val="bg1"/>
              </a:solidFill>
              <a:effectLst/>
            </a:rPr>
            <a:t>Improved quality of PSET provision</a:t>
          </a:r>
          <a:endParaRPr lang="en-ZA" sz="1600" b="1" dirty="0">
            <a:solidFill>
              <a:schemeClr val="bg1"/>
            </a:solidFill>
          </a:endParaRPr>
        </a:p>
      </dgm:t>
    </dgm:pt>
    <dgm:pt modelId="{CCEA1419-892D-4673-82EC-B924648DAAAF}" type="parTrans" cxnId="{8D93C560-DBE6-44CD-826F-C553999C3E07}">
      <dgm:prSet/>
      <dgm:spPr/>
      <dgm:t>
        <a:bodyPr/>
        <a:lstStyle/>
        <a:p>
          <a:endParaRPr lang="en-ZA" sz="1600">
            <a:solidFill>
              <a:schemeClr val="tx1"/>
            </a:solidFill>
          </a:endParaRPr>
        </a:p>
      </dgm:t>
    </dgm:pt>
    <dgm:pt modelId="{F231D0DF-3605-4311-995A-409F9449C9B4}" type="sibTrans" cxnId="{8D93C560-DBE6-44CD-826F-C553999C3E07}">
      <dgm:prSet/>
      <dgm:spPr/>
      <dgm:t>
        <a:bodyPr/>
        <a:lstStyle/>
        <a:p>
          <a:endParaRPr lang="en-ZA" sz="1600">
            <a:solidFill>
              <a:schemeClr val="tx1"/>
            </a:solidFill>
          </a:endParaRPr>
        </a:p>
      </dgm:t>
    </dgm:pt>
    <dgm:pt modelId="{B6606CC5-8F8A-4395-B18F-11B7EAAF0A4D}">
      <dgm:prSet custT="1"/>
      <dgm:spPr>
        <a:solidFill>
          <a:schemeClr val="accent5">
            <a:lumMod val="90000"/>
          </a:schemeClr>
        </a:solidFill>
        <a:ln>
          <a:solidFill>
            <a:schemeClr val="accent5">
              <a:lumMod val="90000"/>
            </a:schemeClr>
          </a:solidFill>
        </a:ln>
      </dgm:spPr>
      <dgm:t>
        <a:bodyPr/>
        <a:lstStyle/>
        <a:p>
          <a:r>
            <a:rPr lang="en-ZA" sz="1600" b="1" dirty="0" smtClean="0">
              <a:solidFill>
                <a:schemeClr val="bg1"/>
              </a:solidFill>
              <a:effectLst/>
            </a:rPr>
            <a:t>A responsive PSET system</a:t>
          </a:r>
          <a:endParaRPr lang="en-ZA" sz="1600" b="1" dirty="0">
            <a:solidFill>
              <a:schemeClr val="bg1"/>
            </a:solidFill>
          </a:endParaRPr>
        </a:p>
      </dgm:t>
    </dgm:pt>
    <dgm:pt modelId="{1BCA9685-8777-4403-B527-275CEC520799}" type="parTrans" cxnId="{D28A919E-9EAC-4A0B-882B-C767772C52BB}">
      <dgm:prSet/>
      <dgm:spPr/>
      <dgm:t>
        <a:bodyPr/>
        <a:lstStyle/>
        <a:p>
          <a:endParaRPr lang="en-ZA" sz="1600">
            <a:solidFill>
              <a:schemeClr val="tx1"/>
            </a:solidFill>
          </a:endParaRPr>
        </a:p>
      </dgm:t>
    </dgm:pt>
    <dgm:pt modelId="{F05D1F21-0B95-4198-BB35-8BC6F707A109}" type="sibTrans" cxnId="{D28A919E-9EAC-4A0B-882B-C767772C52BB}">
      <dgm:prSet/>
      <dgm:spPr/>
      <dgm:t>
        <a:bodyPr/>
        <a:lstStyle/>
        <a:p>
          <a:endParaRPr lang="en-ZA" sz="1600">
            <a:solidFill>
              <a:schemeClr val="tx1"/>
            </a:solidFill>
          </a:endParaRPr>
        </a:p>
      </dgm:t>
    </dgm:pt>
    <dgm:pt modelId="{D72FC515-BF36-42F6-BD71-A808302C1028}">
      <dgm:prSet custT="1"/>
      <dgm:spPr>
        <a:solidFill>
          <a:srgbClr val="00B0F0"/>
        </a:solidFill>
        <a:ln>
          <a:solidFill>
            <a:srgbClr val="00B0F0"/>
          </a:solidFill>
        </a:ln>
      </dgm:spPr>
      <dgm:t>
        <a:bodyPr/>
        <a:lstStyle/>
        <a:p>
          <a:pPr rtl="0"/>
          <a:r>
            <a:rPr lang="en-ZA" sz="1600" b="1" dirty="0" smtClean="0">
              <a:solidFill>
                <a:schemeClr val="bg1"/>
              </a:solidFill>
              <a:effectLst/>
            </a:rPr>
            <a:t>Excellent business operations within DHET</a:t>
          </a:r>
          <a:endParaRPr lang="en-ZA" sz="1600" b="1" dirty="0">
            <a:solidFill>
              <a:schemeClr val="bg1"/>
            </a:solidFill>
          </a:endParaRPr>
        </a:p>
      </dgm:t>
    </dgm:pt>
    <dgm:pt modelId="{0C1034AF-DBF4-4823-996A-0AA716A0FE87}" type="parTrans" cxnId="{DCE24C99-E8AB-4B9B-8F4A-0D380BAA4786}">
      <dgm:prSet/>
      <dgm:spPr/>
      <dgm:t>
        <a:bodyPr/>
        <a:lstStyle/>
        <a:p>
          <a:endParaRPr lang="en-ZA" sz="1600">
            <a:solidFill>
              <a:schemeClr val="tx1"/>
            </a:solidFill>
          </a:endParaRPr>
        </a:p>
      </dgm:t>
    </dgm:pt>
    <dgm:pt modelId="{095AAC42-4760-41BD-AFA0-E80CD98FF769}" type="sibTrans" cxnId="{DCE24C99-E8AB-4B9B-8F4A-0D380BAA4786}">
      <dgm:prSet/>
      <dgm:spPr/>
      <dgm:t>
        <a:bodyPr/>
        <a:lstStyle/>
        <a:p>
          <a:endParaRPr lang="en-ZA" sz="1600">
            <a:solidFill>
              <a:schemeClr val="tx1"/>
            </a:solidFill>
          </a:endParaRPr>
        </a:p>
      </dgm:t>
    </dgm:pt>
    <dgm:pt modelId="{ED5C3CBD-479F-460B-8EB3-087E82C93013}">
      <dgm:prSet custT="1"/>
      <dgm:spPr>
        <a:solidFill>
          <a:srgbClr val="FFC000"/>
        </a:solidFill>
        <a:ln>
          <a:solidFill>
            <a:srgbClr val="FFC000"/>
          </a:solidFill>
        </a:ln>
      </dgm:spPr>
      <dgm: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smtClean="0">
              <a:solidFill>
                <a:schemeClr val="bg1"/>
              </a:solidFill>
              <a:effectLst/>
              <a:latin typeface="+mn-lt"/>
              <a:ea typeface="Arial Unicode MS" panose="020B0604020202020204" pitchFamily="34" charset="-128"/>
              <a:cs typeface="Arial Unicode MS" panose="020B0604020202020204" pitchFamily="34" charset="-128"/>
            </a:rPr>
            <a:t>Expanded </a:t>
          </a:r>
          <a:r>
            <a:rPr lang="en-GB" sz="1600" b="1" dirty="0" smtClean="0">
              <a:solidFill>
                <a:schemeClr val="bg1"/>
              </a:solidFill>
              <a:effectLst/>
              <a:latin typeface="+mn-lt"/>
              <a:ea typeface="Arial Unicode MS" panose="020B0604020202020204" pitchFamily="34" charset="-128"/>
              <a:cs typeface="Arial Unicode MS" panose="020B0604020202020204" pitchFamily="34" charset="-128"/>
            </a:rPr>
            <a:t>access to PSET opportunities</a:t>
          </a:r>
          <a:endParaRPr lang="en-GB" sz="1600" dirty="0" smtClean="0">
            <a:solidFill>
              <a:schemeClr val="bg1"/>
            </a:solidFill>
            <a:effectLst/>
            <a:latin typeface="+mn-lt"/>
            <a:ea typeface="Times New Roman" panose="02020603050405020304" pitchFamily="18"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ZA" sz="1600" b="1" dirty="0">
            <a:solidFill>
              <a:schemeClr val="bg1"/>
            </a:solidFill>
            <a:latin typeface="+mn-lt"/>
            <a:ea typeface="Arial Unicode MS" panose="020B0604020202020204" pitchFamily="34" charset="-128"/>
            <a:cs typeface="Arial Unicode MS" panose="020B0604020202020204" pitchFamily="34" charset="-128"/>
          </a:endParaRPr>
        </a:p>
      </dgm:t>
    </dgm:pt>
    <dgm:pt modelId="{AF078BE9-BD15-49A6-864A-AE0396FE3C86}" type="parTrans" cxnId="{FC07B52F-E731-4913-AD76-763993121964}">
      <dgm:prSet/>
      <dgm:spPr/>
      <dgm:t>
        <a:bodyPr/>
        <a:lstStyle/>
        <a:p>
          <a:endParaRPr lang="en-ZA" sz="1600"/>
        </a:p>
      </dgm:t>
    </dgm:pt>
    <dgm:pt modelId="{17E7A7C0-2A94-4895-98EB-B21B71DB1289}" type="sibTrans" cxnId="{FC07B52F-E731-4913-AD76-763993121964}">
      <dgm:prSet/>
      <dgm:spPr/>
      <dgm:t>
        <a:bodyPr/>
        <a:lstStyle/>
        <a:p>
          <a:endParaRPr lang="en-ZA" sz="1600"/>
        </a:p>
      </dgm:t>
    </dgm:pt>
    <dgm:pt modelId="{5E9FEE1D-D72F-4DBF-851A-0BECE518F2C5}">
      <dgm:prSet phldrT="[Text]" custT="1"/>
      <dgm:spPr>
        <a:solidFill>
          <a:schemeClr val="accent2">
            <a:lumMod val="60000"/>
            <a:lumOff val="40000"/>
          </a:schemeClr>
        </a:solidFill>
        <a:ln>
          <a:solidFill>
            <a:schemeClr val="accent2"/>
          </a:solidFill>
        </a:ln>
      </dgm:spPr>
      <dgm:t>
        <a:bodyPr/>
        <a:lstStyle/>
        <a:p>
          <a:r>
            <a:rPr lang="en-GB" sz="1600" b="1" dirty="0" smtClean="0">
              <a:solidFill>
                <a:schemeClr val="bg1"/>
              </a:solidFill>
              <a:effectLst/>
            </a:rPr>
            <a:t>Improved efficiency and success of the PSET system</a:t>
          </a:r>
          <a:endParaRPr lang="en-ZA" sz="1600" b="1" dirty="0">
            <a:solidFill>
              <a:schemeClr val="bg1"/>
            </a:solidFill>
          </a:endParaRPr>
        </a:p>
      </dgm:t>
    </dgm:pt>
    <dgm:pt modelId="{2897189F-6FED-49DF-9AB4-A09C908186EE}" type="sibTrans" cxnId="{7570D0AF-B6A7-4E9C-8927-51BC44BD9944}">
      <dgm:prSet/>
      <dgm:spPr/>
      <dgm:t>
        <a:bodyPr/>
        <a:lstStyle/>
        <a:p>
          <a:endParaRPr lang="en-ZA" sz="1600">
            <a:solidFill>
              <a:schemeClr val="tx1"/>
            </a:solidFill>
          </a:endParaRPr>
        </a:p>
      </dgm:t>
    </dgm:pt>
    <dgm:pt modelId="{89EFFF9E-3EA3-4E75-80CB-E91003D92142}" type="parTrans" cxnId="{7570D0AF-B6A7-4E9C-8927-51BC44BD9944}">
      <dgm:prSet/>
      <dgm:spPr/>
      <dgm:t>
        <a:bodyPr/>
        <a:lstStyle/>
        <a:p>
          <a:endParaRPr lang="en-ZA" sz="1600">
            <a:solidFill>
              <a:schemeClr val="tx1"/>
            </a:solidFill>
          </a:endParaRPr>
        </a:p>
      </dgm:t>
    </dgm:pt>
    <dgm:pt modelId="{51CCA4CF-7639-4344-835D-761B5C8FE964}" type="pres">
      <dgm:prSet presAssocID="{1E323845-FDE3-4BBB-AB83-55AFCAD0D486}" presName="Name0" presStyleCnt="0">
        <dgm:presLayoutVars>
          <dgm:chMax val="7"/>
          <dgm:chPref val="7"/>
          <dgm:dir/>
        </dgm:presLayoutVars>
      </dgm:prSet>
      <dgm:spPr/>
      <dgm:t>
        <a:bodyPr/>
        <a:lstStyle/>
        <a:p>
          <a:endParaRPr lang="en-ZA"/>
        </a:p>
      </dgm:t>
    </dgm:pt>
    <dgm:pt modelId="{EC9E4E88-C134-4EAA-B16D-FBD2E4614287}" type="pres">
      <dgm:prSet presAssocID="{1E323845-FDE3-4BBB-AB83-55AFCAD0D486}" presName="Name1" presStyleCnt="0"/>
      <dgm:spPr/>
    </dgm:pt>
    <dgm:pt modelId="{D22A405C-36C6-421D-A0B1-54846847B72E}" type="pres">
      <dgm:prSet presAssocID="{1E323845-FDE3-4BBB-AB83-55AFCAD0D486}" presName="cycle" presStyleCnt="0"/>
      <dgm:spPr/>
    </dgm:pt>
    <dgm:pt modelId="{22CB0A88-3141-4776-8619-4E604C70CB38}" type="pres">
      <dgm:prSet presAssocID="{1E323845-FDE3-4BBB-AB83-55AFCAD0D486}" presName="srcNode" presStyleLbl="node1" presStyleIdx="0" presStyleCnt="5"/>
      <dgm:spPr/>
    </dgm:pt>
    <dgm:pt modelId="{BFC53F3E-2A04-44F2-8AFF-8F9A1461FA79}" type="pres">
      <dgm:prSet presAssocID="{1E323845-FDE3-4BBB-AB83-55AFCAD0D486}" presName="conn" presStyleLbl="parChTrans1D2" presStyleIdx="0" presStyleCnt="1"/>
      <dgm:spPr/>
      <dgm:t>
        <a:bodyPr/>
        <a:lstStyle/>
        <a:p>
          <a:endParaRPr lang="en-ZA"/>
        </a:p>
      </dgm:t>
    </dgm:pt>
    <dgm:pt modelId="{5885E56F-4BE2-44A8-823D-4F36948A0DC3}" type="pres">
      <dgm:prSet presAssocID="{1E323845-FDE3-4BBB-AB83-55AFCAD0D486}" presName="extraNode" presStyleLbl="node1" presStyleIdx="0" presStyleCnt="5"/>
      <dgm:spPr/>
    </dgm:pt>
    <dgm:pt modelId="{9AC269E6-A31C-4482-BCA1-D1FC1AAD2E66}" type="pres">
      <dgm:prSet presAssocID="{1E323845-FDE3-4BBB-AB83-55AFCAD0D486}" presName="dstNode" presStyleLbl="node1" presStyleIdx="0" presStyleCnt="5"/>
      <dgm:spPr/>
    </dgm:pt>
    <dgm:pt modelId="{FF92BCF6-180A-4FF3-BB5E-D94971CB3B55}" type="pres">
      <dgm:prSet presAssocID="{ED5C3CBD-479F-460B-8EB3-087E82C93013}" presName="text_1" presStyleLbl="node1" presStyleIdx="0" presStyleCnt="5" custScaleY="82327">
        <dgm:presLayoutVars>
          <dgm:bulletEnabled val="1"/>
        </dgm:presLayoutVars>
      </dgm:prSet>
      <dgm:spPr/>
      <dgm:t>
        <a:bodyPr/>
        <a:lstStyle/>
        <a:p>
          <a:endParaRPr lang="en-ZA"/>
        </a:p>
      </dgm:t>
    </dgm:pt>
    <dgm:pt modelId="{6B64FD1F-341A-4293-92B9-6B669407FFEC}" type="pres">
      <dgm:prSet presAssocID="{ED5C3CBD-479F-460B-8EB3-087E82C93013}" presName="accent_1" presStyleCnt="0"/>
      <dgm:spPr/>
    </dgm:pt>
    <dgm:pt modelId="{0AFD88F7-1422-49AF-A887-9B999A9E90EE}" type="pres">
      <dgm:prSet presAssocID="{ED5C3CBD-479F-460B-8EB3-087E82C93013}" presName="accentRepeatNode" presStyleLbl="solidFgAcc1" presStyleIdx="0" presStyleCnt="5">
        <dgm:style>
          <a:lnRef idx="2">
            <a:schemeClr val="accent6"/>
          </a:lnRef>
          <a:fillRef idx="1">
            <a:schemeClr val="lt1"/>
          </a:fillRef>
          <a:effectRef idx="0">
            <a:schemeClr val="accent6"/>
          </a:effectRef>
          <a:fontRef idx="minor">
            <a:schemeClr val="dk1"/>
          </a:fontRef>
        </dgm:style>
      </dgm:prSet>
      <dgm:spPr>
        <a:solidFill>
          <a:srgbClr val="FFC000"/>
        </a:solidFill>
        <a:ln>
          <a:solidFill>
            <a:schemeClr val="accent1"/>
          </a:solidFill>
        </a:ln>
      </dgm:spPr>
      <dgm:t>
        <a:bodyPr/>
        <a:lstStyle/>
        <a:p>
          <a:endParaRPr lang="en-ZA"/>
        </a:p>
      </dgm:t>
    </dgm:pt>
    <dgm:pt modelId="{223D47FC-93BC-4E5D-8AE1-CB547D3F3E9D}" type="pres">
      <dgm:prSet presAssocID="{5E9FEE1D-D72F-4DBF-851A-0BECE518F2C5}" presName="text_2" presStyleLbl="node1" presStyleIdx="1" presStyleCnt="5" custScaleY="64685">
        <dgm:presLayoutVars>
          <dgm:bulletEnabled val="1"/>
        </dgm:presLayoutVars>
      </dgm:prSet>
      <dgm:spPr/>
      <dgm:t>
        <a:bodyPr/>
        <a:lstStyle/>
        <a:p>
          <a:endParaRPr lang="en-ZA"/>
        </a:p>
      </dgm:t>
    </dgm:pt>
    <dgm:pt modelId="{AB17FD9E-D731-4BC8-B7EB-C284D14F9725}" type="pres">
      <dgm:prSet presAssocID="{5E9FEE1D-D72F-4DBF-851A-0BECE518F2C5}" presName="accent_2" presStyleCnt="0"/>
      <dgm:spPr/>
    </dgm:pt>
    <dgm:pt modelId="{F705617C-8DFD-4E0F-8BF5-E85AABA8C50A}" type="pres">
      <dgm:prSet presAssocID="{5E9FEE1D-D72F-4DBF-851A-0BECE518F2C5}" presName="accentRepeatNode" presStyleLbl="solidFgAcc1" presStyleIdx="1" presStyleCnt="5">
        <dgm:style>
          <a:lnRef idx="2">
            <a:schemeClr val="accent6"/>
          </a:lnRef>
          <a:fillRef idx="1">
            <a:schemeClr val="lt1"/>
          </a:fillRef>
          <a:effectRef idx="0">
            <a:schemeClr val="accent6"/>
          </a:effectRef>
          <a:fontRef idx="minor">
            <a:schemeClr val="dk1"/>
          </a:fontRef>
        </dgm:style>
      </dgm:prSet>
      <dgm:spPr>
        <a:solidFill>
          <a:schemeClr val="accent6">
            <a:lumMod val="60000"/>
            <a:lumOff val="40000"/>
          </a:schemeClr>
        </a:solidFill>
      </dgm:spPr>
      <dgm:t>
        <a:bodyPr/>
        <a:lstStyle/>
        <a:p>
          <a:endParaRPr lang="en-ZA"/>
        </a:p>
      </dgm:t>
    </dgm:pt>
    <dgm:pt modelId="{FCF5C626-C7D8-4CA9-9063-033075AA8ED3}" type="pres">
      <dgm:prSet presAssocID="{83CE1231-3A5A-445B-B4D9-DC7081D2C284}" presName="text_3" presStyleLbl="node1" presStyleIdx="2" presStyleCnt="5" custScaleY="70566">
        <dgm:presLayoutVars>
          <dgm:bulletEnabled val="1"/>
        </dgm:presLayoutVars>
      </dgm:prSet>
      <dgm:spPr/>
      <dgm:t>
        <a:bodyPr/>
        <a:lstStyle/>
        <a:p>
          <a:endParaRPr lang="en-ZA"/>
        </a:p>
      </dgm:t>
    </dgm:pt>
    <dgm:pt modelId="{91FE0F6A-FE39-466F-B6D6-02D06E85F059}" type="pres">
      <dgm:prSet presAssocID="{83CE1231-3A5A-445B-B4D9-DC7081D2C284}" presName="accent_3" presStyleCnt="0"/>
      <dgm:spPr/>
    </dgm:pt>
    <dgm:pt modelId="{AF169EA9-5D3D-4DB4-8EE4-DDE066848358}" type="pres">
      <dgm:prSet presAssocID="{83CE1231-3A5A-445B-B4D9-DC7081D2C284}" presName="accentRepeatNode" presStyleLbl="solidFgAcc1" presStyleIdx="2" presStyleCnt="5">
        <dgm:style>
          <a:lnRef idx="2">
            <a:schemeClr val="accent6"/>
          </a:lnRef>
          <a:fillRef idx="1">
            <a:schemeClr val="lt1"/>
          </a:fillRef>
          <a:effectRef idx="0">
            <a:schemeClr val="accent6"/>
          </a:effectRef>
          <a:fontRef idx="minor">
            <a:schemeClr val="dk1"/>
          </a:fontRef>
        </dgm:style>
      </dgm:prSet>
      <dgm:spPr>
        <a:solidFill>
          <a:srgbClr val="00B050"/>
        </a:solidFill>
      </dgm:spPr>
      <dgm:t>
        <a:bodyPr/>
        <a:lstStyle/>
        <a:p>
          <a:endParaRPr lang="en-ZA"/>
        </a:p>
      </dgm:t>
    </dgm:pt>
    <dgm:pt modelId="{B7873C97-7031-4B54-8B66-10CBE7B0BD01}" type="pres">
      <dgm:prSet presAssocID="{B6606CC5-8F8A-4395-B18F-11B7EAAF0A4D}" presName="text_4" presStyleLbl="node1" presStyleIdx="3" presStyleCnt="5" custScaleY="64685" custLinFactNeighborX="552" custLinFactNeighborY="5881">
        <dgm:presLayoutVars>
          <dgm:bulletEnabled val="1"/>
        </dgm:presLayoutVars>
      </dgm:prSet>
      <dgm:spPr/>
      <dgm:t>
        <a:bodyPr/>
        <a:lstStyle/>
        <a:p>
          <a:endParaRPr lang="en-ZA"/>
        </a:p>
      </dgm:t>
    </dgm:pt>
    <dgm:pt modelId="{2EF43E3F-0651-4A3F-8D9F-127DEF4A0FFF}" type="pres">
      <dgm:prSet presAssocID="{B6606CC5-8F8A-4395-B18F-11B7EAAF0A4D}" presName="accent_4" presStyleCnt="0"/>
      <dgm:spPr/>
    </dgm:pt>
    <dgm:pt modelId="{EDB41643-5F5B-45DF-AA25-87F4EC4F3E96}" type="pres">
      <dgm:prSet presAssocID="{B6606CC5-8F8A-4395-B18F-11B7EAAF0A4D}" presName="accentRepeatNode" presStyleLbl="solidFgAcc1" presStyleIdx="3" presStyleCnt="5">
        <dgm:style>
          <a:lnRef idx="2">
            <a:schemeClr val="accent6"/>
          </a:lnRef>
          <a:fillRef idx="1">
            <a:schemeClr val="lt1"/>
          </a:fillRef>
          <a:effectRef idx="0">
            <a:schemeClr val="accent6"/>
          </a:effectRef>
          <a:fontRef idx="minor">
            <a:schemeClr val="dk1"/>
          </a:fontRef>
        </dgm:style>
      </dgm:prSet>
      <dgm:spPr>
        <a:solidFill>
          <a:schemeClr val="accent1"/>
        </a:solidFill>
      </dgm:spPr>
      <dgm:t>
        <a:bodyPr/>
        <a:lstStyle/>
        <a:p>
          <a:endParaRPr lang="en-ZA"/>
        </a:p>
      </dgm:t>
    </dgm:pt>
    <dgm:pt modelId="{FBFF50F8-F3FB-47D2-910E-DEE343A46FD0}" type="pres">
      <dgm:prSet presAssocID="{D72FC515-BF36-42F6-BD71-A808302C1028}" presName="text_5" presStyleLbl="node1" presStyleIdx="4" presStyleCnt="5" custScaleY="82327">
        <dgm:presLayoutVars>
          <dgm:bulletEnabled val="1"/>
        </dgm:presLayoutVars>
      </dgm:prSet>
      <dgm:spPr/>
      <dgm:t>
        <a:bodyPr/>
        <a:lstStyle/>
        <a:p>
          <a:endParaRPr lang="en-ZA"/>
        </a:p>
      </dgm:t>
    </dgm:pt>
    <dgm:pt modelId="{CE4CE678-D033-4AFB-B4F1-725D945535E9}" type="pres">
      <dgm:prSet presAssocID="{D72FC515-BF36-42F6-BD71-A808302C1028}" presName="accent_5" presStyleCnt="0"/>
      <dgm:spPr/>
    </dgm:pt>
    <dgm:pt modelId="{092D93A7-5096-4A39-9BA0-B6E338212D2A}" type="pres">
      <dgm:prSet presAssocID="{D72FC515-BF36-42F6-BD71-A808302C1028}" presName="accentRepeatNode" presStyleLbl="solidFgAcc1" presStyleIdx="4" presStyleCnt="5">
        <dgm:style>
          <a:lnRef idx="2">
            <a:schemeClr val="accent6"/>
          </a:lnRef>
          <a:fillRef idx="1">
            <a:schemeClr val="lt1"/>
          </a:fillRef>
          <a:effectRef idx="0">
            <a:schemeClr val="accent6"/>
          </a:effectRef>
          <a:fontRef idx="minor">
            <a:schemeClr val="dk1"/>
          </a:fontRef>
        </dgm:style>
      </dgm:prSet>
      <dgm:spPr>
        <a:solidFill>
          <a:srgbClr val="00B0F0"/>
        </a:solidFill>
      </dgm:spPr>
      <dgm:t>
        <a:bodyPr/>
        <a:lstStyle/>
        <a:p>
          <a:endParaRPr lang="en-ZA"/>
        </a:p>
      </dgm:t>
    </dgm:pt>
  </dgm:ptLst>
  <dgm:cxnLst>
    <dgm:cxn modelId="{6EC356BC-F2A2-4BF5-B26D-EEFE84C3B1BD}" type="presOf" srcId="{1E323845-FDE3-4BBB-AB83-55AFCAD0D486}" destId="{51CCA4CF-7639-4344-835D-761B5C8FE964}" srcOrd="0" destOrd="0" presId="urn:microsoft.com/office/officeart/2008/layout/VerticalCurvedList"/>
    <dgm:cxn modelId="{57742EA8-2761-45F2-81C8-5388A6E0C82D}" type="presOf" srcId="{17E7A7C0-2A94-4895-98EB-B21B71DB1289}" destId="{BFC53F3E-2A04-44F2-8AFF-8F9A1461FA79}" srcOrd="0" destOrd="0" presId="urn:microsoft.com/office/officeart/2008/layout/VerticalCurvedList"/>
    <dgm:cxn modelId="{39FD5EA6-717A-4456-AD4D-7EA36F02DE59}" type="presOf" srcId="{D72FC515-BF36-42F6-BD71-A808302C1028}" destId="{FBFF50F8-F3FB-47D2-910E-DEE343A46FD0}" srcOrd="0" destOrd="0" presId="urn:microsoft.com/office/officeart/2008/layout/VerticalCurvedList"/>
    <dgm:cxn modelId="{DCE24C99-E8AB-4B9B-8F4A-0D380BAA4786}" srcId="{1E323845-FDE3-4BBB-AB83-55AFCAD0D486}" destId="{D72FC515-BF36-42F6-BD71-A808302C1028}" srcOrd="4" destOrd="0" parTransId="{0C1034AF-DBF4-4823-996A-0AA716A0FE87}" sibTransId="{095AAC42-4760-41BD-AFA0-E80CD98FF769}"/>
    <dgm:cxn modelId="{10A2E346-332E-4E8E-8E97-1F45AD78179C}" type="presOf" srcId="{B6606CC5-8F8A-4395-B18F-11B7EAAF0A4D}" destId="{B7873C97-7031-4B54-8B66-10CBE7B0BD01}" srcOrd="0" destOrd="0" presId="urn:microsoft.com/office/officeart/2008/layout/VerticalCurvedList"/>
    <dgm:cxn modelId="{7555ABC4-79AF-4B37-9361-09958EA66CD8}" type="presOf" srcId="{ED5C3CBD-479F-460B-8EB3-087E82C93013}" destId="{FF92BCF6-180A-4FF3-BB5E-D94971CB3B55}" srcOrd="0" destOrd="0" presId="urn:microsoft.com/office/officeart/2008/layout/VerticalCurvedList"/>
    <dgm:cxn modelId="{66431B1C-C251-480B-8CB8-96B0AE5727C2}" type="presOf" srcId="{83CE1231-3A5A-445B-B4D9-DC7081D2C284}" destId="{FCF5C626-C7D8-4CA9-9063-033075AA8ED3}" srcOrd="0" destOrd="0" presId="urn:microsoft.com/office/officeart/2008/layout/VerticalCurvedList"/>
    <dgm:cxn modelId="{034D0D63-82D2-4393-88F1-C7890ACCBB5F}" type="presOf" srcId="{5E9FEE1D-D72F-4DBF-851A-0BECE518F2C5}" destId="{223D47FC-93BC-4E5D-8AE1-CB547D3F3E9D}" srcOrd="0" destOrd="0" presId="urn:microsoft.com/office/officeart/2008/layout/VerticalCurvedList"/>
    <dgm:cxn modelId="{FC07B52F-E731-4913-AD76-763993121964}" srcId="{1E323845-FDE3-4BBB-AB83-55AFCAD0D486}" destId="{ED5C3CBD-479F-460B-8EB3-087E82C93013}" srcOrd="0" destOrd="0" parTransId="{AF078BE9-BD15-49A6-864A-AE0396FE3C86}" sibTransId="{17E7A7C0-2A94-4895-98EB-B21B71DB1289}"/>
    <dgm:cxn modelId="{D28A919E-9EAC-4A0B-882B-C767772C52BB}" srcId="{1E323845-FDE3-4BBB-AB83-55AFCAD0D486}" destId="{B6606CC5-8F8A-4395-B18F-11B7EAAF0A4D}" srcOrd="3" destOrd="0" parTransId="{1BCA9685-8777-4403-B527-275CEC520799}" sibTransId="{F05D1F21-0B95-4198-BB35-8BC6F707A109}"/>
    <dgm:cxn modelId="{7570D0AF-B6A7-4E9C-8927-51BC44BD9944}" srcId="{1E323845-FDE3-4BBB-AB83-55AFCAD0D486}" destId="{5E9FEE1D-D72F-4DBF-851A-0BECE518F2C5}" srcOrd="1" destOrd="0" parTransId="{89EFFF9E-3EA3-4E75-80CB-E91003D92142}" sibTransId="{2897189F-6FED-49DF-9AB4-A09C908186EE}"/>
    <dgm:cxn modelId="{8D93C560-DBE6-44CD-826F-C553999C3E07}" srcId="{1E323845-FDE3-4BBB-AB83-55AFCAD0D486}" destId="{83CE1231-3A5A-445B-B4D9-DC7081D2C284}" srcOrd="2" destOrd="0" parTransId="{CCEA1419-892D-4673-82EC-B924648DAAAF}" sibTransId="{F231D0DF-3605-4311-995A-409F9449C9B4}"/>
    <dgm:cxn modelId="{A8B1CF18-0FA2-465D-B728-B5DD4AD1C50E}" type="presParOf" srcId="{51CCA4CF-7639-4344-835D-761B5C8FE964}" destId="{EC9E4E88-C134-4EAA-B16D-FBD2E4614287}" srcOrd="0" destOrd="0" presId="urn:microsoft.com/office/officeart/2008/layout/VerticalCurvedList"/>
    <dgm:cxn modelId="{1CDA389B-D4D3-4635-BE67-91E84F726002}" type="presParOf" srcId="{EC9E4E88-C134-4EAA-B16D-FBD2E4614287}" destId="{D22A405C-36C6-421D-A0B1-54846847B72E}" srcOrd="0" destOrd="0" presId="urn:microsoft.com/office/officeart/2008/layout/VerticalCurvedList"/>
    <dgm:cxn modelId="{929A3867-4685-467C-B383-A51F4DB9D7D8}" type="presParOf" srcId="{D22A405C-36C6-421D-A0B1-54846847B72E}" destId="{22CB0A88-3141-4776-8619-4E604C70CB38}" srcOrd="0" destOrd="0" presId="urn:microsoft.com/office/officeart/2008/layout/VerticalCurvedList"/>
    <dgm:cxn modelId="{839A23D7-C4A4-42C3-8334-BC96AC952D4E}" type="presParOf" srcId="{D22A405C-36C6-421D-A0B1-54846847B72E}" destId="{BFC53F3E-2A04-44F2-8AFF-8F9A1461FA79}" srcOrd="1" destOrd="0" presId="urn:microsoft.com/office/officeart/2008/layout/VerticalCurvedList"/>
    <dgm:cxn modelId="{527A75D5-53AD-4FB1-B99A-00088022C758}" type="presParOf" srcId="{D22A405C-36C6-421D-A0B1-54846847B72E}" destId="{5885E56F-4BE2-44A8-823D-4F36948A0DC3}" srcOrd="2" destOrd="0" presId="urn:microsoft.com/office/officeart/2008/layout/VerticalCurvedList"/>
    <dgm:cxn modelId="{A797E112-3E67-40FA-BA21-F85834E928F4}" type="presParOf" srcId="{D22A405C-36C6-421D-A0B1-54846847B72E}" destId="{9AC269E6-A31C-4482-BCA1-D1FC1AAD2E66}" srcOrd="3" destOrd="0" presId="urn:microsoft.com/office/officeart/2008/layout/VerticalCurvedList"/>
    <dgm:cxn modelId="{0032ADF0-940D-4494-B9C2-5C966CA55E4A}" type="presParOf" srcId="{EC9E4E88-C134-4EAA-B16D-FBD2E4614287}" destId="{FF92BCF6-180A-4FF3-BB5E-D94971CB3B55}" srcOrd="1" destOrd="0" presId="urn:microsoft.com/office/officeart/2008/layout/VerticalCurvedList"/>
    <dgm:cxn modelId="{C0D7E813-55B9-46D3-A473-B1B8E1DAB497}" type="presParOf" srcId="{EC9E4E88-C134-4EAA-B16D-FBD2E4614287}" destId="{6B64FD1F-341A-4293-92B9-6B669407FFEC}" srcOrd="2" destOrd="0" presId="urn:microsoft.com/office/officeart/2008/layout/VerticalCurvedList"/>
    <dgm:cxn modelId="{BCA620A5-3E50-43A4-8F69-C33AF5C91F71}" type="presParOf" srcId="{6B64FD1F-341A-4293-92B9-6B669407FFEC}" destId="{0AFD88F7-1422-49AF-A887-9B999A9E90EE}" srcOrd="0" destOrd="0" presId="urn:microsoft.com/office/officeart/2008/layout/VerticalCurvedList"/>
    <dgm:cxn modelId="{3860B41B-8F40-4518-9ED5-D10BEB0413CA}" type="presParOf" srcId="{EC9E4E88-C134-4EAA-B16D-FBD2E4614287}" destId="{223D47FC-93BC-4E5D-8AE1-CB547D3F3E9D}" srcOrd="3" destOrd="0" presId="urn:microsoft.com/office/officeart/2008/layout/VerticalCurvedList"/>
    <dgm:cxn modelId="{B1CEE983-C805-4B93-A3C6-FD9D226CE818}" type="presParOf" srcId="{EC9E4E88-C134-4EAA-B16D-FBD2E4614287}" destId="{AB17FD9E-D731-4BC8-B7EB-C284D14F9725}" srcOrd="4" destOrd="0" presId="urn:microsoft.com/office/officeart/2008/layout/VerticalCurvedList"/>
    <dgm:cxn modelId="{1018CFD0-5B21-4C29-8F97-0732D10E3784}" type="presParOf" srcId="{AB17FD9E-D731-4BC8-B7EB-C284D14F9725}" destId="{F705617C-8DFD-4E0F-8BF5-E85AABA8C50A}" srcOrd="0" destOrd="0" presId="urn:microsoft.com/office/officeart/2008/layout/VerticalCurvedList"/>
    <dgm:cxn modelId="{D8CA3BD5-A148-41C0-B65B-54012D946F91}" type="presParOf" srcId="{EC9E4E88-C134-4EAA-B16D-FBD2E4614287}" destId="{FCF5C626-C7D8-4CA9-9063-033075AA8ED3}" srcOrd="5" destOrd="0" presId="urn:microsoft.com/office/officeart/2008/layout/VerticalCurvedList"/>
    <dgm:cxn modelId="{2E47E9CD-862A-4A4F-B7C3-2D930970D8A1}" type="presParOf" srcId="{EC9E4E88-C134-4EAA-B16D-FBD2E4614287}" destId="{91FE0F6A-FE39-466F-B6D6-02D06E85F059}" srcOrd="6" destOrd="0" presId="urn:microsoft.com/office/officeart/2008/layout/VerticalCurvedList"/>
    <dgm:cxn modelId="{E193A1C9-FE8F-452B-8B7B-E8612D4766F1}" type="presParOf" srcId="{91FE0F6A-FE39-466F-B6D6-02D06E85F059}" destId="{AF169EA9-5D3D-4DB4-8EE4-DDE066848358}" srcOrd="0" destOrd="0" presId="urn:microsoft.com/office/officeart/2008/layout/VerticalCurvedList"/>
    <dgm:cxn modelId="{EE282305-EFD1-43FE-8C3E-502FC1443EAD}" type="presParOf" srcId="{EC9E4E88-C134-4EAA-B16D-FBD2E4614287}" destId="{B7873C97-7031-4B54-8B66-10CBE7B0BD01}" srcOrd="7" destOrd="0" presId="urn:microsoft.com/office/officeart/2008/layout/VerticalCurvedList"/>
    <dgm:cxn modelId="{D9006817-C7E2-4A2F-ADDD-6D7893BFC5FD}" type="presParOf" srcId="{EC9E4E88-C134-4EAA-B16D-FBD2E4614287}" destId="{2EF43E3F-0651-4A3F-8D9F-127DEF4A0FFF}" srcOrd="8" destOrd="0" presId="urn:microsoft.com/office/officeart/2008/layout/VerticalCurvedList"/>
    <dgm:cxn modelId="{10849E26-C3E9-4290-BB2B-594F881535F0}" type="presParOf" srcId="{2EF43E3F-0651-4A3F-8D9F-127DEF4A0FFF}" destId="{EDB41643-5F5B-45DF-AA25-87F4EC4F3E96}" srcOrd="0" destOrd="0" presId="urn:microsoft.com/office/officeart/2008/layout/VerticalCurvedList"/>
    <dgm:cxn modelId="{FAD038B6-00CE-438C-9ABC-36050900CDFC}" type="presParOf" srcId="{EC9E4E88-C134-4EAA-B16D-FBD2E4614287}" destId="{FBFF50F8-F3FB-47D2-910E-DEE343A46FD0}" srcOrd="9" destOrd="0" presId="urn:microsoft.com/office/officeart/2008/layout/VerticalCurvedList"/>
    <dgm:cxn modelId="{CEC64F68-C560-4FD1-B40C-9BFFF1D68865}" type="presParOf" srcId="{EC9E4E88-C134-4EAA-B16D-FBD2E4614287}" destId="{CE4CE678-D033-4AFB-B4F1-725D945535E9}" srcOrd="10" destOrd="0" presId="urn:microsoft.com/office/officeart/2008/layout/VerticalCurvedList"/>
    <dgm:cxn modelId="{6CB609F7-5F45-43BE-A178-1E2FD41E196A}" type="presParOf" srcId="{CE4CE678-D033-4AFB-B4F1-725D945535E9}" destId="{092D93A7-5096-4A39-9BA0-B6E338212D2A}" srcOrd="0" destOrd="0" presId="urn:microsoft.com/office/officeart/2008/layout/VerticalCurve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72D71-7D35-4940-9654-06FED729F5E6}">
      <dsp:nvSpPr>
        <dsp:cNvPr id="0" name=""/>
        <dsp:cNvSpPr/>
      </dsp:nvSpPr>
      <dsp:spPr>
        <a:xfrm>
          <a:off x="0" y="0"/>
          <a:ext cx="8077200" cy="978003"/>
        </a:xfrm>
        <a:prstGeom prst="rec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endParaRPr lang="en-US" sz="1800" kern="1200" dirty="0" smtClean="0">
            <a:solidFill>
              <a:schemeClr val="tx1"/>
            </a:solidFill>
          </a:endParaRPr>
        </a:p>
        <a:p>
          <a:pPr marL="0" marR="0" lvl="0" indent="0" algn="ctr" defTabSz="914400" eaLnBrk="1" fontAlgn="auto" latinLnBrk="0" hangingPunct="1">
            <a:lnSpc>
              <a:spcPct val="100000"/>
            </a:lnSpc>
            <a:spcBef>
              <a:spcPct val="0"/>
            </a:spcBef>
            <a:spcAft>
              <a:spcPts val="0"/>
            </a:spcAft>
            <a:buClrTx/>
            <a:buSzTx/>
            <a:buFontTx/>
            <a:buNone/>
            <a:tabLst/>
            <a:defRPr/>
          </a:pPr>
          <a:endParaRPr lang="en-US" sz="1800" b="1" kern="1200" dirty="0" smtClean="0">
            <a:solidFill>
              <a:schemeClr val="tx1"/>
            </a:solidFill>
          </a:endParaRPr>
        </a:p>
        <a:p>
          <a:pPr marL="0" marR="0" lvl="0" indent="0" algn="ctr" defTabSz="914400" eaLnBrk="1" fontAlgn="auto" latinLnBrk="0" hangingPunct="1">
            <a:lnSpc>
              <a:spcPct val="100000"/>
            </a:lnSpc>
            <a:spcBef>
              <a:spcPct val="0"/>
            </a:spcBef>
            <a:spcAft>
              <a:spcPts val="0"/>
            </a:spcAft>
            <a:buClrTx/>
            <a:buSzTx/>
            <a:buFontTx/>
            <a:buNone/>
            <a:tabLst/>
            <a:defRPr/>
          </a:pPr>
          <a:endParaRPr lang="en-US" sz="1800" b="1" kern="1200" dirty="0" smtClean="0">
            <a:solidFill>
              <a:schemeClr val="tx1"/>
            </a:solidFill>
          </a:endParaRPr>
        </a:p>
        <a:p>
          <a:pPr marL="0" marR="0" lvl="0" indent="0" algn="ctr" defTabSz="914400" eaLnBrk="1" fontAlgn="auto" latinLnBrk="0" hangingPunct="1">
            <a:lnSpc>
              <a:spcPct val="100000"/>
            </a:lnSpc>
            <a:spcBef>
              <a:spcPct val="0"/>
            </a:spcBef>
            <a:spcAft>
              <a:spcPts val="0"/>
            </a:spcAft>
            <a:buClrTx/>
            <a:buSzTx/>
            <a:buFontTx/>
            <a:buNone/>
            <a:tabLst/>
            <a:defRPr/>
          </a:pPr>
          <a:endParaRPr lang="en-US" sz="1800" b="1" kern="1200" dirty="0" smtClean="0">
            <a:solidFill>
              <a:schemeClr val="tx1"/>
            </a:solidFill>
          </a:endParaRPr>
        </a:p>
        <a:p>
          <a:pPr marL="0" marR="0" lvl="0" indent="0" algn="ctr" defTabSz="914400" eaLnBrk="1" fontAlgn="auto" latinLnBrk="0" hangingPunct="1">
            <a:lnSpc>
              <a:spcPct val="100000"/>
            </a:lnSpc>
            <a:spcBef>
              <a:spcPct val="0"/>
            </a:spcBef>
            <a:spcAft>
              <a:spcPts val="0"/>
            </a:spcAft>
            <a:buClrTx/>
            <a:buSzTx/>
            <a:buFontTx/>
            <a:buNone/>
            <a:tabLst/>
            <a:defRPr/>
          </a:pPr>
          <a:r>
            <a:rPr lang="en-US" sz="2400" b="1" i="1" kern="1200" dirty="0" smtClean="0">
              <a:solidFill>
                <a:schemeClr val="tx1"/>
              </a:solidFill>
            </a:rPr>
            <a:t>Vision</a:t>
          </a:r>
          <a:r>
            <a:rPr lang="en-US" sz="2400" i="1" kern="1200" dirty="0" smtClean="0">
              <a:solidFill>
                <a:schemeClr val="tx1"/>
              </a:solidFill>
            </a:rPr>
            <a:t> </a:t>
          </a:r>
        </a:p>
        <a:p>
          <a:pPr marL="0" marR="0" lvl="0" indent="0" algn="ctr" defTabSz="914400" eaLnBrk="1" fontAlgn="auto" latinLnBrk="0" hangingPunct="1">
            <a:lnSpc>
              <a:spcPct val="100000"/>
            </a:lnSpc>
            <a:spcBef>
              <a:spcPct val="0"/>
            </a:spcBef>
            <a:spcAft>
              <a:spcPts val="0"/>
            </a:spcAft>
            <a:buClrTx/>
            <a:buSzTx/>
            <a:buFontTx/>
            <a:buNone/>
            <a:tabLst/>
            <a:defRPr/>
          </a:pPr>
          <a:endParaRPr lang="en-US" sz="900" b="0" kern="1200" dirty="0" smtClean="0">
            <a:solidFill>
              <a:schemeClr val="tx1"/>
            </a:solidFill>
          </a:endParaRPr>
        </a:p>
        <a:p>
          <a:pPr lvl="0" algn="ctr" defTabSz="800100">
            <a:lnSpc>
              <a:spcPct val="90000"/>
            </a:lnSpc>
            <a:spcBef>
              <a:spcPct val="0"/>
            </a:spcBef>
            <a:spcAft>
              <a:spcPct val="35000"/>
            </a:spcAft>
          </a:pPr>
          <a:r>
            <a:rPr lang="en-US" sz="1800" b="0" kern="1200" dirty="0" smtClean="0">
              <a:solidFill>
                <a:schemeClr val="tx1"/>
              </a:solidFill>
            </a:rPr>
            <a:t>An integrated and coordinated PSET system for improved economic participation, and social development of youth and adults</a:t>
          </a:r>
          <a:endParaRPr lang="en-ZA" sz="1800" b="0" kern="1200" dirty="0" smtClean="0">
            <a:solidFill>
              <a:schemeClr val="tx1"/>
            </a:solidFill>
          </a:endParaRPr>
        </a:p>
        <a:p>
          <a:pPr marL="342900" lvl="0" indent="-342900" defTabSz="800100">
            <a:lnSpc>
              <a:spcPct val="90000"/>
            </a:lnSpc>
            <a:spcBef>
              <a:spcPct val="0"/>
            </a:spcBef>
            <a:spcAft>
              <a:spcPct val="35000"/>
            </a:spcAft>
            <a:buFont typeface="Arial"/>
            <a:buChar char="•"/>
          </a:pPr>
          <a:endParaRPr lang="en-US" sz="1800" kern="1200" dirty="0" smtClean="0">
            <a:solidFill>
              <a:schemeClr val="tx1"/>
            </a:solidFill>
          </a:endParaRPr>
        </a:p>
        <a:p>
          <a:pPr lvl="0" algn="ctr" defTabSz="800100">
            <a:lnSpc>
              <a:spcPct val="90000"/>
            </a:lnSpc>
            <a:spcBef>
              <a:spcPct val="0"/>
            </a:spcBef>
            <a:spcAft>
              <a:spcPct val="35000"/>
            </a:spcAft>
          </a:pPr>
          <a:r>
            <a:rPr lang="en-ZA" sz="2400" b="1" i="1" kern="1200" dirty="0" smtClean="0">
              <a:solidFill>
                <a:schemeClr val="tx1"/>
              </a:solidFill>
            </a:rPr>
            <a:t>Mission </a:t>
          </a:r>
        </a:p>
        <a:p>
          <a:pPr lvl="0" algn="ctr" defTabSz="800100">
            <a:lnSpc>
              <a:spcPct val="90000"/>
            </a:lnSpc>
            <a:spcBef>
              <a:spcPct val="0"/>
            </a:spcBef>
            <a:spcAft>
              <a:spcPct val="35000"/>
            </a:spcAft>
          </a:pPr>
          <a:r>
            <a:rPr lang="en-ZA" sz="1800" kern="1200" dirty="0" smtClean="0">
              <a:solidFill>
                <a:schemeClr val="tx1"/>
              </a:solidFill>
            </a:rPr>
            <a:t>To provide strategic leadership to the PSET system through: </a:t>
          </a:r>
          <a:endParaRPr lang="en-ZA" sz="1800" kern="1200" dirty="0">
            <a:solidFill>
              <a:schemeClr val="tx1"/>
            </a:solidFill>
          </a:endParaRPr>
        </a:p>
      </dsp:txBody>
      <dsp:txXfrm>
        <a:off x="0" y="0"/>
        <a:ext cx="8077200" cy="978003"/>
      </dsp:txXfrm>
    </dsp:sp>
    <dsp:sp modelId="{47EA3331-8631-499E-B7FA-E5EFA3772CD6}">
      <dsp:nvSpPr>
        <dsp:cNvPr id="0" name=""/>
        <dsp:cNvSpPr/>
      </dsp:nvSpPr>
      <dsp:spPr>
        <a:xfrm>
          <a:off x="162392" y="2438412"/>
          <a:ext cx="1866479" cy="2102349"/>
        </a:xfrm>
        <a:prstGeom prst="rect">
          <a:avLst/>
        </a:prstGeom>
        <a:solidFill>
          <a:schemeClr val="accent6">
            <a:lumMod val="20000"/>
            <a:lumOff val="8000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ZA" sz="1800" kern="1200" dirty="0" smtClean="0">
              <a:solidFill>
                <a:schemeClr val="bg1"/>
              </a:solidFill>
            </a:rPr>
            <a:t>Development of appropriate steering mechanisms</a:t>
          </a:r>
          <a:endParaRPr lang="en-ZA" sz="1800" kern="1200" dirty="0">
            <a:solidFill>
              <a:schemeClr val="bg1"/>
            </a:solidFill>
          </a:endParaRPr>
        </a:p>
      </dsp:txBody>
      <dsp:txXfrm>
        <a:off x="162392" y="2438412"/>
        <a:ext cx="1866479" cy="2102349"/>
      </dsp:txXfrm>
    </dsp:sp>
    <dsp:sp modelId="{7EAF1592-9BF2-4775-87FF-B695F238C67A}">
      <dsp:nvSpPr>
        <dsp:cNvPr id="0" name=""/>
        <dsp:cNvSpPr/>
      </dsp:nvSpPr>
      <dsp:spPr>
        <a:xfrm>
          <a:off x="2094942" y="2467799"/>
          <a:ext cx="2217191" cy="2104204"/>
        </a:xfrm>
        <a:prstGeom prst="rect">
          <a:avLst/>
        </a:prstGeom>
        <a:solidFill>
          <a:srgbClr val="CCCC00"/>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ZA" sz="1800" kern="1200" dirty="0" smtClean="0">
              <a:solidFill>
                <a:schemeClr val="bg1"/>
              </a:solidFill>
            </a:rPr>
            <a:t>Effective oversight, monitoring and evaluation </a:t>
          </a:r>
          <a:endParaRPr lang="en-ZA" sz="1800" kern="1200" dirty="0">
            <a:solidFill>
              <a:schemeClr val="bg1"/>
            </a:solidFill>
          </a:endParaRPr>
        </a:p>
      </dsp:txBody>
      <dsp:txXfrm>
        <a:off x="2094942" y="2467799"/>
        <a:ext cx="2217191" cy="2104204"/>
      </dsp:txXfrm>
    </dsp:sp>
    <dsp:sp modelId="{77DB743E-536B-4AD9-8E60-34AA47E50541}">
      <dsp:nvSpPr>
        <dsp:cNvPr id="0" name=""/>
        <dsp:cNvSpPr/>
      </dsp:nvSpPr>
      <dsp:spPr>
        <a:xfrm>
          <a:off x="4349612" y="2480430"/>
          <a:ext cx="1959609" cy="2164642"/>
        </a:xfrm>
        <a:prstGeom prst="rect">
          <a:avLst/>
        </a:prstGeom>
        <a:solidFill>
          <a:schemeClr val="accent5">
            <a:lumMod val="7500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ZA" sz="1800" kern="1200" dirty="0" smtClean="0">
              <a:solidFill>
                <a:schemeClr val="bg1"/>
              </a:solidFill>
            </a:rPr>
            <a:t>Provision of support services in relation to teaching and learning </a:t>
          </a:r>
          <a:endParaRPr lang="en-ZA" sz="1800" kern="1200" dirty="0">
            <a:solidFill>
              <a:schemeClr val="bg1"/>
            </a:solidFill>
          </a:endParaRPr>
        </a:p>
      </dsp:txBody>
      <dsp:txXfrm>
        <a:off x="4349612" y="2480430"/>
        <a:ext cx="1959609" cy="2164642"/>
      </dsp:txXfrm>
    </dsp:sp>
    <dsp:sp modelId="{F401322F-2C89-485F-9DB0-AE1C6E105D50}">
      <dsp:nvSpPr>
        <dsp:cNvPr id="0" name=""/>
        <dsp:cNvSpPr/>
      </dsp:nvSpPr>
      <dsp:spPr>
        <a:xfrm>
          <a:off x="6289352" y="2421927"/>
          <a:ext cx="1782153" cy="2137621"/>
        </a:xfrm>
        <a:prstGeom prst="rect">
          <a:avLst/>
        </a:prstGeom>
        <a:solidFill>
          <a:schemeClr val="accent6">
            <a:lumMod val="60000"/>
            <a:lumOff val="4000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ZA" sz="1800" kern="1200" dirty="0" smtClean="0">
              <a:solidFill>
                <a:schemeClr val="bg1"/>
              </a:solidFill>
            </a:rPr>
            <a:t>Funding of PSET institutions and entities </a:t>
          </a:r>
        </a:p>
        <a:p>
          <a:pPr lvl="0" algn="ctr" defTabSz="711200">
            <a:lnSpc>
              <a:spcPct val="90000"/>
            </a:lnSpc>
            <a:spcBef>
              <a:spcPct val="0"/>
            </a:spcBef>
            <a:spcAft>
              <a:spcPct val="35000"/>
            </a:spcAft>
          </a:pPr>
          <a:endParaRPr lang="en-ZA" sz="1800" kern="1200" dirty="0">
            <a:solidFill>
              <a:schemeClr val="bg1"/>
            </a:solidFill>
          </a:endParaRPr>
        </a:p>
      </dsp:txBody>
      <dsp:txXfrm>
        <a:off x="6289352" y="2421927"/>
        <a:ext cx="1782153" cy="2137621"/>
      </dsp:txXfrm>
    </dsp:sp>
    <dsp:sp modelId="{94C64CEA-05B0-4E83-B9A7-1D6CFAD9F1F7}">
      <dsp:nvSpPr>
        <dsp:cNvPr id="0" name=""/>
        <dsp:cNvSpPr/>
      </dsp:nvSpPr>
      <dsp:spPr>
        <a:xfrm>
          <a:off x="0" y="4614228"/>
          <a:ext cx="8077200" cy="355309"/>
        </a:xfrm>
        <a:prstGeom prst="rect">
          <a:avLst/>
        </a:prstGeom>
        <a:solidFill>
          <a:schemeClr val="accent1">
            <a:shade val="80000"/>
            <a:hueOff val="0"/>
            <a:satOff val="0"/>
            <a:lumOff val="0"/>
            <a:alphaOff val="0"/>
          </a:schemeClr>
        </a:solidFill>
        <a:ln>
          <a:solidFill>
            <a:schemeClr val="accent2"/>
          </a:solid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FC53F3E-2A04-44F2-8AFF-8F9A1461FA79}">
      <dsp:nvSpPr>
        <dsp:cNvPr id="0" name=""/>
        <dsp:cNvSpPr/>
      </dsp:nvSpPr>
      <dsp:spPr>
        <a:xfrm>
          <a:off x="-5858768" y="-896635"/>
          <a:ext cx="6974870" cy="6974870"/>
        </a:xfrm>
        <a:prstGeom prst="blockArc">
          <a:avLst>
            <a:gd name="adj1" fmla="val 18900000"/>
            <a:gd name="adj2" fmla="val 2700000"/>
            <a:gd name="adj3" fmla="val 31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92BCF6-180A-4FF3-BB5E-D94971CB3B55}">
      <dsp:nvSpPr>
        <dsp:cNvPr id="0" name=""/>
        <dsp:cNvSpPr/>
      </dsp:nvSpPr>
      <dsp:spPr>
        <a:xfrm>
          <a:off x="487811" y="380998"/>
          <a:ext cx="7440351" cy="533402"/>
        </a:xfrm>
        <a:prstGeom prst="rect">
          <a:avLst/>
        </a:prstGeom>
        <a:solidFill>
          <a:srgbClr val="FFC000"/>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276" tIns="40640" rIns="40640" bIns="40640" numCol="1" spcCol="1270" anchor="ctr"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z="1600" b="1" kern="1200" smtClean="0">
              <a:solidFill>
                <a:schemeClr val="bg1"/>
              </a:solidFill>
              <a:effectLst/>
              <a:latin typeface="+mn-lt"/>
              <a:ea typeface="Arial Unicode MS" panose="020B0604020202020204" pitchFamily="34" charset="-128"/>
              <a:cs typeface="Arial Unicode MS" panose="020B0604020202020204" pitchFamily="34" charset="-128"/>
            </a:rPr>
            <a:t>Expanded </a:t>
          </a:r>
          <a:r>
            <a:rPr lang="en-GB" sz="1600" b="1" kern="1200" dirty="0" smtClean="0">
              <a:solidFill>
                <a:schemeClr val="bg1"/>
              </a:solidFill>
              <a:effectLst/>
              <a:latin typeface="+mn-lt"/>
              <a:ea typeface="Arial Unicode MS" panose="020B0604020202020204" pitchFamily="34" charset="-128"/>
              <a:cs typeface="Arial Unicode MS" panose="020B0604020202020204" pitchFamily="34" charset="-128"/>
            </a:rPr>
            <a:t>access to PSET opportunities</a:t>
          </a:r>
          <a:endParaRPr lang="en-GB" sz="1600" kern="1200" dirty="0" smtClean="0">
            <a:solidFill>
              <a:schemeClr val="bg1"/>
            </a:solidFill>
            <a:effectLst/>
            <a:latin typeface="+mn-lt"/>
            <a:ea typeface="Times New Roman" panose="02020603050405020304" pitchFamily="18" charset="0"/>
            <a:cs typeface="Times New Roman" panose="02020603050405020304" pitchFamily="18" charset="0"/>
          </a:endParaRPr>
        </a:p>
        <a:p>
          <a:pPr marL="0" marR="0" lvl="0" indent="0" defTabSz="914400" eaLnBrk="1" fontAlgn="auto" latinLnBrk="0" hangingPunct="1">
            <a:lnSpc>
              <a:spcPct val="100000"/>
            </a:lnSpc>
            <a:spcBef>
              <a:spcPct val="0"/>
            </a:spcBef>
            <a:spcAft>
              <a:spcPts val="0"/>
            </a:spcAft>
            <a:buClrTx/>
            <a:buSzTx/>
            <a:buFontTx/>
            <a:buNone/>
            <a:tabLst/>
            <a:defRPr/>
          </a:pPr>
          <a:endParaRPr lang="en-ZA" sz="1600" b="1" kern="1200" dirty="0">
            <a:solidFill>
              <a:schemeClr val="bg1"/>
            </a:solidFill>
            <a:latin typeface="+mn-lt"/>
            <a:ea typeface="Arial Unicode MS" panose="020B0604020202020204" pitchFamily="34" charset="-128"/>
            <a:cs typeface="Arial Unicode MS" panose="020B0604020202020204" pitchFamily="34" charset="-128"/>
          </a:endParaRPr>
        </a:p>
      </dsp:txBody>
      <dsp:txXfrm>
        <a:off x="487811" y="380998"/>
        <a:ext cx="7440351" cy="533402"/>
      </dsp:txXfrm>
    </dsp:sp>
    <dsp:sp modelId="{0AFD88F7-1422-49AF-A887-9B999A9E90EE}">
      <dsp:nvSpPr>
        <dsp:cNvPr id="0" name=""/>
        <dsp:cNvSpPr/>
      </dsp:nvSpPr>
      <dsp:spPr>
        <a:xfrm>
          <a:off x="82869" y="242757"/>
          <a:ext cx="809884" cy="809884"/>
        </a:xfrm>
        <a:prstGeom prst="ellipse">
          <a:avLst/>
        </a:prstGeom>
        <a:solidFill>
          <a:srgbClr val="FFC000"/>
        </a:solidFill>
        <a:ln w="25400" cap="flat" cmpd="sng" algn="ctr">
          <a:solidFill>
            <a:schemeClr val="accent1"/>
          </a:solidFill>
          <a:prstDash val="solid"/>
        </a:ln>
        <a:effectLst/>
      </dsp:spPr>
      <dsp:style>
        <a:lnRef idx="2">
          <a:schemeClr val="accent6"/>
        </a:lnRef>
        <a:fillRef idx="1">
          <a:schemeClr val="lt1"/>
        </a:fillRef>
        <a:effectRef idx="0">
          <a:schemeClr val="accent6"/>
        </a:effectRef>
        <a:fontRef idx="minor">
          <a:schemeClr val="dk1"/>
        </a:fontRef>
      </dsp:style>
    </dsp:sp>
    <dsp:sp modelId="{223D47FC-93BC-4E5D-8AE1-CB547D3F3E9D}">
      <dsp:nvSpPr>
        <dsp:cNvPr id="0" name=""/>
        <dsp:cNvSpPr/>
      </dsp:nvSpPr>
      <dsp:spPr>
        <a:xfrm>
          <a:off x="952082" y="1409700"/>
          <a:ext cx="6976080" cy="419098"/>
        </a:xfrm>
        <a:prstGeom prst="rect">
          <a:avLst/>
        </a:prstGeom>
        <a:solidFill>
          <a:schemeClr val="accent2">
            <a:lumMod val="60000"/>
            <a:lumOff val="4000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276" tIns="40640" rIns="40640" bIns="40640" numCol="1" spcCol="1270" anchor="ctr" anchorCtr="0">
          <a:noAutofit/>
        </a:bodyPr>
        <a:lstStyle/>
        <a:p>
          <a:pPr lvl="0" algn="l" defTabSz="711200">
            <a:lnSpc>
              <a:spcPct val="90000"/>
            </a:lnSpc>
            <a:spcBef>
              <a:spcPct val="0"/>
            </a:spcBef>
            <a:spcAft>
              <a:spcPct val="35000"/>
            </a:spcAft>
          </a:pPr>
          <a:r>
            <a:rPr lang="en-GB" sz="1600" b="1" kern="1200" dirty="0" smtClean="0">
              <a:solidFill>
                <a:schemeClr val="bg1"/>
              </a:solidFill>
              <a:effectLst/>
            </a:rPr>
            <a:t>Improved efficiency and success of the PSET system</a:t>
          </a:r>
          <a:endParaRPr lang="en-ZA" sz="1600" b="1" kern="1200" dirty="0">
            <a:solidFill>
              <a:schemeClr val="bg1"/>
            </a:solidFill>
          </a:endParaRPr>
        </a:p>
      </dsp:txBody>
      <dsp:txXfrm>
        <a:off x="952082" y="1409700"/>
        <a:ext cx="6976080" cy="419098"/>
      </dsp:txXfrm>
    </dsp:sp>
    <dsp:sp modelId="{F705617C-8DFD-4E0F-8BF5-E85AABA8C50A}">
      <dsp:nvSpPr>
        <dsp:cNvPr id="0" name=""/>
        <dsp:cNvSpPr/>
      </dsp:nvSpPr>
      <dsp:spPr>
        <a:xfrm>
          <a:off x="547140" y="1214307"/>
          <a:ext cx="809884" cy="809884"/>
        </a:xfrm>
        <a:prstGeom prst="ellipse">
          <a:avLst/>
        </a:prstGeom>
        <a:solidFill>
          <a:schemeClr val="accent6">
            <a:lumMod val="60000"/>
            <a:lumOff val="40000"/>
          </a:schemeClr>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sp>
    <dsp:sp modelId="{FCF5C626-C7D8-4CA9-9063-033075AA8ED3}">
      <dsp:nvSpPr>
        <dsp:cNvPr id="0" name=""/>
        <dsp:cNvSpPr/>
      </dsp:nvSpPr>
      <dsp:spPr>
        <a:xfrm>
          <a:off x="1094576" y="2362198"/>
          <a:ext cx="6833586" cy="457202"/>
        </a:xfrm>
        <a:prstGeom prst="rect">
          <a:avLst/>
        </a:prstGeom>
        <a:solidFill>
          <a:srgbClr val="00B050"/>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276" tIns="40640" rIns="40640" bIns="40640" numCol="1" spcCol="1270" anchor="ctr" anchorCtr="0">
          <a:noAutofit/>
        </a:bodyPr>
        <a:lstStyle/>
        <a:p>
          <a:pPr lvl="0" algn="l" defTabSz="711200">
            <a:lnSpc>
              <a:spcPct val="90000"/>
            </a:lnSpc>
            <a:spcBef>
              <a:spcPct val="0"/>
            </a:spcBef>
            <a:spcAft>
              <a:spcPct val="35000"/>
            </a:spcAft>
          </a:pPr>
          <a:r>
            <a:rPr lang="en-GB" sz="1600" b="1" kern="1200" dirty="0" smtClean="0">
              <a:solidFill>
                <a:schemeClr val="bg1"/>
              </a:solidFill>
              <a:effectLst/>
            </a:rPr>
            <a:t>Improved quality of PSET provision</a:t>
          </a:r>
          <a:endParaRPr lang="en-ZA" sz="1600" b="1" kern="1200" dirty="0">
            <a:solidFill>
              <a:schemeClr val="bg1"/>
            </a:solidFill>
          </a:endParaRPr>
        </a:p>
      </dsp:txBody>
      <dsp:txXfrm>
        <a:off x="1094576" y="2362198"/>
        <a:ext cx="6833586" cy="457202"/>
      </dsp:txXfrm>
    </dsp:sp>
    <dsp:sp modelId="{AF169EA9-5D3D-4DB4-8EE4-DDE066848358}">
      <dsp:nvSpPr>
        <dsp:cNvPr id="0" name=""/>
        <dsp:cNvSpPr/>
      </dsp:nvSpPr>
      <dsp:spPr>
        <a:xfrm>
          <a:off x="689634" y="2185857"/>
          <a:ext cx="809884" cy="809884"/>
        </a:xfrm>
        <a:prstGeom prst="ellipse">
          <a:avLst/>
        </a:prstGeom>
        <a:solidFill>
          <a:srgbClr val="00B050"/>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sp>
    <dsp:sp modelId="{B7873C97-7031-4B54-8B66-10CBE7B0BD01}">
      <dsp:nvSpPr>
        <dsp:cNvPr id="0" name=""/>
        <dsp:cNvSpPr/>
      </dsp:nvSpPr>
      <dsp:spPr>
        <a:xfrm>
          <a:off x="990590" y="3390904"/>
          <a:ext cx="6976080" cy="419098"/>
        </a:xfrm>
        <a:prstGeom prst="rect">
          <a:avLst/>
        </a:prstGeom>
        <a:solidFill>
          <a:schemeClr val="accent5">
            <a:lumMod val="90000"/>
          </a:schemeClr>
        </a:solidFill>
        <a:ln w="25400" cap="flat" cmpd="sng" algn="ctr">
          <a:solidFill>
            <a:schemeClr val="accent5">
              <a:lumMod val="9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276" tIns="40640" rIns="40640" bIns="40640" numCol="1" spcCol="1270" anchor="ctr" anchorCtr="0">
          <a:noAutofit/>
        </a:bodyPr>
        <a:lstStyle/>
        <a:p>
          <a:pPr lvl="0" algn="l" defTabSz="711200">
            <a:lnSpc>
              <a:spcPct val="90000"/>
            </a:lnSpc>
            <a:spcBef>
              <a:spcPct val="0"/>
            </a:spcBef>
            <a:spcAft>
              <a:spcPct val="35000"/>
            </a:spcAft>
          </a:pPr>
          <a:r>
            <a:rPr lang="en-ZA" sz="1600" b="1" kern="1200" dirty="0" smtClean="0">
              <a:solidFill>
                <a:schemeClr val="bg1"/>
              </a:solidFill>
              <a:effectLst/>
            </a:rPr>
            <a:t>A responsive PSET system</a:t>
          </a:r>
          <a:endParaRPr lang="en-ZA" sz="1600" b="1" kern="1200" dirty="0">
            <a:solidFill>
              <a:schemeClr val="bg1"/>
            </a:solidFill>
          </a:endParaRPr>
        </a:p>
      </dsp:txBody>
      <dsp:txXfrm>
        <a:off x="990590" y="3390904"/>
        <a:ext cx="6976080" cy="419098"/>
      </dsp:txXfrm>
    </dsp:sp>
    <dsp:sp modelId="{EDB41643-5F5B-45DF-AA25-87F4EC4F3E96}">
      <dsp:nvSpPr>
        <dsp:cNvPr id="0" name=""/>
        <dsp:cNvSpPr/>
      </dsp:nvSpPr>
      <dsp:spPr>
        <a:xfrm>
          <a:off x="547140" y="3157407"/>
          <a:ext cx="809884" cy="809884"/>
        </a:xfrm>
        <a:prstGeom prst="ellipse">
          <a:avLst/>
        </a:prstGeom>
        <a:solidFill>
          <a:schemeClr val="accen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sp>
    <dsp:sp modelId="{FBFF50F8-F3FB-47D2-910E-DEE343A46FD0}">
      <dsp:nvSpPr>
        <dsp:cNvPr id="0" name=""/>
        <dsp:cNvSpPr/>
      </dsp:nvSpPr>
      <dsp:spPr>
        <a:xfrm>
          <a:off x="487811" y="4267198"/>
          <a:ext cx="7440351" cy="533402"/>
        </a:xfrm>
        <a:prstGeom prst="rect">
          <a:avLst/>
        </a:prstGeom>
        <a:solidFill>
          <a:srgbClr val="00B0F0"/>
        </a:solidFill>
        <a:ln w="2540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276" tIns="40640" rIns="40640" bIns="40640" numCol="1" spcCol="1270" anchor="ctr" anchorCtr="0">
          <a:noAutofit/>
        </a:bodyPr>
        <a:lstStyle/>
        <a:p>
          <a:pPr lvl="0" algn="l" defTabSz="711200" rtl="0">
            <a:lnSpc>
              <a:spcPct val="90000"/>
            </a:lnSpc>
            <a:spcBef>
              <a:spcPct val="0"/>
            </a:spcBef>
            <a:spcAft>
              <a:spcPct val="35000"/>
            </a:spcAft>
          </a:pPr>
          <a:r>
            <a:rPr lang="en-ZA" sz="1600" b="1" kern="1200" dirty="0" smtClean="0">
              <a:solidFill>
                <a:schemeClr val="bg1"/>
              </a:solidFill>
              <a:effectLst/>
            </a:rPr>
            <a:t>Excellent business operations within DHET</a:t>
          </a:r>
          <a:endParaRPr lang="en-ZA" sz="1600" b="1" kern="1200" dirty="0">
            <a:solidFill>
              <a:schemeClr val="bg1"/>
            </a:solidFill>
          </a:endParaRPr>
        </a:p>
      </dsp:txBody>
      <dsp:txXfrm>
        <a:off x="487811" y="4267198"/>
        <a:ext cx="7440351" cy="533402"/>
      </dsp:txXfrm>
    </dsp:sp>
    <dsp:sp modelId="{092D93A7-5096-4A39-9BA0-B6E338212D2A}">
      <dsp:nvSpPr>
        <dsp:cNvPr id="0" name=""/>
        <dsp:cNvSpPr/>
      </dsp:nvSpPr>
      <dsp:spPr>
        <a:xfrm>
          <a:off x="82869" y="4128957"/>
          <a:ext cx="809884" cy="809884"/>
        </a:xfrm>
        <a:prstGeom prst="ellipse">
          <a:avLst/>
        </a:prstGeom>
        <a:solidFill>
          <a:srgbClr val="00B0F0"/>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6275" cy="49820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864" y="0"/>
            <a:ext cx="2946275" cy="498208"/>
          </a:xfrm>
          <a:prstGeom prst="rect">
            <a:avLst/>
          </a:prstGeom>
        </p:spPr>
        <p:txBody>
          <a:bodyPr vert="horz" lIns="91440" tIns="45720" rIns="91440" bIns="45720" rtlCol="0"/>
          <a:lstStyle>
            <a:lvl1pPr algn="r">
              <a:defRPr sz="1200"/>
            </a:lvl1pPr>
          </a:lstStyle>
          <a:p>
            <a:fld id="{1E01D37F-F6F1-43BE-AAE5-C21F549B3286}" type="datetimeFigureOut">
              <a:rPr lang="en-ZA" smtClean="0"/>
              <a:pPr/>
              <a:t>2021/03/10</a:t>
            </a:fld>
            <a:endParaRPr lang="en-ZA"/>
          </a:p>
        </p:txBody>
      </p:sp>
      <p:sp>
        <p:nvSpPr>
          <p:cNvPr id="4" name="Footer Placeholder 3"/>
          <p:cNvSpPr>
            <a:spLocks noGrp="1"/>
          </p:cNvSpPr>
          <p:nvPr>
            <p:ph type="ftr" sz="quarter" idx="2"/>
          </p:nvPr>
        </p:nvSpPr>
        <p:spPr>
          <a:xfrm>
            <a:off x="2" y="9428430"/>
            <a:ext cx="2946275" cy="49820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864" y="9428430"/>
            <a:ext cx="2946275" cy="498208"/>
          </a:xfrm>
          <a:prstGeom prst="rect">
            <a:avLst/>
          </a:prstGeom>
        </p:spPr>
        <p:txBody>
          <a:bodyPr vert="horz" lIns="91440" tIns="45720" rIns="91440" bIns="45720" rtlCol="0" anchor="b"/>
          <a:lstStyle>
            <a:lvl1pPr algn="r">
              <a:defRPr sz="1200"/>
            </a:lvl1pPr>
          </a:lstStyle>
          <a:p>
            <a:fld id="{707FCEC1-E925-426E-AEDE-6F4D5133F003}" type="slidenum">
              <a:rPr lang="en-ZA" smtClean="0"/>
              <a:pPr/>
              <a:t>‹#›</a:t>
            </a:fld>
            <a:endParaRPr lang="en-ZA"/>
          </a:p>
        </p:txBody>
      </p:sp>
    </p:spTree>
    <p:extLst>
      <p:ext uri="{BB962C8B-B14F-4D97-AF65-F5344CB8AC3E}">
        <p14:creationId xmlns:p14="http://schemas.microsoft.com/office/powerpoint/2010/main" xmlns="" val="29210065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2" y="2"/>
            <a:ext cx="2946275" cy="49650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defRPr sz="1200">
                <a:latin typeface="Arial" charset="0"/>
              </a:defRPr>
            </a:lvl1pPr>
          </a:lstStyle>
          <a:p>
            <a:pPr>
              <a:defRPr/>
            </a:pPr>
            <a:endParaRPr lang="en-US"/>
          </a:p>
        </p:txBody>
      </p:sp>
      <p:sp>
        <p:nvSpPr>
          <p:cNvPr id="16387" name="Rectangle 3"/>
          <p:cNvSpPr>
            <a:spLocks noGrp="1" noChangeArrowheads="1"/>
          </p:cNvSpPr>
          <p:nvPr>
            <p:ph type="dt" idx="1"/>
          </p:nvPr>
        </p:nvSpPr>
        <p:spPr bwMode="auto">
          <a:xfrm>
            <a:off x="3849864" y="2"/>
            <a:ext cx="2946275" cy="49650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a:latin typeface="Arial"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0383" y="4715922"/>
            <a:ext cx="5436909" cy="4466817"/>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2" y="9428430"/>
            <a:ext cx="2946275" cy="49650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defRPr sz="1200">
                <a:latin typeface="Arial" charset="0"/>
              </a:defRPr>
            </a:lvl1pPr>
          </a:lstStyle>
          <a:p>
            <a:pPr>
              <a:defRPr/>
            </a:pPr>
            <a:endParaRPr lang="en-US"/>
          </a:p>
        </p:txBody>
      </p:sp>
      <p:sp>
        <p:nvSpPr>
          <p:cNvPr id="16391" name="Rectangle 7"/>
          <p:cNvSpPr>
            <a:spLocks noGrp="1" noChangeArrowheads="1"/>
          </p:cNvSpPr>
          <p:nvPr>
            <p:ph type="sldNum" sz="quarter" idx="5"/>
          </p:nvPr>
        </p:nvSpPr>
        <p:spPr bwMode="auto">
          <a:xfrm>
            <a:off x="3849864" y="9428430"/>
            <a:ext cx="2946275" cy="49650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a:latin typeface="Arial" charset="0"/>
              </a:defRPr>
            </a:lvl1pPr>
          </a:lstStyle>
          <a:p>
            <a:pPr>
              <a:defRPr/>
            </a:pPr>
            <a:fld id="{D0436898-6D4C-4ED9-A803-8C76C7235793}" type="slidenum">
              <a:rPr lang="en-US"/>
              <a:pPr>
                <a:defRPr/>
              </a:pPr>
              <a:t>‹#›</a:t>
            </a:fld>
            <a:endParaRPr lang="en-US"/>
          </a:p>
        </p:txBody>
      </p:sp>
    </p:spTree>
    <p:extLst>
      <p:ext uri="{BB962C8B-B14F-4D97-AF65-F5344CB8AC3E}">
        <p14:creationId xmlns:p14="http://schemas.microsoft.com/office/powerpoint/2010/main" xmlns="" val="16659446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xmlns="" val="2647338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24</a:t>
            </a:fld>
            <a:endParaRPr lang="en-US"/>
          </a:p>
        </p:txBody>
      </p:sp>
    </p:spTree>
    <p:extLst>
      <p:ext uri="{BB962C8B-B14F-4D97-AF65-F5344CB8AC3E}">
        <p14:creationId xmlns:p14="http://schemas.microsoft.com/office/powerpoint/2010/main" xmlns="" val="2225809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26</a:t>
            </a:fld>
            <a:endParaRPr lang="en-US"/>
          </a:p>
        </p:txBody>
      </p:sp>
    </p:spTree>
    <p:extLst>
      <p:ext uri="{BB962C8B-B14F-4D97-AF65-F5344CB8AC3E}">
        <p14:creationId xmlns:p14="http://schemas.microsoft.com/office/powerpoint/2010/main" xmlns="" val="3332706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28</a:t>
            </a:fld>
            <a:endParaRPr lang="en-US"/>
          </a:p>
        </p:txBody>
      </p:sp>
    </p:spTree>
    <p:extLst>
      <p:ext uri="{BB962C8B-B14F-4D97-AF65-F5344CB8AC3E}">
        <p14:creationId xmlns:p14="http://schemas.microsoft.com/office/powerpoint/2010/main" xmlns="" val="2251848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D887CD-B227-4934-B84C-B6F4F811D91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6BA2F4-C4E4-400A-88CD-E78AB113C90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DF52EF-B820-4501-8A87-27FE569EB84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20A0469-1697-409E-AF67-1B17EB11F57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489" name="Rectangle 177"/>
          <p:cNvSpPr>
            <a:spLocks noGrp="1" noChangeArrowheads="1"/>
          </p:cNvSpPr>
          <p:nvPr>
            <p:ph type="ctrTitle" sz="quarter"/>
          </p:nvPr>
        </p:nvSpPr>
        <p:spPr bwMode="auto">
          <a:xfrm>
            <a:off x="1293813" y="1663700"/>
            <a:ext cx="6821487" cy="1470025"/>
          </a:xfrm>
        </p:spPr>
        <p:txBody>
          <a:bodyPr/>
          <a:lstStyle>
            <a:lvl1pPr algn="ctr">
              <a:defRPr sz="4000">
                <a:solidFill>
                  <a:srgbClr val="293E00"/>
                </a:solidFill>
              </a:defRPr>
            </a:lvl1pPr>
          </a:lstStyle>
          <a:p>
            <a:r>
              <a:rPr lang="en-US" altLang="zh-CN" smtClean="0"/>
              <a:t>Click to edit Master title style</a:t>
            </a:r>
            <a:endParaRPr lang="zh-CN" altLang="en-US"/>
          </a:p>
        </p:txBody>
      </p:sp>
      <p:sp>
        <p:nvSpPr>
          <p:cNvPr id="3" name="Rectangle 24"/>
          <p:cNvSpPr>
            <a:spLocks noGrp="1" noChangeArrowheads="1"/>
          </p:cNvSpPr>
          <p:nvPr>
            <p:ph type="ftr" sz="quarter" idx="10"/>
          </p:nvPr>
        </p:nvSpPr>
        <p:spPr>
          <a:xfrm>
            <a:off x="3452813" y="6451600"/>
            <a:ext cx="2895600" cy="152400"/>
          </a:xfrm>
        </p:spPr>
        <p:txBody>
          <a:bodyPr/>
          <a:lstStyle>
            <a:lvl1pPr algn="ctr">
              <a:defRPr sz="1400" b="0">
                <a:solidFill>
                  <a:schemeClr val="folHlink"/>
                </a:solidFill>
                <a:effectLst>
                  <a:outerShdw blurRad="38100" dist="38100" dir="2700000" algn="tl">
                    <a:srgbClr val="C0C0C0"/>
                  </a:outerShdw>
                </a:effectLst>
                <a:latin typeface="Times New Roman" pitchFamily="18" charset="0"/>
              </a:defRPr>
            </a:lvl1pPr>
          </a:lstStyle>
          <a:p>
            <a:pPr>
              <a:defRPr/>
            </a:pPr>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EA9EB2-108A-4BEC-BB25-443CCE96D91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44C209-2789-401F-A579-7A8208EE253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036200-1183-4A74-931C-AAE770F81B0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66DB1D3-746A-48DD-81E5-9D10190D4A6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F627CC6-9250-409A-B218-92DBC7D7FE4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10468BB-C55C-44F1-A22B-78402AAAE33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127606B-37BA-4BE9-ADBD-DD6F0F4A0DF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44E24A-AA8A-44C3-82DF-95D437ED78B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0C9243C-6572-4657-BCB5-8B3415B16A2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533400" y="685800"/>
            <a:ext cx="8077200" cy="5715000"/>
          </a:xfrm>
          <a:prstGeom prst="rect">
            <a:avLst/>
          </a:prstGeom>
        </p:spPr>
        <p:txBody>
          <a:bodyPr/>
          <a:lstStyle/>
          <a:p>
            <a:pPr marL="342900" indent="-342900" algn="ctr">
              <a:lnSpc>
                <a:spcPct val="90000"/>
              </a:lnSpc>
              <a:spcBef>
                <a:spcPct val="20000"/>
              </a:spcBef>
              <a:defRPr/>
            </a:pPr>
            <a:endParaRPr lang="en-US" sz="3600" b="1" kern="0" dirty="0" smtClean="0">
              <a:solidFill>
                <a:srgbClr val="000000"/>
              </a:solidFill>
              <a:latin typeface="+mj-lt"/>
              <a:cs typeface="Calibri" pitchFamily="34" charset="0"/>
            </a:endParaRPr>
          </a:p>
          <a:p>
            <a:pPr marL="342900" indent="-342900" algn="ctr">
              <a:lnSpc>
                <a:spcPct val="90000"/>
              </a:lnSpc>
              <a:spcBef>
                <a:spcPct val="20000"/>
              </a:spcBef>
              <a:defRPr/>
            </a:pPr>
            <a:endParaRPr lang="en-US" sz="1100" kern="0" dirty="0">
              <a:solidFill>
                <a:srgbClr val="FF0000"/>
              </a:solidFill>
              <a:latin typeface="+mj-lt"/>
              <a:cs typeface="Calibri" pitchFamily="34" charset="0"/>
            </a:endParaRPr>
          </a:p>
          <a:p>
            <a:pPr marL="342900" indent="-342900" algn="ctr">
              <a:lnSpc>
                <a:spcPct val="90000"/>
              </a:lnSpc>
              <a:spcBef>
                <a:spcPct val="20000"/>
              </a:spcBef>
              <a:defRPr/>
            </a:pPr>
            <a:endParaRPr lang="en-US" sz="2400" b="1" kern="0" dirty="0">
              <a:solidFill>
                <a:srgbClr val="000000"/>
              </a:solidFill>
              <a:latin typeface="+mj-lt"/>
              <a:cs typeface="Calibri" pitchFamily="34" charset="0"/>
            </a:endParaRPr>
          </a:p>
        </p:txBody>
      </p:sp>
      <p:sp>
        <p:nvSpPr>
          <p:cNvPr id="4" name="Subtitle 2"/>
          <p:cNvSpPr txBox="1">
            <a:spLocks/>
          </p:cNvSpPr>
          <p:nvPr/>
        </p:nvSpPr>
        <p:spPr>
          <a:xfrm>
            <a:off x="572703" y="-1752600"/>
            <a:ext cx="7704137" cy="128762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eaLnBrk="1" hangingPunct="1">
              <a:spcBef>
                <a:spcPct val="0"/>
              </a:spcBef>
              <a:buFont typeface="Arial" charset="0"/>
              <a:buNone/>
              <a:defRPr/>
            </a:pPr>
            <a:endParaRPr lang="en-US" sz="4000" b="1" kern="0" dirty="0">
              <a:solidFill>
                <a:srgbClr val="00B050"/>
              </a:solidFill>
              <a:latin typeface="+mj-lt"/>
            </a:endParaRPr>
          </a:p>
        </p:txBody>
      </p:sp>
      <p:pic>
        <p:nvPicPr>
          <p:cNvPr id="8" name="Picture 6" descr="C:\Users\Lefifi.T\AppData\Local\Microsoft\Windows\Temporary Internet Files\Content.Outlook\XAEMJRW7\Higher Education LOGO (6).jpg"/>
          <p:cNvPicPr>
            <a:picLocks noChangeAspect="1" noChangeArrowheads="1"/>
          </p:cNvPicPr>
          <p:nvPr/>
        </p:nvPicPr>
        <p:blipFill>
          <a:blip r:embed="rId3" cstate="print">
            <a:clrChange>
              <a:clrFrom>
                <a:srgbClr val="FFFFFF"/>
              </a:clrFrom>
              <a:clrTo>
                <a:srgbClr val="FFFFFF">
                  <a:alpha val="0"/>
                </a:srgbClr>
              </a:clrTo>
            </a:clrChange>
          </a:blip>
          <a:srcRect t="1932" r="67960"/>
          <a:stretch>
            <a:fillRect/>
          </a:stretch>
        </p:blipFill>
        <p:spPr bwMode="auto">
          <a:xfrm>
            <a:off x="7318375" y="4724400"/>
            <a:ext cx="1825625" cy="1974850"/>
          </a:xfrm>
          <a:prstGeom prst="rect">
            <a:avLst/>
          </a:prstGeom>
          <a:noFill/>
          <a:ln w="9525">
            <a:noFill/>
            <a:miter lim="800000"/>
            <a:headEnd/>
            <a:tailEnd/>
          </a:ln>
        </p:spPr>
      </p:pic>
      <p:sp>
        <p:nvSpPr>
          <p:cNvPr id="9" name="Rectangle 3"/>
          <p:cNvSpPr txBox="1">
            <a:spLocks noChangeArrowheads="1"/>
          </p:cNvSpPr>
          <p:nvPr/>
        </p:nvSpPr>
        <p:spPr>
          <a:xfrm>
            <a:off x="533400" y="685800"/>
            <a:ext cx="8077200" cy="5715000"/>
          </a:xfrm>
          <a:prstGeom prst="rect">
            <a:avLst/>
          </a:prstGeom>
        </p:spPr>
        <p:txBody>
          <a:bodyPr/>
          <a:lstStyle/>
          <a:p>
            <a:pPr marL="342900" indent="-342900" algn="ctr">
              <a:lnSpc>
                <a:spcPct val="90000"/>
              </a:lnSpc>
              <a:spcBef>
                <a:spcPct val="20000"/>
              </a:spcBef>
              <a:defRPr/>
            </a:pPr>
            <a:r>
              <a:rPr lang="en-US" sz="4000" b="1" kern="0" dirty="0" smtClean="0">
                <a:solidFill>
                  <a:srgbClr val="000000"/>
                </a:solidFill>
                <a:latin typeface="+mj-lt"/>
                <a:cs typeface="Calibri" pitchFamily="34" charset="0"/>
              </a:rPr>
              <a:t>Department of Higher Education and Training</a:t>
            </a:r>
          </a:p>
          <a:p>
            <a:pPr marL="342900" indent="-342900" algn="ctr">
              <a:lnSpc>
                <a:spcPct val="90000"/>
              </a:lnSpc>
              <a:spcBef>
                <a:spcPct val="20000"/>
              </a:spcBef>
              <a:defRPr/>
            </a:pPr>
            <a:endParaRPr lang="en-US" sz="1100" kern="0" dirty="0">
              <a:solidFill>
                <a:srgbClr val="FF0000"/>
              </a:solidFill>
              <a:latin typeface="+mj-lt"/>
              <a:cs typeface="Calibri" pitchFamily="34" charset="0"/>
            </a:endParaRPr>
          </a:p>
          <a:p>
            <a:pPr marL="342900" indent="-342900" algn="ctr">
              <a:lnSpc>
                <a:spcPct val="90000"/>
              </a:lnSpc>
              <a:spcBef>
                <a:spcPct val="20000"/>
              </a:spcBef>
              <a:defRPr/>
            </a:pPr>
            <a:endParaRPr lang="en-US" sz="2400" b="1" kern="0" dirty="0">
              <a:solidFill>
                <a:srgbClr val="000000"/>
              </a:solidFill>
              <a:latin typeface="+mj-lt"/>
              <a:cs typeface="Calibri" pitchFamily="34" charset="0"/>
            </a:endParaRPr>
          </a:p>
        </p:txBody>
      </p:sp>
      <p:sp>
        <p:nvSpPr>
          <p:cNvPr id="10" name="Subtitle 2"/>
          <p:cNvSpPr txBox="1">
            <a:spLocks/>
          </p:cNvSpPr>
          <p:nvPr/>
        </p:nvSpPr>
        <p:spPr>
          <a:xfrm>
            <a:off x="381000" y="2362200"/>
            <a:ext cx="8305799" cy="206375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eaLnBrk="1" hangingPunct="1">
              <a:spcBef>
                <a:spcPct val="0"/>
              </a:spcBef>
              <a:buFont typeface="Arial" charset="0"/>
              <a:buNone/>
              <a:defRPr/>
            </a:pPr>
            <a:r>
              <a:rPr lang="en-GB" sz="3600" b="1" kern="0" dirty="0">
                <a:solidFill>
                  <a:srgbClr val="FF0000"/>
                </a:solidFill>
                <a:latin typeface="+mj-lt"/>
              </a:rPr>
              <a:t>Briefing on </a:t>
            </a:r>
            <a:r>
              <a:rPr lang="en-GB" sz="3600" b="1" kern="0" dirty="0" smtClean="0">
                <a:solidFill>
                  <a:srgbClr val="FF0000"/>
                </a:solidFill>
                <a:latin typeface="+mj-lt"/>
              </a:rPr>
              <a:t>2020/21 Third Quarter </a:t>
            </a:r>
            <a:r>
              <a:rPr lang="en-GB" sz="3600" b="1" kern="0" dirty="0">
                <a:solidFill>
                  <a:srgbClr val="FF0000"/>
                </a:solidFill>
                <a:latin typeface="+mj-lt"/>
              </a:rPr>
              <a:t>Performance Report </a:t>
            </a:r>
            <a:endParaRPr lang="en-GB" sz="3600" b="1" kern="0" dirty="0" smtClean="0">
              <a:solidFill>
                <a:srgbClr val="FF0000"/>
              </a:solidFill>
              <a:latin typeface="+mj-lt"/>
            </a:endParaRPr>
          </a:p>
          <a:p>
            <a:pPr marL="0" indent="0" algn="ctr" eaLnBrk="1" hangingPunct="1">
              <a:spcBef>
                <a:spcPct val="0"/>
              </a:spcBef>
              <a:buFont typeface="Arial" charset="0"/>
              <a:buNone/>
              <a:defRPr/>
            </a:pPr>
            <a:endParaRPr lang="en-GB" sz="3600" b="1" kern="0" dirty="0">
              <a:solidFill>
                <a:srgbClr val="FF0000"/>
              </a:solidFill>
              <a:latin typeface="+mj-lt"/>
            </a:endParaRPr>
          </a:p>
          <a:p>
            <a:pPr algn="ctr" eaLnBrk="1" hangingPunct="1">
              <a:spcBef>
                <a:spcPct val="0"/>
              </a:spcBef>
              <a:buFont typeface="Arial" charset="0"/>
              <a:buNone/>
              <a:defRPr/>
            </a:pPr>
            <a:endParaRPr lang="en-US" sz="3600" b="1" kern="0" dirty="0">
              <a:solidFill>
                <a:srgbClr val="FF0000"/>
              </a:solidFill>
              <a:latin typeface="+mj-lt"/>
            </a:endParaRPr>
          </a:p>
        </p:txBody>
      </p:sp>
      <p:sp>
        <p:nvSpPr>
          <p:cNvPr id="11" name="Rectangle 3"/>
          <p:cNvSpPr txBox="1">
            <a:spLocks/>
          </p:cNvSpPr>
          <p:nvPr/>
        </p:nvSpPr>
        <p:spPr bwMode="auto">
          <a:xfrm>
            <a:off x="685800" y="3911835"/>
            <a:ext cx="7696200" cy="1326681"/>
          </a:xfrm>
          <a:prstGeom prst="rect">
            <a:avLst/>
          </a:prstGeom>
          <a:noFill/>
          <a:ln w="9525">
            <a:noFill/>
            <a:miter lim="800000"/>
            <a:headEnd/>
            <a:tailEnd/>
          </a:ln>
        </p:spPr>
        <p:txBody>
          <a:bodyPr/>
          <a:lstStyle/>
          <a:p>
            <a:pPr marL="342900" indent="-342900" algn="ctr">
              <a:defRPr/>
            </a:pPr>
            <a:r>
              <a:rPr lang="en-US" sz="2800" dirty="0" smtClean="0">
                <a:solidFill>
                  <a:schemeClr val="accent6">
                    <a:lumMod val="50000"/>
                  </a:schemeClr>
                </a:solidFill>
                <a:latin typeface="+mn-lt"/>
              </a:rPr>
              <a:t>Presentation </a:t>
            </a:r>
            <a:r>
              <a:rPr lang="en-US" sz="2800" dirty="0">
                <a:solidFill>
                  <a:schemeClr val="accent6">
                    <a:lumMod val="50000"/>
                  </a:schemeClr>
                </a:solidFill>
                <a:latin typeface="+mn-lt"/>
              </a:rPr>
              <a:t>to the Portfolio Committee on </a:t>
            </a:r>
            <a:r>
              <a:rPr lang="en-US" sz="2800" dirty="0" smtClean="0">
                <a:solidFill>
                  <a:schemeClr val="accent6">
                    <a:lumMod val="50000"/>
                  </a:schemeClr>
                </a:solidFill>
                <a:latin typeface="+mn-lt"/>
              </a:rPr>
              <a:t>     Higher Education, Science and Innovation </a:t>
            </a:r>
          </a:p>
          <a:p>
            <a:pPr marL="342900" indent="-342900" algn="ctr">
              <a:defRPr/>
            </a:pPr>
            <a:r>
              <a:rPr lang="en-US" sz="2400" dirty="0" smtClean="0">
                <a:solidFill>
                  <a:schemeClr val="accent6">
                    <a:lumMod val="50000"/>
                  </a:schemeClr>
                </a:solidFill>
                <a:latin typeface="+mn-lt"/>
              </a:rPr>
              <a:t>Date: 10 March 2021</a:t>
            </a:r>
            <a:endParaRPr lang="en-US" sz="2400" dirty="0">
              <a:solidFill>
                <a:schemeClr val="accent6">
                  <a:lumMod val="50000"/>
                </a:schemeClr>
              </a:solidFill>
              <a:latin typeface="+mn-lt"/>
            </a:endParaRPr>
          </a:p>
        </p:txBody>
      </p:sp>
    </p:spTree>
    <p:extLst>
      <p:ext uri="{BB962C8B-B14F-4D97-AF65-F5344CB8AC3E}">
        <p14:creationId xmlns:p14="http://schemas.microsoft.com/office/powerpoint/2010/main" xmlns="" val="566528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457" y="-15876"/>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7010400"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smtClean="0"/>
              <a:pPr eaLnBrk="1" hangingPunct="1"/>
              <a:t>10</a:t>
            </a:fld>
            <a:endParaRPr lang="en-US" altLang="en-US" b="1" dirty="0"/>
          </a:p>
        </p:txBody>
      </p:sp>
      <p:sp>
        <p:nvSpPr>
          <p:cNvPr id="9" name="TextBox 8"/>
          <p:cNvSpPr txBox="1"/>
          <p:nvPr/>
        </p:nvSpPr>
        <p:spPr>
          <a:xfrm>
            <a:off x="465316" y="457287"/>
            <a:ext cx="8221484" cy="83099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hangingPunct="1">
              <a:defRPr/>
            </a:pPr>
            <a:r>
              <a:rPr lang="en-US" sz="2400" b="1" dirty="0"/>
              <a:t>Significant Developments During the Quarter Under Review </a:t>
            </a:r>
            <a:endParaRPr lang="en-ZA" sz="2400" b="1" dirty="0"/>
          </a:p>
        </p:txBody>
      </p:sp>
      <p:sp>
        <p:nvSpPr>
          <p:cNvPr id="6" name="TextBox 7"/>
          <p:cNvSpPr txBox="1">
            <a:spLocks noChangeArrowheads="1"/>
          </p:cNvSpPr>
          <p:nvPr/>
        </p:nvSpPr>
        <p:spPr bwMode="auto">
          <a:xfrm>
            <a:off x="438630" y="1398075"/>
            <a:ext cx="8248170" cy="50167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234950" indent="0"/>
            <a:r>
              <a:rPr lang="en-US" sz="2000" b="1" dirty="0" smtClean="0"/>
              <a:t>University Sector </a:t>
            </a:r>
            <a:endParaRPr lang="en-US" sz="2000" b="1" dirty="0"/>
          </a:p>
          <a:p>
            <a:pPr marL="234950" indent="0"/>
            <a:endParaRPr lang="en-US" sz="2000" b="1" dirty="0" smtClean="0"/>
          </a:p>
          <a:p>
            <a:pPr marL="769937" indent="-285750">
              <a:buFont typeface="Arial" panose="020B0604020202020204" pitchFamily="34" charset="0"/>
              <a:buChar char="•"/>
            </a:pPr>
            <a:r>
              <a:rPr lang="en-GB" sz="2000" dirty="0"/>
              <a:t>Publication of the Language Policy for Higher Education</a:t>
            </a:r>
          </a:p>
          <a:p>
            <a:pPr marL="769937" indent="-285750">
              <a:buFont typeface="Arial" panose="020B0604020202020204" pitchFamily="34" charset="0"/>
              <a:buChar char="•"/>
            </a:pPr>
            <a:r>
              <a:rPr lang="en-GB" sz="2000" dirty="0"/>
              <a:t>Publication of the Internationalisation Framework for Higher Education in South Africa</a:t>
            </a:r>
          </a:p>
          <a:p>
            <a:pPr marL="769937" indent="-285750">
              <a:buFont typeface="Arial" panose="020B0604020202020204" pitchFamily="34" charset="0"/>
              <a:buChar char="•"/>
            </a:pPr>
            <a:r>
              <a:rPr lang="en-ZA" sz="2000" dirty="0"/>
              <a:t>Publication of the report of the Ministerial Task Team on Black Academics</a:t>
            </a:r>
          </a:p>
          <a:p>
            <a:pPr marL="769937" indent="-285750">
              <a:buFont typeface="Arial" panose="020B0604020202020204" pitchFamily="34" charset="0"/>
              <a:buChar char="•"/>
            </a:pPr>
            <a:r>
              <a:rPr lang="en-ZA" sz="2000" dirty="0"/>
              <a:t>Finalisation of the report of the Ministerial Task Team on the Fourth Industrial </a:t>
            </a:r>
            <a:r>
              <a:rPr lang="en-ZA" sz="2000" dirty="0" smtClean="0"/>
              <a:t>Revolution</a:t>
            </a:r>
            <a:endParaRPr lang="en-ZA" sz="2000" dirty="0"/>
          </a:p>
          <a:p>
            <a:pPr marL="769937" indent="-285750">
              <a:buFont typeface="Arial" panose="020B0604020202020204" pitchFamily="34" charset="0"/>
              <a:buChar char="•"/>
            </a:pPr>
            <a:r>
              <a:rPr lang="en-US" sz="2000" dirty="0">
                <a:ea typeface="Calibri" panose="020F0502020204030204" pitchFamily="34" charset="0"/>
              </a:rPr>
              <a:t>The Department entered into a partnership with the University of the Western Cape (UWC) to develop the University Governance Support Programme (UGS), as part of the University Capacity Development </a:t>
            </a:r>
            <a:r>
              <a:rPr lang="en-US" sz="2000" dirty="0" err="1" smtClean="0">
                <a:ea typeface="Calibri" panose="020F0502020204030204" pitchFamily="34" charset="0"/>
              </a:rPr>
              <a:t>Programme</a:t>
            </a:r>
            <a:endParaRPr lang="en-US" sz="2000" dirty="0">
              <a:ea typeface="Calibri" panose="020F0502020204030204" pitchFamily="34" charset="0"/>
            </a:endParaRPr>
          </a:p>
          <a:p>
            <a:pPr marL="769937" indent="-285750">
              <a:buFont typeface="Arial" panose="020B0604020202020204" pitchFamily="34" charset="0"/>
              <a:buChar char="•"/>
            </a:pPr>
            <a:r>
              <a:rPr lang="en-GB" sz="2000" dirty="0">
                <a:ea typeface="Calibri" panose="020F0502020204030204" pitchFamily="34" charset="0"/>
              </a:rPr>
              <a:t>UFH, VUT and NSFAS were under administration during the third quarter, and Department provided support for </a:t>
            </a:r>
            <a:r>
              <a:rPr lang="en-GB" sz="2000" dirty="0" smtClean="0">
                <a:ea typeface="Calibri" panose="020F0502020204030204" pitchFamily="34" charset="0"/>
              </a:rPr>
              <a:t>this </a:t>
            </a:r>
            <a:endParaRPr lang="en-GB" sz="2000" dirty="0">
              <a:ea typeface="Calibri" panose="020F0502020204030204" pitchFamily="34" charset="0"/>
            </a:endParaRPr>
          </a:p>
          <a:p>
            <a:pPr marL="234950" indent="0"/>
            <a:endParaRPr lang="en-US" sz="2000" b="1" dirty="0" smtClean="0"/>
          </a:p>
        </p:txBody>
      </p:sp>
    </p:spTree>
    <p:extLst>
      <p:ext uri="{BB962C8B-B14F-4D97-AF65-F5344CB8AC3E}">
        <p14:creationId xmlns:p14="http://schemas.microsoft.com/office/powerpoint/2010/main" xmlns="" val="31280137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457" y="-15876"/>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7010400"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smtClean="0"/>
              <a:pPr eaLnBrk="1" hangingPunct="1"/>
              <a:t>11</a:t>
            </a:fld>
            <a:endParaRPr lang="en-US" altLang="en-US" b="1" dirty="0"/>
          </a:p>
        </p:txBody>
      </p:sp>
      <p:sp>
        <p:nvSpPr>
          <p:cNvPr id="9" name="TextBox 8"/>
          <p:cNvSpPr txBox="1"/>
          <p:nvPr/>
        </p:nvSpPr>
        <p:spPr>
          <a:xfrm>
            <a:off x="465316" y="457287"/>
            <a:ext cx="8221484" cy="83099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hangingPunct="1">
              <a:defRPr/>
            </a:pPr>
            <a:r>
              <a:rPr lang="en-US" sz="2400" b="1" dirty="0"/>
              <a:t>Significant Developments During the Quarter Under Review </a:t>
            </a:r>
            <a:endParaRPr lang="en-ZA" sz="2400" b="1" dirty="0"/>
          </a:p>
        </p:txBody>
      </p:sp>
      <p:sp>
        <p:nvSpPr>
          <p:cNvPr id="6" name="TextBox 7"/>
          <p:cNvSpPr txBox="1">
            <a:spLocks noChangeArrowheads="1"/>
          </p:cNvSpPr>
          <p:nvPr/>
        </p:nvSpPr>
        <p:spPr bwMode="auto">
          <a:xfrm>
            <a:off x="474489" y="1528236"/>
            <a:ext cx="8248170" cy="40934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234950" indent="0"/>
            <a:r>
              <a:rPr lang="en-US" sz="2000" b="1" dirty="0" smtClean="0"/>
              <a:t>University Sector...</a:t>
            </a:r>
            <a:r>
              <a:rPr lang="en-US" sz="2000" b="1" dirty="0" err="1" smtClean="0"/>
              <a:t>cnt</a:t>
            </a:r>
            <a:r>
              <a:rPr lang="en-US" sz="2000" b="1" dirty="0" smtClean="0"/>
              <a:t>. </a:t>
            </a:r>
            <a:endParaRPr lang="en-US" sz="2000" b="1" dirty="0"/>
          </a:p>
          <a:p>
            <a:pPr marL="234950" indent="0"/>
            <a:endParaRPr lang="en-US" sz="2000" b="1" dirty="0" smtClean="0"/>
          </a:p>
          <a:p>
            <a:pPr marL="769937" indent="-285750">
              <a:buFont typeface="Arial" panose="020B0604020202020204" pitchFamily="34" charset="0"/>
              <a:buChar char="•"/>
            </a:pPr>
            <a:r>
              <a:rPr lang="en-GB" sz="2000" dirty="0" smtClean="0">
                <a:ea typeface="Calibri" panose="020F0502020204030204" pitchFamily="34" charset="0"/>
              </a:rPr>
              <a:t>Work </a:t>
            </a:r>
            <a:r>
              <a:rPr lang="en-GB" sz="2000" dirty="0">
                <a:ea typeface="Calibri" panose="020F0502020204030204" pitchFamily="34" charset="0"/>
              </a:rPr>
              <a:t>started on the Ministerial Committee of Inquiry into NSFAS </a:t>
            </a:r>
          </a:p>
          <a:p>
            <a:pPr marL="769937" indent="-285750">
              <a:buFont typeface="Arial" panose="020B0604020202020204" pitchFamily="34" charset="0"/>
              <a:buChar char="•"/>
            </a:pPr>
            <a:r>
              <a:rPr lang="en-GB" sz="2000" dirty="0">
                <a:ea typeface="Calibri" panose="020F0502020204030204" pitchFamily="34" charset="0"/>
              </a:rPr>
              <a:t>Work started on the independent review of the </a:t>
            </a:r>
            <a:r>
              <a:rPr lang="en-GB" sz="2000" dirty="0" smtClean="0">
                <a:ea typeface="Calibri" panose="020F0502020204030204" pitchFamily="34" charset="0"/>
              </a:rPr>
              <a:t>National Institute for Human Social Sciences (NIHSS)</a:t>
            </a:r>
            <a:endParaRPr lang="en-GB" sz="2000" dirty="0">
              <a:ea typeface="Calibri" panose="020F0502020204030204" pitchFamily="34" charset="0"/>
            </a:endParaRPr>
          </a:p>
          <a:p>
            <a:pPr marL="769937" indent="-285750">
              <a:buFont typeface="Arial" panose="020B0604020202020204" pitchFamily="34" charset="0"/>
              <a:buChar char="•"/>
            </a:pPr>
            <a:r>
              <a:rPr lang="en-GB" sz="2000" dirty="0">
                <a:ea typeface="Calibri" panose="020F0502020204030204" pitchFamily="34" charset="0"/>
              </a:rPr>
              <a:t>Finalisation and publication of the South African Use of Learning Materials Survey</a:t>
            </a:r>
          </a:p>
          <a:p>
            <a:pPr marL="769937" indent="-285750">
              <a:buFont typeface="Arial" panose="020B0604020202020204" pitchFamily="34" charset="0"/>
              <a:buChar char="•"/>
            </a:pPr>
            <a:r>
              <a:rPr lang="en-GB" sz="2000" dirty="0">
                <a:ea typeface="Calibri" panose="020F0502020204030204" pitchFamily="34" charset="0"/>
              </a:rPr>
              <a:t>Intensive monitoring of the university system in relation to teaching and learning and support for COVID-19 related </a:t>
            </a:r>
            <a:r>
              <a:rPr lang="en-GB" sz="2000" dirty="0" smtClean="0">
                <a:ea typeface="Calibri" panose="020F0502020204030204" pitchFamily="34" charset="0"/>
              </a:rPr>
              <a:t>responses </a:t>
            </a:r>
            <a:endParaRPr lang="en-GB" sz="2000" dirty="0">
              <a:ea typeface="Calibri" panose="020F0502020204030204" pitchFamily="34" charset="0"/>
            </a:endParaRPr>
          </a:p>
          <a:p>
            <a:pPr marL="769937" indent="-285750">
              <a:buFont typeface="Arial" panose="020B0604020202020204" pitchFamily="34" charset="0"/>
              <a:buChar char="•"/>
            </a:pPr>
            <a:r>
              <a:rPr lang="en-GB" sz="2000" dirty="0">
                <a:ea typeface="Calibri" panose="020F0502020204030204" pitchFamily="34" charset="0"/>
              </a:rPr>
              <a:t>Continued work on the Teaching and Learning Development Capacity Improvement Programme</a:t>
            </a:r>
          </a:p>
          <a:p>
            <a:pPr marL="234950" indent="0"/>
            <a:endParaRPr lang="en-US" sz="2000" b="1" dirty="0" smtClean="0"/>
          </a:p>
        </p:txBody>
      </p:sp>
    </p:spTree>
    <p:extLst>
      <p:ext uri="{BB962C8B-B14F-4D97-AF65-F5344CB8AC3E}">
        <p14:creationId xmlns:p14="http://schemas.microsoft.com/office/powerpoint/2010/main" xmlns="" val="11065944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457" y="-15876"/>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7010400"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smtClean="0"/>
              <a:pPr eaLnBrk="1" hangingPunct="1"/>
              <a:t>12</a:t>
            </a:fld>
            <a:endParaRPr lang="en-US" altLang="en-US" b="1" dirty="0"/>
          </a:p>
        </p:txBody>
      </p:sp>
      <p:sp>
        <p:nvSpPr>
          <p:cNvPr id="9" name="TextBox 8"/>
          <p:cNvSpPr txBox="1"/>
          <p:nvPr/>
        </p:nvSpPr>
        <p:spPr>
          <a:xfrm>
            <a:off x="465316" y="457287"/>
            <a:ext cx="8221484" cy="83099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hangingPunct="1">
              <a:defRPr/>
            </a:pPr>
            <a:r>
              <a:rPr lang="en-US" sz="2400" b="1" dirty="0"/>
              <a:t>Significant Developments During the Quarter Under Review </a:t>
            </a:r>
            <a:endParaRPr lang="en-ZA" sz="2400" b="1" dirty="0"/>
          </a:p>
        </p:txBody>
      </p:sp>
      <p:sp>
        <p:nvSpPr>
          <p:cNvPr id="6" name="TextBox 7"/>
          <p:cNvSpPr txBox="1">
            <a:spLocks noChangeArrowheads="1"/>
          </p:cNvSpPr>
          <p:nvPr/>
        </p:nvSpPr>
        <p:spPr bwMode="auto">
          <a:xfrm>
            <a:off x="465317" y="1770412"/>
            <a:ext cx="8145284" cy="37856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234950" indent="0"/>
            <a:r>
              <a:rPr lang="en-ZA" sz="2000" b="1" dirty="0" smtClean="0"/>
              <a:t>Support for the Economic Reconstruction and Recovery Plan </a:t>
            </a:r>
          </a:p>
          <a:p>
            <a:pPr marL="234950" indent="0"/>
            <a:endParaRPr lang="en-ZA" sz="2000" b="1" dirty="0" smtClean="0"/>
          </a:p>
          <a:p>
            <a:pPr marL="577850" indent="-342900">
              <a:buFont typeface="Arial" panose="020B0604020202020204" pitchFamily="34" charset="0"/>
              <a:buChar char="•"/>
            </a:pPr>
            <a:r>
              <a:rPr lang="en-ZA" sz="2000" dirty="0"/>
              <a:t>The </a:t>
            </a:r>
            <a:r>
              <a:rPr lang="en-ZA" sz="2000" dirty="0" smtClean="0"/>
              <a:t>Economic </a:t>
            </a:r>
            <a:r>
              <a:rPr lang="en-ZA" sz="2000" dirty="0"/>
              <a:t>Reconstruction and Recovering Plan stresses skills development, science and innovation as not only critical in driving South Africa’s economic reconstruction and recovery, </a:t>
            </a:r>
            <a:r>
              <a:rPr lang="en-ZA" sz="2000" u="sng" dirty="0"/>
              <a:t>but also key in sustaining it.</a:t>
            </a:r>
            <a:r>
              <a:rPr lang="en-ZA" sz="2000" dirty="0"/>
              <a:t> </a:t>
            </a:r>
            <a:endParaRPr lang="en-ZA" sz="2000" dirty="0" smtClean="0"/>
          </a:p>
          <a:p>
            <a:pPr marL="234950" indent="0"/>
            <a:endParaRPr lang="en-ZA" sz="2000" dirty="0" smtClean="0"/>
          </a:p>
          <a:p>
            <a:pPr marL="577850" indent="-342900">
              <a:buFont typeface="Arial" panose="020B0604020202020204" pitchFamily="34" charset="0"/>
              <a:buChar char="•"/>
            </a:pPr>
            <a:r>
              <a:rPr lang="en-ZA" sz="2000" dirty="0" smtClean="0"/>
              <a:t>In </a:t>
            </a:r>
            <a:r>
              <a:rPr lang="en-ZA" sz="2000" dirty="0"/>
              <a:t>support of this initiative, t</a:t>
            </a:r>
            <a:r>
              <a:rPr lang="en-US" sz="2000" dirty="0"/>
              <a:t>he Department </a:t>
            </a:r>
            <a:r>
              <a:rPr lang="en-US" sz="2000" dirty="0" smtClean="0"/>
              <a:t>initiated  in December 2020 the development of the Skills </a:t>
            </a:r>
            <a:r>
              <a:rPr lang="en-US" sz="2000" dirty="0"/>
              <a:t>Strategy to support </a:t>
            </a:r>
            <a:r>
              <a:rPr lang="en-US" sz="2000" dirty="0" smtClean="0"/>
              <a:t>government’s efforts towards </a:t>
            </a:r>
            <a:r>
              <a:rPr lang="en-US" sz="2000" dirty="0"/>
              <a:t>economic </a:t>
            </a:r>
            <a:r>
              <a:rPr lang="en-US" sz="2000" dirty="0" smtClean="0"/>
              <a:t>recovery</a:t>
            </a:r>
            <a:r>
              <a:rPr lang="en-US" sz="2000" dirty="0"/>
              <a:t>. </a:t>
            </a:r>
            <a:endParaRPr lang="en-US" sz="2000" dirty="0" smtClean="0"/>
          </a:p>
          <a:p>
            <a:pPr marL="577850" indent="-342900">
              <a:buFont typeface="Arial" panose="020B0604020202020204" pitchFamily="34" charset="0"/>
              <a:buChar char="•"/>
            </a:pPr>
            <a:endParaRPr lang="en-ZA" sz="2000" b="1" dirty="0" smtClean="0"/>
          </a:p>
          <a:p>
            <a:pPr>
              <a:buFont typeface="Arial" panose="020B0604020202020204" pitchFamily="34" charset="0"/>
              <a:buChar char="•"/>
            </a:pPr>
            <a:endParaRPr lang="en-ZA" sz="2000" dirty="0">
              <a:solidFill>
                <a:schemeClr val="accent1">
                  <a:lumMod val="50000"/>
                </a:schemeClr>
              </a:solidFill>
            </a:endParaRPr>
          </a:p>
        </p:txBody>
      </p:sp>
    </p:spTree>
    <p:extLst>
      <p:ext uri="{BB962C8B-B14F-4D97-AF65-F5344CB8AC3E}">
        <p14:creationId xmlns:p14="http://schemas.microsoft.com/office/powerpoint/2010/main" xmlns="" val="1246997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457" y="-15876"/>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7010400"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smtClean="0"/>
              <a:pPr eaLnBrk="1" hangingPunct="1"/>
              <a:t>13</a:t>
            </a:fld>
            <a:endParaRPr lang="en-US" altLang="en-US" b="1" dirty="0"/>
          </a:p>
        </p:txBody>
      </p:sp>
      <p:sp>
        <p:nvSpPr>
          <p:cNvPr id="9" name="TextBox 8"/>
          <p:cNvSpPr txBox="1"/>
          <p:nvPr/>
        </p:nvSpPr>
        <p:spPr>
          <a:xfrm>
            <a:off x="465316" y="457287"/>
            <a:ext cx="8221484" cy="83099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hangingPunct="1">
              <a:defRPr/>
            </a:pPr>
            <a:r>
              <a:rPr lang="en-US" sz="2400" b="1" dirty="0"/>
              <a:t>Significant Developments During the Quarter Under Review </a:t>
            </a:r>
            <a:endParaRPr lang="en-ZA" sz="2400" b="1" dirty="0"/>
          </a:p>
        </p:txBody>
      </p:sp>
      <p:sp>
        <p:nvSpPr>
          <p:cNvPr id="6" name="TextBox 7"/>
          <p:cNvSpPr txBox="1">
            <a:spLocks noChangeArrowheads="1"/>
          </p:cNvSpPr>
          <p:nvPr/>
        </p:nvSpPr>
        <p:spPr bwMode="auto">
          <a:xfrm>
            <a:off x="469327" y="1288284"/>
            <a:ext cx="8217473" cy="53245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234950" indent="0"/>
            <a:r>
              <a:rPr lang="en-ZA" sz="2000" b="1" dirty="0" smtClean="0"/>
              <a:t>Skills </a:t>
            </a:r>
            <a:r>
              <a:rPr lang="en-ZA" sz="2000" b="1" dirty="0"/>
              <a:t>Development </a:t>
            </a:r>
            <a:r>
              <a:rPr lang="en-ZA" sz="2000" b="1" dirty="0" smtClean="0"/>
              <a:t>Interventions (relating to COVID-19 impact </a:t>
            </a:r>
            <a:r>
              <a:rPr lang="en-US" sz="2000" b="1" dirty="0" smtClean="0"/>
              <a:t>mitigation) </a:t>
            </a:r>
            <a:endParaRPr lang="en-ZA" sz="2000" b="1" dirty="0" smtClean="0"/>
          </a:p>
          <a:p>
            <a:pPr marL="234950" indent="0"/>
            <a:endParaRPr lang="en-US" sz="2000" dirty="0"/>
          </a:p>
          <a:p>
            <a:pPr>
              <a:buFont typeface="Arial" panose="020B0604020202020204" pitchFamily="34" charset="0"/>
              <a:buChar char="•"/>
            </a:pPr>
            <a:r>
              <a:rPr lang="en-ZA" sz="2000" i="1" u="sng" dirty="0" smtClean="0"/>
              <a:t>Training of Frontline workers</a:t>
            </a:r>
            <a:r>
              <a:rPr lang="en-ZA" sz="2000" i="1" dirty="0" smtClean="0"/>
              <a:t>:  </a:t>
            </a:r>
            <a:r>
              <a:rPr lang="en-ZA" sz="2000" dirty="0" smtClean="0"/>
              <a:t>24 971 Frontline </a:t>
            </a:r>
            <a:r>
              <a:rPr lang="en-ZA" sz="2000" dirty="0"/>
              <a:t>workers were initially </a:t>
            </a:r>
            <a:r>
              <a:rPr lang="en-ZA" sz="2000" dirty="0" smtClean="0"/>
              <a:t>targeted but 35 </a:t>
            </a:r>
            <a:r>
              <a:rPr lang="en-ZA" sz="2000" dirty="0"/>
              <a:t>182 attended </a:t>
            </a:r>
            <a:r>
              <a:rPr lang="en-ZA" sz="2000" dirty="0" smtClean="0"/>
              <a:t>training. </a:t>
            </a:r>
            <a:r>
              <a:rPr lang="en-ZA" sz="2000" dirty="0"/>
              <a:t>Of those who attended, 25 441 were in the health and welfare sector and the rest joined from other sectors such as mining, construction, and hospitality. </a:t>
            </a:r>
            <a:r>
              <a:rPr lang="en-ZA" sz="2000" dirty="0" smtClean="0"/>
              <a:t>The </a:t>
            </a:r>
            <a:r>
              <a:rPr lang="en-ZA" sz="2000" dirty="0"/>
              <a:t>project is operationally closed. Consolidation, verification, and reporting are complete</a:t>
            </a:r>
            <a:r>
              <a:rPr lang="en-ZA" sz="2000" dirty="0" smtClean="0"/>
              <a:t>. </a:t>
            </a:r>
          </a:p>
          <a:p>
            <a:pPr>
              <a:buFont typeface="Arial" panose="020B0604020202020204" pitchFamily="34" charset="0"/>
              <a:buChar char="•"/>
            </a:pPr>
            <a:endParaRPr lang="en-ZA" sz="2000" i="1" u="sng" dirty="0"/>
          </a:p>
          <a:p>
            <a:pPr>
              <a:buFont typeface="Arial" panose="020B0604020202020204" pitchFamily="34" charset="0"/>
              <a:buChar char="•"/>
            </a:pPr>
            <a:r>
              <a:rPr lang="en-ZA" sz="2000" i="1" u="sng" dirty="0" smtClean="0"/>
              <a:t>Deployment </a:t>
            </a:r>
            <a:r>
              <a:rPr lang="en-ZA" sz="2000" i="1" u="sng" dirty="0"/>
              <a:t>of unemployed Social Work </a:t>
            </a:r>
            <a:r>
              <a:rPr lang="en-ZA" sz="2000" i="1" u="sng" dirty="0" smtClean="0"/>
              <a:t>graduates</a:t>
            </a:r>
            <a:r>
              <a:rPr lang="en-ZA" sz="2000" i="1" dirty="0" smtClean="0"/>
              <a:t>: </a:t>
            </a:r>
            <a:r>
              <a:rPr lang="en-ZA" sz="2000" dirty="0" smtClean="0"/>
              <a:t>659 </a:t>
            </a:r>
            <a:r>
              <a:rPr lang="en-ZA" sz="2000" dirty="0"/>
              <a:t>Social Work Interns were recruited and placed with the Department of Social Development, the Department of Health and NGO’S (Gauteng, Northern Cape, North West, Limpopo, KwaZulu-Natal, Eastern Cape, Western Cape, Free state). 55 Interns dropped out due to finding alternative employment</a:t>
            </a:r>
            <a:r>
              <a:rPr lang="en-ZA" sz="2000" dirty="0" smtClean="0"/>
              <a:t>. </a:t>
            </a:r>
            <a:endParaRPr lang="en-ZA" sz="2000" dirty="0"/>
          </a:p>
          <a:p>
            <a:pPr>
              <a:buFont typeface="Arial" panose="020B0604020202020204" pitchFamily="34" charset="0"/>
              <a:buChar char="•"/>
            </a:pPr>
            <a:endParaRPr lang="en-ZA" sz="2000" dirty="0">
              <a:solidFill>
                <a:schemeClr val="accent1">
                  <a:lumMod val="50000"/>
                </a:schemeClr>
              </a:solidFill>
            </a:endParaRPr>
          </a:p>
        </p:txBody>
      </p:sp>
    </p:spTree>
    <p:extLst>
      <p:ext uri="{BB962C8B-B14F-4D97-AF65-F5344CB8AC3E}">
        <p14:creationId xmlns:p14="http://schemas.microsoft.com/office/powerpoint/2010/main" xmlns="" val="359968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457" y="-15876"/>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7010400"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smtClean="0"/>
              <a:pPr eaLnBrk="1" hangingPunct="1"/>
              <a:t>14</a:t>
            </a:fld>
            <a:endParaRPr lang="en-US" altLang="en-US" b="1" dirty="0"/>
          </a:p>
        </p:txBody>
      </p:sp>
      <p:sp>
        <p:nvSpPr>
          <p:cNvPr id="9" name="TextBox 8"/>
          <p:cNvSpPr txBox="1"/>
          <p:nvPr/>
        </p:nvSpPr>
        <p:spPr>
          <a:xfrm>
            <a:off x="465316" y="457287"/>
            <a:ext cx="8221484" cy="83099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hangingPunct="1">
              <a:defRPr/>
            </a:pPr>
            <a:r>
              <a:rPr lang="en-US" sz="2400" b="1" dirty="0"/>
              <a:t>Significant Developments During the Quarter Under Review </a:t>
            </a:r>
            <a:endParaRPr lang="en-ZA" sz="2400" b="1" dirty="0"/>
          </a:p>
        </p:txBody>
      </p:sp>
      <p:sp>
        <p:nvSpPr>
          <p:cNvPr id="6" name="TextBox 7"/>
          <p:cNvSpPr txBox="1">
            <a:spLocks noChangeArrowheads="1"/>
          </p:cNvSpPr>
          <p:nvPr/>
        </p:nvSpPr>
        <p:spPr bwMode="auto">
          <a:xfrm>
            <a:off x="469327" y="1288284"/>
            <a:ext cx="8217473" cy="50167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234950" indent="0"/>
            <a:endParaRPr lang="en-US" sz="800" dirty="0"/>
          </a:p>
          <a:p>
            <a:pPr>
              <a:buFont typeface="Arial" panose="020B0604020202020204" pitchFamily="34" charset="0"/>
              <a:buChar char="•"/>
            </a:pPr>
            <a:r>
              <a:rPr lang="en-ZA" sz="2000" i="1" u="sng" dirty="0"/>
              <a:t>Support for small enterprises and cooperative intervention</a:t>
            </a:r>
            <a:r>
              <a:rPr lang="en-ZA" sz="2000" i="1" u="sng" dirty="0" smtClean="0"/>
              <a:t>: </a:t>
            </a:r>
            <a:r>
              <a:rPr lang="en-ZA" sz="2000" u="sng" dirty="0" smtClean="0"/>
              <a:t> </a:t>
            </a:r>
            <a:r>
              <a:rPr lang="en-ZA" sz="2000" dirty="0"/>
              <a:t>Cooperatives in rural areas were trained to produce </a:t>
            </a:r>
            <a:r>
              <a:rPr lang="en-ZA" sz="2000" dirty="0" err="1"/>
              <a:t>Covid</a:t>
            </a:r>
            <a:r>
              <a:rPr lang="en-ZA" sz="2000" dirty="0"/>
              <a:t> 19 essentials. All provinces participated in the project which resulted in the creation of over 900 jobs for youth and women in rural areas. </a:t>
            </a:r>
            <a:endParaRPr lang="en-ZA" sz="2000" dirty="0" smtClean="0"/>
          </a:p>
          <a:p>
            <a:pPr marL="234950" indent="0"/>
            <a:endParaRPr lang="en-ZA" sz="2000" dirty="0" smtClean="0"/>
          </a:p>
          <a:p>
            <a:pPr>
              <a:buFont typeface="Arial" panose="020B0604020202020204" pitchFamily="34" charset="0"/>
              <a:buChar char="•"/>
            </a:pPr>
            <a:r>
              <a:rPr lang="en-ZA" sz="2000" dirty="0" smtClean="0"/>
              <a:t>In </a:t>
            </a:r>
            <a:r>
              <a:rPr lang="en-ZA" sz="2000" dirty="0"/>
              <a:t>October 2020, the HWSETA Board extended the training to include the manufacture of clothing apparels for major retail shops. This is a sustainability strategy by the HWSETA. Further, these cooperatives are now working with </a:t>
            </a:r>
            <a:r>
              <a:rPr lang="en-ZA" sz="2000" dirty="0" err="1"/>
              <a:t>PicknPay</a:t>
            </a:r>
            <a:r>
              <a:rPr lang="en-ZA" sz="2000" dirty="0"/>
              <a:t> Clothing, TFG Group and Mr Price. The project is in its advanced stages with cooperatives funding extended to support the 19 cooperatives. </a:t>
            </a:r>
            <a:endParaRPr lang="en-ZA" sz="2000" dirty="0" smtClean="0"/>
          </a:p>
          <a:p>
            <a:pPr marL="234950" indent="0"/>
            <a:endParaRPr lang="en-ZA" sz="2000" i="1" dirty="0"/>
          </a:p>
          <a:p>
            <a:pPr marL="234950" indent="0"/>
            <a:r>
              <a:rPr lang="en-ZA" sz="1600" b="1" i="1" dirty="0" smtClean="0"/>
              <a:t>NB: A full report detailing progress on other skills development interventions is available </a:t>
            </a:r>
          </a:p>
        </p:txBody>
      </p:sp>
    </p:spTree>
    <p:extLst>
      <p:ext uri="{BB962C8B-B14F-4D97-AF65-F5344CB8AC3E}">
        <p14:creationId xmlns:p14="http://schemas.microsoft.com/office/powerpoint/2010/main" xmlns="" val="41519752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457" y="-15876"/>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7010400"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smtClean="0"/>
              <a:pPr eaLnBrk="1" hangingPunct="1"/>
              <a:t>15</a:t>
            </a:fld>
            <a:endParaRPr lang="en-US" altLang="en-US" b="1" dirty="0"/>
          </a:p>
        </p:txBody>
      </p:sp>
      <p:sp>
        <p:nvSpPr>
          <p:cNvPr id="9" name="TextBox 8"/>
          <p:cNvSpPr txBox="1"/>
          <p:nvPr/>
        </p:nvSpPr>
        <p:spPr>
          <a:xfrm>
            <a:off x="465316" y="457287"/>
            <a:ext cx="8221484" cy="83099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hangingPunct="1">
              <a:defRPr/>
            </a:pPr>
            <a:r>
              <a:rPr lang="en-US" sz="2400" b="1" dirty="0"/>
              <a:t>Significant Developments During the Quarter Under Review </a:t>
            </a:r>
            <a:endParaRPr lang="en-ZA" sz="2400" b="1" dirty="0"/>
          </a:p>
        </p:txBody>
      </p:sp>
      <p:sp>
        <p:nvSpPr>
          <p:cNvPr id="6" name="TextBox 7"/>
          <p:cNvSpPr txBox="1">
            <a:spLocks noChangeArrowheads="1"/>
          </p:cNvSpPr>
          <p:nvPr/>
        </p:nvSpPr>
        <p:spPr bwMode="auto">
          <a:xfrm>
            <a:off x="459454" y="1458986"/>
            <a:ext cx="8217473" cy="48628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234950" indent="0"/>
            <a:r>
              <a:rPr lang="en-US" sz="2000" b="1" dirty="0" smtClean="0"/>
              <a:t>Cross cutting issues</a:t>
            </a:r>
          </a:p>
          <a:p>
            <a:pPr marL="234950" indent="0"/>
            <a:endParaRPr lang="en-US" sz="2000" dirty="0"/>
          </a:p>
          <a:p>
            <a:pPr algn="just">
              <a:spcBef>
                <a:spcPts val="0"/>
              </a:spcBef>
              <a:spcAft>
                <a:spcPts val="1200"/>
              </a:spcAft>
              <a:buFont typeface="Arial" panose="020B0604020202020204" pitchFamily="34" charset="0"/>
              <a:buChar char="•"/>
              <a:defRPr/>
            </a:pPr>
            <a:r>
              <a:rPr lang="en-ZA" sz="2000" dirty="0"/>
              <a:t>The Minister </a:t>
            </a:r>
            <a:r>
              <a:rPr lang="en-ZA" sz="2000" dirty="0" smtClean="0"/>
              <a:t>has approved </a:t>
            </a:r>
            <a:r>
              <a:rPr lang="en-ZA" sz="2000" dirty="0"/>
              <a:t>the </a:t>
            </a:r>
            <a:r>
              <a:rPr lang="en-GB" sz="2000" dirty="0"/>
              <a:t>Integrated Infrastructure Development Support Programme for </a:t>
            </a:r>
            <a:r>
              <a:rPr lang="en-GB" sz="2000" dirty="0" smtClean="0"/>
              <a:t>PSET for implementation.</a:t>
            </a:r>
            <a:r>
              <a:rPr lang="en-ZA" sz="2000" dirty="0" smtClean="0"/>
              <a:t> </a:t>
            </a:r>
            <a:r>
              <a:rPr lang="en-GB" sz="2000" dirty="0"/>
              <a:t>The IIDSP-PSET represents an evolution and consolidation of infrastructure support for the public PSET </a:t>
            </a:r>
            <a:r>
              <a:rPr lang="en-GB" sz="2000" dirty="0" smtClean="0"/>
              <a:t>system</a:t>
            </a:r>
            <a:endParaRPr lang="en-ZA" sz="2000" dirty="0"/>
          </a:p>
          <a:p>
            <a:pPr algn="just">
              <a:spcBef>
                <a:spcPts val="0"/>
              </a:spcBef>
              <a:spcAft>
                <a:spcPts val="1200"/>
              </a:spcAft>
              <a:buFont typeface="Arial" panose="020B0604020202020204" pitchFamily="34" charset="0"/>
              <a:buChar char="•"/>
              <a:defRPr/>
            </a:pPr>
            <a:r>
              <a:rPr lang="en-ZA" sz="2000" dirty="0" smtClean="0"/>
              <a:t>Significant progress has been made towards the development of a multifaceted </a:t>
            </a:r>
            <a:r>
              <a:rPr lang="en-ZA" sz="2000" dirty="0"/>
              <a:t>student accommodation </a:t>
            </a:r>
            <a:r>
              <a:rPr lang="en-ZA" sz="2000" dirty="0" smtClean="0"/>
              <a:t>strategy. Draft </a:t>
            </a:r>
            <a:r>
              <a:rPr lang="en-ZA" sz="2000" dirty="0"/>
              <a:t>norms and standards for student housing </a:t>
            </a:r>
            <a:r>
              <a:rPr lang="en-ZA" sz="2000" dirty="0" smtClean="0"/>
              <a:t>are already in place. </a:t>
            </a:r>
            <a:r>
              <a:rPr lang="en-ZA" sz="2000" dirty="0"/>
              <a:t>This </a:t>
            </a:r>
            <a:r>
              <a:rPr lang="en-ZA" sz="2000" dirty="0" smtClean="0"/>
              <a:t>forms part of the comprehensive strategy</a:t>
            </a:r>
            <a:endParaRPr lang="en-ZA" sz="2000" dirty="0"/>
          </a:p>
          <a:p>
            <a:pPr algn="just">
              <a:spcBef>
                <a:spcPts val="0"/>
              </a:spcBef>
              <a:spcAft>
                <a:spcPts val="1200"/>
              </a:spcAft>
              <a:buFont typeface="Arial" panose="020B0604020202020204" pitchFamily="34" charset="0"/>
              <a:buChar char="•"/>
              <a:defRPr/>
            </a:pPr>
            <a:r>
              <a:rPr lang="en-ZA" sz="2000" dirty="0" smtClean="0"/>
              <a:t>The Minister published the following reports on 26 November 2020: </a:t>
            </a:r>
          </a:p>
          <a:p>
            <a:pPr marL="1035050" lvl="1" indent="-342900" algn="just">
              <a:spcBef>
                <a:spcPts val="0"/>
              </a:spcBef>
              <a:spcAft>
                <a:spcPts val="1200"/>
              </a:spcAft>
              <a:buFont typeface="Courier New" panose="02070309020205020404" pitchFamily="49" charset="0"/>
              <a:buChar char="o"/>
              <a:defRPr/>
            </a:pPr>
            <a:r>
              <a:rPr lang="en-ZA" sz="2000" dirty="0" smtClean="0"/>
              <a:t>The 2020 National </a:t>
            </a:r>
            <a:r>
              <a:rPr lang="en-ZA" sz="2000" dirty="0"/>
              <a:t>List of </a:t>
            </a:r>
            <a:r>
              <a:rPr lang="en-ZA" sz="2000" dirty="0" smtClean="0"/>
              <a:t>Occupations </a:t>
            </a:r>
            <a:r>
              <a:rPr lang="en-ZA" sz="2000" dirty="0"/>
              <a:t>In High Demand (OIHD</a:t>
            </a:r>
            <a:r>
              <a:rPr lang="en-ZA" sz="2000" dirty="0" smtClean="0"/>
              <a:t>) together with a Technical </a:t>
            </a:r>
            <a:r>
              <a:rPr lang="en-ZA" sz="2000" dirty="0"/>
              <a:t>Report </a:t>
            </a:r>
            <a:endParaRPr lang="en-ZA" sz="2000" dirty="0" smtClean="0"/>
          </a:p>
        </p:txBody>
      </p:sp>
    </p:spTree>
    <p:extLst>
      <p:ext uri="{BB962C8B-B14F-4D97-AF65-F5344CB8AC3E}">
        <p14:creationId xmlns:p14="http://schemas.microsoft.com/office/powerpoint/2010/main" xmlns="" val="29139077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457" y="-15876"/>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7010400"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smtClean="0"/>
              <a:pPr eaLnBrk="1" hangingPunct="1"/>
              <a:t>16</a:t>
            </a:fld>
            <a:endParaRPr lang="en-US" altLang="en-US" b="1" dirty="0"/>
          </a:p>
        </p:txBody>
      </p:sp>
      <p:sp>
        <p:nvSpPr>
          <p:cNvPr id="9" name="TextBox 8"/>
          <p:cNvSpPr txBox="1"/>
          <p:nvPr/>
        </p:nvSpPr>
        <p:spPr>
          <a:xfrm>
            <a:off x="465316" y="457287"/>
            <a:ext cx="8221484" cy="83099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hangingPunct="1">
              <a:defRPr/>
            </a:pPr>
            <a:r>
              <a:rPr lang="en-US" sz="2400" b="1" dirty="0"/>
              <a:t>Significant Developments During the Quarter Under Review </a:t>
            </a:r>
            <a:endParaRPr lang="en-ZA" sz="2400" b="1" dirty="0"/>
          </a:p>
        </p:txBody>
      </p:sp>
      <p:sp>
        <p:nvSpPr>
          <p:cNvPr id="6" name="TextBox 7"/>
          <p:cNvSpPr txBox="1">
            <a:spLocks noChangeArrowheads="1"/>
          </p:cNvSpPr>
          <p:nvPr/>
        </p:nvSpPr>
        <p:spPr bwMode="auto">
          <a:xfrm>
            <a:off x="469327" y="1288284"/>
            <a:ext cx="8141273" cy="50167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234950" indent="0"/>
            <a:endParaRPr lang="en-US" sz="2000" dirty="0"/>
          </a:p>
          <a:p>
            <a:pPr marL="1035050" lvl="1" indent="-342900" algn="just">
              <a:spcBef>
                <a:spcPts val="0"/>
              </a:spcBef>
              <a:spcAft>
                <a:spcPts val="1200"/>
              </a:spcAft>
              <a:buFont typeface="Courier New" panose="02070309020205020404" pitchFamily="49" charset="0"/>
              <a:buChar char="o"/>
              <a:defRPr/>
            </a:pPr>
            <a:r>
              <a:rPr lang="en-ZA" sz="2000" dirty="0"/>
              <a:t>A Technical Report for the 2020 Critical Skills List: The Critical Skills List was mentioned by the President in his State of the Nation Address on the 11 Feb 2021. The Department of Home Affair has since </a:t>
            </a:r>
            <a:r>
              <a:rPr lang="en-ZA" sz="2000" dirty="0" smtClean="0"/>
              <a:t>published </a:t>
            </a:r>
            <a:r>
              <a:rPr lang="en-ZA" sz="2000" dirty="0"/>
              <a:t>it for public comment with a due date of 31 March </a:t>
            </a:r>
            <a:r>
              <a:rPr lang="en-ZA" sz="2000" dirty="0" smtClean="0"/>
              <a:t>2021 </a:t>
            </a:r>
          </a:p>
          <a:p>
            <a:pPr algn="just">
              <a:spcBef>
                <a:spcPts val="0"/>
              </a:spcBef>
              <a:spcAft>
                <a:spcPts val="1200"/>
              </a:spcAft>
              <a:buFont typeface="Arial" panose="020B0604020202020204" pitchFamily="34" charset="0"/>
              <a:buChar char="•"/>
              <a:defRPr/>
            </a:pPr>
            <a:r>
              <a:rPr lang="en-ZA" sz="2000" dirty="0" smtClean="0"/>
              <a:t>Work is underway to develop a model </a:t>
            </a:r>
            <a:r>
              <a:rPr lang="en-ZA" sz="2000" dirty="0"/>
              <a:t>for </a:t>
            </a:r>
            <a:r>
              <a:rPr lang="en-ZA" sz="2000" dirty="0" smtClean="0"/>
              <a:t>TVET </a:t>
            </a:r>
            <a:r>
              <a:rPr lang="en-ZA" sz="2000" dirty="0"/>
              <a:t>college programmes articulation into university </a:t>
            </a:r>
            <a:r>
              <a:rPr lang="en-ZA" sz="2000" dirty="0" smtClean="0"/>
              <a:t>programmes. The Department received a </a:t>
            </a:r>
            <a:r>
              <a:rPr lang="en-ZA" sz="2000" dirty="0"/>
              <a:t>report from </a:t>
            </a:r>
            <a:r>
              <a:rPr lang="en-ZA" sz="2000" dirty="0" smtClean="0"/>
              <a:t>SAQA on </a:t>
            </a:r>
            <a:r>
              <a:rPr lang="en-ZA" sz="2000" dirty="0"/>
              <a:t>Flexible Learning Pathways in South </a:t>
            </a:r>
            <a:r>
              <a:rPr lang="en-ZA" sz="2000" dirty="0" smtClean="0"/>
              <a:t>Africa</a:t>
            </a:r>
          </a:p>
          <a:p>
            <a:pPr algn="just">
              <a:spcBef>
                <a:spcPts val="0"/>
              </a:spcBef>
              <a:spcAft>
                <a:spcPts val="1200"/>
              </a:spcAft>
              <a:buFont typeface="Arial" panose="020B0604020202020204" pitchFamily="34" charset="0"/>
              <a:buChar char="•"/>
              <a:defRPr/>
            </a:pPr>
            <a:r>
              <a:rPr lang="en-ZA" sz="2000" dirty="0" smtClean="0"/>
              <a:t>Furthermore workshops on articulation were held with  University </a:t>
            </a:r>
            <a:r>
              <a:rPr lang="en-ZA" sz="2000" dirty="0"/>
              <a:t>SOUTH Africa (</a:t>
            </a:r>
            <a:r>
              <a:rPr lang="en-ZA" sz="2000" dirty="0" err="1"/>
              <a:t>USAf</a:t>
            </a:r>
            <a:r>
              <a:rPr lang="en-ZA" sz="2000" dirty="0"/>
              <a:t>), South African Qualifications Authority (SAQA), Council for Higher Education (CHE), </a:t>
            </a:r>
            <a:r>
              <a:rPr lang="en-ZA" sz="2000" dirty="0" smtClean="0"/>
              <a:t>UMALUSI </a:t>
            </a:r>
            <a:r>
              <a:rPr lang="en-ZA" sz="2000" dirty="0"/>
              <a:t>and Quality Council for </a:t>
            </a:r>
            <a:r>
              <a:rPr lang="en-ZA" sz="2000" dirty="0" smtClean="0"/>
              <a:t>Trades and </a:t>
            </a:r>
            <a:r>
              <a:rPr lang="en-ZA" sz="2000" dirty="0"/>
              <a:t>Occupations (QCTO</a:t>
            </a:r>
            <a:r>
              <a:rPr lang="en-ZA" sz="2000" dirty="0" smtClean="0"/>
              <a:t>), and inputs have been received</a:t>
            </a:r>
            <a:endParaRPr lang="en-ZA" sz="2000" dirty="0">
              <a:solidFill>
                <a:schemeClr val="accent1">
                  <a:lumMod val="50000"/>
                </a:schemeClr>
              </a:solidFill>
            </a:endParaRPr>
          </a:p>
        </p:txBody>
      </p:sp>
    </p:spTree>
    <p:extLst>
      <p:ext uri="{BB962C8B-B14F-4D97-AF65-F5344CB8AC3E}">
        <p14:creationId xmlns:p14="http://schemas.microsoft.com/office/powerpoint/2010/main" xmlns="" val="25984849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457" y="-15876"/>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7010400"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smtClean="0"/>
              <a:pPr eaLnBrk="1" hangingPunct="1"/>
              <a:t>17</a:t>
            </a:fld>
            <a:endParaRPr lang="en-US" altLang="en-US" b="1" dirty="0"/>
          </a:p>
        </p:txBody>
      </p:sp>
      <p:sp>
        <p:nvSpPr>
          <p:cNvPr id="9" name="TextBox 8"/>
          <p:cNvSpPr txBox="1"/>
          <p:nvPr/>
        </p:nvSpPr>
        <p:spPr>
          <a:xfrm>
            <a:off x="465316" y="457287"/>
            <a:ext cx="8221484" cy="83099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hangingPunct="1">
              <a:defRPr/>
            </a:pPr>
            <a:r>
              <a:rPr lang="en-US" sz="2400" b="1" dirty="0"/>
              <a:t>Significant Developments During the Quarter Under Review </a:t>
            </a:r>
            <a:endParaRPr lang="en-ZA" sz="2400" b="1" dirty="0"/>
          </a:p>
        </p:txBody>
      </p:sp>
      <p:sp>
        <p:nvSpPr>
          <p:cNvPr id="6" name="TextBox 7"/>
          <p:cNvSpPr txBox="1">
            <a:spLocks noChangeArrowheads="1"/>
          </p:cNvSpPr>
          <p:nvPr/>
        </p:nvSpPr>
        <p:spPr bwMode="auto">
          <a:xfrm>
            <a:off x="469327" y="1288284"/>
            <a:ext cx="8217473" cy="47089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234950" indent="0"/>
            <a:r>
              <a:rPr lang="en-US" sz="2000" b="1" dirty="0" smtClean="0"/>
              <a:t>Corporate Services </a:t>
            </a:r>
          </a:p>
          <a:p>
            <a:pPr marL="234950" indent="0"/>
            <a:endParaRPr lang="en-US" sz="2000" dirty="0"/>
          </a:p>
          <a:p>
            <a:pPr>
              <a:buFont typeface="Arial" panose="020B0604020202020204" pitchFamily="34" charset="0"/>
              <a:buChar char="•"/>
            </a:pPr>
            <a:r>
              <a:rPr lang="en-ZA" sz="2000" dirty="0"/>
              <a:t>The Department </a:t>
            </a:r>
            <a:r>
              <a:rPr lang="en-ZA" sz="2000" dirty="0" smtClean="0"/>
              <a:t>has </a:t>
            </a:r>
            <a:r>
              <a:rPr lang="en-ZA" sz="2000" dirty="0"/>
              <a:t>been </a:t>
            </a:r>
            <a:r>
              <a:rPr lang="en-ZA" sz="2000" dirty="0" smtClean="0"/>
              <a:t>operating in </a:t>
            </a:r>
            <a:r>
              <a:rPr lang="en-ZA" sz="2000" dirty="0"/>
              <a:t>line with the DPSA directive on </a:t>
            </a:r>
            <a:r>
              <a:rPr lang="en-ZA" sz="2000" dirty="0" smtClean="0"/>
              <a:t>the adjusted lock </a:t>
            </a:r>
            <a:r>
              <a:rPr lang="en-ZA" sz="2000" dirty="0"/>
              <a:t>down </a:t>
            </a:r>
            <a:r>
              <a:rPr lang="en-ZA" sz="2000" dirty="0" smtClean="0"/>
              <a:t>level </a:t>
            </a:r>
            <a:r>
              <a:rPr lang="en-ZA" sz="2000" dirty="0"/>
              <a:t>during the quarter under review.  </a:t>
            </a:r>
            <a:r>
              <a:rPr lang="en-ZA" sz="2000" dirty="0" smtClean="0"/>
              <a:t>This necessitated business continuity during the quarter </a:t>
            </a:r>
          </a:p>
          <a:p>
            <a:pPr marL="234950" indent="0"/>
            <a:endParaRPr lang="en-ZA" sz="2000" dirty="0" smtClean="0"/>
          </a:p>
          <a:p>
            <a:pPr>
              <a:buFont typeface="Arial" panose="020B0604020202020204" pitchFamily="34" charset="0"/>
              <a:buChar char="•"/>
            </a:pPr>
            <a:r>
              <a:rPr lang="en-ZA" sz="2000" dirty="0" smtClean="0"/>
              <a:t>The process of filling the 3 DDG and CFO posts is at an advanced stage.  Interviews have been held and  recommendations submitted </a:t>
            </a:r>
            <a:r>
              <a:rPr lang="en-ZA" sz="2000" dirty="0"/>
              <a:t>to DPSA for further </a:t>
            </a:r>
            <a:r>
              <a:rPr lang="en-ZA" sz="2000" dirty="0" smtClean="0"/>
              <a:t>processing to Cabinet</a:t>
            </a:r>
          </a:p>
          <a:p>
            <a:pPr marL="234950" indent="0"/>
            <a:endParaRPr lang="en-ZA" sz="2000" dirty="0"/>
          </a:p>
          <a:p>
            <a:pPr>
              <a:buFont typeface="Arial" panose="020B0604020202020204" pitchFamily="34" charset="0"/>
              <a:buChar char="•"/>
            </a:pPr>
            <a:r>
              <a:rPr lang="en-ZA" sz="2000" dirty="0" smtClean="0"/>
              <a:t>Furthermore, 141 </a:t>
            </a:r>
            <a:r>
              <a:rPr lang="en-ZA" sz="2000" dirty="0"/>
              <a:t>posts were also advertised </a:t>
            </a:r>
            <a:r>
              <a:rPr lang="en-ZA" sz="2000" dirty="0" smtClean="0"/>
              <a:t>for both national </a:t>
            </a:r>
            <a:r>
              <a:rPr lang="en-ZA" sz="2000" dirty="0"/>
              <a:t>and regional offices. The target is to get these finalised </a:t>
            </a:r>
            <a:r>
              <a:rPr lang="en-ZA" sz="2000" dirty="0" smtClean="0"/>
              <a:t>during the first quarter of 2021/22</a:t>
            </a:r>
            <a:endParaRPr lang="en-ZA" sz="2000" dirty="0"/>
          </a:p>
          <a:p>
            <a:pPr marL="234950" indent="0"/>
            <a:r>
              <a:rPr lang="en-ZA" sz="2000" dirty="0" smtClean="0"/>
              <a:t> </a:t>
            </a:r>
            <a:endParaRPr lang="en-ZA" sz="2000" dirty="0"/>
          </a:p>
        </p:txBody>
      </p:sp>
    </p:spTree>
    <p:extLst>
      <p:ext uri="{BB962C8B-B14F-4D97-AF65-F5344CB8AC3E}">
        <p14:creationId xmlns:p14="http://schemas.microsoft.com/office/powerpoint/2010/main" xmlns="" val="33166901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5876"/>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7010400"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18</a:t>
            </a:fld>
            <a:endParaRPr lang="en-US" altLang="en-US" b="1" dirty="0"/>
          </a:p>
        </p:txBody>
      </p:sp>
      <p:graphicFrame>
        <p:nvGraphicFramePr>
          <p:cNvPr id="3" name="Table 2"/>
          <p:cNvGraphicFramePr>
            <a:graphicFrameLocks noGrp="1"/>
          </p:cNvGraphicFramePr>
          <p:nvPr>
            <p:extLst>
              <p:ext uri="{D42A27DB-BD31-4B8C-83A1-F6EECF244321}">
                <p14:modId xmlns:p14="http://schemas.microsoft.com/office/powerpoint/2010/main" xmlns="" val="1240879996"/>
              </p:ext>
            </p:extLst>
          </p:nvPr>
        </p:nvGraphicFramePr>
        <p:xfrm>
          <a:off x="413901" y="1599369"/>
          <a:ext cx="8316198" cy="4389120"/>
        </p:xfrm>
        <a:graphic>
          <a:graphicData uri="http://schemas.openxmlformats.org/drawingml/2006/table">
            <a:tbl>
              <a:tblPr firstRow="1" bandRow="1">
                <a:tableStyleId>{5DA37D80-6434-44D0-A028-1B22A696006F}</a:tableStyleId>
              </a:tblPr>
              <a:tblGrid>
                <a:gridCol w="1219199">
                  <a:extLst>
                    <a:ext uri="{9D8B030D-6E8A-4147-A177-3AD203B41FA5}">
                      <a16:colId xmlns:a16="http://schemas.microsoft.com/office/drawing/2014/main" xmlns="" val="20000"/>
                    </a:ext>
                  </a:extLst>
                </a:gridCol>
                <a:gridCol w="2786500">
                  <a:extLst>
                    <a:ext uri="{9D8B030D-6E8A-4147-A177-3AD203B41FA5}">
                      <a16:colId xmlns:a16="http://schemas.microsoft.com/office/drawing/2014/main" xmlns="" val="20001"/>
                    </a:ext>
                  </a:extLst>
                </a:gridCol>
                <a:gridCol w="1726827">
                  <a:extLst>
                    <a:ext uri="{9D8B030D-6E8A-4147-A177-3AD203B41FA5}">
                      <a16:colId xmlns:a16="http://schemas.microsoft.com/office/drawing/2014/main" xmlns="" val="20002"/>
                    </a:ext>
                  </a:extLst>
                </a:gridCol>
                <a:gridCol w="2583672">
                  <a:extLst>
                    <a:ext uri="{9D8B030D-6E8A-4147-A177-3AD203B41FA5}">
                      <a16:colId xmlns:a16="http://schemas.microsoft.com/office/drawing/2014/main" xmlns="" val="20003"/>
                    </a:ext>
                  </a:extLst>
                </a:gridCol>
              </a:tblGrid>
              <a:tr h="0">
                <a:tc rowSpan="5">
                  <a:txBody>
                    <a:bodyPr/>
                    <a:lstStyle/>
                    <a:p>
                      <a:pPr algn="l"/>
                      <a:r>
                        <a:rPr lang="en-ZA" sz="1200" b="1" dirty="0" smtClean="0"/>
                        <a:t>University</a:t>
                      </a:r>
                      <a:r>
                        <a:rPr lang="en-ZA" sz="1200" b="1" baseline="0" dirty="0" smtClean="0"/>
                        <a:t> Education </a:t>
                      </a:r>
                      <a:endParaRPr lang="en-ZA" sz="1200" b="1" dirty="0"/>
                    </a:p>
                  </a:txBody>
                  <a:tcPr anchor="ctr"/>
                </a:tc>
                <a:tc>
                  <a:txBody>
                    <a:bodyPr/>
                    <a:lstStyle/>
                    <a:p>
                      <a:r>
                        <a:rPr lang="en-ZA" sz="1200" dirty="0" smtClean="0"/>
                        <a:t>Quarter 3 Target </a:t>
                      </a:r>
                      <a:endParaRPr lang="en-ZA" sz="1200" dirty="0"/>
                    </a:p>
                  </a:txBody>
                  <a:tcPr/>
                </a:tc>
                <a:tc>
                  <a:txBody>
                    <a:bodyPr/>
                    <a:lstStyle/>
                    <a:p>
                      <a:r>
                        <a:rPr lang="en-ZA" sz="1200" dirty="0" smtClean="0"/>
                        <a:t>Achieved/Not</a:t>
                      </a:r>
                      <a:r>
                        <a:rPr lang="en-ZA" sz="1200" baseline="0" dirty="0" smtClean="0"/>
                        <a:t> Achieved </a:t>
                      </a:r>
                      <a:endParaRPr lang="en-ZA" sz="1200" dirty="0"/>
                    </a:p>
                  </a:txBody>
                  <a:tcPr/>
                </a:tc>
                <a:tc>
                  <a:txBody>
                    <a:bodyPr/>
                    <a:lstStyle/>
                    <a:p>
                      <a:r>
                        <a:rPr lang="en-ZA" sz="1200" dirty="0" smtClean="0"/>
                        <a:t>Reason</a:t>
                      </a:r>
                      <a:r>
                        <a:rPr lang="en-ZA" sz="1200" baseline="0" dirty="0" smtClean="0"/>
                        <a:t> for deviation </a:t>
                      </a:r>
                      <a:endParaRPr lang="en-ZA" sz="1200" dirty="0"/>
                    </a:p>
                  </a:txBody>
                  <a:tcPr/>
                </a:tc>
                <a:extLst>
                  <a:ext uri="{0D108BD9-81ED-4DB2-BD59-A6C34878D82A}">
                    <a16:rowId xmlns:a16="http://schemas.microsoft.com/office/drawing/2014/main" xmlns="" val="10000"/>
                  </a:ext>
                </a:extLst>
              </a:tr>
              <a:tr h="0">
                <a:tc vMerge="1">
                  <a:txBody>
                    <a:bodyPr/>
                    <a:lstStyle/>
                    <a:p>
                      <a:endParaRPr lang="en-ZA" dirty="0"/>
                    </a:p>
                  </a:txBody>
                  <a:tcPr/>
                </a:tc>
                <a:tc>
                  <a:txBody>
                    <a:bodyPr/>
                    <a:lstStyle/>
                    <a:p>
                      <a:r>
                        <a:rPr lang="en-ZA" sz="1200" dirty="0" smtClean="0"/>
                        <a:t>Approve a framework for monitoring annual enrolment targets</a:t>
                      </a:r>
                      <a:endParaRPr lang="en-ZA" sz="1200" dirty="0"/>
                    </a:p>
                  </a:txBody>
                  <a:tcPr/>
                </a:tc>
                <a:tc>
                  <a:txBody>
                    <a:bodyPr/>
                    <a:lstStyle/>
                    <a:p>
                      <a:pPr algn="ctr"/>
                      <a:r>
                        <a:rPr lang="en-ZA" sz="1200" dirty="0" smtClean="0">
                          <a:solidFill>
                            <a:srgbClr val="009900"/>
                          </a:solidFill>
                        </a:rPr>
                        <a:t>Achieved </a:t>
                      </a:r>
                      <a:endParaRPr lang="en-ZA" sz="1200" dirty="0">
                        <a:solidFill>
                          <a:srgbClr val="009900"/>
                        </a:solidFill>
                      </a:endParaRPr>
                    </a:p>
                  </a:txBody>
                  <a:tcPr/>
                </a:tc>
                <a:tc>
                  <a:txBody>
                    <a:bodyPr/>
                    <a:lstStyle/>
                    <a:p>
                      <a:pPr algn="l"/>
                      <a:r>
                        <a:rPr lang="en-ZA" sz="1200" dirty="0" smtClean="0"/>
                        <a:t>N/A</a:t>
                      </a:r>
                      <a:endParaRPr lang="en-ZA" sz="1200" dirty="0"/>
                    </a:p>
                  </a:txBody>
                  <a:tcPr/>
                </a:tc>
                <a:extLst>
                  <a:ext uri="{0D108BD9-81ED-4DB2-BD59-A6C34878D82A}">
                    <a16:rowId xmlns:a16="http://schemas.microsoft.com/office/drawing/2014/main" xmlns="" val="10001"/>
                  </a:ext>
                </a:extLst>
              </a:tr>
              <a:tr h="640080">
                <a:tc vMerge="1">
                  <a:txBody>
                    <a:bodyPr/>
                    <a:lstStyle/>
                    <a:p>
                      <a:endParaRPr lang="en-ZA" dirty="0"/>
                    </a:p>
                  </a:txBody>
                  <a:tcPr/>
                </a:tc>
                <a:tc>
                  <a:txBody>
                    <a:bodyPr/>
                    <a:lstStyle/>
                    <a:p>
                      <a:r>
                        <a:rPr lang="en-ZA" sz="1200" dirty="0" smtClean="0"/>
                        <a:t>Approve three- year funded University Capacity Development Programmes (UCDP) plans for</a:t>
                      </a:r>
                      <a:r>
                        <a:rPr lang="en-ZA" sz="1200" baseline="0" dirty="0" smtClean="0"/>
                        <a:t> 26 universities </a:t>
                      </a:r>
                      <a:endParaRPr lang="en-ZA" sz="1200" dirty="0"/>
                    </a:p>
                  </a:txBody>
                  <a:tcPr/>
                </a:tc>
                <a:tc>
                  <a:txBody>
                    <a:bodyPr/>
                    <a:lstStyle/>
                    <a:p>
                      <a:pPr algn="ctr"/>
                      <a:r>
                        <a:rPr lang="en-ZA" sz="1200" dirty="0" smtClean="0">
                          <a:solidFill>
                            <a:srgbClr val="009900"/>
                          </a:solidFill>
                        </a:rPr>
                        <a:t>Achieved </a:t>
                      </a:r>
                      <a:endParaRPr lang="en-ZA" sz="1200" dirty="0">
                        <a:solidFill>
                          <a:srgbClr val="009900"/>
                        </a:solidFill>
                      </a:endParaRPr>
                    </a:p>
                  </a:txBody>
                  <a:tcPr/>
                </a:tc>
                <a:tc>
                  <a:txBody>
                    <a:bodyPr/>
                    <a:lstStyle/>
                    <a:p>
                      <a:pPr algn="l"/>
                      <a:r>
                        <a:rPr lang="en-ZA" sz="1200" dirty="0" smtClean="0"/>
                        <a:t>N/A</a:t>
                      </a:r>
                      <a:endParaRPr lang="en-ZA" sz="1200" dirty="0"/>
                    </a:p>
                  </a:txBody>
                  <a:tcPr/>
                </a:tc>
                <a:extLst>
                  <a:ext uri="{0D108BD9-81ED-4DB2-BD59-A6C34878D82A}">
                    <a16:rowId xmlns:a16="http://schemas.microsoft.com/office/drawing/2014/main" xmlns="" val="10002"/>
                  </a:ext>
                </a:extLst>
              </a:tr>
              <a:tr h="579120">
                <a:tc vMerge="1">
                  <a:txBody>
                    <a:bodyPr/>
                    <a:lstStyle/>
                    <a:p>
                      <a:endParaRPr lang="en-ZA" dirty="0"/>
                    </a:p>
                  </a:txBody>
                  <a:tcPr/>
                </a:tc>
                <a:tc>
                  <a:txBody>
                    <a:bodyPr/>
                    <a:lstStyle/>
                    <a:p>
                      <a:r>
                        <a:rPr lang="en-ZA" sz="1200" dirty="0" smtClean="0"/>
                        <a:t>Approve a report on the evaluation of creative and innovation outputs by public universities</a:t>
                      </a:r>
                      <a:endParaRPr lang="en-ZA" sz="1200" dirty="0"/>
                    </a:p>
                  </a:txBody>
                  <a:tcPr/>
                </a:tc>
                <a:tc>
                  <a:txBody>
                    <a:bodyPr/>
                    <a:lstStyle/>
                    <a:p>
                      <a:pPr algn="ctr"/>
                      <a:r>
                        <a:rPr lang="en-ZA" sz="1200" dirty="0" smtClean="0">
                          <a:solidFill>
                            <a:srgbClr val="009900"/>
                          </a:solidFill>
                        </a:rPr>
                        <a:t>Achieved </a:t>
                      </a:r>
                      <a:endParaRPr lang="en-ZA" sz="1200" dirty="0">
                        <a:solidFill>
                          <a:srgbClr val="009900"/>
                        </a:solidFill>
                      </a:endParaRPr>
                    </a:p>
                  </a:txBody>
                  <a:tcPr/>
                </a:tc>
                <a:tc>
                  <a:txBody>
                    <a:bodyPr/>
                    <a:lstStyle/>
                    <a:p>
                      <a:pPr algn="l"/>
                      <a:r>
                        <a:rPr lang="en-ZA" sz="1200" dirty="0" smtClean="0"/>
                        <a:t>N/A</a:t>
                      </a:r>
                      <a:endParaRPr lang="en-ZA" sz="1200" dirty="0"/>
                    </a:p>
                  </a:txBody>
                  <a:tcPr/>
                </a:tc>
                <a:extLst>
                  <a:ext uri="{0D108BD9-81ED-4DB2-BD59-A6C34878D82A}">
                    <a16:rowId xmlns:a16="http://schemas.microsoft.com/office/drawing/2014/main" xmlns="" val="10003"/>
                  </a:ext>
                </a:extLst>
              </a:tr>
              <a:tr h="335280">
                <a:tc vMerge="1">
                  <a:txBody>
                    <a:bodyPr/>
                    <a:lstStyle/>
                    <a:p>
                      <a:endParaRPr lang="en-ZA" dirty="0"/>
                    </a:p>
                  </a:txBody>
                  <a:tcPr/>
                </a:tc>
                <a:tc>
                  <a:txBody>
                    <a:bodyPr/>
                    <a:lstStyle/>
                    <a:p>
                      <a:r>
                        <a:rPr lang="en-ZA" sz="1200" dirty="0" smtClean="0"/>
                        <a:t>Submit updated guidelines for the implementation of the DHET bursary scheme for poor and working class students at public universities to the Minister for approval </a:t>
                      </a:r>
                      <a:endParaRPr lang="en-ZA" sz="1200" dirty="0"/>
                    </a:p>
                  </a:txBody>
                  <a:tcPr/>
                </a:tc>
                <a:tc>
                  <a:txBody>
                    <a:bodyPr/>
                    <a:lstStyle/>
                    <a:p>
                      <a:pPr algn="ctr"/>
                      <a:r>
                        <a:rPr lang="en-ZA" sz="1200" dirty="0" smtClean="0">
                          <a:solidFill>
                            <a:srgbClr val="FF0000"/>
                          </a:solidFill>
                        </a:rPr>
                        <a:t>Not Achieved </a:t>
                      </a:r>
                      <a:endParaRPr lang="en-ZA" sz="12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smtClean="0"/>
                        <a:t>Policy decisions needed to be made and could</a:t>
                      </a:r>
                      <a:r>
                        <a:rPr lang="en-ZA" sz="1200" baseline="0" smtClean="0"/>
                        <a:t> no tbe finalised by 31 December 2020 in part due to the extended academic year.  This impacted on the updating of the </a:t>
                      </a:r>
                      <a:r>
                        <a:rPr lang="en-ZA" sz="1200" smtClean="0"/>
                        <a:t>guidelines</a:t>
                      </a:r>
                      <a:r>
                        <a:rPr lang="en-ZA" sz="1200" baseline="0" smtClean="0"/>
                        <a:t> in time. </a:t>
                      </a:r>
                      <a:endParaRPr lang="en-ZA" sz="1200" dirty="0"/>
                    </a:p>
                  </a:txBody>
                  <a:tcPr/>
                </a:tc>
                <a:extLst>
                  <a:ext uri="{0D108BD9-81ED-4DB2-BD59-A6C34878D82A}">
                    <a16:rowId xmlns:a16="http://schemas.microsoft.com/office/drawing/2014/main" xmlns="" val="10004"/>
                  </a:ext>
                </a:extLst>
              </a:tr>
              <a:tr h="1005840">
                <a:tc>
                  <a:txBody>
                    <a:bodyPr/>
                    <a:lstStyle/>
                    <a:p>
                      <a:r>
                        <a:rPr lang="en-ZA" sz="1200" b="1" dirty="0" smtClean="0"/>
                        <a:t>Technical and Vocational</a:t>
                      </a:r>
                      <a:r>
                        <a:rPr lang="en-ZA" sz="1200" b="1" baseline="0" dirty="0" smtClean="0"/>
                        <a:t> </a:t>
                      </a:r>
                      <a:r>
                        <a:rPr lang="en-ZA" sz="1200" b="1" dirty="0" smtClean="0"/>
                        <a:t>Education and Training  </a:t>
                      </a:r>
                      <a:endParaRPr lang="en-ZA" sz="1200" b="1" dirty="0"/>
                    </a:p>
                  </a:txBody>
                  <a:tcPr anchor="ctr">
                    <a:solidFill>
                      <a:schemeClr val="bg1">
                        <a:alpha val="20000"/>
                      </a:schemeClr>
                    </a:solidFill>
                  </a:tcPr>
                </a:tc>
                <a:tc>
                  <a:txBody>
                    <a:bodyPr/>
                    <a:lstStyle/>
                    <a:p>
                      <a:r>
                        <a:rPr lang="en-ZA" sz="1200" dirty="0" smtClean="0"/>
                        <a:t>Approve</a:t>
                      </a:r>
                      <a:r>
                        <a:rPr lang="en-ZA" sz="1200" baseline="0" dirty="0" smtClean="0"/>
                        <a:t> a f</a:t>
                      </a:r>
                      <a:r>
                        <a:rPr lang="en-ZA" sz="1200" dirty="0" smtClean="0"/>
                        <a:t>inal conceptual framework for the development of a three-year enrolment plan with differentiation in programme enrolment </a:t>
                      </a:r>
                      <a:endParaRPr lang="en-ZA" sz="1200" dirty="0"/>
                    </a:p>
                  </a:txBody>
                  <a:tcPr/>
                </a:tc>
                <a:tc>
                  <a:txBody>
                    <a:bodyPr/>
                    <a:lstStyle/>
                    <a:p>
                      <a:pPr algn="ctr"/>
                      <a:r>
                        <a:rPr lang="en-ZA" sz="1200" dirty="0" smtClean="0">
                          <a:solidFill>
                            <a:srgbClr val="FF0000"/>
                          </a:solidFill>
                        </a:rPr>
                        <a:t>Not Achieved</a:t>
                      </a:r>
                      <a:r>
                        <a:rPr lang="en-ZA" sz="1200" baseline="0" dirty="0" smtClean="0">
                          <a:solidFill>
                            <a:srgbClr val="FF0000"/>
                          </a:solidFill>
                        </a:rPr>
                        <a:t> </a:t>
                      </a:r>
                      <a:endParaRPr lang="en-ZA" sz="12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smtClean="0"/>
                        <a:t>The National Treasury budget determination took longer than anticipated and delayed the development of the three-year enrolment plan</a:t>
                      </a:r>
                      <a:endParaRPr lang="en-ZA" sz="1200" dirty="0" smtClean="0"/>
                    </a:p>
                  </a:txBody>
                  <a:tcPr/>
                </a:tc>
                <a:extLst>
                  <a:ext uri="{0D108BD9-81ED-4DB2-BD59-A6C34878D82A}">
                    <a16:rowId xmlns:a16="http://schemas.microsoft.com/office/drawing/2014/main" xmlns="" val="10005"/>
                  </a:ext>
                </a:extLst>
              </a:tr>
            </a:tbl>
          </a:graphicData>
        </a:graphic>
      </p:graphicFrame>
      <p:sp>
        <p:nvSpPr>
          <p:cNvPr id="9" name="TextBox 8"/>
          <p:cNvSpPr txBox="1"/>
          <p:nvPr/>
        </p:nvSpPr>
        <p:spPr>
          <a:xfrm>
            <a:off x="465316" y="457287"/>
            <a:ext cx="8221484"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fontAlgn="ctr" hangingPunct="1">
              <a:spcAft>
                <a:spcPts val="1200"/>
              </a:spcAft>
              <a:defRPr/>
            </a:pPr>
            <a:r>
              <a:rPr lang="en-US" altLang="en-US" sz="2400" b="1" dirty="0">
                <a:cs typeface="Arial" charset="0"/>
              </a:rPr>
              <a:t>Programme Performance against 3</a:t>
            </a:r>
            <a:r>
              <a:rPr lang="en-US" altLang="en-US" sz="2400" b="1" baseline="30000" dirty="0">
                <a:cs typeface="Arial" charset="0"/>
              </a:rPr>
              <a:t>rd</a:t>
            </a:r>
            <a:r>
              <a:rPr lang="en-US" altLang="en-US" sz="2400" b="1" dirty="0">
                <a:cs typeface="Arial" charset="0"/>
              </a:rPr>
              <a:t> Quarter Targets </a:t>
            </a:r>
          </a:p>
        </p:txBody>
      </p:sp>
      <p:sp>
        <p:nvSpPr>
          <p:cNvPr id="10" name="TextBox 7"/>
          <p:cNvSpPr txBox="1">
            <a:spLocks noChangeArrowheads="1"/>
          </p:cNvSpPr>
          <p:nvPr/>
        </p:nvSpPr>
        <p:spPr bwMode="auto">
          <a:xfrm>
            <a:off x="478763" y="1066800"/>
            <a:ext cx="8218436" cy="3847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363538" lvl="1" indent="-363538" eaLnBrk="1" fontAlgn="ctr" hangingPunct="1">
              <a:spcAft>
                <a:spcPts val="1200"/>
              </a:spcAft>
              <a:buFont typeface="Arial" panose="020B0604020202020204" pitchFamily="34" charset="0"/>
              <a:buChar char="•"/>
              <a:defRPr/>
            </a:pPr>
            <a:r>
              <a:rPr lang="en-US" altLang="en-US" dirty="0" smtClean="0">
                <a:cs typeface="Arial" charset="0"/>
              </a:rPr>
              <a:t>5 of the 7 targets for </a:t>
            </a:r>
            <a:r>
              <a:rPr lang="en-US" altLang="en-US" dirty="0">
                <a:cs typeface="Arial" charset="0"/>
              </a:rPr>
              <a:t>the quarter under review </a:t>
            </a:r>
            <a:r>
              <a:rPr lang="en-US" altLang="en-US" dirty="0" smtClean="0">
                <a:cs typeface="Arial" charset="0"/>
              </a:rPr>
              <a:t>were achieved. </a:t>
            </a:r>
            <a:endParaRPr lang="en-US" sz="1900" dirty="0"/>
          </a:p>
        </p:txBody>
      </p:sp>
    </p:spTree>
    <p:extLst>
      <p:ext uri="{BB962C8B-B14F-4D97-AF65-F5344CB8AC3E}">
        <p14:creationId xmlns:p14="http://schemas.microsoft.com/office/powerpoint/2010/main" xmlns="" val="23625624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5876"/>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7010400"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19</a:t>
            </a:fld>
            <a:endParaRPr lang="en-US" altLang="en-US" b="1" dirty="0"/>
          </a:p>
        </p:txBody>
      </p:sp>
      <p:sp>
        <p:nvSpPr>
          <p:cNvPr id="7" name="TextBox 6"/>
          <p:cNvSpPr txBox="1"/>
          <p:nvPr/>
        </p:nvSpPr>
        <p:spPr>
          <a:xfrm>
            <a:off x="457200" y="457200"/>
            <a:ext cx="8202168"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400" b="1" dirty="0">
                <a:cs typeface="Arial" pitchFamily="34" charset="0"/>
              </a:rPr>
              <a:t>Programme 4: TVET</a:t>
            </a:r>
          </a:p>
        </p:txBody>
      </p:sp>
      <p:graphicFrame>
        <p:nvGraphicFramePr>
          <p:cNvPr id="3" name="Table 2"/>
          <p:cNvGraphicFramePr>
            <a:graphicFrameLocks noGrp="1"/>
          </p:cNvGraphicFramePr>
          <p:nvPr>
            <p:extLst>
              <p:ext uri="{D42A27DB-BD31-4B8C-83A1-F6EECF244321}">
                <p14:modId xmlns:p14="http://schemas.microsoft.com/office/powerpoint/2010/main" xmlns="" val="1168520334"/>
              </p:ext>
            </p:extLst>
          </p:nvPr>
        </p:nvGraphicFramePr>
        <p:xfrm>
          <a:off x="457198" y="1143000"/>
          <a:ext cx="8202170" cy="1737360"/>
        </p:xfrm>
        <a:graphic>
          <a:graphicData uri="http://schemas.openxmlformats.org/drawingml/2006/table">
            <a:tbl>
              <a:tblPr firstRow="1" bandRow="1">
                <a:tableStyleId>{5DA37D80-6434-44D0-A028-1B22A696006F}</a:tableStyleId>
              </a:tblPr>
              <a:tblGrid>
                <a:gridCol w="1295402">
                  <a:extLst>
                    <a:ext uri="{9D8B030D-6E8A-4147-A177-3AD203B41FA5}">
                      <a16:colId xmlns:a16="http://schemas.microsoft.com/office/drawing/2014/main" xmlns="" val="20000"/>
                    </a:ext>
                  </a:extLst>
                </a:gridCol>
                <a:gridCol w="2805683">
                  <a:extLst>
                    <a:ext uri="{9D8B030D-6E8A-4147-A177-3AD203B41FA5}">
                      <a16:colId xmlns:a16="http://schemas.microsoft.com/office/drawing/2014/main" xmlns="" val="20001"/>
                    </a:ext>
                  </a:extLst>
                </a:gridCol>
                <a:gridCol w="1552839">
                  <a:extLst>
                    <a:ext uri="{9D8B030D-6E8A-4147-A177-3AD203B41FA5}">
                      <a16:colId xmlns:a16="http://schemas.microsoft.com/office/drawing/2014/main" xmlns="" val="20002"/>
                    </a:ext>
                  </a:extLst>
                </a:gridCol>
                <a:gridCol w="2548246">
                  <a:extLst>
                    <a:ext uri="{9D8B030D-6E8A-4147-A177-3AD203B41FA5}">
                      <a16:colId xmlns:a16="http://schemas.microsoft.com/office/drawing/2014/main" xmlns="" val="20003"/>
                    </a:ext>
                  </a:extLst>
                </a:gridCol>
              </a:tblGrid>
              <a:tr h="457200">
                <a:tc rowSpan="3">
                  <a:txBody>
                    <a:bodyPr/>
                    <a:lstStyle/>
                    <a:p>
                      <a:pPr algn="l"/>
                      <a:r>
                        <a:rPr lang="en-ZA" sz="1200" b="1" dirty="0" smtClean="0"/>
                        <a:t>Skills Development </a:t>
                      </a:r>
                      <a:endParaRPr lang="en-ZA" sz="1200" b="1" dirty="0"/>
                    </a:p>
                  </a:txBody>
                  <a:tcPr anchor="ctr"/>
                </a:tc>
                <a:tc>
                  <a:txBody>
                    <a:bodyPr/>
                    <a:lstStyle/>
                    <a:p>
                      <a:r>
                        <a:rPr lang="en-ZA" sz="1200" dirty="0" smtClean="0"/>
                        <a:t>Quarter 3 Target </a:t>
                      </a:r>
                      <a:endParaRPr lang="en-ZA" sz="1200" dirty="0"/>
                    </a:p>
                  </a:txBody>
                  <a:tcPr/>
                </a:tc>
                <a:tc>
                  <a:txBody>
                    <a:bodyPr/>
                    <a:lstStyle/>
                    <a:p>
                      <a:r>
                        <a:rPr lang="en-ZA" sz="1200" dirty="0" smtClean="0"/>
                        <a:t>Achieved/Not</a:t>
                      </a:r>
                      <a:r>
                        <a:rPr lang="en-ZA" sz="1200" baseline="0" dirty="0" smtClean="0"/>
                        <a:t> Achieved </a:t>
                      </a:r>
                      <a:endParaRPr lang="en-ZA" sz="1200" dirty="0"/>
                    </a:p>
                  </a:txBody>
                  <a:tcPr/>
                </a:tc>
                <a:tc>
                  <a:txBody>
                    <a:bodyPr/>
                    <a:lstStyle/>
                    <a:p>
                      <a:r>
                        <a:rPr lang="en-ZA" sz="1200" dirty="0" smtClean="0"/>
                        <a:t>Reason</a:t>
                      </a:r>
                      <a:r>
                        <a:rPr lang="en-ZA" sz="1200" baseline="0" dirty="0" smtClean="0"/>
                        <a:t> for deviation </a:t>
                      </a:r>
                      <a:endParaRPr lang="en-ZA" sz="1200" dirty="0"/>
                    </a:p>
                  </a:txBody>
                  <a:tcPr/>
                </a:tc>
                <a:extLst>
                  <a:ext uri="{0D108BD9-81ED-4DB2-BD59-A6C34878D82A}">
                    <a16:rowId xmlns:a16="http://schemas.microsoft.com/office/drawing/2014/main" xmlns="" val="10000"/>
                  </a:ext>
                </a:extLst>
              </a:tr>
              <a:tr h="411480">
                <a:tc vMerge="1">
                  <a:txBody>
                    <a:bodyPr/>
                    <a:lstStyle/>
                    <a:p>
                      <a:endParaRPr lang="en-Z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smtClean="0"/>
                        <a:t>Approve</a:t>
                      </a:r>
                      <a:r>
                        <a:rPr lang="en-ZA" sz="1200" baseline="0" dirty="0" smtClean="0"/>
                        <a:t> a</a:t>
                      </a:r>
                      <a:r>
                        <a:rPr lang="en-ZA" sz="1200" dirty="0" smtClean="0"/>
                        <a:t> report on the implementation of the NSDS</a:t>
                      </a:r>
                      <a:endParaRPr lang="en-ZA"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200" dirty="0" smtClean="0">
                          <a:solidFill>
                            <a:srgbClr val="009900"/>
                          </a:solidFill>
                        </a:rPr>
                        <a:t>Achieved</a:t>
                      </a:r>
                    </a:p>
                    <a:p>
                      <a:pPr algn="ctr"/>
                      <a:endParaRPr lang="en-ZA" sz="1200" dirty="0">
                        <a:solidFill>
                          <a:srgbClr val="009900"/>
                        </a:solidFill>
                      </a:endParaRPr>
                    </a:p>
                  </a:txBody>
                  <a:tcPr/>
                </a:tc>
                <a:tc>
                  <a:txBody>
                    <a:bodyPr/>
                    <a:lstStyle/>
                    <a:p>
                      <a:pPr algn="l"/>
                      <a:r>
                        <a:rPr lang="en-ZA" sz="1200" dirty="0" smtClean="0"/>
                        <a:t>N/A</a:t>
                      </a:r>
                      <a:endParaRPr lang="en-ZA" sz="1200" dirty="0"/>
                    </a:p>
                  </a:txBody>
                  <a:tcPr/>
                </a:tc>
                <a:extLst>
                  <a:ext uri="{0D108BD9-81ED-4DB2-BD59-A6C34878D82A}">
                    <a16:rowId xmlns:a16="http://schemas.microsoft.com/office/drawing/2014/main" xmlns="" val="10001"/>
                  </a:ext>
                </a:extLst>
              </a:tr>
              <a:tr h="137160">
                <a:tc vMerge="1">
                  <a:txBody>
                    <a:bodyPr/>
                    <a:lstStyle/>
                    <a:p>
                      <a:endParaRPr lang="en-ZA" dirty="0"/>
                    </a:p>
                  </a:txBody>
                  <a:tcPr/>
                </a:tc>
                <a:tc>
                  <a:txBody>
                    <a:bodyPr/>
                    <a:lstStyle/>
                    <a:p>
                      <a:r>
                        <a:rPr lang="en-ZA" sz="1200" b="0" i="0" u="none" strike="noStrike" kern="1200" baseline="0" dirty="0" smtClean="0">
                          <a:solidFill>
                            <a:schemeClr val="tx1"/>
                          </a:solidFill>
                          <a:latin typeface="+mn-lt"/>
                          <a:ea typeface="+mn-ea"/>
                          <a:cs typeface="+mn-cs"/>
                        </a:rPr>
                        <a:t>Average lead time for processing qualifying applications for</a:t>
                      </a:r>
                    </a:p>
                    <a:p>
                      <a:r>
                        <a:rPr lang="en-ZA" sz="1200" b="0" i="0" u="none" strike="noStrike" kern="1200" baseline="0" dirty="0" smtClean="0">
                          <a:solidFill>
                            <a:schemeClr val="tx1"/>
                          </a:solidFill>
                          <a:latin typeface="+mn-lt"/>
                          <a:ea typeface="+mn-ea"/>
                          <a:cs typeface="+mn-cs"/>
                        </a:rPr>
                        <a:t>trade test (40 days)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smtClean="0"/>
                        <a:t> </a:t>
                      </a:r>
                      <a:endParaRPr lang="en-ZA"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200" dirty="0" smtClean="0">
                          <a:solidFill>
                            <a:srgbClr val="009900"/>
                          </a:solidFill>
                        </a:rPr>
                        <a:t>37 days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ZA" sz="1200" dirty="0" smtClean="0">
                          <a:solidFill>
                            <a:srgbClr val="009900"/>
                          </a:solidFill>
                        </a:rPr>
                        <a:t>Achieved</a:t>
                      </a:r>
                    </a:p>
                    <a:p>
                      <a:pPr algn="ctr"/>
                      <a:endParaRPr lang="en-ZA" sz="1200" dirty="0">
                        <a:solidFill>
                          <a:srgbClr val="0099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smtClean="0"/>
                        <a:t>N/A</a:t>
                      </a:r>
                    </a:p>
                    <a:p>
                      <a:pPr algn="l"/>
                      <a:endParaRPr lang="en-ZA" sz="1200" dirty="0"/>
                    </a:p>
                  </a:txBody>
                  <a:tcPr/>
                </a:tc>
                <a:extLst>
                  <a:ext uri="{0D108BD9-81ED-4DB2-BD59-A6C34878D82A}">
                    <a16:rowId xmlns:a16="http://schemas.microsoft.com/office/drawing/2014/main" xmlns="" val="10002"/>
                  </a:ext>
                </a:extLst>
              </a:tr>
            </a:tbl>
          </a:graphicData>
        </a:graphic>
      </p:graphicFrame>
      <p:sp>
        <p:nvSpPr>
          <p:cNvPr id="6" name="TextBox 5"/>
          <p:cNvSpPr txBox="1"/>
          <p:nvPr/>
        </p:nvSpPr>
        <p:spPr>
          <a:xfrm>
            <a:off x="465316" y="457287"/>
            <a:ext cx="8221484"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fontAlgn="ctr" hangingPunct="1">
              <a:spcAft>
                <a:spcPts val="1200"/>
              </a:spcAft>
              <a:defRPr/>
            </a:pPr>
            <a:r>
              <a:rPr lang="en-US" altLang="en-US" sz="2400" b="1" dirty="0">
                <a:cs typeface="Arial" charset="0"/>
              </a:rPr>
              <a:t>Programme Performance against 3</a:t>
            </a:r>
            <a:r>
              <a:rPr lang="en-US" altLang="en-US" sz="2400" b="1" baseline="30000" dirty="0">
                <a:cs typeface="Arial" charset="0"/>
              </a:rPr>
              <a:t>rd</a:t>
            </a:r>
            <a:r>
              <a:rPr lang="en-US" altLang="en-US" sz="2400" b="1" dirty="0">
                <a:cs typeface="Arial" charset="0"/>
              </a:rPr>
              <a:t> Quarter Targets </a:t>
            </a:r>
          </a:p>
        </p:txBody>
      </p:sp>
    </p:spTree>
    <p:extLst>
      <p:ext uri="{BB962C8B-B14F-4D97-AF65-F5344CB8AC3E}">
        <p14:creationId xmlns:p14="http://schemas.microsoft.com/office/powerpoint/2010/main" xmlns="" val="4277138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Box 6"/>
          <p:cNvSpPr txBox="1"/>
          <p:nvPr/>
        </p:nvSpPr>
        <p:spPr>
          <a:xfrm>
            <a:off x="549632" y="527662"/>
            <a:ext cx="8077201"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400" b="1" dirty="0" smtClean="0">
                <a:cs typeface="Arial" pitchFamily="34" charset="0"/>
              </a:rPr>
              <a:t>Outline of the Presentation</a:t>
            </a:r>
            <a:endParaRPr lang="en-ZA" sz="2400" b="1" dirty="0">
              <a:cs typeface="Arial" pitchFamily="34" charset="0"/>
            </a:endParaRPr>
          </a:p>
        </p:txBody>
      </p:sp>
      <p:sp>
        <p:nvSpPr>
          <p:cNvPr id="3077" name="TextBox 7"/>
          <p:cNvSpPr txBox="1">
            <a:spLocks noChangeArrowheads="1"/>
          </p:cNvSpPr>
          <p:nvPr/>
        </p:nvSpPr>
        <p:spPr bwMode="auto">
          <a:xfrm>
            <a:off x="549632" y="1295400"/>
            <a:ext cx="8077201" cy="3016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395288" indent="-395288" eaLnBrk="1" fontAlgn="ctr" hangingPunct="1">
              <a:lnSpc>
                <a:spcPct val="150000"/>
              </a:lnSpc>
              <a:spcAft>
                <a:spcPts val="1200"/>
              </a:spcAft>
              <a:buAutoNum type="arabicPeriod"/>
              <a:defRPr/>
            </a:pPr>
            <a:r>
              <a:rPr lang="en-US" altLang="en-US" sz="2000" dirty="0" smtClean="0">
                <a:cs typeface="Arial" charset="0"/>
              </a:rPr>
              <a:t>Vision and Mission  </a:t>
            </a:r>
          </a:p>
          <a:p>
            <a:pPr marL="395288" indent="-395288" eaLnBrk="1" fontAlgn="ctr" hangingPunct="1">
              <a:lnSpc>
                <a:spcPct val="150000"/>
              </a:lnSpc>
              <a:spcAft>
                <a:spcPts val="1200"/>
              </a:spcAft>
              <a:buFontTx/>
              <a:buAutoNum type="arabicPeriod"/>
              <a:defRPr/>
            </a:pPr>
            <a:r>
              <a:rPr lang="en-ZA" sz="2000" dirty="0" smtClean="0"/>
              <a:t>Five-year </a:t>
            </a:r>
            <a:r>
              <a:rPr lang="en-ZA" sz="2000" dirty="0"/>
              <a:t>Strategic Plan Outcomes</a:t>
            </a:r>
          </a:p>
          <a:p>
            <a:pPr marL="395288" indent="-395288" eaLnBrk="1" fontAlgn="ctr" hangingPunct="1">
              <a:lnSpc>
                <a:spcPct val="150000"/>
              </a:lnSpc>
              <a:spcAft>
                <a:spcPts val="1200"/>
              </a:spcAft>
              <a:buAutoNum type="arabicPeriod"/>
              <a:defRPr/>
            </a:pPr>
            <a:r>
              <a:rPr lang="en-US" altLang="en-US" sz="2000" dirty="0" smtClean="0">
                <a:cs typeface="Arial" charset="0"/>
              </a:rPr>
              <a:t>Significant Development During the Quarter under review</a:t>
            </a:r>
          </a:p>
          <a:p>
            <a:pPr marL="395288" indent="-395288" eaLnBrk="1" fontAlgn="ctr" hangingPunct="1">
              <a:lnSpc>
                <a:spcPct val="150000"/>
              </a:lnSpc>
              <a:spcAft>
                <a:spcPts val="1200"/>
              </a:spcAft>
              <a:buAutoNum type="arabicPeriod"/>
              <a:defRPr/>
            </a:pPr>
            <a:r>
              <a:rPr lang="en-US" altLang="en-US" sz="2000" dirty="0" smtClean="0">
                <a:cs typeface="Arial" charset="0"/>
              </a:rPr>
              <a:t>Programme Performance against 3</a:t>
            </a:r>
            <a:r>
              <a:rPr lang="en-US" altLang="en-US" sz="2000" baseline="30000" dirty="0" smtClean="0">
                <a:cs typeface="Arial" charset="0"/>
              </a:rPr>
              <a:t>rd</a:t>
            </a:r>
            <a:r>
              <a:rPr lang="en-US" altLang="en-US" sz="2000" dirty="0" smtClean="0">
                <a:cs typeface="Arial" charset="0"/>
              </a:rPr>
              <a:t> Quarter Targets </a:t>
            </a:r>
          </a:p>
          <a:p>
            <a:pPr marL="395288" indent="-395288" eaLnBrk="1" fontAlgn="ctr" hangingPunct="1">
              <a:lnSpc>
                <a:spcPct val="150000"/>
              </a:lnSpc>
              <a:spcAft>
                <a:spcPts val="1200"/>
              </a:spcAft>
              <a:buAutoNum type="arabicPeriod"/>
              <a:defRPr/>
            </a:pPr>
            <a:r>
              <a:rPr lang="en-US" altLang="en-US" sz="2000" dirty="0" smtClean="0">
                <a:cs typeface="Arial" charset="0"/>
              </a:rPr>
              <a:t>Financial Performance </a:t>
            </a:r>
          </a:p>
        </p:txBody>
      </p:sp>
      <p:sp>
        <p:nvSpPr>
          <p:cNvPr id="11" name="Slide Number Placeholder 7"/>
          <p:cNvSpPr>
            <a:spLocks noGrp="1"/>
          </p:cNvSpPr>
          <p:nvPr>
            <p:ph type="sldNum" sz="quarter" idx="12"/>
          </p:nvPr>
        </p:nvSpPr>
        <p:spPr>
          <a:xfrm>
            <a:off x="7010400"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b="1" dirty="0" smtClean="0"/>
              <a:t>2</a:t>
            </a:r>
            <a:endParaRPr lang="en-US" altLang="en-US" b="1" dirty="0"/>
          </a:p>
        </p:txBody>
      </p:sp>
    </p:spTree>
    <p:extLst>
      <p:ext uri="{BB962C8B-B14F-4D97-AF65-F5344CB8AC3E}">
        <p14:creationId xmlns:p14="http://schemas.microsoft.com/office/powerpoint/2010/main" xmlns="" val="25080346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5876"/>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7010400"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20</a:t>
            </a:fld>
            <a:endParaRPr lang="en-US" altLang="en-US" b="1" dirty="0"/>
          </a:p>
        </p:txBody>
      </p:sp>
      <p:sp>
        <p:nvSpPr>
          <p:cNvPr id="6" name="TextBox 5"/>
          <p:cNvSpPr txBox="1"/>
          <p:nvPr/>
        </p:nvSpPr>
        <p:spPr>
          <a:xfrm>
            <a:off x="461258" y="2959397"/>
            <a:ext cx="8221484"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fontAlgn="ctr" hangingPunct="1">
              <a:spcAft>
                <a:spcPts val="1200"/>
              </a:spcAft>
              <a:defRPr/>
            </a:pPr>
            <a:r>
              <a:rPr lang="en-US" altLang="en-US" sz="2400" b="1" dirty="0" smtClean="0">
                <a:cs typeface="Arial" charset="0"/>
              </a:rPr>
              <a:t>FINANCIAL PERFORMANCE</a:t>
            </a:r>
            <a:endParaRPr lang="en-US" altLang="en-US" sz="2400" b="1" dirty="0">
              <a:cs typeface="Arial" charset="0"/>
            </a:endParaRPr>
          </a:p>
        </p:txBody>
      </p:sp>
    </p:spTree>
    <p:extLst>
      <p:ext uri="{BB962C8B-B14F-4D97-AF65-F5344CB8AC3E}">
        <p14:creationId xmlns:p14="http://schemas.microsoft.com/office/powerpoint/2010/main" xmlns="" val="28681030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srcRect/>
          <a:stretch>
            <a:fillRect/>
          </a:stretch>
        </p:blipFill>
        <p:spPr bwMode="auto">
          <a:xfrm>
            <a:off x="0" y="-7938"/>
            <a:ext cx="9144000" cy="6873876"/>
          </a:xfrm>
          <a:prstGeom prst="rect">
            <a:avLst/>
          </a:prstGeom>
          <a:noFill/>
          <a:ln w="9525">
            <a:noFill/>
            <a:miter lim="800000"/>
            <a:headEnd/>
            <a:tailEnd/>
          </a:ln>
        </p:spPr>
      </p:pic>
      <p:sp>
        <p:nvSpPr>
          <p:cNvPr id="9219" name="Content Placeholder 2"/>
          <p:cNvSpPr>
            <a:spLocks noGrp="1"/>
          </p:cNvSpPr>
          <p:nvPr>
            <p:ph idx="1"/>
          </p:nvPr>
        </p:nvSpPr>
        <p:spPr>
          <a:xfrm>
            <a:off x="571500" y="1155701"/>
            <a:ext cx="7929563" cy="5016500"/>
          </a:xfrm>
        </p:spPr>
        <p:txBody>
          <a:bodyPr/>
          <a:lstStyle/>
          <a:p>
            <a:pPr marL="0" indent="0" algn="just">
              <a:spcBef>
                <a:spcPts val="0"/>
              </a:spcBef>
              <a:spcAft>
                <a:spcPts val="0"/>
              </a:spcAft>
              <a:buNone/>
            </a:pPr>
            <a:r>
              <a:rPr lang="en-US" sz="1800" dirty="0" smtClean="0">
                <a:cs typeface="Calibri" panose="020F0502020204030204" pitchFamily="34" charset="0"/>
              </a:rPr>
              <a:t>The Department’s adjusted appropriation for the 2020/21 financial year amounted to R104.3 billion as follows:</a:t>
            </a:r>
          </a:p>
          <a:p>
            <a:pPr marL="358775" indent="0" algn="just">
              <a:spcBef>
                <a:spcPts val="0"/>
              </a:spcBef>
              <a:spcAft>
                <a:spcPts val="0"/>
              </a:spcAft>
              <a:buNone/>
            </a:pPr>
            <a:r>
              <a:rPr lang="en-US" sz="1800" dirty="0" smtClean="0">
                <a:cs typeface="Calibri" panose="020F0502020204030204" pitchFamily="34" charset="0"/>
              </a:rPr>
              <a:t>Voted funds					R94.095 billion</a:t>
            </a:r>
          </a:p>
          <a:p>
            <a:pPr marL="358775" indent="0">
              <a:spcBef>
                <a:spcPts val="0"/>
              </a:spcBef>
              <a:spcAft>
                <a:spcPts val="0"/>
              </a:spcAft>
              <a:buNone/>
              <a:defRPr/>
            </a:pPr>
            <a:r>
              <a:rPr lang="en-US" sz="1800" dirty="0" smtClean="0">
                <a:cs typeface="Calibri" panose="020F0502020204030204" pitchFamily="34" charset="0"/>
              </a:rPr>
              <a:t>Skills levy					R10.175 billion</a:t>
            </a:r>
            <a:endParaRPr lang="en-ZA" sz="1800" dirty="0">
              <a:cs typeface="Calibri" panose="020F0502020204030204" pitchFamily="34" charset="0"/>
            </a:endParaRPr>
          </a:p>
          <a:p>
            <a:pPr marL="339725" indent="-339725">
              <a:spcBef>
                <a:spcPts val="0"/>
              </a:spcBef>
              <a:spcAft>
                <a:spcPts val="0"/>
              </a:spcAft>
              <a:defRPr/>
            </a:pPr>
            <a:r>
              <a:rPr lang="en-ZA" sz="1800" dirty="0" smtClean="0">
                <a:cs typeface="Calibri" panose="020F0502020204030204" pitchFamily="34" charset="0"/>
              </a:rPr>
              <a:t>The allocation per programme is as follows:</a:t>
            </a:r>
          </a:p>
          <a:p>
            <a:pPr marL="0" indent="0">
              <a:spcBef>
                <a:spcPts val="0"/>
              </a:spcBef>
              <a:spcAft>
                <a:spcPts val="0"/>
              </a:spcAft>
              <a:buNone/>
              <a:defRPr/>
            </a:pPr>
            <a:r>
              <a:rPr lang="en-ZA" sz="1800" dirty="0" smtClean="0">
                <a:cs typeface="Calibri" panose="020F0502020204030204" pitchFamily="34" charset="0"/>
              </a:rPr>
              <a:t>					         	         </a:t>
            </a:r>
            <a:r>
              <a:rPr lang="en-ZA" sz="1800" b="1" dirty="0" err="1" smtClean="0">
                <a:cs typeface="Calibri" panose="020F0502020204030204" pitchFamily="34" charset="0"/>
              </a:rPr>
              <a:t>R’million</a:t>
            </a:r>
            <a:endParaRPr lang="en-US" sz="1800" b="1" dirty="0" smtClean="0">
              <a:cs typeface="Calibri" panose="020F0502020204030204" pitchFamily="34" charset="0"/>
            </a:endParaRPr>
          </a:p>
          <a:p>
            <a:pPr marL="0" indent="0" eaLnBrk="1" hangingPunct="1">
              <a:buNone/>
            </a:pPr>
            <a:r>
              <a:rPr lang="en-US" sz="1800" dirty="0">
                <a:cs typeface="Calibri" panose="020F0502020204030204" pitchFamily="34" charset="0"/>
              </a:rPr>
              <a:t>1: </a:t>
            </a:r>
            <a:r>
              <a:rPr lang="en-US" sz="1800" dirty="0" smtClean="0">
                <a:cs typeface="Calibri" panose="020F0502020204030204" pitchFamily="34" charset="0"/>
              </a:rPr>
              <a:t>Administration					             402.190</a:t>
            </a:r>
          </a:p>
          <a:p>
            <a:pPr marL="0" indent="0" eaLnBrk="1" hangingPunct="1">
              <a:buNone/>
            </a:pPr>
            <a:r>
              <a:rPr lang="en-US" sz="1800" dirty="0" smtClean="0">
                <a:cs typeface="Calibri" panose="020F0502020204030204" pitchFamily="34" charset="0"/>
              </a:rPr>
              <a:t>2</a:t>
            </a:r>
            <a:r>
              <a:rPr lang="en-US" sz="1800" dirty="0">
                <a:cs typeface="Calibri" panose="020F0502020204030204" pitchFamily="34" charset="0"/>
              </a:rPr>
              <a:t>: Planning, Policy and </a:t>
            </a:r>
            <a:r>
              <a:rPr lang="en-US" sz="1800" dirty="0" smtClean="0">
                <a:cs typeface="Calibri" panose="020F0502020204030204" pitchFamily="34" charset="0"/>
              </a:rPr>
              <a:t>Strategy			             189.029</a:t>
            </a:r>
            <a:endParaRPr lang="en-US" sz="1800" dirty="0">
              <a:cs typeface="Calibri" panose="020F0502020204030204" pitchFamily="34" charset="0"/>
            </a:endParaRPr>
          </a:p>
          <a:p>
            <a:pPr marL="0" indent="0" eaLnBrk="1" hangingPunct="1">
              <a:buNone/>
            </a:pPr>
            <a:r>
              <a:rPr lang="en-US" sz="1800" dirty="0">
                <a:cs typeface="Calibri" panose="020F0502020204030204" pitchFamily="34" charset="0"/>
              </a:rPr>
              <a:t>3: University </a:t>
            </a:r>
            <a:r>
              <a:rPr lang="en-US" sz="1800" dirty="0" smtClean="0">
                <a:cs typeface="Calibri" panose="020F0502020204030204" pitchFamily="34" charset="0"/>
              </a:rPr>
              <a:t>Education		          		        78 321.536</a:t>
            </a:r>
            <a:endParaRPr lang="en-US" sz="1800" dirty="0">
              <a:cs typeface="Calibri" panose="020F0502020204030204" pitchFamily="34" charset="0"/>
            </a:endParaRPr>
          </a:p>
          <a:p>
            <a:pPr marL="0" indent="0" eaLnBrk="1" hangingPunct="1">
              <a:buNone/>
            </a:pPr>
            <a:r>
              <a:rPr lang="en-US" sz="1800" dirty="0">
                <a:cs typeface="Calibri" panose="020F0502020204030204" pitchFamily="34" charset="0"/>
              </a:rPr>
              <a:t>4: </a:t>
            </a:r>
            <a:r>
              <a:rPr lang="en-US" sz="1800" dirty="0" smtClean="0">
                <a:cs typeface="Calibri" panose="020F0502020204030204" pitchFamily="34" charset="0"/>
              </a:rPr>
              <a:t>TVET				         		        12 652.218</a:t>
            </a:r>
          </a:p>
          <a:p>
            <a:pPr marL="0" indent="0" eaLnBrk="1" hangingPunct="1">
              <a:buNone/>
            </a:pPr>
            <a:r>
              <a:rPr lang="en-US" sz="1800" dirty="0" smtClean="0">
                <a:cs typeface="Calibri" panose="020F0502020204030204" pitchFamily="34" charset="0"/>
              </a:rPr>
              <a:t>5</a:t>
            </a:r>
            <a:r>
              <a:rPr lang="en-US" sz="1800" dirty="0">
                <a:cs typeface="Calibri" panose="020F0502020204030204" pitchFamily="34" charset="0"/>
              </a:rPr>
              <a:t>: Skills </a:t>
            </a:r>
            <a:r>
              <a:rPr lang="en-US" sz="1800" dirty="0" smtClean="0">
                <a:cs typeface="Calibri" panose="020F0502020204030204" pitchFamily="34" charset="0"/>
              </a:rPr>
              <a:t>Development</a:t>
            </a:r>
            <a:r>
              <a:rPr lang="en-US" sz="1800" dirty="0" smtClean="0">
                <a:solidFill>
                  <a:srgbClr val="FF0000"/>
                </a:solidFill>
                <a:cs typeface="Calibri" panose="020F0502020204030204" pitchFamily="34" charset="0"/>
              </a:rPr>
              <a:t>				        </a:t>
            </a:r>
            <a:r>
              <a:rPr lang="en-US" sz="1800" dirty="0" smtClean="0">
                <a:cs typeface="Calibri" panose="020F0502020204030204" pitchFamily="34" charset="0"/>
              </a:rPr>
              <a:t>10 457.179</a:t>
            </a:r>
            <a:r>
              <a:rPr lang="en-US" sz="1800" dirty="0" smtClean="0">
                <a:solidFill>
                  <a:srgbClr val="FF0000"/>
                </a:solidFill>
                <a:cs typeface="Calibri" panose="020F0502020204030204" pitchFamily="34" charset="0"/>
              </a:rPr>
              <a:t>*</a:t>
            </a:r>
          </a:p>
          <a:p>
            <a:pPr marL="236538" indent="-236538" eaLnBrk="1" hangingPunct="1">
              <a:buNone/>
            </a:pPr>
            <a:r>
              <a:rPr lang="en-US" sz="1800" i="1" dirty="0" smtClean="0">
                <a:solidFill>
                  <a:srgbClr val="FF0000"/>
                </a:solidFill>
                <a:cs typeface="Calibri" panose="020F0502020204030204" pitchFamily="34" charset="0"/>
              </a:rPr>
              <a:t>*	[Including </a:t>
            </a:r>
            <a:r>
              <a:rPr lang="en-US" sz="1800" i="1" dirty="0">
                <a:solidFill>
                  <a:srgbClr val="FF0000"/>
                </a:solidFill>
                <a:cs typeface="Calibri" panose="020F0502020204030204" pitchFamily="34" charset="0"/>
              </a:rPr>
              <a:t>the Direct Charges (Skills Levy to </a:t>
            </a:r>
            <a:r>
              <a:rPr lang="en-US" sz="1800" i="1" dirty="0" smtClean="0">
                <a:solidFill>
                  <a:srgbClr val="FF0000"/>
                </a:solidFill>
                <a:cs typeface="Calibri" panose="020F0502020204030204" pitchFamily="34" charset="0"/>
              </a:rPr>
              <a:t>SETAs</a:t>
            </a:r>
          </a:p>
          <a:p>
            <a:pPr marL="236538" indent="-236538" defTabSz="339725" eaLnBrk="1" hangingPunct="1">
              <a:buNone/>
            </a:pPr>
            <a:r>
              <a:rPr lang="en-US" sz="1800" i="1" dirty="0">
                <a:solidFill>
                  <a:srgbClr val="FF0000"/>
                </a:solidFill>
                <a:cs typeface="Calibri" panose="020F0502020204030204" pitchFamily="34" charset="0"/>
              </a:rPr>
              <a:t>	</a:t>
            </a:r>
            <a:r>
              <a:rPr lang="en-US" sz="1800" i="1" dirty="0" smtClean="0">
                <a:solidFill>
                  <a:srgbClr val="FF0000"/>
                </a:solidFill>
                <a:cs typeface="Calibri" panose="020F0502020204030204" pitchFamily="34" charset="0"/>
              </a:rPr>
              <a:t>and </a:t>
            </a:r>
            <a:r>
              <a:rPr lang="en-US" sz="1800" i="1" dirty="0">
                <a:solidFill>
                  <a:srgbClr val="FF0000"/>
                </a:solidFill>
                <a:cs typeface="Calibri" panose="020F0502020204030204" pitchFamily="34" charset="0"/>
              </a:rPr>
              <a:t>NSF) amounting to </a:t>
            </a:r>
            <a:r>
              <a:rPr lang="en-US" sz="1800" i="1" dirty="0" smtClean="0">
                <a:solidFill>
                  <a:srgbClr val="FF0000"/>
                </a:solidFill>
                <a:cs typeface="Calibri" panose="020F0502020204030204" pitchFamily="34" charset="0"/>
              </a:rPr>
              <a:t>R10 174.611 million]</a:t>
            </a:r>
            <a:endParaRPr lang="en-US" sz="1800" i="1" dirty="0">
              <a:solidFill>
                <a:srgbClr val="FF0000"/>
              </a:solidFill>
              <a:cs typeface="Calibri" panose="020F0502020204030204" pitchFamily="34" charset="0"/>
            </a:endParaRPr>
          </a:p>
          <a:p>
            <a:pPr marL="0" indent="0" eaLnBrk="1" hangingPunct="1">
              <a:buNone/>
            </a:pPr>
            <a:r>
              <a:rPr lang="en-US" sz="1800" dirty="0" smtClean="0">
                <a:cs typeface="Calibri" panose="020F0502020204030204" pitchFamily="34" charset="0"/>
              </a:rPr>
              <a:t>6</a:t>
            </a:r>
            <a:r>
              <a:rPr lang="en-US" sz="1800" dirty="0">
                <a:cs typeface="Calibri" panose="020F0502020204030204" pitchFamily="34" charset="0"/>
              </a:rPr>
              <a:t>: Community Education and </a:t>
            </a:r>
            <a:r>
              <a:rPr lang="en-US" sz="1800" dirty="0" smtClean="0">
                <a:cs typeface="Calibri" panose="020F0502020204030204" pitchFamily="34" charset="0"/>
              </a:rPr>
              <a:t>Training         		         2 247.403</a:t>
            </a:r>
          </a:p>
        </p:txBody>
      </p:sp>
      <p:sp>
        <p:nvSpPr>
          <p:cNvPr id="6" name="Slide Number Placeholder 7"/>
          <p:cNvSpPr>
            <a:spLocks noGrp="1"/>
          </p:cNvSpPr>
          <p:nvPr>
            <p:ph type="sldNum" sz="quarter" idx="12"/>
          </p:nvPr>
        </p:nvSpPr>
        <p:spPr bwMode="auto">
          <a:xfrm>
            <a:off x="6786563" y="6524625"/>
            <a:ext cx="2133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9F17306F-FBCA-40D2-8A2B-B4C561D8D800}" type="slidenum">
              <a:rPr lang="en-US" sz="1400" b="1" smtClean="0">
                <a:solidFill>
                  <a:schemeClr val="tx1"/>
                </a:solidFill>
              </a:rPr>
              <a:pPr fontAlgn="base">
                <a:spcBef>
                  <a:spcPct val="0"/>
                </a:spcBef>
                <a:spcAft>
                  <a:spcPct val="0"/>
                </a:spcAft>
                <a:defRPr/>
              </a:pPr>
              <a:t>21</a:t>
            </a:fld>
            <a:endParaRPr lang="en-US" sz="1400" b="1" dirty="0" smtClean="0">
              <a:solidFill>
                <a:schemeClr val="tx1"/>
              </a:solidFill>
            </a:endParaRPr>
          </a:p>
        </p:txBody>
      </p:sp>
      <p:sp>
        <p:nvSpPr>
          <p:cNvPr id="7" name="TextBox 6"/>
          <p:cNvSpPr txBox="1"/>
          <p:nvPr/>
        </p:nvSpPr>
        <p:spPr>
          <a:xfrm>
            <a:off x="452437" y="461964"/>
            <a:ext cx="8167687" cy="52387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800" b="1" dirty="0" smtClean="0">
                <a:latin typeface="+mj-lt"/>
                <a:cs typeface="Calibri" panose="020F0502020204030204" pitchFamily="34" charset="0"/>
              </a:rPr>
              <a:t>2020/21: Overview of Allocations - 3</a:t>
            </a:r>
            <a:r>
              <a:rPr lang="en-ZA" sz="2800" b="1" baseline="30000" dirty="0" smtClean="0">
                <a:latin typeface="+mj-lt"/>
                <a:cs typeface="Calibri" panose="020F0502020204030204" pitchFamily="34" charset="0"/>
              </a:rPr>
              <a:t>rd</a:t>
            </a:r>
            <a:r>
              <a:rPr lang="en-ZA" sz="2800" b="1" dirty="0" smtClean="0">
                <a:latin typeface="+mj-lt"/>
                <a:cs typeface="Calibri" panose="020F0502020204030204" pitchFamily="34" charset="0"/>
              </a:rPr>
              <a:t> Quarter</a:t>
            </a:r>
            <a:endParaRPr lang="en-ZA" sz="2800" b="1" dirty="0">
              <a:latin typeface="+mj-lt"/>
              <a:cs typeface="Calibri" panose="020F0502020204030204" pitchFamily="34" charset="0"/>
            </a:endParaRPr>
          </a:p>
        </p:txBody>
      </p:sp>
    </p:spTree>
    <p:extLst>
      <p:ext uri="{BB962C8B-B14F-4D97-AF65-F5344CB8AC3E}">
        <p14:creationId xmlns:p14="http://schemas.microsoft.com/office/powerpoint/2010/main" xmlns="" val="19589698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80963" y="-17463"/>
            <a:ext cx="9144001" cy="6875463"/>
          </a:xfrm>
          <a:prstGeom prst="rect">
            <a:avLst/>
          </a:prstGeom>
          <a:noFill/>
          <a:ln w="9525">
            <a:noFill/>
            <a:miter lim="800000"/>
            <a:headEnd/>
            <a:tailEnd/>
          </a:ln>
        </p:spPr>
      </p:pic>
      <p:sp>
        <p:nvSpPr>
          <p:cNvPr id="7" name="TextBox 6"/>
          <p:cNvSpPr txBox="1"/>
          <p:nvPr/>
        </p:nvSpPr>
        <p:spPr>
          <a:xfrm>
            <a:off x="376237" y="457200"/>
            <a:ext cx="8229600" cy="52387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800" b="1" dirty="0" smtClean="0">
                <a:latin typeface="+mj-lt"/>
                <a:cs typeface="Calibri" panose="020F0502020204030204" pitchFamily="34" charset="0"/>
              </a:rPr>
              <a:t>2020/21: Overview of Expenditure - 3</a:t>
            </a:r>
            <a:r>
              <a:rPr lang="en-ZA" sz="2800" b="1" baseline="30000" dirty="0" smtClean="0">
                <a:latin typeface="+mj-lt"/>
                <a:cs typeface="Calibri" panose="020F0502020204030204" pitchFamily="34" charset="0"/>
              </a:rPr>
              <a:t>rd</a:t>
            </a:r>
            <a:r>
              <a:rPr lang="en-ZA" sz="2800" b="1" dirty="0" smtClean="0">
                <a:latin typeface="+mj-lt"/>
                <a:cs typeface="Calibri" panose="020F0502020204030204" pitchFamily="34" charset="0"/>
              </a:rPr>
              <a:t> Quarter</a:t>
            </a:r>
            <a:endParaRPr lang="en-ZA" sz="2800" b="1" dirty="0">
              <a:latin typeface="+mj-lt"/>
              <a:cs typeface="Calibri" panose="020F0502020204030204" pitchFamily="34" charset="0"/>
            </a:endParaRPr>
          </a:p>
        </p:txBody>
      </p:sp>
      <p:sp>
        <p:nvSpPr>
          <p:cNvPr id="8196" name="Slide Number Placeholder 7"/>
          <p:cNvSpPr>
            <a:spLocks noGrp="1"/>
          </p:cNvSpPr>
          <p:nvPr>
            <p:ph type="sldNum" sz="quarter" idx="12"/>
          </p:nvPr>
        </p:nvSpPr>
        <p:spPr>
          <a:xfrm>
            <a:off x="6929438" y="6524625"/>
            <a:ext cx="2133600" cy="365125"/>
          </a:xfrm>
          <a:noFill/>
        </p:spPr>
        <p:txBody>
          <a:bodyPr/>
          <a:lstStyle/>
          <a:p>
            <a:fld id="{C647411B-AB77-409F-B9F6-2D0EDA52287E}" type="slidenum">
              <a:rPr lang="en-US" b="1" smtClean="0"/>
              <a:pPr/>
              <a:t>22</a:t>
            </a:fld>
            <a:endParaRPr lang="en-US" b="1" smtClean="0"/>
          </a:p>
        </p:txBody>
      </p:sp>
      <p:sp>
        <p:nvSpPr>
          <p:cNvPr id="8" name="Rectangle 3"/>
          <p:cNvSpPr txBox="1">
            <a:spLocks noChangeArrowheads="1"/>
          </p:cNvSpPr>
          <p:nvPr/>
        </p:nvSpPr>
        <p:spPr bwMode="auto">
          <a:xfrm>
            <a:off x="376237" y="1143000"/>
            <a:ext cx="8229600" cy="5181600"/>
          </a:xfrm>
          <a:prstGeom prst="rect">
            <a:avLst/>
          </a:prstGeom>
          <a:noFill/>
          <a:ln w="9525">
            <a:noFill/>
            <a:miter lim="800000"/>
            <a:headEnd/>
            <a:tailEnd/>
          </a:ln>
        </p:spPr>
        <p:txBody>
          <a:bodyPr/>
          <a:lstStyle/>
          <a:p>
            <a:pPr marL="285750" indent="-285750" algn="just">
              <a:lnSpc>
                <a:spcPct val="80000"/>
              </a:lnSpc>
              <a:spcBef>
                <a:spcPts val="300"/>
              </a:spcBef>
              <a:buFont typeface="Arial" pitchFamily="34" charset="0"/>
              <a:buChar char="•"/>
              <a:defRPr/>
            </a:pPr>
            <a:r>
              <a:rPr lang="en-US" sz="2000" kern="0" dirty="0" smtClean="0">
                <a:latin typeface="+mn-lt"/>
                <a:cs typeface="Calibri" panose="020F0502020204030204" pitchFamily="34" charset="0"/>
              </a:rPr>
              <a:t>At the end of the third quarter of the financial year, the Department had total drawings from the exchequer to the amount of R94.718 billion.</a:t>
            </a:r>
          </a:p>
          <a:p>
            <a:pPr marL="285750" indent="-285750" algn="just">
              <a:lnSpc>
                <a:spcPct val="80000"/>
              </a:lnSpc>
              <a:spcBef>
                <a:spcPts val="300"/>
              </a:spcBef>
              <a:buFont typeface="Arial" pitchFamily="34" charset="0"/>
              <a:buChar char="•"/>
              <a:defRPr/>
            </a:pPr>
            <a:r>
              <a:rPr lang="en-US" sz="2000" kern="0" dirty="0" smtClean="0">
                <a:latin typeface="+mn-lt"/>
                <a:cs typeface="Calibri" panose="020F0502020204030204" pitchFamily="34" charset="0"/>
              </a:rPr>
              <a:t>Of this available amount, R95.063 billion was spent, resulting in an variance of R0.345 million on amounts drawn.</a:t>
            </a:r>
            <a:r>
              <a:rPr lang="en-US" sz="2000" kern="0" dirty="0">
                <a:solidFill>
                  <a:srgbClr val="FF0000"/>
                </a:solidFill>
                <a:latin typeface="+mn-lt"/>
                <a:cs typeface="Calibri" panose="020F0502020204030204" pitchFamily="34" charset="0"/>
              </a:rPr>
              <a:t> </a:t>
            </a:r>
            <a:endParaRPr lang="en-US" sz="2000" kern="0" dirty="0" smtClean="0">
              <a:solidFill>
                <a:srgbClr val="FF0000"/>
              </a:solidFill>
              <a:latin typeface="+mn-lt"/>
              <a:cs typeface="Calibri" panose="020F0502020204030204" pitchFamily="34" charset="0"/>
            </a:endParaRPr>
          </a:p>
          <a:p>
            <a:pPr marL="285750" indent="-285750" algn="just">
              <a:lnSpc>
                <a:spcPct val="80000"/>
              </a:lnSpc>
              <a:spcBef>
                <a:spcPts val="300"/>
              </a:spcBef>
              <a:buFont typeface="Arial" pitchFamily="34" charset="0"/>
              <a:buChar char="•"/>
              <a:defRPr/>
            </a:pPr>
            <a:r>
              <a:rPr lang="en-US" sz="2000" kern="0" dirty="0" smtClean="0">
                <a:latin typeface="+mn-lt"/>
                <a:cs typeface="Calibri" panose="020F0502020204030204" pitchFamily="34" charset="0"/>
              </a:rPr>
              <a:t>The variance amounts </a:t>
            </a:r>
            <a:r>
              <a:rPr lang="en-US" sz="2000" kern="0" dirty="0">
                <a:latin typeface="+mn-lt"/>
                <a:cs typeface="Calibri" panose="020F0502020204030204" pitchFamily="34" charset="0"/>
              </a:rPr>
              <a:t>to </a:t>
            </a:r>
            <a:r>
              <a:rPr lang="en-US" sz="2000" kern="0" dirty="0" smtClean="0">
                <a:latin typeface="+mn-lt"/>
                <a:cs typeface="Calibri" panose="020F0502020204030204" pitchFamily="34" charset="0"/>
              </a:rPr>
              <a:t>0.4%, </a:t>
            </a:r>
            <a:r>
              <a:rPr lang="en-US" sz="2000" kern="0" dirty="0">
                <a:latin typeface="+mn-lt"/>
                <a:cs typeface="Calibri" panose="020F0502020204030204" pitchFamily="34" charset="0"/>
              </a:rPr>
              <a:t>compared to the Treasury limit of 8%.</a:t>
            </a:r>
          </a:p>
          <a:p>
            <a:pPr marL="285750" indent="-285750" algn="just">
              <a:lnSpc>
                <a:spcPct val="80000"/>
              </a:lnSpc>
              <a:spcBef>
                <a:spcPts val="300"/>
              </a:spcBef>
              <a:buFont typeface="Arial" pitchFamily="34" charset="0"/>
              <a:buChar char="•"/>
              <a:defRPr/>
            </a:pPr>
            <a:r>
              <a:rPr lang="en-US" sz="2000" kern="0" dirty="0">
                <a:latin typeface="+mn-lt"/>
                <a:cs typeface="Calibri" panose="020F0502020204030204" pitchFamily="34" charset="0"/>
              </a:rPr>
              <a:t>The </a:t>
            </a:r>
            <a:r>
              <a:rPr lang="en-US" sz="2000" kern="0" dirty="0" smtClean="0">
                <a:latin typeface="+mn-lt"/>
                <a:cs typeface="Calibri" panose="020F0502020204030204" pitchFamily="34" charset="0"/>
              </a:rPr>
              <a:t>variance is </a:t>
            </a:r>
            <a:r>
              <a:rPr lang="en-US" sz="2000" kern="0" dirty="0">
                <a:latin typeface="+mn-lt"/>
                <a:cs typeface="Calibri" panose="020F0502020204030204" pitchFamily="34" charset="0"/>
              </a:rPr>
              <a:t>mainly linked to the following:</a:t>
            </a:r>
          </a:p>
          <a:p>
            <a:pPr marL="800100" indent="-528638" algn="just">
              <a:lnSpc>
                <a:spcPct val="80000"/>
              </a:lnSpc>
              <a:spcBef>
                <a:spcPts val="300"/>
              </a:spcBef>
              <a:buFont typeface="Wingdings" panose="05000000000000000000" pitchFamily="2" charset="2"/>
              <a:buChar char="q"/>
              <a:defRPr/>
            </a:pPr>
            <a:r>
              <a:rPr lang="en-US" sz="2000" kern="0" dirty="0" smtClean="0">
                <a:latin typeface="+mn-lt"/>
                <a:cs typeface="Calibri" panose="020F0502020204030204" pitchFamily="34" charset="0"/>
              </a:rPr>
              <a:t>The actual </a:t>
            </a:r>
            <a:r>
              <a:rPr lang="en-US" sz="2000" kern="0" dirty="0">
                <a:latin typeface="+mn-lt"/>
                <a:cs typeface="Calibri" panose="020F0502020204030204" pitchFamily="34" charset="0"/>
              </a:rPr>
              <a:t>payments</a:t>
            </a:r>
            <a:r>
              <a:rPr lang="en-US" sz="2000" kern="0" dirty="0" smtClean="0">
                <a:latin typeface="+mn-lt"/>
                <a:cs typeface="Calibri" panose="020F0502020204030204" pitchFamily="34" charset="0"/>
              </a:rPr>
              <a:t> of skills levy collections exceeded the actual Treasury </a:t>
            </a:r>
            <a:r>
              <a:rPr lang="en-US" sz="2000" kern="0" dirty="0">
                <a:latin typeface="+mn-lt"/>
                <a:cs typeface="Calibri" panose="020F0502020204030204" pitchFamily="34" charset="0"/>
              </a:rPr>
              <a:t>projections of skills levy collections </a:t>
            </a:r>
            <a:r>
              <a:rPr lang="en-US" sz="2000" kern="0" dirty="0" smtClean="0">
                <a:latin typeface="+mn-lt"/>
                <a:cs typeface="Calibri" panose="020F0502020204030204" pitchFamily="34" charset="0"/>
              </a:rPr>
              <a:t>(-R899 </a:t>
            </a:r>
            <a:r>
              <a:rPr lang="en-US" sz="2000" kern="0" dirty="0">
                <a:latin typeface="+mn-lt"/>
                <a:cs typeface="Calibri" panose="020F0502020204030204" pitchFamily="34" charset="0"/>
              </a:rPr>
              <a:t>million</a:t>
            </a:r>
            <a:r>
              <a:rPr lang="en-US" sz="2000" kern="0" dirty="0" smtClean="0">
                <a:latin typeface="+mn-lt"/>
                <a:cs typeface="Calibri" panose="020F0502020204030204" pitchFamily="34" charset="0"/>
              </a:rPr>
              <a:t>)</a:t>
            </a:r>
          </a:p>
          <a:p>
            <a:pPr marL="800100" indent="-528638" algn="just">
              <a:lnSpc>
                <a:spcPct val="80000"/>
              </a:lnSpc>
              <a:spcBef>
                <a:spcPts val="300"/>
              </a:spcBef>
              <a:buFont typeface="Wingdings" panose="05000000000000000000" pitchFamily="2" charset="2"/>
              <a:buChar char="q"/>
              <a:defRPr/>
            </a:pPr>
            <a:r>
              <a:rPr lang="en-US" sz="2000" kern="0" dirty="0" smtClean="0">
                <a:latin typeface="+mn-lt"/>
                <a:cs typeface="Calibri" panose="020F0502020204030204" pitchFamily="34" charset="0"/>
              </a:rPr>
              <a:t>Compensation </a:t>
            </a:r>
            <a:r>
              <a:rPr lang="en-US" sz="2000" kern="0" dirty="0">
                <a:latin typeface="+mn-lt"/>
                <a:cs typeface="Calibri" panose="020F0502020204030204" pitchFamily="34" charset="0"/>
              </a:rPr>
              <a:t>of employees due to unfilled </a:t>
            </a:r>
            <a:r>
              <a:rPr lang="en-US" sz="2000" kern="0" dirty="0" smtClean="0">
                <a:latin typeface="+mn-lt"/>
                <a:cs typeface="Calibri" panose="020F0502020204030204" pitchFamily="34" charset="0"/>
              </a:rPr>
              <a:t>vacancies, no cost of living adjustments, delays in the delivery of CET and examination claims and quarterly claims from TVET Colleges not being processed due to the department awaiting confirmation of cost of living adjustments (+R457 </a:t>
            </a:r>
            <a:r>
              <a:rPr lang="en-US" sz="2000" kern="0" dirty="0">
                <a:latin typeface="+mn-lt"/>
                <a:cs typeface="Calibri" panose="020F0502020204030204" pitchFamily="34" charset="0"/>
              </a:rPr>
              <a:t>million)</a:t>
            </a:r>
          </a:p>
          <a:p>
            <a:pPr marL="800100" indent="-528638" algn="just">
              <a:lnSpc>
                <a:spcPct val="80000"/>
              </a:lnSpc>
              <a:spcBef>
                <a:spcPts val="300"/>
              </a:spcBef>
              <a:buFont typeface="Wingdings" panose="05000000000000000000" pitchFamily="2" charset="2"/>
              <a:buChar char="q"/>
              <a:defRPr/>
            </a:pPr>
            <a:r>
              <a:rPr lang="en-US" sz="2000" kern="0" dirty="0" smtClean="0">
                <a:latin typeface="+mn-lt"/>
                <a:cs typeface="Calibri" panose="020F0502020204030204" pitchFamily="34" charset="0"/>
              </a:rPr>
              <a:t>Goods </a:t>
            </a:r>
            <a:r>
              <a:rPr lang="en-US" sz="2000" kern="0" dirty="0">
                <a:latin typeface="+mn-lt"/>
                <a:cs typeface="Calibri" panose="020F0502020204030204" pitchFamily="34" charset="0"/>
              </a:rPr>
              <a:t>and services as well as equipment </a:t>
            </a:r>
            <a:r>
              <a:rPr lang="en-US" sz="2000" kern="0" dirty="0" smtClean="0">
                <a:latin typeface="+mn-lt"/>
                <a:cs typeface="Calibri" panose="020F0502020204030204" pitchFamily="34" charset="0"/>
              </a:rPr>
              <a:t>due to the effect of lockdown whereby these items could not </a:t>
            </a:r>
            <a:r>
              <a:rPr lang="en-US" sz="2000" kern="0" dirty="0">
                <a:latin typeface="+mn-lt"/>
                <a:cs typeface="Calibri" panose="020F0502020204030204" pitchFamily="34" charset="0"/>
              </a:rPr>
              <a:t>yet </a:t>
            </a:r>
            <a:r>
              <a:rPr lang="en-US" sz="2000" kern="0" dirty="0" smtClean="0">
                <a:latin typeface="+mn-lt"/>
                <a:cs typeface="Calibri" panose="020F0502020204030204" pitchFamily="34" charset="0"/>
              </a:rPr>
              <a:t>ordered, </a:t>
            </a:r>
            <a:r>
              <a:rPr lang="en-US" sz="2000" kern="0" dirty="0">
                <a:latin typeface="+mn-lt"/>
                <a:cs typeface="Calibri" panose="020F0502020204030204" pitchFamily="34" charset="0"/>
              </a:rPr>
              <a:t>delivered or outstanding </a:t>
            </a:r>
            <a:r>
              <a:rPr lang="en-US" sz="2000" kern="0" dirty="0" smtClean="0">
                <a:latin typeface="+mn-lt"/>
                <a:cs typeface="Calibri" panose="020F0502020204030204" pitchFamily="34" charset="0"/>
              </a:rPr>
              <a:t>invoices not received as planned (+R97 </a:t>
            </a:r>
            <a:r>
              <a:rPr lang="en-US" sz="2000" kern="0" dirty="0">
                <a:latin typeface="+mn-lt"/>
                <a:cs typeface="Calibri" panose="020F0502020204030204" pitchFamily="34" charset="0"/>
              </a:rPr>
              <a:t>million</a:t>
            </a:r>
            <a:r>
              <a:rPr lang="en-US" sz="2000" kern="0" dirty="0" smtClean="0">
                <a:latin typeface="+mn-lt"/>
                <a:cs typeface="Calibri" panose="020F0502020204030204" pitchFamily="34" charset="0"/>
              </a:rPr>
              <a:t>)</a:t>
            </a:r>
          </a:p>
        </p:txBody>
      </p:sp>
    </p:spTree>
    <p:extLst>
      <p:ext uri="{BB962C8B-B14F-4D97-AF65-F5344CB8AC3E}">
        <p14:creationId xmlns:p14="http://schemas.microsoft.com/office/powerpoint/2010/main" xmlns="" val="15967426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304800"/>
            <a:ext cx="8610600"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400" b="1" dirty="0" smtClean="0">
                <a:latin typeface="+mj-lt"/>
                <a:cs typeface="Calibri" panose="020F0502020204030204" pitchFamily="34" charset="0"/>
              </a:rPr>
              <a:t>Status of expenditure per programme - 3</a:t>
            </a:r>
            <a:r>
              <a:rPr lang="en-ZA" sz="2400" b="1" baseline="30000" dirty="0" smtClean="0">
                <a:latin typeface="+mj-lt"/>
                <a:cs typeface="Calibri" panose="020F0502020204030204" pitchFamily="34" charset="0"/>
              </a:rPr>
              <a:t>rd</a:t>
            </a:r>
            <a:r>
              <a:rPr lang="en-ZA" sz="2400" b="1" dirty="0" smtClean="0">
                <a:latin typeface="+mj-lt"/>
                <a:cs typeface="Calibri" panose="020F0502020204030204" pitchFamily="34" charset="0"/>
              </a:rPr>
              <a:t> Quarter</a:t>
            </a:r>
            <a:endParaRPr lang="en-ZA" sz="2400" b="1" dirty="0">
              <a:latin typeface="+mj-lt"/>
              <a:cs typeface="Calibri" panose="020F0502020204030204" pitchFamily="34" charset="0"/>
            </a:endParaRPr>
          </a:p>
        </p:txBody>
      </p:sp>
      <p:sp>
        <p:nvSpPr>
          <p:cNvPr id="7171" name="Slide Number Placeholder 7"/>
          <p:cNvSpPr>
            <a:spLocks noGrp="1"/>
          </p:cNvSpPr>
          <p:nvPr>
            <p:ph type="sldNum" sz="quarter" idx="12"/>
          </p:nvPr>
        </p:nvSpPr>
        <p:spPr>
          <a:xfrm>
            <a:off x="6929438" y="6524625"/>
            <a:ext cx="2133600" cy="365125"/>
          </a:xfrm>
          <a:noFill/>
        </p:spPr>
        <p:txBody>
          <a:bodyPr/>
          <a:lstStyle/>
          <a:p>
            <a:fld id="{29085839-C06D-4475-A807-7AF5B7383720}" type="slidenum">
              <a:rPr lang="en-US" b="1" smtClean="0"/>
              <a:pPr/>
              <a:t>23</a:t>
            </a:fld>
            <a:endParaRPr lang="en-US" b="1" smtClean="0"/>
          </a:p>
        </p:txBody>
      </p:sp>
      <p:graphicFrame>
        <p:nvGraphicFramePr>
          <p:cNvPr id="8" name="Group 218"/>
          <p:cNvGraphicFramePr>
            <a:graphicFrameLocks noGrp="1"/>
          </p:cNvGraphicFramePr>
          <p:nvPr>
            <p:ph idx="1"/>
            <p:extLst>
              <p:ext uri="{D42A27DB-BD31-4B8C-83A1-F6EECF244321}">
                <p14:modId xmlns:p14="http://schemas.microsoft.com/office/powerpoint/2010/main" xmlns="" val="2240231407"/>
              </p:ext>
            </p:extLst>
          </p:nvPr>
        </p:nvGraphicFramePr>
        <p:xfrm>
          <a:off x="228594" y="1066800"/>
          <a:ext cx="8610609" cy="5069135"/>
        </p:xfrm>
        <a:graphic>
          <a:graphicData uri="http://schemas.openxmlformats.org/drawingml/2006/table">
            <a:tbl>
              <a:tblPr/>
              <a:tblGrid>
                <a:gridCol w="3124206">
                  <a:extLst>
                    <a:ext uri="{9D8B030D-6E8A-4147-A177-3AD203B41FA5}">
                      <a16:colId xmlns:a16="http://schemas.microsoft.com/office/drawing/2014/main" xmlns="" val="20000"/>
                    </a:ext>
                  </a:extLst>
                </a:gridCol>
                <a:gridCol w="1066800">
                  <a:extLst>
                    <a:ext uri="{9D8B030D-6E8A-4147-A177-3AD203B41FA5}">
                      <a16:colId xmlns:a16="http://schemas.microsoft.com/office/drawing/2014/main" xmlns="" val="20001"/>
                    </a:ext>
                  </a:extLst>
                </a:gridCol>
                <a:gridCol w="1219200">
                  <a:extLst>
                    <a:ext uri="{9D8B030D-6E8A-4147-A177-3AD203B41FA5}">
                      <a16:colId xmlns:a16="http://schemas.microsoft.com/office/drawing/2014/main" xmlns="" val="20004"/>
                    </a:ext>
                  </a:extLst>
                </a:gridCol>
                <a:gridCol w="1143000">
                  <a:extLst>
                    <a:ext uri="{9D8B030D-6E8A-4147-A177-3AD203B41FA5}">
                      <a16:colId xmlns:a16="http://schemas.microsoft.com/office/drawing/2014/main" xmlns="" val="20005"/>
                    </a:ext>
                  </a:extLst>
                </a:gridCol>
                <a:gridCol w="990600">
                  <a:extLst>
                    <a:ext uri="{9D8B030D-6E8A-4147-A177-3AD203B41FA5}">
                      <a16:colId xmlns:a16="http://schemas.microsoft.com/office/drawing/2014/main" xmlns="" val="20002"/>
                    </a:ext>
                  </a:extLst>
                </a:gridCol>
                <a:gridCol w="1066803">
                  <a:extLst>
                    <a:ext uri="{9D8B030D-6E8A-4147-A177-3AD203B41FA5}">
                      <a16:colId xmlns:a16="http://schemas.microsoft.com/office/drawing/2014/main" xmlns="" val="20003"/>
                    </a:ext>
                  </a:extLst>
                </a:gridCol>
              </a:tblGrid>
              <a:tr h="139615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cs typeface="Calibri" panose="020F0502020204030204" pitchFamily="34" charset="0"/>
                      </a:endParaRP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cs typeface="Calibri" panose="020F0502020204030204" pitchFamily="34" charset="0"/>
                        </a:rPr>
                        <a:t>Main Appropriation</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mn-lt"/>
                          <a:cs typeface="Calibri" panose="020F0502020204030204" pitchFamily="34" charset="0"/>
                        </a:rPr>
                        <a:t>R’000</a:t>
                      </a:r>
                    </a:p>
                  </a:txBody>
                  <a:tcPr marT="45715" marB="4571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mn-lt"/>
                          <a:cs typeface="Calibri" panose="020F0502020204030204" pitchFamily="34" charset="0"/>
                        </a:rPr>
                        <a:t>Special Adjusted Appropriation </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mn-lt"/>
                          <a:cs typeface="Calibri" panose="020F0502020204030204" pitchFamily="34" charset="0"/>
                        </a:rPr>
                        <a:t>R’000</a:t>
                      </a:r>
                    </a:p>
                  </a:txBody>
                  <a:tcPr marT="45715" marB="4571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mn-lt"/>
                          <a:cs typeface="Calibri" panose="020F0502020204030204" pitchFamily="34" charset="0"/>
                        </a:rPr>
                        <a:t>Adjusted Appropriation</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mn-lt"/>
                          <a:cs typeface="Calibri" panose="020F0502020204030204" pitchFamily="34" charset="0"/>
                        </a:rPr>
                        <a:t>R’000</a:t>
                      </a:r>
                    </a:p>
                  </a:txBody>
                  <a:tcPr marT="45715" marB="4571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cs typeface="Calibri" panose="020F0502020204030204" pitchFamily="34" charset="0"/>
                        </a:rPr>
                        <a:t>Actual Expenditure as at 31 December2020</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mn-lt"/>
                          <a:cs typeface="Calibri" panose="020F0502020204030204" pitchFamily="34" charset="0"/>
                        </a:rPr>
                        <a:t>R’000</a:t>
                      </a:r>
                    </a:p>
                  </a:txBody>
                  <a:tcPr marT="45715" marB="4571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cs typeface="Calibri" panose="020F0502020204030204" pitchFamily="34" charset="0"/>
                        </a:rPr>
                        <a:t>Balance Available</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mn-lt"/>
                          <a:cs typeface="Calibri" panose="020F0502020204030204" pitchFamily="34" charset="0"/>
                        </a:rPr>
                        <a:t>R’000</a:t>
                      </a:r>
                    </a:p>
                  </a:txBody>
                  <a:tcPr marT="45715" marB="4571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xmlns="" val="10000"/>
                  </a:ext>
                </a:extLst>
              </a:tr>
              <a:tr h="3309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Calibri" panose="020F0502020204030204" pitchFamily="34" charset="0"/>
                        </a:rPr>
                        <a:t>1: Administration</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mn-lt"/>
                          <a:cs typeface="Calibri" panose="020F0502020204030204" pitchFamily="34" charset="0"/>
                        </a:rPr>
                        <a:t>491 228</a:t>
                      </a:r>
                    </a:p>
                  </a:txBody>
                  <a:tcPr marL="73152" marR="73152"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15000"/>
                        </a:lnSpc>
                        <a:spcBef>
                          <a:spcPts val="0"/>
                        </a:spcBef>
                        <a:spcAft>
                          <a:spcPts val="0"/>
                        </a:spcAft>
                        <a:buClrTx/>
                        <a:buSzTx/>
                        <a:buFontTx/>
                        <a:buNone/>
                        <a:tabLst/>
                        <a:defRPr/>
                      </a:pPr>
                      <a:r>
                        <a:rPr lang="en-US" sz="1400" b="0" i="0" u="none" strike="noStrike" kern="1200" dirty="0" smtClean="0">
                          <a:solidFill>
                            <a:srgbClr val="000000"/>
                          </a:solidFill>
                          <a:latin typeface="+mn-lt"/>
                          <a:ea typeface="+mn-ea"/>
                          <a:cs typeface="Calibri" panose="020F0502020204030204" pitchFamily="34" charset="0"/>
                        </a:rPr>
                        <a:t>445 503</a:t>
                      </a:r>
                    </a:p>
                  </a:txBody>
                  <a:tcPr marL="73152" marR="73152"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15000"/>
                        </a:lnSpc>
                        <a:spcBef>
                          <a:spcPts val="0"/>
                        </a:spcBef>
                        <a:spcAft>
                          <a:spcPts val="0"/>
                        </a:spcAft>
                        <a:buClrTx/>
                        <a:buSzTx/>
                        <a:buFontTx/>
                        <a:buNone/>
                        <a:tabLst/>
                        <a:defRPr/>
                      </a:pPr>
                      <a:r>
                        <a:rPr lang="en-ZA" sz="1400" b="0" i="0" u="none" strike="noStrike" kern="1200" dirty="0">
                          <a:solidFill>
                            <a:srgbClr val="000000"/>
                          </a:solidFill>
                          <a:latin typeface="+mn-lt"/>
                          <a:ea typeface="+mn-ea"/>
                          <a:cs typeface="Calibri" panose="020F0502020204030204" pitchFamily="34" charset="0"/>
                        </a:rPr>
                        <a:t>  402 190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ZA" sz="1400" b="0" i="0" u="none" strike="noStrike" dirty="0">
                          <a:solidFill>
                            <a:srgbClr val="000000"/>
                          </a:solidFill>
                          <a:effectLst/>
                          <a:latin typeface="+mn-lt"/>
                        </a:rPr>
                        <a:t>  296 511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ZA" sz="1400" b="0" i="0" u="none" strike="noStrike" dirty="0">
                          <a:solidFill>
                            <a:srgbClr val="000000"/>
                          </a:solidFill>
                          <a:effectLst/>
                          <a:latin typeface="+mn-lt"/>
                        </a:rPr>
                        <a:t>  105 679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30978">
                <a:tc>
                  <a:txBody>
                    <a:bodyPr/>
                    <a:lstStyle/>
                    <a:p>
                      <a:pPr marL="179388" marR="0" lvl="0" indent="-179388"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Calibri" panose="020F0502020204030204" pitchFamily="34" charset="0"/>
                        </a:rPr>
                        <a:t>2: Planning, Policy and Strategy</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algn="r" defTabSz="914400" rtl="0" eaLnBrk="1" fontAlgn="b" latinLnBrk="0" hangingPunct="1"/>
                      <a:r>
                        <a:rPr lang="en-US" sz="1400" b="0" i="0" u="none" strike="noStrike" kern="1200" dirty="0" smtClean="0">
                          <a:solidFill>
                            <a:srgbClr val="000000"/>
                          </a:solidFill>
                          <a:latin typeface="+mn-lt"/>
                          <a:ea typeface="+mn-ea"/>
                          <a:cs typeface="Calibri" panose="020F0502020204030204" pitchFamily="34" charset="0"/>
                        </a:rPr>
                        <a:t>214 476</a:t>
                      </a:r>
                    </a:p>
                  </a:txBody>
                  <a:tcPr marL="73152" marR="73152"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15000"/>
                        </a:lnSpc>
                        <a:spcBef>
                          <a:spcPts val="0"/>
                        </a:spcBef>
                        <a:spcAft>
                          <a:spcPts val="0"/>
                        </a:spcAft>
                        <a:buClrTx/>
                        <a:buSzTx/>
                        <a:buFontTx/>
                        <a:buNone/>
                        <a:tabLst/>
                        <a:defRPr/>
                      </a:pPr>
                      <a:r>
                        <a:rPr lang="en-US" sz="1400" b="0" i="0" u="none" strike="noStrike" kern="1200" dirty="0" smtClean="0">
                          <a:solidFill>
                            <a:srgbClr val="000000"/>
                          </a:solidFill>
                          <a:latin typeface="+mn-lt"/>
                          <a:ea typeface="+mn-ea"/>
                          <a:cs typeface="Calibri" panose="020F0502020204030204" pitchFamily="34" charset="0"/>
                        </a:rPr>
                        <a:t>198 069</a:t>
                      </a:r>
                    </a:p>
                  </a:txBody>
                  <a:tcPr marL="73152" marR="73152"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15000"/>
                        </a:lnSpc>
                        <a:spcBef>
                          <a:spcPts val="0"/>
                        </a:spcBef>
                        <a:spcAft>
                          <a:spcPts val="0"/>
                        </a:spcAft>
                        <a:buClrTx/>
                        <a:buSzTx/>
                        <a:buFontTx/>
                        <a:buNone/>
                        <a:tabLst/>
                        <a:defRPr/>
                      </a:pPr>
                      <a:r>
                        <a:rPr lang="en-ZA" sz="1400" b="0" i="0" u="none" strike="noStrike" kern="1200" dirty="0">
                          <a:solidFill>
                            <a:srgbClr val="000000"/>
                          </a:solidFill>
                          <a:latin typeface="+mn-lt"/>
                          <a:ea typeface="+mn-ea"/>
                          <a:cs typeface="Calibri" panose="020F0502020204030204" pitchFamily="34" charset="0"/>
                        </a:rPr>
                        <a:t>  189 029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ZA" sz="1400" b="0" i="0" u="none" strike="noStrike" dirty="0">
                          <a:solidFill>
                            <a:srgbClr val="000000"/>
                          </a:solidFill>
                          <a:effectLst/>
                          <a:latin typeface="+mn-lt"/>
                        </a:rPr>
                        <a:t>  149 108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ZA" sz="1400" b="0" i="0" u="none" strike="noStrike" dirty="0">
                          <a:solidFill>
                            <a:srgbClr val="000000"/>
                          </a:solidFill>
                          <a:effectLst/>
                          <a:latin typeface="+mn-lt"/>
                        </a:rPr>
                        <a:t>  39 921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309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Calibri" panose="020F0502020204030204" pitchFamily="34" charset="0"/>
                        </a:rPr>
                        <a:t>3: University Education</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algn="r" defTabSz="1258888" rtl="0" eaLnBrk="1" fontAlgn="b" latinLnBrk="0" hangingPunct="1"/>
                      <a:r>
                        <a:rPr lang="en-US" sz="1400" b="0" i="0" u="none" strike="noStrike" kern="1200" dirty="0" smtClean="0">
                          <a:solidFill>
                            <a:srgbClr val="000000"/>
                          </a:solidFill>
                          <a:latin typeface="+mn-lt"/>
                          <a:ea typeface="+mn-ea"/>
                          <a:cs typeface="Calibri" panose="020F0502020204030204" pitchFamily="34" charset="0"/>
                        </a:rPr>
                        <a:t>80 083 350</a:t>
                      </a:r>
                    </a:p>
                  </a:txBody>
                  <a:tcPr marL="73152" marR="73152"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15000"/>
                        </a:lnSpc>
                        <a:spcBef>
                          <a:spcPts val="0"/>
                        </a:spcBef>
                        <a:spcAft>
                          <a:spcPts val="0"/>
                        </a:spcAft>
                        <a:buClrTx/>
                        <a:buSzTx/>
                        <a:buFontTx/>
                        <a:buNone/>
                        <a:tabLst/>
                        <a:defRPr/>
                      </a:pPr>
                      <a:r>
                        <a:rPr lang="en-US" sz="1400" b="0" i="0" u="none" strike="noStrike" kern="1200" dirty="0" smtClean="0">
                          <a:solidFill>
                            <a:srgbClr val="000000"/>
                          </a:solidFill>
                          <a:latin typeface="+mn-lt"/>
                          <a:ea typeface="+mn-ea"/>
                          <a:cs typeface="Calibri" panose="020F0502020204030204" pitchFamily="34" charset="0"/>
                        </a:rPr>
                        <a:t>79 177 737</a:t>
                      </a:r>
                    </a:p>
                  </a:txBody>
                  <a:tcPr marL="73152" marR="73152"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15000"/>
                        </a:lnSpc>
                        <a:spcBef>
                          <a:spcPts val="0"/>
                        </a:spcBef>
                        <a:spcAft>
                          <a:spcPts val="0"/>
                        </a:spcAft>
                        <a:buClrTx/>
                        <a:buSzTx/>
                        <a:buFontTx/>
                        <a:buNone/>
                        <a:tabLst/>
                        <a:defRPr/>
                      </a:pPr>
                      <a:r>
                        <a:rPr lang="en-ZA" sz="1400" b="0" i="0" u="none" strike="noStrike" kern="1200" dirty="0">
                          <a:solidFill>
                            <a:srgbClr val="000000"/>
                          </a:solidFill>
                          <a:latin typeface="+mn-lt"/>
                          <a:ea typeface="+mn-ea"/>
                          <a:cs typeface="Calibri" panose="020F0502020204030204" pitchFamily="34" charset="0"/>
                        </a:rPr>
                        <a:t> 78 321 536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ZA" sz="1400" b="0" i="0" u="none" strike="noStrike" dirty="0">
                          <a:solidFill>
                            <a:srgbClr val="000000"/>
                          </a:solidFill>
                          <a:effectLst/>
                          <a:latin typeface="+mn-lt"/>
                        </a:rPr>
                        <a:t> 76 535 290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ZA" sz="1400" b="0" i="0" u="none" strike="noStrike" dirty="0">
                          <a:solidFill>
                            <a:srgbClr val="000000"/>
                          </a:solidFill>
                          <a:effectLst/>
                          <a:latin typeface="+mn-lt"/>
                        </a:rPr>
                        <a:t> 1 786 246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309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kern="1200" cap="none" normalizeH="0" baseline="0" dirty="0" smtClean="0">
                          <a:ln>
                            <a:noFill/>
                          </a:ln>
                          <a:solidFill>
                            <a:schemeClr val="tx1"/>
                          </a:solidFill>
                          <a:effectLst/>
                          <a:latin typeface="+mn-lt"/>
                          <a:ea typeface="+mn-ea"/>
                          <a:cs typeface="Calibri" panose="020F0502020204030204" pitchFamily="34" charset="0"/>
                        </a:rPr>
                        <a:t>4: Technical and Vocational Education and Training</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algn="r" defTabSz="1258888" rtl="0" eaLnBrk="1" fontAlgn="b" latinLnBrk="0" hangingPunct="1"/>
                      <a:r>
                        <a:rPr lang="en-US" sz="1400" b="0" i="0" u="none" strike="noStrike" kern="1200" dirty="0" smtClean="0">
                          <a:solidFill>
                            <a:srgbClr val="000000"/>
                          </a:solidFill>
                          <a:latin typeface="+mn-lt"/>
                          <a:ea typeface="+mn-ea"/>
                          <a:cs typeface="Calibri" panose="020F0502020204030204" pitchFamily="34" charset="0"/>
                        </a:rPr>
                        <a:t>13 813 565</a:t>
                      </a:r>
                      <a:endParaRPr lang="en-US" sz="1400" b="0" i="0" u="none" strike="noStrike" kern="1200" dirty="0">
                        <a:solidFill>
                          <a:srgbClr val="000000"/>
                        </a:solidFill>
                        <a:latin typeface="+mn-lt"/>
                        <a:ea typeface="+mn-ea"/>
                        <a:cs typeface="Calibri" panose="020F0502020204030204" pitchFamily="34" charset="0"/>
                      </a:endParaRPr>
                    </a:p>
                  </a:txBody>
                  <a:tcPr marL="73152" marR="73152"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15000"/>
                        </a:lnSpc>
                        <a:spcBef>
                          <a:spcPts val="0"/>
                        </a:spcBef>
                        <a:spcAft>
                          <a:spcPts val="0"/>
                        </a:spcAft>
                        <a:buClrTx/>
                        <a:buSzTx/>
                        <a:buFontTx/>
                        <a:buNone/>
                        <a:tabLst/>
                        <a:defRPr/>
                      </a:pPr>
                      <a:r>
                        <a:rPr lang="en-US" sz="1400" b="0" i="0" u="none" strike="noStrike" kern="1200" dirty="0" smtClean="0">
                          <a:solidFill>
                            <a:srgbClr val="000000"/>
                          </a:solidFill>
                          <a:latin typeface="+mn-lt"/>
                          <a:ea typeface="+mn-ea"/>
                          <a:cs typeface="Calibri" panose="020F0502020204030204" pitchFamily="34" charset="0"/>
                        </a:rPr>
                        <a:t>13 074 170</a:t>
                      </a:r>
                      <a:endParaRPr lang="en-US" sz="1400" b="0" i="0" u="none" strike="noStrike" kern="1200" dirty="0">
                        <a:solidFill>
                          <a:srgbClr val="000000"/>
                        </a:solidFill>
                        <a:latin typeface="+mn-lt"/>
                        <a:ea typeface="+mn-ea"/>
                        <a:cs typeface="Calibri" panose="020F0502020204030204" pitchFamily="34" charset="0"/>
                      </a:endParaRPr>
                    </a:p>
                  </a:txBody>
                  <a:tcPr marL="73152" marR="73152"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15000"/>
                        </a:lnSpc>
                        <a:spcBef>
                          <a:spcPts val="0"/>
                        </a:spcBef>
                        <a:spcAft>
                          <a:spcPts val="0"/>
                        </a:spcAft>
                        <a:buClrTx/>
                        <a:buSzTx/>
                        <a:buFontTx/>
                        <a:buNone/>
                        <a:tabLst/>
                        <a:defRPr/>
                      </a:pPr>
                      <a:r>
                        <a:rPr lang="en-ZA" sz="1400" b="0" i="0" u="none" strike="noStrike" kern="1200" dirty="0">
                          <a:solidFill>
                            <a:srgbClr val="000000"/>
                          </a:solidFill>
                          <a:latin typeface="+mn-lt"/>
                          <a:ea typeface="+mn-ea"/>
                          <a:cs typeface="Calibri" panose="020F0502020204030204" pitchFamily="34" charset="0"/>
                        </a:rPr>
                        <a:t> 12 652 218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ZA" sz="1400" b="0" i="0" u="none" strike="noStrike">
                          <a:solidFill>
                            <a:srgbClr val="000000"/>
                          </a:solidFill>
                          <a:effectLst/>
                          <a:latin typeface="+mn-lt"/>
                        </a:rPr>
                        <a:t> 8 680 475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ZA" sz="1400" b="0" i="0" u="none" strike="noStrike" dirty="0">
                          <a:solidFill>
                            <a:srgbClr val="000000"/>
                          </a:solidFill>
                          <a:effectLst/>
                          <a:latin typeface="+mn-lt"/>
                        </a:rPr>
                        <a:t> 3 971 743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309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kern="1200" cap="none" normalizeH="0" baseline="0" dirty="0" smtClean="0">
                          <a:ln>
                            <a:noFill/>
                          </a:ln>
                          <a:solidFill>
                            <a:schemeClr val="tx1"/>
                          </a:solidFill>
                          <a:effectLst/>
                          <a:latin typeface="+mn-lt"/>
                          <a:ea typeface="+mn-ea"/>
                          <a:cs typeface="Calibri" panose="020F0502020204030204" pitchFamily="34" charset="0"/>
                        </a:rPr>
                        <a:t>5: Skills Development</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algn="r" defTabSz="1258888" rtl="0" eaLnBrk="1" fontAlgn="b" latinLnBrk="0" hangingPunct="1"/>
                      <a:r>
                        <a:rPr lang="en-US" sz="1400" b="0" i="0" u="none" strike="noStrike" kern="1200" dirty="0" smtClean="0">
                          <a:solidFill>
                            <a:srgbClr val="000000"/>
                          </a:solidFill>
                          <a:latin typeface="+mn-lt"/>
                          <a:ea typeface="+mn-ea"/>
                          <a:cs typeface="Calibri" panose="020F0502020204030204" pitchFamily="34" charset="0"/>
                        </a:rPr>
                        <a:t>318 512</a:t>
                      </a:r>
                      <a:endParaRPr lang="en-US" sz="1400" b="0" i="0" u="none" strike="noStrike" kern="1200" dirty="0">
                        <a:solidFill>
                          <a:srgbClr val="000000"/>
                        </a:solidFill>
                        <a:latin typeface="+mn-lt"/>
                        <a:ea typeface="+mn-ea"/>
                        <a:cs typeface="Calibri" panose="020F0502020204030204" pitchFamily="34" charset="0"/>
                      </a:endParaRPr>
                    </a:p>
                  </a:txBody>
                  <a:tcPr marL="73152" marR="73152"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15000"/>
                        </a:lnSpc>
                        <a:spcBef>
                          <a:spcPts val="0"/>
                        </a:spcBef>
                        <a:spcAft>
                          <a:spcPts val="0"/>
                        </a:spcAft>
                        <a:buClrTx/>
                        <a:buSzTx/>
                        <a:buFontTx/>
                        <a:buNone/>
                        <a:tabLst/>
                        <a:defRPr/>
                      </a:pPr>
                      <a:r>
                        <a:rPr lang="en-US" sz="1400" b="0" i="0" u="none" strike="noStrike" kern="1200" dirty="0" smtClean="0">
                          <a:solidFill>
                            <a:srgbClr val="000000"/>
                          </a:solidFill>
                          <a:latin typeface="+mn-lt"/>
                          <a:ea typeface="+mn-ea"/>
                          <a:cs typeface="Calibri" panose="020F0502020204030204" pitchFamily="34" charset="0"/>
                        </a:rPr>
                        <a:t>300 141</a:t>
                      </a:r>
                      <a:endParaRPr lang="en-US" sz="1400" b="0" i="0" u="none" strike="noStrike" kern="1200" dirty="0">
                        <a:solidFill>
                          <a:srgbClr val="000000"/>
                        </a:solidFill>
                        <a:latin typeface="+mn-lt"/>
                        <a:ea typeface="+mn-ea"/>
                        <a:cs typeface="Calibri" panose="020F0502020204030204" pitchFamily="34" charset="0"/>
                      </a:endParaRPr>
                    </a:p>
                  </a:txBody>
                  <a:tcPr marL="73152" marR="73152"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15000"/>
                        </a:lnSpc>
                        <a:spcBef>
                          <a:spcPts val="0"/>
                        </a:spcBef>
                        <a:spcAft>
                          <a:spcPts val="0"/>
                        </a:spcAft>
                        <a:buClrTx/>
                        <a:buSzTx/>
                        <a:buFontTx/>
                        <a:buNone/>
                        <a:tabLst/>
                        <a:defRPr/>
                      </a:pPr>
                      <a:r>
                        <a:rPr lang="en-ZA" sz="1400" b="0" i="0" u="none" strike="noStrike" kern="1200" dirty="0">
                          <a:solidFill>
                            <a:srgbClr val="000000"/>
                          </a:solidFill>
                          <a:latin typeface="+mn-lt"/>
                          <a:ea typeface="+mn-ea"/>
                          <a:cs typeface="Calibri" panose="020F0502020204030204" pitchFamily="34" charset="0"/>
                        </a:rPr>
                        <a:t>  282 568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ZA" sz="1400" b="0" i="0" u="none" strike="noStrike" dirty="0">
                          <a:solidFill>
                            <a:srgbClr val="000000"/>
                          </a:solidFill>
                          <a:effectLst/>
                          <a:latin typeface="+mn-lt"/>
                        </a:rPr>
                        <a:t>  202 353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ZA" sz="1400" b="0" i="0" u="none" strike="noStrike" dirty="0">
                          <a:solidFill>
                            <a:srgbClr val="000000"/>
                          </a:solidFill>
                          <a:effectLst/>
                          <a:latin typeface="+mn-lt"/>
                        </a:rPr>
                        <a:t>  80 215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414588">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kern="1200" cap="none" normalizeH="0" baseline="0" dirty="0" smtClean="0">
                          <a:ln>
                            <a:noFill/>
                          </a:ln>
                          <a:solidFill>
                            <a:schemeClr val="tx1"/>
                          </a:solidFill>
                          <a:effectLst/>
                          <a:latin typeface="+mn-lt"/>
                          <a:ea typeface="+mn-ea"/>
                          <a:cs typeface="Calibri" panose="020F0502020204030204" pitchFamily="34" charset="0"/>
                        </a:rPr>
                        <a:t>6: Community Education and Training</a:t>
                      </a:r>
                    </a:p>
                  </a:txBody>
                  <a:tcPr marT="9144" marB="914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algn="r" defTabSz="1258888" rtl="0" eaLnBrk="1" fontAlgn="b" latinLnBrk="0" hangingPunct="1"/>
                      <a:r>
                        <a:rPr lang="en-US" sz="1400" b="0" i="0" u="none" strike="noStrike" kern="1200" dirty="0" smtClean="0">
                          <a:solidFill>
                            <a:srgbClr val="000000"/>
                          </a:solidFill>
                          <a:latin typeface="+mn-lt"/>
                          <a:ea typeface="+mn-ea"/>
                          <a:cs typeface="Calibri" panose="020F0502020204030204" pitchFamily="34" charset="0"/>
                        </a:rPr>
                        <a:t>2 522 862</a:t>
                      </a:r>
                      <a:endParaRPr lang="en-US" sz="1400" b="0" i="0" u="none" strike="noStrike" kern="1200" dirty="0">
                        <a:solidFill>
                          <a:srgbClr val="000000"/>
                        </a:solidFill>
                        <a:latin typeface="+mn-lt"/>
                        <a:ea typeface="+mn-ea"/>
                        <a:cs typeface="Calibri" panose="020F0502020204030204" pitchFamily="34" charset="0"/>
                      </a:endParaRPr>
                    </a:p>
                  </a:txBody>
                  <a:tcPr marL="73152" marR="73152"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15000"/>
                        </a:lnSpc>
                        <a:spcBef>
                          <a:spcPts val="0"/>
                        </a:spcBef>
                        <a:spcAft>
                          <a:spcPts val="0"/>
                        </a:spcAft>
                        <a:buClrTx/>
                        <a:buSzTx/>
                        <a:buFontTx/>
                        <a:buNone/>
                        <a:tabLst/>
                        <a:defRPr/>
                      </a:pPr>
                      <a:r>
                        <a:rPr lang="en-US" sz="1400" b="0" i="0" u="none" strike="noStrike" kern="1200" dirty="0" smtClean="0">
                          <a:solidFill>
                            <a:srgbClr val="000000"/>
                          </a:solidFill>
                          <a:latin typeface="+mn-lt"/>
                          <a:ea typeface="+mn-ea"/>
                          <a:cs typeface="Calibri" panose="020F0502020204030204" pitchFamily="34" charset="0"/>
                        </a:rPr>
                        <a:t>2 513 980</a:t>
                      </a:r>
                    </a:p>
                  </a:txBody>
                  <a:tcPr marL="73152" marR="73152"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15000"/>
                        </a:lnSpc>
                        <a:spcBef>
                          <a:spcPts val="0"/>
                        </a:spcBef>
                        <a:spcAft>
                          <a:spcPts val="0"/>
                        </a:spcAft>
                        <a:buClrTx/>
                        <a:buSzTx/>
                        <a:buFontTx/>
                        <a:buNone/>
                        <a:tabLst/>
                        <a:defRPr/>
                      </a:pPr>
                      <a:r>
                        <a:rPr lang="en-ZA" sz="1400" b="0" i="0" u="none" strike="noStrike" kern="1200" dirty="0">
                          <a:solidFill>
                            <a:srgbClr val="000000"/>
                          </a:solidFill>
                          <a:latin typeface="+mn-lt"/>
                          <a:ea typeface="+mn-ea"/>
                          <a:cs typeface="Calibri" panose="020F0502020204030204" pitchFamily="34" charset="0"/>
                        </a:rPr>
                        <a:t> 2 247 403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ZA" sz="1400" b="0" i="0" u="none" strike="noStrike" dirty="0">
                          <a:solidFill>
                            <a:srgbClr val="000000"/>
                          </a:solidFill>
                          <a:effectLst/>
                          <a:latin typeface="+mn-lt"/>
                        </a:rPr>
                        <a:t> 1 549 084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ZA" sz="1400" b="0" i="0" u="none" strike="noStrike" dirty="0">
                          <a:solidFill>
                            <a:srgbClr val="000000"/>
                          </a:solidFill>
                          <a:effectLst/>
                          <a:latin typeface="+mn-lt"/>
                        </a:rPr>
                        <a:t>  698 319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3309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Calibri" panose="020F0502020204030204" pitchFamily="34" charset="0"/>
                        </a:rPr>
                        <a:t>Direct Charges ( Skills Levy to SETAs and NSF)</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algn="r" defTabSz="914400" rtl="0" eaLnBrk="1" fontAlgn="b" latinLnBrk="0" hangingPunct="1"/>
                      <a:r>
                        <a:rPr lang="en-US" sz="1400" b="0" i="0" u="none" strike="noStrike" kern="1200" dirty="0" smtClean="0">
                          <a:solidFill>
                            <a:srgbClr val="000000"/>
                          </a:solidFill>
                          <a:latin typeface="+mn-lt"/>
                          <a:ea typeface="+mn-ea"/>
                          <a:cs typeface="Calibri" panose="020F0502020204030204" pitchFamily="34" charset="0"/>
                        </a:rPr>
                        <a:t>19 412 896</a:t>
                      </a:r>
                      <a:endParaRPr lang="en-US" sz="1400" b="0" i="0" u="none" strike="noStrike" kern="1200" dirty="0">
                        <a:solidFill>
                          <a:srgbClr val="000000"/>
                        </a:solidFill>
                        <a:latin typeface="+mn-lt"/>
                        <a:ea typeface="+mn-ea"/>
                        <a:cs typeface="Calibri" panose="020F0502020204030204" pitchFamily="34" charset="0"/>
                      </a:endParaRPr>
                    </a:p>
                  </a:txBody>
                  <a:tcPr marL="73152" marR="73152"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defTabSz="914400" rtl="0" eaLnBrk="1" fontAlgn="b" latinLnBrk="0" hangingPunct="1">
                        <a:lnSpc>
                          <a:spcPct val="115000"/>
                        </a:lnSpc>
                        <a:spcBef>
                          <a:spcPts val="0"/>
                        </a:spcBef>
                        <a:spcAft>
                          <a:spcPts val="0"/>
                        </a:spcAft>
                      </a:pPr>
                      <a:r>
                        <a:rPr lang="en-US" sz="1400" b="0" i="0" u="none" strike="noStrike" kern="1200" dirty="0" smtClean="0">
                          <a:solidFill>
                            <a:srgbClr val="000000"/>
                          </a:solidFill>
                          <a:latin typeface="+mn-lt"/>
                          <a:ea typeface="+mn-ea"/>
                          <a:cs typeface="Calibri" panose="020F0502020204030204" pitchFamily="34" charset="0"/>
                        </a:rPr>
                        <a:t>11 290 516</a:t>
                      </a:r>
                      <a:endParaRPr lang="en-US" sz="1400" b="0" i="0" u="none" strike="noStrike" kern="1200" dirty="0">
                        <a:solidFill>
                          <a:srgbClr val="000000"/>
                        </a:solidFill>
                        <a:latin typeface="+mn-lt"/>
                        <a:ea typeface="+mn-ea"/>
                        <a:cs typeface="Calibri" panose="020F0502020204030204" pitchFamily="34" charset="0"/>
                      </a:endParaRPr>
                    </a:p>
                  </a:txBody>
                  <a:tcPr marL="73152" marR="73152"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ZA" sz="1400" b="0" i="0" u="none" strike="noStrike" dirty="0">
                          <a:solidFill>
                            <a:srgbClr val="000000"/>
                          </a:solidFill>
                          <a:effectLst/>
                          <a:latin typeface="+mn-lt"/>
                        </a:rPr>
                        <a:t> 10 174 611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ZA" sz="1400" b="0" i="0" u="none" strike="noStrike" dirty="0">
                          <a:solidFill>
                            <a:srgbClr val="000000"/>
                          </a:solidFill>
                          <a:effectLst/>
                          <a:latin typeface="+mn-lt"/>
                        </a:rPr>
                        <a:t> 7 650 147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ZA" sz="1400" b="0" i="0" u="none" strike="noStrike" dirty="0">
                          <a:solidFill>
                            <a:srgbClr val="000000"/>
                          </a:solidFill>
                          <a:effectLst/>
                          <a:latin typeface="+mn-lt"/>
                        </a:rPr>
                        <a:t> 2 524 464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3309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Calibri" panose="020F0502020204030204" pitchFamily="34" charset="0"/>
                        </a:rPr>
                        <a:t>Total</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algn="r" defTabSz="914400" rtl="0" eaLnBrk="1" fontAlgn="b" latinLnBrk="0" hangingPunct="1"/>
                      <a:r>
                        <a:rPr lang="en-US" sz="1400" b="1" i="0" u="none" strike="noStrike" kern="1200" dirty="0" smtClean="0">
                          <a:solidFill>
                            <a:srgbClr val="000000"/>
                          </a:solidFill>
                          <a:latin typeface="+mn-lt"/>
                          <a:ea typeface="+mn-ea"/>
                          <a:cs typeface="Calibri" panose="020F0502020204030204" pitchFamily="34" charset="0"/>
                        </a:rPr>
                        <a:t>116 856 889</a:t>
                      </a:r>
                      <a:endParaRPr lang="en-US" sz="1400" b="1" i="0" u="none" strike="noStrike" kern="1200" dirty="0">
                        <a:solidFill>
                          <a:srgbClr val="000000"/>
                        </a:solidFill>
                        <a:latin typeface="+mn-lt"/>
                        <a:ea typeface="+mn-ea"/>
                        <a:cs typeface="Calibri" panose="020F0502020204030204" pitchFamily="34" charset="0"/>
                      </a:endParaRPr>
                    </a:p>
                  </a:txBody>
                  <a:tcPr marL="73152" marR="73152"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algn="r" defTabSz="914400" rtl="0" eaLnBrk="1" fontAlgn="b" latinLnBrk="0" hangingPunct="1"/>
                      <a:r>
                        <a:rPr lang="en-US" sz="1400" b="1" i="0" u="none" strike="noStrike" kern="1200" dirty="0" smtClean="0">
                          <a:solidFill>
                            <a:srgbClr val="000000"/>
                          </a:solidFill>
                          <a:latin typeface="+mn-lt"/>
                          <a:ea typeface="+mn-ea"/>
                          <a:cs typeface="Calibri" panose="020F0502020204030204" pitchFamily="34" charset="0"/>
                        </a:rPr>
                        <a:t>107 000 116</a:t>
                      </a:r>
                      <a:endParaRPr lang="en-US" sz="1400" b="1" i="0" u="none" strike="noStrike" kern="1200" dirty="0">
                        <a:solidFill>
                          <a:srgbClr val="000000"/>
                        </a:solidFill>
                        <a:latin typeface="+mn-lt"/>
                        <a:ea typeface="+mn-ea"/>
                        <a:cs typeface="Calibri" panose="020F0502020204030204" pitchFamily="34" charset="0"/>
                      </a:endParaRPr>
                    </a:p>
                  </a:txBody>
                  <a:tcPr marL="73152" marR="73152"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r" fontAlgn="b"/>
                      <a:r>
                        <a:rPr lang="en-ZA" sz="1400" b="1" i="0" u="none" strike="noStrike" dirty="0">
                          <a:solidFill>
                            <a:srgbClr val="000000"/>
                          </a:solidFill>
                          <a:effectLst/>
                          <a:latin typeface="+mn-lt"/>
                        </a:rPr>
                        <a:t> 104 269 555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r" fontAlgn="b"/>
                      <a:r>
                        <a:rPr lang="en-ZA" sz="1400" b="1" i="0" u="none" strike="noStrike" dirty="0">
                          <a:solidFill>
                            <a:srgbClr val="000000"/>
                          </a:solidFill>
                          <a:effectLst/>
                          <a:latin typeface="+mn-lt"/>
                        </a:rPr>
                        <a:t> 95 062 968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r" fontAlgn="b"/>
                      <a:r>
                        <a:rPr lang="en-ZA" sz="1400" b="1" i="0" u="none" strike="noStrike" dirty="0">
                          <a:solidFill>
                            <a:srgbClr val="000000"/>
                          </a:solidFill>
                          <a:effectLst/>
                          <a:latin typeface="+mn-lt"/>
                        </a:rPr>
                        <a:t> 9 206 587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xmlns="" val="31994958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xfrm>
            <a:off x="6934200" y="6457950"/>
            <a:ext cx="2133600" cy="476250"/>
          </a:xfrm>
          <a:noFill/>
        </p:spPr>
        <p:txBody>
          <a:bodyPr/>
          <a:lstStyle/>
          <a:p>
            <a:fld id="{9A1AAE75-46A0-4C6D-AD76-30D59903F5DC}" type="slidenum">
              <a:rPr lang="en-US" b="1" smtClean="0"/>
              <a:pPr/>
              <a:t>24</a:t>
            </a:fld>
            <a:endParaRPr lang="en-US" b="1" dirty="0" smtClean="0"/>
          </a:p>
        </p:txBody>
      </p:sp>
      <p:graphicFrame>
        <p:nvGraphicFramePr>
          <p:cNvPr id="21613" name="Group 109"/>
          <p:cNvGraphicFramePr>
            <a:graphicFrameLocks noGrp="1"/>
          </p:cNvGraphicFramePr>
          <p:nvPr>
            <p:ph idx="1"/>
            <p:extLst>
              <p:ext uri="{D42A27DB-BD31-4B8C-83A1-F6EECF244321}">
                <p14:modId xmlns:p14="http://schemas.microsoft.com/office/powerpoint/2010/main" xmlns="" val="668977824"/>
              </p:ext>
            </p:extLst>
          </p:nvPr>
        </p:nvGraphicFramePr>
        <p:xfrm>
          <a:off x="228600" y="892552"/>
          <a:ext cx="8686799" cy="5403943"/>
        </p:xfrm>
        <a:graphic>
          <a:graphicData uri="http://schemas.openxmlformats.org/drawingml/2006/table">
            <a:tbl>
              <a:tblPr/>
              <a:tblGrid>
                <a:gridCol w="2743200">
                  <a:extLst>
                    <a:ext uri="{9D8B030D-6E8A-4147-A177-3AD203B41FA5}">
                      <a16:colId xmlns:a16="http://schemas.microsoft.com/office/drawing/2014/main" xmlns="" val="20000"/>
                    </a:ext>
                  </a:extLst>
                </a:gridCol>
                <a:gridCol w="1219200">
                  <a:extLst>
                    <a:ext uri="{9D8B030D-6E8A-4147-A177-3AD203B41FA5}">
                      <a16:colId xmlns:a16="http://schemas.microsoft.com/office/drawing/2014/main" xmlns="" val="20001"/>
                    </a:ext>
                  </a:extLst>
                </a:gridCol>
                <a:gridCol w="1219200">
                  <a:extLst>
                    <a:ext uri="{9D8B030D-6E8A-4147-A177-3AD203B41FA5}">
                      <a16:colId xmlns:a16="http://schemas.microsoft.com/office/drawing/2014/main" xmlns="" val="20004"/>
                    </a:ext>
                  </a:extLst>
                </a:gridCol>
                <a:gridCol w="1143000">
                  <a:extLst>
                    <a:ext uri="{9D8B030D-6E8A-4147-A177-3AD203B41FA5}">
                      <a16:colId xmlns:a16="http://schemas.microsoft.com/office/drawing/2014/main" xmlns="" val="20005"/>
                    </a:ext>
                  </a:extLst>
                </a:gridCol>
                <a:gridCol w="1219200">
                  <a:extLst>
                    <a:ext uri="{9D8B030D-6E8A-4147-A177-3AD203B41FA5}">
                      <a16:colId xmlns:a16="http://schemas.microsoft.com/office/drawing/2014/main" xmlns="" val="20002"/>
                    </a:ext>
                  </a:extLst>
                </a:gridCol>
                <a:gridCol w="1142999">
                  <a:extLst>
                    <a:ext uri="{9D8B030D-6E8A-4147-A177-3AD203B41FA5}">
                      <a16:colId xmlns:a16="http://schemas.microsoft.com/office/drawing/2014/main" xmlns="" val="20003"/>
                    </a:ext>
                  </a:extLst>
                </a:gridCol>
              </a:tblGrid>
              <a:tr h="118289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cs typeface="Calibri" panose="020F0502020204030204" pitchFamily="34" charset="0"/>
                        </a:rPr>
                        <a:t>Economic Classification</a:t>
                      </a:r>
                    </a:p>
                  </a:txBody>
                  <a:tcPr marT="45724" marB="4572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cs typeface="Calibri" panose="020F0502020204030204" pitchFamily="34" charset="0"/>
                        </a:rPr>
                        <a:t>Main Appropriation</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mn-lt"/>
                          <a:cs typeface="Calibri" panose="020F0502020204030204" pitchFamily="34" charset="0"/>
                        </a:rPr>
                        <a:t>R’000</a:t>
                      </a:r>
                    </a:p>
                  </a:txBody>
                  <a:tcPr marT="45724" marB="4572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mn-lt"/>
                          <a:cs typeface="Calibri" panose="020F0502020204030204" pitchFamily="34" charset="0"/>
                        </a:rPr>
                        <a:t>Special Adjusted Appropriation </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mn-lt"/>
                          <a:cs typeface="Calibri" panose="020F0502020204030204" pitchFamily="34" charset="0"/>
                        </a:rPr>
                        <a:t>R’000</a:t>
                      </a:r>
                    </a:p>
                  </a:txBody>
                  <a:tcPr marT="45724" marB="4572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mn-lt"/>
                          <a:cs typeface="Calibri" panose="020F0502020204030204" pitchFamily="34" charset="0"/>
                        </a:rPr>
                        <a:t>Adjusted Appropriation</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mn-lt"/>
                          <a:cs typeface="Calibri" panose="020F0502020204030204" pitchFamily="34" charset="0"/>
                        </a:rPr>
                        <a:t>R’000</a:t>
                      </a:r>
                    </a:p>
                  </a:txBody>
                  <a:tcPr marT="45724" marB="4572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cs typeface="Calibri" panose="020F0502020204030204" pitchFamily="34" charset="0"/>
                        </a:rPr>
                        <a:t>Actual Expenditure as at 31 December 2020</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mn-lt"/>
                          <a:cs typeface="Calibri" panose="020F0502020204030204" pitchFamily="34" charset="0"/>
                        </a:rPr>
                        <a:t>R’000</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cs typeface="Calibri" panose="020F0502020204030204" pitchFamily="34" charset="0"/>
                        </a:rPr>
                        <a:t>Balance Available</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mn-lt"/>
                          <a:cs typeface="Calibri" panose="020F0502020204030204" pitchFamily="34" charset="0"/>
                        </a:rPr>
                        <a:t>R’000</a:t>
                      </a:r>
                    </a:p>
                  </a:txBody>
                  <a:tcPr marT="45724" marB="4572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xmlns="" val="10000"/>
                  </a:ext>
                </a:extLst>
              </a:tr>
              <a:tr h="878328">
                <a:tc>
                  <a:txBody>
                    <a:bodyPr/>
                    <a:lstStyle/>
                    <a:p>
                      <a:pPr marL="0" marR="0" lvl="0" indent="0" algn="l" defTabSz="914400" rtl="0" eaLnBrk="1" fontAlgn="base" latinLnBrk="0" hangingPunct="1">
                        <a:lnSpc>
                          <a:spcPct val="100000"/>
                        </a:lnSpc>
                        <a:spcBef>
                          <a:spcPts val="0"/>
                        </a:spcBef>
                        <a:spcAft>
                          <a:spcPts val="0"/>
                        </a:spcAft>
                        <a:buClrTx/>
                        <a:buSzTx/>
                        <a:buFontTx/>
                        <a:buNone/>
                        <a:tabLst/>
                      </a:pPr>
                      <a:r>
                        <a:rPr kumimoji="0" lang="en-US" sz="1600" b="1" i="0" u="none" strike="noStrike" cap="none" normalizeH="0" baseline="0" dirty="0" smtClean="0">
                          <a:ln>
                            <a:noFill/>
                          </a:ln>
                          <a:solidFill>
                            <a:schemeClr val="tx1"/>
                          </a:solidFill>
                          <a:effectLst/>
                          <a:latin typeface="+mn-lt"/>
                          <a:cs typeface="Calibri" panose="020F0502020204030204" pitchFamily="34" charset="0"/>
                        </a:rPr>
                        <a:t>Compensation of Employees</a:t>
                      </a:r>
                    </a:p>
                    <a:p>
                      <a:pPr marL="0" marR="0" lvl="0" indent="0" algn="l" defTabSz="914400" rtl="0" eaLnBrk="1" fontAlgn="base" latinLnBrk="0" hangingPunct="1">
                        <a:lnSpc>
                          <a:spcPct val="100000"/>
                        </a:lnSpc>
                        <a:spcBef>
                          <a:spcPts val="0"/>
                        </a:spcBef>
                        <a:spcAft>
                          <a:spcPts val="0"/>
                        </a:spcAft>
                        <a:buClrTx/>
                        <a:buSzTx/>
                        <a:buFontTx/>
                        <a:buNone/>
                        <a:tabLst/>
                      </a:pPr>
                      <a:r>
                        <a:rPr kumimoji="0" lang="en-US" sz="1600" b="0" i="0" u="none" strike="noStrike" cap="none" normalizeH="0" baseline="0" dirty="0" smtClean="0">
                          <a:ln>
                            <a:noFill/>
                          </a:ln>
                          <a:solidFill>
                            <a:schemeClr val="tx1"/>
                          </a:solidFill>
                          <a:effectLst/>
                          <a:latin typeface="+mn-lt"/>
                          <a:cs typeface="Calibri" panose="020F0502020204030204" pitchFamily="34" charset="0"/>
                        </a:rPr>
                        <a:t>  Personnel Expenditure</a:t>
                      </a:r>
                    </a:p>
                    <a:p>
                      <a:pPr marL="0" marR="0" lvl="0" indent="0" algn="l" defTabSz="914400" rtl="0" eaLnBrk="1" fontAlgn="base" latinLnBrk="0" hangingPunct="1">
                        <a:lnSpc>
                          <a:spcPct val="100000"/>
                        </a:lnSpc>
                        <a:spcBef>
                          <a:spcPts val="0"/>
                        </a:spcBef>
                        <a:spcAft>
                          <a:spcPts val="0"/>
                        </a:spcAft>
                        <a:buClrTx/>
                        <a:buSzTx/>
                        <a:buFontTx/>
                        <a:buNone/>
                        <a:tabLst/>
                      </a:pPr>
                      <a:r>
                        <a:rPr kumimoji="0" lang="en-US" sz="1600" b="0" i="0" u="none" strike="noStrike" cap="none" normalizeH="0" baseline="0" dirty="0" smtClean="0">
                          <a:ln>
                            <a:noFill/>
                          </a:ln>
                          <a:solidFill>
                            <a:schemeClr val="tx1"/>
                          </a:solidFill>
                          <a:effectLst/>
                          <a:latin typeface="+mn-lt"/>
                          <a:cs typeface="Calibri" panose="020F0502020204030204" pitchFamily="34" charset="0"/>
                        </a:rPr>
                        <a:t>  Examiners and Moderators</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lnSpc>
                          <a:spcPct val="100000"/>
                        </a:lnSpc>
                        <a:spcBef>
                          <a:spcPts val="0"/>
                        </a:spcBef>
                        <a:spcAft>
                          <a:spcPts val="0"/>
                        </a:spcAft>
                      </a:pPr>
                      <a:r>
                        <a:rPr lang="en-US" sz="1600" b="1" i="0" u="none" strike="noStrike" dirty="0" smtClean="0">
                          <a:solidFill>
                            <a:srgbClr val="000000"/>
                          </a:solidFill>
                          <a:latin typeface="+mn-lt"/>
                          <a:cs typeface="Calibri" panose="020F0502020204030204" pitchFamily="34" charset="0"/>
                        </a:rPr>
                        <a:t>10 281 060</a:t>
                      </a:r>
                    </a:p>
                    <a:p>
                      <a:pPr algn="r" fontAlgn="b">
                        <a:lnSpc>
                          <a:spcPct val="100000"/>
                        </a:lnSpc>
                        <a:spcBef>
                          <a:spcPts val="0"/>
                        </a:spcBef>
                        <a:spcAft>
                          <a:spcPts val="0"/>
                        </a:spcAft>
                      </a:pPr>
                      <a:r>
                        <a:rPr lang="en-US" sz="1600" b="0" i="0" u="none" strike="noStrike" dirty="0" smtClean="0">
                          <a:solidFill>
                            <a:srgbClr val="000000"/>
                          </a:solidFill>
                          <a:latin typeface="+mn-lt"/>
                          <a:cs typeface="Calibri" panose="020F0502020204030204" pitchFamily="34" charset="0"/>
                        </a:rPr>
                        <a:t>10 100 883</a:t>
                      </a:r>
                    </a:p>
                    <a:p>
                      <a:pPr algn="r" fontAlgn="b">
                        <a:lnSpc>
                          <a:spcPct val="100000"/>
                        </a:lnSpc>
                        <a:spcBef>
                          <a:spcPts val="0"/>
                        </a:spcBef>
                        <a:spcAft>
                          <a:spcPts val="0"/>
                        </a:spcAft>
                      </a:pPr>
                      <a:r>
                        <a:rPr lang="en-US" sz="1600" b="0" i="0" u="none" strike="noStrike" dirty="0" smtClean="0">
                          <a:solidFill>
                            <a:srgbClr val="000000"/>
                          </a:solidFill>
                          <a:latin typeface="+mn-lt"/>
                          <a:cs typeface="Calibri" panose="020F0502020204030204" pitchFamily="34" charset="0"/>
                        </a:rPr>
                        <a:t>180 177</a:t>
                      </a:r>
                    </a:p>
                  </a:txBody>
                  <a:tcPr marL="73152" marR="73152"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lnSpc>
                          <a:spcPct val="100000"/>
                        </a:lnSpc>
                        <a:spcBef>
                          <a:spcPts val="0"/>
                        </a:spcBef>
                        <a:spcAft>
                          <a:spcPts val="0"/>
                        </a:spcAft>
                      </a:pPr>
                      <a:r>
                        <a:rPr lang="en-US" sz="1600" b="1" i="0" u="none" strike="noStrike" dirty="0" smtClean="0">
                          <a:solidFill>
                            <a:srgbClr val="000000"/>
                          </a:solidFill>
                          <a:latin typeface="+mn-lt"/>
                          <a:cs typeface="Calibri" panose="020F0502020204030204" pitchFamily="34" charset="0"/>
                        </a:rPr>
                        <a:t>10 123 750</a:t>
                      </a:r>
                    </a:p>
                    <a:p>
                      <a:pPr algn="r" fontAlgn="b">
                        <a:lnSpc>
                          <a:spcPct val="100000"/>
                        </a:lnSpc>
                        <a:spcBef>
                          <a:spcPts val="0"/>
                        </a:spcBef>
                        <a:spcAft>
                          <a:spcPts val="0"/>
                        </a:spcAft>
                      </a:pPr>
                      <a:r>
                        <a:rPr lang="en-US" sz="1600" b="0" i="0" u="none" strike="noStrike" dirty="0" smtClean="0">
                          <a:solidFill>
                            <a:srgbClr val="000000"/>
                          </a:solidFill>
                          <a:latin typeface="+mn-lt"/>
                          <a:cs typeface="Calibri" panose="020F0502020204030204" pitchFamily="34" charset="0"/>
                        </a:rPr>
                        <a:t>9 943 573</a:t>
                      </a:r>
                    </a:p>
                    <a:p>
                      <a:pPr algn="r" fontAlgn="b">
                        <a:lnSpc>
                          <a:spcPct val="100000"/>
                        </a:lnSpc>
                        <a:spcBef>
                          <a:spcPts val="0"/>
                        </a:spcBef>
                        <a:spcAft>
                          <a:spcPts val="0"/>
                        </a:spcAft>
                      </a:pPr>
                      <a:r>
                        <a:rPr lang="en-US" sz="1600" b="0" i="0" u="none" strike="noStrike" dirty="0" smtClean="0">
                          <a:solidFill>
                            <a:srgbClr val="000000"/>
                          </a:solidFill>
                          <a:latin typeface="+mn-lt"/>
                          <a:cs typeface="Calibri" panose="020F0502020204030204" pitchFamily="34" charset="0"/>
                        </a:rPr>
                        <a:t>180 177</a:t>
                      </a:r>
                    </a:p>
                  </a:txBody>
                  <a:tcPr marL="73152" marR="73152"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algn="r" defTabSz="914400" rtl="0" eaLnBrk="1" fontAlgn="b" latinLnBrk="0" hangingPunct="1">
                        <a:lnSpc>
                          <a:spcPct val="100000"/>
                        </a:lnSpc>
                        <a:spcBef>
                          <a:spcPts val="0"/>
                        </a:spcBef>
                        <a:spcAft>
                          <a:spcPts val="0"/>
                        </a:spcAft>
                      </a:pPr>
                      <a:r>
                        <a:rPr lang="en-ZA" sz="1600" b="1" i="0" u="none" strike="noStrike" kern="1200" dirty="0" smtClean="0">
                          <a:solidFill>
                            <a:srgbClr val="000000"/>
                          </a:solidFill>
                          <a:latin typeface="+mn-lt"/>
                          <a:ea typeface="+mn-ea"/>
                          <a:cs typeface="Calibri" panose="020F0502020204030204" pitchFamily="34" charset="0"/>
                        </a:rPr>
                        <a:t>9 </a:t>
                      </a:r>
                      <a:r>
                        <a:rPr lang="en-ZA" sz="1600" b="1" i="0" u="none" strike="noStrike" kern="1200" dirty="0">
                          <a:solidFill>
                            <a:srgbClr val="000000"/>
                          </a:solidFill>
                          <a:latin typeface="+mn-lt"/>
                          <a:ea typeface="+mn-ea"/>
                          <a:cs typeface="Calibri" panose="020F0502020204030204" pitchFamily="34" charset="0"/>
                        </a:rPr>
                        <a:t>587 </a:t>
                      </a:r>
                      <a:r>
                        <a:rPr lang="en-ZA" sz="1600" b="1" i="0" u="none" strike="noStrike" kern="1200" dirty="0" smtClean="0">
                          <a:solidFill>
                            <a:srgbClr val="000000"/>
                          </a:solidFill>
                          <a:latin typeface="+mn-lt"/>
                          <a:ea typeface="+mn-ea"/>
                          <a:cs typeface="Calibri" panose="020F0502020204030204" pitchFamily="34" charset="0"/>
                        </a:rPr>
                        <a:t>674</a:t>
                      </a:r>
                    </a:p>
                    <a:p>
                      <a:pPr marL="0" algn="r" defTabSz="914400" rtl="0" eaLnBrk="1" fontAlgn="b" latinLnBrk="0" hangingPunct="1">
                        <a:lnSpc>
                          <a:spcPct val="100000"/>
                        </a:lnSpc>
                        <a:spcBef>
                          <a:spcPts val="0"/>
                        </a:spcBef>
                        <a:spcAft>
                          <a:spcPts val="0"/>
                        </a:spcAft>
                      </a:pPr>
                      <a:r>
                        <a:rPr lang="en-ZA" sz="1600" b="0" i="0" u="none" strike="noStrike" kern="1200" dirty="0" smtClean="0">
                          <a:solidFill>
                            <a:srgbClr val="000000"/>
                          </a:solidFill>
                          <a:latin typeface="+mn-lt"/>
                          <a:ea typeface="+mn-ea"/>
                          <a:cs typeface="Calibri" panose="020F0502020204030204" pitchFamily="34" charset="0"/>
                        </a:rPr>
                        <a:t>9 292 773</a:t>
                      </a:r>
                    </a:p>
                    <a:p>
                      <a:pPr marL="0" algn="r" defTabSz="914400" rtl="0" eaLnBrk="1" fontAlgn="b" latinLnBrk="0" hangingPunct="1">
                        <a:lnSpc>
                          <a:spcPct val="100000"/>
                        </a:lnSpc>
                        <a:spcBef>
                          <a:spcPts val="0"/>
                        </a:spcBef>
                        <a:spcAft>
                          <a:spcPts val="0"/>
                        </a:spcAft>
                      </a:pPr>
                      <a:r>
                        <a:rPr lang="en-ZA" sz="1600" b="0" i="0" u="none" strike="noStrike" kern="1200" dirty="0" smtClean="0">
                          <a:solidFill>
                            <a:srgbClr val="000000"/>
                          </a:solidFill>
                          <a:latin typeface="+mn-lt"/>
                          <a:ea typeface="+mn-ea"/>
                          <a:cs typeface="Calibri" panose="020F0502020204030204" pitchFamily="34" charset="0"/>
                        </a:rPr>
                        <a:t>294 901</a:t>
                      </a:r>
                      <a:endParaRPr lang="en-ZA" sz="1600" b="0" i="0" u="none" strike="noStrike" kern="1200" dirty="0">
                        <a:solidFill>
                          <a:srgbClr val="000000"/>
                        </a:solidFill>
                        <a:latin typeface="+mn-lt"/>
                        <a:ea typeface="+mn-ea"/>
                        <a:cs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algn="r" defTabSz="914400" rtl="0" eaLnBrk="1" fontAlgn="b" latinLnBrk="0" hangingPunct="1">
                        <a:lnSpc>
                          <a:spcPct val="100000"/>
                        </a:lnSpc>
                        <a:spcBef>
                          <a:spcPts val="0"/>
                        </a:spcBef>
                        <a:spcAft>
                          <a:spcPts val="0"/>
                        </a:spcAft>
                      </a:pPr>
                      <a:r>
                        <a:rPr lang="en-ZA" sz="1600" b="1" i="0" u="none" strike="noStrike" kern="1200" dirty="0">
                          <a:solidFill>
                            <a:srgbClr val="000000"/>
                          </a:solidFill>
                          <a:latin typeface="+mn-lt"/>
                          <a:ea typeface="+mn-ea"/>
                          <a:cs typeface="Calibri" panose="020F0502020204030204" pitchFamily="34" charset="0"/>
                        </a:rPr>
                        <a:t> 6 568 </a:t>
                      </a:r>
                      <a:r>
                        <a:rPr lang="en-ZA" sz="1600" b="1" i="0" u="none" strike="noStrike" kern="1200" dirty="0" smtClean="0">
                          <a:solidFill>
                            <a:srgbClr val="000000"/>
                          </a:solidFill>
                          <a:latin typeface="+mn-lt"/>
                          <a:ea typeface="+mn-ea"/>
                          <a:cs typeface="Calibri" panose="020F0502020204030204" pitchFamily="34" charset="0"/>
                        </a:rPr>
                        <a:t>310</a:t>
                      </a:r>
                    </a:p>
                    <a:p>
                      <a:pPr marL="0" algn="r" defTabSz="914400" rtl="0" eaLnBrk="1" fontAlgn="b" latinLnBrk="0" hangingPunct="1">
                        <a:lnSpc>
                          <a:spcPct val="100000"/>
                        </a:lnSpc>
                        <a:spcBef>
                          <a:spcPts val="0"/>
                        </a:spcBef>
                        <a:spcAft>
                          <a:spcPts val="0"/>
                        </a:spcAft>
                      </a:pPr>
                      <a:r>
                        <a:rPr lang="en-ZA" sz="1600" b="0" i="0" u="none" strike="noStrike" kern="1200" dirty="0" smtClean="0">
                          <a:solidFill>
                            <a:srgbClr val="000000"/>
                          </a:solidFill>
                          <a:latin typeface="+mn-lt"/>
                          <a:ea typeface="+mn-ea"/>
                          <a:cs typeface="Calibri" panose="020F0502020204030204" pitchFamily="34" charset="0"/>
                        </a:rPr>
                        <a:t>6 456 821</a:t>
                      </a:r>
                    </a:p>
                    <a:p>
                      <a:pPr marL="0" algn="r" defTabSz="914400" rtl="0" eaLnBrk="1" fontAlgn="b" latinLnBrk="0" hangingPunct="1">
                        <a:lnSpc>
                          <a:spcPct val="100000"/>
                        </a:lnSpc>
                        <a:spcBef>
                          <a:spcPts val="0"/>
                        </a:spcBef>
                        <a:spcAft>
                          <a:spcPts val="0"/>
                        </a:spcAft>
                      </a:pPr>
                      <a:r>
                        <a:rPr lang="en-ZA" sz="1600" b="0" i="0" u="none" strike="noStrike" kern="1200" dirty="0" smtClean="0">
                          <a:solidFill>
                            <a:srgbClr val="000000"/>
                          </a:solidFill>
                          <a:latin typeface="+mn-lt"/>
                          <a:ea typeface="+mn-ea"/>
                          <a:cs typeface="Calibri" panose="020F0502020204030204" pitchFamily="34" charset="0"/>
                        </a:rPr>
                        <a:t>111 489</a:t>
                      </a:r>
                      <a:endParaRPr lang="en-ZA" sz="1600" b="0" i="0" u="none" strike="noStrike" kern="1200" dirty="0">
                        <a:solidFill>
                          <a:srgbClr val="000000"/>
                        </a:solidFill>
                        <a:latin typeface="+mn-lt"/>
                        <a:ea typeface="+mn-ea"/>
                        <a:cs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ZA" sz="1600" b="1" i="0" u="none" strike="noStrike" dirty="0">
                          <a:solidFill>
                            <a:srgbClr val="000000"/>
                          </a:solidFill>
                          <a:effectLst/>
                          <a:latin typeface="+mn-lt"/>
                        </a:rPr>
                        <a:t> 3 019 </a:t>
                      </a:r>
                      <a:r>
                        <a:rPr lang="en-ZA" sz="1600" b="1" i="0" u="none" strike="noStrike" dirty="0" smtClean="0">
                          <a:solidFill>
                            <a:srgbClr val="000000"/>
                          </a:solidFill>
                          <a:effectLst/>
                          <a:latin typeface="+mn-lt"/>
                        </a:rPr>
                        <a:t>364</a:t>
                      </a:r>
                    </a:p>
                    <a:p>
                      <a:pPr algn="r" fontAlgn="b"/>
                      <a:r>
                        <a:rPr lang="en-ZA" sz="1600" b="0" i="0" u="none" strike="noStrike" dirty="0" smtClean="0">
                          <a:solidFill>
                            <a:srgbClr val="000000"/>
                          </a:solidFill>
                          <a:effectLst/>
                          <a:latin typeface="+mn-lt"/>
                        </a:rPr>
                        <a:t>2 835 952</a:t>
                      </a:r>
                    </a:p>
                    <a:p>
                      <a:pPr algn="r" fontAlgn="b"/>
                      <a:r>
                        <a:rPr lang="en-ZA" sz="1600" b="0" i="0" u="none" strike="noStrike" dirty="0" smtClean="0">
                          <a:solidFill>
                            <a:srgbClr val="000000"/>
                          </a:solidFill>
                          <a:effectLst/>
                          <a:latin typeface="+mn-lt"/>
                        </a:rPr>
                        <a:t>183 412</a:t>
                      </a:r>
                      <a:endParaRPr lang="en-ZA" sz="1600" b="0" i="0" u="none" strike="noStrike" dirty="0">
                        <a:solidFill>
                          <a:srgbClr val="000000"/>
                        </a:solidFill>
                        <a:effectLst/>
                        <a:latin typeface="+mn-lt"/>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662377">
                <a:tc>
                  <a:txBody>
                    <a:bodyPr/>
                    <a:lstStyle/>
                    <a:p>
                      <a:pPr marL="0" marR="0" lvl="0" indent="0" algn="l" defTabSz="914400" rtl="0" eaLnBrk="1" fontAlgn="base" latinLnBrk="0" hangingPunct="1">
                        <a:lnSpc>
                          <a:spcPct val="100000"/>
                        </a:lnSpc>
                        <a:spcBef>
                          <a:spcPts val="0"/>
                        </a:spcBef>
                        <a:spcAft>
                          <a:spcPts val="0"/>
                        </a:spcAft>
                        <a:buClrTx/>
                        <a:buSzTx/>
                        <a:buFontTx/>
                        <a:buNone/>
                        <a:tabLst/>
                      </a:pPr>
                      <a:r>
                        <a:rPr kumimoji="0" lang="en-US" sz="1600" b="1" i="0" u="none" strike="noStrike" cap="none" normalizeH="0" baseline="0" dirty="0" smtClean="0">
                          <a:ln>
                            <a:noFill/>
                          </a:ln>
                          <a:solidFill>
                            <a:schemeClr val="tx1"/>
                          </a:solidFill>
                          <a:effectLst/>
                          <a:latin typeface="+mn-lt"/>
                          <a:cs typeface="Calibri" panose="020F0502020204030204" pitchFamily="34" charset="0"/>
                        </a:rPr>
                        <a:t>Goods and Services</a:t>
                      </a:r>
                    </a:p>
                  </a:txBody>
                  <a:tcPr marT="45724" marB="4572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lnSpc>
                          <a:spcPct val="100000"/>
                        </a:lnSpc>
                        <a:spcBef>
                          <a:spcPts val="0"/>
                        </a:spcBef>
                        <a:spcAft>
                          <a:spcPts val="0"/>
                        </a:spcAft>
                      </a:pPr>
                      <a:r>
                        <a:rPr lang="en-US" sz="1400" b="0" i="0" u="none" strike="noStrike" dirty="0" smtClean="0">
                          <a:solidFill>
                            <a:srgbClr val="000000"/>
                          </a:solidFill>
                          <a:latin typeface="+mn-lt"/>
                          <a:cs typeface="Calibri" panose="020F0502020204030204" pitchFamily="34" charset="0"/>
                        </a:rPr>
                        <a:t>708 383</a:t>
                      </a:r>
                      <a:endParaRPr lang="en-US" sz="1400" b="0" i="0" u="none" strike="noStrike" dirty="0">
                        <a:solidFill>
                          <a:srgbClr val="000000"/>
                        </a:solidFill>
                        <a:latin typeface="+mn-lt"/>
                        <a:cs typeface="Calibri" panose="020F0502020204030204" pitchFamily="34" charset="0"/>
                      </a:endParaRPr>
                    </a:p>
                  </a:txBody>
                  <a:tcPr marL="73152" marR="73152"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lnSpc>
                          <a:spcPct val="100000"/>
                        </a:lnSpc>
                        <a:spcBef>
                          <a:spcPts val="0"/>
                        </a:spcBef>
                        <a:spcAft>
                          <a:spcPts val="0"/>
                        </a:spcAft>
                      </a:pPr>
                      <a:r>
                        <a:rPr lang="en-US" sz="1400" b="0" i="0" u="none" strike="noStrike" dirty="0" smtClean="0">
                          <a:solidFill>
                            <a:srgbClr val="000000"/>
                          </a:solidFill>
                          <a:latin typeface="+mn-lt"/>
                          <a:cs typeface="Calibri" panose="020F0502020204030204" pitchFamily="34" charset="0"/>
                        </a:rPr>
                        <a:t>548 989</a:t>
                      </a:r>
                      <a:endParaRPr lang="en-US" sz="1400" b="0" i="0" u="none" strike="noStrike" dirty="0">
                        <a:solidFill>
                          <a:srgbClr val="000000"/>
                        </a:solidFill>
                        <a:latin typeface="+mn-lt"/>
                        <a:cs typeface="Calibri" panose="020F0502020204030204" pitchFamily="34" charset="0"/>
                      </a:endParaRPr>
                    </a:p>
                  </a:txBody>
                  <a:tcPr marL="73152" marR="73152"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ZA" sz="1600" b="0" i="0" u="none" strike="noStrike" dirty="0">
                          <a:solidFill>
                            <a:srgbClr val="000000"/>
                          </a:solidFill>
                          <a:effectLst/>
                          <a:latin typeface="+mn-lt"/>
                        </a:rPr>
                        <a:t>  491 976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ZA" sz="1600" b="0" i="0" u="none" strike="noStrike" dirty="0">
                          <a:solidFill>
                            <a:srgbClr val="000000"/>
                          </a:solidFill>
                          <a:effectLst/>
                          <a:latin typeface="+mn-lt"/>
                        </a:rPr>
                        <a:t>  235 157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ZA" sz="1600" b="0" i="0" u="none" strike="noStrike">
                          <a:solidFill>
                            <a:srgbClr val="000000"/>
                          </a:solidFill>
                          <a:effectLst/>
                          <a:latin typeface="+mn-lt"/>
                        </a:rPr>
                        <a:t>  256 819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60541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b="1" i="0" u="none" strike="noStrike" kern="1200" dirty="0" smtClean="0">
                          <a:solidFill>
                            <a:srgbClr val="000000"/>
                          </a:solidFill>
                          <a:latin typeface="+mn-lt"/>
                          <a:ea typeface="+mn-ea"/>
                          <a:cs typeface="Calibri" panose="020F0502020204030204" pitchFamily="34" charset="0"/>
                        </a:rPr>
                        <a:t>Transfer Payments</a:t>
                      </a:r>
                    </a:p>
                  </a:txBody>
                  <a:tcPr marR="0" marT="45724" marB="4572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algn="r" defTabSz="914400" rtl="0" eaLnBrk="1" fontAlgn="b" latinLnBrk="0" hangingPunct="1">
                        <a:lnSpc>
                          <a:spcPct val="100000"/>
                        </a:lnSpc>
                        <a:spcBef>
                          <a:spcPts val="0"/>
                        </a:spcBef>
                        <a:spcAft>
                          <a:spcPts val="0"/>
                        </a:spcAft>
                      </a:pPr>
                      <a:r>
                        <a:rPr lang="en-US" sz="1400" b="0" i="0" u="none" strike="noStrike" kern="1200" dirty="0" smtClean="0">
                          <a:solidFill>
                            <a:srgbClr val="000000"/>
                          </a:solidFill>
                          <a:latin typeface="+mn-lt"/>
                          <a:ea typeface="+mn-ea"/>
                          <a:cs typeface="Calibri" panose="020F0502020204030204" pitchFamily="34" charset="0"/>
                        </a:rPr>
                        <a:t>105 851 184</a:t>
                      </a:r>
                      <a:endParaRPr lang="en-US" sz="1400" b="0" i="0" u="none" strike="noStrike" kern="1200" dirty="0">
                        <a:solidFill>
                          <a:srgbClr val="000000"/>
                        </a:solidFill>
                        <a:latin typeface="+mn-lt"/>
                        <a:ea typeface="+mn-ea"/>
                        <a:cs typeface="Calibri" panose="020F0502020204030204" pitchFamily="34" charset="0"/>
                      </a:endParaRPr>
                    </a:p>
                  </a:txBody>
                  <a:tcPr marL="73152" marR="73152"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algn="r" defTabSz="914400" rtl="0" eaLnBrk="1" fontAlgn="b" latinLnBrk="0" hangingPunct="1">
                        <a:lnSpc>
                          <a:spcPct val="100000"/>
                        </a:lnSpc>
                        <a:spcBef>
                          <a:spcPts val="0"/>
                        </a:spcBef>
                        <a:spcAft>
                          <a:spcPts val="0"/>
                        </a:spcAft>
                      </a:pPr>
                      <a:r>
                        <a:rPr lang="en-US" sz="1400" b="0" i="0" u="none" strike="noStrike" kern="1200" dirty="0" smtClean="0">
                          <a:solidFill>
                            <a:srgbClr val="000000"/>
                          </a:solidFill>
                          <a:latin typeface="+mn-lt"/>
                          <a:ea typeface="+mn-ea"/>
                          <a:cs typeface="Calibri" panose="020F0502020204030204" pitchFamily="34" charset="0"/>
                        </a:rPr>
                        <a:t>96 311 115</a:t>
                      </a:r>
                      <a:endParaRPr lang="en-US" sz="1400" b="0" i="0" u="none" strike="noStrike" kern="1200" dirty="0">
                        <a:solidFill>
                          <a:srgbClr val="000000"/>
                        </a:solidFill>
                        <a:latin typeface="+mn-lt"/>
                        <a:ea typeface="+mn-ea"/>
                        <a:cs typeface="Calibri" panose="020F0502020204030204" pitchFamily="34" charset="0"/>
                      </a:endParaRPr>
                    </a:p>
                  </a:txBody>
                  <a:tcPr marL="73152" marR="73152"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ZA" sz="1600" b="0" i="0" u="none" strike="noStrike">
                          <a:solidFill>
                            <a:srgbClr val="000000"/>
                          </a:solidFill>
                          <a:effectLst/>
                          <a:latin typeface="+mn-lt"/>
                        </a:rPr>
                        <a:t> 94 166 630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ZA" sz="1600" b="0" i="0" u="none" strike="noStrike" dirty="0">
                          <a:solidFill>
                            <a:srgbClr val="000000"/>
                          </a:solidFill>
                          <a:effectLst/>
                          <a:latin typeface="+mn-lt"/>
                        </a:rPr>
                        <a:t> 88 254 853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ZA" sz="1600" b="0" i="0" u="none" strike="noStrike">
                          <a:solidFill>
                            <a:srgbClr val="000000"/>
                          </a:solidFill>
                          <a:effectLst/>
                          <a:latin typeface="+mn-lt"/>
                        </a:rPr>
                        <a:t> 5 911 777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5379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Calibri" panose="020F0502020204030204" pitchFamily="34" charset="0"/>
                        </a:rPr>
                        <a:t>Capital Expenditure</a:t>
                      </a:r>
                    </a:p>
                  </a:txBody>
                  <a:tcPr marT="45724" marB="4572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pPr>
                      <a:r>
                        <a:rPr lang="en-US" sz="1400" b="0" i="0" u="none" strike="noStrike" kern="1200" dirty="0" smtClean="0">
                          <a:solidFill>
                            <a:srgbClr val="000000"/>
                          </a:solidFill>
                          <a:latin typeface="+mn-lt"/>
                          <a:ea typeface="+mn-ea"/>
                          <a:cs typeface="Calibri" panose="020F0502020204030204" pitchFamily="34" charset="0"/>
                        </a:rPr>
                        <a:t>16 262</a:t>
                      </a:r>
                    </a:p>
                  </a:txBody>
                  <a:tcPr marL="73152" marR="7315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pPr>
                      <a:r>
                        <a:rPr lang="en-US" sz="1400" b="0" i="0" u="none" strike="noStrike" kern="1200" dirty="0" smtClean="0">
                          <a:solidFill>
                            <a:srgbClr val="000000"/>
                          </a:solidFill>
                          <a:latin typeface="+mn-lt"/>
                          <a:ea typeface="+mn-ea"/>
                          <a:cs typeface="Calibri" panose="020F0502020204030204" pitchFamily="34" charset="0"/>
                        </a:rPr>
                        <a:t>16 262</a:t>
                      </a:r>
                    </a:p>
                  </a:txBody>
                  <a:tcPr marL="73152" marR="7315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ZA" sz="1600" b="0" i="0" u="none" strike="noStrike" dirty="0">
                          <a:solidFill>
                            <a:srgbClr val="000000"/>
                          </a:solidFill>
                          <a:effectLst/>
                          <a:latin typeface="+mn-lt"/>
                        </a:rPr>
                        <a:t>  23 275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ZA" sz="1600" b="0" i="0" u="none" strike="noStrike" dirty="0">
                          <a:solidFill>
                            <a:srgbClr val="000000"/>
                          </a:solidFill>
                          <a:effectLst/>
                          <a:latin typeface="+mn-lt"/>
                        </a:rPr>
                        <a:t>  4 646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ZA" sz="1600" b="0" i="0" u="none" strike="noStrike">
                          <a:solidFill>
                            <a:srgbClr val="000000"/>
                          </a:solidFill>
                          <a:effectLst/>
                          <a:latin typeface="+mn-lt"/>
                        </a:rPr>
                        <a:t>  18 629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5379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Calibri" panose="020F0502020204030204" pitchFamily="34" charset="0"/>
                        </a:rPr>
                        <a:t>Payments for Financial Assets</a:t>
                      </a:r>
                    </a:p>
                  </a:txBody>
                  <a:tcPr marT="45724" marB="4572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pPr>
                      <a:r>
                        <a:rPr lang="en-US" sz="1400" b="0" i="0" u="none" strike="noStrike" kern="1200" dirty="0" smtClean="0">
                          <a:solidFill>
                            <a:srgbClr val="000000"/>
                          </a:solidFill>
                          <a:latin typeface="+mn-lt"/>
                          <a:ea typeface="+mn-ea"/>
                          <a:cs typeface="Calibri" panose="020F0502020204030204" pitchFamily="34" charset="0"/>
                        </a:rPr>
                        <a:t>0</a:t>
                      </a:r>
                    </a:p>
                  </a:txBody>
                  <a:tcPr marL="73152" marR="7315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pPr>
                      <a:r>
                        <a:rPr lang="en-US" sz="1400" b="0" i="0" u="none" strike="noStrike" kern="1200" dirty="0" smtClean="0">
                          <a:solidFill>
                            <a:srgbClr val="000000"/>
                          </a:solidFill>
                          <a:latin typeface="+mn-lt"/>
                          <a:ea typeface="+mn-ea"/>
                          <a:cs typeface="Calibri" panose="020F0502020204030204" pitchFamily="34" charset="0"/>
                        </a:rPr>
                        <a:t>0</a:t>
                      </a:r>
                    </a:p>
                  </a:txBody>
                  <a:tcPr marL="73152" marR="7315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pPr>
                      <a:r>
                        <a:rPr lang="en-US" sz="1600" b="0" i="0" u="none" strike="noStrike" kern="1200" dirty="0" smtClean="0">
                          <a:solidFill>
                            <a:srgbClr val="000000"/>
                          </a:solidFill>
                          <a:latin typeface="+mn-lt"/>
                          <a:ea typeface="+mn-ea"/>
                          <a:cs typeface="Calibri" panose="020F0502020204030204" pitchFamily="34" charset="0"/>
                        </a:rPr>
                        <a:t>0</a:t>
                      </a:r>
                    </a:p>
                  </a:txBody>
                  <a:tcPr marL="73152" marR="7315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ZA" sz="1600" b="0" i="0" u="none" strike="noStrike" dirty="0">
                          <a:solidFill>
                            <a:srgbClr val="000000"/>
                          </a:solidFill>
                          <a:effectLst/>
                          <a:latin typeface="+mn-lt"/>
                        </a:rPr>
                        <a:t>   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ZA" sz="1600" b="0" i="0" u="none" strike="noStrike" dirty="0" smtClean="0">
                          <a:solidFill>
                            <a:srgbClr val="000000"/>
                          </a:solidFill>
                          <a:effectLst/>
                          <a:latin typeface="+mn-lt"/>
                        </a:rPr>
                        <a:t>(2)</a:t>
                      </a:r>
                      <a:endParaRPr lang="en-ZA" sz="16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5379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Calibri" panose="020F0502020204030204" pitchFamily="34" charset="0"/>
                        </a:rPr>
                        <a:t>Total</a:t>
                      </a:r>
                    </a:p>
                  </a:txBody>
                  <a:tcPr marT="45724" marB="4572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r" fontAlgn="b">
                        <a:lnSpc>
                          <a:spcPct val="100000"/>
                        </a:lnSpc>
                      </a:pPr>
                      <a:r>
                        <a:rPr lang="en-US" sz="1400" b="1" i="0" u="none" strike="noStrike" dirty="0" smtClean="0">
                          <a:solidFill>
                            <a:srgbClr val="000000"/>
                          </a:solidFill>
                          <a:latin typeface="+mn-lt"/>
                          <a:cs typeface="Calibri" panose="020F0502020204030204" pitchFamily="34" charset="0"/>
                        </a:rPr>
                        <a:t>116 856 889</a:t>
                      </a:r>
                      <a:endParaRPr lang="en-US" sz="1400" b="1" i="0" u="none" strike="noStrike" dirty="0">
                        <a:solidFill>
                          <a:srgbClr val="000000"/>
                        </a:solidFill>
                        <a:latin typeface="+mn-lt"/>
                        <a:cs typeface="Calibri" panose="020F0502020204030204" pitchFamily="34" charset="0"/>
                      </a:endParaRPr>
                    </a:p>
                  </a:txBody>
                  <a:tcPr marL="73152" marR="73152"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r" fontAlgn="b">
                        <a:lnSpc>
                          <a:spcPct val="100000"/>
                        </a:lnSpc>
                      </a:pPr>
                      <a:r>
                        <a:rPr lang="en-US" sz="1400" b="1" i="0" u="none" strike="noStrike" dirty="0" smtClean="0">
                          <a:solidFill>
                            <a:srgbClr val="000000"/>
                          </a:solidFill>
                          <a:latin typeface="+mn-lt"/>
                          <a:cs typeface="Calibri" panose="020F0502020204030204" pitchFamily="34" charset="0"/>
                        </a:rPr>
                        <a:t>107 000 116</a:t>
                      </a:r>
                      <a:endParaRPr lang="en-US" sz="1400" b="1" i="0" u="none" strike="noStrike" dirty="0">
                        <a:solidFill>
                          <a:srgbClr val="000000"/>
                        </a:solidFill>
                        <a:latin typeface="+mn-lt"/>
                        <a:cs typeface="Calibri" panose="020F0502020204030204" pitchFamily="34" charset="0"/>
                      </a:endParaRPr>
                    </a:p>
                  </a:txBody>
                  <a:tcPr marL="73152" marR="73152"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algn="r" defTabSz="914400" rtl="0" eaLnBrk="1" fontAlgn="b" latinLnBrk="0" hangingPunct="1">
                        <a:lnSpc>
                          <a:spcPct val="100000"/>
                        </a:lnSpc>
                      </a:pPr>
                      <a:r>
                        <a:rPr lang="en-ZA" sz="1400" b="1" i="0" u="none" strike="noStrike" kern="1200" dirty="0">
                          <a:solidFill>
                            <a:srgbClr val="000000"/>
                          </a:solidFill>
                          <a:latin typeface="+mn-lt"/>
                          <a:ea typeface="+mn-ea"/>
                          <a:cs typeface="Calibri" panose="020F0502020204030204" pitchFamily="34" charset="0"/>
                        </a:rPr>
                        <a:t> 104 269 555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algn="r" defTabSz="914400" rtl="0" eaLnBrk="1" fontAlgn="b" latinLnBrk="0" hangingPunct="1">
                        <a:lnSpc>
                          <a:spcPct val="100000"/>
                        </a:lnSpc>
                      </a:pPr>
                      <a:r>
                        <a:rPr lang="en-ZA" sz="1400" b="1" i="0" u="none" strike="noStrike" kern="1200" dirty="0">
                          <a:solidFill>
                            <a:srgbClr val="000000"/>
                          </a:solidFill>
                          <a:latin typeface="+mn-lt"/>
                          <a:ea typeface="+mn-ea"/>
                          <a:cs typeface="Calibri" panose="020F0502020204030204" pitchFamily="34" charset="0"/>
                        </a:rPr>
                        <a:t> 95 062 968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algn="r" defTabSz="914400" rtl="0" eaLnBrk="1" fontAlgn="b" latinLnBrk="0" hangingPunct="1">
                        <a:lnSpc>
                          <a:spcPct val="100000"/>
                        </a:lnSpc>
                      </a:pPr>
                      <a:r>
                        <a:rPr lang="en-ZA" sz="1400" b="1" i="0" u="none" strike="noStrike" kern="1200" dirty="0">
                          <a:solidFill>
                            <a:srgbClr val="000000"/>
                          </a:solidFill>
                          <a:latin typeface="+mn-lt"/>
                          <a:ea typeface="+mn-ea"/>
                          <a:cs typeface="Calibri" panose="020F0502020204030204" pitchFamily="34" charset="0"/>
                        </a:rPr>
                        <a:t> 9 206 587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6"/>
                  </a:ext>
                </a:extLst>
              </a:tr>
            </a:tbl>
          </a:graphicData>
        </a:graphic>
      </p:graphicFrame>
      <p:sp>
        <p:nvSpPr>
          <p:cNvPr id="5" name="TextBox 4"/>
          <p:cNvSpPr txBox="1"/>
          <p:nvPr/>
        </p:nvSpPr>
        <p:spPr>
          <a:xfrm>
            <a:off x="228600" y="13156"/>
            <a:ext cx="8686800" cy="830997"/>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400" b="1" dirty="0" smtClean="0">
                <a:latin typeface="+mj-lt"/>
                <a:cs typeface="Calibri" panose="020F0502020204030204" pitchFamily="34" charset="0"/>
              </a:rPr>
              <a:t>Status of Expenditure per </a:t>
            </a:r>
            <a:r>
              <a:rPr lang="en-ZA" sz="2400" b="1" dirty="0">
                <a:latin typeface="+mj-lt"/>
                <a:cs typeface="Calibri" panose="020F0502020204030204" pitchFamily="34" charset="0"/>
              </a:rPr>
              <a:t>Economic </a:t>
            </a:r>
            <a:r>
              <a:rPr lang="en-ZA" sz="2400" b="1" dirty="0" smtClean="0">
                <a:latin typeface="+mj-lt"/>
                <a:cs typeface="Calibri" panose="020F0502020204030204" pitchFamily="34" charset="0"/>
              </a:rPr>
              <a:t>Classification</a:t>
            </a:r>
          </a:p>
          <a:p>
            <a:pPr algn="ctr">
              <a:defRPr/>
            </a:pPr>
            <a:r>
              <a:rPr lang="en-ZA" sz="2400" b="1" dirty="0" smtClean="0">
                <a:latin typeface="+mj-lt"/>
                <a:cs typeface="Calibri" panose="020F0502020204030204" pitchFamily="34" charset="0"/>
              </a:rPr>
              <a:t>3</a:t>
            </a:r>
            <a:r>
              <a:rPr lang="en-ZA" sz="2400" b="1" baseline="30000" dirty="0" smtClean="0">
                <a:latin typeface="+mj-lt"/>
                <a:cs typeface="Calibri" panose="020F0502020204030204" pitchFamily="34" charset="0"/>
              </a:rPr>
              <a:t>rd</a:t>
            </a:r>
            <a:r>
              <a:rPr lang="en-ZA" sz="2400" b="1" dirty="0" smtClean="0">
                <a:latin typeface="+mj-lt"/>
                <a:cs typeface="Calibri" panose="020F0502020204030204" pitchFamily="34" charset="0"/>
              </a:rPr>
              <a:t> Quarter</a:t>
            </a:r>
            <a:endParaRPr lang="en-ZA" sz="2400" b="1" dirty="0">
              <a:latin typeface="+mj-lt"/>
              <a:cs typeface="Calibri" panose="020F0502020204030204" pitchFamily="34" charset="0"/>
            </a:endParaRPr>
          </a:p>
        </p:txBody>
      </p:sp>
    </p:spTree>
    <p:extLst>
      <p:ext uri="{BB962C8B-B14F-4D97-AF65-F5344CB8AC3E}">
        <p14:creationId xmlns:p14="http://schemas.microsoft.com/office/powerpoint/2010/main" xmlns="" val="42922679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80963" y="-17463"/>
            <a:ext cx="9144001" cy="6875463"/>
          </a:xfrm>
          <a:prstGeom prst="rect">
            <a:avLst/>
          </a:prstGeom>
          <a:noFill/>
          <a:ln w="9525">
            <a:noFill/>
            <a:miter lim="800000"/>
            <a:headEnd/>
            <a:tailEnd/>
          </a:ln>
        </p:spPr>
      </p:pic>
      <p:sp>
        <p:nvSpPr>
          <p:cNvPr id="7" name="TextBox 6"/>
          <p:cNvSpPr txBox="1"/>
          <p:nvPr/>
        </p:nvSpPr>
        <p:spPr>
          <a:xfrm>
            <a:off x="339726" y="530716"/>
            <a:ext cx="8347074" cy="523220"/>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800" b="1" dirty="0" smtClean="0">
                <a:latin typeface="+mj-lt"/>
                <a:cs typeface="Calibri" panose="020F0502020204030204" pitchFamily="34" charset="0"/>
              </a:rPr>
              <a:t>2020/21: Overview of Expenditure - 3</a:t>
            </a:r>
            <a:r>
              <a:rPr lang="en-ZA" sz="2800" b="1" baseline="30000" dirty="0" smtClean="0">
                <a:latin typeface="+mj-lt"/>
                <a:cs typeface="Calibri" panose="020F0502020204030204" pitchFamily="34" charset="0"/>
              </a:rPr>
              <a:t>rd</a:t>
            </a:r>
            <a:r>
              <a:rPr lang="en-ZA" sz="2800" b="1" dirty="0" smtClean="0">
                <a:latin typeface="+mj-lt"/>
                <a:cs typeface="Calibri" panose="020F0502020204030204" pitchFamily="34" charset="0"/>
              </a:rPr>
              <a:t> Quarter</a:t>
            </a:r>
            <a:endParaRPr lang="en-ZA" sz="2800" b="1" dirty="0">
              <a:latin typeface="+mj-lt"/>
              <a:cs typeface="Calibri" panose="020F0502020204030204" pitchFamily="34" charset="0"/>
            </a:endParaRPr>
          </a:p>
        </p:txBody>
      </p:sp>
      <p:sp>
        <p:nvSpPr>
          <p:cNvPr id="8196" name="Slide Number Placeholder 7"/>
          <p:cNvSpPr>
            <a:spLocks noGrp="1"/>
          </p:cNvSpPr>
          <p:nvPr>
            <p:ph type="sldNum" sz="quarter" idx="12"/>
          </p:nvPr>
        </p:nvSpPr>
        <p:spPr>
          <a:xfrm>
            <a:off x="6929438" y="6524625"/>
            <a:ext cx="2133600" cy="365125"/>
          </a:xfrm>
          <a:noFill/>
        </p:spPr>
        <p:txBody>
          <a:bodyPr/>
          <a:lstStyle/>
          <a:p>
            <a:fld id="{C647411B-AB77-409F-B9F6-2D0EDA52287E}" type="slidenum">
              <a:rPr lang="en-US" b="1" smtClean="0"/>
              <a:pPr/>
              <a:t>25</a:t>
            </a:fld>
            <a:endParaRPr lang="en-US" b="1" smtClean="0"/>
          </a:p>
        </p:txBody>
      </p:sp>
      <p:sp>
        <p:nvSpPr>
          <p:cNvPr id="8" name="Rectangle 3"/>
          <p:cNvSpPr txBox="1">
            <a:spLocks noChangeArrowheads="1"/>
          </p:cNvSpPr>
          <p:nvPr/>
        </p:nvSpPr>
        <p:spPr bwMode="auto">
          <a:xfrm>
            <a:off x="339725" y="1219200"/>
            <a:ext cx="8229600" cy="5111750"/>
          </a:xfrm>
          <a:prstGeom prst="rect">
            <a:avLst/>
          </a:prstGeom>
          <a:noFill/>
          <a:ln w="9525">
            <a:noFill/>
            <a:miter lim="800000"/>
            <a:headEnd/>
            <a:tailEnd/>
          </a:ln>
        </p:spPr>
        <p:txBody>
          <a:bodyPr/>
          <a:lstStyle/>
          <a:p>
            <a:pPr algn="just">
              <a:lnSpc>
                <a:spcPct val="80000"/>
              </a:lnSpc>
              <a:spcBef>
                <a:spcPts val="600"/>
              </a:spcBef>
              <a:defRPr/>
            </a:pPr>
            <a:endParaRPr lang="en-US" sz="2000" kern="0" dirty="0">
              <a:cs typeface="Arial"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295724257"/>
              </p:ext>
            </p:extLst>
          </p:nvPr>
        </p:nvGraphicFramePr>
        <p:xfrm>
          <a:off x="381001" y="1187449"/>
          <a:ext cx="8305799" cy="5049364"/>
        </p:xfrm>
        <a:graphic>
          <a:graphicData uri="http://schemas.openxmlformats.org/drawingml/2006/table">
            <a:tbl>
              <a:tblPr>
                <a:tableStyleId>{5C22544A-7EE6-4342-B048-85BDC9FD1C3A}</a:tableStyleId>
              </a:tblPr>
              <a:tblGrid>
                <a:gridCol w="4626662">
                  <a:extLst>
                    <a:ext uri="{9D8B030D-6E8A-4147-A177-3AD203B41FA5}">
                      <a16:colId xmlns:a16="http://schemas.microsoft.com/office/drawing/2014/main" xmlns="" val="20000"/>
                    </a:ext>
                  </a:extLst>
                </a:gridCol>
                <a:gridCol w="1253022">
                  <a:extLst>
                    <a:ext uri="{9D8B030D-6E8A-4147-A177-3AD203B41FA5}">
                      <a16:colId xmlns:a16="http://schemas.microsoft.com/office/drawing/2014/main" xmlns="" val="20002"/>
                    </a:ext>
                  </a:extLst>
                </a:gridCol>
                <a:gridCol w="1499356">
                  <a:extLst>
                    <a:ext uri="{9D8B030D-6E8A-4147-A177-3AD203B41FA5}">
                      <a16:colId xmlns:a16="http://schemas.microsoft.com/office/drawing/2014/main" xmlns="" val="20001"/>
                    </a:ext>
                  </a:extLst>
                </a:gridCol>
                <a:gridCol w="926759">
                  <a:extLst>
                    <a:ext uri="{9D8B030D-6E8A-4147-A177-3AD203B41FA5}">
                      <a16:colId xmlns:a16="http://schemas.microsoft.com/office/drawing/2014/main" xmlns="" val="20003"/>
                    </a:ext>
                  </a:extLst>
                </a:gridCol>
              </a:tblGrid>
              <a:tr h="1086457">
                <a:tc>
                  <a:txBody>
                    <a:bodyPr/>
                    <a:lstStyle/>
                    <a:p>
                      <a:pPr algn="ctr">
                        <a:lnSpc>
                          <a:spcPct val="130000"/>
                        </a:lnSpc>
                        <a:spcAft>
                          <a:spcPts val="0"/>
                        </a:spcAft>
                      </a:pPr>
                      <a:r>
                        <a:rPr lang="en-US" sz="1400" b="1" dirty="0">
                          <a:latin typeface="+mn-lt"/>
                          <a:cs typeface="Calibri" panose="020F0502020204030204" pitchFamily="34" charset="0"/>
                        </a:rPr>
                        <a:t> </a:t>
                      </a:r>
                      <a:r>
                        <a:rPr lang="en-US" sz="1400" b="1" dirty="0" smtClean="0">
                          <a:latin typeface="+mn-lt"/>
                          <a:cs typeface="Calibri" panose="020F0502020204030204" pitchFamily="34" charset="0"/>
                        </a:rPr>
                        <a:t>Institution/Entity</a:t>
                      </a:r>
                      <a:endParaRPr lang="en-ZA" sz="1400" b="1" dirty="0">
                        <a:latin typeface="+mn-lt"/>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kumimoji="0" lang="en-US" sz="1400" b="1" i="0" u="none" strike="noStrike" cap="none" normalizeH="0" baseline="0" dirty="0" smtClean="0">
                          <a:ln>
                            <a:noFill/>
                          </a:ln>
                          <a:solidFill>
                            <a:schemeClr val="tx1"/>
                          </a:solidFill>
                          <a:effectLst/>
                          <a:latin typeface="+mn-lt"/>
                          <a:cs typeface="Calibri" panose="020F0502020204030204" pitchFamily="34" charset="0"/>
                        </a:rPr>
                        <a:t>Adjusted Appropriation</a:t>
                      </a:r>
                    </a:p>
                    <a:p>
                      <a:pPr algn="ctr">
                        <a:lnSpc>
                          <a:spcPct val="130000"/>
                        </a:lnSpc>
                        <a:spcAft>
                          <a:spcPts val="0"/>
                        </a:spcAft>
                      </a:pPr>
                      <a:r>
                        <a:rPr lang="en-ZA" sz="1400" b="1" dirty="0" smtClean="0">
                          <a:latin typeface="+mn-lt"/>
                          <a:cs typeface="Calibri" panose="020F0502020204030204" pitchFamily="34" charset="0"/>
                        </a:rPr>
                        <a:t>R’000</a:t>
                      </a:r>
                      <a:endParaRPr lang="en-ZA" sz="1400" b="1" dirty="0">
                        <a:latin typeface="+mn-lt"/>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cs typeface="Calibri" panose="020F0502020204030204" pitchFamily="34" charset="0"/>
                        </a:rPr>
                        <a:t>Actual Expenditure as at 31 December 2020</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mn-lt"/>
                          <a:cs typeface="Calibri" panose="020F0502020204030204" pitchFamily="34" charset="0"/>
                        </a:rPr>
                        <a:t>R’000</a:t>
                      </a:r>
                      <a:endParaRPr lang="en-ZA" sz="1400" b="1" dirty="0">
                        <a:latin typeface="+mn-lt"/>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cs typeface="Calibri" panose="020F0502020204030204" pitchFamily="34" charset="0"/>
                        </a:rPr>
                        <a:t>Balance Available</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mn-lt"/>
                          <a:cs typeface="Calibri" panose="020F0502020204030204" pitchFamily="34" charset="0"/>
                        </a:rPr>
                        <a:t>R’000</a:t>
                      </a:r>
                      <a:endParaRPr lang="en-ZA" sz="1400" b="1" dirty="0">
                        <a:latin typeface="+mn-lt"/>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xmlns="" val="10000"/>
                  </a:ext>
                </a:extLst>
              </a:tr>
              <a:tr h="271614">
                <a:tc>
                  <a:txBody>
                    <a:bodyPr/>
                    <a:lstStyle/>
                    <a:p>
                      <a:pPr marL="342900" lvl="0" indent="-342900" algn="l">
                        <a:lnSpc>
                          <a:spcPct val="130000"/>
                        </a:lnSpc>
                        <a:spcAft>
                          <a:spcPts val="0"/>
                        </a:spcAft>
                        <a:buFont typeface="Symbol" panose="05050102010706020507" pitchFamily="18" charset="2"/>
                        <a:buChar char=""/>
                      </a:pPr>
                      <a:r>
                        <a:rPr lang="en-US" sz="1400" dirty="0">
                          <a:effectLst/>
                          <a:latin typeface="+mn-lt"/>
                          <a:cs typeface="Calibri" panose="020F0502020204030204" pitchFamily="34" charset="0"/>
                        </a:rPr>
                        <a:t>Universities</a:t>
                      </a:r>
                      <a:endParaRPr lang="en-ZA" sz="1400" dirty="0">
                        <a:effectLst/>
                        <a:latin typeface="+mn-lt"/>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solidFill>
                  </a:tcPr>
                </a:tc>
                <a:tc>
                  <a:txBody>
                    <a:bodyPr/>
                    <a:lstStyle/>
                    <a:p>
                      <a:pPr algn="r" fontAlgn="b"/>
                      <a:r>
                        <a:rPr lang="en-ZA" sz="1400" b="0" i="0" u="none" strike="noStrike" dirty="0" smtClean="0">
                          <a:solidFill>
                            <a:srgbClr val="000000"/>
                          </a:solidFill>
                          <a:effectLst/>
                          <a:latin typeface="+mn-lt"/>
                        </a:rPr>
                        <a:t>43 070 510</a:t>
                      </a:r>
                      <a:endParaRPr lang="en-ZA"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solidFill>
                  </a:tcPr>
                </a:tc>
                <a:tc>
                  <a:txBody>
                    <a:bodyPr/>
                    <a:lstStyle/>
                    <a:p>
                      <a:pPr algn="r" fontAlgn="b"/>
                      <a:r>
                        <a:rPr lang="en-ZA" sz="1400" b="0" i="0" u="none" strike="noStrike" dirty="0">
                          <a:solidFill>
                            <a:srgbClr val="000000"/>
                          </a:solidFill>
                          <a:effectLst/>
                          <a:latin typeface="+mn-lt"/>
                        </a:rPr>
                        <a:t> 41 318 159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solidFill>
                  </a:tcPr>
                </a:tc>
                <a:tc>
                  <a:txBody>
                    <a:bodyPr/>
                    <a:lstStyle/>
                    <a:p>
                      <a:pPr algn="r" fontAlgn="b"/>
                      <a:r>
                        <a:rPr lang="en-ZA" sz="1400" b="0" i="0" u="none" strike="noStrike" dirty="0" smtClean="0">
                          <a:solidFill>
                            <a:srgbClr val="000000"/>
                          </a:solidFill>
                          <a:effectLst/>
                          <a:latin typeface="+mn-lt"/>
                        </a:rPr>
                        <a:t>1 752 351</a:t>
                      </a:r>
                      <a:endParaRPr lang="en-ZA"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solidFill>
                  </a:tcPr>
                </a:tc>
                <a:extLst>
                  <a:ext uri="{0D108BD9-81ED-4DB2-BD59-A6C34878D82A}">
                    <a16:rowId xmlns:a16="http://schemas.microsoft.com/office/drawing/2014/main" xmlns="" val="10001"/>
                  </a:ext>
                </a:extLst>
              </a:tr>
              <a:tr h="271614">
                <a:tc>
                  <a:txBody>
                    <a:bodyPr/>
                    <a:lstStyle/>
                    <a:p>
                      <a:pPr marL="342900" lvl="0" indent="-342900" algn="l">
                        <a:lnSpc>
                          <a:spcPct val="130000"/>
                        </a:lnSpc>
                        <a:spcAft>
                          <a:spcPts val="0"/>
                        </a:spcAft>
                        <a:buFont typeface="Symbol" panose="05050102010706020507" pitchFamily="18" charset="2"/>
                        <a:buChar char=""/>
                      </a:pPr>
                      <a:r>
                        <a:rPr lang="en-US" sz="1400" dirty="0">
                          <a:effectLst/>
                          <a:latin typeface="+mn-lt"/>
                          <a:cs typeface="Calibri" panose="020F0502020204030204" pitchFamily="34" charset="0"/>
                        </a:rPr>
                        <a:t>Public Entities</a:t>
                      </a:r>
                      <a:endParaRPr lang="en-ZA" sz="1400" dirty="0">
                        <a:effectLst/>
                        <a:latin typeface="+mn-lt"/>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pPr algn="l" fontAlgn="b"/>
                      <a:endParaRPr lang="en-ZA"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pPr algn="l" fontAlgn="b"/>
                      <a:endParaRPr lang="en-ZA"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pPr algn="l" fontAlgn="b"/>
                      <a:endParaRPr lang="en-ZA"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extLst>
                  <a:ext uri="{0D108BD9-81ED-4DB2-BD59-A6C34878D82A}">
                    <a16:rowId xmlns:a16="http://schemas.microsoft.com/office/drawing/2014/main" xmlns="" val="10002"/>
                  </a:ext>
                </a:extLst>
              </a:tr>
              <a:tr h="291520">
                <a:tc>
                  <a:txBody>
                    <a:bodyPr/>
                    <a:lstStyle/>
                    <a:p>
                      <a:pPr marL="111125" algn="l">
                        <a:lnSpc>
                          <a:spcPct val="130000"/>
                        </a:lnSpc>
                        <a:spcAft>
                          <a:spcPts val="0"/>
                        </a:spcAft>
                      </a:pPr>
                      <a:r>
                        <a:rPr lang="en-US" sz="1400" dirty="0" smtClean="0">
                          <a:effectLst/>
                          <a:latin typeface="+mn-lt"/>
                          <a:cs typeface="Calibri" panose="020F0502020204030204" pitchFamily="34" charset="0"/>
                        </a:rPr>
                        <a:t>      National </a:t>
                      </a:r>
                      <a:r>
                        <a:rPr lang="en-US" sz="1400" dirty="0">
                          <a:effectLst/>
                          <a:latin typeface="+mn-lt"/>
                          <a:cs typeface="Calibri" panose="020F0502020204030204" pitchFamily="34" charset="0"/>
                        </a:rPr>
                        <a:t>Student Financial Aid Scheme (</a:t>
                      </a:r>
                      <a:r>
                        <a:rPr lang="en-US" sz="1400" dirty="0" err="1">
                          <a:effectLst/>
                          <a:latin typeface="+mn-lt"/>
                          <a:cs typeface="Calibri" panose="020F0502020204030204" pitchFamily="34" charset="0"/>
                        </a:rPr>
                        <a:t>NSFAS</a:t>
                      </a:r>
                      <a:r>
                        <a:rPr lang="en-US" sz="1400" dirty="0">
                          <a:effectLst/>
                          <a:latin typeface="+mn-lt"/>
                          <a:cs typeface="Calibri" panose="020F0502020204030204" pitchFamily="34" charset="0"/>
                        </a:rPr>
                        <a:t>)</a:t>
                      </a:r>
                      <a:endParaRPr lang="en-ZA" sz="1400" dirty="0">
                        <a:effectLst/>
                        <a:latin typeface="+mn-lt"/>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pPr algn="r" fontAlgn="b"/>
                      <a:r>
                        <a:rPr lang="en-US" sz="1400" b="0" i="0" u="none" strike="noStrike" dirty="0" smtClean="0">
                          <a:solidFill>
                            <a:srgbClr val="000000"/>
                          </a:solidFill>
                          <a:effectLst/>
                          <a:latin typeface="+mn-lt"/>
                        </a:rPr>
                        <a:t>35 085 413</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pPr algn="r" fontAlgn="b"/>
                      <a:r>
                        <a:rPr lang="en-US" sz="1400" b="0" i="0" u="none" strike="noStrike" dirty="0">
                          <a:solidFill>
                            <a:srgbClr val="000000"/>
                          </a:solidFill>
                          <a:effectLst/>
                          <a:latin typeface="+mn-lt"/>
                        </a:rPr>
                        <a:t> 35 085 413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pPr algn="r" fontAlgn="b"/>
                      <a:r>
                        <a:rPr lang="en-US" sz="1400" b="0" i="0" u="none" strike="noStrike" dirty="0" smtClean="0">
                          <a:solidFill>
                            <a:srgbClr val="000000"/>
                          </a:solidFill>
                          <a:effectLst/>
                          <a:latin typeface="+mn-lt"/>
                        </a:rPr>
                        <a:t>-</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extLst>
                  <a:ext uri="{0D108BD9-81ED-4DB2-BD59-A6C34878D82A}">
                    <a16:rowId xmlns:a16="http://schemas.microsoft.com/office/drawing/2014/main" xmlns="" val="10003"/>
                  </a:ext>
                </a:extLst>
              </a:tr>
              <a:tr h="271614">
                <a:tc>
                  <a:txBody>
                    <a:bodyPr/>
                    <a:lstStyle/>
                    <a:p>
                      <a:pPr marL="111125" algn="l">
                        <a:lnSpc>
                          <a:spcPct val="130000"/>
                        </a:lnSpc>
                        <a:spcAft>
                          <a:spcPts val="0"/>
                        </a:spcAft>
                      </a:pPr>
                      <a:r>
                        <a:rPr lang="en-US" sz="1400" dirty="0" smtClean="0">
                          <a:effectLst/>
                          <a:latin typeface="+mn-lt"/>
                          <a:cs typeface="Calibri" panose="020F0502020204030204" pitchFamily="34" charset="0"/>
                        </a:rPr>
                        <a:t>      Council </a:t>
                      </a:r>
                      <a:r>
                        <a:rPr lang="en-US" sz="1400" dirty="0">
                          <a:effectLst/>
                          <a:latin typeface="+mn-lt"/>
                          <a:cs typeface="Calibri" panose="020F0502020204030204" pitchFamily="34" charset="0"/>
                        </a:rPr>
                        <a:t>on Higher Education (CHE) </a:t>
                      </a:r>
                      <a:endParaRPr lang="en-ZA" sz="1400" dirty="0">
                        <a:effectLst/>
                        <a:latin typeface="+mn-lt"/>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pPr algn="r" fontAlgn="b"/>
                      <a:r>
                        <a:rPr lang="en-US" sz="1400" b="0" i="0" u="none" strike="noStrike" dirty="0" smtClean="0">
                          <a:solidFill>
                            <a:srgbClr val="000000"/>
                          </a:solidFill>
                          <a:effectLst/>
                          <a:latin typeface="+mn-lt"/>
                        </a:rPr>
                        <a:t>54 770</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pPr algn="r" fontAlgn="b"/>
                      <a:r>
                        <a:rPr lang="en-US" sz="1400" b="0" i="0" u="none" strike="noStrike" dirty="0">
                          <a:solidFill>
                            <a:srgbClr val="000000"/>
                          </a:solidFill>
                          <a:effectLst/>
                          <a:latin typeface="+mn-lt"/>
                        </a:rPr>
                        <a:t>  54 770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pPr algn="r" fontAlgn="b"/>
                      <a:r>
                        <a:rPr lang="en-US" sz="1400" b="0" i="0" u="none" strike="noStrike" dirty="0" smtClean="0">
                          <a:solidFill>
                            <a:srgbClr val="000000"/>
                          </a:solidFill>
                          <a:effectLst/>
                          <a:latin typeface="+mn-lt"/>
                        </a:rPr>
                        <a:t>-</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extLst>
                  <a:ext uri="{0D108BD9-81ED-4DB2-BD59-A6C34878D82A}">
                    <a16:rowId xmlns:a16="http://schemas.microsoft.com/office/drawing/2014/main" xmlns="" val="10004"/>
                  </a:ext>
                </a:extLst>
              </a:tr>
              <a:tr h="272671">
                <a:tc>
                  <a:txBody>
                    <a:bodyPr/>
                    <a:lstStyle/>
                    <a:p>
                      <a:pPr marL="111125" algn="just">
                        <a:lnSpc>
                          <a:spcPct val="130000"/>
                        </a:lnSpc>
                        <a:spcAft>
                          <a:spcPts val="0"/>
                        </a:spcAft>
                      </a:pPr>
                      <a:r>
                        <a:rPr lang="en-US" sz="1400" dirty="0" smtClean="0">
                          <a:effectLst/>
                          <a:latin typeface="+mn-lt"/>
                          <a:cs typeface="Calibri" panose="020F0502020204030204" pitchFamily="34" charset="0"/>
                        </a:rPr>
                        <a:t>      South </a:t>
                      </a:r>
                      <a:r>
                        <a:rPr lang="en-US" sz="1400" dirty="0">
                          <a:effectLst/>
                          <a:latin typeface="+mn-lt"/>
                          <a:cs typeface="Calibri" panose="020F0502020204030204" pitchFamily="34" charset="0"/>
                        </a:rPr>
                        <a:t>African Qualifications Authority (</a:t>
                      </a:r>
                      <a:r>
                        <a:rPr lang="en-US" sz="1400" dirty="0" err="1">
                          <a:effectLst/>
                          <a:latin typeface="+mn-lt"/>
                          <a:cs typeface="Calibri" panose="020F0502020204030204" pitchFamily="34" charset="0"/>
                        </a:rPr>
                        <a:t>SAQA</a:t>
                      </a:r>
                      <a:r>
                        <a:rPr lang="en-US" sz="1400" dirty="0">
                          <a:effectLst/>
                          <a:latin typeface="+mn-lt"/>
                          <a:cs typeface="Calibri" panose="020F0502020204030204" pitchFamily="34" charset="0"/>
                        </a:rPr>
                        <a:t>)</a:t>
                      </a:r>
                      <a:endParaRPr lang="en-ZA" sz="1400" dirty="0">
                        <a:effectLst/>
                        <a:latin typeface="+mn-lt"/>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pPr algn="r" fontAlgn="b"/>
                      <a:r>
                        <a:rPr lang="en-US" sz="1400" b="0" i="0" u="none" strike="noStrike" dirty="0" smtClean="0">
                          <a:solidFill>
                            <a:srgbClr val="000000"/>
                          </a:solidFill>
                          <a:effectLst/>
                          <a:latin typeface="+mn-lt"/>
                        </a:rPr>
                        <a:t>72 519</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pPr algn="r" fontAlgn="b"/>
                      <a:r>
                        <a:rPr lang="en-US" sz="1400" b="0" i="0" u="none" strike="noStrike" dirty="0">
                          <a:solidFill>
                            <a:srgbClr val="000000"/>
                          </a:solidFill>
                          <a:effectLst/>
                          <a:latin typeface="+mn-lt"/>
                        </a:rPr>
                        <a:t>  72 519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pPr algn="r" fontAlgn="b"/>
                      <a:r>
                        <a:rPr lang="en-US" sz="1400" b="0" i="0" u="none" strike="noStrike" dirty="0" smtClean="0">
                          <a:solidFill>
                            <a:srgbClr val="000000"/>
                          </a:solidFill>
                          <a:effectLst/>
                          <a:latin typeface="+mn-lt"/>
                        </a:rPr>
                        <a:t>-</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extLst>
                  <a:ext uri="{0D108BD9-81ED-4DB2-BD59-A6C34878D82A}">
                    <a16:rowId xmlns:a16="http://schemas.microsoft.com/office/drawing/2014/main" xmlns="" val="10005"/>
                  </a:ext>
                </a:extLst>
              </a:tr>
              <a:tr h="543228">
                <a:tc>
                  <a:txBody>
                    <a:bodyPr/>
                    <a:lstStyle/>
                    <a:p>
                      <a:pPr marL="111125" algn="just">
                        <a:lnSpc>
                          <a:spcPct val="130000"/>
                        </a:lnSpc>
                        <a:spcAft>
                          <a:spcPts val="0"/>
                        </a:spcAft>
                      </a:pPr>
                      <a:r>
                        <a:rPr lang="en-US" sz="1400" dirty="0" smtClean="0">
                          <a:effectLst/>
                          <a:latin typeface="+mn-lt"/>
                          <a:cs typeface="Calibri" panose="020F0502020204030204" pitchFamily="34" charset="0"/>
                        </a:rPr>
                        <a:t>      Quality </a:t>
                      </a:r>
                      <a:r>
                        <a:rPr lang="en-US" sz="1400" dirty="0">
                          <a:effectLst/>
                          <a:latin typeface="+mn-lt"/>
                          <a:cs typeface="Calibri" panose="020F0502020204030204" pitchFamily="34" charset="0"/>
                        </a:rPr>
                        <a:t>Council for Trades and Occupations (</a:t>
                      </a:r>
                      <a:r>
                        <a:rPr lang="en-US" sz="1400" dirty="0" err="1">
                          <a:effectLst/>
                          <a:latin typeface="+mn-lt"/>
                          <a:cs typeface="Calibri" panose="020F0502020204030204" pitchFamily="34" charset="0"/>
                        </a:rPr>
                        <a:t>QCTO</a:t>
                      </a:r>
                      <a:r>
                        <a:rPr lang="en-US" sz="1400" dirty="0">
                          <a:effectLst/>
                          <a:latin typeface="+mn-lt"/>
                          <a:cs typeface="Calibri" panose="020F0502020204030204" pitchFamily="34" charset="0"/>
                        </a:rPr>
                        <a:t>)</a:t>
                      </a:r>
                      <a:endParaRPr lang="en-ZA" sz="1400" dirty="0">
                        <a:effectLst/>
                        <a:latin typeface="+mn-lt"/>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pPr algn="r" fontAlgn="b"/>
                      <a:r>
                        <a:rPr lang="en-US" sz="1400" b="0" i="0" u="none" strike="noStrike" dirty="0" smtClean="0">
                          <a:solidFill>
                            <a:srgbClr val="000000"/>
                          </a:solidFill>
                          <a:effectLst/>
                          <a:latin typeface="+mn-lt"/>
                        </a:rPr>
                        <a:t>25 507</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pPr algn="r" fontAlgn="b"/>
                      <a:r>
                        <a:rPr lang="en-US" sz="1400" b="0" i="0" u="none" strike="noStrike" dirty="0">
                          <a:solidFill>
                            <a:srgbClr val="000000"/>
                          </a:solidFill>
                          <a:effectLst/>
                          <a:latin typeface="+mn-lt"/>
                        </a:rPr>
                        <a:t>  20 576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pPr algn="r" fontAlgn="b"/>
                      <a:r>
                        <a:rPr lang="en-US" sz="1400" b="0" i="0" u="none" strike="noStrike" dirty="0" smtClean="0">
                          <a:solidFill>
                            <a:srgbClr val="000000"/>
                          </a:solidFill>
                          <a:effectLst/>
                          <a:latin typeface="+mn-lt"/>
                        </a:rPr>
                        <a:t>4 931</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extLst>
                  <a:ext uri="{0D108BD9-81ED-4DB2-BD59-A6C34878D82A}">
                    <a16:rowId xmlns:a16="http://schemas.microsoft.com/office/drawing/2014/main" xmlns="" val="10006"/>
                  </a:ext>
                </a:extLst>
              </a:tr>
              <a:tr h="272671">
                <a:tc>
                  <a:txBody>
                    <a:bodyPr/>
                    <a:lstStyle/>
                    <a:p>
                      <a:pPr marL="342900" lvl="0" indent="-342900" algn="l">
                        <a:lnSpc>
                          <a:spcPct val="130000"/>
                        </a:lnSpc>
                        <a:spcAft>
                          <a:spcPts val="0"/>
                        </a:spcAft>
                        <a:buFont typeface="Symbol" panose="05050102010706020507" pitchFamily="18" charset="2"/>
                        <a:buChar char=""/>
                      </a:pPr>
                      <a:r>
                        <a:rPr lang="en-US" sz="1400" dirty="0" smtClean="0">
                          <a:solidFill>
                            <a:schemeClr val="tx1"/>
                          </a:solidFill>
                          <a:effectLst/>
                          <a:latin typeface="+mn-lt"/>
                          <a:cs typeface="Calibri" panose="020F0502020204030204" pitchFamily="34" charset="0"/>
                        </a:rPr>
                        <a:t>HEAIDS </a:t>
                      </a:r>
                      <a:r>
                        <a:rPr lang="en-US" sz="1400" dirty="0">
                          <a:solidFill>
                            <a:schemeClr val="tx1"/>
                          </a:solidFill>
                          <a:effectLst/>
                          <a:latin typeface="+mn-lt"/>
                          <a:cs typeface="Calibri" panose="020F0502020204030204" pitchFamily="34" charset="0"/>
                        </a:rPr>
                        <a:t>Project</a:t>
                      </a:r>
                      <a:endParaRPr lang="en-ZA" sz="1400" dirty="0">
                        <a:solidFill>
                          <a:schemeClr val="tx1"/>
                        </a:solidFill>
                        <a:effectLst/>
                        <a:latin typeface="+mn-lt"/>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pPr algn="r" fontAlgn="b"/>
                      <a:r>
                        <a:rPr lang="en-US" sz="1400" b="0" i="0" u="none" strike="noStrike" dirty="0" smtClean="0">
                          <a:solidFill>
                            <a:srgbClr val="000000"/>
                          </a:solidFill>
                          <a:effectLst/>
                          <a:latin typeface="+mn-lt"/>
                        </a:rPr>
                        <a:t>19 813</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pPr algn="r" fontAlgn="b"/>
                      <a:r>
                        <a:rPr lang="en-US" sz="1400" b="0" i="0" u="none" strike="noStrike" dirty="0">
                          <a:solidFill>
                            <a:srgbClr val="000000"/>
                          </a:solidFill>
                          <a:effectLst/>
                          <a:latin typeface="+mn-lt"/>
                        </a:rPr>
                        <a:t>  14 813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pPr algn="r" fontAlgn="b"/>
                      <a:r>
                        <a:rPr lang="en-US" sz="1400" b="0" i="0" u="none" strike="noStrike" dirty="0" smtClean="0">
                          <a:solidFill>
                            <a:srgbClr val="000000"/>
                          </a:solidFill>
                          <a:effectLst/>
                          <a:latin typeface="+mn-lt"/>
                        </a:rPr>
                        <a:t>5 000</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extLst>
                  <a:ext uri="{0D108BD9-81ED-4DB2-BD59-A6C34878D82A}">
                    <a16:rowId xmlns:a16="http://schemas.microsoft.com/office/drawing/2014/main" xmlns="" val="10007"/>
                  </a:ext>
                </a:extLst>
              </a:tr>
              <a:tr h="543228">
                <a:tc>
                  <a:txBody>
                    <a:bodyPr/>
                    <a:lstStyle/>
                    <a:p>
                      <a:pPr marL="342900" lvl="0" indent="-342900" algn="l">
                        <a:lnSpc>
                          <a:spcPct val="130000"/>
                        </a:lnSpc>
                        <a:spcAft>
                          <a:spcPts val="0"/>
                        </a:spcAft>
                        <a:buFont typeface="Symbol" panose="05050102010706020507" pitchFamily="18" charset="2"/>
                        <a:buChar char=""/>
                      </a:pPr>
                      <a:r>
                        <a:rPr lang="en-US" sz="1400" dirty="0" smtClean="0">
                          <a:solidFill>
                            <a:schemeClr val="tx1"/>
                          </a:solidFill>
                          <a:effectLst/>
                          <a:latin typeface="+mn-lt"/>
                          <a:cs typeface="Calibri" panose="020F0502020204030204" pitchFamily="34" charset="0"/>
                        </a:rPr>
                        <a:t>National Institute for Humanities and Social Sciences </a:t>
                      </a:r>
                      <a:endParaRPr lang="en-ZA" sz="1400" dirty="0">
                        <a:solidFill>
                          <a:schemeClr val="tx1"/>
                        </a:solidFill>
                        <a:effectLst/>
                        <a:latin typeface="+mn-lt"/>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pPr algn="r" fontAlgn="b"/>
                      <a:r>
                        <a:rPr lang="en-US" sz="1400" b="0" i="0" u="none" strike="noStrike" dirty="0" smtClean="0">
                          <a:solidFill>
                            <a:srgbClr val="000000"/>
                          </a:solidFill>
                          <a:effectLst/>
                          <a:latin typeface="+mn-lt"/>
                        </a:rPr>
                        <a:t>38 187</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pPr algn="r" fontAlgn="b"/>
                      <a:r>
                        <a:rPr lang="en-US" sz="1400" b="0" i="0" u="none" strike="noStrike" dirty="0">
                          <a:solidFill>
                            <a:srgbClr val="000000"/>
                          </a:solidFill>
                          <a:effectLst/>
                          <a:latin typeface="+mn-lt"/>
                        </a:rPr>
                        <a:t>  28 641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pPr algn="r" fontAlgn="b"/>
                      <a:r>
                        <a:rPr lang="en-US" sz="1400" b="0" i="0" u="none" strike="noStrike" dirty="0" smtClean="0">
                          <a:solidFill>
                            <a:srgbClr val="000000"/>
                          </a:solidFill>
                          <a:effectLst/>
                          <a:latin typeface="+mn-lt"/>
                        </a:rPr>
                        <a:t>9 546</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extLst>
                  <a:ext uri="{0D108BD9-81ED-4DB2-BD59-A6C34878D82A}">
                    <a16:rowId xmlns:a16="http://schemas.microsoft.com/office/drawing/2014/main" xmlns="" val="10008"/>
                  </a:ext>
                </a:extLst>
              </a:tr>
              <a:tr h="272671">
                <a:tc>
                  <a:txBody>
                    <a:bodyPr/>
                    <a:lstStyle/>
                    <a:p>
                      <a:pPr marL="342900" lvl="0" indent="-342900" algn="l">
                        <a:lnSpc>
                          <a:spcPct val="130000"/>
                        </a:lnSpc>
                        <a:spcAft>
                          <a:spcPts val="0"/>
                        </a:spcAft>
                        <a:buFont typeface="Symbol" panose="05050102010706020507" pitchFamily="18" charset="2"/>
                        <a:buChar char=""/>
                      </a:pPr>
                      <a:r>
                        <a:rPr lang="en-US" sz="1400" dirty="0" err="1">
                          <a:solidFill>
                            <a:schemeClr val="tx1"/>
                          </a:solidFill>
                          <a:effectLst/>
                          <a:latin typeface="+mn-lt"/>
                          <a:cs typeface="Calibri" panose="020F0502020204030204" pitchFamily="34" charset="0"/>
                        </a:rPr>
                        <a:t>TVET</a:t>
                      </a:r>
                      <a:r>
                        <a:rPr lang="en-US" sz="1400" dirty="0">
                          <a:solidFill>
                            <a:schemeClr val="tx1"/>
                          </a:solidFill>
                          <a:effectLst/>
                          <a:latin typeface="+mn-lt"/>
                          <a:cs typeface="Calibri" panose="020F0502020204030204" pitchFamily="34" charset="0"/>
                        </a:rPr>
                        <a:t> Colleges Subsidies</a:t>
                      </a:r>
                      <a:endParaRPr lang="en-ZA" sz="1400" dirty="0">
                        <a:solidFill>
                          <a:schemeClr val="tx1"/>
                        </a:solidFill>
                        <a:effectLst/>
                        <a:latin typeface="+mn-lt"/>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pPr algn="r" fontAlgn="b"/>
                      <a:r>
                        <a:rPr lang="en-US" sz="1400" b="0" i="0" u="none" strike="noStrike" dirty="0" smtClean="0">
                          <a:solidFill>
                            <a:srgbClr val="000000"/>
                          </a:solidFill>
                          <a:effectLst/>
                          <a:latin typeface="+mn-lt"/>
                        </a:rPr>
                        <a:t>5 315 043</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pPr algn="r" fontAlgn="b"/>
                      <a:r>
                        <a:rPr lang="en-US" sz="1400" b="0" i="0" u="none" strike="noStrike" dirty="0">
                          <a:solidFill>
                            <a:srgbClr val="000000"/>
                          </a:solidFill>
                          <a:effectLst/>
                          <a:latin typeface="+mn-lt"/>
                        </a:rPr>
                        <a:t> 3 751 635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pPr algn="r" fontAlgn="b"/>
                      <a:r>
                        <a:rPr lang="en-US" sz="1400" b="0" i="0" u="none" strike="noStrike" dirty="0" smtClean="0">
                          <a:solidFill>
                            <a:srgbClr val="000000"/>
                          </a:solidFill>
                          <a:effectLst/>
                          <a:latin typeface="+mn-lt"/>
                        </a:rPr>
                        <a:t>1 563 408</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extLst>
                  <a:ext uri="{0D108BD9-81ED-4DB2-BD59-A6C34878D82A}">
                    <a16:rowId xmlns:a16="http://schemas.microsoft.com/office/drawing/2014/main" xmlns="" val="10009"/>
                  </a:ext>
                </a:extLst>
              </a:tr>
              <a:tr h="271614">
                <a:tc>
                  <a:txBody>
                    <a:bodyPr/>
                    <a:lstStyle/>
                    <a:p>
                      <a:pPr marL="342900" lvl="0" indent="-342900" algn="l">
                        <a:lnSpc>
                          <a:spcPct val="130000"/>
                        </a:lnSpc>
                        <a:spcAft>
                          <a:spcPts val="0"/>
                        </a:spcAft>
                        <a:buFont typeface="Symbol" panose="05050102010706020507" pitchFamily="18" charset="2"/>
                        <a:buChar char=""/>
                      </a:pPr>
                      <a:r>
                        <a:rPr lang="en-US" sz="1400" dirty="0" smtClean="0">
                          <a:solidFill>
                            <a:schemeClr val="tx1"/>
                          </a:solidFill>
                          <a:effectLst/>
                          <a:latin typeface="+mn-lt"/>
                          <a:cs typeface="Calibri" panose="020F0502020204030204" pitchFamily="34" charset="0"/>
                        </a:rPr>
                        <a:t>CET College </a:t>
                      </a:r>
                      <a:r>
                        <a:rPr lang="en-US" sz="1400" dirty="0">
                          <a:solidFill>
                            <a:schemeClr val="tx1"/>
                          </a:solidFill>
                          <a:effectLst/>
                          <a:latin typeface="+mn-lt"/>
                          <a:cs typeface="Calibri" panose="020F0502020204030204" pitchFamily="34" charset="0"/>
                        </a:rPr>
                        <a:t>Subsidies</a:t>
                      </a:r>
                      <a:endParaRPr lang="en-ZA" sz="1400" dirty="0">
                        <a:solidFill>
                          <a:schemeClr val="tx1"/>
                        </a:solidFill>
                        <a:effectLst/>
                        <a:latin typeface="+mn-lt"/>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pPr algn="r" fontAlgn="b"/>
                      <a:r>
                        <a:rPr lang="en-US" sz="1400" b="0" i="0" u="none" strike="noStrike" dirty="0" smtClean="0">
                          <a:solidFill>
                            <a:srgbClr val="000000"/>
                          </a:solidFill>
                          <a:effectLst/>
                          <a:latin typeface="+mn-lt"/>
                        </a:rPr>
                        <a:t>156 812</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pPr algn="r" fontAlgn="b"/>
                      <a:r>
                        <a:rPr lang="en-US" sz="1400" b="0" i="0" u="none" strike="noStrike" dirty="0">
                          <a:solidFill>
                            <a:srgbClr val="000000"/>
                          </a:solidFill>
                          <a:effectLst/>
                          <a:latin typeface="+mn-lt"/>
                        </a:rPr>
                        <a:t>  132 834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pPr algn="r" fontAlgn="b"/>
                      <a:r>
                        <a:rPr lang="en-US" sz="1400" b="0" i="0" u="none" strike="noStrike" dirty="0" smtClean="0">
                          <a:solidFill>
                            <a:srgbClr val="000000"/>
                          </a:solidFill>
                          <a:effectLst/>
                          <a:latin typeface="+mn-lt"/>
                        </a:rPr>
                        <a:t>23 978</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extLst>
                  <a:ext uri="{0D108BD9-81ED-4DB2-BD59-A6C34878D82A}">
                    <a16:rowId xmlns:a16="http://schemas.microsoft.com/office/drawing/2014/main" xmlns="" val="10010"/>
                  </a:ext>
                </a:extLst>
              </a:tr>
              <a:tr h="272671">
                <a:tc>
                  <a:txBody>
                    <a:bodyPr/>
                    <a:lstStyle/>
                    <a:p>
                      <a:pPr marL="342900" lvl="0" indent="-342900" algn="l">
                        <a:lnSpc>
                          <a:spcPct val="130000"/>
                        </a:lnSpc>
                        <a:spcAft>
                          <a:spcPts val="0"/>
                        </a:spcAft>
                        <a:buFont typeface="Symbol" panose="05050102010706020507" pitchFamily="18" charset="2"/>
                        <a:buChar char=""/>
                      </a:pPr>
                      <a:r>
                        <a:rPr lang="en-US" sz="1400" dirty="0">
                          <a:effectLst/>
                          <a:latin typeface="+mn-lt"/>
                          <a:cs typeface="Calibri" panose="020F0502020204030204" pitchFamily="34" charset="0"/>
                        </a:rPr>
                        <a:t>Public Services SETA</a:t>
                      </a:r>
                      <a:endParaRPr lang="en-ZA" sz="1400" dirty="0">
                        <a:effectLst/>
                        <a:latin typeface="+mn-lt"/>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pPr algn="r" fontAlgn="b"/>
                      <a:r>
                        <a:rPr lang="en-US" sz="1400" b="0" i="0" u="none" strike="noStrike" dirty="0" smtClean="0">
                          <a:solidFill>
                            <a:srgbClr val="000000"/>
                          </a:solidFill>
                          <a:effectLst/>
                          <a:latin typeface="+mn-lt"/>
                        </a:rPr>
                        <a:t>118 516</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pPr algn="r" fontAlgn="b"/>
                      <a:r>
                        <a:rPr lang="en-US" sz="1400" b="0" i="0" u="none" strike="noStrike" dirty="0">
                          <a:solidFill>
                            <a:srgbClr val="000000"/>
                          </a:solidFill>
                          <a:effectLst/>
                          <a:latin typeface="+mn-lt"/>
                        </a:rPr>
                        <a:t>  88 887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tc>
                  <a:txBody>
                    <a:bodyPr/>
                    <a:lstStyle/>
                    <a:p>
                      <a:pPr algn="r" fontAlgn="b"/>
                      <a:r>
                        <a:rPr lang="en-US" sz="1400" b="0" i="0" u="none" strike="noStrike" dirty="0" smtClean="0">
                          <a:solidFill>
                            <a:srgbClr val="000000"/>
                          </a:solidFill>
                          <a:effectLst/>
                          <a:latin typeface="+mn-lt"/>
                        </a:rPr>
                        <a:t>29 629</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solidFill>
                  </a:tcPr>
                </a:tc>
                <a:extLst>
                  <a:ext uri="{0D108BD9-81ED-4DB2-BD59-A6C34878D82A}">
                    <a16:rowId xmlns:a16="http://schemas.microsoft.com/office/drawing/2014/main" xmlns="" val="10011"/>
                  </a:ext>
                </a:extLst>
              </a:tr>
              <a:tr h="319956">
                <a:tc>
                  <a:txBody>
                    <a:bodyPr/>
                    <a:lstStyle/>
                    <a:p>
                      <a:pPr marL="0" lvl="0" indent="0" algn="l">
                        <a:lnSpc>
                          <a:spcPct val="130000"/>
                        </a:lnSpc>
                        <a:spcAft>
                          <a:spcPts val="0"/>
                        </a:spcAft>
                        <a:buFont typeface="Symbol" panose="05050102010706020507" pitchFamily="18" charset="2"/>
                        <a:buNone/>
                      </a:pPr>
                      <a:r>
                        <a:rPr lang="en-ZA" sz="1400" b="1" dirty="0" smtClean="0">
                          <a:effectLst/>
                          <a:latin typeface="+mn-lt"/>
                          <a:ea typeface="Times New Roman" panose="02020603050405020304" pitchFamily="18" charset="0"/>
                          <a:cs typeface="Calibri" panose="020F0502020204030204" pitchFamily="34" charset="0"/>
                        </a:rPr>
                        <a:t>TOTAL</a:t>
                      </a:r>
                      <a:endParaRPr lang="en-ZA" sz="1400" b="1" dirty="0">
                        <a:effectLst/>
                        <a:latin typeface="+mn-lt"/>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solidFill>
                  </a:tcPr>
                </a:tc>
                <a:tc>
                  <a:txBody>
                    <a:bodyPr/>
                    <a:lstStyle/>
                    <a:p>
                      <a:pPr algn="r">
                        <a:spcAft>
                          <a:spcPts val="0"/>
                        </a:spcAft>
                      </a:pPr>
                      <a:r>
                        <a:rPr lang="en-ZA" sz="1400" b="1" dirty="0" smtClean="0">
                          <a:effectLst/>
                          <a:latin typeface="+mn-lt"/>
                          <a:ea typeface="Times New Roman" panose="02020603050405020304" pitchFamily="18" charset="0"/>
                          <a:cs typeface="Calibri" panose="020F0502020204030204" pitchFamily="34" charset="0"/>
                        </a:rPr>
                        <a:t>83 957 090</a:t>
                      </a:r>
                      <a:endParaRPr lang="en-ZA" sz="1400" b="1" dirty="0">
                        <a:effectLst/>
                        <a:latin typeface="+mn-lt"/>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solidFill>
                  </a:tcPr>
                </a:tc>
                <a:tc>
                  <a:txBody>
                    <a:bodyPr/>
                    <a:lstStyle/>
                    <a:p>
                      <a:pPr algn="r">
                        <a:spcAft>
                          <a:spcPts val="0"/>
                        </a:spcAft>
                      </a:pPr>
                      <a:r>
                        <a:rPr lang="en-ZA" sz="1400" b="1" dirty="0" smtClean="0">
                          <a:effectLst/>
                          <a:latin typeface="+mn-lt"/>
                          <a:ea typeface="Times New Roman" panose="02020603050405020304" pitchFamily="18" charset="0"/>
                          <a:cs typeface="Calibri" panose="020F0502020204030204" pitchFamily="34" charset="0"/>
                        </a:rPr>
                        <a:t>80 568 247</a:t>
                      </a:r>
                      <a:endParaRPr lang="en-ZA" sz="1400" b="1" dirty="0">
                        <a:effectLst/>
                        <a:latin typeface="+mn-lt"/>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solidFill>
                  </a:tcPr>
                </a:tc>
                <a:tc>
                  <a:txBody>
                    <a:bodyPr/>
                    <a:lstStyle/>
                    <a:p>
                      <a:pPr algn="r">
                        <a:spcAft>
                          <a:spcPts val="0"/>
                        </a:spcAft>
                      </a:pPr>
                      <a:r>
                        <a:rPr lang="en-ZA" sz="1400" b="1" dirty="0" smtClean="0">
                          <a:effectLst/>
                          <a:latin typeface="+mn-lt"/>
                          <a:ea typeface="Times New Roman" panose="02020603050405020304" pitchFamily="18" charset="0"/>
                          <a:cs typeface="Calibri" panose="020F0502020204030204" pitchFamily="34" charset="0"/>
                        </a:rPr>
                        <a:t>3 388 843</a:t>
                      </a:r>
                      <a:endParaRPr lang="en-ZA" sz="1400" b="1" dirty="0">
                        <a:effectLst/>
                        <a:latin typeface="+mn-lt"/>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12"/>
                  </a:ext>
                </a:extLst>
              </a:tr>
            </a:tbl>
          </a:graphicData>
        </a:graphic>
      </p:graphicFrame>
    </p:spTree>
    <p:extLst>
      <p:ext uri="{BB962C8B-B14F-4D97-AF65-F5344CB8AC3E}">
        <p14:creationId xmlns:p14="http://schemas.microsoft.com/office/powerpoint/2010/main" xmlns="" val="38424559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xfrm>
            <a:off x="6934200" y="6457950"/>
            <a:ext cx="2133600" cy="476250"/>
          </a:xfrm>
          <a:noFill/>
        </p:spPr>
        <p:txBody>
          <a:bodyPr/>
          <a:lstStyle/>
          <a:p>
            <a:fld id="{9A1AAE75-46A0-4C6D-AD76-30D59903F5DC}" type="slidenum">
              <a:rPr lang="en-US" b="1" smtClean="0"/>
              <a:pPr/>
              <a:t>26</a:t>
            </a:fld>
            <a:endParaRPr lang="en-US" b="1" dirty="0" smtClean="0"/>
          </a:p>
        </p:txBody>
      </p:sp>
      <p:graphicFrame>
        <p:nvGraphicFramePr>
          <p:cNvPr id="21613" name="Group 109"/>
          <p:cNvGraphicFramePr>
            <a:graphicFrameLocks noGrp="1"/>
          </p:cNvGraphicFramePr>
          <p:nvPr>
            <p:ph idx="1"/>
            <p:extLst>
              <p:ext uri="{D42A27DB-BD31-4B8C-83A1-F6EECF244321}">
                <p14:modId xmlns:p14="http://schemas.microsoft.com/office/powerpoint/2010/main" xmlns="" val="4139780939"/>
              </p:ext>
            </p:extLst>
          </p:nvPr>
        </p:nvGraphicFramePr>
        <p:xfrm>
          <a:off x="228600" y="892552"/>
          <a:ext cx="8610601" cy="4500226"/>
        </p:xfrm>
        <a:graphic>
          <a:graphicData uri="http://schemas.openxmlformats.org/drawingml/2006/table">
            <a:tbl>
              <a:tblPr/>
              <a:tblGrid>
                <a:gridCol w="3488778">
                  <a:extLst>
                    <a:ext uri="{9D8B030D-6E8A-4147-A177-3AD203B41FA5}">
                      <a16:colId xmlns:a16="http://schemas.microsoft.com/office/drawing/2014/main" xmlns="" val="20000"/>
                    </a:ext>
                  </a:extLst>
                </a:gridCol>
                <a:gridCol w="1336128">
                  <a:extLst>
                    <a:ext uri="{9D8B030D-6E8A-4147-A177-3AD203B41FA5}">
                      <a16:colId xmlns:a16="http://schemas.microsoft.com/office/drawing/2014/main" xmlns="" val="20001"/>
                    </a:ext>
                  </a:extLst>
                </a:gridCol>
                <a:gridCol w="1336128">
                  <a:extLst>
                    <a:ext uri="{9D8B030D-6E8A-4147-A177-3AD203B41FA5}">
                      <a16:colId xmlns:a16="http://schemas.microsoft.com/office/drawing/2014/main" xmlns="" val="20004"/>
                    </a:ext>
                  </a:extLst>
                </a:gridCol>
                <a:gridCol w="1410357">
                  <a:extLst>
                    <a:ext uri="{9D8B030D-6E8A-4147-A177-3AD203B41FA5}">
                      <a16:colId xmlns:a16="http://schemas.microsoft.com/office/drawing/2014/main" xmlns="" val="20002"/>
                    </a:ext>
                  </a:extLst>
                </a:gridCol>
                <a:gridCol w="1039210">
                  <a:extLst>
                    <a:ext uri="{9D8B030D-6E8A-4147-A177-3AD203B41FA5}">
                      <a16:colId xmlns:a16="http://schemas.microsoft.com/office/drawing/2014/main" xmlns="" val="20003"/>
                    </a:ext>
                  </a:extLst>
                </a:gridCol>
              </a:tblGrid>
              <a:tr h="129651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cs typeface="Calibri" panose="020F0502020204030204" pitchFamily="34" charset="0"/>
                        </a:rPr>
                        <a:t>Institution or Entity</a:t>
                      </a:r>
                    </a:p>
                  </a:txBody>
                  <a:tcPr marT="45724" marB="4572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mn-lt"/>
                          <a:cs typeface="Calibri" panose="020F0502020204030204" pitchFamily="34" charset="0"/>
                        </a:rPr>
                        <a:t>Special Adjusted Appropriation </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mn-lt"/>
                          <a:cs typeface="Calibri" panose="020F0502020204030204" pitchFamily="34" charset="0"/>
                        </a:rPr>
                        <a:t>R’000</a:t>
                      </a:r>
                    </a:p>
                  </a:txBody>
                  <a:tcPr marT="45724" marB="4572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mn-lt"/>
                          <a:cs typeface="Calibri" panose="020F0502020204030204" pitchFamily="34" charset="0"/>
                        </a:rPr>
                        <a:t>Adjusted Appropriation</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mn-lt"/>
                          <a:cs typeface="Calibri" panose="020F0502020204030204" pitchFamily="34" charset="0"/>
                        </a:rPr>
                        <a:t>R’000</a:t>
                      </a:r>
                    </a:p>
                  </a:txBody>
                  <a:tcPr marT="45724" marB="4572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cs typeface="Calibri" panose="020F050202020403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cs typeface="Calibri" panose="020F0502020204030204" pitchFamily="34" charset="0"/>
                        </a:rPr>
                        <a:t>Actual Expenditure  as at 31 December 2020</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mn-lt"/>
                          <a:cs typeface="Calibri" panose="020F0502020204030204" pitchFamily="34" charset="0"/>
                        </a:rPr>
                        <a:t>R’000</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cs typeface="Calibri" panose="020F0502020204030204" pitchFamily="34" charset="0"/>
                        </a:rPr>
                        <a:t>Balance Available</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mn-lt"/>
                          <a:cs typeface="Calibri" panose="020F0502020204030204" pitchFamily="34" charset="0"/>
                        </a:rPr>
                        <a:t>R’000</a:t>
                      </a:r>
                    </a:p>
                  </a:txBody>
                  <a:tcPr marT="45724" marB="4572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xmlns="" val="10000"/>
                  </a:ext>
                </a:extLst>
              </a:tr>
              <a:tr h="554132">
                <a:tc>
                  <a:txBody>
                    <a:bodyPr/>
                    <a:lstStyle/>
                    <a:p>
                      <a:pPr marL="0" marR="0" lvl="0" indent="0" algn="l" defTabSz="914400" rtl="0" eaLnBrk="1" fontAlgn="base" latinLnBrk="0" hangingPunct="1">
                        <a:lnSpc>
                          <a:spcPct val="100000"/>
                        </a:lnSpc>
                        <a:spcBef>
                          <a:spcPts val="0"/>
                        </a:spcBef>
                        <a:spcAft>
                          <a:spcPts val="0"/>
                        </a:spcAft>
                        <a:buClrTx/>
                        <a:buSzTx/>
                        <a:buFontTx/>
                        <a:buNone/>
                        <a:tabLst/>
                      </a:pPr>
                      <a:r>
                        <a:rPr kumimoji="0" lang="en-US" sz="1600" b="0" i="0" u="none" strike="noStrike" kern="1200" cap="none" normalizeH="0" baseline="0" dirty="0" smtClean="0">
                          <a:ln>
                            <a:noFill/>
                          </a:ln>
                          <a:solidFill>
                            <a:schemeClr val="tx1"/>
                          </a:solidFill>
                          <a:effectLst/>
                          <a:latin typeface="+mn-lt"/>
                          <a:ea typeface="+mn-ea"/>
                          <a:cs typeface="Calibri" panose="020F0502020204030204" pitchFamily="34" charset="0"/>
                        </a:rPr>
                        <a:t>Department</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lnSpc>
                          <a:spcPct val="100000"/>
                        </a:lnSpc>
                        <a:spcBef>
                          <a:spcPts val="0"/>
                        </a:spcBef>
                        <a:spcAft>
                          <a:spcPts val="0"/>
                        </a:spcAft>
                      </a:pPr>
                      <a:r>
                        <a:rPr lang="en-US" sz="1600" b="0" i="0" u="none" strike="noStrike" dirty="0" smtClean="0">
                          <a:solidFill>
                            <a:srgbClr val="000000"/>
                          </a:solidFill>
                          <a:latin typeface="+mn-lt"/>
                          <a:cs typeface="Calibri" panose="020F0502020204030204" pitchFamily="34" charset="0"/>
                        </a:rPr>
                        <a:t>1 510</a:t>
                      </a:r>
                    </a:p>
                  </a:txBody>
                  <a:tcPr marL="73152" marR="73152"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lnSpc>
                          <a:spcPct val="100000"/>
                        </a:lnSpc>
                        <a:spcBef>
                          <a:spcPts val="0"/>
                        </a:spcBef>
                        <a:spcAft>
                          <a:spcPts val="0"/>
                        </a:spcAft>
                      </a:pPr>
                      <a:r>
                        <a:rPr lang="en-US" sz="1600" b="0" i="0" u="none" strike="noStrike" dirty="0" smtClean="0">
                          <a:solidFill>
                            <a:srgbClr val="000000"/>
                          </a:solidFill>
                          <a:latin typeface="+mn-lt"/>
                          <a:cs typeface="Calibri" panose="020F0502020204030204" pitchFamily="34" charset="0"/>
                        </a:rPr>
                        <a:t>1 510</a:t>
                      </a:r>
                    </a:p>
                  </a:txBody>
                  <a:tcPr marL="73152" marR="73152"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lnSpc>
                          <a:spcPct val="100000"/>
                        </a:lnSpc>
                        <a:spcBef>
                          <a:spcPts val="0"/>
                        </a:spcBef>
                        <a:spcAft>
                          <a:spcPts val="0"/>
                        </a:spcAft>
                      </a:pPr>
                      <a:r>
                        <a:rPr lang="en-US" sz="1600" b="0" i="0" u="none" strike="noStrike" dirty="0" smtClean="0">
                          <a:solidFill>
                            <a:srgbClr val="000000"/>
                          </a:solidFill>
                          <a:latin typeface="+mn-lt"/>
                          <a:cs typeface="Calibri" panose="020F0502020204030204" pitchFamily="34" charset="0"/>
                        </a:rPr>
                        <a:t>2 489</a:t>
                      </a:r>
                      <a:endParaRPr lang="en-US" sz="1600" b="0" i="0" u="none" strike="noStrike" dirty="0">
                        <a:solidFill>
                          <a:srgbClr val="000000"/>
                        </a:solidFill>
                        <a:latin typeface="+mn-lt"/>
                        <a:cs typeface="Calibri" panose="020F0502020204030204" pitchFamily="34" charset="0"/>
                      </a:endParaRPr>
                    </a:p>
                  </a:txBody>
                  <a:tcPr marL="73152" marR="73152"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lnSpc>
                          <a:spcPct val="100000"/>
                        </a:lnSpc>
                        <a:spcBef>
                          <a:spcPts val="0"/>
                        </a:spcBef>
                        <a:spcAft>
                          <a:spcPts val="0"/>
                        </a:spcAft>
                      </a:pPr>
                      <a:r>
                        <a:rPr lang="en-US" sz="1600" b="0" i="0" u="none" strike="noStrike" dirty="0" smtClean="0">
                          <a:solidFill>
                            <a:srgbClr val="000000"/>
                          </a:solidFill>
                          <a:latin typeface="+mn-lt"/>
                          <a:cs typeface="Calibri" panose="020F0502020204030204" pitchFamily="34" charset="0"/>
                        </a:rPr>
                        <a:t>(979)</a:t>
                      </a:r>
                      <a:endParaRPr lang="en-US" sz="1600" b="0" i="0" u="none" strike="noStrike" dirty="0">
                        <a:solidFill>
                          <a:srgbClr val="000000"/>
                        </a:solidFill>
                        <a:latin typeface="+mn-lt"/>
                        <a:cs typeface="Calibri" panose="020F0502020204030204" pitchFamily="34" charset="0"/>
                      </a:endParaRPr>
                    </a:p>
                  </a:txBody>
                  <a:tcPr marL="73152" marR="73152"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5334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b="0" i="0" u="none" strike="noStrike" kern="1200" dirty="0" smtClean="0">
                          <a:solidFill>
                            <a:srgbClr val="000000"/>
                          </a:solidFill>
                          <a:latin typeface="+mn-lt"/>
                          <a:ea typeface="+mn-ea"/>
                          <a:cs typeface="Calibri" panose="020F0502020204030204" pitchFamily="34" charset="0"/>
                        </a:rPr>
                        <a:t>Universities</a:t>
                      </a:r>
                    </a:p>
                  </a:txBody>
                  <a:tcPr marR="0" marT="45724" marB="4572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algn="r" defTabSz="914400" rtl="0" eaLnBrk="1" fontAlgn="b" latinLnBrk="0" hangingPunct="1">
                        <a:lnSpc>
                          <a:spcPct val="100000"/>
                        </a:lnSpc>
                        <a:spcBef>
                          <a:spcPts val="0"/>
                        </a:spcBef>
                        <a:spcAft>
                          <a:spcPts val="0"/>
                        </a:spcAft>
                      </a:pPr>
                      <a:r>
                        <a:rPr lang="en-US" sz="1600" b="0" i="0" u="none" strike="noStrike" kern="1200" dirty="0" smtClean="0">
                          <a:solidFill>
                            <a:srgbClr val="000000"/>
                          </a:solidFill>
                          <a:latin typeface="+mn-lt"/>
                          <a:ea typeface="+mn-ea"/>
                          <a:cs typeface="Calibri" panose="020F0502020204030204" pitchFamily="34" charset="0"/>
                        </a:rPr>
                        <a:t>2 327 404</a:t>
                      </a:r>
                      <a:endParaRPr lang="en-US" sz="1600" b="0" i="0" u="none" strike="noStrike" kern="1200" dirty="0">
                        <a:solidFill>
                          <a:srgbClr val="000000"/>
                        </a:solidFill>
                        <a:latin typeface="+mn-lt"/>
                        <a:ea typeface="+mn-ea"/>
                        <a:cs typeface="Calibri" panose="020F0502020204030204" pitchFamily="34" charset="0"/>
                      </a:endParaRPr>
                    </a:p>
                  </a:txBody>
                  <a:tcPr marL="73152" marR="73152"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algn="r" defTabSz="914400" rtl="0" eaLnBrk="1" fontAlgn="b" latinLnBrk="0" hangingPunct="1">
                        <a:lnSpc>
                          <a:spcPct val="100000"/>
                        </a:lnSpc>
                        <a:spcBef>
                          <a:spcPts val="0"/>
                        </a:spcBef>
                        <a:spcAft>
                          <a:spcPts val="0"/>
                        </a:spcAft>
                      </a:pPr>
                      <a:r>
                        <a:rPr lang="en-US" sz="1600" b="0" i="0" u="none" strike="noStrike" kern="1200" dirty="0" smtClean="0">
                          <a:solidFill>
                            <a:srgbClr val="000000"/>
                          </a:solidFill>
                          <a:latin typeface="+mn-lt"/>
                          <a:ea typeface="+mn-ea"/>
                          <a:cs typeface="Calibri" panose="020F0502020204030204" pitchFamily="34" charset="0"/>
                        </a:rPr>
                        <a:t>2 701 385</a:t>
                      </a:r>
                      <a:endParaRPr lang="en-US" sz="1600" b="0" i="0" u="none" strike="noStrike" kern="1200" dirty="0">
                        <a:solidFill>
                          <a:srgbClr val="000000"/>
                        </a:solidFill>
                        <a:latin typeface="+mn-lt"/>
                        <a:ea typeface="+mn-ea"/>
                        <a:cs typeface="Calibri" panose="020F0502020204030204" pitchFamily="34" charset="0"/>
                      </a:endParaRPr>
                    </a:p>
                  </a:txBody>
                  <a:tcPr marL="73152" marR="73152"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algn="r" defTabSz="914400" rtl="0" eaLnBrk="1" fontAlgn="b" latinLnBrk="0" hangingPunct="1">
                        <a:lnSpc>
                          <a:spcPct val="100000"/>
                        </a:lnSpc>
                        <a:spcBef>
                          <a:spcPts val="0"/>
                        </a:spcBef>
                        <a:spcAft>
                          <a:spcPts val="0"/>
                        </a:spcAft>
                      </a:pPr>
                      <a:r>
                        <a:rPr lang="en-US" sz="1600" b="0" i="0" u="none" strike="noStrike" kern="1200" dirty="0" smtClean="0">
                          <a:solidFill>
                            <a:srgbClr val="000000"/>
                          </a:solidFill>
                          <a:latin typeface="+mn-lt"/>
                          <a:ea typeface="+mn-ea"/>
                          <a:cs typeface="Calibri" panose="020F0502020204030204" pitchFamily="34" charset="0"/>
                        </a:rPr>
                        <a:t>770 944*</a:t>
                      </a:r>
                      <a:endParaRPr lang="en-US" sz="1600" b="0" i="0" u="none" strike="noStrike" kern="1200" dirty="0">
                        <a:solidFill>
                          <a:srgbClr val="000000"/>
                        </a:solidFill>
                        <a:latin typeface="+mn-lt"/>
                        <a:ea typeface="+mn-ea"/>
                        <a:cs typeface="Calibri" panose="020F0502020204030204" pitchFamily="34" charset="0"/>
                      </a:endParaRPr>
                    </a:p>
                  </a:txBody>
                  <a:tcPr marL="73152" marR="73152"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algn="r" defTabSz="914400" rtl="0" eaLnBrk="1" fontAlgn="b" latinLnBrk="0" hangingPunct="1">
                        <a:lnSpc>
                          <a:spcPct val="100000"/>
                        </a:lnSpc>
                        <a:spcBef>
                          <a:spcPts val="0"/>
                        </a:spcBef>
                        <a:spcAft>
                          <a:spcPts val="0"/>
                        </a:spcAft>
                      </a:pPr>
                      <a:r>
                        <a:rPr lang="en-US" sz="1600" b="0" i="0" u="none" strike="noStrike" kern="1200" dirty="0" smtClean="0">
                          <a:solidFill>
                            <a:srgbClr val="000000"/>
                          </a:solidFill>
                          <a:latin typeface="+mn-lt"/>
                          <a:ea typeface="+mn-ea"/>
                          <a:cs typeface="Calibri" panose="020F0502020204030204" pitchFamily="34" charset="0"/>
                        </a:rPr>
                        <a:t>1 930 441</a:t>
                      </a:r>
                      <a:endParaRPr lang="en-US" sz="1600" b="0" i="0" u="none" strike="noStrike" kern="1200" dirty="0">
                        <a:solidFill>
                          <a:srgbClr val="000000"/>
                        </a:solidFill>
                        <a:latin typeface="+mn-lt"/>
                        <a:ea typeface="+mn-ea"/>
                        <a:cs typeface="Calibri" panose="020F0502020204030204" pitchFamily="34" charset="0"/>
                      </a:endParaRPr>
                    </a:p>
                  </a:txBody>
                  <a:tcPr marL="73152" marR="73152"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58079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Calibri" panose="020F0502020204030204" pitchFamily="34" charset="0"/>
                        </a:rPr>
                        <a:t>TVET Colleges</a:t>
                      </a:r>
                    </a:p>
                  </a:txBody>
                  <a:tcPr marT="45724" marB="4572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pPr>
                      <a:r>
                        <a:rPr lang="en-US" sz="1600" b="0" i="0" u="none" strike="noStrike" kern="1200" dirty="0" smtClean="0">
                          <a:solidFill>
                            <a:srgbClr val="000000"/>
                          </a:solidFill>
                          <a:latin typeface="+mn-lt"/>
                          <a:ea typeface="+mn-ea"/>
                          <a:cs typeface="Calibri" panose="020F0502020204030204" pitchFamily="34" charset="0"/>
                        </a:rPr>
                        <a:t>172 203</a:t>
                      </a:r>
                    </a:p>
                  </a:txBody>
                  <a:tcPr marL="73152" marR="7315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pPr>
                      <a:r>
                        <a:rPr lang="en-US" sz="1600" b="0" i="0" u="none" strike="noStrike" kern="1200" dirty="0" smtClean="0">
                          <a:solidFill>
                            <a:srgbClr val="000000"/>
                          </a:solidFill>
                          <a:latin typeface="+mn-lt"/>
                          <a:ea typeface="+mn-ea"/>
                          <a:cs typeface="Calibri" panose="020F0502020204030204" pitchFamily="34" charset="0"/>
                        </a:rPr>
                        <a:t>172 203</a:t>
                      </a:r>
                    </a:p>
                  </a:txBody>
                  <a:tcPr marL="73152" marR="7315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Calibri" panose="020F0502020204030204" pitchFamily="34" charset="0"/>
                        </a:rPr>
                        <a:t>202 554</a:t>
                      </a:r>
                    </a:p>
                  </a:txBody>
                  <a:tcPr marL="73152" marR="7315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Calibri" panose="020F0502020204030204" pitchFamily="34" charset="0"/>
                        </a:rPr>
                        <a:t>(30 351)</a:t>
                      </a:r>
                    </a:p>
                  </a:txBody>
                  <a:tcPr marL="73152" marR="7315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58079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Calibri" panose="020F0502020204030204" pitchFamily="34" charset="0"/>
                        </a:rPr>
                        <a:t>Total</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r" fontAlgn="b">
                        <a:lnSpc>
                          <a:spcPct val="100000"/>
                        </a:lnSpc>
                      </a:pPr>
                      <a:r>
                        <a:rPr lang="en-US" sz="1600" b="1" i="0" u="none" strike="noStrike" dirty="0" smtClean="0">
                          <a:solidFill>
                            <a:srgbClr val="000000"/>
                          </a:solidFill>
                          <a:latin typeface="+mn-lt"/>
                          <a:cs typeface="Calibri" panose="020F0502020204030204" pitchFamily="34" charset="0"/>
                        </a:rPr>
                        <a:t>2 501 117</a:t>
                      </a:r>
                      <a:endParaRPr lang="en-US" sz="1600" b="1" i="0" u="none" strike="noStrike" dirty="0">
                        <a:solidFill>
                          <a:srgbClr val="000000"/>
                        </a:solidFill>
                        <a:latin typeface="+mn-lt"/>
                        <a:cs typeface="Calibri" panose="020F0502020204030204" pitchFamily="34" charset="0"/>
                      </a:endParaRPr>
                    </a:p>
                  </a:txBody>
                  <a:tcPr marL="73152" marR="73152"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r" fontAlgn="b">
                        <a:lnSpc>
                          <a:spcPct val="100000"/>
                        </a:lnSpc>
                      </a:pPr>
                      <a:r>
                        <a:rPr lang="en-US" sz="1600" b="1" i="0" u="none" strike="noStrike" dirty="0" smtClean="0">
                          <a:solidFill>
                            <a:srgbClr val="000000"/>
                          </a:solidFill>
                          <a:latin typeface="+mn-lt"/>
                          <a:cs typeface="Calibri" panose="020F0502020204030204" pitchFamily="34" charset="0"/>
                        </a:rPr>
                        <a:t>2</a:t>
                      </a:r>
                      <a:r>
                        <a:rPr lang="en-US" sz="1600" b="1" i="0" u="none" strike="noStrike" baseline="0" dirty="0" smtClean="0">
                          <a:solidFill>
                            <a:srgbClr val="000000"/>
                          </a:solidFill>
                          <a:latin typeface="+mn-lt"/>
                          <a:cs typeface="Calibri" panose="020F0502020204030204" pitchFamily="34" charset="0"/>
                        </a:rPr>
                        <a:t> 875 098</a:t>
                      </a:r>
                      <a:endParaRPr lang="en-US" sz="1600" b="1" i="0" u="none" strike="noStrike" dirty="0">
                        <a:solidFill>
                          <a:srgbClr val="000000"/>
                        </a:solidFill>
                        <a:latin typeface="+mn-lt"/>
                        <a:cs typeface="Calibri" panose="020F0502020204030204" pitchFamily="34" charset="0"/>
                      </a:endParaRPr>
                    </a:p>
                  </a:txBody>
                  <a:tcPr marL="73152" marR="73152"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r" fontAlgn="b">
                        <a:lnSpc>
                          <a:spcPct val="100000"/>
                        </a:lnSpc>
                      </a:pPr>
                      <a:r>
                        <a:rPr lang="en-US" sz="1600" b="1" i="0" u="none" strike="noStrike" dirty="0" smtClean="0">
                          <a:solidFill>
                            <a:srgbClr val="000000"/>
                          </a:solidFill>
                          <a:latin typeface="+mn-lt"/>
                          <a:cs typeface="Calibri" panose="020F0502020204030204" pitchFamily="34" charset="0"/>
                        </a:rPr>
                        <a:t>975</a:t>
                      </a:r>
                      <a:r>
                        <a:rPr lang="en-US" sz="1600" b="1" i="0" u="none" strike="noStrike" baseline="0" dirty="0" smtClean="0">
                          <a:solidFill>
                            <a:srgbClr val="000000"/>
                          </a:solidFill>
                          <a:latin typeface="+mn-lt"/>
                          <a:cs typeface="Calibri" panose="020F0502020204030204" pitchFamily="34" charset="0"/>
                        </a:rPr>
                        <a:t> 987</a:t>
                      </a:r>
                      <a:endParaRPr lang="en-US" sz="1600" b="1" i="0" u="none" strike="noStrike" dirty="0">
                        <a:solidFill>
                          <a:srgbClr val="000000"/>
                        </a:solidFill>
                        <a:latin typeface="+mn-lt"/>
                        <a:cs typeface="Calibri" panose="020F0502020204030204" pitchFamily="34" charset="0"/>
                      </a:endParaRPr>
                    </a:p>
                  </a:txBody>
                  <a:tcPr marL="73152" marR="73152"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r" fontAlgn="b">
                        <a:lnSpc>
                          <a:spcPct val="100000"/>
                        </a:lnSpc>
                      </a:pPr>
                      <a:r>
                        <a:rPr lang="en-US" sz="1600" b="1" i="0" u="none" strike="noStrike" dirty="0" smtClean="0">
                          <a:solidFill>
                            <a:srgbClr val="000000"/>
                          </a:solidFill>
                          <a:latin typeface="+mn-lt"/>
                          <a:cs typeface="Calibri" panose="020F0502020204030204" pitchFamily="34" charset="0"/>
                        </a:rPr>
                        <a:t>1 899 111</a:t>
                      </a:r>
                      <a:endParaRPr lang="en-US" sz="1600" b="1" i="0" u="none" strike="noStrike" dirty="0">
                        <a:solidFill>
                          <a:srgbClr val="000000"/>
                        </a:solidFill>
                        <a:latin typeface="+mn-lt"/>
                        <a:cs typeface="Calibri" panose="020F0502020204030204" pitchFamily="34" charset="0"/>
                      </a:endParaRPr>
                    </a:p>
                  </a:txBody>
                  <a:tcPr marL="73152" marR="73152"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6"/>
                  </a:ext>
                </a:extLst>
              </a:tr>
              <a:tr h="580794">
                <a:tc gridSpan="5">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n-US" sz="1400" b="0" i="1" u="none" strike="noStrike" cap="none" normalizeH="0" baseline="0" dirty="0" smtClean="0">
                          <a:ln>
                            <a:noFill/>
                          </a:ln>
                          <a:solidFill>
                            <a:sysClr val="windowText" lastClr="000000"/>
                          </a:solidFill>
                          <a:effectLst/>
                          <a:latin typeface="Calibri" panose="020F0502020204030204" pitchFamily="34" charset="0"/>
                          <a:cs typeface="Calibri" panose="020F0502020204030204" pitchFamily="34" charset="0"/>
                        </a:rPr>
                        <a:t>* Inputs received from 20 institutions</a:t>
                      </a:r>
                    </a:p>
                  </a:txBody>
                  <a:tcPr marT="45724" marB="45724"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hMerge="1">
                  <a:txBody>
                    <a:bodyPr/>
                    <a:lstStyle/>
                    <a:p>
                      <a:pPr algn="r" fontAlgn="b">
                        <a:lnSpc>
                          <a:spcPct val="100000"/>
                        </a:lnSpc>
                      </a:pPr>
                      <a:endParaRPr lang="en-US" sz="1600" b="1" i="0" u="none" strike="noStrike" dirty="0">
                        <a:solidFill>
                          <a:srgbClr val="000000"/>
                        </a:solidFill>
                        <a:latin typeface="Calibri" panose="020F0502020204030204" pitchFamily="34" charset="0"/>
                        <a:cs typeface="Calibri" panose="020F0502020204030204" pitchFamily="34" charset="0"/>
                      </a:endParaRPr>
                    </a:p>
                  </a:txBody>
                  <a:tcPr marL="73152" marR="73152"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ZA"/>
                    </a:p>
                  </a:txBody>
                  <a:tcPr/>
                </a:tc>
                <a:tc hMerge="1">
                  <a:txBody>
                    <a:bodyPr/>
                    <a:lstStyle/>
                    <a:p>
                      <a:pPr algn="r" fontAlgn="b">
                        <a:lnSpc>
                          <a:spcPct val="100000"/>
                        </a:lnSpc>
                      </a:pPr>
                      <a:endParaRPr lang="en-US" sz="1600" b="1" i="0" u="none" strike="noStrike" dirty="0">
                        <a:solidFill>
                          <a:srgbClr val="000000"/>
                        </a:solidFill>
                        <a:latin typeface="Calibri" panose="020F0502020204030204" pitchFamily="34" charset="0"/>
                        <a:cs typeface="Calibri" panose="020F0502020204030204" pitchFamily="34" charset="0"/>
                      </a:endParaRPr>
                    </a:p>
                  </a:txBody>
                  <a:tcPr marL="73152" marR="73152"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pPr algn="r" fontAlgn="b">
                        <a:lnSpc>
                          <a:spcPct val="100000"/>
                        </a:lnSpc>
                      </a:pPr>
                      <a:endParaRPr lang="en-US" sz="1600" b="1" i="0" u="none" strike="noStrike" dirty="0">
                        <a:solidFill>
                          <a:srgbClr val="000000"/>
                        </a:solidFill>
                        <a:latin typeface="Calibri" panose="020F0502020204030204" pitchFamily="34" charset="0"/>
                        <a:cs typeface="Calibri" panose="020F0502020204030204" pitchFamily="34" charset="0"/>
                      </a:endParaRPr>
                    </a:p>
                  </a:txBody>
                  <a:tcPr marL="73152" marR="73152"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5"/>
                  </a:ext>
                </a:extLst>
              </a:tr>
            </a:tbl>
          </a:graphicData>
        </a:graphic>
      </p:graphicFrame>
      <p:sp>
        <p:nvSpPr>
          <p:cNvPr id="5" name="TextBox 4"/>
          <p:cNvSpPr txBox="1"/>
          <p:nvPr/>
        </p:nvSpPr>
        <p:spPr>
          <a:xfrm>
            <a:off x="228600" y="197822"/>
            <a:ext cx="8686800" cy="46166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400" b="1" dirty="0" smtClean="0">
                <a:latin typeface="+mj-lt"/>
                <a:cs typeface="Calibri" panose="020F0502020204030204" pitchFamily="34" charset="0"/>
              </a:rPr>
              <a:t>COVID 19 EXPENDITURE</a:t>
            </a:r>
            <a:endParaRPr lang="en-ZA" sz="2400" b="1" dirty="0">
              <a:latin typeface="+mj-lt"/>
              <a:cs typeface="Calibri" panose="020F0502020204030204" pitchFamily="34" charset="0"/>
            </a:endParaRPr>
          </a:p>
        </p:txBody>
      </p:sp>
    </p:spTree>
    <p:extLst>
      <p:ext uri="{BB962C8B-B14F-4D97-AF65-F5344CB8AC3E}">
        <p14:creationId xmlns:p14="http://schemas.microsoft.com/office/powerpoint/2010/main" xmlns="" val="28608018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80963" y="-17463"/>
            <a:ext cx="9144001" cy="6875463"/>
          </a:xfrm>
          <a:prstGeom prst="rect">
            <a:avLst/>
          </a:prstGeom>
          <a:noFill/>
          <a:ln w="9525">
            <a:noFill/>
            <a:miter lim="800000"/>
            <a:headEnd/>
            <a:tailEnd/>
          </a:ln>
        </p:spPr>
      </p:pic>
      <p:sp>
        <p:nvSpPr>
          <p:cNvPr id="7" name="TextBox 6"/>
          <p:cNvSpPr txBox="1"/>
          <p:nvPr/>
        </p:nvSpPr>
        <p:spPr>
          <a:xfrm>
            <a:off x="685800" y="358914"/>
            <a:ext cx="7841455" cy="707886"/>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000" b="1" dirty="0" smtClean="0">
                <a:latin typeface="+mj-lt"/>
                <a:cs typeface="Calibri" panose="020F0502020204030204" pitchFamily="34" charset="0"/>
              </a:rPr>
              <a:t>REPRIORITISATION THROUGH VIREMENT IN THE 4</a:t>
            </a:r>
            <a:r>
              <a:rPr lang="en-ZA" sz="2000" b="1" baseline="30000" dirty="0" smtClean="0">
                <a:latin typeface="+mj-lt"/>
                <a:cs typeface="Calibri" panose="020F0502020204030204" pitchFamily="34" charset="0"/>
              </a:rPr>
              <a:t>TH</a:t>
            </a:r>
            <a:r>
              <a:rPr lang="en-ZA" sz="2000" b="1" dirty="0" smtClean="0">
                <a:latin typeface="+mj-lt"/>
                <a:cs typeface="Calibri" panose="020F0502020204030204" pitchFamily="34" charset="0"/>
              </a:rPr>
              <a:t> QUARTER</a:t>
            </a:r>
            <a:endParaRPr lang="en-ZA" sz="2000" b="1" dirty="0">
              <a:latin typeface="+mj-lt"/>
              <a:cs typeface="Calibri" panose="020F0502020204030204" pitchFamily="34" charset="0"/>
            </a:endParaRPr>
          </a:p>
        </p:txBody>
      </p:sp>
      <p:sp>
        <p:nvSpPr>
          <p:cNvPr id="8196" name="Slide Number Placeholder 7"/>
          <p:cNvSpPr>
            <a:spLocks noGrp="1"/>
          </p:cNvSpPr>
          <p:nvPr>
            <p:ph type="sldNum" sz="quarter" idx="12"/>
          </p:nvPr>
        </p:nvSpPr>
        <p:spPr>
          <a:xfrm>
            <a:off x="6929438" y="6524625"/>
            <a:ext cx="2133600" cy="365125"/>
          </a:xfrm>
          <a:noFill/>
        </p:spPr>
        <p:txBody>
          <a:bodyPr/>
          <a:lstStyle/>
          <a:p>
            <a:fld id="{C647411B-AB77-409F-B9F6-2D0EDA52287E}" type="slidenum">
              <a:rPr lang="en-US" b="1" smtClean="0"/>
              <a:pPr/>
              <a:t>27</a:t>
            </a:fld>
            <a:endParaRPr lang="en-US" b="1" smtClean="0"/>
          </a:p>
        </p:txBody>
      </p:sp>
      <p:sp>
        <p:nvSpPr>
          <p:cNvPr id="8" name="Rectangle 3"/>
          <p:cNvSpPr txBox="1">
            <a:spLocks noChangeArrowheads="1"/>
          </p:cNvSpPr>
          <p:nvPr/>
        </p:nvSpPr>
        <p:spPr bwMode="auto">
          <a:xfrm>
            <a:off x="685800" y="1219200"/>
            <a:ext cx="7841456" cy="4846636"/>
          </a:xfrm>
          <a:prstGeom prst="rect">
            <a:avLst/>
          </a:prstGeom>
          <a:noFill/>
          <a:ln w="9525">
            <a:noFill/>
            <a:miter lim="800000"/>
            <a:headEnd/>
            <a:tailEnd/>
          </a:ln>
        </p:spPr>
        <p:txBody>
          <a:bodyPr/>
          <a:lstStyle/>
          <a:p>
            <a:pPr marL="285750" indent="-285750" algn="just">
              <a:lnSpc>
                <a:spcPct val="80000"/>
              </a:lnSpc>
              <a:spcBef>
                <a:spcPts val="300"/>
              </a:spcBef>
              <a:buFont typeface="Arial" pitchFamily="34" charset="0"/>
              <a:buChar char="•"/>
              <a:defRPr/>
            </a:pPr>
            <a:r>
              <a:rPr lang="en-US" sz="2000" kern="0" dirty="0" smtClean="0">
                <a:latin typeface="+mn-lt"/>
                <a:cs typeface="Calibri" panose="020F0502020204030204" pitchFamily="34" charset="0"/>
              </a:rPr>
              <a:t>R10.808 million been </a:t>
            </a:r>
            <a:r>
              <a:rPr lang="en-US" sz="2000" kern="0" dirty="0" err="1" smtClean="0">
                <a:latin typeface="+mn-lt"/>
                <a:cs typeface="Calibri" panose="020F0502020204030204" pitchFamily="34" charset="0"/>
              </a:rPr>
              <a:t>reprioritised</a:t>
            </a:r>
            <a:r>
              <a:rPr lang="en-US" sz="2000" kern="0" dirty="0" smtClean="0">
                <a:latin typeface="+mn-lt"/>
                <a:cs typeface="Calibri" panose="020F0502020204030204" pitchFamily="34" charset="0"/>
              </a:rPr>
              <a:t> to Higher Health </a:t>
            </a:r>
            <a:r>
              <a:rPr lang="en-GB" sz="2000" dirty="0">
                <a:latin typeface="+mn-lt"/>
                <a:cs typeface="Calibri" panose="020F0502020204030204" pitchFamily="34" charset="0"/>
              </a:rPr>
              <a:t>to address the COVID-19 requirements in the CET </a:t>
            </a:r>
            <a:r>
              <a:rPr lang="en-GB" sz="2000" dirty="0" smtClean="0">
                <a:latin typeface="+mn-lt"/>
                <a:cs typeface="Calibri" panose="020F0502020204030204" pitchFamily="34" charset="0"/>
              </a:rPr>
              <a:t>sector</a:t>
            </a:r>
            <a:r>
              <a:rPr lang="en-US" sz="2000" kern="0" dirty="0" smtClean="0">
                <a:latin typeface="+mn-lt"/>
                <a:cs typeface="Calibri" panose="020F0502020204030204" pitchFamily="34" charset="0"/>
              </a:rPr>
              <a:t>.</a:t>
            </a:r>
          </a:p>
          <a:p>
            <a:pPr algn="just">
              <a:lnSpc>
                <a:spcPct val="80000"/>
              </a:lnSpc>
              <a:spcBef>
                <a:spcPts val="300"/>
              </a:spcBef>
              <a:defRPr/>
            </a:pPr>
            <a:endParaRPr lang="en-US" sz="2000" kern="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16080949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267" name="Picture 6" descr="C:\Users\Lefifi.T\AppData\Local\Microsoft\Windows\Temporary Internet Files\Content.Outlook\XAEMJRW7\Higher Education LOGO (6).jpg"/>
          <p:cNvPicPr>
            <a:picLocks noChangeAspect="1" noChangeArrowheads="1"/>
          </p:cNvPicPr>
          <p:nvPr/>
        </p:nvPicPr>
        <p:blipFill>
          <a:blip r:embed="rId4" cstate="print"/>
          <a:srcRect/>
          <a:stretch>
            <a:fillRect/>
          </a:stretch>
        </p:blipFill>
        <p:spPr bwMode="auto">
          <a:xfrm>
            <a:off x="1755775" y="1557338"/>
            <a:ext cx="5695950" cy="2246312"/>
          </a:xfrm>
          <a:prstGeom prst="rect">
            <a:avLst/>
          </a:prstGeom>
          <a:noFill/>
          <a:ln w="9525">
            <a:noFill/>
            <a:miter lim="800000"/>
            <a:headEnd/>
            <a:tailEnd/>
          </a:ln>
        </p:spPr>
      </p:pic>
      <p:sp>
        <p:nvSpPr>
          <p:cNvPr id="11268" name="TextBox 7"/>
          <p:cNvSpPr txBox="1">
            <a:spLocks noChangeArrowheads="1"/>
          </p:cNvSpPr>
          <p:nvPr/>
        </p:nvSpPr>
        <p:spPr bwMode="auto">
          <a:xfrm>
            <a:off x="2484438" y="4005263"/>
            <a:ext cx="4103687" cy="1016000"/>
          </a:xfrm>
          <a:prstGeom prst="rect">
            <a:avLst/>
          </a:prstGeom>
          <a:noFill/>
          <a:ln w="9525">
            <a:noFill/>
            <a:miter lim="800000"/>
            <a:headEnd/>
            <a:tailEnd/>
          </a:ln>
        </p:spPr>
        <p:txBody>
          <a:bodyPr>
            <a:spAutoFit/>
          </a:bodyPr>
          <a:lstStyle/>
          <a:p>
            <a:pPr algn="ctr"/>
            <a:r>
              <a:rPr lang="en-US" sz="6000" dirty="0">
                <a:latin typeface="+mj-lt"/>
              </a:rPr>
              <a:t>Thank </a:t>
            </a:r>
            <a:r>
              <a:rPr lang="en-US" sz="6000" dirty="0" smtClean="0">
                <a:latin typeface="+mj-lt"/>
              </a:rPr>
              <a:t>you</a:t>
            </a:r>
            <a:endParaRPr lang="en-US" sz="6000" dirty="0">
              <a:latin typeface="+mj-lt"/>
            </a:endParaRPr>
          </a:p>
        </p:txBody>
      </p:sp>
    </p:spTree>
    <p:extLst>
      <p:ext uri="{BB962C8B-B14F-4D97-AF65-F5344CB8AC3E}">
        <p14:creationId xmlns:p14="http://schemas.microsoft.com/office/powerpoint/2010/main" xmlns="" val="3544232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7" name="Diagram 6"/>
          <p:cNvGraphicFramePr/>
          <p:nvPr>
            <p:extLst>
              <p:ext uri="{D42A27DB-BD31-4B8C-83A1-F6EECF244321}">
                <p14:modId xmlns:p14="http://schemas.microsoft.com/office/powerpoint/2010/main" xmlns="" val="245063124"/>
              </p:ext>
            </p:extLst>
          </p:nvPr>
        </p:nvGraphicFramePr>
        <p:xfrm>
          <a:off x="457200" y="1231650"/>
          <a:ext cx="8077200" cy="50758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p:cNvSpPr>
            <a:spLocks noGrp="1"/>
          </p:cNvSpPr>
          <p:nvPr>
            <p:ph type="sldNum" sz="quarter" idx="12"/>
          </p:nvPr>
        </p:nvSpPr>
        <p:spPr>
          <a:xfrm>
            <a:off x="6929438" y="6544080"/>
            <a:ext cx="2133600" cy="365125"/>
          </a:xfrm>
          <a:noFill/>
        </p:spPr>
        <p:txBody>
          <a:bodyPr/>
          <a:lstStyle/>
          <a:p>
            <a:fld id="{C647411B-AB77-409F-B9F6-2D0EDA52287E}" type="slidenum">
              <a:rPr lang="en-US" b="1" smtClean="0"/>
              <a:pPr/>
              <a:t>3</a:t>
            </a:fld>
            <a:endParaRPr lang="en-US" b="1" dirty="0" smtClean="0"/>
          </a:p>
        </p:txBody>
      </p:sp>
      <p:sp>
        <p:nvSpPr>
          <p:cNvPr id="9" name="TextBox 8"/>
          <p:cNvSpPr txBox="1"/>
          <p:nvPr/>
        </p:nvSpPr>
        <p:spPr>
          <a:xfrm>
            <a:off x="457200" y="533400"/>
            <a:ext cx="8229600" cy="461665"/>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eaLnBrk="1" hangingPunct="1">
              <a:defRPr/>
            </a:pPr>
            <a:r>
              <a:rPr lang="en-ZA" sz="2400" dirty="0" smtClean="0"/>
              <a:t>Vision and Mission</a:t>
            </a:r>
            <a:endParaRPr lang="en-ZA" sz="2400" dirty="0"/>
          </a:p>
        </p:txBody>
      </p:sp>
    </p:spTree>
    <p:extLst>
      <p:ext uri="{BB962C8B-B14F-4D97-AF65-F5344CB8AC3E}">
        <p14:creationId xmlns:p14="http://schemas.microsoft.com/office/powerpoint/2010/main" xmlns="" val="2227669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5" name="Content Placeholder 2"/>
          <p:cNvSpPr txBox="1">
            <a:spLocks/>
          </p:cNvSpPr>
          <p:nvPr/>
        </p:nvSpPr>
        <p:spPr>
          <a:xfrm>
            <a:off x="-51620" y="1270368"/>
            <a:ext cx="8978017" cy="49780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ZA" sz="2400" b="1" dirty="0">
              <a:cs typeface="Arial" pitchFamily="34" charset="0"/>
            </a:endParaRPr>
          </a:p>
          <a:p>
            <a:pPr marL="0" indent="0">
              <a:buNone/>
            </a:pPr>
            <a:endParaRPr lang="en-ZA" sz="2400" dirty="0" smtClean="0"/>
          </a:p>
        </p:txBody>
      </p:sp>
      <p:graphicFrame>
        <p:nvGraphicFramePr>
          <p:cNvPr id="3" name="Diagram 2"/>
          <p:cNvGraphicFramePr/>
          <p:nvPr>
            <p:extLst>
              <p:ext uri="{D42A27DB-BD31-4B8C-83A1-F6EECF244321}">
                <p14:modId xmlns:p14="http://schemas.microsoft.com/office/powerpoint/2010/main" xmlns="" val="2754970276"/>
              </p:ext>
            </p:extLst>
          </p:nvPr>
        </p:nvGraphicFramePr>
        <p:xfrm>
          <a:off x="533399" y="1066800"/>
          <a:ext cx="8001001"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p:cNvSpPr>
            <a:spLocks noGrp="1"/>
          </p:cNvSpPr>
          <p:nvPr>
            <p:ph type="sldNum" sz="quarter" idx="12"/>
          </p:nvPr>
        </p:nvSpPr>
        <p:spPr>
          <a:xfrm>
            <a:off x="6929438" y="6544080"/>
            <a:ext cx="2133600" cy="365125"/>
          </a:xfrm>
          <a:noFill/>
        </p:spPr>
        <p:txBody>
          <a:bodyPr/>
          <a:lstStyle/>
          <a:p>
            <a:fld id="{C647411B-AB77-409F-B9F6-2D0EDA52287E}" type="slidenum">
              <a:rPr lang="en-US" b="1" smtClean="0"/>
              <a:pPr/>
              <a:t>4</a:t>
            </a:fld>
            <a:endParaRPr lang="en-US" b="1" dirty="0" smtClean="0"/>
          </a:p>
        </p:txBody>
      </p:sp>
      <p:sp>
        <p:nvSpPr>
          <p:cNvPr id="11" name="TextBox 10"/>
          <p:cNvSpPr txBox="1"/>
          <p:nvPr/>
        </p:nvSpPr>
        <p:spPr>
          <a:xfrm>
            <a:off x="457200" y="533400"/>
            <a:ext cx="8229600" cy="461665"/>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eaLnBrk="1" hangingPunct="1">
              <a:defRPr/>
            </a:pPr>
            <a:r>
              <a:rPr lang="en-ZA" sz="2400" dirty="0" smtClean="0"/>
              <a:t>Five-year </a:t>
            </a:r>
            <a:r>
              <a:rPr lang="en-ZA" sz="2400" dirty="0"/>
              <a:t>Strategic Plan </a:t>
            </a:r>
            <a:r>
              <a:rPr lang="en-ZA" sz="2400" dirty="0" smtClean="0"/>
              <a:t>Outcomes</a:t>
            </a:r>
            <a:endParaRPr lang="en-ZA" sz="2400" dirty="0"/>
          </a:p>
        </p:txBody>
      </p:sp>
    </p:spTree>
    <p:extLst>
      <p:ext uri="{BB962C8B-B14F-4D97-AF65-F5344CB8AC3E}">
        <p14:creationId xmlns:p14="http://schemas.microsoft.com/office/powerpoint/2010/main" xmlns="" val="2545374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457" y="-15876"/>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7010400"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smtClean="0"/>
              <a:pPr eaLnBrk="1" hangingPunct="1"/>
              <a:t>5</a:t>
            </a:fld>
            <a:endParaRPr lang="en-US" altLang="en-US" b="1" dirty="0"/>
          </a:p>
        </p:txBody>
      </p:sp>
      <p:sp>
        <p:nvSpPr>
          <p:cNvPr id="9" name="TextBox 8"/>
          <p:cNvSpPr txBox="1"/>
          <p:nvPr/>
        </p:nvSpPr>
        <p:spPr>
          <a:xfrm>
            <a:off x="465316" y="457287"/>
            <a:ext cx="8221484" cy="83099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hangingPunct="1">
              <a:defRPr/>
            </a:pPr>
            <a:r>
              <a:rPr lang="en-US" sz="2400" b="1" dirty="0"/>
              <a:t>Significant Developments During the Quarter Under Review </a:t>
            </a:r>
            <a:endParaRPr lang="en-ZA" sz="2400" b="1" dirty="0"/>
          </a:p>
        </p:txBody>
      </p:sp>
      <p:sp>
        <p:nvSpPr>
          <p:cNvPr id="6" name="TextBox 7"/>
          <p:cNvSpPr txBox="1">
            <a:spLocks noChangeArrowheads="1"/>
          </p:cNvSpPr>
          <p:nvPr/>
        </p:nvSpPr>
        <p:spPr bwMode="auto">
          <a:xfrm>
            <a:off x="438630" y="1288284"/>
            <a:ext cx="8248170" cy="50167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234950" indent="0"/>
            <a:r>
              <a:rPr lang="en-US" sz="2000" b="1" dirty="0" smtClean="0"/>
              <a:t>Teaching and learning in </a:t>
            </a:r>
            <a:r>
              <a:rPr lang="en-US" sz="2000" b="1" dirty="0"/>
              <a:t>the TVET Sector </a:t>
            </a:r>
          </a:p>
          <a:p>
            <a:pPr marL="234950" indent="0"/>
            <a:endParaRPr lang="en-US" sz="2000" b="1" dirty="0" smtClean="0"/>
          </a:p>
          <a:p>
            <a:pPr>
              <a:buFont typeface="Arial" panose="020B0604020202020204" pitchFamily="34" charset="0"/>
              <a:buChar char="•"/>
            </a:pPr>
            <a:r>
              <a:rPr lang="en-US" sz="2000" dirty="0" smtClean="0"/>
              <a:t>Blended </a:t>
            </a:r>
            <a:r>
              <a:rPr lang="en-US" sz="2000" dirty="0"/>
              <a:t>learning modalities have gained traction in TVET colleges as the 2020 academic year was successfully concluded having implemented a combination of face-to-face and remote support </a:t>
            </a:r>
            <a:r>
              <a:rPr lang="en-US" sz="2000" dirty="0" smtClean="0"/>
              <a:t>learning</a:t>
            </a:r>
          </a:p>
          <a:p>
            <a:pPr>
              <a:buFont typeface="Arial" panose="020B0604020202020204" pitchFamily="34" charset="0"/>
              <a:buChar char="•"/>
            </a:pPr>
            <a:r>
              <a:rPr lang="en-US" sz="2000" dirty="0" smtClean="0"/>
              <a:t>The new normal has begun to surface with innovation and progressive approaches to learning emerging as good practice  in a notable number of colleges</a:t>
            </a:r>
          </a:p>
          <a:p>
            <a:pPr>
              <a:buFont typeface="Arial" panose="020B0604020202020204" pitchFamily="34" charset="0"/>
              <a:buChar char="•"/>
            </a:pPr>
            <a:r>
              <a:rPr lang="en-US" sz="2000" dirty="0" smtClean="0"/>
              <a:t>A </a:t>
            </a:r>
            <a:r>
              <a:rPr lang="en-US" sz="2000" dirty="0"/>
              <a:t>significant number of campuses, including some in very rural locations, went live on the utilization of the </a:t>
            </a:r>
            <a:r>
              <a:rPr lang="en-US" sz="2000" dirty="0" err="1"/>
              <a:t>SANRen</a:t>
            </a:r>
            <a:r>
              <a:rPr lang="en-US" sz="2000" dirty="0"/>
              <a:t> infrastructure to provide high speed on-site internet to staff and </a:t>
            </a:r>
            <a:r>
              <a:rPr lang="en-US" sz="2000" dirty="0" smtClean="0"/>
              <a:t>students</a:t>
            </a:r>
          </a:p>
          <a:p>
            <a:pPr>
              <a:buFont typeface="Arial" panose="020B0604020202020204" pitchFamily="34" charset="0"/>
              <a:buChar char="•"/>
            </a:pPr>
            <a:r>
              <a:rPr lang="en-US" sz="2000" dirty="0" smtClean="0"/>
              <a:t>A </a:t>
            </a:r>
            <a:r>
              <a:rPr lang="en-US" sz="2000" dirty="0"/>
              <a:t>further large number of sites are commission- ready to go live, whilst the latter part of 2021 is the target for all sites of learning to be completed </a:t>
            </a:r>
          </a:p>
          <a:p>
            <a:pPr marL="234950" indent="0"/>
            <a:endParaRPr lang="en-US" sz="2000" b="1" dirty="0" smtClean="0"/>
          </a:p>
        </p:txBody>
      </p:sp>
    </p:spTree>
    <p:extLst>
      <p:ext uri="{BB962C8B-B14F-4D97-AF65-F5344CB8AC3E}">
        <p14:creationId xmlns:p14="http://schemas.microsoft.com/office/powerpoint/2010/main" xmlns="" val="12157621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457" y="-15876"/>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7010400"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smtClean="0"/>
              <a:pPr eaLnBrk="1" hangingPunct="1"/>
              <a:t>6</a:t>
            </a:fld>
            <a:endParaRPr lang="en-US" altLang="en-US" b="1" dirty="0"/>
          </a:p>
        </p:txBody>
      </p:sp>
      <p:sp>
        <p:nvSpPr>
          <p:cNvPr id="9" name="TextBox 8"/>
          <p:cNvSpPr txBox="1"/>
          <p:nvPr/>
        </p:nvSpPr>
        <p:spPr>
          <a:xfrm>
            <a:off x="465316" y="457287"/>
            <a:ext cx="8221484" cy="83099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hangingPunct="1">
              <a:defRPr/>
            </a:pPr>
            <a:r>
              <a:rPr lang="en-US" sz="2400" b="1" dirty="0"/>
              <a:t>Significant Developments During the Quarter Under Review </a:t>
            </a:r>
            <a:endParaRPr lang="en-ZA" sz="2400" b="1" dirty="0"/>
          </a:p>
        </p:txBody>
      </p:sp>
      <p:sp>
        <p:nvSpPr>
          <p:cNvPr id="6" name="TextBox 7"/>
          <p:cNvSpPr txBox="1">
            <a:spLocks noChangeArrowheads="1"/>
          </p:cNvSpPr>
          <p:nvPr/>
        </p:nvSpPr>
        <p:spPr bwMode="auto">
          <a:xfrm>
            <a:off x="287794" y="1045230"/>
            <a:ext cx="8399006" cy="51398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234950" indent="0"/>
            <a:endParaRPr lang="en-US" sz="2000" dirty="0" smtClean="0"/>
          </a:p>
          <a:p>
            <a:pPr marL="234950" indent="0"/>
            <a:r>
              <a:rPr lang="en-US" sz="2000" b="1" dirty="0" smtClean="0"/>
              <a:t>TVET college Examinations </a:t>
            </a:r>
          </a:p>
          <a:p>
            <a:pPr marL="234950" indent="0"/>
            <a:endParaRPr lang="en-US" sz="2000" b="1" dirty="0"/>
          </a:p>
          <a:p>
            <a:pPr>
              <a:buFont typeface="Arial" panose="020B0604020202020204" pitchFamily="34" charset="0"/>
              <a:buChar char="•"/>
            </a:pPr>
            <a:r>
              <a:rPr lang="en-US" sz="2000" dirty="0"/>
              <a:t>For the first time in many years there were no examination paper leakages in the Nov/ Dec 2020 examinations, testifying to the fact that the additional security measures and operations put in place were effective and closed all </a:t>
            </a:r>
            <a:r>
              <a:rPr lang="en-US" sz="2000" dirty="0" smtClean="0"/>
              <a:t>gaps</a:t>
            </a:r>
          </a:p>
          <a:p>
            <a:pPr marL="234950" indent="0"/>
            <a:endParaRPr lang="en-US" sz="2000" dirty="0"/>
          </a:p>
          <a:p>
            <a:pPr marL="577850" indent="-342900">
              <a:buFont typeface="Arial" panose="020B0604020202020204" pitchFamily="34" charset="0"/>
              <a:buChar char="•"/>
            </a:pPr>
            <a:endParaRPr lang="en-ZA" sz="800" dirty="0">
              <a:solidFill>
                <a:schemeClr val="accent1">
                  <a:lumMod val="50000"/>
                </a:schemeClr>
              </a:solidFill>
            </a:endParaRPr>
          </a:p>
          <a:p>
            <a:pPr marL="234950" indent="0"/>
            <a:r>
              <a:rPr lang="en-US" sz="2000" b="1" dirty="0" smtClean="0"/>
              <a:t>TVET college Governance </a:t>
            </a:r>
          </a:p>
          <a:p>
            <a:pPr marL="234950" indent="0"/>
            <a:endParaRPr lang="en-US" sz="2000" b="1" dirty="0"/>
          </a:p>
          <a:p>
            <a:pPr>
              <a:buFont typeface="Arial" panose="020B0604020202020204" pitchFamily="34" charset="0"/>
              <a:buChar char="•"/>
            </a:pPr>
            <a:r>
              <a:rPr lang="en-US" sz="2000" dirty="0"/>
              <a:t>In October 2020, the South African TVET Students’ Association (SATVETSA), was successfully launched under a new name, with the additional  tier of Regional SRC representation,  to strengthen student representation  on provincial/ region- specific issues affecting students. </a:t>
            </a:r>
            <a:r>
              <a:rPr lang="en-US" sz="2000" dirty="0" smtClean="0"/>
              <a:t>This </a:t>
            </a:r>
            <a:r>
              <a:rPr lang="en-US" sz="2000" dirty="0"/>
              <a:t>provides a solid foundation for strong and accountable student leadership and governance </a:t>
            </a:r>
            <a:endParaRPr lang="en-ZA" sz="2000" dirty="0">
              <a:solidFill>
                <a:schemeClr val="accent1">
                  <a:lumMod val="50000"/>
                </a:schemeClr>
              </a:solidFill>
            </a:endParaRPr>
          </a:p>
        </p:txBody>
      </p:sp>
    </p:spTree>
    <p:extLst>
      <p:ext uri="{BB962C8B-B14F-4D97-AF65-F5344CB8AC3E}">
        <p14:creationId xmlns:p14="http://schemas.microsoft.com/office/powerpoint/2010/main" xmlns="" val="1632474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457" y="-15876"/>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7010400"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smtClean="0"/>
              <a:pPr eaLnBrk="1" hangingPunct="1"/>
              <a:t>7</a:t>
            </a:fld>
            <a:endParaRPr lang="en-US" altLang="en-US" b="1" dirty="0"/>
          </a:p>
        </p:txBody>
      </p:sp>
      <p:sp>
        <p:nvSpPr>
          <p:cNvPr id="9" name="TextBox 8"/>
          <p:cNvSpPr txBox="1"/>
          <p:nvPr/>
        </p:nvSpPr>
        <p:spPr>
          <a:xfrm>
            <a:off x="465316" y="457287"/>
            <a:ext cx="8221484" cy="83099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hangingPunct="1">
              <a:defRPr/>
            </a:pPr>
            <a:r>
              <a:rPr lang="en-US" sz="2400" b="1" dirty="0"/>
              <a:t>Significant Developments During the Quarter Under Review </a:t>
            </a:r>
            <a:endParaRPr lang="en-ZA" sz="2400" b="1" dirty="0"/>
          </a:p>
        </p:txBody>
      </p:sp>
      <p:sp>
        <p:nvSpPr>
          <p:cNvPr id="6" name="TextBox 7"/>
          <p:cNvSpPr txBox="1">
            <a:spLocks noChangeArrowheads="1"/>
          </p:cNvSpPr>
          <p:nvPr/>
        </p:nvSpPr>
        <p:spPr bwMode="auto">
          <a:xfrm>
            <a:off x="581140" y="1761447"/>
            <a:ext cx="7989836" cy="37856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234950" indent="0"/>
            <a:r>
              <a:rPr lang="en-US" sz="2000" b="1" dirty="0" smtClean="0"/>
              <a:t>Diversification of </a:t>
            </a:r>
            <a:r>
              <a:rPr lang="en-US" sz="2000" b="1" dirty="0" err="1" smtClean="0"/>
              <a:t>Programmes</a:t>
            </a:r>
            <a:r>
              <a:rPr lang="en-US" sz="2000" b="1" dirty="0" smtClean="0"/>
              <a:t> at CET Colleges</a:t>
            </a:r>
          </a:p>
          <a:p>
            <a:pPr marL="234950" indent="0"/>
            <a:endParaRPr lang="en-US" sz="2000" dirty="0"/>
          </a:p>
          <a:p>
            <a:pPr algn="just">
              <a:buFont typeface="Arial" panose="020B0604020202020204" pitchFamily="34" charset="0"/>
              <a:buChar char="•"/>
            </a:pPr>
            <a:r>
              <a:rPr lang="en-GB" sz="2000" dirty="0" smtClean="0">
                <a:latin typeface="Arial" panose="020B0604020202020204" pitchFamily="34" charset="0"/>
                <a:cs typeface="Arial" panose="020B0604020202020204" pitchFamily="34" charset="0"/>
              </a:rPr>
              <a:t>The </a:t>
            </a:r>
            <a:r>
              <a:rPr lang="en-GB" sz="2000" dirty="0">
                <a:latin typeface="Arial" panose="020B0604020202020204" pitchFamily="34" charset="0"/>
                <a:cs typeface="Arial" panose="020B0604020202020204" pitchFamily="34" charset="0"/>
              </a:rPr>
              <a:t>establishment of ICT laboratories for the 54 pilot </a:t>
            </a:r>
            <a:r>
              <a:rPr lang="en-GB" sz="2000" dirty="0" smtClean="0">
                <a:latin typeface="Arial" panose="020B0604020202020204" pitchFamily="34" charset="0"/>
                <a:cs typeface="Arial" panose="020B0604020202020204" pitchFamily="34" charset="0"/>
              </a:rPr>
              <a:t>centres is at advanced stage. This is made possible by the support from the </a:t>
            </a:r>
            <a:r>
              <a:rPr lang="en-GB" sz="2000" dirty="0">
                <a:latin typeface="Arial" panose="020B0604020202020204" pitchFamily="34" charset="0"/>
                <a:cs typeface="Arial" panose="020B0604020202020204" pitchFamily="34" charset="0"/>
              </a:rPr>
              <a:t>Wholesale and Retail </a:t>
            </a:r>
            <a:r>
              <a:rPr lang="en-GB" sz="2000" dirty="0" smtClean="0">
                <a:latin typeface="Arial" panose="020B0604020202020204" pitchFamily="34" charset="0"/>
                <a:cs typeface="Arial" panose="020B0604020202020204" pitchFamily="34" charset="0"/>
              </a:rPr>
              <a:t>SETA. Four </a:t>
            </a:r>
            <a:r>
              <a:rPr lang="en-GB" sz="2000" dirty="0">
                <a:latin typeface="Arial" panose="020B0604020202020204" pitchFamily="34" charset="0"/>
                <a:cs typeface="Arial" panose="020B0604020202020204" pitchFamily="34" charset="0"/>
              </a:rPr>
              <a:t>community learning centres have been </a:t>
            </a:r>
            <a:r>
              <a:rPr lang="en-GB" sz="2000" dirty="0" smtClean="0">
                <a:latin typeface="Arial" panose="020B0604020202020204" pitchFamily="34" charset="0"/>
                <a:cs typeface="Arial" panose="020B0604020202020204" pitchFamily="34" charset="0"/>
              </a:rPr>
              <a:t>accredited</a:t>
            </a:r>
          </a:p>
          <a:p>
            <a:pPr marL="234950" indent="0" algn="just"/>
            <a:endParaRPr lang="en-GB" sz="2000" dirty="0" smtClean="0">
              <a:latin typeface="Arial" panose="020B0604020202020204" pitchFamily="34" charset="0"/>
              <a:cs typeface="Arial" panose="020B0604020202020204" pitchFamily="34" charset="0"/>
            </a:endParaRPr>
          </a:p>
          <a:p>
            <a:pPr algn="just">
              <a:buFont typeface="Arial" panose="020B0604020202020204" pitchFamily="34" charset="0"/>
              <a:buChar char="•"/>
            </a:pPr>
            <a:r>
              <a:rPr lang="en-GB" sz="2000" dirty="0" smtClean="0">
                <a:latin typeface="Arial" panose="020B0604020202020204" pitchFamily="34" charset="0"/>
                <a:cs typeface="Arial" panose="020B0604020202020204" pitchFamily="34" charset="0"/>
              </a:rPr>
              <a:t>This </a:t>
            </a:r>
            <a:r>
              <a:rPr lang="en-GB" sz="2000" dirty="0">
                <a:latin typeface="Arial" panose="020B0604020202020204" pitchFamily="34" charset="0"/>
                <a:cs typeface="Arial" panose="020B0604020202020204" pitchFamily="34" charset="0"/>
              </a:rPr>
              <a:t>development has provided significant lessons for accelerating the accreditation process </a:t>
            </a:r>
            <a:r>
              <a:rPr lang="en-GB" sz="2000" dirty="0" smtClean="0">
                <a:latin typeface="Arial" panose="020B0604020202020204" pitchFamily="34" charset="0"/>
                <a:cs typeface="Arial" panose="020B0604020202020204" pitchFamily="34" charset="0"/>
              </a:rPr>
              <a:t>for </a:t>
            </a:r>
            <a:r>
              <a:rPr lang="en-GB" sz="2000" dirty="0">
                <a:latin typeface="Arial" panose="020B0604020202020204" pitchFamily="34" charset="0"/>
                <a:cs typeface="Arial" panose="020B0604020202020204" pitchFamily="34" charset="0"/>
              </a:rPr>
              <a:t>the next financial </a:t>
            </a:r>
            <a:r>
              <a:rPr lang="en-GB" sz="2000" dirty="0" smtClean="0">
                <a:latin typeface="Arial" panose="020B0604020202020204" pitchFamily="34" charset="0"/>
                <a:cs typeface="Arial" panose="020B0604020202020204" pitchFamily="34" charset="0"/>
              </a:rPr>
              <a:t>year</a:t>
            </a:r>
          </a:p>
          <a:p>
            <a:pPr marL="234950" indent="0" algn="just"/>
            <a:endParaRPr lang="en-GB" sz="2000" dirty="0" smtClean="0">
              <a:latin typeface="Arial" panose="020B0604020202020204" pitchFamily="34" charset="0"/>
              <a:cs typeface="Arial" panose="020B0604020202020204" pitchFamily="34" charset="0"/>
            </a:endParaRPr>
          </a:p>
          <a:p>
            <a:pPr marL="577850" indent="-342900">
              <a:buFont typeface="Arial" panose="020B0604020202020204" pitchFamily="34" charset="0"/>
              <a:buChar char="•"/>
            </a:pPr>
            <a:endParaRPr lang="en-ZA" sz="2000" dirty="0">
              <a:solidFill>
                <a:schemeClr val="accent1">
                  <a:lumMod val="50000"/>
                </a:schemeClr>
              </a:solidFill>
            </a:endParaRPr>
          </a:p>
        </p:txBody>
      </p:sp>
    </p:spTree>
    <p:extLst>
      <p:ext uri="{BB962C8B-B14F-4D97-AF65-F5344CB8AC3E}">
        <p14:creationId xmlns:p14="http://schemas.microsoft.com/office/powerpoint/2010/main" xmlns="" val="24138486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457" y="-15876"/>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7010400"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smtClean="0"/>
              <a:pPr eaLnBrk="1" hangingPunct="1"/>
              <a:t>8</a:t>
            </a:fld>
            <a:endParaRPr lang="en-US" altLang="en-US" b="1" dirty="0"/>
          </a:p>
        </p:txBody>
      </p:sp>
      <p:sp>
        <p:nvSpPr>
          <p:cNvPr id="9" name="TextBox 8"/>
          <p:cNvSpPr txBox="1"/>
          <p:nvPr/>
        </p:nvSpPr>
        <p:spPr>
          <a:xfrm>
            <a:off x="465316" y="457287"/>
            <a:ext cx="8221484" cy="83099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hangingPunct="1">
              <a:defRPr/>
            </a:pPr>
            <a:r>
              <a:rPr lang="en-US" sz="2400" b="1" dirty="0"/>
              <a:t>Significant Developments During the Quarter Under Review </a:t>
            </a:r>
            <a:endParaRPr lang="en-ZA" sz="2400" b="1" dirty="0"/>
          </a:p>
        </p:txBody>
      </p:sp>
      <p:sp>
        <p:nvSpPr>
          <p:cNvPr id="6" name="TextBox 7"/>
          <p:cNvSpPr txBox="1">
            <a:spLocks noChangeArrowheads="1"/>
          </p:cNvSpPr>
          <p:nvPr/>
        </p:nvSpPr>
        <p:spPr bwMode="auto">
          <a:xfrm>
            <a:off x="469327" y="1288284"/>
            <a:ext cx="8217473" cy="45243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234950" indent="0" algn="just"/>
            <a:endParaRPr lang="en-GB" sz="800" dirty="0" smtClean="0">
              <a:latin typeface="Arial" panose="020B0604020202020204" pitchFamily="34" charset="0"/>
              <a:cs typeface="Arial" panose="020B0604020202020204" pitchFamily="34" charset="0"/>
            </a:endParaRPr>
          </a:p>
          <a:p>
            <a:pPr marL="234950" indent="0" algn="just"/>
            <a:r>
              <a:rPr lang="en-GB" sz="2000" b="1" dirty="0" smtClean="0">
                <a:latin typeface="Arial" panose="020B0604020202020204" pitchFamily="34" charset="0"/>
                <a:cs typeface="Arial" panose="020B0604020202020204" pitchFamily="34" charset="0"/>
              </a:rPr>
              <a:t>Institutional support at CET Colleges </a:t>
            </a:r>
          </a:p>
          <a:p>
            <a:pPr marL="234950" indent="0" algn="just"/>
            <a:endParaRPr lang="en-GB" sz="2000" b="1" dirty="0" smtClean="0">
              <a:latin typeface="Arial" panose="020B0604020202020204" pitchFamily="34" charset="0"/>
              <a:cs typeface="Arial" panose="020B0604020202020204" pitchFamily="34" charset="0"/>
            </a:endParaRPr>
          </a:p>
          <a:p>
            <a:pPr algn="just">
              <a:buFont typeface="Arial" panose="020B0604020202020204" pitchFamily="34" charset="0"/>
              <a:buChar char="•"/>
            </a:pPr>
            <a:r>
              <a:rPr lang="en-GB" sz="2000" dirty="0" smtClean="0">
                <a:latin typeface="Arial" panose="020B0604020202020204" pitchFamily="34" charset="0"/>
                <a:cs typeface="Arial" panose="020B0604020202020204" pitchFamily="34" charset="0"/>
              </a:rPr>
              <a:t>Higher </a:t>
            </a:r>
            <a:r>
              <a:rPr lang="en-GB" sz="2000" dirty="0">
                <a:latin typeface="Arial" panose="020B0604020202020204" pitchFamily="34" charset="0"/>
                <a:cs typeface="Arial" panose="020B0604020202020204" pitchFamily="34" charset="0"/>
              </a:rPr>
              <a:t>Health </a:t>
            </a:r>
            <a:r>
              <a:rPr lang="en-GB" sz="2000" dirty="0" smtClean="0">
                <a:latin typeface="Arial" panose="020B0604020202020204" pitchFamily="34" charset="0"/>
                <a:cs typeface="Arial" panose="020B0604020202020204" pitchFamily="34" charset="0"/>
              </a:rPr>
              <a:t>has extended </a:t>
            </a:r>
            <a:r>
              <a:rPr lang="en-GB" sz="2000" dirty="0">
                <a:latin typeface="Arial" panose="020B0604020202020204" pitchFamily="34" charset="0"/>
                <a:cs typeface="Arial" panose="020B0604020202020204" pitchFamily="34" charset="0"/>
              </a:rPr>
              <a:t>the services of health and wellness to CET </a:t>
            </a:r>
            <a:r>
              <a:rPr lang="en-GB" sz="2000" dirty="0" smtClean="0">
                <a:latin typeface="Arial" panose="020B0604020202020204" pitchFamily="34" charset="0"/>
                <a:cs typeface="Arial" panose="020B0604020202020204" pitchFamily="34" charset="0"/>
              </a:rPr>
              <a:t>Colleges, covering virtual </a:t>
            </a:r>
            <a:r>
              <a:rPr lang="en-GB" sz="2000" dirty="0">
                <a:latin typeface="Arial" panose="020B0604020202020204" pitchFamily="34" charset="0"/>
                <a:cs typeface="Arial" panose="020B0604020202020204" pitchFamily="34" charset="0"/>
              </a:rPr>
              <a:t>capacity building for staff and management in CET Colleges, screeners for COVID 19, support to COVID 19 steering committees in Colleges, mental health support for staff and </a:t>
            </a:r>
            <a:r>
              <a:rPr lang="en-GB" sz="2000" dirty="0" smtClean="0">
                <a:latin typeface="Arial" panose="020B0604020202020204" pitchFamily="34" charset="0"/>
                <a:cs typeface="Arial" panose="020B0604020202020204" pitchFamily="34" charset="0"/>
              </a:rPr>
              <a:t>students</a:t>
            </a:r>
          </a:p>
          <a:p>
            <a:pPr marL="234950" indent="0" algn="just"/>
            <a:endParaRPr lang="en-GB" sz="2000" dirty="0" smtClean="0">
              <a:latin typeface="Arial" panose="020B0604020202020204" pitchFamily="34" charset="0"/>
              <a:cs typeface="Arial" panose="020B0604020202020204" pitchFamily="34" charset="0"/>
            </a:endParaRPr>
          </a:p>
          <a:p>
            <a:pPr algn="just">
              <a:buFont typeface="Arial" panose="020B0604020202020204" pitchFamily="34" charset="0"/>
              <a:buChar char="•"/>
            </a:pPr>
            <a:r>
              <a:rPr lang="en-ZA" sz="2000" dirty="0"/>
              <a:t>Preliminary budget allocations for 2021/22 were communicated to  colleges for planning purposes </a:t>
            </a:r>
          </a:p>
          <a:p>
            <a:pPr marL="234950" indent="0" algn="just"/>
            <a:endParaRPr lang="en-ZA" sz="2000" dirty="0"/>
          </a:p>
          <a:p>
            <a:pPr algn="just">
              <a:buFont typeface="Arial" panose="020B0604020202020204" pitchFamily="34" charset="0"/>
              <a:buChar char="•"/>
            </a:pPr>
            <a:r>
              <a:rPr lang="en-GB" sz="2000" dirty="0">
                <a:latin typeface="Arial" panose="020B0604020202020204" pitchFamily="34" charset="0"/>
                <a:cs typeface="Arial" panose="020B0604020202020204" pitchFamily="34" charset="0"/>
              </a:rPr>
              <a:t>The 2021 academic calendar has been issued and support provided to develop the 2021 Annual Performance </a:t>
            </a:r>
            <a:r>
              <a:rPr lang="en-GB" sz="2000" dirty="0" smtClean="0">
                <a:latin typeface="Arial" panose="020B0604020202020204" pitchFamily="34" charset="0"/>
                <a:cs typeface="Arial" panose="020B0604020202020204" pitchFamily="34" charset="0"/>
              </a:rPr>
              <a:t>Plans</a:t>
            </a:r>
            <a:endParaRPr lang="en-GB" sz="2000" dirty="0">
              <a:latin typeface="Arial" panose="020B0604020202020204" pitchFamily="34" charset="0"/>
              <a:cs typeface="Arial" panose="020B0604020202020204" pitchFamily="34" charset="0"/>
            </a:endParaRPr>
          </a:p>
          <a:p>
            <a:pPr algn="just">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035732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457" y="-15876"/>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7010400"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smtClean="0"/>
              <a:pPr eaLnBrk="1" hangingPunct="1"/>
              <a:t>9</a:t>
            </a:fld>
            <a:endParaRPr lang="en-US" altLang="en-US" b="1" dirty="0"/>
          </a:p>
        </p:txBody>
      </p:sp>
      <p:sp>
        <p:nvSpPr>
          <p:cNvPr id="9" name="TextBox 8"/>
          <p:cNvSpPr txBox="1"/>
          <p:nvPr/>
        </p:nvSpPr>
        <p:spPr>
          <a:xfrm>
            <a:off x="465316" y="457287"/>
            <a:ext cx="8221484" cy="83099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hangingPunct="1">
              <a:defRPr/>
            </a:pPr>
            <a:r>
              <a:rPr lang="en-US" sz="2400" b="1" dirty="0"/>
              <a:t>Significant Developments During the Quarter Under Review </a:t>
            </a:r>
            <a:endParaRPr lang="en-ZA" sz="2400" b="1" dirty="0"/>
          </a:p>
        </p:txBody>
      </p:sp>
      <p:sp>
        <p:nvSpPr>
          <p:cNvPr id="6" name="TextBox 7"/>
          <p:cNvSpPr txBox="1">
            <a:spLocks noChangeArrowheads="1"/>
          </p:cNvSpPr>
          <p:nvPr/>
        </p:nvSpPr>
        <p:spPr bwMode="auto">
          <a:xfrm>
            <a:off x="469327" y="1288284"/>
            <a:ext cx="8369873" cy="56938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234950" indent="0" algn="just"/>
            <a:endParaRPr lang="en-GB" sz="800" dirty="0" smtClean="0">
              <a:latin typeface="Arial" panose="020B0604020202020204" pitchFamily="34" charset="0"/>
              <a:cs typeface="Arial" panose="020B0604020202020204" pitchFamily="34" charset="0"/>
            </a:endParaRPr>
          </a:p>
          <a:p>
            <a:pPr marL="0" indent="0" algn="just"/>
            <a:r>
              <a:rPr lang="en-GB" sz="2000" dirty="0" smtClean="0">
                <a:latin typeface="Arial" panose="020B0604020202020204" pitchFamily="34" charset="0"/>
                <a:cs typeface="Arial" panose="020B0604020202020204" pitchFamily="34" charset="0"/>
              </a:rPr>
              <a:t> </a:t>
            </a:r>
          </a:p>
          <a:p>
            <a:pPr algn="just">
              <a:buFont typeface="Arial" panose="020B0604020202020204" pitchFamily="34" charset="0"/>
              <a:buChar char="•"/>
            </a:pPr>
            <a:r>
              <a:rPr lang="en-ZA" sz="2000" dirty="0" smtClean="0"/>
              <a:t>Funding </a:t>
            </a:r>
            <a:r>
              <a:rPr lang="en-ZA" sz="2000" dirty="0"/>
              <a:t>for the appointment of a service provider to develop the </a:t>
            </a:r>
            <a:r>
              <a:rPr lang="en-ZA" sz="2000" dirty="0" smtClean="0"/>
              <a:t>funding model for CET colleges has </a:t>
            </a:r>
            <a:r>
              <a:rPr lang="en-ZA" sz="2000" dirty="0"/>
              <a:t>been confirmed for the 2021/22 financial </a:t>
            </a:r>
            <a:r>
              <a:rPr lang="en-ZA" sz="2000" dirty="0" smtClean="0"/>
              <a:t>year. The </a:t>
            </a:r>
            <a:r>
              <a:rPr lang="en-ZA" sz="2000" dirty="0"/>
              <a:t>model is planned to be finalised by March </a:t>
            </a:r>
            <a:r>
              <a:rPr lang="en-ZA" sz="2000" dirty="0" smtClean="0"/>
              <a:t>2022.</a:t>
            </a:r>
          </a:p>
          <a:p>
            <a:pPr marL="234950" indent="0" algn="just"/>
            <a:endParaRPr lang="en-ZA" sz="1600" dirty="0" smtClean="0"/>
          </a:p>
          <a:p>
            <a:pPr marL="234950" indent="0" algn="just"/>
            <a:endParaRPr lang="en-GB" sz="2000" b="1" dirty="0" smtClean="0">
              <a:latin typeface="Arial" panose="020B0604020202020204" pitchFamily="34" charset="0"/>
              <a:cs typeface="Arial" panose="020B0604020202020204" pitchFamily="34" charset="0"/>
            </a:endParaRPr>
          </a:p>
          <a:p>
            <a:pPr marL="234950" indent="0" algn="just"/>
            <a:r>
              <a:rPr lang="en-GB" sz="2000" b="1" dirty="0" smtClean="0">
                <a:latin typeface="Arial" panose="020B0604020202020204" pitchFamily="34" charset="0"/>
                <a:cs typeface="Arial" panose="020B0604020202020204" pitchFamily="34" charset="0"/>
              </a:rPr>
              <a:t>CET </a:t>
            </a:r>
            <a:r>
              <a:rPr lang="en-GB" sz="2000" b="1" dirty="0">
                <a:latin typeface="Arial" panose="020B0604020202020204" pitchFamily="34" charset="0"/>
                <a:cs typeface="Arial" panose="020B0604020202020204" pitchFamily="34" charset="0"/>
              </a:rPr>
              <a:t>College Governance </a:t>
            </a:r>
          </a:p>
          <a:p>
            <a:pPr marL="234950" indent="0" algn="just"/>
            <a:endParaRPr lang="en-GB" sz="2000" dirty="0">
              <a:latin typeface="Arial" panose="020B0604020202020204" pitchFamily="34" charset="0"/>
              <a:cs typeface="Arial" panose="020B0604020202020204" pitchFamily="34" charset="0"/>
            </a:endParaRPr>
          </a:p>
          <a:p>
            <a:pPr algn="just">
              <a:buFont typeface="Arial" panose="020B0604020202020204" pitchFamily="34" charset="0"/>
              <a:buChar char="•"/>
            </a:pPr>
            <a:r>
              <a:rPr lang="en-GB" sz="2000" dirty="0">
                <a:latin typeface="Arial" panose="020B0604020202020204" pitchFamily="34" charset="0"/>
                <a:cs typeface="Arial" panose="020B0604020202020204" pitchFamily="34" charset="0"/>
              </a:rPr>
              <a:t>The first ever cohort of councils for CET colleges completed their term in September 2020. New Councils have been appointed and commenced with their </a:t>
            </a:r>
            <a:r>
              <a:rPr lang="en-GB" sz="2000" dirty="0" smtClean="0">
                <a:latin typeface="Arial" panose="020B0604020202020204" pitchFamily="34" charset="0"/>
                <a:cs typeface="Arial" panose="020B0604020202020204" pitchFamily="34" charset="0"/>
              </a:rPr>
              <a:t>5 year </a:t>
            </a:r>
            <a:r>
              <a:rPr lang="en-GB" sz="2000" dirty="0">
                <a:latin typeface="Arial" panose="020B0604020202020204" pitchFamily="34" charset="0"/>
                <a:cs typeface="Arial" panose="020B0604020202020204" pitchFamily="34" charset="0"/>
              </a:rPr>
              <a:t>term in November </a:t>
            </a:r>
            <a:r>
              <a:rPr lang="en-GB" sz="2000" dirty="0" smtClean="0">
                <a:latin typeface="Arial" panose="020B0604020202020204" pitchFamily="34" charset="0"/>
                <a:cs typeface="Arial" panose="020B0604020202020204" pitchFamily="34" charset="0"/>
              </a:rPr>
              <a:t>2020. </a:t>
            </a:r>
            <a:r>
              <a:rPr lang="en-GB" sz="2000" dirty="0">
                <a:latin typeface="Arial" panose="020B0604020202020204" pitchFamily="34" charset="0"/>
                <a:cs typeface="Arial" panose="020B0604020202020204" pitchFamily="34" charset="0"/>
              </a:rPr>
              <a:t>They were inaugurated  on 02-03 December 2020</a:t>
            </a:r>
            <a:r>
              <a:rPr lang="en-GB" sz="2000" dirty="0" smtClean="0">
                <a:latin typeface="Arial" panose="020B0604020202020204" pitchFamily="34" charset="0"/>
                <a:cs typeface="Arial" panose="020B0604020202020204" pitchFamily="34" charset="0"/>
              </a:rPr>
              <a:t>.</a:t>
            </a:r>
          </a:p>
          <a:p>
            <a:pPr algn="just">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34950" indent="0" algn="just"/>
            <a:endParaRPr lang="en-ZA" sz="2000" dirty="0" smtClean="0"/>
          </a:p>
          <a:p>
            <a:pPr algn="just">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algn="just">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577850" indent="-342900">
              <a:buFont typeface="Arial" panose="020B0604020202020204" pitchFamily="34" charset="0"/>
              <a:buChar char="•"/>
            </a:pPr>
            <a:endParaRPr lang="en-ZA" sz="2000" dirty="0">
              <a:solidFill>
                <a:schemeClr val="accent1">
                  <a:lumMod val="50000"/>
                </a:schemeClr>
              </a:solidFill>
            </a:endParaRPr>
          </a:p>
        </p:txBody>
      </p:sp>
    </p:spTree>
    <p:extLst>
      <p:ext uri="{BB962C8B-B14F-4D97-AF65-F5344CB8AC3E}">
        <p14:creationId xmlns:p14="http://schemas.microsoft.com/office/powerpoint/2010/main" xmlns="" val="2744921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23465</TotalTime>
  <Words>2581</Words>
  <Application>Microsoft Office PowerPoint</Application>
  <PresentationFormat>On-screen Show (4:3)</PresentationFormat>
  <Paragraphs>431</Paragraphs>
  <Slides>28</Slides>
  <Notes>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Company>Dept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BASIC EDUCATION</dc:title>
  <dc:creator>molalekoa.n</dc:creator>
  <cp:lastModifiedBy>USER</cp:lastModifiedBy>
  <cp:revision>1498</cp:revision>
  <cp:lastPrinted>2021-03-04T13:28:33Z</cp:lastPrinted>
  <dcterms:created xsi:type="dcterms:W3CDTF">2010-10-01T19:49:50Z</dcterms:created>
  <dcterms:modified xsi:type="dcterms:W3CDTF">2021-03-10T12:22:46Z</dcterms:modified>
</cp:coreProperties>
</file>