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sldIdLst>
    <p:sldId id="271" r:id="rId2"/>
    <p:sldId id="276" r:id="rId3"/>
    <p:sldId id="277" r:id="rId4"/>
    <p:sldId id="272" r:id="rId5"/>
    <p:sldId id="293" r:id="rId6"/>
    <p:sldId id="278" r:id="rId7"/>
    <p:sldId id="282" r:id="rId8"/>
    <p:sldId id="285" r:id="rId9"/>
    <p:sldId id="292" r:id="rId10"/>
    <p:sldId id="289" r:id="rId11"/>
    <p:sldId id="295" r:id="rId12"/>
    <p:sldId id="296" r:id="rId13"/>
    <p:sldId id="297" r:id="rId14"/>
    <p:sldId id="298" r:id="rId15"/>
    <p:sldId id="279" r:id="rId16"/>
    <p:sldId id="294" r:id="rId17"/>
    <p:sldId id="269" r:id="rId18"/>
  </p:sldIdLst>
  <p:sldSz cx="12192000" cy="6858000"/>
  <p:notesSz cx="6858000" cy="9144000"/>
  <p:embeddedFontLst>
    <p:embeddedFont>
      <p:font typeface="Copperplate Gothic Bold" panose="020E0705020206020404" pitchFamily="34" charset="0"/>
      <p:regular r:id="rId19"/>
    </p:embeddedFont>
    <p:embeddedFont>
      <p:font typeface="ＭＳ Ｐゴシック" panose="020B0600070205080204" pitchFamily="34" charset="-128"/>
      <p:regular r:id="rId20"/>
    </p:embeddedFont>
    <p:embeddedFont>
      <p:font typeface="Calibri" panose="020F0502020204030204" pitchFamily="34" charset="0"/>
      <p:regular r:id="rId21"/>
      <p:bold r:id="rId22"/>
      <p:italic r:id="rId23"/>
      <p:boldItalic r:id="rId24"/>
    </p:embeddedFont>
    <p:embeddedFont>
      <p:font typeface="Gill Sans MT" panose="020B0502020104020203" pitchFamily="34"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27"/>
  </p:normalViewPr>
  <p:slideViewPr>
    <p:cSldViewPr snapToGrid="0" snapToObjects="1">
      <p:cViewPr varScale="1">
        <p:scale>
          <a:sx n="73" d="100"/>
          <a:sy n="73" d="100"/>
        </p:scale>
        <p:origin x="58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72ECC0C-510C-5E48-AF0D-A97BF27AD213}"/>
              </a:ext>
            </a:extLst>
          </p:cNvPr>
          <p:cNvPicPr>
            <a:picLocks noChangeAspect="1"/>
          </p:cNvPicPr>
          <p:nvPr userDrawn="1"/>
        </p:nvPicPr>
        <p:blipFill>
          <a:blip r:embed="rId2"/>
          <a:srcRect/>
          <a:stretch/>
        </p:blipFill>
        <p:spPr>
          <a:xfrm>
            <a:off x="0" y="0"/>
            <a:ext cx="12192000" cy="6858000"/>
          </a:xfrm>
          <a:prstGeom prst="rect">
            <a:avLst/>
          </a:prstGeom>
        </p:spPr>
      </p:pic>
      <p:sp>
        <p:nvSpPr>
          <p:cNvPr id="20" name="Text Placeholder 19">
            <a:extLst>
              <a:ext uri="{FF2B5EF4-FFF2-40B4-BE49-F238E27FC236}">
                <a16:creationId xmlns:a16="http://schemas.microsoft.com/office/drawing/2014/main" id="{18A5A4AE-3708-D54B-9903-5205548851A9}"/>
              </a:ext>
            </a:extLst>
          </p:cNvPr>
          <p:cNvSpPr>
            <a:spLocks noGrp="1"/>
          </p:cNvSpPr>
          <p:nvPr>
            <p:ph type="body" sz="quarter" idx="13" hasCustomPrompt="1"/>
          </p:nvPr>
        </p:nvSpPr>
        <p:spPr>
          <a:xfrm>
            <a:off x="1755444" y="3132892"/>
            <a:ext cx="8681110" cy="1520328"/>
          </a:xfrm>
          <a:prstGeom prst="rect">
            <a:avLst/>
          </a:prstGeom>
          <a:noFill/>
        </p:spPr>
        <p:txBody>
          <a:bodyPr anchor="ctr"/>
          <a:lstStyle>
            <a:lvl1pPr algn="ctr">
              <a:lnSpc>
                <a:spcPts val="4200"/>
              </a:lnSpc>
              <a:buNone/>
              <a:defRPr sz="2800" b="1" i="0" u="none">
                <a:solidFill>
                  <a:schemeClr val="accent2"/>
                </a:solidFill>
                <a:latin typeface="Gill Sans MT" panose="020B0502020104020203" pitchFamily="34" charset="77"/>
              </a:defRPr>
            </a:lvl1pPr>
            <a:lvl2pPr>
              <a:buNone/>
              <a:defRPr>
                <a:latin typeface="Gill Sans MT" panose="020B0502020104020203" pitchFamily="34" charset="77"/>
              </a:defRPr>
            </a:lvl2pPr>
            <a:lvl3pPr>
              <a:buNone/>
              <a:defRPr>
                <a:latin typeface="Gill Sans MT" panose="020B0502020104020203" pitchFamily="34" charset="77"/>
              </a:defRPr>
            </a:lvl3pPr>
            <a:lvl4pPr>
              <a:buNone/>
              <a:defRPr>
                <a:latin typeface="Gill Sans MT" panose="020B0502020104020203" pitchFamily="34" charset="77"/>
              </a:defRPr>
            </a:lvl4pPr>
            <a:lvl5pPr>
              <a:buNone/>
              <a:defRPr>
                <a:latin typeface="Gill Sans MT" panose="020B0502020104020203" pitchFamily="34" charset="77"/>
              </a:defRPr>
            </a:lvl5pPr>
          </a:lstStyle>
          <a:p>
            <a:pPr lvl="0"/>
            <a:r>
              <a:rPr lang="en-GB" dirty="0"/>
              <a:t>ADD PRESENTATION TITLE HERE </a:t>
            </a:r>
          </a:p>
        </p:txBody>
      </p:sp>
      <p:sp>
        <p:nvSpPr>
          <p:cNvPr id="26" name="Text Placeholder 25">
            <a:extLst>
              <a:ext uri="{FF2B5EF4-FFF2-40B4-BE49-F238E27FC236}">
                <a16:creationId xmlns:a16="http://schemas.microsoft.com/office/drawing/2014/main" id="{75E4678B-EFFA-9A45-B059-056813AE3EE2}"/>
              </a:ext>
            </a:extLst>
          </p:cNvPr>
          <p:cNvSpPr>
            <a:spLocks noGrp="1"/>
          </p:cNvSpPr>
          <p:nvPr>
            <p:ph type="body" sz="quarter" idx="15" hasCustomPrompt="1"/>
          </p:nvPr>
        </p:nvSpPr>
        <p:spPr>
          <a:xfrm>
            <a:off x="1712056" y="5564054"/>
            <a:ext cx="8937523" cy="310203"/>
          </a:xfrm>
          <a:prstGeom prst="rect">
            <a:avLst/>
          </a:prstGeom>
        </p:spPr>
        <p:txBody>
          <a:bodyPr/>
          <a:lstStyle>
            <a:lvl1pPr algn="ctr">
              <a:buNone/>
              <a:defRPr sz="1800" b="0" i="0">
                <a:solidFill>
                  <a:schemeClr val="tx1">
                    <a:lumMod val="65000"/>
                    <a:lumOff val="35000"/>
                  </a:schemeClr>
                </a:solidFill>
                <a:latin typeface="Gill Sans MT" panose="020B0502020104020203" pitchFamily="34" charset="77"/>
              </a:defRPr>
            </a:lvl1pPr>
          </a:lstStyle>
          <a:p>
            <a:pPr lvl="0"/>
            <a:r>
              <a:rPr lang="en-GB" dirty="0"/>
              <a:t>To Whom | Presenter Name | Date</a:t>
            </a:r>
          </a:p>
        </p:txBody>
      </p:sp>
      <p:pic>
        <p:nvPicPr>
          <p:cNvPr id="10" name="Picture 9">
            <a:extLst>
              <a:ext uri="{FF2B5EF4-FFF2-40B4-BE49-F238E27FC236}">
                <a16:creationId xmlns:a16="http://schemas.microsoft.com/office/drawing/2014/main" id="{8F67059D-9A0D-1B4D-90A7-A06B738AC6B9}"/>
              </a:ext>
            </a:extLst>
          </p:cNvPr>
          <p:cNvPicPr>
            <a:picLocks noChangeAspect="1"/>
          </p:cNvPicPr>
          <p:nvPr userDrawn="1"/>
        </p:nvPicPr>
        <p:blipFill>
          <a:blip r:embed="rId3"/>
          <a:srcRect/>
          <a:stretch/>
        </p:blipFill>
        <p:spPr>
          <a:xfrm>
            <a:off x="11405296" y="6225219"/>
            <a:ext cx="567055" cy="508947"/>
          </a:xfrm>
          <a:prstGeom prst="rect">
            <a:avLst/>
          </a:prstGeom>
        </p:spPr>
      </p:pic>
      <p:cxnSp>
        <p:nvCxnSpPr>
          <p:cNvPr id="17" name="Straight Connector 16">
            <a:extLst>
              <a:ext uri="{FF2B5EF4-FFF2-40B4-BE49-F238E27FC236}">
                <a16:creationId xmlns:a16="http://schemas.microsoft.com/office/drawing/2014/main" id="{2BF4CFBC-EBCD-4E4F-804D-43ED054C575C}"/>
              </a:ext>
            </a:extLst>
          </p:cNvPr>
          <p:cNvCxnSpPr>
            <a:cxnSpLocks/>
          </p:cNvCxnSpPr>
          <p:nvPr userDrawn="1"/>
        </p:nvCxnSpPr>
        <p:spPr>
          <a:xfrm>
            <a:off x="2429572" y="2392906"/>
            <a:ext cx="7502487"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9D41E40-B815-F844-ACF1-D07175B385F4}"/>
              </a:ext>
            </a:extLst>
          </p:cNvPr>
          <p:cNvCxnSpPr>
            <a:cxnSpLocks/>
          </p:cNvCxnSpPr>
          <p:nvPr userDrawn="1"/>
        </p:nvCxnSpPr>
        <p:spPr>
          <a:xfrm>
            <a:off x="2429573" y="5330019"/>
            <a:ext cx="7502487"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180B3B4D-4090-41A3-BAF7-4F8AA0BBD52D}"/>
              </a:ext>
            </a:extLst>
          </p:cNvPr>
          <p:cNvPicPr>
            <a:picLocks noChangeAspect="1"/>
          </p:cNvPicPr>
          <p:nvPr userDrawn="1"/>
        </p:nvPicPr>
        <p:blipFill>
          <a:blip r:embed="rId4"/>
          <a:srcRect/>
          <a:stretch/>
        </p:blipFill>
        <p:spPr>
          <a:xfrm>
            <a:off x="3926299" y="202910"/>
            <a:ext cx="3974294" cy="1450011"/>
          </a:xfrm>
          <a:prstGeom prst="rect">
            <a:avLst/>
          </a:prstGeom>
        </p:spPr>
      </p:pic>
      <p:sp>
        <p:nvSpPr>
          <p:cNvPr id="13" name="Slide Number Placeholder 11">
            <a:extLst>
              <a:ext uri="{FF2B5EF4-FFF2-40B4-BE49-F238E27FC236}">
                <a16:creationId xmlns:a16="http://schemas.microsoft.com/office/drawing/2014/main" id="{538102B2-D1DA-4EC0-A923-2AD8995DB1C6}"/>
              </a:ext>
            </a:extLst>
          </p:cNvPr>
          <p:cNvSpPr txBox="1">
            <a:spLocks/>
          </p:cNvSpPr>
          <p:nvPr userDrawn="1"/>
        </p:nvSpPr>
        <p:spPr>
          <a:xfrm>
            <a:off x="-105296" y="6373704"/>
            <a:ext cx="3441469"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accent2">
                    <a:lumMod val="50000"/>
                  </a:schemeClr>
                </a:solidFill>
                <a:latin typeface="Copperplate Gothic Bold" panose="020E0705020206020404" pitchFamily="34" charset="0"/>
              </a:rPr>
              <a:t>DISTRICT DEVELOPMENT MODEL</a:t>
            </a:r>
          </a:p>
        </p:txBody>
      </p:sp>
    </p:spTree>
    <p:extLst>
      <p:ext uri="{BB962C8B-B14F-4D97-AF65-F5344CB8AC3E}">
        <p14:creationId xmlns:p14="http://schemas.microsoft.com/office/powerpoint/2010/main" val="2536440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7B3AC2E-1437-0F4A-B6D9-C73A1B4AB017}"/>
              </a:ext>
            </a:extLst>
          </p:cNvPr>
          <p:cNvPicPr>
            <a:picLocks noChangeAspect="1"/>
          </p:cNvPicPr>
          <p:nvPr userDrawn="1"/>
        </p:nvPicPr>
        <p:blipFill>
          <a:blip r:embed="rId2"/>
          <a:srcRect l="4002" r="4002"/>
          <a:stretch/>
        </p:blipFill>
        <p:spPr>
          <a:xfrm>
            <a:off x="0" y="0"/>
            <a:ext cx="12192000" cy="681037"/>
          </a:xfrm>
          <a:prstGeom prst="rect">
            <a:avLst/>
          </a:prstGeom>
        </p:spPr>
      </p:pic>
      <p:sp>
        <p:nvSpPr>
          <p:cNvPr id="2" name="Title 1">
            <a:extLst>
              <a:ext uri="{FF2B5EF4-FFF2-40B4-BE49-F238E27FC236}">
                <a16:creationId xmlns:a16="http://schemas.microsoft.com/office/drawing/2014/main" id="{B9BB9720-9CF0-9642-834C-C41C9539A4A4}"/>
              </a:ext>
            </a:extLst>
          </p:cNvPr>
          <p:cNvSpPr>
            <a:spLocks noGrp="1"/>
          </p:cNvSpPr>
          <p:nvPr>
            <p:ph type="title" hasCustomPrompt="1"/>
          </p:nvPr>
        </p:nvSpPr>
        <p:spPr>
          <a:xfrm>
            <a:off x="498684" y="109452"/>
            <a:ext cx="11205636" cy="571585"/>
          </a:xfrm>
          <a:prstGeom prst="rect">
            <a:avLst/>
          </a:prstGeom>
        </p:spPr>
        <p:txBody>
          <a:bodyPr/>
          <a:lstStyle>
            <a:lvl1pPr algn="l">
              <a:defRPr sz="2400" b="0" i="0" cap="all" baseline="0">
                <a:solidFill>
                  <a:schemeClr val="tx1">
                    <a:lumMod val="75000"/>
                    <a:lumOff val="25000"/>
                  </a:schemeClr>
                </a:solidFill>
                <a:latin typeface="+mn-lt"/>
              </a:defRPr>
            </a:lvl1pPr>
          </a:lstStyle>
          <a:p>
            <a:r>
              <a:rPr lang="en-GB" dirty="0"/>
              <a:t>Click to ADD title</a:t>
            </a:r>
            <a:endParaRPr lang="en-US" dirty="0"/>
          </a:p>
        </p:txBody>
      </p:sp>
      <p:sp>
        <p:nvSpPr>
          <p:cNvPr id="16" name="Slide Number Placeholder 11">
            <a:extLst>
              <a:ext uri="{FF2B5EF4-FFF2-40B4-BE49-F238E27FC236}">
                <a16:creationId xmlns:a16="http://schemas.microsoft.com/office/drawing/2014/main" id="{C849C03B-FFA0-864E-92FD-6539E5B2E75E}"/>
              </a:ext>
            </a:extLst>
          </p:cNvPr>
          <p:cNvSpPr txBox="1">
            <a:spLocks/>
          </p:cNvSpPr>
          <p:nvPr userDrawn="1"/>
        </p:nvSpPr>
        <p:spPr>
          <a:xfrm>
            <a:off x="10681854" y="6435598"/>
            <a:ext cx="1022465"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E41146E-9C06-9F49-A71B-5E154561DE30}" type="slidenum">
              <a:rPr lang="en-US" smtClean="0"/>
              <a:pPr algn="r"/>
              <a:t>‹#›</a:t>
            </a:fld>
            <a:endParaRPr lang="en-US" dirty="0"/>
          </a:p>
        </p:txBody>
      </p:sp>
      <p:pic>
        <p:nvPicPr>
          <p:cNvPr id="13" name="Picture 12">
            <a:extLst>
              <a:ext uri="{FF2B5EF4-FFF2-40B4-BE49-F238E27FC236}">
                <a16:creationId xmlns:a16="http://schemas.microsoft.com/office/drawing/2014/main" id="{51AFAE71-9C12-E44B-9B26-B11C929C4052}"/>
              </a:ext>
            </a:extLst>
          </p:cNvPr>
          <p:cNvPicPr>
            <a:picLocks noChangeAspect="1"/>
          </p:cNvPicPr>
          <p:nvPr userDrawn="1"/>
        </p:nvPicPr>
        <p:blipFill>
          <a:blip r:embed="rId3"/>
          <a:srcRect/>
          <a:stretch/>
        </p:blipFill>
        <p:spPr>
          <a:xfrm>
            <a:off x="498684" y="6238442"/>
            <a:ext cx="1616736" cy="589862"/>
          </a:xfrm>
          <a:prstGeom prst="rect">
            <a:avLst/>
          </a:prstGeom>
        </p:spPr>
      </p:pic>
      <p:sp>
        <p:nvSpPr>
          <p:cNvPr id="8" name="Slide Number Placeholder 11">
            <a:extLst>
              <a:ext uri="{FF2B5EF4-FFF2-40B4-BE49-F238E27FC236}">
                <a16:creationId xmlns:a16="http://schemas.microsoft.com/office/drawing/2014/main" id="{39362617-C9E6-4FDE-B70E-C0C732FC5C59}"/>
              </a:ext>
            </a:extLst>
          </p:cNvPr>
          <p:cNvSpPr txBox="1">
            <a:spLocks/>
          </p:cNvSpPr>
          <p:nvPr userDrawn="1"/>
        </p:nvSpPr>
        <p:spPr>
          <a:xfrm>
            <a:off x="4375265" y="6475819"/>
            <a:ext cx="3441469"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accent2">
                    <a:lumMod val="50000"/>
                  </a:schemeClr>
                </a:solidFill>
                <a:latin typeface="Copperplate Gothic Bold" panose="020E0705020206020404" pitchFamily="34" charset="0"/>
              </a:rPr>
              <a:t>DISTRICT DEVELOPMENT MODEL</a:t>
            </a:r>
          </a:p>
        </p:txBody>
      </p:sp>
      <p:sp>
        <p:nvSpPr>
          <p:cNvPr id="9" name="Content Placeholder 3">
            <a:extLst>
              <a:ext uri="{FF2B5EF4-FFF2-40B4-BE49-F238E27FC236}">
                <a16:creationId xmlns:a16="http://schemas.microsoft.com/office/drawing/2014/main" id="{EE9D14CF-1D0B-4A2E-9E66-9A10386040A2}"/>
              </a:ext>
            </a:extLst>
          </p:cNvPr>
          <p:cNvSpPr>
            <a:spLocks noGrp="1"/>
          </p:cNvSpPr>
          <p:nvPr>
            <p:ph sz="half" idx="2" hasCustomPrompt="1"/>
          </p:nvPr>
        </p:nvSpPr>
        <p:spPr>
          <a:xfrm>
            <a:off x="498684" y="814647"/>
            <a:ext cx="11205636" cy="5325681"/>
          </a:xfrm>
          <a:prstGeom prst="rect">
            <a:avLst/>
          </a:prstGeom>
        </p:spPr>
        <p:txBody>
          <a:bodyPr/>
          <a:lstStyle>
            <a:lvl1pPr>
              <a:defRPr sz="2000"/>
            </a:lvl1pPr>
            <a:lvl2pPr>
              <a:defRPr sz="1800"/>
            </a:lvl2pPr>
            <a:lvl3pPr>
              <a:defRPr sz="1800"/>
            </a:lvl3pPr>
          </a:lstStyle>
          <a:p>
            <a:pPr lvl="0"/>
            <a:r>
              <a:rPr lang="en-GB" dirty="0"/>
              <a:t>Point 1</a:t>
            </a:r>
          </a:p>
          <a:p>
            <a:pPr lvl="1"/>
            <a:r>
              <a:rPr lang="en-GB" dirty="0"/>
              <a:t>Point 2</a:t>
            </a:r>
          </a:p>
          <a:p>
            <a:pPr lvl="2"/>
            <a:r>
              <a:rPr lang="en-GB" dirty="0"/>
              <a:t>Point 3</a:t>
            </a:r>
          </a:p>
        </p:txBody>
      </p:sp>
    </p:spTree>
    <p:extLst>
      <p:ext uri="{BB962C8B-B14F-4D97-AF65-F5344CB8AC3E}">
        <p14:creationId xmlns:p14="http://schemas.microsoft.com/office/powerpoint/2010/main" val="491731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D110688-23E1-5240-B9BC-D4EC2A51F285}"/>
              </a:ext>
            </a:extLst>
          </p:cNvPr>
          <p:cNvPicPr>
            <a:picLocks noChangeAspect="1"/>
          </p:cNvPicPr>
          <p:nvPr userDrawn="1"/>
        </p:nvPicPr>
        <p:blipFill rotWithShape="1">
          <a:blip r:embed="rId2"/>
          <a:srcRect b="11165"/>
          <a:stretch/>
        </p:blipFill>
        <p:spPr>
          <a:xfrm>
            <a:off x="15631" y="0"/>
            <a:ext cx="12192000" cy="6092328"/>
          </a:xfrm>
          <a:prstGeom prst="rect">
            <a:avLst/>
          </a:prstGeom>
        </p:spPr>
      </p:pic>
      <p:sp>
        <p:nvSpPr>
          <p:cNvPr id="20" name="Text Placeholder 19">
            <a:extLst>
              <a:ext uri="{FF2B5EF4-FFF2-40B4-BE49-F238E27FC236}">
                <a16:creationId xmlns:a16="http://schemas.microsoft.com/office/drawing/2014/main" id="{18A5A4AE-3708-D54B-9903-5205548851A9}"/>
              </a:ext>
            </a:extLst>
          </p:cNvPr>
          <p:cNvSpPr>
            <a:spLocks noGrp="1"/>
          </p:cNvSpPr>
          <p:nvPr>
            <p:ph type="body" sz="quarter" idx="13" hasCustomPrompt="1"/>
          </p:nvPr>
        </p:nvSpPr>
        <p:spPr>
          <a:xfrm>
            <a:off x="780399" y="2865439"/>
            <a:ext cx="10586720" cy="589858"/>
          </a:xfrm>
          <a:prstGeom prst="rect">
            <a:avLst/>
          </a:prstGeom>
        </p:spPr>
        <p:txBody>
          <a:bodyPr/>
          <a:lstStyle>
            <a:lvl1pPr algn="ctr">
              <a:buNone/>
              <a:defRPr sz="3500" b="1" i="0" u="none">
                <a:solidFill>
                  <a:schemeClr val="accent2"/>
                </a:solidFill>
                <a:latin typeface="Gill Sans MT" panose="020B0502020104020203" pitchFamily="34" charset="77"/>
              </a:defRPr>
            </a:lvl1pPr>
            <a:lvl2pPr>
              <a:buNone/>
              <a:defRPr>
                <a:latin typeface="Gill Sans MT" panose="020B0502020104020203" pitchFamily="34" charset="77"/>
              </a:defRPr>
            </a:lvl2pPr>
            <a:lvl3pPr>
              <a:buNone/>
              <a:defRPr>
                <a:latin typeface="Gill Sans MT" panose="020B0502020104020203" pitchFamily="34" charset="77"/>
              </a:defRPr>
            </a:lvl3pPr>
            <a:lvl4pPr>
              <a:buNone/>
              <a:defRPr>
                <a:latin typeface="Gill Sans MT" panose="020B0502020104020203" pitchFamily="34" charset="77"/>
              </a:defRPr>
            </a:lvl4pPr>
            <a:lvl5pPr>
              <a:buNone/>
              <a:defRPr>
                <a:latin typeface="Gill Sans MT" panose="020B0502020104020203" pitchFamily="34" charset="77"/>
              </a:defRPr>
            </a:lvl5pPr>
          </a:lstStyle>
          <a:p>
            <a:pPr lvl="0"/>
            <a:r>
              <a:rPr lang="en-GB" dirty="0"/>
              <a:t>ADD SECTION BREAK TITLE</a:t>
            </a:r>
          </a:p>
          <a:p>
            <a:pPr lvl="1"/>
            <a:endParaRPr lang="en-US" dirty="0"/>
          </a:p>
        </p:txBody>
      </p:sp>
      <p:cxnSp>
        <p:nvCxnSpPr>
          <p:cNvPr id="28" name="Straight Connector 27">
            <a:extLst>
              <a:ext uri="{FF2B5EF4-FFF2-40B4-BE49-F238E27FC236}">
                <a16:creationId xmlns:a16="http://schemas.microsoft.com/office/drawing/2014/main" id="{F79A047A-8B61-E048-BF5B-F056E75509E9}"/>
              </a:ext>
            </a:extLst>
          </p:cNvPr>
          <p:cNvCxnSpPr>
            <a:cxnSpLocks/>
          </p:cNvCxnSpPr>
          <p:nvPr userDrawn="1"/>
        </p:nvCxnSpPr>
        <p:spPr>
          <a:xfrm>
            <a:off x="3293892" y="3415969"/>
            <a:ext cx="5445211"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0A58D35-01AD-384E-B073-154A9AC6DA05}"/>
              </a:ext>
            </a:extLst>
          </p:cNvPr>
          <p:cNvCxnSpPr>
            <a:cxnSpLocks/>
          </p:cNvCxnSpPr>
          <p:nvPr userDrawn="1"/>
        </p:nvCxnSpPr>
        <p:spPr>
          <a:xfrm>
            <a:off x="3318605" y="2842587"/>
            <a:ext cx="5371071"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Slide Number Placeholder 11">
            <a:extLst>
              <a:ext uri="{FF2B5EF4-FFF2-40B4-BE49-F238E27FC236}">
                <a16:creationId xmlns:a16="http://schemas.microsoft.com/office/drawing/2014/main" id="{B23F1392-F971-134D-9E73-C2BA4982FFE7}"/>
              </a:ext>
            </a:extLst>
          </p:cNvPr>
          <p:cNvSpPr txBox="1">
            <a:spLocks/>
          </p:cNvSpPr>
          <p:nvPr userDrawn="1"/>
        </p:nvSpPr>
        <p:spPr>
          <a:xfrm>
            <a:off x="4724400" y="6356350"/>
            <a:ext cx="2743200"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41146E-9C06-9F49-A71B-5E154561DE30}" type="slidenum">
              <a:rPr lang="en-US" smtClean="0"/>
              <a:pPr/>
              <a:t>‹#›</a:t>
            </a:fld>
            <a:endParaRPr lang="en-US" dirty="0"/>
          </a:p>
        </p:txBody>
      </p:sp>
      <p:pic>
        <p:nvPicPr>
          <p:cNvPr id="8" name="Picture 7">
            <a:extLst>
              <a:ext uri="{FF2B5EF4-FFF2-40B4-BE49-F238E27FC236}">
                <a16:creationId xmlns:a16="http://schemas.microsoft.com/office/drawing/2014/main" id="{C96C399F-5629-8247-A198-7FB3283E8589}"/>
              </a:ext>
            </a:extLst>
          </p:cNvPr>
          <p:cNvPicPr>
            <a:picLocks noChangeAspect="1"/>
          </p:cNvPicPr>
          <p:nvPr userDrawn="1"/>
        </p:nvPicPr>
        <p:blipFill>
          <a:blip r:embed="rId3"/>
          <a:srcRect/>
          <a:stretch/>
        </p:blipFill>
        <p:spPr>
          <a:xfrm>
            <a:off x="498684" y="6171599"/>
            <a:ext cx="1616736" cy="589862"/>
          </a:xfrm>
          <a:prstGeom prst="rect">
            <a:avLst/>
          </a:prstGeom>
        </p:spPr>
      </p:pic>
      <p:pic>
        <p:nvPicPr>
          <p:cNvPr id="11" name="Picture 10">
            <a:extLst>
              <a:ext uri="{FF2B5EF4-FFF2-40B4-BE49-F238E27FC236}">
                <a16:creationId xmlns:a16="http://schemas.microsoft.com/office/drawing/2014/main" id="{A2033DEE-4368-F643-BA4A-DDCDC70A054B}"/>
              </a:ext>
            </a:extLst>
          </p:cNvPr>
          <p:cNvPicPr>
            <a:picLocks noChangeAspect="1"/>
          </p:cNvPicPr>
          <p:nvPr userDrawn="1"/>
        </p:nvPicPr>
        <p:blipFill>
          <a:blip r:embed="rId4"/>
          <a:srcRect/>
          <a:stretch/>
        </p:blipFill>
        <p:spPr>
          <a:xfrm>
            <a:off x="10931470" y="6229882"/>
            <a:ext cx="567055" cy="508947"/>
          </a:xfrm>
          <a:prstGeom prst="rect">
            <a:avLst/>
          </a:prstGeom>
        </p:spPr>
      </p:pic>
    </p:spTree>
    <p:extLst>
      <p:ext uri="{BB962C8B-B14F-4D97-AF65-F5344CB8AC3E}">
        <p14:creationId xmlns:p14="http://schemas.microsoft.com/office/powerpoint/2010/main" val="3329690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62A62A-54B5-F747-81FE-566FD9A0B3B3}"/>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9B0CCECC-E1E4-EF4F-94F2-323A9164F7FC}"/>
              </a:ext>
            </a:extLst>
          </p:cNvPr>
          <p:cNvPicPr>
            <a:picLocks noChangeAspect="1"/>
          </p:cNvPicPr>
          <p:nvPr userDrawn="1"/>
        </p:nvPicPr>
        <p:blipFill>
          <a:blip r:embed="rId3"/>
          <a:srcRect/>
          <a:stretch/>
        </p:blipFill>
        <p:spPr>
          <a:xfrm>
            <a:off x="498684" y="6171599"/>
            <a:ext cx="1616736" cy="589862"/>
          </a:xfrm>
          <a:prstGeom prst="rect">
            <a:avLst/>
          </a:prstGeom>
        </p:spPr>
      </p:pic>
      <p:pic>
        <p:nvPicPr>
          <p:cNvPr id="8" name="Picture 7">
            <a:extLst>
              <a:ext uri="{FF2B5EF4-FFF2-40B4-BE49-F238E27FC236}">
                <a16:creationId xmlns:a16="http://schemas.microsoft.com/office/drawing/2014/main" id="{B57C5FF6-C185-0445-B3BA-EBA41B9A81D3}"/>
              </a:ext>
            </a:extLst>
          </p:cNvPr>
          <p:cNvPicPr>
            <a:picLocks noChangeAspect="1"/>
          </p:cNvPicPr>
          <p:nvPr userDrawn="1"/>
        </p:nvPicPr>
        <p:blipFill>
          <a:blip r:embed="rId4"/>
          <a:srcRect/>
          <a:stretch/>
        </p:blipFill>
        <p:spPr>
          <a:xfrm>
            <a:off x="10931470" y="6229882"/>
            <a:ext cx="567055" cy="508947"/>
          </a:xfrm>
          <a:prstGeom prst="rect">
            <a:avLst/>
          </a:prstGeom>
        </p:spPr>
      </p:pic>
    </p:spTree>
    <p:extLst>
      <p:ext uri="{BB962C8B-B14F-4D97-AF65-F5344CB8AC3E}">
        <p14:creationId xmlns:p14="http://schemas.microsoft.com/office/powerpoint/2010/main" val="33246979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5295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60"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F150E4-CD0D-2147-BD01-936532EDC0F2}"/>
              </a:ext>
            </a:extLst>
          </p:cNvPr>
          <p:cNvSpPr>
            <a:spLocks noGrp="1"/>
          </p:cNvSpPr>
          <p:nvPr>
            <p:ph type="body" sz="quarter" idx="13"/>
          </p:nvPr>
        </p:nvSpPr>
        <p:spPr/>
        <p:txBody>
          <a:bodyPr/>
          <a:lstStyle/>
          <a:p>
            <a:r>
              <a:rPr lang="en-US" dirty="0"/>
              <a:t>PRESENTATION TO PORTFOLIO COMMITTEE ON THE STATE OF THE UTHUKELA DISTRICT &amp; ITS LOCAL MUNICIPALITIES</a:t>
            </a:r>
          </a:p>
        </p:txBody>
      </p:sp>
      <p:sp>
        <p:nvSpPr>
          <p:cNvPr id="3" name="Text Placeholder 2">
            <a:extLst>
              <a:ext uri="{FF2B5EF4-FFF2-40B4-BE49-F238E27FC236}">
                <a16:creationId xmlns:a16="http://schemas.microsoft.com/office/drawing/2014/main" id="{C360F1A8-600F-A446-AF6A-1BADD7726357}"/>
              </a:ext>
            </a:extLst>
          </p:cNvPr>
          <p:cNvSpPr>
            <a:spLocks noGrp="1"/>
          </p:cNvSpPr>
          <p:nvPr>
            <p:ph type="body" sz="quarter" idx="15"/>
          </p:nvPr>
        </p:nvSpPr>
        <p:spPr>
          <a:xfrm>
            <a:off x="677917" y="5564054"/>
            <a:ext cx="10957035" cy="310203"/>
          </a:xfrm>
        </p:spPr>
        <p:txBody>
          <a:bodyPr/>
          <a:lstStyle/>
          <a:p>
            <a:r>
              <a:rPr lang="en-US" dirty="0"/>
              <a:t>COGTA PORTFOLIO COMMITTEE – PRESENTER: Ms NOLWAZI NJOKWENI  – DATE:  10 March 2021</a:t>
            </a:r>
          </a:p>
        </p:txBody>
      </p:sp>
    </p:spTree>
    <p:extLst>
      <p:ext uri="{BB962C8B-B14F-4D97-AF65-F5344CB8AC3E}">
        <p14:creationId xmlns:p14="http://schemas.microsoft.com/office/powerpoint/2010/main" val="2766550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b="1" dirty="0"/>
              <a:t>7. DDM IMPLEMENTATION &amp; KEY ISSUES  </a:t>
            </a:r>
          </a:p>
        </p:txBody>
      </p:sp>
      <p:sp>
        <p:nvSpPr>
          <p:cNvPr id="3" name="Content Placeholder 2"/>
          <p:cNvSpPr>
            <a:spLocks noGrp="1"/>
          </p:cNvSpPr>
          <p:nvPr>
            <p:ph sz="half" idx="2"/>
          </p:nvPr>
        </p:nvSpPr>
        <p:spPr>
          <a:xfrm>
            <a:off x="498684" y="1756342"/>
            <a:ext cx="11593232" cy="5627096"/>
          </a:xfrm>
        </p:spPr>
        <p:txBody>
          <a:bodyPr/>
          <a:lstStyle/>
          <a:p>
            <a:pPr marL="0" indent="0">
              <a:buNone/>
            </a:pPr>
            <a:endParaRPr lang="en-ZA" dirty="0"/>
          </a:p>
          <a:p>
            <a:pPr>
              <a:buFont typeface="Wingdings" panose="05000000000000000000" pitchFamily="2" charset="2"/>
              <a:buChar char="q"/>
            </a:pPr>
            <a:r>
              <a:rPr lang="en-ZA" sz="1600" dirty="0" err="1"/>
              <a:t>Uthukela</a:t>
            </a:r>
            <a:r>
              <a:rPr lang="en-ZA" sz="1600" dirty="0"/>
              <a:t> DDM inauguration took place on the 22 September 2020</a:t>
            </a:r>
          </a:p>
          <a:p>
            <a:pPr>
              <a:buFont typeface="Wingdings" panose="05000000000000000000" pitchFamily="2" charset="2"/>
              <a:buChar char="q"/>
            </a:pPr>
            <a:r>
              <a:rPr lang="en-ZA" sz="1600" b="1" dirty="0" err="1"/>
              <a:t>Uthukela</a:t>
            </a:r>
            <a:r>
              <a:rPr lang="en-ZA" sz="1600" b="1" dirty="0"/>
              <a:t> Technical DDM </a:t>
            </a:r>
            <a:r>
              <a:rPr lang="en-ZA" sz="1600" dirty="0"/>
              <a:t>has adopted four clusters with Municipal Managers as conveners and Mayors as cluster chairpersons (Social, Economic &amp; Infrastructure, JCPS and Governance and Administrations.</a:t>
            </a:r>
          </a:p>
          <a:p>
            <a:pPr>
              <a:buFont typeface="Wingdings" panose="05000000000000000000" pitchFamily="2" charset="2"/>
              <a:buChar char="q"/>
            </a:pPr>
            <a:r>
              <a:rPr lang="en-ZA" sz="1600" dirty="0"/>
              <a:t>These 4 clusters ae  established to support DDM Technical and Political Hub and also to attend on issues of COVID 19.</a:t>
            </a:r>
          </a:p>
          <a:p>
            <a:pPr lvl="1">
              <a:buFont typeface="Wingdings" panose="05000000000000000000" pitchFamily="2" charset="2"/>
              <a:buChar char="ü"/>
            </a:pPr>
            <a:r>
              <a:rPr lang="en-US" sz="1600" dirty="0"/>
              <a:t>The entire District as an </a:t>
            </a:r>
            <a:r>
              <a:rPr lang="en-US" sz="1600" dirty="0" err="1"/>
              <a:t>Agri</a:t>
            </a:r>
            <a:r>
              <a:rPr lang="en-US" sz="1600" dirty="0"/>
              <a:t>-enterprise and small- scale farming resource region. </a:t>
            </a:r>
          </a:p>
          <a:p>
            <a:pPr lvl="1">
              <a:buFont typeface="Wingdings" panose="05000000000000000000" pitchFamily="2" charset="2"/>
              <a:buChar char="ü"/>
            </a:pPr>
            <a:r>
              <a:rPr lang="en-US" sz="1600" dirty="0"/>
              <a:t> uThukela DM as an important Eco-resource production areas.</a:t>
            </a:r>
          </a:p>
          <a:p>
            <a:pPr lvl="1">
              <a:buFont typeface="Wingdings" panose="05000000000000000000" pitchFamily="2" charset="2"/>
              <a:buChar char="ü"/>
            </a:pPr>
            <a:r>
              <a:rPr lang="en-US" sz="1600" dirty="0"/>
              <a:t>Ladysmith and </a:t>
            </a:r>
            <a:r>
              <a:rPr lang="en-US" sz="1600" dirty="0" err="1"/>
              <a:t>Estcourt</a:t>
            </a:r>
            <a:r>
              <a:rPr lang="en-US" sz="1600" dirty="0"/>
              <a:t> as regional Development anchors within KZN. </a:t>
            </a:r>
          </a:p>
          <a:p>
            <a:pPr lvl="1">
              <a:buFont typeface="Wingdings" panose="05000000000000000000" pitchFamily="2" charset="2"/>
              <a:buChar char="ü"/>
            </a:pPr>
            <a:r>
              <a:rPr lang="en-US" sz="1600" dirty="0"/>
              <a:t>Key Regional Roads (N3 &amp; N11) and Key Rail routes cutting across the District.</a:t>
            </a:r>
          </a:p>
          <a:p>
            <a:pPr lvl="1">
              <a:buFont typeface="Wingdings" panose="05000000000000000000" pitchFamily="2" charset="2"/>
              <a:buChar char="ü"/>
            </a:pPr>
            <a:r>
              <a:rPr lang="en-US" sz="1600" dirty="0"/>
              <a:t>The Alfred Duma Local Municipality has prepared a single land use scheme in terms of SPLUMA which was adopted in December 2019. Municipality has noted that an exemption application in terms of SPLUMA is not required.</a:t>
            </a:r>
          </a:p>
          <a:p>
            <a:pPr lvl="1">
              <a:buFont typeface="Wingdings" panose="05000000000000000000" pitchFamily="2" charset="2"/>
              <a:buChar char="ü"/>
            </a:pPr>
            <a:r>
              <a:rPr lang="en-US" sz="1600" dirty="0"/>
              <a:t>The </a:t>
            </a:r>
            <a:r>
              <a:rPr lang="en-US" sz="1600" dirty="0" err="1"/>
              <a:t>Okhahlamba</a:t>
            </a:r>
            <a:r>
              <a:rPr lang="en-US" sz="1600" dirty="0"/>
              <a:t> Local Municipality has prepared a land use scheme in terms of SPLUMA which was adopted by Council Municipality has noted that an exemption application in terms of SPLUMA is not required.</a:t>
            </a:r>
          </a:p>
          <a:p>
            <a:pPr lvl="1">
              <a:buFont typeface="Wingdings" panose="05000000000000000000" pitchFamily="2" charset="2"/>
              <a:buChar char="ü"/>
            </a:pPr>
            <a:r>
              <a:rPr lang="en-US" sz="1600" dirty="0"/>
              <a:t>The municipality received a grant from COGTA to prepare a single land use scheme and is in the process of its development. This is likely to be </a:t>
            </a:r>
            <a:r>
              <a:rPr lang="en-US" sz="1600" dirty="0" err="1"/>
              <a:t>finalised</a:t>
            </a:r>
            <a:r>
              <a:rPr lang="en-US" sz="1600" dirty="0"/>
              <a:t> in late 2020</a:t>
            </a:r>
          </a:p>
          <a:p>
            <a:pPr>
              <a:buFont typeface="Wingdings" panose="05000000000000000000" pitchFamily="2" charset="2"/>
              <a:buChar char="ü"/>
            </a:pPr>
            <a:endParaRPr lang="en-US" sz="1600" dirty="0"/>
          </a:p>
          <a:p>
            <a:pPr>
              <a:buFont typeface="Wingdings" panose="05000000000000000000" pitchFamily="2" charset="2"/>
              <a:buChar char="ü"/>
            </a:pPr>
            <a:endParaRPr lang="en-ZA" dirty="0"/>
          </a:p>
          <a:p>
            <a:pPr marL="457200" indent="-457200">
              <a:buAutoNum type="arabicPeriod"/>
            </a:pPr>
            <a:endParaRPr lang="en-ZA" dirty="0"/>
          </a:p>
        </p:txBody>
      </p:sp>
      <p:graphicFrame>
        <p:nvGraphicFramePr>
          <p:cNvPr id="4" name="Table 3"/>
          <p:cNvGraphicFramePr>
            <a:graphicFrameLocks noGrp="1"/>
          </p:cNvGraphicFramePr>
          <p:nvPr>
            <p:extLst>
              <p:ext uri="{D42A27DB-BD31-4B8C-83A1-F6EECF244321}">
                <p14:modId xmlns:p14="http://schemas.microsoft.com/office/powerpoint/2010/main" val="3238809507"/>
              </p:ext>
            </p:extLst>
          </p:nvPr>
        </p:nvGraphicFramePr>
        <p:xfrm>
          <a:off x="498682" y="784622"/>
          <a:ext cx="10774368" cy="1156913"/>
        </p:xfrm>
        <a:graphic>
          <a:graphicData uri="http://schemas.openxmlformats.org/drawingml/2006/table">
            <a:tbl>
              <a:tblPr firstRow="1" bandRow="1">
                <a:tableStyleId>{5C22544A-7EE6-4342-B048-85BDC9FD1C3A}</a:tableStyleId>
              </a:tblPr>
              <a:tblGrid>
                <a:gridCol w="5387184">
                  <a:extLst>
                    <a:ext uri="{9D8B030D-6E8A-4147-A177-3AD203B41FA5}">
                      <a16:colId xmlns:a16="http://schemas.microsoft.com/office/drawing/2014/main" val="2591918210"/>
                    </a:ext>
                  </a:extLst>
                </a:gridCol>
                <a:gridCol w="5387184">
                  <a:extLst>
                    <a:ext uri="{9D8B030D-6E8A-4147-A177-3AD203B41FA5}">
                      <a16:colId xmlns:a16="http://schemas.microsoft.com/office/drawing/2014/main" val="308912157"/>
                    </a:ext>
                  </a:extLst>
                </a:gridCol>
              </a:tblGrid>
              <a:tr h="307283">
                <a:tc>
                  <a:txBody>
                    <a:bodyPr/>
                    <a:lstStyle/>
                    <a:p>
                      <a:r>
                        <a:rPr lang="en-ZA" dirty="0"/>
                        <a:t>UTHUKELA</a:t>
                      </a:r>
                      <a:r>
                        <a:rPr lang="en-ZA" baseline="0" dirty="0"/>
                        <a:t> </a:t>
                      </a:r>
                      <a:r>
                        <a:rPr lang="en-ZA" dirty="0"/>
                        <a:t>DISTRICT </a:t>
                      </a:r>
                    </a:p>
                  </a:txBody>
                  <a:tcPr/>
                </a:tc>
                <a:tc>
                  <a:txBody>
                    <a:bodyPr/>
                    <a:lstStyle/>
                    <a:p>
                      <a:r>
                        <a:rPr lang="en-ZA" dirty="0"/>
                        <a:t>DDM CHAMPION</a:t>
                      </a:r>
                    </a:p>
                  </a:txBody>
                  <a:tcPr/>
                </a:tc>
                <a:extLst>
                  <a:ext uri="{0D108BD9-81ED-4DB2-BD59-A6C34878D82A}">
                    <a16:rowId xmlns:a16="http://schemas.microsoft.com/office/drawing/2014/main" val="1741336082"/>
                  </a:ext>
                </a:extLst>
              </a:tr>
              <a:tr h="307283">
                <a:tc>
                  <a:txBody>
                    <a:bodyPr/>
                    <a:lstStyle/>
                    <a:p>
                      <a:r>
                        <a:rPr lang="en-ZA" dirty="0"/>
                        <a:t>Deputy Minster J </a:t>
                      </a:r>
                      <a:r>
                        <a:rPr lang="en-ZA" dirty="0" err="1"/>
                        <a:t>Phahlaa</a:t>
                      </a:r>
                      <a:endParaRPr lang="en-ZA" dirty="0"/>
                    </a:p>
                  </a:txBody>
                  <a:tcPr/>
                </a:tc>
                <a:tc>
                  <a:txBody>
                    <a:bodyPr/>
                    <a:lstStyle/>
                    <a:p>
                      <a:r>
                        <a:rPr lang="en-ZA" dirty="0"/>
                        <a:t>National</a:t>
                      </a:r>
                      <a:r>
                        <a:rPr lang="en-ZA" baseline="0" dirty="0"/>
                        <a:t> Champion</a:t>
                      </a:r>
                      <a:endParaRPr lang="en-ZA" dirty="0"/>
                    </a:p>
                  </a:txBody>
                  <a:tcPr/>
                </a:tc>
                <a:extLst>
                  <a:ext uri="{0D108BD9-81ED-4DB2-BD59-A6C34878D82A}">
                    <a16:rowId xmlns:a16="http://schemas.microsoft.com/office/drawing/2014/main" val="2494928946"/>
                  </a:ext>
                </a:extLst>
              </a:tr>
              <a:tr h="425393">
                <a:tc>
                  <a:txBody>
                    <a:bodyPr/>
                    <a:lstStyle/>
                    <a:p>
                      <a:r>
                        <a:rPr lang="en-ZA" dirty="0"/>
                        <a:t>MEC </a:t>
                      </a:r>
                      <a:r>
                        <a:rPr lang="en-ZA" dirty="0" err="1"/>
                        <a:t>Nomusa</a:t>
                      </a:r>
                      <a:r>
                        <a:rPr lang="en-ZA" dirty="0"/>
                        <a:t> </a:t>
                      </a:r>
                      <a:r>
                        <a:rPr lang="en-ZA" dirty="0" err="1"/>
                        <a:t>Dube-Ncube</a:t>
                      </a:r>
                      <a:endParaRPr lang="en-ZA" dirty="0"/>
                    </a:p>
                  </a:txBody>
                  <a:tcPr/>
                </a:tc>
                <a:tc>
                  <a:txBody>
                    <a:bodyPr/>
                    <a:lstStyle/>
                    <a:p>
                      <a:r>
                        <a:rPr lang="en-ZA" dirty="0"/>
                        <a:t>District Political Champion</a:t>
                      </a:r>
                    </a:p>
                  </a:txBody>
                  <a:tcPr/>
                </a:tc>
                <a:extLst>
                  <a:ext uri="{0D108BD9-81ED-4DB2-BD59-A6C34878D82A}">
                    <a16:rowId xmlns:a16="http://schemas.microsoft.com/office/drawing/2014/main" val="33700179"/>
                  </a:ext>
                </a:extLst>
              </a:tr>
            </a:tbl>
          </a:graphicData>
        </a:graphic>
      </p:graphicFrame>
    </p:spTree>
    <p:extLst>
      <p:ext uri="{BB962C8B-B14F-4D97-AF65-F5344CB8AC3E}">
        <p14:creationId xmlns:p14="http://schemas.microsoft.com/office/powerpoint/2010/main" val="1965603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b="1" dirty="0"/>
              <a:t>7. DDM IMPLEMENTATION &amp; KEY ISSUES  </a:t>
            </a:r>
          </a:p>
        </p:txBody>
      </p:sp>
      <p:sp>
        <p:nvSpPr>
          <p:cNvPr id="3" name="Content Placeholder 2"/>
          <p:cNvSpPr>
            <a:spLocks noGrp="1"/>
          </p:cNvSpPr>
          <p:nvPr>
            <p:ph sz="half" idx="2"/>
          </p:nvPr>
        </p:nvSpPr>
        <p:spPr>
          <a:xfrm>
            <a:off x="498684" y="814647"/>
            <a:ext cx="11593232" cy="5627096"/>
          </a:xfrm>
        </p:spPr>
        <p:txBody>
          <a:bodyPr/>
          <a:lstStyle/>
          <a:p>
            <a:pPr>
              <a:buFont typeface="Wingdings" panose="05000000000000000000" pitchFamily="2" charset="2"/>
              <a:buChar char="ü"/>
            </a:pPr>
            <a:endParaRPr lang="en-US" sz="1600" dirty="0"/>
          </a:p>
          <a:p>
            <a:pPr>
              <a:buFont typeface="Wingdings" panose="05000000000000000000" pitchFamily="2" charset="2"/>
              <a:buChar char="ü"/>
            </a:pPr>
            <a:endParaRPr lang="en-ZA" dirty="0"/>
          </a:p>
          <a:p>
            <a:pPr marL="457200" indent="-457200">
              <a:buAutoNum type="arabicPeriod"/>
            </a:pPr>
            <a:endParaRPr lang="en-ZA" dirty="0"/>
          </a:p>
        </p:txBody>
      </p:sp>
      <p:sp>
        <p:nvSpPr>
          <p:cNvPr id="5" name="Rectangle 4"/>
          <p:cNvSpPr/>
          <p:nvPr/>
        </p:nvSpPr>
        <p:spPr>
          <a:xfrm>
            <a:off x="362207" y="1000036"/>
            <a:ext cx="11579584" cy="5232202"/>
          </a:xfrm>
          <a:prstGeom prst="rect">
            <a:avLst/>
          </a:prstGeom>
        </p:spPr>
        <p:txBody>
          <a:bodyPr wrap="square">
            <a:spAutoFit/>
          </a:bodyPr>
          <a:lstStyle/>
          <a:p>
            <a:r>
              <a:rPr lang="en-US" sz="2800" i="1" dirty="0"/>
              <a:t>Misalignment &amp; gaps in planning &amp; budgets </a:t>
            </a:r>
          </a:p>
          <a:p>
            <a:pPr marL="285750" indent="-285750">
              <a:buFont typeface="Wingdings" panose="05000000000000000000" pitchFamily="2" charset="2"/>
              <a:buChar char="ü"/>
            </a:pPr>
            <a:r>
              <a:rPr lang="en-US" dirty="0"/>
              <a:t>The main issues facing the uThukela is the lack of consistency between local plans and the visions included in the local plans are not supported by interventions/</a:t>
            </a:r>
            <a:r>
              <a:rPr lang="en-US" dirty="0" err="1"/>
              <a:t>programme</a:t>
            </a:r>
            <a:r>
              <a:rPr lang="en-US" dirty="0"/>
              <a:t>/projects).</a:t>
            </a:r>
          </a:p>
          <a:p>
            <a:pPr marL="285750" indent="-285750">
              <a:buFont typeface="Wingdings" panose="05000000000000000000" pitchFamily="2" charset="2"/>
              <a:buChar char="ü"/>
            </a:pPr>
            <a:r>
              <a:rPr lang="en-US" dirty="0"/>
              <a:t>Lack of budget alignment between SDF and IDP. (Interventions/</a:t>
            </a:r>
            <a:r>
              <a:rPr lang="en-US" dirty="0" err="1"/>
              <a:t>programme</a:t>
            </a:r>
            <a:r>
              <a:rPr lang="en-US" dirty="0"/>
              <a:t>/projects in the SDF are not budget for in the IDP)</a:t>
            </a:r>
          </a:p>
          <a:p>
            <a:pPr marL="285750" indent="-285750">
              <a:buFont typeface="Wingdings" panose="05000000000000000000" pitchFamily="2" charset="2"/>
              <a:buChar char="ü"/>
            </a:pPr>
            <a:r>
              <a:rPr lang="en-US" dirty="0"/>
              <a:t>National and provincial sector department’s budget not efficiently coordinated to implement of local plans (IDP and SDF)</a:t>
            </a:r>
          </a:p>
          <a:p>
            <a:pPr marL="285750" indent="-285750">
              <a:buFont typeface="Wingdings" panose="05000000000000000000" pitchFamily="2" charset="2"/>
              <a:buChar char="ü"/>
            </a:pPr>
            <a:r>
              <a:rPr lang="en-US" dirty="0"/>
              <a:t>uThukela DM has a poor settlement pattern, which manifests in the form of the dominance of townships and small rural settlements,</a:t>
            </a:r>
          </a:p>
          <a:p>
            <a:pPr marL="285750" indent="-285750">
              <a:buFont typeface="Wingdings" panose="05000000000000000000" pitchFamily="2" charset="2"/>
              <a:buChar char="ü"/>
            </a:pPr>
            <a:r>
              <a:rPr lang="en-US" dirty="0"/>
              <a:t>The purchase of commercial farms for communities who in turn do not commercially farm these areas,</a:t>
            </a:r>
          </a:p>
          <a:p>
            <a:pPr marL="285750" indent="-285750">
              <a:buFont typeface="Wingdings" panose="05000000000000000000" pitchFamily="2" charset="2"/>
              <a:buChar char="ü"/>
            </a:pPr>
            <a:r>
              <a:rPr lang="en-US" dirty="0"/>
              <a:t>Slow release of land for housing by both the public and private sector resulting in densifying settlements where land is available, often far from economic opportunities or servicing options,</a:t>
            </a:r>
          </a:p>
          <a:p>
            <a:pPr marL="285750" indent="-285750">
              <a:buFont typeface="Wingdings" panose="05000000000000000000" pitchFamily="2" charset="2"/>
              <a:buChar char="ü"/>
            </a:pPr>
            <a:r>
              <a:rPr lang="en-US" dirty="0"/>
              <a:t>There are cellular network coverage issues which required. Better digital accessibility and internet coverage is needed for the District so as to allow greater access to information for schools, training facilities and communities at large,</a:t>
            </a:r>
          </a:p>
          <a:p>
            <a:pPr marL="285750" indent="-285750">
              <a:buFont typeface="Wingdings" panose="05000000000000000000" pitchFamily="2" charset="2"/>
              <a:buChar char="ü"/>
            </a:pPr>
            <a:r>
              <a:rPr lang="en-US" dirty="0"/>
              <a:t>Land tenure reform planning is not integrated into planning tools and frameworks due to a lack of high level integration between the Department of Rural Development and Land Reform, the Department of Agriculture and Rural Development. Consequently, settlement in deep rural areas are further </a:t>
            </a:r>
            <a:r>
              <a:rPr lang="en-US" dirty="0" err="1"/>
              <a:t>marginalised</a:t>
            </a:r>
            <a:endParaRPr lang="en-US" dirty="0"/>
          </a:p>
        </p:txBody>
      </p:sp>
    </p:spTree>
    <p:extLst>
      <p:ext uri="{BB962C8B-B14F-4D97-AF65-F5344CB8AC3E}">
        <p14:creationId xmlns:p14="http://schemas.microsoft.com/office/powerpoint/2010/main" val="2637068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b="1" dirty="0"/>
              <a:t>7. DDM IMPLEMENTATION &amp; KEY ISSUES  </a:t>
            </a:r>
          </a:p>
        </p:txBody>
      </p:sp>
      <p:sp>
        <p:nvSpPr>
          <p:cNvPr id="5" name="Rectangle 4"/>
          <p:cNvSpPr/>
          <p:nvPr/>
        </p:nvSpPr>
        <p:spPr>
          <a:xfrm>
            <a:off x="124736" y="681037"/>
            <a:ext cx="12067264" cy="5970865"/>
          </a:xfrm>
          <a:prstGeom prst="rect">
            <a:avLst/>
          </a:prstGeom>
        </p:spPr>
        <p:txBody>
          <a:bodyPr wrap="square">
            <a:spAutoFit/>
          </a:bodyPr>
          <a:lstStyle/>
          <a:p>
            <a:r>
              <a:rPr lang="en-US" sz="2800" i="1" dirty="0"/>
              <a:t>Misalignment &amp; gaps in planning &amp; budgets </a:t>
            </a:r>
          </a:p>
          <a:p>
            <a:pPr marL="457200" indent="-457200">
              <a:buFont typeface="Wingdings" panose="05000000000000000000" pitchFamily="2" charset="2"/>
              <a:buChar char="ü"/>
            </a:pPr>
            <a:r>
              <a:rPr lang="en-US" dirty="0"/>
              <a:t>Vertical alignment of municipal plans with national and provincial document is fairly acceptable narratively. The IDP and SDF make reference in the narrative to some of these plans. However the IDP/SDF did not demonstrate explicitly how the national and provincial strategies will be implemented in Local context</a:t>
            </a:r>
            <a:r>
              <a:rPr lang="en-US" sz="2000" dirty="0"/>
              <a:t>;</a:t>
            </a:r>
          </a:p>
          <a:p>
            <a:pPr marL="457200" indent="-457200">
              <a:buFont typeface="Wingdings" panose="05000000000000000000" pitchFamily="2" charset="2"/>
              <a:buChar char="ü"/>
            </a:pPr>
            <a:r>
              <a:rPr lang="en-US" dirty="0"/>
              <a:t>Long- term visioning is inadequately addressed in most plans;</a:t>
            </a:r>
          </a:p>
          <a:p>
            <a:pPr marL="457200" indent="-457200">
              <a:buFont typeface="Wingdings" panose="05000000000000000000" pitchFamily="2" charset="2"/>
              <a:buChar char="ü"/>
            </a:pPr>
            <a:r>
              <a:rPr lang="en-US" dirty="0"/>
              <a:t>Sector Department spending is not always going to areas </a:t>
            </a:r>
            <a:r>
              <a:rPr lang="en-US" dirty="0" err="1"/>
              <a:t>prioritised</a:t>
            </a:r>
            <a:r>
              <a:rPr lang="en-US" dirty="0"/>
              <a:t> in provincial or municipal plans</a:t>
            </a:r>
          </a:p>
          <a:p>
            <a:pPr marL="457200" indent="-457200">
              <a:buFont typeface="Wingdings" panose="05000000000000000000" pitchFamily="2" charset="2"/>
              <a:buChar char="ü"/>
            </a:pPr>
            <a:r>
              <a:rPr lang="en-US" dirty="0"/>
              <a:t>scenario planning is a planning aspect not explored in all plans within the District</a:t>
            </a:r>
          </a:p>
          <a:p>
            <a:endParaRPr lang="en-US" dirty="0"/>
          </a:p>
          <a:p>
            <a:r>
              <a:rPr lang="en-US" sz="2800" i="1" dirty="0"/>
              <a:t>Key Challenges and Opportunities</a:t>
            </a:r>
          </a:p>
          <a:p>
            <a:pPr marL="285750" indent="-285750">
              <a:buFont typeface="Wingdings" panose="05000000000000000000" pitchFamily="2" charset="2"/>
              <a:buChar char="ü"/>
            </a:pPr>
            <a:r>
              <a:rPr lang="en-US" dirty="0"/>
              <a:t>The population of uThukela District increased from 668,848 in 2011 to 706,589 in 2016 recording approximately 2% growth, which translates to an annual growth rate of 0.17% </a:t>
            </a:r>
          </a:p>
          <a:p>
            <a:pPr marL="285750" indent="-285750">
              <a:buFont typeface="Wingdings" panose="05000000000000000000" pitchFamily="2" charset="2"/>
              <a:buChar char="ü"/>
            </a:pPr>
            <a:r>
              <a:rPr lang="en-US" dirty="0"/>
              <a:t>Alfred Duma municipality experienced the highest increase followed by </a:t>
            </a:r>
            <a:r>
              <a:rPr lang="en-US" dirty="0" err="1"/>
              <a:t>Inkosi</a:t>
            </a:r>
            <a:r>
              <a:rPr lang="en-US" dirty="0"/>
              <a:t> Langalibalele municipality (1.69%). </a:t>
            </a:r>
          </a:p>
          <a:p>
            <a:pPr marL="285750" indent="-285750">
              <a:buFont typeface="Wingdings" panose="05000000000000000000" pitchFamily="2" charset="2"/>
              <a:buChar char="ü"/>
            </a:pPr>
            <a:r>
              <a:rPr lang="en-US" dirty="0" err="1"/>
              <a:t>Okhahlamba</a:t>
            </a:r>
            <a:r>
              <a:rPr lang="en-US" dirty="0"/>
              <a:t> also experienced an increase in its population recording 4.2% respectively between 2001 and 2016</a:t>
            </a:r>
          </a:p>
          <a:p>
            <a:pPr marL="285750" indent="-285750">
              <a:buFont typeface="Wingdings" panose="05000000000000000000" pitchFamily="2" charset="2"/>
              <a:buChar char="ü"/>
            </a:pPr>
            <a:r>
              <a:rPr lang="en-US" dirty="0"/>
              <a:t>Educational levels within the District: a small percentage of the population in the district has post-matric qualifications at only 1%, whilst 14% of the population has no schooling whatsoever. Hence limited pool of skilled </a:t>
            </a:r>
            <a:r>
              <a:rPr lang="en-US" dirty="0" err="1"/>
              <a:t>labour</a:t>
            </a:r>
            <a:r>
              <a:rPr lang="en-US" dirty="0"/>
              <a:t>.;</a:t>
            </a:r>
          </a:p>
          <a:p>
            <a:pPr marL="285750" indent="-285750">
              <a:buFont typeface="Wingdings" panose="05000000000000000000" pitchFamily="2" charset="2"/>
              <a:buChar char="ü"/>
            </a:pPr>
            <a:r>
              <a:rPr lang="en-US" dirty="0"/>
              <a:t>Healthcare: The IDP indicates that diseases of the circulatory system and diseases of the respiratory system are the main group causes of death in the district accounting 2,596, 1,38 ; Other natural causes and tuberculosis (A15 A19) are the top two leading underlying natural causes of[accounting for 32,7% and 15,8% of the deaths reported in the district;</a:t>
            </a:r>
            <a:endParaRPr lang="en-US" i="1" dirty="0"/>
          </a:p>
        </p:txBody>
      </p:sp>
    </p:spTree>
    <p:extLst>
      <p:ext uri="{BB962C8B-B14F-4D97-AF65-F5344CB8AC3E}">
        <p14:creationId xmlns:p14="http://schemas.microsoft.com/office/powerpoint/2010/main" val="1514165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b="1" dirty="0"/>
              <a:t>7. DDM IMPLEMENTATION &amp; KEY ISSUES  </a:t>
            </a:r>
          </a:p>
        </p:txBody>
      </p:sp>
      <p:sp>
        <p:nvSpPr>
          <p:cNvPr id="5" name="Rectangle 4"/>
          <p:cNvSpPr/>
          <p:nvPr/>
        </p:nvSpPr>
        <p:spPr>
          <a:xfrm>
            <a:off x="67870" y="456233"/>
            <a:ext cx="12067264" cy="5940088"/>
          </a:xfrm>
          <a:prstGeom prst="rect">
            <a:avLst/>
          </a:prstGeom>
        </p:spPr>
        <p:txBody>
          <a:bodyPr wrap="square">
            <a:spAutoFit/>
          </a:bodyPr>
          <a:lstStyle/>
          <a:p>
            <a:r>
              <a:rPr lang="en-US" sz="2800" i="1" dirty="0"/>
              <a:t>Key Challenges</a:t>
            </a:r>
            <a:endParaRPr lang="en-US" dirty="0"/>
          </a:p>
          <a:p>
            <a:pPr marL="285750" indent="-285750">
              <a:buFont typeface="Wingdings" panose="05000000000000000000" pitchFamily="2" charset="2"/>
              <a:buChar char="ü"/>
            </a:pPr>
            <a:r>
              <a:rPr lang="en-US" dirty="0"/>
              <a:t>There has been an improvement in the levels of access to piped (tap) water across all the local municipalities – with more households having access to tap water inside their dwellings/yards. </a:t>
            </a:r>
          </a:p>
          <a:p>
            <a:pPr marL="285750" indent="-285750">
              <a:buFont typeface="Wingdings" panose="05000000000000000000" pitchFamily="2" charset="2"/>
              <a:buChar char="ü"/>
            </a:pPr>
            <a:r>
              <a:rPr lang="en-US" dirty="0"/>
              <a:t>The results of the Universal Access Plan Phase 2 study that was prepared in 2016 indicate that in the District there were 15,544 households without universal access, with a future demand of 160.6 Ml/ day. </a:t>
            </a:r>
            <a:r>
              <a:rPr lang="en-US" dirty="0">
                <a:solidFill>
                  <a:srgbClr val="FF0000"/>
                </a:solidFill>
              </a:rPr>
              <a:t>The estimated infrastructure cost for all bulk components was R2.35 Billion. </a:t>
            </a:r>
          </a:p>
          <a:p>
            <a:pPr marL="285750" indent="-285750">
              <a:buFont typeface="Wingdings" panose="05000000000000000000" pitchFamily="2" charset="2"/>
              <a:buChar char="ü"/>
            </a:pPr>
            <a:r>
              <a:rPr lang="en-US" dirty="0"/>
              <a:t>40.7% real loss through water leaks, burst pipes and overflows for the uThukela WSA, and 36%. Apparent losses which consists of </a:t>
            </a:r>
            <a:r>
              <a:rPr lang="en-US" dirty="0" err="1"/>
              <a:t>unauthorised</a:t>
            </a:r>
            <a:r>
              <a:rPr lang="en-US" dirty="0"/>
              <a:t> consumption, inaccurate meters, and unbilled and </a:t>
            </a:r>
            <a:r>
              <a:rPr lang="en-US" dirty="0" err="1"/>
              <a:t>authorised</a:t>
            </a:r>
            <a:r>
              <a:rPr lang="en-US" dirty="0"/>
              <a:t> consumption, accounts for 11.8% in the uThukela WSA, and 18.2%. When combining the apparent losses with the real losses and the unbilled </a:t>
            </a:r>
            <a:r>
              <a:rPr lang="en-US" dirty="0" err="1"/>
              <a:t>authorised</a:t>
            </a:r>
            <a:r>
              <a:rPr lang="en-US" dirty="0"/>
              <a:t> consumption, non- revenue water for the uThukela WSA is 52.5% and 54.1% for the WSA</a:t>
            </a:r>
          </a:p>
          <a:p>
            <a:pPr marL="285750" indent="-285750">
              <a:buFont typeface="Wingdings" panose="05000000000000000000" pitchFamily="2" charset="2"/>
              <a:buChar char="ü"/>
            </a:pPr>
            <a:r>
              <a:rPr lang="en-US" dirty="0"/>
              <a:t>Lack of Funding</a:t>
            </a:r>
          </a:p>
          <a:p>
            <a:endParaRPr lang="en-US" i="1" dirty="0"/>
          </a:p>
          <a:p>
            <a:r>
              <a:rPr lang="en-US" sz="2800" i="1" dirty="0"/>
              <a:t>Opportunities</a:t>
            </a:r>
          </a:p>
          <a:p>
            <a:pPr marL="285750" indent="-285750">
              <a:buFont typeface="Wingdings" panose="05000000000000000000" pitchFamily="2" charset="2"/>
              <a:buChar char="ü"/>
            </a:pPr>
            <a:r>
              <a:rPr lang="en-US" dirty="0"/>
              <a:t>Strategic position to the N3 corridor </a:t>
            </a:r>
          </a:p>
          <a:p>
            <a:pPr marL="285750" indent="-285750">
              <a:buFont typeface="Wingdings" panose="05000000000000000000" pitchFamily="2" charset="2"/>
              <a:buChar char="ü"/>
            </a:pPr>
            <a:r>
              <a:rPr lang="en-US" dirty="0"/>
              <a:t>Population density (threshold) </a:t>
            </a:r>
          </a:p>
          <a:p>
            <a:pPr marL="285750" indent="-285750">
              <a:buFont typeface="Wingdings" panose="05000000000000000000" pitchFamily="2" charset="2"/>
              <a:buChar char="ü"/>
            </a:pPr>
            <a:r>
              <a:rPr lang="en-US" dirty="0"/>
              <a:t>Public Transport Investment (upgrade of existing aerodrome). </a:t>
            </a:r>
          </a:p>
          <a:p>
            <a:pPr marL="285750" indent="-285750">
              <a:buFont typeface="Wingdings" panose="05000000000000000000" pitchFamily="2" charset="2"/>
              <a:buChar char="ü"/>
            </a:pPr>
            <a:r>
              <a:rPr lang="en-US" dirty="0"/>
              <a:t>Sector department funding(community service </a:t>
            </a:r>
            <a:r>
              <a:rPr lang="en-US" dirty="0" err="1"/>
              <a:t>centres</a:t>
            </a:r>
            <a:r>
              <a:rPr lang="en-US" dirty="0"/>
              <a:t>) </a:t>
            </a:r>
          </a:p>
          <a:p>
            <a:pPr marL="285750" indent="-285750">
              <a:buFont typeface="Wingdings" panose="05000000000000000000" pitchFamily="2" charset="2"/>
              <a:buChar char="ü"/>
            </a:pPr>
            <a:r>
              <a:rPr lang="en-US" dirty="0"/>
              <a:t>Existing road and railway network systems</a:t>
            </a:r>
          </a:p>
          <a:p>
            <a:pPr marL="285750" indent="-285750">
              <a:buFont typeface="Wingdings" panose="05000000000000000000" pitchFamily="2" charset="2"/>
              <a:buChar char="ü"/>
            </a:pPr>
            <a:r>
              <a:rPr lang="en-US" dirty="0"/>
              <a:t> Existing nodes and corridors</a:t>
            </a:r>
            <a:endParaRPr lang="en-US" i="1" dirty="0"/>
          </a:p>
        </p:txBody>
      </p:sp>
    </p:spTree>
    <p:extLst>
      <p:ext uri="{BB962C8B-B14F-4D97-AF65-F5344CB8AC3E}">
        <p14:creationId xmlns:p14="http://schemas.microsoft.com/office/powerpoint/2010/main" val="2348225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b="1" dirty="0"/>
              <a:t>7. DDM IMPLEMENTATION &amp; KEY ISSUES  </a:t>
            </a:r>
          </a:p>
        </p:txBody>
      </p:sp>
      <p:sp>
        <p:nvSpPr>
          <p:cNvPr id="3" name="Rectangle 2"/>
          <p:cNvSpPr/>
          <p:nvPr/>
        </p:nvSpPr>
        <p:spPr>
          <a:xfrm>
            <a:off x="498683" y="1166843"/>
            <a:ext cx="10733423" cy="4678204"/>
          </a:xfrm>
          <a:prstGeom prst="rect">
            <a:avLst/>
          </a:prstGeom>
        </p:spPr>
        <p:txBody>
          <a:bodyPr wrap="square">
            <a:spAutoFit/>
          </a:bodyPr>
          <a:lstStyle/>
          <a:p>
            <a:pPr>
              <a:spcBef>
                <a:spcPts val="1200"/>
              </a:spcBef>
            </a:pPr>
            <a:r>
              <a:rPr lang="en-US" sz="2800" i="1" dirty="0"/>
              <a:t>CATALYTIC PROJECTS</a:t>
            </a:r>
          </a:p>
          <a:p>
            <a:pPr marL="285750" indent="-285750">
              <a:spcBef>
                <a:spcPts val="1200"/>
              </a:spcBef>
              <a:buFont typeface="Wingdings" panose="05000000000000000000" pitchFamily="2" charset="2"/>
              <a:buChar char="v"/>
            </a:pPr>
            <a:r>
              <a:rPr lang="en-US" dirty="0">
                <a:solidFill>
                  <a:prstClr val="black"/>
                </a:solidFill>
              </a:rPr>
              <a:t>SINOSA Smelter Park </a:t>
            </a:r>
          </a:p>
          <a:p>
            <a:pPr marL="285750" indent="-285750">
              <a:spcBef>
                <a:spcPts val="1200"/>
              </a:spcBef>
              <a:buFont typeface="Wingdings" panose="05000000000000000000" pitchFamily="2" charset="2"/>
              <a:buChar char="v"/>
            </a:pPr>
            <a:r>
              <a:rPr lang="en-ZA" dirty="0">
                <a:solidFill>
                  <a:prstClr val="black"/>
                </a:solidFill>
              </a:rPr>
              <a:t>Proposed Smelter Park in </a:t>
            </a:r>
            <a:r>
              <a:rPr lang="en-ZA" dirty="0" err="1">
                <a:solidFill>
                  <a:prstClr val="black"/>
                </a:solidFill>
              </a:rPr>
              <a:t>Estcourt</a:t>
            </a:r>
            <a:r>
              <a:rPr lang="en-ZA" dirty="0">
                <a:solidFill>
                  <a:prstClr val="black"/>
                </a:solidFill>
              </a:rPr>
              <a:t>, comprising of 900 MW Power station and 8 Mineral Smelters with the first smelters being for ferrochrome and ferromanganese</a:t>
            </a:r>
            <a:endParaRPr lang="en-US" dirty="0">
              <a:solidFill>
                <a:prstClr val="black"/>
              </a:solidFill>
            </a:endParaRPr>
          </a:p>
          <a:p>
            <a:pPr marL="285750" indent="-285750">
              <a:spcBef>
                <a:spcPts val="1200"/>
              </a:spcBef>
              <a:buFont typeface="Wingdings" panose="05000000000000000000" pitchFamily="2" charset="2"/>
              <a:buChar char="v"/>
            </a:pPr>
            <a:r>
              <a:rPr lang="en-US" dirty="0">
                <a:solidFill>
                  <a:prstClr val="black"/>
                </a:solidFill>
              </a:rPr>
              <a:t>Aerodrome in Ladysmith </a:t>
            </a:r>
          </a:p>
          <a:p>
            <a:pPr marL="285750" indent="-285750">
              <a:spcBef>
                <a:spcPts val="1200"/>
              </a:spcBef>
              <a:buFont typeface="Wingdings" panose="05000000000000000000" pitchFamily="2" charset="2"/>
              <a:buChar char="v"/>
            </a:pPr>
            <a:r>
              <a:rPr lang="en-ZA" dirty="0">
                <a:solidFill>
                  <a:prstClr val="black"/>
                </a:solidFill>
              </a:rPr>
              <a:t>Involves the upgrade of the existing aerodrome to a Regional Airport and associated facilities. </a:t>
            </a:r>
          </a:p>
          <a:p>
            <a:pPr marL="285750" indent="-285750">
              <a:spcBef>
                <a:spcPts val="1200"/>
              </a:spcBef>
              <a:buFont typeface="Wingdings" panose="05000000000000000000" pitchFamily="2" charset="2"/>
              <a:buChar char="v"/>
            </a:pPr>
            <a:r>
              <a:rPr lang="en-US" dirty="0">
                <a:solidFill>
                  <a:prstClr val="black"/>
                </a:solidFill>
              </a:rPr>
              <a:t>N11 Road Upgrade</a:t>
            </a:r>
          </a:p>
          <a:p>
            <a:pPr marL="285750" indent="-285750">
              <a:spcBef>
                <a:spcPts val="1200"/>
              </a:spcBef>
              <a:buFont typeface="Wingdings" panose="05000000000000000000" pitchFamily="2" charset="2"/>
              <a:buChar char="v"/>
            </a:pPr>
            <a:r>
              <a:rPr lang="en-US" dirty="0">
                <a:solidFill>
                  <a:prstClr val="black"/>
                </a:solidFill>
              </a:rPr>
              <a:t>Internal Road link from </a:t>
            </a:r>
            <a:r>
              <a:rPr lang="en-US" dirty="0" err="1">
                <a:solidFill>
                  <a:prstClr val="black"/>
                </a:solidFill>
              </a:rPr>
              <a:t>Ezakheni</a:t>
            </a:r>
            <a:r>
              <a:rPr lang="en-US" dirty="0">
                <a:solidFill>
                  <a:prstClr val="black"/>
                </a:solidFill>
              </a:rPr>
              <a:t> to Ladysmith</a:t>
            </a:r>
          </a:p>
          <a:p>
            <a:pPr marL="285750" indent="-285750">
              <a:spcBef>
                <a:spcPts val="1200"/>
              </a:spcBef>
              <a:buFont typeface="Wingdings" panose="05000000000000000000" pitchFamily="2" charset="2"/>
              <a:buChar char="v"/>
            </a:pPr>
            <a:r>
              <a:rPr lang="en-US" dirty="0">
                <a:solidFill>
                  <a:prstClr val="black"/>
                </a:solidFill>
              </a:rPr>
              <a:t>Bergville Hospitality School</a:t>
            </a:r>
          </a:p>
          <a:p>
            <a:pPr marL="285750" indent="-285750">
              <a:spcBef>
                <a:spcPts val="1200"/>
              </a:spcBef>
              <a:buFont typeface="Wingdings" panose="05000000000000000000" pitchFamily="2" charset="2"/>
              <a:buChar char="v"/>
            </a:pPr>
            <a:r>
              <a:rPr lang="en-US" dirty="0">
                <a:solidFill>
                  <a:prstClr val="black"/>
                </a:solidFill>
              </a:rPr>
              <a:t>Cableway Development</a:t>
            </a:r>
          </a:p>
          <a:p>
            <a:pPr marL="285750" indent="-285750">
              <a:spcBef>
                <a:spcPts val="1200"/>
              </a:spcBef>
              <a:buFont typeface="Wingdings" panose="05000000000000000000" pitchFamily="2" charset="2"/>
              <a:buChar char="v"/>
            </a:pPr>
            <a:r>
              <a:rPr lang="en-US" dirty="0">
                <a:solidFill>
                  <a:prstClr val="black"/>
                </a:solidFill>
              </a:rPr>
              <a:t>Besters Agricultural Projects</a:t>
            </a:r>
          </a:p>
        </p:txBody>
      </p:sp>
    </p:spTree>
    <p:extLst>
      <p:ext uri="{BB962C8B-B14F-4D97-AF65-F5344CB8AC3E}">
        <p14:creationId xmlns:p14="http://schemas.microsoft.com/office/powerpoint/2010/main" val="29013145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530AC-A9BB-41B1-A003-0301275EF23E}"/>
              </a:ext>
            </a:extLst>
          </p:cNvPr>
          <p:cNvSpPr>
            <a:spLocks noGrp="1"/>
          </p:cNvSpPr>
          <p:nvPr>
            <p:ph type="title"/>
          </p:nvPr>
        </p:nvSpPr>
        <p:spPr/>
        <p:txBody>
          <a:bodyPr/>
          <a:lstStyle/>
          <a:p>
            <a:pPr algn="ctr"/>
            <a:r>
              <a:rPr lang="en-ZA" b="1" dirty="0"/>
              <a:t>8. </a:t>
            </a:r>
            <a:r>
              <a:rPr lang="en-ZA" b="1" dirty="0" err="1"/>
              <a:t>Covid</a:t>
            </a:r>
            <a:r>
              <a:rPr lang="en-ZA" b="1" dirty="0"/>
              <a:t> -19</a:t>
            </a:r>
          </a:p>
        </p:txBody>
      </p:sp>
      <p:sp>
        <p:nvSpPr>
          <p:cNvPr id="3" name="Content Placeholder 2">
            <a:extLst>
              <a:ext uri="{FF2B5EF4-FFF2-40B4-BE49-F238E27FC236}">
                <a16:creationId xmlns:a16="http://schemas.microsoft.com/office/drawing/2014/main" id="{1BC788FA-51A3-4CC1-9A64-6AF63E8872CE}"/>
              </a:ext>
            </a:extLst>
          </p:cNvPr>
          <p:cNvSpPr>
            <a:spLocks noGrp="1"/>
          </p:cNvSpPr>
          <p:nvPr>
            <p:ph sz="half" idx="2"/>
          </p:nvPr>
        </p:nvSpPr>
        <p:spPr>
          <a:xfrm>
            <a:off x="498684" y="814647"/>
            <a:ext cx="11205636" cy="5325681"/>
          </a:xfrm>
        </p:spPr>
        <p:txBody>
          <a:bodyPr/>
          <a:lstStyle/>
          <a:p>
            <a:pPr marL="519113" indent="-519113">
              <a:buFont typeface="Wingdings" panose="05000000000000000000" pitchFamily="2" charset="2"/>
              <a:buChar char="v"/>
            </a:pPr>
            <a:r>
              <a:rPr lang="en-US" sz="2400" dirty="0" err="1">
                <a:latin typeface="Arial" panose="020B0604020202020204" pitchFamily="34" charset="0"/>
                <a:ea typeface="Calibri" panose="020F0502020204030204" pitchFamily="34" charset="0"/>
                <a:cs typeface="Arial" panose="020B0604020202020204" pitchFamily="34" charset="0"/>
              </a:rPr>
              <a:t>Uthukela</a:t>
            </a:r>
            <a:r>
              <a:rPr lang="en-US" sz="2400" dirty="0">
                <a:latin typeface="Arial" panose="020B0604020202020204" pitchFamily="34" charset="0"/>
                <a:ea typeface="Calibri" panose="020F0502020204030204" pitchFamily="34" charset="0"/>
                <a:cs typeface="Arial" panose="020B0604020202020204" pitchFamily="34" charset="0"/>
              </a:rPr>
              <a:t> District Municipality spent R 738 000.00 in terms of the Stability grant (</a:t>
            </a:r>
            <a:r>
              <a:rPr lang="en-US" sz="2400" dirty="0" err="1">
                <a:latin typeface="Arial" panose="020B0604020202020204" pitchFamily="34" charset="0"/>
                <a:ea typeface="Calibri" panose="020F0502020204030204" pitchFamily="34" charset="0"/>
                <a:cs typeface="Arial" panose="020B0604020202020204" pitchFamily="34" charset="0"/>
              </a:rPr>
              <a:t>Covid</a:t>
            </a:r>
            <a:r>
              <a:rPr lang="en-US" sz="2400" dirty="0">
                <a:latin typeface="Arial" panose="020B0604020202020204" pitchFamily="34" charset="0"/>
                <a:ea typeface="Calibri" panose="020F0502020204030204" pitchFamily="34" charset="0"/>
                <a:cs typeface="Arial" panose="020B0604020202020204" pitchFamily="34" charset="0"/>
              </a:rPr>
              <a:t> 19 grant)</a:t>
            </a:r>
          </a:p>
          <a:p>
            <a:pPr marL="519113" indent="-519113">
              <a:buFont typeface="Wingdings" panose="05000000000000000000" pitchFamily="2" charset="2"/>
              <a:buChar char="v"/>
            </a:pPr>
            <a:endParaRPr lang="en-US" sz="2400" dirty="0">
              <a:latin typeface="Arial" panose="020B0604020202020204" pitchFamily="34" charset="0"/>
              <a:ea typeface="Calibri" panose="020F0502020204030204" pitchFamily="34" charset="0"/>
              <a:cs typeface="Arial" panose="020B0604020202020204" pitchFamily="34" charset="0"/>
            </a:endParaRPr>
          </a:p>
          <a:p>
            <a:pPr marL="519113" indent="-519113">
              <a:buFont typeface="Wingdings" panose="05000000000000000000" pitchFamily="2" charset="2"/>
              <a:buChar char="v"/>
            </a:pPr>
            <a:r>
              <a:rPr lang="en-US" sz="2400" dirty="0" err="1">
                <a:latin typeface="Arial" panose="020B0604020202020204" pitchFamily="34" charset="0"/>
                <a:ea typeface="Calibri" panose="020F0502020204030204" pitchFamily="34" charset="0"/>
                <a:cs typeface="Arial" panose="020B0604020202020204" pitchFamily="34" charset="0"/>
              </a:rPr>
              <a:t>Inkosi</a:t>
            </a:r>
            <a:r>
              <a:rPr lang="en-US" sz="2400" dirty="0">
                <a:latin typeface="Arial" panose="020B0604020202020204" pitchFamily="34" charset="0"/>
                <a:ea typeface="Calibri" panose="020F0502020204030204" pitchFamily="34" charset="0"/>
                <a:cs typeface="Arial" panose="020B0604020202020204" pitchFamily="34" charset="0"/>
              </a:rPr>
              <a:t> Langalibalele LM spent R 1 221 884 in terms of the Stability grant (</a:t>
            </a:r>
            <a:r>
              <a:rPr lang="en-US" sz="2400" dirty="0" err="1">
                <a:latin typeface="Arial" panose="020B0604020202020204" pitchFamily="34" charset="0"/>
                <a:ea typeface="Calibri" panose="020F0502020204030204" pitchFamily="34" charset="0"/>
                <a:cs typeface="Arial" panose="020B0604020202020204" pitchFamily="34" charset="0"/>
              </a:rPr>
              <a:t>Covid</a:t>
            </a:r>
            <a:r>
              <a:rPr lang="en-US" sz="2400" dirty="0">
                <a:latin typeface="Arial" panose="020B0604020202020204" pitchFamily="34" charset="0"/>
                <a:ea typeface="Calibri" panose="020F0502020204030204" pitchFamily="34" charset="0"/>
                <a:cs typeface="Arial" panose="020B0604020202020204" pitchFamily="34" charset="0"/>
              </a:rPr>
              <a:t> 19 grant) </a:t>
            </a:r>
          </a:p>
          <a:p>
            <a:pPr marL="0" indent="0">
              <a:buNone/>
            </a:pPr>
            <a:endParaRPr lang="en-US" sz="2400" dirty="0">
              <a:latin typeface="Arial" panose="020B0604020202020204" pitchFamily="34" charset="0"/>
              <a:ea typeface="Calibri" panose="020F0502020204030204" pitchFamily="34" charset="0"/>
              <a:cs typeface="Arial" panose="020B0604020202020204" pitchFamily="34" charset="0"/>
            </a:endParaRPr>
          </a:p>
          <a:p>
            <a:pPr marL="519113" indent="-519113">
              <a:buFont typeface="Wingdings" panose="05000000000000000000" pitchFamily="2" charset="2"/>
              <a:buChar char="v"/>
            </a:pPr>
            <a:r>
              <a:rPr lang="en-US" sz="2400" dirty="0" err="1">
                <a:latin typeface="Arial" panose="020B0604020202020204" pitchFamily="34" charset="0"/>
                <a:ea typeface="Calibri" panose="020F0502020204030204" pitchFamily="34" charset="0"/>
                <a:cs typeface="Arial" panose="020B0604020202020204" pitchFamily="34" charset="0"/>
              </a:rPr>
              <a:t>Okhahlamba</a:t>
            </a:r>
            <a:r>
              <a:rPr lang="en-US" sz="2400" dirty="0">
                <a:latin typeface="Arial" panose="020B0604020202020204" pitchFamily="34" charset="0"/>
                <a:ea typeface="Calibri" panose="020F0502020204030204" pitchFamily="34" charset="0"/>
                <a:cs typeface="Arial" panose="020B0604020202020204" pitchFamily="34" charset="0"/>
              </a:rPr>
              <a:t> LM spent R 958 030.15 at 74% in terms of the Stability grant (</a:t>
            </a:r>
            <a:r>
              <a:rPr lang="en-US" sz="2400" dirty="0" err="1">
                <a:latin typeface="Arial" panose="020B0604020202020204" pitchFamily="34" charset="0"/>
                <a:ea typeface="Calibri" panose="020F0502020204030204" pitchFamily="34" charset="0"/>
                <a:cs typeface="Arial" panose="020B0604020202020204" pitchFamily="34" charset="0"/>
              </a:rPr>
              <a:t>Covid</a:t>
            </a:r>
            <a:r>
              <a:rPr lang="en-US" sz="2400" dirty="0">
                <a:latin typeface="Arial" panose="020B0604020202020204" pitchFamily="34" charset="0"/>
                <a:ea typeface="Calibri" panose="020F0502020204030204" pitchFamily="34" charset="0"/>
                <a:cs typeface="Arial" panose="020B0604020202020204" pitchFamily="34" charset="0"/>
              </a:rPr>
              <a:t> 19 grant) as of 30 September 2020</a:t>
            </a:r>
          </a:p>
          <a:p>
            <a:pPr marL="519113" indent="-519113">
              <a:buFont typeface="Wingdings" panose="05000000000000000000" pitchFamily="2" charset="2"/>
              <a:buChar char="v"/>
            </a:pPr>
            <a:endParaRPr lang="en-US" sz="2400" dirty="0">
              <a:latin typeface="Arial" panose="020B0604020202020204" pitchFamily="34" charset="0"/>
              <a:ea typeface="Times New Roman"/>
              <a:cs typeface="Arial" panose="020B0604020202020204" pitchFamily="34" charset="0"/>
            </a:endParaRPr>
          </a:p>
          <a:p>
            <a:pPr marL="519113" indent="-519113">
              <a:buFont typeface="Wingdings" panose="05000000000000000000" pitchFamily="2" charset="2"/>
              <a:buChar char="v"/>
            </a:pPr>
            <a:r>
              <a:rPr lang="en-ZA" sz="2400" dirty="0">
                <a:ea typeface="Times New Roman"/>
              </a:rPr>
              <a:t>Alfred Duma - the  </a:t>
            </a:r>
            <a:r>
              <a:rPr lang="en-ZA" sz="2400" dirty="0" err="1">
                <a:ea typeface="Times New Roman"/>
              </a:rPr>
              <a:t>Covid</a:t>
            </a:r>
            <a:r>
              <a:rPr lang="en-ZA" sz="2400" dirty="0">
                <a:ea typeface="Times New Roman"/>
              </a:rPr>
              <a:t> 19 grant spent was  at 30% in terms of the Stability grant as of  30 September 2020 . The spending has improved.</a:t>
            </a:r>
          </a:p>
          <a:p>
            <a:pPr>
              <a:buFont typeface="Wingdings" panose="05000000000000000000" pitchFamily="2" charset="2"/>
              <a:buChar char="v"/>
            </a:pPr>
            <a:endParaRPr lang="en-ZA" sz="2400" dirty="0"/>
          </a:p>
        </p:txBody>
      </p:sp>
    </p:spTree>
    <p:extLst>
      <p:ext uri="{BB962C8B-B14F-4D97-AF65-F5344CB8AC3E}">
        <p14:creationId xmlns:p14="http://schemas.microsoft.com/office/powerpoint/2010/main" val="2248678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530AC-A9BB-41B1-A003-0301275EF23E}"/>
              </a:ext>
            </a:extLst>
          </p:cNvPr>
          <p:cNvSpPr>
            <a:spLocks noGrp="1"/>
          </p:cNvSpPr>
          <p:nvPr>
            <p:ph type="title"/>
          </p:nvPr>
        </p:nvSpPr>
        <p:spPr/>
        <p:txBody>
          <a:bodyPr/>
          <a:lstStyle/>
          <a:p>
            <a:pPr algn="ctr"/>
            <a:r>
              <a:rPr lang="en-ZA" b="1" dirty="0"/>
              <a:t>8. recommendations</a:t>
            </a:r>
          </a:p>
        </p:txBody>
      </p:sp>
      <p:sp>
        <p:nvSpPr>
          <p:cNvPr id="3" name="Content Placeholder 2">
            <a:extLst>
              <a:ext uri="{FF2B5EF4-FFF2-40B4-BE49-F238E27FC236}">
                <a16:creationId xmlns:a16="http://schemas.microsoft.com/office/drawing/2014/main" id="{1BC788FA-51A3-4CC1-9A64-6AF63E8872CE}"/>
              </a:ext>
            </a:extLst>
          </p:cNvPr>
          <p:cNvSpPr>
            <a:spLocks noGrp="1"/>
          </p:cNvSpPr>
          <p:nvPr>
            <p:ph sz="half" idx="2"/>
          </p:nvPr>
        </p:nvSpPr>
        <p:spPr>
          <a:xfrm>
            <a:off x="498684" y="814647"/>
            <a:ext cx="11205636" cy="5325681"/>
          </a:xfrm>
        </p:spPr>
        <p:txBody>
          <a:bodyPr/>
          <a:lstStyle/>
          <a:p>
            <a:pPr marL="0" indent="0">
              <a:buNone/>
            </a:pPr>
            <a:r>
              <a:rPr lang="en-ZA" sz="3200" dirty="0"/>
              <a:t>The Portfolio Committee on Cooperative Governance and Traditional Affairs (CoGTA) to note the support provided to the District and its Local Municipalities.</a:t>
            </a:r>
          </a:p>
          <a:p>
            <a:pPr marL="0" indent="0">
              <a:buNone/>
            </a:pPr>
            <a:endParaRPr lang="en-ZA" dirty="0"/>
          </a:p>
        </p:txBody>
      </p:sp>
    </p:spTree>
    <p:extLst>
      <p:ext uri="{BB962C8B-B14F-4D97-AF65-F5344CB8AC3E}">
        <p14:creationId xmlns:p14="http://schemas.microsoft.com/office/powerpoint/2010/main" val="19784788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4766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828D-EBA7-4601-867B-9AFB95900CA1}"/>
              </a:ext>
            </a:extLst>
          </p:cNvPr>
          <p:cNvSpPr>
            <a:spLocks noGrp="1"/>
          </p:cNvSpPr>
          <p:nvPr>
            <p:ph type="title"/>
          </p:nvPr>
        </p:nvSpPr>
        <p:spPr/>
        <p:txBody>
          <a:bodyPr/>
          <a:lstStyle/>
          <a:p>
            <a:pPr algn="ctr"/>
            <a:r>
              <a:rPr lang="en-ZA" b="1" dirty="0"/>
              <a:t>PRESENTATION OUTLINE</a:t>
            </a:r>
          </a:p>
        </p:txBody>
      </p:sp>
      <p:sp>
        <p:nvSpPr>
          <p:cNvPr id="3" name="Content Placeholder 2">
            <a:extLst>
              <a:ext uri="{FF2B5EF4-FFF2-40B4-BE49-F238E27FC236}">
                <a16:creationId xmlns:a16="http://schemas.microsoft.com/office/drawing/2014/main" id="{CA57634A-989D-43EA-9FDA-48382BDABFF4}"/>
              </a:ext>
            </a:extLst>
          </p:cNvPr>
          <p:cNvSpPr>
            <a:spLocks noGrp="1"/>
          </p:cNvSpPr>
          <p:nvPr>
            <p:ph sz="half" idx="2"/>
          </p:nvPr>
        </p:nvSpPr>
        <p:spPr/>
        <p:txBody>
          <a:bodyPr/>
          <a:lstStyle/>
          <a:p>
            <a:pPr marL="452438" indent="-452438">
              <a:buAutoNum type="arabicPeriod"/>
            </a:pPr>
            <a:r>
              <a:rPr lang="en-ZA" sz="2400" dirty="0"/>
              <a:t>Purpose</a:t>
            </a:r>
          </a:p>
          <a:p>
            <a:pPr marL="452438" indent="-452438">
              <a:buAutoNum type="arabicPeriod"/>
            </a:pPr>
            <a:r>
              <a:rPr lang="en-ZA" sz="2400" dirty="0"/>
              <a:t>Overview of </a:t>
            </a:r>
            <a:r>
              <a:rPr lang="en-ZA" sz="2400" dirty="0" err="1"/>
              <a:t>Uthukela</a:t>
            </a:r>
            <a:r>
              <a:rPr lang="en-ZA" sz="2400" dirty="0"/>
              <a:t> District &amp; Locals</a:t>
            </a:r>
          </a:p>
          <a:p>
            <a:pPr marL="452438" indent="-452438">
              <a:buAutoNum type="arabicPeriod"/>
            </a:pPr>
            <a:r>
              <a:rPr lang="en-ZA" sz="2400" dirty="0"/>
              <a:t>Governance</a:t>
            </a:r>
          </a:p>
          <a:p>
            <a:pPr marL="457200" indent="-457200">
              <a:buFont typeface="+mj-lt"/>
              <a:buAutoNum type="arabicPeriod"/>
              <a:tabLst>
                <a:tab pos="452438" algn="l"/>
              </a:tabLst>
            </a:pPr>
            <a:r>
              <a:rPr lang="en-ZA" sz="2400" dirty="0"/>
              <a:t>Service Delivery</a:t>
            </a:r>
          </a:p>
          <a:p>
            <a:pPr marL="452438" indent="-452438">
              <a:buAutoNum type="arabicPeriod"/>
              <a:tabLst>
                <a:tab pos="452438" algn="l"/>
              </a:tabLst>
            </a:pPr>
            <a:r>
              <a:rPr lang="en-ZA" sz="2400" dirty="0"/>
              <a:t>Financial Management</a:t>
            </a:r>
          </a:p>
          <a:p>
            <a:pPr marL="457200" indent="-457200">
              <a:buFont typeface="+mj-lt"/>
              <a:buAutoNum type="arabicPeriod"/>
              <a:tabLst>
                <a:tab pos="536575" algn="l"/>
              </a:tabLst>
            </a:pPr>
            <a:r>
              <a:rPr lang="en-ZA" sz="2400" dirty="0"/>
              <a:t>COVID-19 Interventions</a:t>
            </a:r>
          </a:p>
          <a:p>
            <a:pPr marL="457200" indent="-457200">
              <a:buFont typeface="+mj-lt"/>
              <a:buAutoNum type="arabicPeriod"/>
              <a:tabLst>
                <a:tab pos="536575" algn="l"/>
              </a:tabLst>
            </a:pPr>
            <a:r>
              <a:rPr lang="en-ZA" sz="2400" dirty="0"/>
              <a:t>DDM: Implementation</a:t>
            </a:r>
          </a:p>
          <a:p>
            <a:pPr marL="457200" indent="-457200">
              <a:buFont typeface="+mj-lt"/>
              <a:buAutoNum type="arabicPeriod"/>
              <a:tabLst>
                <a:tab pos="452438" algn="l"/>
              </a:tabLst>
            </a:pPr>
            <a:r>
              <a:rPr lang="en-ZA" sz="2400" dirty="0"/>
              <a:t>Recommendations</a:t>
            </a:r>
            <a:endParaRPr lang="en-ZA" dirty="0"/>
          </a:p>
          <a:p>
            <a:pPr marL="0" indent="0">
              <a:buNone/>
            </a:pPr>
            <a:endParaRPr lang="en-ZA" dirty="0"/>
          </a:p>
        </p:txBody>
      </p:sp>
    </p:spTree>
    <p:extLst>
      <p:ext uri="{BB962C8B-B14F-4D97-AF65-F5344CB8AC3E}">
        <p14:creationId xmlns:p14="http://schemas.microsoft.com/office/powerpoint/2010/main" val="3273626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828D-EBA7-4601-867B-9AFB95900CA1}"/>
              </a:ext>
            </a:extLst>
          </p:cNvPr>
          <p:cNvSpPr>
            <a:spLocks noGrp="1"/>
          </p:cNvSpPr>
          <p:nvPr>
            <p:ph type="title"/>
          </p:nvPr>
        </p:nvSpPr>
        <p:spPr/>
        <p:txBody>
          <a:bodyPr/>
          <a:lstStyle/>
          <a:p>
            <a:pPr algn="ctr"/>
            <a:r>
              <a:rPr lang="en-ZA" b="1" dirty="0"/>
              <a:t>1. PURPOSE</a:t>
            </a:r>
          </a:p>
        </p:txBody>
      </p:sp>
      <p:sp>
        <p:nvSpPr>
          <p:cNvPr id="3" name="Content Placeholder 2">
            <a:extLst>
              <a:ext uri="{FF2B5EF4-FFF2-40B4-BE49-F238E27FC236}">
                <a16:creationId xmlns:a16="http://schemas.microsoft.com/office/drawing/2014/main" id="{CA57634A-989D-43EA-9FDA-48382BDABFF4}"/>
              </a:ext>
            </a:extLst>
          </p:cNvPr>
          <p:cNvSpPr>
            <a:spLocks noGrp="1"/>
          </p:cNvSpPr>
          <p:nvPr>
            <p:ph sz="half" idx="2"/>
          </p:nvPr>
        </p:nvSpPr>
        <p:spPr/>
        <p:txBody>
          <a:bodyPr/>
          <a:lstStyle/>
          <a:p>
            <a:pPr algn="just"/>
            <a:r>
              <a:rPr lang="en-ZA" sz="2800" dirty="0"/>
              <a:t>To brief the Portfolio Committee on Cooperative Governance and Traditional Affairs (</a:t>
            </a:r>
            <a:r>
              <a:rPr lang="en-ZA" sz="2800" dirty="0" err="1"/>
              <a:t>CoGTA</a:t>
            </a:r>
            <a:r>
              <a:rPr lang="en-ZA" sz="2800" dirty="0"/>
              <a:t>) on the support provided to </a:t>
            </a:r>
            <a:r>
              <a:rPr lang="en-ZA" sz="2800" b="1" dirty="0"/>
              <a:t>uThukela District Municipality:</a:t>
            </a:r>
          </a:p>
          <a:p>
            <a:pPr marL="514350" indent="-514350" algn="just">
              <a:buFont typeface="+mj-lt"/>
              <a:buAutoNum type="arabicPeriod"/>
            </a:pPr>
            <a:r>
              <a:rPr lang="en-ZA" sz="2800" dirty="0" err="1"/>
              <a:t>Inkosi</a:t>
            </a:r>
            <a:r>
              <a:rPr lang="en-ZA" sz="2800" dirty="0"/>
              <a:t> Langalibalele</a:t>
            </a:r>
          </a:p>
          <a:p>
            <a:pPr marL="514350" indent="-514350" algn="just">
              <a:buFont typeface="+mj-lt"/>
              <a:buAutoNum type="arabicPeriod"/>
            </a:pPr>
            <a:r>
              <a:rPr lang="en-ZA" sz="2800" dirty="0"/>
              <a:t>Alfred Duma</a:t>
            </a:r>
          </a:p>
          <a:p>
            <a:pPr marL="514350" indent="-514350" algn="just">
              <a:buFont typeface="+mj-lt"/>
              <a:buAutoNum type="arabicPeriod"/>
            </a:pPr>
            <a:r>
              <a:rPr lang="en-ZA" sz="2800" dirty="0" err="1"/>
              <a:t>Okhahlamba</a:t>
            </a:r>
            <a:r>
              <a:rPr lang="en-ZA" sz="2800" dirty="0"/>
              <a:t> </a:t>
            </a:r>
          </a:p>
          <a:p>
            <a:pPr algn="just"/>
            <a:endParaRPr lang="en-ZA" sz="2800" dirty="0"/>
          </a:p>
          <a:p>
            <a:pPr marL="0" indent="0">
              <a:buNone/>
            </a:pPr>
            <a:endParaRPr lang="en-ZA" dirty="0"/>
          </a:p>
        </p:txBody>
      </p:sp>
    </p:spTree>
    <p:extLst>
      <p:ext uri="{BB962C8B-B14F-4D97-AF65-F5344CB8AC3E}">
        <p14:creationId xmlns:p14="http://schemas.microsoft.com/office/powerpoint/2010/main" val="4141773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530AC-A9BB-41B1-A003-0301275EF23E}"/>
              </a:ext>
            </a:extLst>
          </p:cNvPr>
          <p:cNvSpPr>
            <a:spLocks noGrp="1"/>
          </p:cNvSpPr>
          <p:nvPr>
            <p:ph type="title"/>
          </p:nvPr>
        </p:nvSpPr>
        <p:spPr/>
        <p:txBody>
          <a:bodyPr/>
          <a:lstStyle/>
          <a:p>
            <a:pPr algn="ctr"/>
            <a:r>
              <a:rPr lang="en-ZA" b="1" dirty="0"/>
              <a:t>2. OVERVIEW OF DISTRICT &amp; ITS LOCALS</a:t>
            </a:r>
          </a:p>
        </p:txBody>
      </p:sp>
      <p:sp>
        <p:nvSpPr>
          <p:cNvPr id="3" name="Content Placeholder 2">
            <a:extLst>
              <a:ext uri="{FF2B5EF4-FFF2-40B4-BE49-F238E27FC236}">
                <a16:creationId xmlns:a16="http://schemas.microsoft.com/office/drawing/2014/main" id="{107811C0-6C01-4784-994D-5E8A66DDD4E6}"/>
              </a:ext>
            </a:extLst>
          </p:cNvPr>
          <p:cNvSpPr>
            <a:spLocks noGrp="1"/>
          </p:cNvSpPr>
          <p:nvPr>
            <p:ph sz="half" idx="2"/>
          </p:nvPr>
        </p:nvSpPr>
        <p:spPr>
          <a:xfrm>
            <a:off x="76015" y="544558"/>
            <a:ext cx="12050973" cy="5856242"/>
          </a:xfrm>
        </p:spPr>
        <p:txBody>
          <a:bodyPr/>
          <a:lstStyle/>
          <a:p>
            <a:pPr marL="341313" indent="-341313">
              <a:buFont typeface="Wingdings" panose="05000000000000000000" pitchFamily="2" charset="2"/>
              <a:buChar char="v"/>
            </a:pPr>
            <a:r>
              <a:rPr lang="en-US" dirty="0">
                <a:latin typeface="Arial" panose="020B0604020202020204" pitchFamily="34" charset="0"/>
                <a:ea typeface="ＭＳ Ｐゴシック" pitchFamily="34" charset="-128"/>
              </a:rPr>
              <a:t>uThukela district municipality consists of three local municipalities namely: </a:t>
            </a:r>
          </a:p>
          <a:p>
            <a:pPr lvl="1">
              <a:buFont typeface="Wingdings" panose="05000000000000000000" pitchFamily="2" charset="2"/>
              <a:buChar char="ü"/>
            </a:pPr>
            <a:r>
              <a:rPr lang="en-US" sz="2000" dirty="0">
                <a:latin typeface="Arial" panose="020B0604020202020204" pitchFamily="34" charset="0"/>
                <a:ea typeface="ＭＳ Ｐゴシック" pitchFamily="34" charset="-128"/>
              </a:rPr>
              <a:t>	Alfred Duma (KZN238)  </a:t>
            </a:r>
          </a:p>
          <a:p>
            <a:pPr lvl="1">
              <a:buFont typeface="Wingdings" panose="05000000000000000000" pitchFamily="2" charset="2"/>
              <a:buChar char="ü"/>
            </a:pPr>
            <a:r>
              <a:rPr lang="en-US" sz="2000" dirty="0">
                <a:latin typeface="Arial" panose="020B0604020202020204" pitchFamily="34" charset="0"/>
                <a:ea typeface="ＭＳ Ｐゴシック" pitchFamily="34" charset="-128"/>
              </a:rPr>
              <a:t>    </a:t>
            </a:r>
            <a:r>
              <a:rPr lang="en-US" sz="2000" dirty="0" err="1">
                <a:latin typeface="Arial" panose="020B0604020202020204" pitchFamily="34" charset="0"/>
                <a:ea typeface="ＭＳ Ｐゴシック" pitchFamily="34" charset="-128"/>
              </a:rPr>
              <a:t>Inkosi</a:t>
            </a:r>
            <a:r>
              <a:rPr lang="en-US" sz="2000" dirty="0">
                <a:latin typeface="Arial" panose="020B0604020202020204" pitchFamily="34" charset="0"/>
                <a:ea typeface="ＭＳ Ｐゴシック" pitchFamily="34" charset="-128"/>
              </a:rPr>
              <a:t> Langalibalele (KZN237) and </a:t>
            </a:r>
          </a:p>
          <a:p>
            <a:pPr lvl="1">
              <a:buFont typeface="Wingdings" panose="05000000000000000000" pitchFamily="2" charset="2"/>
              <a:buChar char="ü"/>
            </a:pPr>
            <a:r>
              <a:rPr lang="en-US" sz="2000" dirty="0">
                <a:latin typeface="Arial" panose="020B0604020202020204" pitchFamily="34" charset="0"/>
                <a:ea typeface="ＭＳ Ｐゴシック" pitchFamily="34" charset="-128"/>
              </a:rPr>
              <a:t>    </a:t>
            </a:r>
            <a:r>
              <a:rPr lang="en-US" sz="2000" dirty="0" err="1">
                <a:latin typeface="Arial" panose="020B0604020202020204" pitchFamily="34" charset="0"/>
                <a:ea typeface="ＭＳ Ｐゴシック" pitchFamily="34" charset="-128"/>
              </a:rPr>
              <a:t>Okhahlamba</a:t>
            </a:r>
            <a:r>
              <a:rPr lang="en-US" sz="2000" dirty="0">
                <a:latin typeface="Arial" panose="020B0604020202020204" pitchFamily="34" charset="0"/>
                <a:ea typeface="ＭＳ Ｐゴシック" pitchFamily="34" charset="-128"/>
              </a:rPr>
              <a:t> (KZN235) </a:t>
            </a:r>
            <a:endParaRPr lang="en-ZA" sz="2000" dirty="0">
              <a:latin typeface="Arial" panose="020B0604020202020204" pitchFamily="34" charset="0"/>
              <a:ea typeface="ＭＳ Ｐゴシック" pitchFamily="34" charset="-128"/>
            </a:endParaRPr>
          </a:p>
          <a:p>
            <a:pPr marL="395288" indent="-395288">
              <a:buFont typeface="Wingdings" panose="05000000000000000000" pitchFamily="2" charset="2"/>
              <a:buChar char="v"/>
            </a:pPr>
            <a:r>
              <a:rPr lang="en-US" dirty="0">
                <a:latin typeface="Arial" panose="020B0604020202020204" pitchFamily="34" charset="0"/>
                <a:ea typeface="ＭＳ Ｐゴシック" pitchFamily="34" charset="-128"/>
              </a:rPr>
              <a:t> uThukela district municipality has three district municipalities bordering onto it  within the Province, namely Amajuba, uMzinyathi and </a:t>
            </a:r>
            <a:r>
              <a:rPr lang="en-US" dirty="0" err="1">
                <a:latin typeface="Arial" panose="020B0604020202020204" pitchFamily="34" charset="0"/>
                <a:ea typeface="ＭＳ Ｐゴシック" pitchFamily="34" charset="-128"/>
              </a:rPr>
              <a:t>Umgungundlovu</a:t>
            </a:r>
            <a:r>
              <a:rPr lang="en-US" dirty="0">
                <a:latin typeface="Arial" panose="020B0604020202020204" pitchFamily="34" charset="0"/>
                <a:ea typeface="ＭＳ Ｐゴシック" pitchFamily="34" charset="-128"/>
              </a:rPr>
              <a:t>;</a:t>
            </a:r>
          </a:p>
          <a:p>
            <a:pPr marL="341313" indent="-341313">
              <a:buFont typeface="Wingdings" panose="05000000000000000000" pitchFamily="2" charset="2"/>
              <a:buChar char="v"/>
            </a:pPr>
            <a:r>
              <a:rPr lang="en-US" dirty="0">
                <a:latin typeface="Arial" panose="020B0604020202020204" pitchFamily="34" charset="0"/>
                <a:ea typeface="ＭＳ Ｐゴシック" pitchFamily="34" charset="-128"/>
              </a:rPr>
              <a:t>The size of uThukela district municipality is approximately 11500 km².  The district is 75 % rural and most of the area comprises of  traditional areas; and </a:t>
            </a:r>
            <a:endParaRPr lang="en-ZA" dirty="0">
              <a:latin typeface="Arial" panose="020B0604020202020204" pitchFamily="34" charset="0"/>
              <a:ea typeface="ＭＳ Ｐゴシック" pitchFamily="34" charset="-128"/>
            </a:endParaRPr>
          </a:p>
          <a:p>
            <a:pPr marL="341313" indent="-341313" defTabSz="463550">
              <a:buFont typeface="Wingdings" panose="05000000000000000000" pitchFamily="2" charset="2"/>
              <a:buChar char="v"/>
            </a:pPr>
            <a:r>
              <a:rPr lang="en-ZA" dirty="0">
                <a:latin typeface="Arial" panose="020B0604020202020204" pitchFamily="34" charset="0"/>
                <a:ea typeface="ＭＳ Ｐゴシック" pitchFamily="34" charset="-128"/>
              </a:rPr>
              <a:t> </a:t>
            </a:r>
            <a:r>
              <a:rPr lang="en-US" dirty="0">
                <a:latin typeface="Arial" panose="020B0604020202020204" pitchFamily="34" charset="0"/>
                <a:ea typeface="ＭＳ Ｐゴシック" pitchFamily="34" charset="-128"/>
              </a:rPr>
              <a:t>The unemployment rate is very high in the district.  Alfred Duma local municipality has the highest 	levels of unemployment with the rate being 92.2% in 2016.</a:t>
            </a:r>
            <a:endParaRPr lang="en-ZA" dirty="0">
              <a:latin typeface="Arial" panose="020B0604020202020204" pitchFamily="34" charset="0"/>
              <a:ea typeface="ＭＳ Ｐゴシック" pitchFamily="34" charset="-128"/>
            </a:endParaRPr>
          </a:p>
          <a:p>
            <a:pPr marL="395288" lvl="1" indent="-395288">
              <a:buFont typeface="Wingdings" panose="05000000000000000000" pitchFamily="2" charset="2"/>
              <a:buChar char="v"/>
            </a:pPr>
            <a:r>
              <a:rPr lang="en-ZA" sz="2000" dirty="0"/>
              <a:t>uThukela District Municipality has been experiencing water and sanitation challenges over the past few years which have adversely affected its customers including business communities;</a:t>
            </a:r>
          </a:p>
          <a:p>
            <a:pPr marL="395288" lvl="1" indent="-395288">
              <a:buFont typeface="Wingdings" panose="05000000000000000000" pitchFamily="2" charset="2"/>
              <a:buChar char="v"/>
            </a:pPr>
            <a:r>
              <a:rPr lang="en-US" sz="2000" dirty="0">
                <a:solidFill>
                  <a:srgbClr val="000000"/>
                </a:solidFill>
                <a:ea typeface="Calibri"/>
                <a:cs typeface="Calibri"/>
                <a:sym typeface="Calibri"/>
              </a:rPr>
              <a:t>In August 2018 the District was placed under Section 139 (1) (b) intervention due to various challenges i.e.</a:t>
            </a:r>
          </a:p>
          <a:p>
            <a:pPr marL="742950" lvl="2" indent="-285750">
              <a:buFont typeface="Wingdings" panose="05000000000000000000" pitchFamily="2" charset="2"/>
              <a:buChar char="ü"/>
            </a:pPr>
            <a:r>
              <a:rPr lang="en-US" sz="2000" dirty="0">
                <a:solidFill>
                  <a:srgbClr val="000000"/>
                </a:solidFill>
                <a:ea typeface="Calibri"/>
                <a:cs typeface="Calibri"/>
                <a:sym typeface="Calibri"/>
              </a:rPr>
              <a:t>	</a:t>
            </a:r>
            <a:r>
              <a:rPr lang="en-US" sz="2000" dirty="0">
                <a:sym typeface="Calibri"/>
              </a:rPr>
              <a:t>Public Protests due to poor service delivery;</a:t>
            </a:r>
          </a:p>
          <a:p>
            <a:pPr marL="742950" lvl="1" indent="-285750" defTabSz="304800">
              <a:spcBef>
                <a:spcPts val="0"/>
              </a:spcBef>
              <a:spcAft>
                <a:spcPts val="0"/>
              </a:spcAft>
              <a:buFont typeface="Wingdings" panose="05000000000000000000" pitchFamily="2" charset="2"/>
              <a:buChar char="ü"/>
              <a:tabLst>
                <a:tab pos="860425" algn="l"/>
              </a:tabLst>
            </a:pPr>
            <a:r>
              <a:rPr lang="en-US" sz="2000" dirty="0">
                <a:sym typeface="Calibri"/>
              </a:rPr>
              <a:t>		Failure to Spend Infrastructure Grants</a:t>
            </a:r>
          </a:p>
          <a:p>
            <a:pPr marL="914400" lvl="1" indent="-457200">
              <a:spcBef>
                <a:spcPts val="0"/>
              </a:spcBef>
              <a:spcAft>
                <a:spcPts val="0"/>
              </a:spcAft>
              <a:buFont typeface="Wingdings" panose="05000000000000000000" pitchFamily="2" charset="2"/>
              <a:buChar char="ü"/>
            </a:pPr>
            <a:r>
              <a:rPr lang="en-US" sz="2000" dirty="0">
                <a:sym typeface="Calibri"/>
              </a:rPr>
              <a:t>Poor Cash Flow and SCM Challenges</a:t>
            </a:r>
            <a:endParaRPr lang="en-US" sz="2000" dirty="0"/>
          </a:p>
          <a:p>
            <a:pPr marL="914400" lvl="1" indent="-457200">
              <a:spcBef>
                <a:spcPts val="0"/>
              </a:spcBef>
              <a:spcAft>
                <a:spcPts val="0"/>
              </a:spcAft>
              <a:buFont typeface="Wingdings" panose="05000000000000000000" pitchFamily="2" charset="2"/>
              <a:buChar char="ü"/>
            </a:pPr>
            <a:r>
              <a:rPr lang="en-US" sz="2000" dirty="0">
                <a:sym typeface="Calibri"/>
              </a:rPr>
              <a:t>Poor Audit Outcomes</a:t>
            </a:r>
          </a:p>
          <a:p>
            <a:pPr marL="0" indent="0" algn="just">
              <a:buNone/>
              <a:tabLst>
                <a:tab pos="536575" algn="l"/>
              </a:tabLst>
            </a:pPr>
            <a:endParaRPr lang="en-ZA" dirty="0">
              <a:solidFill>
                <a:srgbClr val="FF0000"/>
              </a:solidFill>
            </a:endParaRPr>
          </a:p>
          <a:p>
            <a:pPr marL="457200" indent="-457200">
              <a:buFont typeface="+mj-lt"/>
              <a:buAutoNum type="arabicPeriod"/>
            </a:pPr>
            <a:endParaRPr lang="en-ZA" dirty="0"/>
          </a:p>
          <a:p>
            <a:pPr marL="0" indent="0">
              <a:buNone/>
            </a:pPr>
            <a:endParaRPr lang="en-ZA" dirty="0"/>
          </a:p>
        </p:txBody>
      </p:sp>
    </p:spTree>
    <p:extLst>
      <p:ext uri="{BB962C8B-B14F-4D97-AF65-F5344CB8AC3E}">
        <p14:creationId xmlns:p14="http://schemas.microsoft.com/office/powerpoint/2010/main" val="3389013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530AC-A9BB-41B1-A003-0301275EF23E}"/>
              </a:ext>
            </a:extLst>
          </p:cNvPr>
          <p:cNvSpPr>
            <a:spLocks noGrp="1"/>
          </p:cNvSpPr>
          <p:nvPr>
            <p:ph type="title"/>
          </p:nvPr>
        </p:nvSpPr>
        <p:spPr/>
        <p:txBody>
          <a:bodyPr/>
          <a:lstStyle/>
          <a:p>
            <a:pPr algn="ctr"/>
            <a:r>
              <a:rPr lang="en-ZA" b="1" dirty="0"/>
              <a:t>2. OVERVIEW OF DISTRICT &amp; ITS LOCALS</a:t>
            </a:r>
          </a:p>
        </p:txBody>
      </p:sp>
      <p:sp>
        <p:nvSpPr>
          <p:cNvPr id="3" name="Content Placeholder 2">
            <a:extLst>
              <a:ext uri="{FF2B5EF4-FFF2-40B4-BE49-F238E27FC236}">
                <a16:creationId xmlns:a16="http://schemas.microsoft.com/office/drawing/2014/main" id="{107811C0-6C01-4784-994D-5E8A66DDD4E6}"/>
              </a:ext>
            </a:extLst>
          </p:cNvPr>
          <p:cNvSpPr>
            <a:spLocks noGrp="1"/>
          </p:cNvSpPr>
          <p:nvPr>
            <p:ph sz="half" idx="2"/>
          </p:nvPr>
        </p:nvSpPr>
        <p:spPr>
          <a:xfrm>
            <a:off x="0" y="681036"/>
            <a:ext cx="12050973" cy="5515047"/>
          </a:xfrm>
        </p:spPr>
        <p:txBody>
          <a:bodyPr/>
          <a:lstStyle/>
          <a:p>
            <a:pPr marL="0" indent="0" algn="just">
              <a:buNone/>
              <a:tabLst>
                <a:tab pos="536575" algn="l"/>
              </a:tabLst>
            </a:pPr>
            <a:endParaRPr lang="en-ZA" dirty="0">
              <a:solidFill>
                <a:srgbClr val="FF0000"/>
              </a:solidFill>
            </a:endParaRPr>
          </a:p>
          <a:p>
            <a:pPr marL="519113" indent="-519113">
              <a:buFont typeface="Wingdings" panose="05000000000000000000" pitchFamily="2" charset="2"/>
              <a:buChar char="v"/>
            </a:pPr>
            <a:r>
              <a:rPr lang="en-GB" dirty="0"/>
              <a:t>Inkosi Langalibalele LM was placed under Section 139(1)(b) intervention in December 2017 due to poor governance and failure to spend grants;  </a:t>
            </a:r>
          </a:p>
          <a:p>
            <a:pPr marL="0" indent="0">
              <a:buNone/>
            </a:pPr>
            <a:endParaRPr lang="en-ZA" dirty="0"/>
          </a:p>
          <a:p>
            <a:pPr marL="519113" indent="-519113">
              <a:buFont typeface="Wingdings" panose="05000000000000000000" pitchFamily="2" charset="2"/>
              <a:buChar char="v"/>
            </a:pPr>
            <a:r>
              <a:rPr lang="en-ZA" dirty="0" err="1"/>
              <a:t>Okhahlamba</a:t>
            </a:r>
            <a:r>
              <a:rPr lang="en-ZA" dirty="0"/>
              <a:t> local municipality has been outstanding in obtaining clean audit for conservative years whilst Alfred Duma has retained the unqualified status in the previous years;</a:t>
            </a:r>
          </a:p>
          <a:p>
            <a:pPr marL="0" indent="0">
              <a:buNone/>
            </a:pPr>
            <a:r>
              <a:rPr lang="en-ZA" dirty="0"/>
              <a:t> </a:t>
            </a:r>
          </a:p>
          <a:p>
            <a:pPr marL="519113" indent="-519113">
              <a:buFont typeface="Wingdings" panose="05000000000000000000" pitchFamily="2" charset="2"/>
              <a:buChar char="v"/>
            </a:pPr>
            <a:r>
              <a:rPr lang="en-ZA" dirty="0">
                <a:latin typeface="Arial" panose="020B0604020202020204" pitchFamily="34" charset="0"/>
                <a:ea typeface="Calibri" panose="020F0502020204030204" pitchFamily="34" charset="0"/>
                <a:cs typeface="Arial" panose="020B0604020202020204" pitchFamily="34" charset="0"/>
              </a:rPr>
              <a:t>Council and its Committees are functional in all 4 municipalities and District Development Model has been institutionalised;</a:t>
            </a:r>
          </a:p>
          <a:p>
            <a:pPr marL="519113" indent="-519113">
              <a:buFont typeface="Wingdings" panose="05000000000000000000" pitchFamily="2" charset="2"/>
              <a:buChar char="v"/>
            </a:pPr>
            <a:endParaRPr lang="en-ZA" dirty="0">
              <a:latin typeface="Arial" panose="020B0604020202020204" pitchFamily="34" charset="0"/>
              <a:ea typeface="Calibri" panose="020F0502020204030204" pitchFamily="34" charset="0"/>
              <a:cs typeface="Arial" panose="020B0604020202020204" pitchFamily="34" charset="0"/>
            </a:endParaRPr>
          </a:p>
          <a:p>
            <a:pPr marL="519113" indent="-519113">
              <a:buFont typeface="Wingdings" panose="05000000000000000000" pitchFamily="2" charset="2"/>
              <a:buChar char="v"/>
            </a:pPr>
            <a:r>
              <a:rPr lang="en-ZA" dirty="0">
                <a:latin typeface="Arial" panose="020B0604020202020204" pitchFamily="34" charset="0"/>
                <a:ea typeface="Calibri" panose="020F0502020204030204" pitchFamily="34" charset="0"/>
                <a:cs typeface="Arial" panose="020B0604020202020204" pitchFamily="34" charset="0"/>
              </a:rPr>
              <a:t>District Service Delivery War Room has been established; </a:t>
            </a:r>
          </a:p>
          <a:p>
            <a:pPr marL="0" indent="0">
              <a:buNone/>
            </a:pPr>
            <a:endParaRPr lang="en-ZA" dirty="0">
              <a:latin typeface="Arial" panose="020B0604020202020204" pitchFamily="34" charset="0"/>
              <a:ea typeface="Calibri" panose="020F0502020204030204" pitchFamily="34" charset="0"/>
              <a:cs typeface="Arial" panose="020B0604020202020204" pitchFamily="34" charset="0"/>
            </a:endParaRPr>
          </a:p>
          <a:p>
            <a:pPr marL="519113" indent="-519113">
              <a:buFont typeface="Wingdings" panose="05000000000000000000" pitchFamily="2" charset="2"/>
              <a:buChar char="v"/>
            </a:pPr>
            <a:r>
              <a:rPr lang="en-ZA" dirty="0">
                <a:latin typeface="Arial" panose="020B0604020202020204" pitchFamily="34" charset="0"/>
                <a:ea typeface="Calibri" panose="020F0502020204030204" pitchFamily="34" charset="0"/>
                <a:cs typeface="Arial" panose="020B0604020202020204" pitchFamily="34" charset="0"/>
              </a:rPr>
              <a:t>Deputy Mayor post at </a:t>
            </a:r>
            <a:r>
              <a:rPr lang="en-ZA" dirty="0" err="1">
                <a:latin typeface="Arial" panose="020B0604020202020204" pitchFamily="34" charset="0"/>
                <a:ea typeface="Calibri" panose="020F0502020204030204" pitchFamily="34" charset="0"/>
                <a:cs typeface="Arial" panose="020B0604020202020204" pitchFamily="34" charset="0"/>
              </a:rPr>
              <a:t>Inkosi</a:t>
            </a:r>
            <a:r>
              <a:rPr lang="en-ZA" dirty="0">
                <a:latin typeface="Arial" panose="020B0604020202020204" pitchFamily="34" charset="0"/>
                <a:ea typeface="Calibri" panose="020F0502020204030204" pitchFamily="34" charset="0"/>
                <a:cs typeface="Arial" panose="020B0604020202020204" pitchFamily="34" charset="0"/>
              </a:rPr>
              <a:t> Langalibalele remains vacant following the resignation of the previous Deputy Mayor and all office bearers remain part-time to save costs.</a:t>
            </a:r>
            <a:endParaRPr lang="en-ZA" dirty="0"/>
          </a:p>
        </p:txBody>
      </p:sp>
    </p:spTree>
    <p:extLst>
      <p:ext uri="{BB962C8B-B14F-4D97-AF65-F5344CB8AC3E}">
        <p14:creationId xmlns:p14="http://schemas.microsoft.com/office/powerpoint/2010/main" val="1407130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530AC-A9BB-41B1-A003-0301275EF23E}"/>
              </a:ext>
            </a:extLst>
          </p:cNvPr>
          <p:cNvSpPr>
            <a:spLocks noGrp="1"/>
          </p:cNvSpPr>
          <p:nvPr>
            <p:ph type="title"/>
          </p:nvPr>
        </p:nvSpPr>
        <p:spPr>
          <a:xfrm>
            <a:off x="498684" y="109452"/>
            <a:ext cx="11205636" cy="422811"/>
          </a:xfrm>
        </p:spPr>
        <p:txBody>
          <a:bodyPr/>
          <a:lstStyle/>
          <a:p>
            <a:pPr algn="ctr"/>
            <a:r>
              <a:rPr lang="en-ZA" b="1" dirty="0"/>
              <a:t>3. GOVERNANCE</a:t>
            </a:r>
          </a:p>
        </p:txBody>
      </p:sp>
      <p:graphicFrame>
        <p:nvGraphicFramePr>
          <p:cNvPr id="4" name="Content Placeholder 3"/>
          <p:cNvGraphicFramePr>
            <a:graphicFrameLocks noGrp="1"/>
          </p:cNvGraphicFramePr>
          <p:nvPr>
            <p:ph sz="half" idx="2"/>
            <p:extLst>
              <p:ext uri="{D42A27DB-BD31-4B8C-83A1-F6EECF244321}">
                <p14:modId xmlns:p14="http://schemas.microsoft.com/office/powerpoint/2010/main" val="3150673765"/>
              </p:ext>
            </p:extLst>
          </p:nvPr>
        </p:nvGraphicFramePr>
        <p:xfrm>
          <a:off x="0" y="423082"/>
          <a:ext cx="12192000" cy="6786754"/>
        </p:xfrm>
        <a:graphic>
          <a:graphicData uri="http://schemas.openxmlformats.org/drawingml/2006/table">
            <a:tbl>
              <a:tblPr firstRow="1" bandRow="1">
                <a:tableStyleId>{5C22544A-7EE6-4342-B048-85BDC9FD1C3A}</a:tableStyleId>
              </a:tblPr>
              <a:tblGrid>
                <a:gridCol w="3425588">
                  <a:extLst>
                    <a:ext uri="{9D8B030D-6E8A-4147-A177-3AD203B41FA5}">
                      <a16:colId xmlns:a16="http://schemas.microsoft.com/office/drawing/2014/main" val="1732825712"/>
                    </a:ext>
                  </a:extLst>
                </a:gridCol>
                <a:gridCol w="8766412">
                  <a:extLst>
                    <a:ext uri="{9D8B030D-6E8A-4147-A177-3AD203B41FA5}">
                      <a16:colId xmlns:a16="http://schemas.microsoft.com/office/drawing/2014/main" val="1536666040"/>
                    </a:ext>
                  </a:extLst>
                </a:gridCol>
              </a:tblGrid>
              <a:tr h="204715">
                <a:tc>
                  <a:txBody>
                    <a:bodyPr/>
                    <a:lstStyle/>
                    <a:p>
                      <a:r>
                        <a:rPr lang="en-US" sz="2400" dirty="0"/>
                        <a:t>CHALLENGES</a:t>
                      </a:r>
                    </a:p>
                  </a:txBody>
                  <a:tcPr/>
                </a:tc>
                <a:tc>
                  <a:txBody>
                    <a:bodyPr/>
                    <a:lstStyle/>
                    <a:p>
                      <a:r>
                        <a:rPr lang="en-US" sz="2400" dirty="0"/>
                        <a:t>SUPPORT PROVIDED</a:t>
                      </a:r>
                    </a:p>
                  </a:txBody>
                  <a:tcPr/>
                </a:tc>
                <a:extLst>
                  <a:ext uri="{0D108BD9-81ED-4DB2-BD59-A6C34878D82A}">
                    <a16:rowId xmlns:a16="http://schemas.microsoft.com/office/drawing/2014/main" val="4188358206"/>
                  </a:ext>
                </a:extLst>
              </a:tr>
              <a:tr h="593676">
                <a:tc>
                  <a:txBody>
                    <a:bodyPr/>
                    <a:lstStyle/>
                    <a:p>
                      <a:r>
                        <a:rPr lang="en-US" sz="1400" dirty="0"/>
                        <a:t>Section</a:t>
                      </a:r>
                      <a:r>
                        <a:rPr lang="en-US" sz="1400" baseline="0" dirty="0"/>
                        <a:t> 139 (1)(b)  interventions </a:t>
                      </a:r>
                      <a:endParaRPr lang="en-US" sz="1400" dirty="0"/>
                    </a:p>
                  </a:txBody>
                  <a:tcPr/>
                </a:tc>
                <a:tc>
                  <a:txBody>
                    <a:bodyPr/>
                    <a:lstStyle/>
                    <a:p>
                      <a:pPr marL="342900" lvl="1" indent="-342900" algn="just">
                        <a:spcBef>
                          <a:spcPts val="0"/>
                        </a:spcBef>
                        <a:spcAft>
                          <a:spcPts val="1000"/>
                        </a:spcAft>
                        <a:buFont typeface="Wingdings" panose="05000000000000000000" pitchFamily="2" charset="2"/>
                        <a:buChar char="ü"/>
                      </a:pPr>
                      <a:r>
                        <a:rPr lang="en-US" sz="1400" dirty="0"/>
                        <a:t>Supported</a:t>
                      </a:r>
                      <a:r>
                        <a:rPr lang="en-US" sz="1400" baseline="0" dirty="0"/>
                        <a:t> the province to monitor interventions at uThukela DM and Inkosi Langalibalele LM on monthly basis.</a:t>
                      </a:r>
                      <a:endParaRPr lang="en-US" sz="1400" dirty="0"/>
                    </a:p>
                  </a:txBody>
                  <a:tcPr/>
                </a:tc>
                <a:extLst>
                  <a:ext uri="{0D108BD9-81ED-4DB2-BD59-A6C34878D82A}">
                    <a16:rowId xmlns:a16="http://schemas.microsoft.com/office/drawing/2014/main" val="290485266"/>
                  </a:ext>
                </a:extLst>
              </a:tr>
              <a:tr h="543111">
                <a:tc>
                  <a:txBody>
                    <a:bodyPr/>
                    <a:lstStyle/>
                    <a:p>
                      <a:endParaRPr lang="en-US" sz="1400" dirty="0"/>
                    </a:p>
                  </a:txBody>
                  <a:tcPr/>
                </a:tc>
                <a:tc>
                  <a:txBody>
                    <a:bodyPr/>
                    <a:lstStyle/>
                    <a:p>
                      <a:pPr marL="342900" lvl="1" indent="-342900" algn="just">
                        <a:spcBef>
                          <a:spcPts val="0"/>
                        </a:spcBef>
                        <a:spcAft>
                          <a:spcPts val="1000"/>
                        </a:spcAft>
                        <a:buFont typeface="Wingdings" panose="05000000000000000000" pitchFamily="2" charset="2"/>
                        <a:buChar char="ü"/>
                      </a:pPr>
                      <a:r>
                        <a:rPr lang="en-US" sz="1400" dirty="0"/>
                        <a:t>Supported the province</a:t>
                      </a:r>
                      <a:r>
                        <a:rPr lang="en-US" sz="1400" baseline="0" dirty="0"/>
                        <a:t> during feedback on Back to Basics assessments on quarterly basis in the district.</a:t>
                      </a:r>
                      <a:endParaRPr lang="en-US" sz="1400" dirty="0"/>
                    </a:p>
                  </a:txBody>
                  <a:tcPr/>
                </a:tc>
                <a:extLst>
                  <a:ext uri="{0D108BD9-81ED-4DB2-BD59-A6C34878D82A}">
                    <a16:rowId xmlns:a16="http://schemas.microsoft.com/office/drawing/2014/main" val="1393931620"/>
                  </a:ext>
                </a:extLst>
              </a:tr>
              <a:tr h="1203803">
                <a:tc rowSpan="3">
                  <a:txBody>
                    <a:bodyPr/>
                    <a:lstStyle/>
                    <a:p>
                      <a:pPr algn="l"/>
                      <a:r>
                        <a:rPr lang="en-US" sz="1400" kern="1200" baseline="0" dirty="0">
                          <a:solidFill>
                            <a:schemeClr val="dk1"/>
                          </a:solidFill>
                          <a:latin typeface="+mn-lt"/>
                          <a:ea typeface="+mn-ea"/>
                          <a:cs typeface="+mn-cs"/>
                        </a:rPr>
                        <a:t>Filling of critical positions</a:t>
                      </a:r>
                    </a:p>
                  </a:txBody>
                  <a:tcPr/>
                </a:tc>
                <a:tc>
                  <a:txBody>
                    <a:bodyPr/>
                    <a:lstStyle/>
                    <a:p>
                      <a:pPr marL="342900" lvl="1" indent="-342900" algn="just">
                        <a:spcBef>
                          <a:spcPts val="0"/>
                        </a:spcBef>
                        <a:spcAft>
                          <a:spcPts val="1000"/>
                        </a:spcAft>
                        <a:buFont typeface="Wingdings" panose="05000000000000000000" pitchFamily="2" charset="2"/>
                        <a:buChar char="ü"/>
                      </a:pPr>
                      <a:r>
                        <a:rPr lang="en-GB" sz="1400" dirty="0">
                          <a:solidFill>
                            <a:schemeClr val="tx1"/>
                          </a:solidFill>
                        </a:rPr>
                        <a:t>uThukela DM has a total number of six (6) approved senior managers posts, including the post of Municipal Manager. The posts of Director: Community Services is vacant due to natural attrition. Draft advertisements and job descriptions have been shared with the municipality to initiate the recruitment and selection processes.</a:t>
                      </a:r>
                      <a:r>
                        <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The General Manager:</a:t>
                      </a:r>
                      <a:r>
                        <a:rPr lang="en-US" sz="14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Technical Services has been undergoing disciplinary hearing together with CFO</a:t>
                      </a:r>
                      <a:endParaRPr lang="en-GB" sz="1400" dirty="0">
                        <a:solidFill>
                          <a:schemeClr val="tx1"/>
                        </a:solidFill>
                      </a:endParaRPr>
                    </a:p>
                  </a:txBody>
                  <a:tcPr/>
                </a:tc>
                <a:extLst>
                  <a:ext uri="{0D108BD9-81ED-4DB2-BD59-A6C34878D82A}">
                    <a16:rowId xmlns:a16="http://schemas.microsoft.com/office/drawing/2014/main" val="3892480233"/>
                  </a:ext>
                </a:extLst>
              </a:tr>
              <a:tr h="409432">
                <a:tc vMerge="1">
                  <a:txBody>
                    <a:bodyPr/>
                    <a:lstStyle/>
                    <a:p>
                      <a:pPr algn="l"/>
                      <a:endParaRPr lang="en-US" sz="1400" kern="1200" baseline="0" dirty="0">
                        <a:solidFill>
                          <a:schemeClr val="dk1"/>
                        </a:solidFill>
                        <a:latin typeface="+mn-lt"/>
                        <a:ea typeface="+mn-ea"/>
                        <a:cs typeface="+mn-cs"/>
                      </a:endParaRPr>
                    </a:p>
                  </a:txBody>
                  <a:tcPr/>
                </a:tc>
                <a:tc>
                  <a:txBody>
                    <a:bodyPr/>
                    <a:lstStyle/>
                    <a:p>
                      <a:pPr marL="342900" lvl="1" indent="-342900" algn="just">
                        <a:spcBef>
                          <a:spcPts val="0"/>
                        </a:spcBef>
                        <a:spcAft>
                          <a:spcPts val="1000"/>
                        </a:spcAft>
                        <a:buFont typeface="Wingdings" panose="05000000000000000000" pitchFamily="2" charset="2"/>
                        <a:buChar char="ü"/>
                      </a:pPr>
                      <a:r>
                        <a:rPr lang="en-ZA" sz="1400" baseline="0" dirty="0">
                          <a:solidFill>
                            <a:schemeClr val="tx1"/>
                          </a:solidFill>
                          <a:effectLst/>
                          <a:latin typeface="Arial" panose="020B0604020202020204" pitchFamily="34" charset="0"/>
                          <a:cs typeface="Arial" panose="020B0604020202020204" pitchFamily="34" charset="0"/>
                        </a:rPr>
                        <a:t>Alfred Duma LM - All senior management posts are filled except the CFO post  which is vacant since December 2020 and COGTA is monitoring </a:t>
                      </a:r>
                      <a:endParaRPr lang="en-GB" sz="1400" dirty="0">
                        <a:solidFill>
                          <a:schemeClr val="tx1"/>
                        </a:solidFill>
                      </a:endParaRPr>
                    </a:p>
                  </a:txBody>
                  <a:tcPr/>
                </a:tc>
                <a:extLst>
                  <a:ext uri="{0D108BD9-81ED-4DB2-BD59-A6C34878D82A}">
                    <a16:rowId xmlns:a16="http://schemas.microsoft.com/office/drawing/2014/main" val="3677583028"/>
                  </a:ext>
                </a:extLst>
              </a:tr>
              <a:tr h="650351">
                <a:tc vMerge="1">
                  <a:txBody>
                    <a:bodyPr/>
                    <a:lstStyle/>
                    <a:p>
                      <a:pPr algn="l"/>
                      <a:endParaRPr lang="en-US" sz="1400" kern="1200" baseline="0" dirty="0">
                        <a:solidFill>
                          <a:schemeClr val="dk1"/>
                        </a:solidFill>
                        <a:latin typeface="+mn-lt"/>
                        <a:ea typeface="+mn-ea"/>
                        <a:cs typeface="+mn-cs"/>
                      </a:endParaRPr>
                    </a:p>
                  </a:txBody>
                  <a:tcPr/>
                </a:tc>
                <a:tc>
                  <a:txBody>
                    <a:bodyPr/>
                    <a:lstStyle/>
                    <a:p>
                      <a:pPr marL="342900" lvl="1" indent="-342900" algn="just">
                        <a:spcBef>
                          <a:spcPts val="0"/>
                        </a:spcBef>
                        <a:spcAft>
                          <a:spcPts val="1000"/>
                        </a:spcAft>
                        <a:buFont typeface="Wingdings" panose="05000000000000000000" pitchFamily="2" charset="2"/>
                        <a:buChar char="ü"/>
                      </a:pPr>
                      <a:r>
                        <a:rPr lang="en-US" sz="1400" baseline="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Okhahlamba</a:t>
                      </a:r>
                      <a:r>
                        <a:rPr lang="en-US" sz="14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LM - Two senior management vacancies namely, Chief Financial Officer and Director: Technical Services. Recruitment process underway. </a:t>
                      </a:r>
                      <a:endParaRPr lang="en-GB" sz="1400" dirty="0">
                        <a:solidFill>
                          <a:schemeClr val="tx1"/>
                        </a:solidFill>
                      </a:endParaRPr>
                    </a:p>
                  </a:txBody>
                  <a:tcPr/>
                </a:tc>
                <a:extLst>
                  <a:ext uri="{0D108BD9-81ED-4DB2-BD59-A6C34878D82A}">
                    <a16:rowId xmlns:a16="http://schemas.microsoft.com/office/drawing/2014/main" val="2826042890"/>
                  </a:ext>
                </a:extLst>
              </a:tr>
              <a:tr h="580169">
                <a:tc>
                  <a:txBody>
                    <a:bodyPr/>
                    <a:lstStyle/>
                    <a:p>
                      <a:pPr algn="l"/>
                      <a:r>
                        <a:rPr lang="en-US" sz="1400" kern="1200" baseline="0" dirty="0">
                          <a:solidFill>
                            <a:schemeClr val="dk1"/>
                          </a:solidFill>
                          <a:latin typeface="+mn-lt"/>
                          <a:ea typeface="+mn-ea"/>
                          <a:cs typeface="+mn-cs"/>
                        </a:rPr>
                        <a:t>Non-functional ward committees</a:t>
                      </a:r>
                    </a:p>
                  </a:txBody>
                  <a:tcPr/>
                </a:tc>
                <a:tc>
                  <a:txBody>
                    <a:bodyPr/>
                    <a:lstStyle/>
                    <a:p>
                      <a:pPr marL="342900" marR="0" lvl="1" indent="-342900" algn="just" defTabSz="685800" rtl="0" eaLnBrk="1" fontAlgn="auto" latinLnBrk="0" hangingPunct="1">
                        <a:lnSpc>
                          <a:spcPct val="100000"/>
                        </a:lnSpc>
                        <a:spcBef>
                          <a:spcPts val="0"/>
                        </a:spcBef>
                        <a:spcAft>
                          <a:spcPts val="1000"/>
                        </a:spcAft>
                        <a:buClrTx/>
                        <a:buSzTx/>
                        <a:buFont typeface="Wingdings" panose="05000000000000000000" pitchFamily="2" charset="2"/>
                        <a:buChar char="ü"/>
                        <a:tabLst/>
                        <a:defRPr/>
                      </a:pPr>
                      <a:r>
                        <a:rPr lang="en-ZA" sz="1400" dirty="0"/>
                        <a:t>8 out of 74 ward committees are non-function within</a:t>
                      </a:r>
                      <a:r>
                        <a:rPr lang="en-ZA" sz="1400" baseline="0" dirty="0"/>
                        <a:t> uThukela DM. </a:t>
                      </a:r>
                      <a:r>
                        <a:rPr lang="en-ZA" sz="1400" dirty="0"/>
                        <a:t>The Department convened a bilateral sessions </a:t>
                      </a:r>
                      <a:r>
                        <a:rPr lang="en-ZA" sz="1400" b="1" dirty="0"/>
                        <a:t> </a:t>
                      </a:r>
                      <a:r>
                        <a:rPr lang="en-ZA" sz="1400" dirty="0"/>
                        <a:t>with Kwa-Zulu Natal public participation officials to deliberate on matters that included non-functional ward committees. </a:t>
                      </a:r>
                    </a:p>
                  </a:txBody>
                  <a:tcPr/>
                </a:tc>
                <a:extLst>
                  <a:ext uri="{0D108BD9-81ED-4DB2-BD59-A6C34878D82A}">
                    <a16:rowId xmlns:a16="http://schemas.microsoft.com/office/drawing/2014/main" val="758625097"/>
                  </a:ext>
                </a:extLst>
              </a:tr>
              <a:tr h="543111">
                <a:tc>
                  <a:txBody>
                    <a:bodyPr/>
                    <a:lstStyle/>
                    <a:p>
                      <a:pPr algn="l"/>
                      <a:r>
                        <a:rPr lang="en-ZA" sz="14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Traditional leaders are not attending council meetings at </a:t>
                      </a:r>
                      <a:r>
                        <a:rPr lang="en-ZA" sz="1400" baseline="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Inkosi</a:t>
                      </a:r>
                      <a:r>
                        <a:rPr lang="en-ZA" sz="14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Langalibalele</a:t>
                      </a:r>
                      <a:endParaRPr lang="en-US" sz="1400" kern="1200" baseline="0" dirty="0">
                        <a:solidFill>
                          <a:schemeClr val="dk1"/>
                        </a:solidFill>
                        <a:latin typeface="+mn-lt"/>
                        <a:ea typeface="+mn-ea"/>
                        <a:cs typeface="+mn-cs"/>
                      </a:endParaRPr>
                    </a:p>
                  </a:txBody>
                  <a:tcPr/>
                </a:tc>
                <a:tc>
                  <a:txBody>
                    <a:bodyPr/>
                    <a:lstStyle/>
                    <a:p>
                      <a:pPr marL="0" marR="0" lvl="1" indent="0" algn="just" defTabSz="685800" rtl="0" eaLnBrk="1" fontAlgn="auto" latinLnBrk="0" hangingPunct="1">
                        <a:lnSpc>
                          <a:spcPct val="100000"/>
                        </a:lnSpc>
                        <a:spcBef>
                          <a:spcPts val="0"/>
                        </a:spcBef>
                        <a:spcAft>
                          <a:spcPts val="1000"/>
                        </a:spcAft>
                        <a:buClrTx/>
                        <a:buSzTx/>
                        <a:buFont typeface="Wingdings" panose="05000000000000000000" pitchFamily="2" charset="2"/>
                        <a:buNone/>
                        <a:tabLst/>
                        <a:defRPr/>
                      </a:pPr>
                      <a:endParaRPr lang="en-ZA" sz="1400" dirty="0"/>
                    </a:p>
                  </a:txBody>
                  <a:tcPr/>
                </a:tc>
                <a:extLst>
                  <a:ext uri="{0D108BD9-81ED-4DB2-BD59-A6C34878D82A}">
                    <a16:rowId xmlns:a16="http://schemas.microsoft.com/office/drawing/2014/main" val="433396534"/>
                  </a:ext>
                </a:extLst>
              </a:tr>
              <a:tr h="490308">
                <a:tc rowSpan="3">
                  <a:txBody>
                    <a:bodyPr/>
                    <a:lstStyle/>
                    <a:p>
                      <a:pPr algn="l"/>
                      <a:r>
                        <a:rPr lang="en-US" sz="1400" kern="1200" baseline="0" dirty="0">
                          <a:solidFill>
                            <a:schemeClr val="dk1"/>
                          </a:solidFill>
                          <a:latin typeface="+mn-lt"/>
                          <a:ea typeface="+mn-ea"/>
                          <a:cs typeface="+mn-cs"/>
                        </a:rPr>
                        <a:t>Investigations</a:t>
                      </a:r>
                    </a:p>
                  </a:txBody>
                  <a:tcPr/>
                </a:tc>
                <a:tc>
                  <a:txBody>
                    <a:bodyPr/>
                    <a:lstStyle/>
                    <a:p>
                      <a:pPr marL="0" marR="0" lvl="1" indent="0" algn="just" defTabSz="685800" rtl="0" eaLnBrk="1" fontAlgn="auto" latinLnBrk="0" hangingPunct="1">
                        <a:lnSpc>
                          <a:spcPct val="100000"/>
                        </a:lnSpc>
                        <a:spcBef>
                          <a:spcPts val="0"/>
                        </a:spcBef>
                        <a:spcAft>
                          <a:spcPts val="1000"/>
                        </a:spcAft>
                        <a:buClrTx/>
                        <a:buSzTx/>
                        <a:buFont typeface="Wingdings" panose="05000000000000000000" pitchFamily="2" charset="2"/>
                        <a:buNone/>
                        <a:tabLst/>
                        <a:defRPr/>
                      </a:pPr>
                      <a:r>
                        <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32 employees on suspension, facing</a:t>
                      </a:r>
                      <a:r>
                        <a:rPr lang="en-US" sz="14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disciplinary steps at </a:t>
                      </a:r>
                      <a:r>
                        <a:rPr lang="en-US" sz="1400" baseline="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Inkosi</a:t>
                      </a:r>
                      <a:r>
                        <a:rPr lang="en-US" sz="14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Langalibalele.</a:t>
                      </a:r>
                      <a:endParaRPr lang="en-ZA" sz="1400" dirty="0"/>
                    </a:p>
                  </a:txBody>
                  <a:tcPr/>
                </a:tc>
                <a:extLst>
                  <a:ext uri="{0D108BD9-81ED-4DB2-BD59-A6C34878D82A}">
                    <a16:rowId xmlns:a16="http://schemas.microsoft.com/office/drawing/2014/main" val="1423124665"/>
                  </a:ext>
                </a:extLst>
              </a:tr>
              <a:tr h="250765">
                <a:tc vMerge="1">
                  <a:txBody>
                    <a:bodyPr/>
                    <a:lstStyle/>
                    <a:p>
                      <a:pPr algn="l"/>
                      <a:endParaRPr lang="en-US" sz="1400" kern="1200" baseline="0" dirty="0">
                        <a:solidFill>
                          <a:schemeClr val="dk1"/>
                        </a:solidFill>
                        <a:latin typeface="+mn-lt"/>
                        <a:ea typeface="+mn-ea"/>
                        <a:cs typeface="+mn-cs"/>
                      </a:endParaRPr>
                    </a:p>
                  </a:txBody>
                  <a:tcPr/>
                </a:tc>
                <a:tc>
                  <a:txBody>
                    <a:bodyPr/>
                    <a:lstStyle/>
                    <a:p>
                      <a:pPr marL="0" marR="0" lvl="1" indent="0" algn="just" defTabSz="685800" rtl="0" eaLnBrk="1" fontAlgn="auto" latinLnBrk="0" hangingPunct="1">
                        <a:lnSpc>
                          <a:spcPct val="100000"/>
                        </a:lnSpc>
                        <a:spcBef>
                          <a:spcPts val="0"/>
                        </a:spcBef>
                        <a:spcAft>
                          <a:spcPts val="1000"/>
                        </a:spcAft>
                        <a:buClrTx/>
                        <a:buSzTx/>
                        <a:buFont typeface="Wingdings" panose="05000000000000000000" pitchFamily="2" charset="2"/>
                        <a:buNone/>
                        <a:tabLst/>
                        <a:defRPr/>
                      </a:pPr>
                      <a:r>
                        <a:rPr lang="en-ZA" sz="1400" dirty="0">
                          <a:solidFill>
                            <a:schemeClr val="tx1"/>
                          </a:solidFill>
                          <a:effectLst/>
                          <a:latin typeface="Arial" panose="020B0604020202020204" pitchFamily="34" charset="0"/>
                          <a:cs typeface="Arial" panose="020B0604020202020204" pitchFamily="34" charset="0"/>
                        </a:rPr>
                        <a:t>Alfred Duma -</a:t>
                      </a:r>
                      <a:r>
                        <a:rPr lang="en-ZA" sz="1400" baseline="0" dirty="0">
                          <a:solidFill>
                            <a:schemeClr val="tx1"/>
                          </a:solidFill>
                          <a:effectLst/>
                          <a:latin typeface="Arial" panose="020B0604020202020204" pitchFamily="34" charset="0"/>
                          <a:cs typeface="Arial" panose="020B0604020202020204" pitchFamily="34" charset="0"/>
                        </a:rPr>
                        <a:t> </a:t>
                      </a:r>
                      <a:r>
                        <a:rPr lang="en-ZA" sz="1400" dirty="0">
                          <a:solidFill>
                            <a:schemeClr val="tx1"/>
                          </a:solidFill>
                          <a:effectLst/>
                          <a:latin typeface="Arial" panose="020B0604020202020204" pitchFamily="34" charset="0"/>
                          <a:cs typeface="Arial" panose="020B0604020202020204" pitchFamily="34" charset="0"/>
                        </a:rPr>
                        <a:t>Sec 106 report has been finalised and now awaiting to be tabled to council</a:t>
                      </a:r>
                      <a:endParaRPr lang="en-ZA" sz="1400" dirty="0"/>
                    </a:p>
                  </a:txBody>
                  <a:tcPr/>
                </a:tc>
                <a:extLst>
                  <a:ext uri="{0D108BD9-81ED-4DB2-BD59-A6C34878D82A}">
                    <a16:rowId xmlns:a16="http://schemas.microsoft.com/office/drawing/2014/main" val="1513853956"/>
                  </a:ext>
                </a:extLst>
              </a:tr>
              <a:tr h="750714">
                <a:tc vMerge="1">
                  <a:txBody>
                    <a:bodyPr/>
                    <a:lstStyle/>
                    <a:p>
                      <a:pPr algn="l"/>
                      <a:endParaRPr lang="en-US" sz="1400" kern="1200" baseline="0" dirty="0">
                        <a:solidFill>
                          <a:schemeClr val="dk1"/>
                        </a:solidFill>
                        <a:latin typeface="+mn-lt"/>
                        <a:ea typeface="+mn-ea"/>
                        <a:cs typeface="+mn-cs"/>
                      </a:endParaRPr>
                    </a:p>
                  </a:txBody>
                  <a:tcPr/>
                </a:tc>
                <a:tc>
                  <a:txBody>
                    <a:bodyPr/>
                    <a:lstStyle/>
                    <a:p>
                      <a:pPr marL="0" marR="0" lvl="1" indent="0" algn="just" defTabSz="685800" rtl="0" eaLnBrk="1" fontAlgn="auto" latinLnBrk="0" hangingPunct="1">
                        <a:lnSpc>
                          <a:spcPct val="100000"/>
                        </a:lnSpc>
                        <a:spcBef>
                          <a:spcPts val="0"/>
                        </a:spcBef>
                        <a:spcAft>
                          <a:spcPts val="1000"/>
                        </a:spcAft>
                        <a:buClrTx/>
                        <a:buSzTx/>
                        <a:buFont typeface="Wingdings" panose="05000000000000000000" pitchFamily="2" charset="2"/>
                        <a:buNone/>
                        <a:tabLst/>
                        <a:defRPr/>
                      </a:pPr>
                      <a:r>
                        <a:rPr kumimoji="0" lang="en-ZA" sz="13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Uthukela</a:t>
                      </a:r>
                      <a:r>
                        <a:rPr kumimoji="0" lang="en-ZA" sz="13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DM - </a:t>
                      </a:r>
                      <a:r>
                        <a:rPr lang="en-ZA" sz="13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UIFW - </a:t>
                      </a:r>
                      <a:r>
                        <a:rPr kumimoji="0" lang="en-ZA" sz="13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MPAC has recommended to council that the expenditure be investigated  for consequence management purposes.</a:t>
                      </a:r>
                      <a:endParaRPr lang="en-ZA" sz="1400" dirty="0"/>
                    </a:p>
                  </a:txBody>
                  <a:tcPr/>
                </a:tc>
                <a:extLst>
                  <a:ext uri="{0D108BD9-81ED-4DB2-BD59-A6C34878D82A}">
                    <a16:rowId xmlns:a16="http://schemas.microsoft.com/office/drawing/2014/main" val="1955146432"/>
                  </a:ext>
                </a:extLst>
              </a:tr>
            </a:tbl>
          </a:graphicData>
        </a:graphic>
      </p:graphicFrame>
    </p:spTree>
    <p:extLst>
      <p:ext uri="{BB962C8B-B14F-4D97-AF65-F5344CB8AC3E}">
        <p14:creationId xmlns:p14="http://schemas.microsoft.com/office/powerpoint/2010/main" val="476710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530AC-A9BB-41B1-A003-0301275EF23E}"/>
              </a:ext>
            </a:extLst>
          </p:cNvPr>
          <p:cNvSpPr>
            <a:spLocks noGrp="1"/>
          </p:cNvSpPr>
          <p:nvPr>
            <p:ph type="title"/>
          </p:nvPr>
        </p:nvSpPr>
        <p:spPr/>
        <p:txBody>
          <a:bodyPr/>
          <a:lstStyle/>
          <a:p>
            <a:pPr algn="ctr"/>
            <a:r>
              <a:rPr lang="en-ZA" b="1" dirty="0"/>
              <a:t>4. SERVICE DELIVERY </a:t>
            </a:r>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748545900"/>
              </p:ext>
            </p:extLst>
          </p:nvPr>
        </p:nvGraphicFramePr>
        <p:xfrm>
          <a:off x="-3" y="685730"/>
          <a:ext cx="12192002" cy="6101080"/>
        </p:xfrm>
        <a:graphic>
          <a:graphicData uri="http://schemas.openxmlformats.org/drawingml/2006/table">
            <a:tbl>
              <a:tblPr firstRow="1" bandRow="1">
                <a:tableStyleId>{5C22544A-7EE6-4342-B048-85BDC9FD1C3A}</a:tableStyleId>
              </a:tblPr>
              <a:tblGrid>
                <a:gridCol w="6096001">
                  <a:extLst>
                    <a:ext uri="{9D8B030D-6E8A-4147-A177-3AD203B41FA5}">
                      <a16:colId xmlns:a16="http://schemas.microsoft.com/office/drawing/2014/main" val="1513533664"/>
                    </a:ext>
                  </a:extLst>
                </a:gridCol>
                <a:gridCol w="6096001">
                  <a:extLst>
                    <a:ext uri="{9D8B030D-6E8A-4147-A177-3AD203B41FA5}">
                      <a16:colId xmlns:a16="http://schemas.microsoft.com/office/drawing/2014/main" val="1011811927"/>
                    </a:ext>
                  </a:extLst>
                </a:gridCol>
              </a:tblGrid>
              <a:tr h="370840">
                <a:tc>
                  <a:txBody>
                    <a:bodyPr/>
                    <a:lstStyle/>
                    <a:p>
                      <a:r>
                        <a:rPr lang="en-US" sz="2400" dirty="0"/>
                        <a:t>CHALLENGES</a:t>
                      </a:r>
                    </a:p>
                  </a:txBody>
                  <a:tcPr/>
                </a:tc>
                <a:tc>
                  <a:txBody>
                    <a:bodyPr/>
                    <a:lstStyle/>
                    <a:p>
                      <a:r>
                        <a:rPr lang="en-US" sz="2400" dirty="0"/>
                        <a:t>SUPPORT PROVIDED</a:t>
                      </a:r>
                    </a:p>
                  </a:txBody>
                  <a:tcPr/>
                </a:tc>
                <a:extLst>
                  <a:ext uri="{0D108BD9-81ED-4DB2-BD59-A6C34878D82A}">
                    <a16:rowId xmlns:a16="http://schemas.microsoft.com/office/drawing/2014/main" val="202842723"/>
                  </a:ext>
                </a:extLst>
              </a:tr>
              <a:tr h="370840">
                <a:tc>
                  <a:txBody>
                    <a:bodyPr/>
                    <a:lstStyle/>
                    <a:p>
                      <a:pPr marL="395288" lvl="2" indent="-395288" algn="l">
                        <a:buFont typeface="Wingdings" panose="05000000000000000000" pitchFamily="2" charset="2"/>
                        <a:buChar char="q"/>
                      </a:pPr>
                      <a:r>
                        <a:rPr lang="en-ZA" sz="1800" dirty="0"/>
                        <a:t>Project planning and implementation monitoring challenges of grant funded water services projects.</a:t>
                      </a:r>
                    </a:p>
                    <a:p>
                      <a:pPr marL="395288" lvl="2" indent="-395288" algn="l"/>
                      <a:endParaRPr lang="en-ZA" sz="1800" dirty="0"/>
                    </a:p>
                    <a:p>
                      <a:pPr marL="395288" lvl="2" indent="-395288" algn="l">
                        <a:buFont typeface="Wingdings" panose="05000000000000000000" pitchFamily="2" charset="2"/>
                        <a:buChar char="q"/>
                      </a:pPr>
                      <a:r>
                        <a:rPr lang="en-ZA" sz="1800" dirty="0"/>
                        <a:t>Lack of qualified and experienced technicians, </a:t>
                      </a:r>
                    </a:p>
                    <a:p>
                      <a:pPr marL="395288" lvl="2" indent="-395288" algn="l"/>
                      <a:endParaRPr lang="en-ZA" sz="1800" dirty="0"/>
                    </a:p>
                    <a:p>
                      <a:pPr marL="395288" lvl="2" indent="-395288" algn="l">
                        <a:buFont typeface="Wingdings" panose="05000000000000000000" pitchFamily="2" charset="2"/>
                        <a:buChar char="q"/>
                      </a:pPr>
                      <a:r>
                        <a:rPr lang="en-ZA" sz="1800" dirty="0"/>
                        <a:t>Inadequate plant/machinery, high levels of vandalism/thefts, ageing infrastructure,</a:t>
                      </a:r>
                    </a:p>
                    <a:p>
                      <a:pPr marL="395288" lvl="2" indent="-395288" algn="l">
                        <a:buFont typeface="Wingdings" panose="05000000000000000000" pitchFamily="2" charset="2"/>
                        <a:buChar char="q"/>
                      </a:pPr>
                      <a:endParaRPr lang="en-ZA" sz="1800" dirty="0"/>
                    </a:p>
                    <a:p>
                      <a:pPr marL="395288" lvl="2" indent="-395288" algn="l">
                        <a:buFont typeface="Wingdings" panose="05000000000000000000" pitchFamily="2" charset="2"/>
                        <a:buChar char="q"/>
                      </a:pPr>
                      <a:r>
                        <a:rPr lang="en-ZA" sz="1800" dirty="0"/>
                        <a:t>Inadequate O&amp;M budget allocation,</a:t>
                      </a:r>
                    </a:p>
                    <a:p>
                      <a:pPr marL="395288" lvl="2" indent="-395288" algn="l"/>
                      <a:endParaRPr lang="en-ZA" sz="1800" dirty="0"/>
                    </a:p>
                    <a:p>
                      <a:pPr marL="395288" lvl="2" indent="-395288" algn="l">
                        <a:buFont typeface="Wingdings" panose="05000000000000000000" pitchFamily="2" charset="2"/>
                        <a:buChar char="q"/>
                      </a:pPr>
                      <a:r>
                        <a:rPr lang="en-ZA" sz="1800" dirty="0"/>
                        <a:t>Aging infrastructure</a:t>
                      </a:r>
                    </a:p>
                  </a:txBody>
                  <a:tcPr/>
                </a:tc>
                <a:tc>
                  <a:txBody>
                    <a:bodyPr/>
                    <a:lstStyle/>
                    <a:p>
                      <a:pPr marL="342900" lvl="1" indent="-342900" algn="just">
                        <a:spcBef>
                          <a:spcPts val="0"/>
                        </a:spcBef>
                        <a:spcAft>
                          <a:spcPts val="1000"/>
                        </a:spcAft>
                        <a:buFont typeface="Wingdings" panose="05000000000000000000" pitchFamily="2" charset="2"/>
                        <a:buChar char="ü"/>
                      </a:pPr>
                      <a:r>
                        <a:rPr lang="en-ZA" sz="1800" b="0" dirty="0">
                          <a:solidFill>
                            <a:prstClr val="black"/>
                          </a:solidFill>
                          <a:cs typeface="Arial" panose="020B0604020202020204" pitchFamily="34" charset="0"/>
                        </a:rPr>
                        <a:t>DCOG and Provincial </a:t>
                      </a:r>
                      <a:r>
                        <a:rPr lang="en-ZA" sz="1800" b="0" dirty="0" err="1">
                          <a:solidFill>
                            <a:prstClr val="black"/>
                          </a:solidFill>
                          <a:cs typeface="Arial" panose="020B0604020202020204" pitchFamily="34" charset="0"/>
                        </a:rPr>
                        <a:t>CoGTA</a:t>
                      </a:r>
                      <a:r>
                        <a:rPr lang="en-ZA" sz="1800" b="0" dirty="0">
                          <a:solidFill>
                            <a:prstClr val="black"/>
                          </a:solidFill>
                          <a:cs typeface="Arial" panose="020B0604020202020204" pitchFamily="34" charset="0"/>
                        </a:rPr>
                        <a:t> coordinates MIG appraisal processes to ensure delivery of funded projects. </a:t>
                      </a:r>
                    </a:p>
                    <a:p>
                      <a:pPr marL="342900" lvl="1" indent="-342900" algn="just">
                        <a:spcBef>
                          <a:spcPts val="0"/>
                        </a:spcBef>
                        <a:spcAft>
                          <a:spcPts val="1000"/>
                        </a:spcAft>
                        <a:buFont typeface="Wingdings" panose="05000000000000000000" pitchFamily="2" charset="2"/>
                        <a:buChar char="ü"/>
                      </a:pPr>
                      <a:r>
                        <a:rPr lang="en-GB" sz="1800" b="0" dirty="0">
                          <a:cs typeface="Arial" panose="020B0604020202020204" pitchFamily="34" charset="0"/>
                        </a:rPr>
                        <a:t>MISA has deployed a Civil Engineer to uThukela, supporting the DM and its locals with;</a:t>
                      </a:r>
                    </a:p>
                    <a:p>
                      <a:pPr marL="342900" lvl="1" indent="-342900" algn="just">
                        <a:spcBef>
                          <a:spcPts val="0"/>
                        </a:spcBef>
                        <a:spcAft>
                          <a:spcPts val="1000"/>
                        </a:spcAft>
                        <a:buFont typeface="Wingdings" panose="05000000000000000000" pitchFamily="2" charset="2"/>
                        <a:buChar char="ü"/>
                      </a:pPr>
                      <a:r>
                        <a:rPr lang="en-GB" sz="1800" dirty="0">
                          <a:cs typeface="Arial" panose="020B0604020202020204" pitchFamily="34" charset="0"/>
                        </a:rPr>
                        <a:t>Project planning and implementation monitoring.</a:t>
                      </a:r>
                    </a:p>
                    <a:p>
                      <a:pPr marL="342900" lvl="1" indent="-342900" algn="just">
                        <a:spcBef>
                          <a:spcPts val="0"/>
                        </a:spcBef>
                        <a:spcAft>
                          <a:spcPts val="1000"/>
                        </a:spcAft>
                        <a:buFont typeface="Wingdings" panose="05000000000000000000" pitchFamily="2" charset="2"/>
                        <a:buChar char="ü"/>
                      </a:pPr>
                      <a:r>
                        <a:rPr lang="en-GB" sz="1800" dirty="0">
                          <a:cs typeface="Arial" panose="020B0604020202020204" pitchFamily="34" charset="0"/>
                        </a:rPr>
                        <a:t>Development of systems i.e. Quality Management Plan (PMU) and Project Management templates and monitoring </a:t>
                      </a:r>
                      <a:r>
                        <a:rPr lang="en-GB" sz="1800" dirty="0" err="1">
                          <a:cs typeface="Arial" panose="020B0604020202020204" pitchFamily="34" charset="0"/>
                        </a:rPr>
                        <a:t>implemantation</a:t>
                      </a:r>
                      <a:r>
                        <a:rPr lang="en-GB" sz="1800" dirty="0">
                          <a:cs typeface="Arial" panose="020B0604020202020204" pitchFamily="34" charset="0"/>
                        </a:rPr>
                        <a:t> thereof. </a:t>
                      </a:r>
                    </a:p>
                    <a:p>
                      <a:pPr marL="285750" lvl="1" indent="-285750" algn="just">
                        <a:spcBef>
                          <a:spcPts val="0"/>
                        </a:spcBef>
                        <a:spcAft>
                          <a:spcPts val="1000"/>
                        </a:spcAft>
                        <a:buFont typeface="Wingdings" panose="05000000000000000000" pitchFamily="2" charset="2"/>
                        <a:buChar char="ü"/>
                      </a:pPr>
                      <a:r>
                        <a:rPr lang="en-GB" sz="1800" dirty="0">
                          <a:cs typeface="Arial" panose="020B0604020202020204" pitchFamily="34" charset="0"/>
                        </a:rPr>
                        <a:t>Reviewing the MIG Implementation Plans, Procurement Plans and Project Acceleration/Recovery Plans where necessary. </a:t>
                      </a:r>
                    </a:p>
                    <a:p>
                      <a:pPr marL="452438" lvl="1" indent="-452438" algn="just">
                        <a:spcBef>
                          <a:spcPts val="0"/>
                        </a:spcBef>
                        <a:spcAft>
                          <a:spcPts val="1000"/>
                        </a:spcAft>
                        <a:buFont typeface="Wingdings" panose="05000000000000000000" pitchFamily="2" charset="2"/>
                        <a:buChar char="ü"/>
                      </a:pPr>
                      <a:r>
                        <a:rPr lang="en-ZA" sz="1800" dirty="0">
                          <a:cs typeface="Arial" panose="020B0604020202020204" pitchFamily="34" charset="0"/>
                        </a:rPr>
                        <a:t>Appraising of MIG and other grant funded projects.</a:t>
                      </a:r>
                    </a:p>
                    <a:p>
                      <a:pPr marL="452438" lvl="1" indent="-452438" algn="just">
                        <a:spcBef>
                          <a:spcPts val="0"/>
                        </a:spcBef>
                        <a:spcAft>
                          <a:spcPts val="1000"/>
                        </a:spcAft>
                        <a:buFont typeface="Wingdings" panose="05000000000000000000" pitchFamily="2" charset="2"/>
                        <a:buChar char="ü"/>
                      </a:pPr>
                      <a:r>
                        <a:rPr lang="en-ZA" sz="1800" dirty="0">
                          <a:cs typeface="Arial" panose="020B0604020202020204" pitchFamily="34" charset="0"/>
                        </a:rPr>
                        <a:t>Reviewing of O&amp;M Plans, and Preparation of Standard Operating Procedures and O&amp;M processes and procedures.</a:t>
                      </a:r>
                    </a:p>
                    <a:p>
                      <a:pPr marL="452438" lvl="1" indent="-452438" algn="just">
                        <a:spcBef>
                          <a:spcPts val="0"/>
                        </a:spcBef>
                        <a:spcAft>
                          <a:spcPts val="1000"/>
                        </a:spcAft>
                        <a:buFont typeface="Wingdings" panose="05000000000000000000" pitchFamily="2" charset="2"/>
                        <a:buChar char="ü"/>
                      </a:pPr>
                      <a:r>
                        <a:rPr lang="en-ZA" sz="1800" dirty="0">
                          <a:cs typeface="Arial" panose="020B0604020202020204" pitchFamily="34" charset="0"/>
                        </a:rPr>
                        <a:t>Skills transfer and professional registration processes</a:t>
                      </a:r>
                      <a:endParaRPr lang="en-US" sz="1800" dirty="0"/>
                    </a:p>
                  </a:txBody>
                  <a:tcPr/>
                </a:tc>
                <a:extLst>
                  <a:ext uri="{0D108BD9-81ED-4DB2-BD59-A6C34878D82A}">
                    <a16:rowId xmlns:a16="http://schemas.microsoft.com/office/drawing/2014/main" val="2679541740"/>
                  </a:ext>
                </a:extLst>
              </a:tr>
            </a:tbl>
          </a:graphicData>
        </a:graphic>
      </p:graphicFrame>
    </p:spTree>
    <p:extLst>
      <p:ext uri="{BB962C8B-B14F-4D97-AF65-F5344CB8AC3E}">
        <p14:creationId xmlns:p14="http://schemas.microsoft.com/office/powerpoint/2010/main" val="3869959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530AC-A9BB-41B1-A003-0301275EF23E}"/>
              </a:ext>
            </a:extLst>
          </p:cNvPr>
          <p:cNvSpPr>
            <a:spLocks noGrp="1"/>
          </p:cNvSpPr>
          <p:nvPr>
            <p:ph type="title"/>
          </p:nvPr>
        </p:nvSpPr>
        <p:spPr/>
        <p:txBody>
          <a:bodyPr/>
          <a:lstStyle/>
          <a:p>
            <a:pPr algn="ctr"/>
            <a:r>
              <a:rPr lang="en-ZA" b="1" dirty="0"/>
              <a:t>5. FINANCIAL MANAGEMENT</a:t>
            </a:r>
          </a:p>
        </p:txBody>
      </p:sp>
      <p:sp>
        <p:nvSpPr>
          <p:cNvPr id="6" name="Rectangle 5"/>
          <p:cNvSpPr/>
          <p:nvPr/>
        </p:nvSpPr>
        <p:spPr>
          <a:xfrm>
            <a:off x="362207" y="795228"/>
            <a:ext cx="11205636" cy="5504071"/>
          </a:xfrm>
          <a:prstGeom prst="rect">
            <a:avLst/>
          </a:prstGeom>
        </p:spPr>
        <p:txBody>
          <a:bodyPr wrap="square">
            <a:spAutoFit/>
          </a:bodyPr>
          <a:lstStyle/>
          <a:p>
            <a:pPr marL="0" lvl="1" algn="just">
              <a:spcBef>
                <a:spcPts val="0"/>
              </a:spcBef>
              <a:spcAft>
                <a:spcPts val="1000"/>
              </a:spcAft>
            </a:pPr>
            <a:r>
              <a:rPr lang="en-ZA" sz="2000" b="1" dirty="0"/>
              <a:t>In terms of the Division of Revenue Act the allocations for 2020/21 financial year for the following municipalities within </a:t>
            </a:r>
            <a:r>
              <a:rPr lang="en-ZA" sz="2000" b="1" dirty="0" err="1"/>
              <a:t>Uthukela</a:t>
            </a:r>
            <a:r>
              <a:rPr lang="en-ZA" sz="2000" b="1" dirty="0"/>
              <a:t> District Municipality were as follows:</a:t>
            </a:r>
          </a:p>
          <a:p>
            <a:pPr marL="342900" lvl="1" indent="-342900" algn="just">
              <a:spcBef>
                <a:spcPts val="0"/>
              </a:spcBef>
              <a:spcAft>
                <a:spcPts val="1000"/>
              </a:spcAft>
              <a:buFontTx/>
              <a:buChar char="-"/>
            </a:pPr>
            <a:r>
              <a:rPr lang="en-ZA" sz="2000" dirty="0" err="1"/>
              <a:t>Okhahlamba</a:t>
            </a:r>
            <a:r>
              <a:rPr lang="en-ZA" sz="2000" dirty="0"/>
              <a:t> Local Municipality                               – R 38, 136 m</a:t>
            </a:r>
          </a:p>
          <a:p>
            <a:pPr marL="342900" lvl="1" indent="-342900" algn="just">
              <a:spcBef>
                <a:spcPts val="0"/>
              </a:spcBef>
              <a:spcAft>
                <a:spcPts val="1000"/>
              </a:spcAft>
              <a:buFontTx/>
              <a:buChar char="-"/>
            </a:pPr>
            <a:r>
              <a:rPr lang="en-ZA" sz="2000" dirty="0" err="1"/>
              <a:t>Inkosi</a:t>
            </a:r>
            <a:r>
              <a:rPr lang="en-ZA" sz="2000" dirty="0"/>
              <a:t> Langalibalele Local Municipality                    – R 47, 426 m</a:t>
            </a:r>
          </a:p>
          <a:p>
            <a:pPr marL="342900" lvl="1" indent="-342900" algn="just">
              <a:spcBef>
                <a:spcPts val="0"/>
              </a:spcBef>
              <a:spcAft>
                <a:spcPts val="1000"/>
              </a:spcAft>
              <a:buFontTx/>
              <a:buChar char="-"/>
            </a:pPr>
            <a:r>
              <a:rPr lang="en-ZA" sz="2000" dirty="0"/>
              <a:t> Alfred Duma Local Municipality                               – R 16,274 m</a:t>
            </a:r>
          </a:p>
          <a:p>
            <a:pPr marL="342900" lvl="1" indent="-342900" algn="just">
              <a:spcBef>
                <a:spcPts val="0"/>
              </a:spcBef>
              <a:spcAft>
                <a:spcPts val="1000"/>
              </a:spcAft>
              <a:buFontTx/>
              <a:buChar char="-"/>
            </a:pPr>
            <a:r>
              <a:rPr lang="en-ZA" sz="2000" dirty="0" err="1"/>
              <a:t>Uthukela</a:t>
            </a:r>
            <a:r>
              <a:rPr lang="en-ZA" sz="2000" dirty="0"/>
              <a:t> District Municipality (DM)                          – R182, 647 m</a:t>
            </a:r>
          </a:p>
          <a:p>
            <a:pPr marL="0" lvl="1" algn="just">
              <a:spcBef>
                <a:spcPts val="0"/>
              </a:spcBef>
              <a:spcAft>
                <a:spcPts val="1000"/>
              </a:spcAft>
            </a:pPr>
            <a:endParaRPr lang="en-ZA" sz="2000" b="1" dirty="0"/>
          </a:p>
          <a:p>
            <a:pPr marL="0" lvl="1" algn="just">
              <a:spcBef>
                <a:spcPts val="0"/>
              </a:spcBef>
              <a:spcAft>
                <a:spcPts val="1000"/>
              </a:spcAft>
            </a:pPr>
            <a:r>
              <a:rPr lang="en-ZA" sz="2000" b="1" dirty="0"/>
              <a:t>Total amount allocated to </a:t>
            </a:r>
            <a:r>
              <a:rPr lang="en-ZA" sz="2000" b="1" dirty="0" err="1"/>
              <a:t>Uthukela</a:t>
            </a:r>
            <a:r>
              <a:rPr lang="en-ZA" sz="2000" b="1" dirty="0"/>
              <a:t> DM Municipalities – R329, 483 m</a:t>
            </a:r>
          </a:p>
          <a:p>
            <a:pPr marL="0" lvl="1" algn="just">
              <a:spcBef>
                <a:spcPts val="0"/>
              </a:spcBef>
              <a:spcAft>
                <a:spcPts val="1000"/>
              </a:spcAft>
            </a:pPr>
            <a:r>
              <a:rPr lang="en-ZA" sz="2000" b="1" u="sng" dirty="0">
                <a:solidFill>
                  <a:srgbClr val="FF0000"/>
                </a:solidFill>
              </a:rPr>
              <a:t>Amounts Transferred to date</a:t>
            </a:r>
            <a:r>
              <a:rPr lang="en-ZA" sz="2000" dirty="0">
                <a:solidFill>
                  <a:srgbClr val="FF0000"/>
                </a:solidFill>
              </a:rPr>
              <a:t>:                   </a:t>
            </a:r>
            <a:r>
              <a:rPr lang="en-ZA" sz="2000" b="1" u="sng" dirty="0">
                <a:solidFill>
                  <a:srgbClr val="FF0000"/>
                </a:solidFill>
              </a:rPr>
              <a:t>Expenditure to date</a:t>
            </a:r>
            <a:r>
              <a:rPr lang="en-ZA" sz="2000" dirty="0"/>
              <a:t>:</a:t>
            </a:r>
          </a:p>
          <a:p>
            <a:pPr marL="0" lvl="1" algn="just">
              <a:spcBef>
                <a:spcPts val="0"/>
              </a:spcBef>
              <a:spcAft>
                <a:spcPts val="1000"/>
              </a:spcAft>
            </a:pPr>
            <a:r>
              <a:rPr lang="en-ZA" sz="2000" dirty="0" err="1"/>
              <a:t>Okhahlamba</a:t>
            </a:r>
            <a:r>
              <a:rPr lang="en-ZA" sz="2000" dirty="0"/>
              <a:t> – R32,000 (81,91%)            	– R 20,930 (54,88%)</a:t>
            </a:r>
          </a:p>
          <a:p>
            <a:pPr marL="0" lvl="1" algn="just">
              <a:spcBef>
                <a:spcPts val="0"/>
              </a:spcBef>
              <a:spcAft>
                <a:spcPts val="1000"/>
              </a:spcAft>
            </a:pPr>
            <a:r>
              <a:rPr lang="en-ZA" sz="2000" dirty="0" err="1"/>
              <a:t>Inkosi</a:t>
            </a:r>
            <a:r>
              <a:rPr lang="en-ZA" sz="2000" dirty="0"/>
              <a:t> Langalibalele – R33,000 (69,58%) 	– R23,738 (50,05%)</a:t>
            </a:r>
          </a:p>
          <a:p>
            <a:pPr marL="0" lvl="1" algn="just">
              <a:spcBef>
                <a:spcPts val="0"/>
              </a:spcBef>
              <a:spcAft>
                <a:spcPts val="1000"/>
              </a:spcAft>
            </a:pPr>
            <a:r>
              <a:rPr lang="en-ZA" sz="2000" dirty="0"/>
              <a:t>Alfred Duma – R44,000 (71,81%)             	– R24,766 (40,42%)</a:t>
            </a:r>
          </a:p>
          <a:p>
            <a:pPr marL="0" lvl="1" algn="just">
              <a:spcBef>
                <a:spcPts val="0"/>
              </a:spcBef>
              <a:spcAft>
                <a:spcPts val="1000"/>
              </a:spcAft>
            </a:pPr>
            <a:r>
              <a:rPr lang="en-ZA" sz="2000" dirty="0" err="1"/>
              <a:t>Uthukela</a:t>
            </a:r>
            <a:r>
              <a:rPr lang="en-ZA" sz="2000" dirty="0"/>
              <a:t> DM – R140,000 (76,65%)         	 – R106,842 (58,50%)</a:t>
            </a:r>
          </a:p>
        </p:txBody>
      </p:sp>
    </p:spTree>
    <p:extLst>
      <p:ext uri="{BB962C8B-B14F-4D97-AF65-F5344CB8AC3E}">
        <p14:creationId xmlns:p14="http://schemas.microsoft.com/office/powerpoint/2010/main" val="2990114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530AC-A9BB-41B1-A003-0301275EF23E}"/>
              </a:ext>
            </a:extLst>
          </p:cNvPr>
          <p:cNvSpPr>
            <a:spLocks noGrp="1"/>
          </p:cNvSpPr>
          <p:nvPr>
            <p:ph type="title"/>
          </p:nvPr>
        </p:nvSpPr>
        <p:spPr/>
        <p:txBody>
          <a:bodyPr/>
          <a:lstStyle/>
          <a:p>
            <a:pPr algn="ctr"/>
            <a:r>
              <a:rPr lang="en-ZA" b="1" dirty="0"/>
              <a:t>5. FINANCIAL MANAGEMENT</a:t>
            </a:r>
          </a:p>
        </p:txBody>
      </p:sp>
      <p:graphicFrame>
        <p:nvGraphicFramePr>
          <p:cNvPr id="3" name="Table 2"/>
          <p:cNvGraphicFramePr>
            <a:graphicFrameLocks noGrp="1"/>
          </p:cNvGraphicFramePr>
          <p:nvPr>
            <p:extLst>
              <p:ext uri="{D42A27DB-BD31-4B8C-83A1-F6EECF244321}">
                <p14:modId xmlns:p14="http://schemas.microsoft.com/office/powerpoint/2010/main" val="1178406515"/>
              </p:ext>
            </p:extLst>
          </p:nvPr>
        </p:nvGraphicFramePr>
        <p:xfrm>
          <a:off x="253024" y="681037"/>
          <a:ext cx="10842607" cy="5527752"/>
        </p:xfrm>
        <a:graphic>
          <a:graphicData uri="http://schemas.openxmlformats.org/drawingml/2006/table">
            <a:tbl>
              <a:tblPr firstRow="1" bandRow="1">
                <a:tableStyleId>{5C22544A-7EE6-4342-B048-85BDC9FD1C3A}</a:tableStyleId>
              </a:tblPr>
              <a:tblGrid>
                <a:gridCol w="4827703">
                  <a:extLst>
                    <a:ext uri="{9D8B030D-6E8A-4147-A177-3AD203B41FA5}">
                      <a16:colId xmlns:a16="http://schemas.microsoft.com/office/drawing/2014/main" val="624494073"/>
                    </a:ext>
                  </a:extLst>
                </a:gridCol>
                <a:gridCol w="6014904">
                  <a:extLst>
                    <a:ext uri="{9D8B030D-6E8A-4147-A177-3AD203B41FA5}">
                      <a16:colId xmlns:a16="http://schemas.microsoft.com/office/drawing/2014/main" val="2808578666"/>
                    </a:ext>
                  </a:extLst>
                </a:gridCol>
              </a:tblGrid>
              <a:tr h="1191495">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t>CWP CONTRIBUTION TO UTHUKELA DISTRICT </a:t>
                      </a:r>
                    </a:p>
                    <a:p>
                      <a:endParaRPr lang="en-US" sz="2400" dirty="0"/>
                    </a:p>
                  </a:txBody>
                  <a:tcPr>
                    <a:solidFill>
                      <a:schemeClr val="accent2"/>
                    </a:solidFill>
                  </a:tcPr>
                </a:tc>
                <a:tc hMerge="1">
                  <a:txBody>
                    <a:bodyPr/>
                    <a:lstStyle/>
                    <a:p>
                      <a:endParaRPr lang="en-US" sz="2400" dirty="0"/>
                    </a:p>
                  </a:txBody>
                  <a:tcPr>
                    <a:solidFill>
                      <a:srgbClr val="3C8C40"/>
                    </a:solidFill>
                  </a:tcPr>
                </a:tc>
                <a:extLst>
                  <a:ext uri="{0D108BD9-81ED-4DB2-BD59-A6C34878D82A}">
                    <a16:rowId xmlns:a16="http://schemas.microsoft.com/office/drawing/2014/main" val="2059487505"/>
                  </a:ext>
                </a:extLst>
              </a:tr>
              <a:tr h="1191495">
                <a:tc>
                  <a:txBody>
                    <a:bodyPr/>
                    <a:lstStyle/>
                    <a:p>
                      <a:r>
                        <a:rPr lang="en-ZA" sz="2400" u="sng" dirty="0"/>
                        <a:t>Targets</a:t>
                      </a:r>
                      <a:r>
                        <a:rPr lang="en-ZA" sz="2400" dirty="0"/>
                        <a:t>: </a:t>
                      </a:r>
                      <a:endParaRPr lang="en-US" sz="2400" dirty="0"/>
                    </a:p>
                  </a:txBody>
                  <a:tcPr>
                    <a:solidFill>
                      <a:srgbClr val="3C8C40"/>
                    </a:solidFill>
                  </a:tcPr>
                </a:tc>
                <a:tc>
                  <a:txBody>
                    <a:bodyPr/>
                    <a:lstStyle/>
                    <a:p>
                      <a:r>
                        <a:rPr lang="en-ZA" sz="2400" u="sng" dirty="0"/>
                        <a:t>Actual Participation Rates as at Dec 2020</a:t>
                      </a:r>
                      <a:endParaRPr lang="en-US" sz="2400" dirty="0"/>
                    </a:p>
                  </a:txBody>
                  <a:tcPr>
                    <a:solidFill>
                      <a:srgbClr val="3C8C40"/>
                    </a:solidFill>
                  </a:tcPr>
                </a:tc>
                <a:extLst>
                  <a:ext uri="{0D108BD9-81ED-4DB2-BD59-A6C34878D82A}">
                    <a16:rowId xmlns:a16="http://schemas.microsoft.com/office/drawing/2014/main" val="3298786558"/>
                  </a:ext>
                </a:extLst>
              </a:tr>
              <a:tr h="1048254">
                <a:tc>
                  <a:txBody>
                    <a:bodyPr/>
                    <a:lstStyle/>
                    <a:p>
                      <a:r>
                        <a:rPr lang="en-ZA" sz="2800" dirty="0" err="1"/>
                        <a:t>Okhahlamba</a:t>
                      </a:r>
                      <a:r>
                        <a:rPr lang="en-ZA" sz="2800" dirty="0"/>
                        <a:t> – 1000</a:t>
                      </a:r>
                      <a:endParaRPr lang="en-US" sz="2800" dirty="0"/>
                    </a:p>
                  </a:txBody>
                  <a:tcPr>
                    <a:solidFill>
                      <a:schemeClr val="accent6">
                        <a:lumMod val="40000"/>
                        <a:lumOff val="6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ZA" sz="2800" dirty="0"/>
                        <a:t>1055 -105 %</a:t>
                      </a:r>
                    </a:p>
                    <a:p>
                      <a:endParaRPr lang="en-US" sz="2800" dirty="0"/>
                    </a:p>
                  </a:txBody>
                  <a:tcPr>
                    <a:solidFill>
                      <a:schemeClr val="accent6">
                        <a:lumMod val="40000"/>
                        <a:lumOff val="60000"/>
                      </a:schemeClr>
                    </a:solidFill>
                  </a:tcPr>
                </a:tc>
                <a:extLst>
                  <a:ext uri="{0D108BD9-81ED-4DB2-BD59-A6C34878D82A}">
                    <a16:rowId xmlns:a16="http://schemas.microsoft.com/office/drawing/2014/main" val="1339880496"/>
                  </a:ext>
                </a:extLst>
              </a:tr>
              <a:tr h="1048254">
                <a:tc>
                  <a:txBody>
                    <a:bodyPr/>
                    <a:lstStyle/>
                    <a:p>
                      <a:r>
                        <a:rPr lang="en-ZA" sz="2800" dirty="0" err="1"/>
                        <a:t>Inkosi</a:t>
                      </a:r>
                      <a:r>
                        <a:rPr lang="en-ZA" sz="2800" dirty="0"/>
                        <a:t> Langalibalele – 1500</a:t>
                      </a:r>
                      <a:endParaRPr lang="en-US" sz="2800" dirty="0"/>
                    </a:p>
                  </a:txBody>
                  <a:tcPr>
                    <a:solidFill>
                      <a:schemeClr val="accent4">
                        <a:lumMod val="75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ZA" sz="2800" dirty="0"/>
                        <a:t>1448 -  96,5%</a:t>
                      </a:r>
                    </a:p>
                    <a:p>
                      <a:endParaRPr lang="en-US" sz="2800" dirty="0"/>
                    </a:p>
                  </a:txBody>
                  <a:tcPr>
                    <a:solidFill>
                      <a:schemeClr val="accent4">
                        <a:lumMod val="75000"/>
                      </a:schemeClr>
                    </a:solidFill>
                  </a:tcPr>
                </a:tc>
                <a:extLst>
                  <a:ext uri="{0D108BD9-81ED-4DB2-BD59-A6C34878D82A}">
                    <a16:rowId xmlns:a16="http://schemas.microsoft.com/office/drawing/2014/main" val="1188559944"/>
                  </a:ext>
                </a:extLst>
              </a:tr>
              <a:tr h="1048254">
                <a:tc>
                  <a:txBody>
                    <a:bodyPr/>
                    <a:lstStyle/>
                    <a:p>
                      <a:r>
                        <a:rPr lang="en-ZA" sz="2800" dirty="0"/>
                        <a:t>Alfred Duma – 1450</a:t>
                      </a:r>
                      <a:endParaRPr lang="en-US" sz="2800" dirty="0"/>
                    </a:p>
                  </a:txBody>
                  <a:tcPr>
                    <a:solidFill>
                      <a:schemeClr val="accent4">
                        <a:lumMod val="60000"/>
                        <a:lumOff val="4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ZA" sz="2800" dirty="0"/>
                        <a:t>1320 – 91,2%</a:t>
                      </a:r>
                    </a:p>
                    <a:p>
                      <a:endParaRPr lang="en-US" sz="2800" dirty="0"/>
                    </a:p>
                  </a:txBody>
                  <a:tcPr>
                    <a:solidFill>
                      <a:schemeClr val="accent4">
                        <a:lumMod val="60000"/>
                        <a:lumOff val="40000"/>
                      </a:schemeClr>
                    </a:solidFill>
                  </a:tcPr>
                </a:tc>
                <a:extLst>
                  <a:ext uri="{0D108BD9-81ED-4DB2-BD59-A6C34878D82A}">
                    <a16:rowId xmlns:a16="http://schemas.microsoft.com/office/drawing/2014/main" val="1219278286"/>
                  </a:ext>
                </a:extLst>
              </a:tr>
            </a:tbl>
          </a:graphicData>
        </a:graphic>
      </p:graphicFrame>
    </p:spTree>
    <p:extLst>
      <p:ext uri="{BB962C8B-B14F-4D97-AF65-F5344CB8AC3E}">
        <p14:creationId xmlns:p14="http://schemas.microsoft.com/office/powerpoint/2010/main" val="2744544007"/>
      </p:ext>
    </p:extLst>
  </p:cSld>
  <p:clrMapOvr>
    <a:masterClrMapping/>
  </p:clrMapOvr>
</p:sld>
</file>

<file path=ppt/theme/theme1.xml><?xml version="1.0" encoding="utf-8"?>
<a:theme xmlns:a="http://schemas.openxmlformats.org/drawingml/2006/main" name="Office Theme">
  <a:themeElements>
    <a:clrScheme name="CoGTA">
      <a:dk1>
        <a:srgbClr val="000000"/>
      </a:dk1>
      <a:lt1>
        <a:srgbClr val="FFFFFF"/>
      </a:lt1>
      <a:dk2>
        <a:srgbClr val="2B302E"/>
      </a:dk2>
      <a:lt2>
        <a:srgbClr val="E7E6E6"/>
      </a:lt2>
      <a:accent1>
        <a:srgbClr val="E89C00"/>
      </a:accent1>
      <a:accent2>
        <a:srgbClr val="ED7D31"/>
      </a:accent2>
      <a:accent3>
        <a:srgbClr val="A5A5A5"/>
      </a:accent3>
      <a:accent4>
        <a:srgbClr val="FFC000"/>
      </a:accent4>
      <a:accent5>
        <a:srgbClr val="322F29"/>
      </a:accent5>
      <a:accent6>
        <a:srgbClr val="1D4B10"/>
      </a:accent6>
      <a:hlink>
        <a:srgbClr val="302D2B"/>
      </a:hlink>
      <a:folHlink>
        <a:srgbClr val="54654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COG Powerpoint Template" id="{24550680-2319-42F4-B276-BE59CE28C02A}" vid="{441FDE87-BB01-47C9-B84D-496513D74577}"/>
    </a:ext>
  </a:extLst>
</a:theme>
</file>

<file path=docProps/app.xml><?xml version="1.0" encoding="utf-8"?>
<Properties xmlns="http://schemas.openxmlformats.org/officeDocument/2006/extended-properties" xmlns:vt="http://schemas.openxmlformats.org/officeDocument/2006/docPropsVTypes">
  <Template>DCOG Powerpoint Template</Template>
  <TotalTime>7795</TotalTime>
  <Words>1925</Words>
  <Application>Microsoft Office PowerPoint</Application>
  <PresentationFormat>Widescreen</PresentationFormat>
  <Paragraphs>180</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Copperplate Gothic Bold</vt:lpstr>
      <vt:lpstr>ＭＳ Ｐゴシック</vt:lpstr>
      <vt:lpstr>Wingdings</vt:lpstr>
      <vt:lpstr>Calibri</vt:lpstr>
      <vt:lpstr>Gill Sans MT</vt:lpstr>
      <vt:lpstr>Arial</vt:lpstr>
      <vt:lpstr>Times New Roman</vt:lpstr>
      <vt:lpstr>Office Theme</vt:lpstr>
      <vt:lpstr>PowerPoint Presentation</vt:lpstr>
      <vt:lpstr>PRESENTATION OUTLINE</vt:lpstr>
      <vt:lpstr>1. PURPOSE</vt:lpstr>
      <vt:lpstr>2. OVERVIEW OF DISTRICT &amp; ITS LOCALS</vt:lpstr>
      <vt:lpstr>2. OVERVIEW OF DISTRICT &amp; ITS LOCALS</vt:lpstr>
      <vt:lpstr>3. GOVERNANCE</vt:lpstr>
      <vt:lpstr>4. SERVICE DELIVERY </vt:lpstr>
      <vt:lpstr>5. FINANCIAL MANAGEMENT</vt:lpstr>
      <vt:lpstr>5. FINANCIAL MANAGEMENT</vt:lpstr>
      <vt:lpstr>7. DDM IMPLEMENTATION &amp; KEY ISSUES  </vt:lpstr>
      <vt:lpstr>7. DDM IMPLEMENTATION &amp; KEY ISSUES  </vt:lpstr>
      <vt:lpstr>7. DDM IMPLEMENTATION &amp; KEY ISSUES  </vt:lpstr>
      <vt:lpstr>7. DDM IMPLEMENTATION &amp; KEY ISSUES  </vt:lpstr>
      <vt:lpstr>7. DDM IMPLEMENTATION &amp; KEY ISSUES  </vt:lpstr>
      <vt:lpstr>8. Covid -19</vt:lpstr>
      <vt:lpstr>8. recommendations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Pieter Pretorius</dc:creator>
  <cp:lastModifiedBy>Shereen Cassiem</cp:lastModifiedBy>
  <cp:revision>75</cp:revision>
  <dcterms:created xsi:type="dcterms:W3CDTF">2021-02-13T08:50:29Z</dcterms:created>
  <dcterms:modified xsi:type="dcterms:W3CDTF">2021-03-09T15:41:32Z</dcterms:modified>
</cp:coreProperties>
</file>