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6" r:id="rId4"/>
    <p:sldMasterId id="2147483665" r:id="rId5"/>
  </p:sldMasterIdLst>
  <p:notesMasterIdLst>
    <p:notesMasterId r:id="rId34"/>
  </p:notesMasterIdLst>
  <p:handoutMasterIdLst>
    <p:handoutMasterId r:id="rId35"/>
  </p:handoutMasterIdLst>
  <p:sldIdLst>
    <p:sldId id="256" r:id="rId6"/>
    <p:sldId id="262" r:id="rId7"/>
    <p:sldId id="501" r:id="rId8"/>
    <p:sldId id="502" r:id="rId9"/>
    <p:sldId id="505" r:id="rId10"/>
    <p:sldId id="503" r:id="rId11"/>
    <p:sldId id="504" r:id="rId12"/>
    <p:sldId id="506" r:id="rId13"/>
    <p:sldId id="478" r:id="rId14"/>
    <p:sldId id="479" r:id="rId15"/>
    <p:sldId id="480" r:id="rId16"/>
    <p:sldId id="481" r:id="rId17"/>
    <p:sldId id="484" r:id="rId18"/>
    <p:sldId id="485" r:id="rId19"/>
    <p:sldId id="499" r:id="rId20"/>
    <p:sldId id="518" r:id="rId21"/>
    <p:sldId id="516" r:id="rId22"/>
    <p:sldId id="519" r:id="rId23"/>
    <p:sldId id="517" r:id="rId24"/>
    <p:sldId id="507" r:id="rId25"/>
    <p:sldId id="511" r:id="rId26"/>
    <p:sldId id="514" r:id="rId27"/>
    <p:sldId id="512" r:id="rId28"/>
    <p:sldId id="515" r:id="rId29"/>
    <p:sldId id="508" r:id="rId30"/>
    <p:sldId id="509" r:id="rId31"/>
    <p:sldId id="510" r:id="rId32"/>
    <p:sldId id="350" r:id="rId33"/>
  </p:sldIdLst>
  <p:sldSz cx="9144000" cy="5143500" type="screen16x9"/>
  <p:notesSz cx="6858000" cy="9144000"/>
  <p:embeddedFontLst>
    <p:embeddedFont>
      <p:font typeface="Arial Unicode MS" panose="020B0604020202020204" pitchFamily="34" charset="-128"/>
      <p:regular r:id="rId36"/>
    </p:embeddedFont>
    <p:embeddedFont>
      <p:font typeface="ＭＳ Ｐゴシック" panose="020B0600070205080204" pitchFamily="34" charset="-128"/>
      <p:regular r:id="rId37"/>
    </p:embeddedFont>
    <p:embeddedFont>
      <p:font typeface="Montserrat" panose="020B0604020202020204" charset="0"/>
      <p:regular r:id="rId38"/>
      <p:bold r:id="rId39"/>
    </p:embeddedFont>
    <p:embeddedFont>
      <p:font typeface="Century Gothic" panose="020B0502020202020204" pitchFamily="34" charset="0"/>
      <p:regular r:id="rId40"/>
      <p:bold r:id="rId41"/>
      <p:italic r:id="rId42"/>
      <p:boldItalic r:id="rId43"/>
    </p:embeddedFont>
    <p:embeddedFont>
      <p:font typeface="ＭＳ Ｐゴシック" panose="020B0600070205080204" pitchFamily="34" charset="-128"/>
      <p:regular r:id="rId37"/>
    </p:embeddedFont>
    <p:embeddedFont>
      <p:font typeface="Calibri" panose="020F0502020204030204" pitchFamily="34" charset="0"/>
      <p:regular r:id="rId44"/>
      <p:bold r:id="rId45"/>
      <p:italic r:id="rId46"/>
      <p:boldItalic r:id="rId47"/>
    </p:embeddedFont>
  </p:embeddedFontLst>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81B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053832-8A17-B647-8673-DBF58DE40793}" v="53" dt="2021-03-01T07:51:05.126"/>
    <p1510:client id="{26B65FC9-5702-4C69-A6EB-D4788EC233FE}" v="1" dt="2021-03-01T07:40:30.953"/>
  </p1510:revLst>
</p1510:revInfo>
</file>

<file path=ppt/tableStyles.xml><?xml version="1.0" encoding="utf-8"?>
<a:tblStyleLst xmlns:a="http://schemas.openxmlformats.org/drawingml/2006/main" def="{5BF2B678-2CA5-4B1F-A05E-CD8F5AA83875}">
  <a:tblStyle styleId="{5BF2B678-2CA5-4B1F-A05E-CD8F5AA83875}"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80" y="60"/>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21" Type="http://schemas.openxmlformats.org/officeDocument/2006/relationships/slide" Target="slides/slide16.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5.xml"/><Relationship Id="rId41" Type="http://schemas.openxmlformats.org/officeDocument/2006/relationships/font" Target="fonts/font6.fntdata"/><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siree Mavikane" userId="S::desiree.mavikane@cpsi.co.za::24493b1a-aa5d-4b66-9e73-2fd78501af2b" providerId="AD" clId="Web-{7146540C-38E3-4D92-9706-206874C86C60}"/>
    <pc:docChg chg="modSld">
      <pc:chgData name="Desiree Mavikane" userId="S::desiree.mavikane@cpsi.co.za::24493b1a-aa5d-4b66-9e73-2fd78501af2b" providerId="AD" clId="Web-{7146540C-38E3-4D92-9706-206874C86C60}" dt="2021-02-19T08:42:59.532" v="0" actId="20577"/>
      <pc:docMkLst>
        <pc:docMk/>
      </pc:docMkLst>
      <pc:sldChg chg="modSp">
        <pc:chgData name="Desiree Mavikane" userId="S::desiree.mavikane@cpsi.co.za::24493b1a-aa5d-4b66-9e73-2fd78501af2b" providerId="AD" clId="Web-{7146540C-38E3-4D92-9706-206874C86C60}" dt="2021-02-19T08:42:59.532" v="0" actId="20577"/>
        <pc:sldMkLst>
          <pc:docMk/>
          <pc:sldMk cId="0" sldId="256"/>
        </pc:sldMkLst>
        <pc:spChg chg="mod">
          <ac:chgData name="Desiree Mavikane" userId="S::desiree.mavikane@cpsi.co.za::24493b1a-aa5d-4b66-9e73-2fd78501af2b" providerId="AD" clId="Web-{7146540C-38E3-4D92-9706-206874C86C60}" dt="2021-02-19T08:42:59.532" v="0" actId="20577"/>
          <ac:spMkLst>
            <pc:docMk/>
            <pc:sldMk cId="0" sldId="256"/>
            <ac:spMk id="10242" creationId="{8795DB4B-AFAE-DF46-8808-388C626E435F}"/>
          </ac:spMkLst>
        </pc:spChg>
      </pc:sldChg>
    </pc:docChg>
  </pc:docChgLst>
  <pc:docChgLst>
    <pc:chgData name="Lindani Mthethwa" userId="S::lindani.mthethwa@cpsi.co.za::cc8b8038-151b-4ce5-9f27-3e1c3422812e" providerId="AD" clId="Web-{7BA22E03-826E-44A6-A8D0-089413583876}"/>
    <pc:docChg chg="modSld">
      <pc:chgData name="Lindani Mthethwa" userId="S::lindani.mthethwa@cpsi.co.za::cc8b8038-151b-4ce5-9f27-3e1c3422812e" providerId="AD" clId="Web-{7BA22E03-826E-44A6-A8D0-089413583876}" dt="2020-10-19T13:10:41.696" v="0"/>
      <pc:docMkLst>
        <pc:docMk/>
      </pc:docMkLst>
      <pc:sldChg chg="modSp">
        <pc:chgData name="Lindani Mthethwa" userId="S::lindani.mthethwa@cpsi.co.za::cc8b8038-151b-4ce5-9f27-3e1c3422812e" providerId="AD" clId="Web-{7BA22E03-826E-44A6-A8D0-089413583876}" dt="2020-10-19T13:10:41.696" v="0"/>
        <pc:sldMkLst>
          <pc:docMk/>
          <pc:sldMk cId="2219752968" sldId="478"/>
        </pc:sldMkLst>
        <pc:spChg chg="mod">
          <ac:chgData name="Lindani Mthethwa" userId="S::lindani.mthethwa@cpsi.co.za::cc8b8038-151b-4ce5-9f27-3e1c3422812e" providerId="AD" clId="Web-{7BA22E03-826E-44A6-A8D0-089413583876}" dt="2020-10-19T13:10:41.696" v="0"/>
          <ac:spMkLst>
            <pc:docMk/>
            <pc:sldMk cId="2219752968" sldId="478"/>
            <ac:spMk id="7" creationId="{946039FB-9059-5746-93B2-28FD86FAA765}"/>
          </ac:spMkLst>
        </pc:spChg>
      </pc:sldChg>
    </pc:docChg>
  </pc:docChgLst>
  <pc:docChgLst>
    <pc:chgData name="Annette Snyman" userId="S::annette.snyman@cpsi.co.za::6d6d8bcc-fa74-4533-a7b5-f1b805f3a4fd" providerId="AD" clId="Web-{A204C2DE-ED43-4673-A849-9235BA2FB10C}"/>
    <pc:docChg chg="modSld">
      <pc:chgData name="Annette Snyman" userId="S::annette.snyman@cpsi.co.za::6d6d8bcc-fa74-4533-a7b5-f1b805f3a4fd" providerId="AD" clId="Web-{A204C2DE-ED43-4673-A849-9235BA2FB10C}" dt="2021-02-19T08:45:52.075" v="29" actId="20577"/>
      <pc:docMkLst>
        <pc:docMk/>
      </pc:docMkLst>
      <pc:sldChg chg="modSp">
        <pc:chgData name="Annette Snyman" userId="S::annette.snyman@cpsi.co.za::6d6d8bcc-fa74-4533-a7b5-f1b805f3a4fd" providerId="AD" clId="Web-{A204C2DE-ED43-4673-A849-9235BA2FB10C}" dt="2021-02-19T08:43:01.118" v="5" actId="20577"/>
        <pc:sldMkLst>
          <pc:docMk/>
          <pc:sldMk cId="0" sldId="256"/>
        </pc:sldMkLst>
        <pc:spChg chg="mod">
          <ac:chgData name="Annette Snyman" userId="S::annette.snyman@cpsi.co.za::6d6d8bcc-fa74-4533-a7b5-f1b805f3a4fd" providerId="AD" clId="Web-{A204C2DE-ED43-4673-A849-9235BA2FB10C}" dt="2021-02-19T08:43:01.118" v="5" actId="20577"/>
          <ac:spMkLst>
            <pc:docMk/>
            <pc:sldMk cId="0" sldId="256"/>
            <ac:spMk id="10242" creationId="{8795DB4B-AFAE-DF46-8808-388C626E435F}"/>
          </ac:spMkLst>
        </pc:spChg>
      </pc:sldChg>
      <pc:sldChg chg="modSp">
        <pc:chgData name="Annette Snyman" userId="S::annette.snyman@cpsi.co.za::6d6d8bcc-fa74-4533-a7b5-f1b805f3a4fd" providerId="AD" clId="Web-{A204C2DE-ED43-4673-A849-9235BA2FB10C}" dt="2021-02-19T08:43:41.400" v="17" actId="20577"/>
        <pc:sldMkLst>
          <pc:docMk/>
          <pc:sldMk cId="0" sldId="262"/>
        </pc:sldMkLst>
        <pc:spChg chg="mod">
          <ac:chgData name="Annette Snyman" userId="S::annette.snyman@cpsi.co.za::6d6d8bcc-fa74-4533-a7b5-f1b805f3a4fd" providerId="AD" clId="Web-{A204C2DE-ED43-4673-A849-9235BA2FB10C}" dt="2021-02-19T08:43:41.400" v="17" actId="20577"/>
          <ac:spMkLst>
            <pc:docMk/>
            <pc:sldMk cId="0" sldId="262"/>
            <ac:spMk id="7" creationId="{43BF4545-1ACD-BD46-B2C3-29C11AAF768F}"/>
          </ac:spMkLst>
        </pc:spChg>
      </pc:sldChg>
      <pc:sldChg chg="modSp">
        <pc:chgData name="Annette Snyman" userId="S::annette.snyman@cpsi.co.za::6d6d8bcc-fa74-4533-a7b5-f1b805f3a4fd" providerId="AD" clId="Web-{A204C2DE-ED43-4673-A849-9235BA2FB10C}" dt="2021-02-19T08:45:52.075" v="29" actId="20577"/>
        <pc:sldMkLst>
          <pc:docMk/>
          <pc:sldMk cId="2219752968" sldId="478"/>
        </pc:sldMkLst>
        <pc:spChg chg="mod">
          <ac:chgData name="Annette Snyman" userId="S::annette.snyman@cpsi.co.za::6d6d8bcc-fa74-4533-a7b5-f1b805f3a4fd" providerId="AD" clId="Web-{A204C2DE-ED43-4673-A849-9235BA2FB10C}" dt="2021-02-19T08:45:52.075" v="29" actId="20577"/>
          <ac:spMkLst>
            <pc:docMk/>
            <pc:sldMk cId="2219752968" sldId="478"/>
            <ac:spMk id="7" creationId="{946039FB-9059-5746-93B2-28FD86FAA765}"/>
          </ac:spMkLst>
        </pc:spChg>
      </pc:sldChg>
      <pc:sldChg chg="modSp">
        <pc:chgData name="Annette Snyman" userId="S::annette.snyman@cpsi.co.za::6d6d8bcc-fa74-4533-a7b5-f1b805f3a4fd" providerId="AD" clId="Web-{A204C2DE-ED43-4673-A849-9235BA2FB10C}" dt="2021-02-19T08:44:52.902" v="23"/>
        <pc:sldMkLst>
          <pc:docMk/>
          <pc:sldMk cId="2882190105" sldId="504"/>
        </pc:sldMkLst>
        <pc:graphicFrameChg chg="mod modGraphic">
          <ac:chgData name="Annette Snyman" userId="S::annette.snyman@cpsi.co.za::6d6d8bcc-fa74-4533-a7b5-f1b805f3a4fd" providerId="AD" clId="Web-{A204C2DE-ED43-4673-A849-9235BA2FB10C}" dt="2021-02-19T08:44:52.902" v="23"/>
          <ac:graphicFrameMkLst>
            <pc:docMk/>
            <pc:sldMk cId="2882190105" sldId="504"/>
            <ac:graphicFrameMk id="3" creationId="{00000000-0000-0000-0000-000000000000}"/>
          </ac:graphicFrameMkLst>
        </pc:graphicFrameChg>
      </pc:sldChg>
    </pc:docChg>
  </pc:docChgLst>
  <pc:docChgLst>
    <pc:chgData name="Lydia Sebokedi" userId="S::lydia.sebokedi@cpsi.co.za::f56e6829-b6e4-4d6d-a5ef-3cc5e5de0734" providerId="AD" clId="Web-{D1CE48C4-6330-417C-8D4A-03C56F4B85DB}"/>
    <pc:docChg chg="modSld">
      <pc:chgData name="Lydia Sebokedi" userId="S::lydia.sebokedi@cpsi.co.za::f56e6829-b6e4-4d6d-a5ef-3cc5e5de0734" providerId="AD" clId="Web-{D1CE48C4-6330-417C-8D4A-03C56F4B85DB}" dt="2020-10-21T10:10:12.947" v="22" actId="20577"/>
      <pc:docMkLst>
        <pc:docMk/>
      </pc:docMkLst>
      <pc:sldChg chg="modSp">
        <pc:chgData name="Lydia Sebokedi" userId="S::lydia.sebokedi@cpsi.co.za::f56e6829-b6e4-4d6d-a5ef-3cc5e5de0734" providerId="AD" clId="Web-{D1CE48C4-6330-417C-8D4A-03C56F4B85DB}" dt="2020-10-21T10:03:09.593" v="2" actId="20577"/>
        <pc:sldMkLst>
          <pc:docMk/>
          <pc:sldMk cId="3373000992" sldId="481"/>
        </pc:sldMkLst>
        <pc:spChg chg="mod">
          <ac:chgData name="Lydia Sebokedi" userId="S::lydia.sebokedi@cpsi.co.za::f56e6829-b6e4-4d6d-a5ef-3cc5e5de0734" providerId="AD" clId="Web-{D1CE48C4-6330-417C-8D4A-03C56F4B85DB}" dt="2020-10-21T10:03:09.593" v="2" actId="20577"/>
          <ac:spMkLst>
            <pc:docMk/>
            <pc:sldMk cId="3373000992" sldId="481"/>
            <ac:spMk id="7" creationId="{946039FB-9059-5746-93B2-28FD86FAA765}"/>
          </ac:spMkLst>
        </pc:spChg>
      </pc:sldChg>
      <pc:sldChg chg="modSp">
        <pc:chgData name="Lydia Sebokedi" userId="S::lydia.sebokedi@cpsi.co.za::f56e6829-b6e4-4d6d-a5ef-3cc5e5de0734" providerId="AD" clId="Web-{D1CE48C4-6330-417C-8D4A-03C56F4B85DB}" dt="2020-10-21T10:03:46.189" v="7" actId="20577"/>
        <pc:sldMkLst>
          <pc:docMk/>
          <pc:sldMk cId="1651952444" sldId="484"/>
        </pc:sldMkLst>
        <pc:spChg chg="mod">
          <ac:chgData name="Lydia Sebokedi" userId="S::lydia.sebokedi@cpsi.co.za::f56e6829-b6e4-4d6d-a5ef-3cc5e5de0734" providerId="AD" clId="Web-{D1CE48C4-6330-417C-8D4A-03C56F4B85DB}" dt="2020-10-21T10:03:46.189" v="7" actId="20577"/>
          <ac:spMkLst>
            <pc:docMk/>
            <pc:sldMk cId="1651952444" sldId="484"/>
            <ac:spMk id="7" creationId="{946039FB-9059-5746-93B2-28FD86FAA765}"/>
          </ac:spMkLst>
        </pc:spChg>
      </pc:sldChg>
      <pc:sldChg chg="modSp">
        <pc:chgData name="Lydia Sebokedi" userId="S::lydia.sebokedi@cpsi.co.za::f56e6829-b6e4-4d6d-a5ef-3cc5e5de0734" providerId="AD" clId="Web-{D1CE48C4-6330-417C-8D4A-03C56F4B85DB}" dt="2020-10-21T10:08:30.956" v="9" actId="20577"/>
        <pc:sldMkLst>
          <pc:docMk/>
          <pc:sldMk cId="2933379671" sldId="512"/>
        </pc:sldMkLst>
        <pc:spChg chg="mod">
          <ac:chgData name="Lydia Sebokedi" userId="S::lydia.sebokedi@cpsi.co.za::f56e6829-b6e4-4d6d-a5ef-3cc5e5de0734" providerId="AD" clId="Web-{D1CE48C4-6330-417C-8D4A-03C56F4B85DB}" dt="2020-10-21T10:08:30.956" v="9" actId="20577"/>
          <ac:spMkLst>
            <pc:docMk/>
            <pc:sldMk cId="2933379671" sldId="512"/>
            <ac:spMk id="7" creationId="{43BF4545-1ACD-BD46-B2C3-29C11AAF768F}"/>
          </ac:spMkLst>
        </pc:spChg>
      </pc:sldChg>
      <pc:sldChg chg="modSp">
        <pc:chgData name="Lydia Sebokedi" userId="S::lydia.sebokedi@cpsi.co.za::f56e6829-b6e4-4d6d-a5ef-3cc5e5de0734" providerId="AD" clId="Web-{D1CE48C4-6330-417C-8D4A-03C56F4B85DB}" dt="2020-10-21T10:10:12.947" v="22" actId="20577"/>
        <pc:sldMkLst>
          <pc:docMk/>
          <pc:sldMk cId="1862846960" sldId="515"/>
        </pc:sldMkLst>
        <pc:spChg chg="mod">
          <ac:chgData name="Lydia Sebokedi" userId="S::lydia.sebokedi@cpsi.co.za::f56e6829-b6e4-4d6d-a5ef-3cc5e5de0734" providerId="AD" clId="Web-{D1CE48C4-6330-417C-8D4A-03C56F4B85DB}" dt="2020-10-21T10:10:12.947" v="22" actId="20577"/>
          <ac:spMkLst>
            <pc:docMk/>
            <pc:sldMk cId="1862846960" sldId="515"/>
            <ac:spMk id="7" creationId="{43BF4545-1ACD-BD46-B2C3-29C11AAF768F}"/>
          </ac:spMkLst>
        </pc:spChg>
      </pc:sldChg>
    </pc:docChg>
  </pc:docChgLst>
  <pc:docChgLst>
    <pc:chgData name="Lydia Sebokedi" userId="S::lydia.sebokedi@cpsi.co.za::f56e6829-b6e4-4d6d-a5ef-3cc5e5de0734" providerId="AD" clId="Web-{7278AC00-7D5A-4C44-B86A-387E0F083895}"/>
    <pc:docChg chg="modSld">
      <pc:chgData name="Lydia Sebokedi" userId="S::lydia.sebokedi@cpsi.co.za::f56e6829-b6e4-4d6d-a5ef-3cc5e5de0734" providerId="AD" clId="Web-{7278AC00-7D5A-4C44-B86A-387E0F083895}" dt="2021-02-23T15:17:16.223" v="144" actId="20577"/>
      <pc:docMkLst>
        <pc:docMk/>
      </pc:docMkLst>
      <pc:sldChg chg="modSp">
        <pc:chgData name="Lydia Sebokedi" userId="S::lydia.sebokedi@cpsi.co.za::f56e6829-b6e4-4d6d-a5ef-3cc5e5de0734" providerId="AD" clId="Web-{7278AC00-7D5A-4C44-B86A-387E0F083895}" dt="2021-02-23T14:49:27.057" v="2" actId="20577"/>
        <pc:sldMkLst>
          <pc:docMk/>
          <pc:sldMk cId="2219752968" sldId="478"/>
        </pc:sldMkLst>
        <pc:spChg chg="mod">
          <ac:chgData name="Lydia Sebokedi" userId="S::lydia.sebokedi@cpsi.co.za::f56e6829-b6e4-4d6d-a5ef-3cc5e5de0734" providerId="AD" clId="Web-{7278AC00-7D5A-4C44-B86A-387E0F083895}" dt="2021-02-23T14:49:27.057" v="2" actId="20577"/>
          <ac:spMkLst>
            <pc:docMk/>
            <pc:sldMk cId="2219752968" sldId="478"/>
            <ac:spMk id="7" creationId="{946039FB-9059-5746-93B2-28FD86FAA765}"/>
          </ac:spMkLst>
        </pc:spChg>
      </pc:sldChg>
      <pc:sldChg chg="modSp">
        <pc:chgData name="Lydia Sebokedi" userId="S::lydia.sebokedi@cpsi.co.za::f56e6829-b6e4-4d6d-a5ef-3cc5e5de0734" providerId="AD" clId="Web-{7278AC00-7D5A-4C44-B86A-387E0F083895}" dt="2021-02-23T14:51:14.279" v="21" actId="20577"/>
        <pc:sldMkLst>
          <pc:docMk/>
          <pc:sldMk cId="3373000992" sldId="481"/>
        </pc:sldMkLst>
        <pc:spChg chg="mod">
          <ac:chgData name="Lydia Sebokedi" userId="S::lydia.sebokedi@cpsi.co.za::f56e6829-b6e4-4d6d-a5ef-3cc5e5de0734" providerId="AD" clId="Web-{7278AC00-7D5A-4C44-B86A-387E0F083895}" dt="2021-02-23T14:51:14.279" v="21" actId="20577"/>
          <ac:spMkLst>
            <pc:docMk/>
            <pc:sldMk cId="3373000992" sldId="481"/>
            <ac:spMk id="7" creationId="{946039FB-9059-5746-93B2-28FD86FAA765}"/>
          </ac:spMkLst>
        </pc:spChg>
      </pc:sldChg>
      <pc:sldChg chg="modSp">
        <pc:chgData name="Lydia Sebokedi" userId="S::lydia.sebokedi@cpsi.co.za::f56e6829-b6e4-4d6d-a5ef-3cc5e5de0734" providerId="AD" clId="Web-{7278AC00-7D5A-4C44-B86A-387E0F083895}" dt="2021-02-23T14:57:47.335" v="26" actId="20577"/>
        <pc:sldMkLst>
          <pc:docMk/>
          <pc:sldMk cId="1651952444" sldId="484"/>
        </pc:sldMkLst>
        <pc:spChg chg="mod">
          <ac:chgData name="Lydia Sebokedi" userId="S::lydia.sebokedi@cpsi.co.za::f56e6829-b6e4-4d6d-a5ef-3cc5e5de0734" providerId="AD" clId="Web-{7278AC00-7D5A-4C44-B86A-387E0F083895}" dt="2021-02-23T14:57:47.335" v="26" actId="20577"/>
          <ac:spMkLst>
            <pc:docMk/>
            <pc:sldMk cId="1651952444" sldId="484"/>
            <ac:spMk id="7" creationId="{946039FB-9059-5746-93B2-28FD86FAA765}"/>
          </ac:spMkLst>
        </pc:spChg>
      </pc:sldChg>
      <pc:sldChg chg="modSp">
        <pc:chgData name="Lydia Sebokedi" userId="S::lydia.sebokedi@cpsi.co.za::f56e6829-b6e4-4d6d-a5ef-3cc5e5de0734" providerId="AD" clId="Web-{7278AC00-7D5A-4C44-B86A-387E0F083895}" dt="2021-02-23T15:02:50.514" v="105" actId="20577"/>
        <pc:sldMkLst>
          <pc:docMk/>
          <pc:sldMk cId="225660476" sldId="485"/>
        </pc:sldMkLst>
        <pc:spChg chg="mod">
          <ac:chgData name="Lydia Sebokedi" userId="S::lydia.sebokedi@cpsi.co.za::f56e6829-b6e4-4d6d-a5ef-3cc5e5de0734" providerId="AD" clId="Web-{7278AC00-7D5A-4C44-B86A-387E0F083895}" dt="2021-02-23T15:02:50.514" v="105" actId="20577"/>
          <ac:spMkLst>
            <pc:docMk/>
            <pc:sldMk cId="225660476" sldId="485"/>
            <ac:spMk id="7" creationId="{946039FB-9059-5746-93B2-28FD86FAA765}"/>
          </ac:spMkLst>
        </pc:spChg>
      </pc:sldChg>
      <pc:sldChg chg="modSp">
        <pc:chgData name="Lydia Sebokedi" userId="S::lydia.sebokedi@cpsi.co.za::f56e6829-b6e4-4d6d-a5ef-3cc5e5de0734" providerId="AD" clId="Web-{7278AC00-7D5A-4C44-B86A-387E0F083895}" dt="2021-02-23T15:06:54.583" v="107" actId="20577"/>
        <pc:sldMkLst>
          <pc:docMk/>
          <pc:sldMk cId="1637830662" sldId="499"/>
        </pc:sldMkLst>
        <pc:spChg chg="mod">
          <ac:chgData name="Lydia Sebokedi" userId="S::lydia.sebokedi@cpsi.co.za::f56e6829-b6e4-4d6d-a5ef-3cc5e5de0734" providerId="AD" clId="Web-{7278AC00-7D5A-4C44-B86A-387E0F083895}" dt="2021-02-23T15:06:54.583" v="107" actId="20577"/>
          <ac:spMkLst>
            <pc:docMk/>
            <pc:sldMk cId="1637830662" sldId="499"/>
            <ac:spMk id="7" creationId="{00000000-0000-0000-0000-000000000000}"/>
          </ac:spMkLst>
        </pc:spChg>
      </pc:sldChg>
      <pc:sldChg chg="modSp">
        <pc:chgData name="Lydia Sebokedi" userId="S::lydia.sebokedi@cpsi.co.za::f56e6829-b6e4-4d6d-a5ef-3cc5e5de0734" providerId="AD" clId="Web-{7278AC00-7D5A-4C44-B86A-387E0F083895}" dt="2021-02-23T15:12:55.310" v="118" actId="20577"/>
        <pc:sldMkLst>
          <pc:docMk/>
          <pc:sldMk cId="478180497" sldId="511"/>
        </pc:sldMkLst>
        <pc:spChg chg="mod">
          <ac:chgData name="Lydia Sebokedi" userId="S::lydia.sebokedi@cpsi.co.za::f56e6829-b6e4-4d6d-a5ef-3cc5e5de0734" providerId="AD" clId="Web-{7278AC00-7D5A-4C44-B86A-387E0F083895}" dt="2021-02-23T15:12:55.310" v="118" actId="20577"/>
          <ac:spMkLst>
            <pc:docMk/>
            <pc:sldMk cId="478180497" sldId="511"/>
            <ac:spMk id="7" creationId="{43BF4545-1ACD-BD46-B2C3-29C11AAF768F}"/>
          </ac:spMkLst>
        </pc:spChg>
      </pc:sldChg>
      <pc:sldChg chg="modSp">
        <pc:chgData name="Lydia Sebokedi" userId="S::lydia.sebokedi@cpsi.co.za::f56e6829-b6e4-4d6d-a5ef-3cc5e5de0734" providerId="AD" clId="Web-{7278AC00-7D5A-4C44-B86A-387E0F083895}" dt="2021-02-23T15:17:16.223" v="144" actId="20577"/>
        <pc:sldMkLst>
          <pc:docMk/>
          <pc:sldMk cId="2933379671" sldId="512"/>
        </pc:sldMkLst>
        <pc:spChg chg="mod">
          <ac:chgData name="Lydia Sebokedi" userId="S::lydia.sebokedi@cpsi.co.za::f56e6829-b6e4-4d6d-a5ef-3cc5e5de0734" providerId="AD" clId="Web-{7278AC00-7D5A-4C44-B86A-387E0F083895}" dt="2021-02-23T15:17:16.223" v="144" actId="20577"/>
          <ac:spMkLst>
            <pc:docMk/>
            <pc:sldMk cId="2933379671" sldId="512"/>
            <ac:spMk id="7" creationId="{43BF4545-1ACD-BD46-B2C3-29C11AAF768F}"/>
          </ac:spMkLst>
        </pc:spChg>
      </pc:sldChg>
      <pc:sldChg chg="modSp">
        <pc:chgData name="Lydia Sebokedi" userId="S::lydia.sebokedi@cpsi.co.za::f56e6829-b6e4-4d6d-a5ef-3cc5e5de0734" providerId="AD" clId="Web-{7278AC00-7D5A-4C44-B86A-387E0F083895}" dt="2021-02-23T15:14:45.516" v="125" actId="20577"/>
        <pc:sldMkLst>
          <pc:docMk/>
          <pc:sldMk cId="5756686" sldId="514"/>
        </pc:sldMkLst>
        <pc:spChg chg="mod">
          <ac:chgData name="Lydia Sebokedi" userId="S::lydia.sebokedi@cpsi.co.za::f56e6829-b6e4-4d6d-a5ef-3cc5e5de0734" providerId="AD" clId="Web-{7278AC00-7D5A-4C44-B86A-387E0F083895}" dt="2021-02-23T15:14:45.516" v="125" actId="20577"/>
          <ac:spMkLst>
            <pc:docMk/>
            <pc:sldMk cId="5756686" sldId="514"/>
            <ac:spMk id="7" creationId="{43BF4545-1ACD-BD46-B2C3-29C11AAF768F}"/>
          </ac:spMkLst>
        </pc:spChg>
      </pc:sldChg>
      <pc:sldChg chg="modSp">
        <pc:chgData name="Lydia Sebokedi" userId="S::lydia.sebokedi@cpsi.co.za::f56e6829-b6e4-4d6d-a5ef-3cc5e5de0734" providerId="AD" clId="Web-{7278AC00-7D5A-4C44-B86A-387E0F083895}" dt="2021-02-23T15:09:57.650" v="113" actId="20577"/>
        <pc:sldMkLst>
          <pc:docMk/>
          <pc:sldMk cId="1424965653" sldId="516"/>
        </pc:sldMkLst>
        <pc:spChg chg="mod">
          <ac:chgData name="Lydia Sebokedi" userId="S::lydia.sebokedi@cpsi.co.za::f56e6829-b6e4-4d6d-a5ef-3cc5e5de0734" providerId="AD" clId="Web-{7278AC00-7D5A-4C44-B86A-387E0F083895}" dt="2021-02-23T15:09:57.650" v="113" actId="20577"/>
          <ac:spMkLst>
            <pc:docMk/>
            <pc:sldMk cId="1424965653" sldId="516"/>
            <ac:spMk id="7" creationId="{00000000-0000-0000-0000-000000000000}"/>
          </ac:spMkLst>
        </pc:spChg>
      </pc:sldChg>
    </pc:docChg>
  </pc:docChgLst>
  <pc:docChgLst>
    <pc:chgData name="Lydia Sebokedi" userId="S::lydia.sebokedi@cpsi.co.za::f56e6829-b6e4-4d6d-a5ef-3cc5e5de0734" providerId="AD" clId="Web-{F200C2D3-8BA7-424C-B21C-D13DBF555398}"/>
    <pc:docChg chg="modSld">
      <pc:chgData name="Lydia Sebokedi" userId="S::lydia.sebokedi@cpsi.co.za::f56e6829-b6e4-4d6d-a5ef-3cc5e5de0734" providerId="AD" clId="Web-{F200C2D3-8BA7-424C-B21C-D13DBF555398}" dt="2021-02-23T14:07:15.656" v="33" actId="20577"/>
      <pc:docMkLst>
        <pc:docMk/>
      </pc:docMkLst>
      <pc:sldChg chg="modSp">
        <pc:chgData name="Lydia Sebokedi" userId="S::lydia.sebokedi@cpsi.co.za::f56e6829-b6e4-4d6d-a5ef-3cc5e5de0734" providerId="AD" clId="Web-{F200C2D3-8BA7-424C-B21C-D13DBF555398}" dt="2021-02-23T13:58:33.632" v="2" actId="20577"/>
        <pc:sldMkLst>
          <pc:docMk/>
          <pc:sldMk cId="0" sldId="262"/>
        </pc:sldMkLst>
        <pc:spChg chg="mod">
          <ac:chgData name="Lydia Sebokedi" userId="S::lydia.sebokedi@cpsi.co.za::f56e6829-b6e4-4d6d-a5ef-3cc5e5de0734" providerId="AD" clId="Web-{F200C2D3-8BA7-424C-B21C-D13DBF555398}" dt="2021-02-23T13:58:33.632" v="2" actId="20577"/>
          <ac:spMkLst>
            <pc:docMk/>
            <pc:sldMk cId="0" sldId="262"/>
            <ac:spMk id="7" creationId="{43BF4545-1ACD-BD46-B2C3-29C11AAF768F}"/>
          </ac:spMkLst>
        </pc:spChg>
      </pc:sldChg>
      <pc:sldChg chg="modSp">
        <pc:chgData name="Lydia Sebokedi" userId="S::lydia.sebokedi@cpsi.co.za::f56e6829-b6e4-4d6d-a5ef-3cc5e5de0734" providerId="AD" clId="Web-{F200C2D3-8BA7-424C-B21C-D13DBF555398}" dt="2021-02-23T14:05:26.264" v="12" actId="20577"/>
        <pc:sldMkLst>
          <pc:docMk/>
          <pc:sldMk cId="1143485099" sldId="479"/>
        </pc:sldMkLst>
        <pc:spChg chg="mod">
          <ac:chgData name="Lydia Sebokedi" userId="S::lydia.sebokedi@cpsi.co.za::f56e6829-b6e4-4d6d-a5ef-3cc5e5de0734" providerId="AD" clId="Web-{F200C2D3-8BA7-424C-B21C-D13DBF555398}" dt="2021-02-23T14:05:26.264" v="12" actId="20577"/>
          <ac:spMkLst>
            <pc:docMk/>
            <pc:sldMk cId="1143485099" sldId="479"/>
            <ac:spMk id="7" creationId="{946039FB-9059-5746-93B2-28FD86FAA765}"/>
          </ac:spMkLst>
        </pc:spChg>
      </pc:sldChg>
      <pc:sldChg chg="modSp">
        <pc:chgData name="Lydia Sebokedi" userId="S::lydia.sebokedi@cpsi.co.za::f56e6829-b6e4-4d6d-a5ef-3cc5e5de0734" providerId="AD" clId="Web-{F200C2D3-8BA7-424C-B21C-D13DBF555398}" dt="2021-02-23T14:06:58.671" v="27" actId="20577"/>
        <pc:sldMkLst>
          <pc:docMk/>
          <pc:sldMk cId="2997454888" sldId="480"/>
        </pc:sldMkLst>
        <pc:spChg chg="mod">
          <ac:chgData name="Lydia Sebokedi" userId="S::lydia.sebokedi@cpsi.co.za::f56e6829-b6e4-4d6d-a5ef-3cc5e5de0734" providerId="AD" clId="Web-{F200C2D3-8BA7-424C-B21C-D13DBF555398}" dt="2021-02-23T14:06:58.671" v="27" actId="20577"/>
          <ac:spMkLst>
            <pc:docMk/>
            <pc:sldMk cId="2997454888" sldId="480"/>
            <ac:spMk id="7" creationId="{946039FB-9059-5746-93B2-28FD86FAA765}"/>
          </ac:spMkLst>
        </pc:spChg>
      </pc:sldChg>
      <pc:sldChg chg="modSp">
        <pc:chgData name="Lydia Sebokedi" userId="S::lydia.sebokedi@cpsi.co.za::f56e6829-b6e4-4d6d-a5ef-3cc5e5de0734" providerId="AD" clId="Web-{F200C2D3-8BA7-424C-B21C-D13DBF555398}" dt="2021-02-23T14:07:15.656" v="33" actId="20577"/>
        <pc:sldMkLst>
          <pc:docMk/>
          <pc:sldMk cId="3373000992" sldId="481"/>
        </pc:sldMkLst>
        <pc:spChg chg="mod">
          <ac:chgData name="Lydia Sebokedi" userId="S::lydia.sebokedi@cpsi.co.za::f56e6829-b6e4-4d6d-a5ef-3cc5e5de0734" providerId="AD" clId="Web-{F200C2D3-8BA7-424C-B21C-D13DBF555398}" dt="2021-02-23T14:07:15.656" v="33" actId="20577"/>
          <ac:spMkLst>
            <pc:docMk/>
            <pc:sldMk cId="3373000992" sldId="481"/>
            <ac:spMk id="7" creationId="{946039FB-9059-5746-93B2-28FD86FAA765}"/>
          </ac:spMkLst>
        </pc:spChg>
      </pc:sldChg>
    </pc:docChg>
  </pc:docChgLst>
  <pc:docChgLst>
    <pc:chgData name="Pierre Schoonraad" userId="e45abd16-e0e6-455d-8267-57cefb114dfd" providerId="ADAL" clId="{1D053832-8A17-B647-8673-DBF58DE40793}"/>
    <pc:docChg chg="undo custSel modSld">
      <pc:chgData name="Pierre Schoonraad" userId="e45abd16-e0e6-455d-8267-57cefb114dfd" providerId="ADAL" clId="{1D053832-8A17-B647-8673-DBF58DE40793}" dt="2021-03-01T07:51:05.126" v="52" actId="14734"/>
      <pc:docMkLst>
        <pc:docMk/>
      </pc:docMkLst>
      <pc:sldChg chg="modSp">
        <pc:chgData name="Pierre Schoonraad" userId="e45abd16-e0e6-455d-8267-57cefb114dfd" providerId="ADAL" clId="{1D053832-8A17-B647-8673-DBF58DE40793}" dt="2021-03-01T07:44:55.870" v="7" actId="14100"/>
        <pc:sldMkLst>
          <pc:docMk/>
          <pc:sldMk cId="2219752968" sldId="478"/>
        </pc:sldMkLst>
        <pc:spChg chg="mod">
          <ac:chgData name="Pierre Schoonraad" userId="e45abd16-e0e6-455d-8267-57cefb114dfd" providerId="ADAL" clId="{1D053832-8A17-B647-8673-DBF58DE40793}" dt="2021-03-01T07:44:55.870" v="7" actId="14100"/>
          <ac:spMkLst>
            <pc:docMk/>
            <pc:sldMk cId="2219752968" sldId="478"/>
            <ac:spMk id="7" creationId="{946039FB-9059-5746-93B2-28FD86FAA765}"/>
          </ac:spMkLst>
        </pc:spChg>
      </pc:sldChg>
      <pc:sldChg chg="modSp mod">
        <pc:chgData name="Pierre Schoonraad" userId="e45abd16-e0e6-455d-8267-57cefb114dfd" providerId="ADAL" clId="{1D053832-8A17-B647-8673-DBF58DE40793}" dt="2021-03-01T07:45:24.671" v="27" actId="20577"/>
        <pc:sldMkLst>
          <pc:docMk/>
          <pc:sldMk cId="1143485099" sldId="479"/>
        </pc:sldMkLst>
        <pc:spChg chg="mod">
          <ac:chgData name="Pierre Schoonraad" userId="e45abd16-e0e6-455d-8267-57cefb114dfd" providerId="ADAL" clId="{1D053832-8A17-B647-8673-DBF58DE40793}" dt="2021-03-01T07:45:24.671" v="27" actId="20577"/>
          <ac:spMkLst>
            <pc:docMk/>
            <pc:sldMk cId="1143485099" sldId="479"/>
            <ac:spMk id="7" creationId="{946039FB-9059-5746-93B2-28FD86FAA765}"/>
          </ac:spMkLst>
        </pc:spChg>
      </pc:sldChg>
      <pc:sldChg chg="modSp mod">
        <pc:chgData name="Pierre Schoonraad" userId="e45abd16-e0e6-455d-8267-57cefb114dfd" providerId="ADAL" clId="{1D053832-8A17-B647-8673-DBF58DE40793}" dt="2021-03-01T07:48:08.857" v="41" actId="255"/>
        <pc:sldMkLst>
          <pc:docMk/>
          <pc:sldMk cId="225660476" sldId="485"/>
        </pc:sldMkLst>
        <pc:spChg chg="mod">
          <ac:chgData name="Pierre Schoonraad" userId="e45abd16-e0e6-455d-8267-57cefb114dfd" providerId="ADAL" clId="{1D053832-8A17-B647-8673-DBF58DE40793}" dt="2021-03-01T07:48:08.857" v="41" actId="255"/>
          <ac:spMkLst>
            <pc:docMk/>
            <pc:sldMk cId="225660476" sldId="485"/>
            <ac:spMk id="7" creationId="{946039FB-9059-5746-93B2-28FD86FAA765}"/>
          </ac:spMkLst>
        </pc:spChg>
      </pc:sldChg>
      <pc:sldChg chg="modSp mod">
        <pc:chgData name="Pierre Schoonraad" userId="e45abd16-e0e6-455d-8267-57cefb114dfd" providerId="ADAL" clId="{1D053832-8A17-B647-8673-DBF58DE40793}" dt="2021-03-01T07:41:30.920" v="4" actId="122"/>
        <pc:sldMkLst>
          <pc:docMk/>
          <pc:sldMk cId="142586" sldId="501"/>
        </pc:sldMkLst>
        <pc:spChg chg="mod">
          <ac:chgData name="Pierre Schoonraad" userId="e45abd16-e0e6-455d-8267-57cefb114dfd" providerId="ADAL" clId="{1D053832-8A17-B647-8673-DBF58DE40793}" dt="2021-03-01T07:41:30.920" v="4" actId="122"/>
          <ac:spMkLst>
            <pc:docMk/>
            <pc:sldMk cId="142586" sldId="501"/>
            <ac:spMk id="7" creationId="{00000000-0000-0000-0000-000000000000}"/>
          </ac:spMkLst>
        </pc:spChg>
      </pc:sldChg>
      <pc:sldChg chg="modSp mod">
        <pc:chgData name="Pierre Schoonraad" userId="e45abd16-e0e6-455d-8267-57cefb114dfd" providerId="ADAL" clId="{1D053832-8A17-B647-8673-DBF58DE40793}" dt="2021-03-01T07:42:13.460" v="6" actId="1076"/>
        <pc:sldMkLst>
          <pc:docMk/>
          <pc:sldMk cId="2522458682" sldId="502"/>
        </pc:sldMkLst>
        <pc:graphicFrameChg chg="mod">
          <ac:chgData name="Pierre Schoonraad" userId="e45abd16-e0e6-455d-8267-57cefb114dfd" providerId="ADAL" clId="{1D053832-8A17-B647-8673-DBF58DE40793}" dt="2021-03-01T07:42:05.571" v="5" actId="1076"/>
          <ac:graphicFrameMkLst>
            <pc:docMk/>
            <pc:sldMk cId="2522458682" sldId="502"/>
            <ac:graphicFrameMk id="2" creationId="{00000000-0000-0000-0000-000000000000}"/>
          </ac:graphicFrameMkLst>
        </pc:graphicFrameChg>
        <pc:graphicFrameChg chg="mod">
          <ac:chgData name="Pierre Schoonraad" userId="e45abd16-e0e6-455d-8267-57cefb114dfd" providerId="ADAL" clId="{1D053832-8A17-B647-8673-DBF58DE40793}" dt="2021-03-01T07:42:13.460" v="6" actId="1076"/>
          <ac:graphicFrameMkLst>
            <pc:docMk/>
            <pc:sldMk cId="2522458682" sldId="502"/>
            <ac:graphicFrameMk id="7" creationId="{00000000-0000-0000-0000-000000000000}"/>
          </ac:graphicFrameMkLst>
        </pc:graphicFrameChg>
      </pc:sldChg>
      <pc:sldChg chg="modSp mod">
        <pc:chgData name="Pierre Schoonraad" userId="e45abd16-e0e6-455d-8267-57cefb114dfd" providerId="ADAL" clId="{1D053832-8A17-B647-8673-DBF58DE40793}" dt="2021-03-01T07:49:22.683" v="43" actId="14734"/>
        <pc:sldMkLst>
          <pc:docMk/>
          <pc:sldMk cId="1456166550" sldId="503"/>
        </pc:sldMkLst>
        <pc:graphicFrameChg chg="modGraphic">
          <ac:chgData name="Pierre Schoonraad" userId="e45abd16-e0e6-455d-8267-57cefb114dfd" providerId="ADAL" clId="{1D053832-8A17-B647-8673-DBF58DE40793}" dt="2021-03-01T07:49:22.683" v="43" actId="14734"/>
          <ac:graphicFrameMkLst>
            <pc:docMk/>
            <pc:sldMk cId="1456166550" sldId="503"/>
            <ac:graphicFrameMk id="3" creationId="{00000000-0000-0000-0000-000000000000}"/>
          </ac:graphicFrameMkLst>
        </pc:graphicFrameChg>
      </pc:sldChg>
      <pc:sldChg chg="modSp mod">
        <pc:chgData name="Pierre Schoonraad" userId="e45abd16-e0e6-455d-8267-57cefb114dfd" providerId="ADAL" clId="{1D053832-8A17-B647-8673-DBF58DE40793}" dt="2021-03-01T07:50:14.895" v="48" actId="14734"/>
        <pc:sldMkLst>
          <pc:docMk/>
          <pc:sldMk cId="2882190105" sldId="504"/>
        </pc:sldMkLst>
        <pc:graphicFrameChg chg="modGraphic">
          <ac:chgData name="Pierre Schoonraad" userId="e45abd16-e0e6-455d-8267-57cefb114dfd" providerId="ADAL" clId="{1D053832-8A17-B647-8673-DBF58DE40793}" dt="2021-03-01T07:50:14.895" v="48" actId="14734"/>
          <ac:graphicFrameMkLst>
            <pc:docMk/>
            <pc:sldMk cId="2882190105" sldId="504"/>
            <ac:graphicFrameMk id="3" creationId="{00000000-0000-0000-0000-000000000000}"/>
          </ac:graphicFrameMkLst>
        </pc:graphicFrameChg>
      </pc:sldChg>
      <pc:sldChg chg="modSp mod">
        <pc:chgData name="Pierre Schoonraad" userId="e45abd16-e0e6-455d-8267-57cefb114dfd" providerId="ADAL" clId="{1D053832-8A17-B647-8673-DBF58DE40793}" dt="2021-03-01T07:49:13.909" v="42" actId="14734"/>
        <pc:sldMkLst>
          <pc:docMk/>
          <pc:sldMk cId="2187999359" sldId="505"/>
        </pc:sldMkLst>
        <pc:graphicFrameChg chg="modGraphic">
          <ac:chgData name="Pierre Schoonraad" userId="e45abd16-e0e6-455d-8267-57cefb114dfd" providerId="ADAL" clId="{1D053832-8A17-B647-8673-DBF58DE40793}" dt="2021-03-01T07:49:13.909" v="42" actId="14734"/>
          <ac:graphicFrameMkLst>
            <pc:docMk/>
            <pc:sldMk cId="2187999359" sldId="505"/>
            <ac:graphicFrameMk id="4" creationId="{00000000-0000-0000-0000-000000000000}"/>
          </ac:graphicFrameMkLst>
        </pc:graphicFrameChg>
      </pc:sldChg>
      <pc:sldChg chg="modSp mod">
        <pc:chgData name="Pierre Schoonraad" userId="e45abd16-e0e6-455d-8267-57cefb114dfd" providerId="ADAL" clId="{1D053832-8A17-B647-8673-DBF58DE40793}" dt="2021-03-01T07:51:05.126" v="52" actId="14734"/>
        <pc:sldMkLst>
          <pc:docMk/>
          <pc:sldMk cId="411885419" sldId="506"/>
        </pc:sldMkLst>
        <pc:graphicFrameChg chg="modGraphic">
          <ac:chgData name="Pierre Schoonraad" userId="e45abd16-e0e6-455d-8267-57cefb114dfd" providerId="ADAL" clId="{1D053832-8A17-B647-8673-DBF58DE40793}" dt="2021-03-01T07:51:05.126" v="52" actId="14734"/>
          <ac:graphicFrameMkLst>
            <pc:docMk/>
            <pc:sldMk cId="411885419" sldId="506"/>
            <ac:graphicFrameMk id="3" creationId="{00000000-0000-0000-0000-000000000000}"/>
          </ac:graphicFrameMkLst>
        </pc:graphicFrameChg>
      </pc:sldChg>
    </pc:docChg>
  </pc:docChgLst>
  <pc:docChgLst>
    <pc:chgData name="Pierre Schoonraad" userId="S::pierre.schoonraad@cpsi.co.za::e45abd16-e0e6-455d-8267-57cefb114dfd" providerId="AD" clId="Web-{26B65FC9-5702-4C69-A6EB-D4788EC233FE}"/>
    <pc:docChg chg="modSld">
      <pc:chgData name="Pierre Schoonraad" userId="S::pierre.schoonraad@cpsi.co.za::e45abd16-e0e6-455d-8267-57cefb114dfd" providerId="AD" clId="Web-{26B65FC9-5702-4C69-A6EB-D4788EC233FE}" dt="2021-03-01T07:40:30.953" v="0" actId="14100"/>
      <pc:docMkLst>
        <pc:docMk/>
      </pc:docMkLst>
      <pc:sldChg chg="modSp">
        <pc:chgData name="Pierre Schoonraad" userId="S::pierre.schoonraad@cpsi.co.za::e45abd16-e0e6-455d-8267-57cefb114dfd" providerId="AD" clId="Web-{26B65FC9-5702-4C69-A6EB-D4788EC233FE}" dt="2021-03-01T07:40:30.953" v="0" actId="14100"/>
        <pc:sldMkLst>
          <pc:docMk/>
          <pc:sldMk cId="142586" sldId="501"/>
        </pc:sldMkLst>
        <pc:spChg chg="mod">
          <ac:chgData name="Pierre Schoonraad" userId="S::pierre.schoonraad@cpsi.co.za::e45abd16-e0e6-455d-8267-57cefb114dfd" providerId="AD" clId="Web-{26B65FC9-5702-4C69-A6EB-D4788EC233FE}" dt="2021-03-01T07:40:30.953" v="0" actId="14100"/>
          <ac:spMkLst>
            <pc:docMk/>
            <pc:sldMk cId="142586" sldId="501"/>
            <ac:spMk id="7" creationId="{00000000-0000-0000-0000-000000000000}"/>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
          <c:y val="2.9794752110279842E-3"/>
          <c:w val="1"/>
          <c:h val="0.99702072955166321"/>
        </c:manualLayout>
      </c:layout>
      <c:pie3DChart>
        <c:varyColors val="1"/>
        <c:ser>
          <c:idx val="0"/>
          <c:order val="0"/>
          <c:tx>
            <c:strRef>
              <c:f>'[Chart in C  Users DesireeM Desktop STRATEGIC MANAGEMENT 2nd Quarter  report 2019-20.doc]Sheet1'!$A$2</c:f>
              <c:strCache>
                <c:ptCount val="1"/>
                <c:pt idx="0">
                  <c:v>8</c:v>
                </c:pt>
              </c:strCache>
            </c:strRef>
          </c:tx>
          <c:spPr>
            <a:solidFill>
              <a:srgbClr val="FF0000"/>
            </a:solidFill>
            <a:ln w="12659">
              <a:solidFill>
                <a:srgbClr val="000000"/>
              </a:solidFill>
              <a:prstDash val="solid"/>
            </a:ln>
          </c:spPr>
          <c:explosion val="25"/>
          <c:dPt>
            <c:idx val="0"/>
            <c:bubble3D val="0"/>
            <c:explosion val="18"/>
            <c:spPr>
              <a:solidFill>
                <a:srgbClr val="00FF00"/>
              </a:solidFill>
              <a:ln w="12659">
                <a:solidFill>
                  <a:srgbClr val="000000"/>
                </a:solidFill>
                <a:prstDash val="solid"/>
              </a:ln>
            </c:spPr>
            <c:extLst xmlns:c16r2="http://schemas.microsoft.com/office/drawing/2015/06/chart">
              <c:ext xmlns:c16="http://schemas.microsoft.com/office/drawing/2014/chart" uri="{C3380CC4-5D6E-409C-BE32-E72D297353CC}">
                <c16:uniqueId val="{00000001-0E3D-4C5F-B331-77676E9D8BEC}"/>
              </c:ext>
            </c:extLst>
          </c:dPt>
          <c:dPt>
            <c:idx val="1"/>
            <c:bubble3D val="0"/>
            <c:extLst xmlns:c16r2="http://schemas.microsoft.com/office/drawing/2015/06/chart">
              <c:ext xmlns:c16="http://schemas.microsoft.com/office/drawing/2014/chart" uri="{C3380CC4-5D6E-409C-BE32-E72D297353CC}">
                <c16:uniqueId val="{00000002-0E3D-4C5F-B331-77676E9D8BEC}"/>
              </c:ext>
            </c:extLst>
          </c:dPt>
          <c:dLbls>
            <c:numFmt formatCode="0%" sourceLinked="0"/>
            <c:spPr>
              <a:noFill/>
              <a:ln w="25319">
                <a:noFill/>
              </a:ln>
            </c:spPr>
            <c:txPr>
              <a:bodyPr wrap="square" lIns="38100" tIns="19050" rIns="38100" bIns="19050" anchor="ctr">
                <a:spAutoFit/>
              </a:bodyPr>
              <a:lstStyle/>
              <a:p>
                <a:pPr>
                  <a:defRPr sz="1645" b="1" i="0" u="none" strike="noStrike" baseline="0">
                    <a:solidFill>
                      <a:srgbClr val="000000"/>
                    </a:solidFill>
                    <a:latin typeface="Calibri"/>
                    <a:ea typeface="Calibri"/>
                    <a:cs typeface="Calibri"/>
                  </a:defRPr>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'[Chart in C  Users DesireeM Desktop STRATEGIC MANAGEMENT 2nd Quarter  report 2019-20.doc]Sheet1'!$B$1:$C$1</c:f>
              <c:strCache>
                <c:ptCount val="2"/>
                <c:pt idx="0">
                  <c:v>2019/20 Annual Targets achieved</c:v>
                </c:pt>
                <c:pt idx="1">
                  <c:v>2019/20 Annual Targets not achieved</c:v>
                </c:pt>
              </c:strCache>
            </c:strRef>
          </c:cat>
          <c:val>
            <c:numRef>
              <c:f>'[Chart in C  Users DesireeM Desktop STRATEGIC MANAGEMENT 2nd Quarter  report 2019-20.doc]Sheet1'!$B$2:$C$2</c:f>
              <c:numCache>
                <c:formatCode>General</c:formatCode>
                <c:ptCount val="2"/>
                <c:pt idx="0">
                  <c:v>6</c:v>
                </c:pt>
                <c:pt idx="1">
                  <c:v>2</c:v>
                </c:pt>
              </c:numCache>
            </c:numRef>
          </c:val>
          <c:extLst xmlns:c16r2="http://schemas.microsoft.com/office/drawing/2015/06/chart">
            <c:ext xmlns:c16="http://schemas.microsoft.com/office/drawing/2014/chart" uri="{C3380CC4-5D6E-409C-BE32-E72D297353CC}">
              <c16:uniqueId val="{00000003-0E3D-4C5F-B331-77676E9D8BEC}"/>
            </c:ext>
          </c:extLst>
        </c:ser>
        <c:ser>
          <c:idx val="1"/>
          <c:order val="1"/>
          <c:tx>
            <c:strRef>
              <c:f>'[Chart in C  Users DesireeM Desktop STRATEGIC MANAGEMENT 2nd Quarter  report 2019-20.doc]Sheet1'!$A$3</c:f>
              <c:strCache>
                <c:ptCount val="1"/>
              </c:strCache>
            </c:strRef>
          </c:tx>
          <c:spPr>
            <a:solidFill>
              <a:srgbClr val="993366"/>
            </a:solidFill>
            <a:ln w="12659">
              <a:solidFill>
                <a:srgbClr val="000000"/>
              </a:solidFill>
              <a:prstDash val="solid"/>
            </a:ln>
          </c:spPr>
          <c:explosion val="25"/>
          <c:dPt>
            <c:idx val="0"/>
            <c:bubble3D val="0"/>
            <c:spPr>
              <a:solidFill>
                <a:srgbClr val="9999FF"/>
              </a:solidFill>
              <a:ln w="12659">
                <a:solidFill>
                  <a:srgbClr val="000000"/>
                </a:solidFill>
                <a:prstDash val="solid"/>
              </a:ln>
            </c:spPr>
            <c:extLst xmlns:c16r2="http://schemas.microsoft.com/office/drawing/2015/06/chart">
              <c:ext xmlns:c16="http://schemas.microsoft.com/office/drawing/2014/chart" uri="{C3380CC4-5D6E-409C-BE32-E72D297353CC}">
                <c16:uniqueId val="{00000005-0E3D-4C5F-B331-77676E9D8BEC}"/>
              </c:ext>
            </c:extLst>
          </c:dPt>
          <c:dPt>
            <c:idx val="1"/>
            <c:bubble3D val="0"/>
            <c:extLst xmlns:c16r2="http://schemas.microsoft.com/office/drawing/2015/06/chart">
              <c:ext xmlns:c16="http://schemas.microsoft.com/office/drawing/2014/chart" uri="{C3380CC4-5D6E-409C-BE32-E72D297353CC}">
                <c16:uniqueId val="{00000006-0E3D-4C5F-B331-77676E9D8BEC}"/>
              </c:ext>
            </c:extLst>
          </c:dPt>
          <c:cat>
            <c:strRef>
              <c:f>'[Chart in C  Users DesireeM Desktop STRATEGIC MANAGEMENT 2nd Quarter  report 2019-20.doc]Sheet1'!$B$1:$C$1</c:f>
              <c:strCache>
                <c:ptCount val="2"/>
                <c:pt idx="0">
                  <c:v>2019/20 Annual Targets achieved</c:v>
                </c:pt>
                <c:pt idx="1">
                  <c:v>2019/20 Annual Targets not achieved</c:v>
                </c:pt>
              </c:strCache>
            </c:strRef>
          </c:cat>
          <c:val>
            <c:numRef>
              <c:f>'[Chart in C  Users DesireeM Desktop STRATEGIC MANAGEMENT 2nd Quarter  report 2019-20.doc]Sheet1'!$B$3:$C$3</c:f>
              <c:numCache>
                <c:formatCode>General</c:formatCode>
                <c:ptCount val="2"/>
              </c:numCache>
            </c:numRef>
          </c:val>
          <c:extLst xmlns:c16r2="http://schemas.microsoft.com/office/drawing/2015/06/chart">
            <c:ext xmlns:c16="http://schemas.microsoft.com/office/drawing/2014/chart" uri="{C3380CC4-5D6E-409C-BE32-E72D297353CC}">
              <c16:uniqueId val="{00000007-0E3D-4C5F-B331-77676E9D8BEC}"/>
            </c:ext>
          </c:extLst>
        </c:ser>
        <c:dLbls>
          <c:showLegendKey val="0"/>
          <c:showVal val="0"/>
          <c:showCatName val="0"/>
          <c:showSerName val="0"/>
          <c:showPercent val="0"/>
          <c:showBubbleSize val="0"/>
          <c:showLeaderLines val="1"/>
        </c:dLbls>
      </c:pie3DChart>
      <c:spPr>
        <a:solidFill>
          <a:srgbClr val="C0C0C0"/>
        </a:solidFill>
        <a:ln w="12659">
          <a:solidFill>
            <a:srgbClr val="808080"/>
          </a:solidFill>
          <a:prstDash val="solid"/>
        </a:ln>
      </c:spPr>
    </c:plotArea>
    <c:legend>
      <c:legendPos val="r"/>
      <c:layout>
        <c:manualLayout>
          <c:xMode val="edge"/>
          <c:yMode val="edge"/>
          <c:x val="0"/>
          <c:y val="0.56630226623334146"/>
          <c:w val="0.21290972880929793"/>
          <c:h val="0.42815756756167245"/>
        </c:manualLayout>
      </c:layout>
      <c:overlay val="0"/>
      <c:spPr>
        <a:noFill/>
        <a:ln w="3165">
          <a:solidFill>
            <a:srgbClr val="000000"/>
          </a:solidFill>
          <a:prstDash val="solid"/>
        </a:ln>
      </c:spPr>
      <c:txPr>
        <a:bodyPr/>
        <a:lstStyle/>
        <a:p>
          <a:pPr>
            <a:defRPr sz="867" b="1" i="0" u="none" strike="noStrike" baseline="0">
              <a:solidFill>
                <a:srgbClr val="000000"/>
              </a:solidFill>
              <a:latin typeface="Calibri"/>
              <a:ea typeface="Calibri"/>
              <a:cs typeface="Calibri"/>
            </a:defRPr>
          </a:pPr>
          <a:endParaRPr lang="en-US"/>
        </a:p>
      </c:txPr>
    </c:legend>
    <c:plotVisOnly val="1"/>
    <c:dispBlanksAs val="zero"/>
    <c:showDLblsOverMax val="0"/>
  </c:chart>
  <c:spPr>
    <a:noFill/>
    <a:ln>
      <a:noFill/>
    </a:ln>
  </c:spPr>
  <c:txPr>
    <a:bodyPr/>
    <a:lstStyle/>
    <a:p>
      <a:pPr>
        <a:defRPr sz="1195" b="1" i="0" u="none" strike="noStrike" baseline="0">
          <a:solidFill>
            <a:srgbClr val="000000"/>
          </a:solidFill>
          <a:latin typeface="Calibri"/>
          <a:ea typeface="Calibri"/>
          <a:cs typeface="Calibri"/>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Header Placeholder 1">
            <a:extLst>
              <a:ext uri="{FF2B5EF4-FFF2-40B4-BE49-F238E27FC236}">
                <a16:creationId xmlns="" xmlns:a16="http://schemas.microsoft.com/office/drawing/2014/main" id="{A3E4F246-2756-1241-8393-07EB69E5C3D7}"/>
              </a:ext>
            </a:extLst>
          </p:cNvPr>
          <p:cNvSpPr>
            <a:spLocks noGrp="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ZA" altLang="en-US"/>
          </a:p>
        </p:txBody>
      </p:sp>
      <p:sp>
        <p:nvSpPr>
          <p:cNvPr id="5123" name="Date Placeholder 2">
            <a:extLst>
              <a:ext uri="{FF2B5EF4-FFF2-40B4-BE49-F238E27FC236}">
                <a16:creationId xmlns="" xmlns:a16="http://schemas.microsoft.com/office/drawing/2014/main" id="{1F3DC701-61C1-3148-9A9B-D9F59666E111}"/>
              </a:ext>
            </a:extLst>
          </p:cNvPr>
          <p:cNvSpPr>
            <a:spLocks noGrp="1"/>
          </p:cNvSpPr>
          <p:nvPr>
            <p:ph type="dt" sz="quarter"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628B28F6-CEB7-1340-A7AF-878948EA2250}" type="datetimeFigureOut">
              <a:rPr lang="en-ZA" altLang="en-US"/>
              <a:pPr>
                <a:defRPr/>
              </a:pPr>
              <a:t>2021/03/01</a:t>
            </a:fld>
            <a:endParaRPr lang="en-ZA" altLang="en-US"/>
          </a:p>
        </p:txBody>
      </p:sp>
      <p:sp>
        <p:nvSpPr>
          <p:cNvPr id="5124" name="Footer Placeholder 3">
            <a:extLst>
              <a:ext uri="{FF2B5EF4-FFF2-40B4-BE49-F238E27FC236}">
                <a16:creationId xmlns="" xmlns:a16="http://schemas.microsoft.com/office/drawing/2014/main" id="{99BCDD34-DE78-074D-8D10-A84B55043163}"/>
              </a:ext>
            </a:extLst>
          </p:cNvPr>
          <p:cNvSpPr>
            <a:spLocks noGrp="1"/>
          </p:cNvSpPr>
          <p:nvPr>
            <p:ph type="ftr" sz="quarter" idx="2"/>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ZA" altLang="en-US"/>
          </a:p>
        </p:txBody>
      </p:sp>
      <p:sp>
        <p:nvSpPr>
          <p:cNvPr id="5125" name="Slide Number Placeholder 4">
            <a:extLst>
              <a:ext uri="{FF2B5EF4-FFF2-40B4-BE49-F238E27FC236}">
                <a16:creationId xmlns="" xmlns:a16="http://schemas.microsoft.com/office/drawing/2014/main" id="{699B68C8-1AC5-3247-B072-005D53B90E5A}"/>
              </a:ext>
            </a:extLst>
          </p:cNvPr>
          <p:cNvSpPr>
            <a:spLocks noGrp="1"/>
          </p:cNvSpPr>
          <p:nvPr>
            <p:ph type="sldNum" sz="quarter" idx="3"/>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CC6A3B5-5B5C-5548-98B3-4E18C0BC2B6C}" type="slidenum">
              <a:rPr lang="en-ZA" altLang="en-US"/>
              <a:pPr>
                <a:defRPr/>
              </a:pPr>
              <a:t>‹#›</a:t>
            </a:fld>
            <a:endParaRPr lang="en-ZA" altLang="en-US"/>
          </a:p>
        </p:txBody>
      </p:sp>
    </p:spTree>
    <p:extLst>
      <p:ext uri="{BB962C8B-B14F-4D97-AF65-F5344CB8AC3E}">
        <p14:creationId xmlns:p14="http://schemas.microsoft.com/office/powerpoint/2010/main" val="1853670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hape 3">
            <a:extLst>
              <a:ext uri="{FF2B5EF4-FFF2-40B4-BE49-F238E27FC236}">
                <a16:creationId xmlns="" xmlns:a16="http://schemas.microsoft.com/office/drawing/2014/main" id="{C84D57DE-30CE-CF42-BA89-E3BE49141728}"/>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 name="Shape 4">
            <a:extLst>
              <a:ext uri="{FF2B5EF4-FFF2-40B4-BE49-F238E27FC236}">
                <a16:creationId xmlns="" xmlns:a16="http://schemas.microsoft.com/office/drawing/2014/main" id="{95E22007-2345-4742-8F85-AA81F70922F3}"/>
              </a:ext>
            </a:extLst>
          </p:cNvPr>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pPr lvl="0"/>
            <a:endParaRPr noProof="0"/>
          </a:p>
        </p:txBody>
      </p:sp>
    </p:spTree>
    <p:extLst>
      <p:ext uri="{BB962C8B-B14F-4D97-AF65-F5344CB8AC3E}">
        <p14:creationId xmlns:p14="http://schemas.microsoft.com/office/powerpoint/2010/main" val="2133949418"/>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5" name="Shape 62">
            <a:extLst>
              <a:ext uri="{FF2B5EF4-FFF2-40B4-BE49-F238E27FC236}">
                <a16:creationId xmlns="" xmlns:a16="http://schemas.microsoft.com/office/drawing/2014/main" id="{2A826E83-407E-4F4B-BEE3-D676506E87D9}"/>
              </a:ext>
            </a:extLst>
          </p:cNvPr>
          <p:cNvSpPr>
            <a:spLocks noGrp="1" noRot="1" noChangeAspect="1" noTextEdit="1"/>
          </p:cNvSpPr>
          <p:nvPr>
            <p:ph type="sldImg" idx="2"/>
          </p:nvPr>
        </p:nvSpPr>
        <p:spPr>
          <a:noFill/>
          <a:ln>
            <a:headEnd/>
            <a:tailEnd/>
          </a:ln>
        </p:spPr>
      </p:sp>
      <p:sp>
        <p:nvSpPr>
          <p:cNvPr id="11266" name="Shape 63">
            <a:extLst>
              <a:ext uri="{FF2B5EF4-FFF2-40B4-BE49-F238E27FC236}">
                <a16:creationId xmlns="" xmlns:a16="http://schemas.microsoft.com/office/drawing/2014/main" id="{3C5833A8-4017-494A-9CA2-448BC4817E28}"/>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699749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sldNum" sz="quarter"/>
          </p:nvPr>
        </p:nvSpPr>
        <p:spPr>
          <a:noFill/>
          <a:ln>
            <a:round/>
            <a:headEnd/>
            <a:tailEnd/>
          </a:ln>
        </p:spPr>
        <p:txBody>
          <a:bodyPr/>
          <a:lstStyle/>
          <a:p>
            <a:pPr algn="r" defTabSz="457200" eaLnBrk="1" fontAlgn="auto" hangingPunct="1">
              <a:spcBef>
                <a:spcPts val="0"/>
              </a:spcBef>
              <a:spcAft>
                <a:spcPts val="0"/>
              </a:spcAft>
              <a:buFont typeface="Times New Roman" pitchFamily="-112" charset="0"/>
              <a:buNone/>
              <a:defRPr/>
            </a:pPr>
            <a:fld id="{0B8DB142-69B2-2845-8637-C303C7D7CD24}" type="slidenum">
              <a:rPr lang="en-US" sz="1200">
                <a:solidFill>
                  <a:prstClr val="black"/>
                </a:solidFill>
                <a:latin typeface="Times New Roman" pitchFamily="-112" charset="0"/>
                <a:ea typeface="Arial Unicode MS" pitchFamily="-112" charset="0"/>
                <a:cs typeface="Arial Unicode MS" pitchFamily="-112" charset="0"/>
              </a:rPr>
              <a:pPr algn="r" defTabSz="457200" eaLnBrk="1" fontAlgn="auto" hangingPunct="1">
                <a:spcBef>
                  <a:spcPts val="0"/>
                </a:spcBef>
                <a:spcAft>
                  <a:spcPts val="0"/>
                </a:spcAft>
                <a:buFont typeface="Times New Roman" pitchFamily="-112" charset="0"/>
                <a:buNone/>
                <a:defRPr/>
              </a:pPr>
              <a:t>16</a:t>
            </a:fld>
            <a:endParaRPr lang="en-US" sz="1200">
              <a:solidFill>
                <a:prstClr val="black"/>
              </a:solidFill>
              <a:latin typeface="Times New Roman" pitchFamily="-112" charset="0"/>
              <a:ea typeface="Arial Unicode MS" pitchFamily="-112" charset="0"/>
              <a:cs typeface="Arial Unicode MS" pitchFamily="-112" charset="0"/>
            </a:endParaRPr>
          </a:p>
        </p:txBody>
      </p:sp>
      <p:sp>
        <p:nvSpPr>
          <p:cNvPr id="44035" name="Rectangle 2"/>
          <p:cNvSpPr>
            <a:spLocks noGrp="1" noRot="1" noChangeAspect="1" noChangeArrowheads="1" noTextEdit="1"/>
          </p:cNvSpPr>
          <p:nvPr>
            <p:ph type="sldImg"/>
          </p:nvPr>
        </p:nvSpPr>
        <p:spPr>
          <a:xfrm>
            <a:off x="-384175" y="496888"/>
            <a:ext cx="7483475" cy="4210050"/>
          </a:xfrm>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atin typeface="Times New Roman"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3989102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sldNum" sz="quarter"/>
          </p:nvPr>
        </p:nvSpPr>
        <p:spPr>
          <a:noFill/>
          <a:ln>
            <a:round/>
            <a:headEnd/>
            <a:tailEnd/>
          </a:ln>
        </p:spPr>
        <p:txBody>
          <a:bodyPr/>
          <a:lstStyle/>
          <a:p>
            <a:pPr algn="r" defTabSz="457200" eaLnBrk="1" fontAlgn="auto" hangingPunct="1">
              <a:spcBef>
                <a:spcPts val="0"/>
              </a:spcBef>
              <a:spcAft>
                <a:spcPts val="0"/>
              </a:spcAft>
              <a:buFont typeface="Times New Roman" pitchFamily="-112" charset="0"/>
              <a:buNone/>
              <a:defRPr/>
            </a:pPr>
            <a:fld id="{0B8DB142-69B2-2845-8637-C303C7D7CD24}" type="slidenum">
              <a:rPr lang="en-US" sz="1200">
                <a:solidFill>
                  <a:prstClr val="black"/>
                </a:solidFill>
                <a:latin typeface="Times New Roman" pitchFamily="-112" charset="0"/>
                <a:ea typeface="Arial Unicode MS" pitchFamily="-112" charset="0"/>
                <a:cs typeface="Arial Unicode MS" pitchFamily="-112" charset="0"/>
              </a:rPr>
              <a:pPr algn="r" defTabSz="457200" eaLnBrk="1" fontAlgn="auto" hangingPunct="1">
                <a:spcBef>
                  <a:spcPts val="0"/>
                </a:spcBef>
                <a:spcAft>
                  <a:spcPts val="0"/>
                </a:spcAft>
                <a:buFont typeface="Times New Roman" pitchFamily="-112" charset="0"/>
                <a:buNone/>
                <a:defRPr/>
              </a:pPr>
              <a:t>17</a:t>
            </a:fld>
            <a:endParaRPr lang="en-US" sz="1200">
              <a:solidFill>
                <a:prstClr val="black"/>
              </a:solidFill>
              <a:latin typeface="Times New Roman" pitchFamily="-112" charset="0"/>
              <a:ea typeface="Arial Unicode MS" pitchFamily="-112" charset="0"/>
              <a:cs typeface="Arial Unicode MS" pitchFamily="-112" charset="0"/>
            </a:endParaRPr>
          </a:p>
        </p:txBody>
      </p:sp>
      <p:sp>
        <p:nvSpPr>
          <p:cNvPr id="44035" name="Rectangle 2"/>
          <p:cNvSpPr>
            <a:spLocks noGrp="1" noRot="1" noChangeAspect="1" noChangeArrowheads="1" noTextEdit="1"/>
          </p:cNvSpPr>
          <p:nvPr>
            <p:ph type="sldImg"/>
          </p:nvPr>
        </p:nvSpPr>
        <p:spPr>
          <a:xfrm>
            <a:off x="-384175" y="496888"/>
            <a:ext cx="7483475" cy="4210050"/>
          </a:xfrm>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atin typeface="Times New Roman"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754298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sldNum" sz="quarter"/>
          </p:nvPr>
        </p:nvSpPr>
        <p:spPr>
          <a:noFill/>
          <a:ln>
            <a:round/>
            <a:headEnd/>
            <a:tailEnd/>
          </a:ln>
        </p:spPr>
        <p:txBody>
          <a:bodyPr/>
          <a:lstStyle/>
          <a:p>
            <a:pPr algn="r" defTabSz="457200" eaLnBrk="1" fontAlgn="auto" hangingPunct="1">
              <a:spcBef>
                <a:spcPts val="0"/>
              </a:spcBef>
              <a:spcAft>
                <a:spcPts val="0"/>
              </a:spcAft>
              <a:buFont typeface="Times New Roman" pitchFamily="-112" charset="0"/>
              <a:buNone/>
              <a:defRPr/>
            </a:pPr>
            <a:fld id="{0B8DB142-69B2-2845-8637-C303C7D7CD24}" type="slidenum">
              <a:rPr lang="en-US" sz="1200">
                <a:solidFill>
                  <a:prstClr val="black"/>
                </a:solidFill>
                <a:latin typeface="Times New Roman" pitchFamily="-112" charset="0"/>
                <a:ea typeface="Arial Unicode MS" pitchFamily="-112" charset="0"/>
                <a:cs typeface="Arial Unicode MS" pitchFamily="-112" charset="0"/>
              </a:rPr>
              <a:pPr algn="r" defTabSz="457200" eaLnBrk="1" fontAlgn="auto" hangingPunct="1">
                <a:spcBef>
                  <a:spcPts val="0"/>
                </a:spcBef>
                <a:spcAft>
                  <a:spcPts val="0"/>
                </a:spcAft>
                <a:buFont typeface="Times New Roman" pitchFamily="-112" charset="0"/>
                <a:buNone/>
                <a:defRPr/>
              </a:pPr>
              <a:t>18</a:t>
            </a:fld>
            <a:endParaRPr lang="en-US" sz="1200">
              <a:solidFill>
                <a:prstClr val="black"/>
              </a:solidFill>
              <a:latin typeface="Times New Roman" pitchFamily="-112" charset="0"/>
              <a:ea typeface="Arial Unicode MS" pitchFamily="-112" charset="0"/>
              <a:cs typeface="Arial Unicode MS" pitchFamily="-112" charset="0"/>
            </a:endParaRPr>
          </a:p>
        </p:txBody>
      </p:sp>
      <p:sp>
        <p:nvSpPr>
          <p:cNvPr id="44035" name="Rectangle 2"/>
          <p:cNvSpPr>
            <a:spLocks noGrp="1" noRot="1" noChangeAspect="1" noChangeArrowheads="1" noTextEdit="1"/>
          </p:cNvSpPr>
          <p:nvPr>
            <p:ph type="sldImg"/>
          </p:nvPr>
        </p:nvSpPr>
        <p:spPr>
          <a:xfrm>
            <a:off x="-384175" y="496888"/>
            <a:ext cx="7483475" cy="4210050"/>
          </a:xfrm>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atin typeface="Times New Roman"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3168655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sldNum" sz="quarter"/>
          </p:nvPr>
        </p:nvSpPr>
        <p:spPr>
          <a:noFill/>
          <a:ln>
            <a:round/>
            <a:headEnd/>
            <a:tailEnd/>
          </a:ln>
        </p:spPr>
        <p:txBody>
          <a:bodyPr/>
          <a:lstStyle/>
          <a:p>
            <a:pPr algn="r" defTabSz="457200" eaLnBrk="1" fontAlgn="auto" hangingPunct="1">
              <a:spcBef>
                <a:spcPts val="0"/>
              </a:spcBef>
              <a:spcAft>
                <a:spcPts val="0"/>
              </a:spcAft>
              <a:buFont typeface="Times New Roman" pitchFamily="-112" charset="0"/>
              <a:buNone/>
              <a:defRPr/>
            </a:pPr>
            <a:fld id="{0B8DB142-69B2-2845-8637-C303C7D7CD24}" type="slidenum">
              <a:rPr lang="en-US" sz="1200">
                <a:solidFill>
                  <a:prstClr val="black"/>
                </a:solidFill>
                <a:latin typeface="Times New Roman" pitchFamily="-112" charset="0"/>
                <a:ea typeface="Arial Unicode MS" pitchFamily="-112" charset="0"/>
                <a:cs typeface="Arial Unicode MS" pitchFamily="-112" charset="0"/>
              </a:rPr>
              <a:pPr algn="r" defTabSz="457200" eaLnBrk="1" fontAlgn="auto" hangingPunct="1">
                <a:spcBef>
                  <a:spcPts val="0"/>
                </a:spcBef>
                <a:spcAft>
                  <a:spcPts val="0"/>
                </a:spcAft>
                <a:buFont typeface="Times New Roman" pitchFamily="-112" charset="0"/>
                <a:buNone/>
                <a:defRPr/>
              </a:pPr>
              <a:t>19</a:t>
            </a:fld>
            <a:endParaRPr lang="en-US" sz="1200">
              <a:solidFill>
                <a:prstClr val="black"/>
              </a:solidFill>
              <a:latin typeface="Times New Roman" pitchFamily="-112" charset="0"/>
              <a:ea typeface="Arial Unicode MS" pitchFamily="-112" charset="0"/>
              <a:cs typeface="Arial Unicode MS" pitchFamily="-112" charset="0"/>
            </a:endParaRPr>
          </a:p>
        </p:txBody>
      </p:sp>
      <p:sp>
        <p:nvSpPr>
          <p:cNvPr id="44035" name="Rectangle 2"/>
          <p:cNvSpPr>
            <a:spLocks noGrp="1" noRot="1" noChangeAspect="1" noChangeArrowheads="1" noTextEdit="1"/>
          </p:cNvSpPr>
          <p:nvPr>
            <p:ph type="sldImg"/>
          </p:nvPr>
        </p:nvSpPr>
        <p:spPr>
          <a:xfrm>
            <a:off x="-384175" y="496888"/>
            <a:ext cx="7483475" cy="4210050"/>
          </a:xfrm>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atin typeface="Times New Roman"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3199253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5" name="Shape 62">
            <a:extLst>
              <a:ext uri="{FF2B5EF4-FFF2-40B4-BE49-F238E27FC236}">
                <a16:creationId xmlns="" xmlns:a16="http://schemas.microsoft.com/office/drawing/2014/main" id="{2A826E83-407E-4F4B-BEE3-D676506E87D9}"/>
              </a:ext>
            </a:extLst>
          </p:cNvPr>
          <p:cNvSpPr>
            <a:spLocks noGrp="1" noRot="1" noChangeAspect="1" noTextEdit="1"/>
          </p:cNvSpPr>
          <p:nvPr>
            <p:ph type="sldImg" idx="2"/>
          </p:nvPr>
        </p:nvSpPr>
        <p:spPr>
          <a:noFill/>
          <a:ln>
            <a:headEnd/>
            <a:tailEnd/>
          </a:ln>
        </p:spPr>
      </p:sp>
      <p:sp>
        <p:nvSpPr>
          <p:cNvPr id="11266" name="Shape 63">
            <a:extLst>
              <a:ext uri="{FF2B5EF4-FFF2-40B4-BE49-F238E27FC236}">
                <a16:creationId xmlns="" xmlns:a16="http://schemas.microsoft.com/office/drawing/2014/main" id="{3C5833A8-4017-494A-9CA2-448BC4817E28}"/>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95535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sldNum" sz="quarter"/>
          </p:nvPr>
        </p:nvSpPr>
        <p:spPr>
          <a:noFill/>
          <a:ln>
            <a:round/>
            <a:headEnd/>
            <a:tailEnd/>
          </a:ln>
        </p:spPr>
        <p:txBody>
          <a:bodyPr/>
          <a:lstStyle/>
          <a:p>
            <a:pPr algn="r" defTabSz="457200" eaLnBrk="1" fontAlgn="auto" hangingPunct="1">
              <a:spcBef>
                <a:spcPts val="0"/>
              </a:spcBef>
              <a:spcAft>
                <a:spcPts val="0"/>
              </a:spcAft>
              <a:buFont typeface="Times New Roman" pitchFamily="-112" charset="0"/>
              <a:buNone/>
              <a:defRPr/>
            </a:pPr>
            <a:fld id="{0B8DB142-69B2-2845-8637-C303C7D7CD24}" type="slidenum">
              <a:rPr lang="en-US" sz="1200">
                <a:solidFill>
                  <a:prstClr val="black"/>
                </a:solidFill>
                <a:latin typeface="Times New Roman" pitchFamily="-112" charset="0"/>
                <a:ea typeface="Arial Unicode MS" pitchFamily="-112" charset="0"/>
                <a:cs typeface="Arial Unicode MS" pitchFamily="-112" charset="0"/>
              </a:rPr>
              <a:pPr algn="r" defTabSz="457200" eaLnBrk="1" fontAlgn="auto" hangingPunct="1">
                <a:spcBef>
                  <a:spcPts val="0"/>
                </a:spcBef>
                <a:spcAft>
                  <a:spcPts val="0"/>
                </a:spcAft>
                <a:buFont typeface="Times New Roman" pitchFamily="-112" charset="0"/>
                <a:buNone/>
                <a:defRPr/>
              </a:pPr>
              <a:t>3</a:t>
            </a:fld>
            <a:endParaRPr lang="en-US" sz="1200">
              <a:solidFill>
                <a:prstClr val="black"/>
              </a:solidFill>
              <a:latin typeface="Times New Roman" pitchFamily="-112" charset="0"/>
              <a:ea typeface="Arial Unicode MS" pitchFamily="-112" charset="0"/>
              <a:cs typeface="Arial Unicode MS" pitchFamily="-112" charset="0"/>
            </a:endParaRPr>
          </a:p>
        </p:txBody>
      </p:sp>
      <p:sp>
        <p:nvSpPr>
          <p:cNvPr id="44035" name="Rectangle 2"/>
          <p:cNvSpPr>
            <a:spLocks noGrp="1" noRot="1" noChangeAspect="1" noChangeArrowheads="1" noTextEdit="1"/>
          </p:cNvSpPr>
          <p:nvPr>
            <p:ph type="sldImg"/>
          </p:nvPr>
        </p:nvSpPr>
        <p:spPr>
          <a:xfrm>
            <a:off x="-384175" y="496888"/>
            <a:ext cx="7483475" cy="4210050"/>
          </a:xfrm>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atin typeface="Times New Roman"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400157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sldNum" sz="quarter"/>
          </p:nvPr>
        </p:nvSpPr>
        <p:spPr>
          <a:noFill/>
          <a:ln>
            <a:round/>
            <a:headEnd/>
            <a:tailEnd/>
          </a:ln>
        </p:spPr>
        <p:txBody>
          <a:bodyPr/>
          <a:lstStyle/>
          <a:p>
            <a:pPr algn="r" defTabSz="457200" eaLnBrk="1" fontAlgn="auto" hangingPunct="1">
              <a:spcBef>
                <a:spcPts val="0"/>
              </a:spcBef>
              <a:spcAft>
                <a:spcPts val="0"/>
              </a:spcAft>
              <a:buFont typeface="Times New Roman" pitchFamily="-112" charset="0"/>
              <a:buNone/>
              <a:defRPr/>
            </a:pPr>
            <a:fld id="{0B8DB142-69B2-2845-8637-C303C7D7CD24}" type="slidenum">
              <a:rPr lang="en-US" sz="1200">
                <a:solidFill>
                  <a:prstClr val="black"/>
                </a:solidFill>
                <a:latin typeface="Times New Roman" pitchFamily="-112" charset="0"/>
                <a:ea typeface="Arial Unicode MS" pitchFamily="-112" charset="0"/>
                <a:cs typeface="Arial Unicode MS" pitchFamily="-112" charset="0"/>
              </a:rPr>
              <a:pPr algn="r" defTabSz="457200" eaLnBrk="1" fontAlgn="auto" hangingPunct="1">
                <a:spcBef>
                  <a:spcPts val="0"/>
                </a:spcBef>
                <a:spcAft>
                  <a:spcPts val="0"/>
                </a:spcAft>
                <a:buFont typeface="Times New Roman" pitchFamily="-112" charset="0"/>
                <a:buNone/>
                <a:defRPr/>
              </a:pPr>
              <a:t>4</a:t>
            </a:fld>
            <a:endParaRPr lang="en-US" sz="1200">
              <a:solidFill>
                <a:prstClr val="black"/>
              </a:solidFill>
              <a:latin typeface="Times New Roman" pitchFamily="-112" charset="0"/>
              <a:ea typeface="Arial Unicode MS" pitchFamily="-112" charset="0"/>
              <a:cs typeface="Arial Unicode MS" pitchFamily="-112" charset="0"/>
            </a:endParaRPr>
          </a:p>
        </p:txBody>
      </p:sp>
      <p:sp>
        <p:nvSpPr>
          <p:cNvPr id="44035" name="Rectangle 2"/>
          <p:cNvSpPr>
            <a:spLocks noGrp="1" noRot="1" noChangeAspect="1" noChangeArrowheads="1" noTextEdit="1"/>
          </p:cNvSpPr>
          <p:nvPr>
            <p:ph type="sldImg"/>
          </p:nvPr>
        </p:nvSpPr>
        <p:spPr>
          <a:xfrm>
            <a:off x="-384175" y="496888"/>
            <a:ext cx="7483475" cy="4210050"/>
          </a:xfrm>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atin typeface="Times New Roman"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619826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sldNum" sz="quarter"/>
          </p:nvPr>
        </p:nvSpPr>
        <p:spPr>
          <a:noFill/>
          <a:ln>
            <a:round/>
            <a:headEnd/>
            <a:tailEnd/>
          </a:ln>
        </p:spPr>
        <p:txBody>
          <a:bodyPr/>
          <a:lstStyle/>
          <a:p>
            <a:pPr algn="r" defTabSz="457200" eaLnBrk="1" fontAlgn="auto" hangingPunct="1">
              <a:spcBef>
                <a:spcPts val="0"/>
              </a:spcBef>
              <a:spcAft>
                <a:spcPts val="0"/>
              </a:spcAft>
              <a:buFont typeface="Times New Roman" pitchFamily="-112" charset="0"/>
              <a:buNone/>
              <a:defRPr/>
            </a:pPr>
            <a:fld id="{0B8DB142-69B2-2845-8637-C303C7D7CD24}" type="slidenum">
              <a:rPr lang="en-US" sz="1200">
                <a:solidFill>
                  <a:prstClr val="black"/>
                </a:solidFill>
                <a:latin typeface="Times New Roman" pitchFamily="-112" charset="0"/>
                <a:ea typeface="Arial Unicode MS" pitchFamily="-112" charset="0"/>
                <a:cs typeface="Arial Unicode MS" pitchFamily="-112" charset="0"/>
              </a:rPr>
              <a:pPr algn="r" defTabSz="457200" eaLnBrk="1" fontAlgn="auto" hangingPunct="1">
                <a:spcBef>
                  <a:spcPts val="0"/>
                </a:spcBef>
                <a:spcAft>
                  <a:spcPts val="0"/>
                </a:spcAft>
                <a:buFont typeface="Times New Roman" pitchFamily="-112" charset="0"/>
                <a:buNone/>
                <a:defRPr/>
              </a:pPr>
              <a:t>5</a:t>
            </a:fld>
            <a:endParaRPr lang="en-US" sz="1200">
              <a:solidFill>
                <a:prstClr val="black"/>
              </a:solidFill>
              <a:latin typeface="Times New Roman" pitchFamily="-112" charset="0"/>
              <a:ea typeface="Arial Unicode MS" pitchFamily="-112" charset="0"/>
              <a:cs typeface="Arial Unicode MS" pitchFamily="-112" charset="0"/>
            </a:endParaRPr>
          </a:p>
        </p:txBody>
      </p:sp>
      <p:sp>
        <p:nvSpPr>
          <p:cNvPr id="44035" name="Rectangle 2"/>
          <p:cNvSpPr>
            <a:spLocks noGrp="1" noRot="1" noChangeAspect="1" noChangeArrowheads="1" noTextEdit="1"/>
          </p:cNvSpPr>
          <p:nvPr>
            <p:ph type="sldImg"/>
          </p:nvPr>
        </p:nvSpPr>
        <p:spPr>
          <a:xfrm>
            <a:off x="-384175" y="496888"/>
            <a:ext cx="7483475" cy="4210050"/>
          </a:xfrm>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atin typeface="Times New Roman"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215737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sldNum" sz="quarter"/>
          </p:nvPr>
        </p:nvSpPr>
        <p:spPr>
          <a:noFill/>
          <a:ln>
            <a:round/>
            <a:headEnd/>
            <a:tailEnd/>
          </a:ln>
        </p:spPr>
        <p:txBody>
          <a:bodyPr/>
          <a:lstStyle/>
          <a:p>
            <a:pPr algn="r" defTabSz="457200" eaLnBrk="1" fontAlgn="auto" hangingPunct="1">
              <a:spcBef>
                <a:spcPts val="0"/>
              </a:spcBef>
              <a:spcAft>
                <a:spcPts val="0"/>
              </a:spcAft>
              <a:buFont typeface="Times New Roman" pitchFamily="-112" charset="0"/>
              <a:buNone/>
              <a:defRPr/>
            </a:pPr>
            <a:fld id="{0B8DB142-69B2-2845-8637-C303C7D7CD24}" type="slidenum">
              <a:rPr lang="en-US" sz="1200">
                <a:solidFill>
                  <a:prstClr val="black"/>
                </a:solidFill>
                <a:latin typeface="Times New Roman" pitchFamily="-112" charset="0"/>
                <a:ea typeface="Arial Unicode MS" pitchFamily="-112" charset="0"/>
                <a:cs typeface="Arial Unicode MS" pitchFamily="-112" charset="0"/>
              </a:rPr>
              <a:pPr algn="r" defTabSz="457200" eaLnBrk="1" fontAlgn="auto" hangingPunct="1">
                <a:spcBef>
                  <a:spcPts val="0"/>
                </a:spcBef>
                <a:spcAft>
                  <a:spcPts val="0"/>
                </a:spcAft>
                <a:buFont typeface="Times New Roman" pitchFamily="-112" charset="0"/>
                <a:buNone/>
                <a:defRPr/>
              </a:pPr>
              <a:t>6</a:t>
            </a:fld>
            <a:endParaRPr lang="en-US" sz="1200">
              <a:solidFill>
                <a:prstClr val="black"/>
              </a:solidFill>
              <a:latin typeface="Times New Roman" pitchFamily="-112" charset="0"/>
              <a:ea typeface="Arial Unicode MS" pitchFamily="-112" charset="0"/>
              <a:cs typeface="Arial Unicode MS" pitchFamily="-112" charset="0"/>
            </a:endParaRPr>
          </a:p>
        </p:txBody>
      </p:sp>
      <p:sp>
        <p:nvSpPr>
          <p:cNvPr id="44035" name="Rectangle 2"/>
          <p:cNvSpPr>
            <a:spLocks noGrp="1" noRot="1" noChangeAspect="1" noChangeArrowheads="1" noTextEdit="1"/>
          </p:cNvSpPr>
          <p:nvPr>
            <p:ph type="sldImg"/>
          </p:nvPr>
        </p:nvSpPr>
        <p:spPr>
          <a:xfrm>
            <a:off x="-384175" y="496888"/>
            <a:ext cx="7483475" cy="4210050"/>
          </a:xfrm>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atin typeface="Times New Roman"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795590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sldNum" sz="quarter"/>
          </p:nvPr>
        </p:nvSpPr>
        <p:spPr>
          <a:noFill/>
          <a:ln>
            <a:round/>
            <a:headEnd/>
            <a:tailEnd/>
          </a:ln>
        </p:spPr>
        <p:txBody>
          <a:bodyPr/>
          <a:lstStyle/>
          <a:p>
            <a:pPr algn="r" defTabSz="457200" eaLnBrk="1" fontAlgn="auto" hangingPunct="1">
              <a:spcBef>
                <a:spcPts val="0"/>
              </a:spcBef>
              <a:spcAft>
                <a:spcPts val="0"/>
              </a:spcAft>
              <a:buFont typeface="Times New Roman" pitchFamily="-112" charset="0"/>
              <a:buNone/>
              <a:defRPr/>
            </a:pPr>
            <a:fld id="{0B8DB142-69B2-2845-8637-C303C7D7CD24}" type="slidenum">
              <a:rPr lang="en-US" sz="1200">
                <a:solidFill>
                  <a:prstClr val="black"/>
                </a:solidFill>
                <a:latin typeface="Times New Roman" pitchFamily="-112" charset="0"/>
                <a:ea typeface="Arial Unicode MS" pitchFamily="-112" charset="0"/>
                <a:cs typeface="Arial Unicode MS" pitchFamily="-112" charset="0"/>
              </a:rPr>
              <a:pPr algn="r" defTabSz="457200" eaLnBrk="1" fontAlgn="auto" hangingPunct="1">
                <a:spcBef>
                  <a:spcPts val="0"/>
                </a:spcBef>
                <a:spcAft>
                  <a:spcPts val="0"/>
                </a:spcAft>
                <a:buFont typeface="Times New Roman" pitchFamily="-112" charset="0"/>
                <a:buNone/>
                <a:defRPr/>
              </a:pPr>
              <a:t>7</a:t>
            </a:fld>
            <a:endParaRPr lang="en-US" sz="1200">
              <a:solidFill>
                <a:prstClr val="black"/>
              </a:solidFill>
              <a:latin typeface="Times New Roman" pitchFamily="-112" charset="0"/>
              <a:ea typeface="Arial Unicode MS" pitchFamily="-112" charset="0"/>
              <a:cs typeface="Arial Unicode MS" pitchFamily="-112" charset="0"/>
            </a:endParaRPr>
          </a:p>
        </p:txBody>
      </p:sp>
      <p:sp>
        <p:nvSpPr>
          <p:cNvPr id="44035" name="Rectangle 2"/>
          <p:cNvSpPr>
            <a:spLocks noGrp="1" noRot="1" noChangeAspect="1" noChangeArrowheads="1" noTextEdit="1"/>
          </p:cNvSpPr>
          <p:nvPr>
            <p:ph type="sldImg"/>
          </p:nvPr>
        </p:nvSpPr>
        <p:spPr>
          <a:xfrm>
            <a:off x="-384175" y="496888"/>
            <a:ext cx="7483475" cy="4210050"/>
          </a:xfrm>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atin typeface="Times New Roman"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363187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sldNum" sz="quarter"/>
          </p:nvPr>
        </p:nvSpPr>
        <p:spPr>
          <a:noFill/>
          <a:ln>
            <a:round/>
            <a:headEnd/>
            <a:tailEnd/>
          </a:ln>
        </p:spPr>
        <p:txBody>
          <a:bodyPr/>
          <a:lstStyle/>
          <a:p>
            <a:pPr algn="r" defTabSz="457200" eaLnBrk="1" fontAlgn="auto" hangingPunct="1">
              <a:spcBef>
                <a:spcPts val="0"/>
              </a:spcBef>
              <a:spcAft>
                <a:spcPts val="0"/>
              </a:spcAft>
              <a:buFont typeface="Times New Roman" pitchFamily="-112" charset="0"/>
              <a:buNone/>
              <a:defRPr/>
            </a:pPr>
            <a:fld id="{0B8DB142-69B2-2845-8637-C303C7D7CD24}" type="slidenum">
              <a:rPr lang="en-US" sz="1200">
                <a:solidFill>
                  <a:prstClr val="black"/>
                </a:solidFill>
                <a:latin typeface="Times New Roman" pitchFamily="-112" charset="0"/>
                <a:ea typeface="Arial Unicode MS" pitchFamily="-112" charset="0"/>
                <a:cs typeface="Arial Unicode MS" pitchFamily="-112" charset="0"/>
              </a:rPr>
              <a:pPr algn="r" defTabSz="457200" eaLnBrk="1" fontAlgn="auto" hangingPunct="1">
                <a:spcBef>
                  <a:spcPts val="0"/>
                </a:spcBef>
                <a:spcAft>
                  <a:spcPts val="0"/>
                </a:spcAft>
                <a:buFont typeface="Times New Roman" pitchFamily="-112" charset="0"/>
                <a:buNone/>
                <a:defRPr/>
              </a:pPr>
              <a:t>8</a:t>
            </a:fld>
            <a:endParaRPr lang="en-US" sz="1200">
              <a:solidFill>
                <a:prstClr val="black"/>
              </a:solidFill>
              <a:latin typeface="Times New Roman" pitchFamily="-112" charset="0"/>
              <a:ea typeface="Arial Unicode MS" pitchFamily="-112" charset="0"/>
              <a:cs typeface="Arial Unicode MS" pitchFamily="-112" charset="0"/>
            </a:endParaRPr>
          </a:p>
        </p:txBody>
      </p:sp>
      <p:sp>
        <p:nvSpPr>
          <p:cNvPr id="44035" name="Rectangle 2"/>
          <p:cNvSpPr>
            <a:spLocks noGrp="1" noRot="1" noChangeAspect="1" noChangeArrowheads="1" noTextEdit="1"/>
          </p:cNvSpPr>
          <p:nvPr>
            <p:ph type="sldImg"/>
          </p:nvPr>
        </p:nvSpPr>
        <p:spPr>
          <a:xfrm>
            <a:off x="-384175" y="496888"/>
            <a:ext cx="7483475" cy="4210050"/>
          </a:xfrm>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atin typeface="Times New Roman"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539597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2644829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sldNum" sz="quarter"/>
          </p:nvPr>
        </p:nvSpPr>
        <p:spPr>
          <a:noFill/>
          <a:ln>
            <a:round/>
            <a:headEnd/>
            <a:tailEnd/>
          </a:ln>
        </p:spPr>
        <p:txBody>
          <a:bodyPr/>
          <a:lstStyle/>
          <a:p>
            <a:pPr algn="r" defTabSz="457200" eaLnBrk="1" fontAlgn="auto" hangingPunct="1">
              <a:spcBef>
                <a:spcPts val="0"/>
              </a:spcBef>
              <a:spcAft>
                <a:spcPts val="0"/>
              </a:spcAft>
              <a:buFont typeface="Times New Roman" pitchFamily="-112" charset="0"/>
              <a:buNone/>
              <a:defRPr/>
            </a:pPr>
            <a:fld id="{0B8DB142-69B2-2845-8637-C303C7D7CD24}" type="slidenum">
              <a:rPr lang="en-US" sz="1200">
                <a:solidFill>
                  <a:prstClr val="black"/>
                </a:solidFill>
                <a:latin typeface="Times New Roman" pitchFamily="-112" charset="0"/>
                <a:ea typeface="Arial Unicode MS" pitchFamily="-112" charset="0"/>
                <a:cs typeface="Arial Unicode MS" pitchFamily="-112" charset="0"/>
              </a:rPr>
              <a:pPr algn="r" defTabSz="457200" eaLnBrk="1" fontAlgn="auto" hangingPunct="1">
                <a:spcBef>
                  <a:spcPts val="0"/>
                </a:spcBef>
                <a:spcAft>
                  <a:spcPts val="0"/>
                </a:spcAft>
                <a:buFont typeface="Times New Roman" pitchFamily="-112" charset="0"/>
                <a:buNone/>
                <a:defRPr/>
              </a:pPr>
              <a:t>15</a:t>
            </a:fld>
            <a:endParaRPr lang="en-US" sz="1200">
              <a:solidFill>
                <a:prstClr val="black"/>
              </a:solidFill>
              <a:latin typeface="Times New Roman" pitchFamily="-112" charset="0"/>
              <a:ea typeface="Arial Unicode MS" pitchFamily="-112" charset="0"/>
              <a:cs typeface="Arial Unicode MS" pitchFamily="-112" charset="0"/>
            </a:endParaRPr>
          </a:p>
        </p:txBody>
      </p:sp>
      <p:sp>
        <p:nvSpPr>
          <p:cNvPr id="44035" name="Rectangle 2"/>
          <p:cNvSpPr>
            <a:spLocks noGrp="1" noRot="1" noChangeAspect="1" noChangeArrowheads="1" noTextEdit="1"/>
          </p:cNvSpPr>
          <p:nvPr>
            <p:ph type="sldImg"/>
          </p:nvPr>
        </p:nvSpPr>
        <p:spPr>
          <a:xfrm>
            <a:off x="-384175" y="496888"/>
            <a:ext cx="7483475" cy="4210050"/>
          </a:xfrm>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atin typeface="Times New Roman"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3233076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Shape 8"/>
        <p:cNvGrpSpPr/>
        <p:nvPr/>
      </p:nvGrpSpPr>
      <p:grpSpPr>
        <a:xfrm>
          <a:off x="0" y="0"/>
          <a:ext cx="0" cy="0"/>
          <a:chOff x="0" y="0"/>
          <a:chExt cx="0" cy="0"/>
        </a:xfrm>
      </p:grpSpPr>
      <p:sp>
        <p:nvSpPr>
          <p:cNvPr id="3" name="Shape 9">
            <a:extLst>
              <a:ext uri="{FF2B5EF4-FFF2-40B4-BE49-F238E27FC236}">
                <a16:creationId xmlns="" xmlns:a16="http://schemas.microsoft.com/office/drawing/2014/main" id="{17FA2C90-B30A-A44D-A8A8-D2ED618FFF92}"/>
              </a:ext>
            </a:extLst>
          </p:cNvPr>
          <p:cNvSpPr>
            <a:spLocks/>
          </p:cNvSpPr>
          <p:nvPr/>
        </p:nvSpPr>
        <p:spPr bwMode="auto">
          <a:xfrm>
            <a:off x="219075" y="-9525"/>
            <a:ext cx="5276850" cy="5167313"/>
          </a:xfrm>
          <a:custGeom>
            <a:avLst/>
            <a:gdLst>
              <a:gd name="T0" fmla="*/ 2147483646 w 211075"/>
              <a:gd name="T1" fmla="*/ 0 h 206683"/>
              <a:gd name="T2" fmla="*/ 0 w 211075"/>
              <a:gd name="T3" fmla="*/ 2147483646 h 206683"/>
              <a:gd name="T4" fmla="*/ 2147483646 w 211075"/>
              <a:gd name="T5" fmla="*/ 2147483646 h 206683"/>
              <a:gd name="T6" fmla="*/ 2147483646 w 211075"/>
              <a:gd name="T7" fmla="*/ 2147483646 h 206683"/>
              <a:gd name="T8" fmla="*/ 2147483646 w 211075"/>
              <a:gd name="T9" fmla="*/ 0 h 206683"/>
              <a:gd name="T10" fmla="*/ 0 60000 65536"/>
              <a:gd name="T11" fmla="*/ 0 60000 65536"/>
              <a:gd name="T12" fmla="*/ 0 60000 65536"/>
              <a:gd name="T13" fmla="*/ 0 60000 65536"/>
              <a:gd name="T14" fmla="*/ 0 60000 65536"/>
              <a:gd name="T15" fmla="*/ 0 w 211075"/>
              <a:gd name="T16" fmla="*/ 0 h 206683"/>
              <a:gd name="T17" fmla="*/ 211075 w 211075"/>
              <a:gd name="T18" fmla="*/ 206683 h 206683"/>
            </a:gdLst>
            <a:ahLst/>
            <a:cxnLst>
              <a:cxn ang="T10">
                <a:pos x="T0" y="T1"/>
              </a:cxn>
              <a:cxn ang="T11">
                <a:pos x="T2" y="T3"/>
              </a:cxn>
              <a:cxn ang="T12">
                <a:pos x="T4" y="T5"/>
              </a:cxn>
              <a:cxn ang="T13">
                <a:pos x="T6" y="T7"/>
              </a:cxn>
              <a:cxn ang="T14">
                <a:pos x="T8" y="T9"/>
              </a:cxn>
            </a:cxnLst>
            <a:rect l="T15" t="T16" r="T17" b="T18"/>
            <a:pathLst>
              <a:path w="211075" h="206683" extrusionOk="0">
                <a:moveTo>
                  <a:pt x="387" y="0"/>
                </a:moveTo>
                <a:lnTo>
                  <a:pt x="0" y="206683"/>
                </a:lnTo>
                <a:lnTo>
                  <a:pt x="211075" y="206545"/>
                </a:lnTo>
                <a:lnTo>
                  <a:pt x="155812" y="301"/>
                </a:lnTo>
                <a:lnTo>
                  <a:pt x="387" y="0"/>
                </a:lnTo>
                <a:close/>
              </a:path>
            </a:pathLst>
          </a:custGeom>
          <a:solidFill>
            <a:srgbClr val="000000">
              <a:alpha val="745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Shape 10">
            <a:extLst>
              <a:ext uri="{FF2B5EF4-FFF2-40B4-BE49-F238E27FC236}">
                <a16:creationId xmlns="" xmlns:a16="http://schemas.microsoft.com/office/drawing/2014/main" id="{2533AADB-C4DE-8C4E-BB9A-19ED8410ACE3}"/>
              </a:ext>
            </a:extLst>
          </p:cNvPr>
          <p:cNvSpPr>
            <a:spLocks/>
          </p:cNvSpPr>
          <p:nvPr/>
        </p:nvSpPr>
        <p:spPr bwMode="auto">
          <a:xfrm>
            <a:off x="-9525" y="-9525"/>
            <a:ext cx="5276850" cy="5167313"/>
          </a:xfrm>
          <a:custGeom>
            <a:avLst/>
            <a:gdLst>
              <a:gd name="T0" fmla="*/ 2147483646 w 211075"/>
              <a:gd name="T1" fmla="*/ 0 h 206683"/>
              <a:gd name="T2" fmla="*/ 0 w 211075"/>
              <a:gd name="T3" fmla="*/ 2147483646 h 206683"/>
              <a:gd name="T4" fmla="*/ 2147483646 w 211075"/>
              <a:gd name="T5" fmla="*/ 2147483646 h 206683"/>
              <a:gd name="T6" fmla="*/ 2147483646 w 211075"/>
              <a:gd name="T7" fmla="*/ 2147483646 h 206683"/>
              <a:gd name="T8" fmla="*/ 2147483646 w 211075"/>
              <a:gd name="T9" fmla="*/ 0 h 206683"/>
              <a:gd name="T10" fmla="*/ 0 60000 65536"/>
              <a:gd name="T11" fmla="*/ 0 60000 65536"/>
              <a:gd name="T12" fmla="*/ 0 60000 65536"/>
              <a:gd name="T13" fmla="*/ 0 60000 65536"/>
              <a:gd name="T14" fmla="*/ 0 60000 65536"/>
              <a:gd name="T15" fmla="*/ 0 w 211075"/>
              <a:gd name="T16" fmla="*/ 0 h 206683"/>
              <a:gd name="T17" fmla="*/ 211075 w 211075"/>
              <a:gd name="T18" fmla="*/ 206683 h 206683"/>
            </a:gdLst>
            <a:ahLst/>
            <a:cxnLst>
              <a:cxn ang="T10">
                <a:pos x="T0" y="T1"/>
              </a:cxn>
              <a:cxn ang="T11">
                <a:pos x="T2" y="T3"/>
              </a:cxn>
              <a:cxn ang="T12">
                <a:pos x="T4" y="T5"/>
              </a:cxn>
              <a:cxn ang="T13">
                <a:pos x="T6" y="T7"/>
              </a:cxn>
              <a:cxn ang="T14">
                <a:pos x="T8" y="T9"/>
              </a:cxn>
            </a:cxnLst>
            <a:rect l="T15" t="T16" r="T17" b="T18"/>
            <a:pathLst>
              <a:path w="211075" h="206683" extrusionOk="0">
                <a:moveTo>
                  <a:pt x="387" y="0"/>
                </a:moveTo>
                <a:lnTo>
                  <a:pt x="0" y="206683"/>
                </a:lnTo>
                <a:lnTo>
                  <a:pt x="211075" y="206545"/>
                </a:lnTo>
                <a:lnTo>
                  <a:pt x="155812" y="301"/>
                </a:lnTo>
                <a:lnTo>
                  <a:pt x="3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5" name="Picture 7">
            <a:extLst>
              <a:ext uri="{FF2B5EF4-FFF2-40B4-BE49-F238E27FC236}">
                <a16:creationId xmlns="" xmlns:a16="http://schemas.microsoft.com/office/drawing/2014/main" id="{D03BBF36-E0A7-5941-8919-A379C21223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123825"/>
            <a:ext cx="349567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hape 11"/>
          <p:cNvSpPr txBox="1">
            <a:spLocks noGrp="1"/>
          </p:cNvSpPr>
          <p:nvPr>
            <p:ph type="ctrTitle"/>
          </p:nvPr>
        </p:nvSpPr>
        <p:spPr>
          <a:xfrm>
            <a:off x="648300" y="3175950"/>
            <a:ext cx="3530700" cy="1181999"/>
          </a:xfrm>
          <a:prstGeom prst="rect">
            <a:avLst/>
          </a:prstGeom>
        </p:spPr>
        <p:txBody>
          <a:bodyPr/>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Tree>
    <p:extLst>
      <p:ext uri="{BB962C8B-B14F-4D97-AF65-F5344CB8AC3E}">
        <p14:creationId xmlns:p14="http://schemas.microsoft.com/office/powerpoint/2010/main" val="199376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5">
            <a:extLst>
              <a:ext uri="{FF2B5EF4-FFF2-40B4-BE49-F238E27FC236}">
                <a16:creationId xmlns="" xmlns:a16="http://schemas.microsoft.com/office/drawing/2014/main" id="{1FBA245F-66CC-614C-83F9-21647E0E65B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75538" y="0"/>
            <a:ext cx="167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 xmlns:a16="http://schemas.microsoft.com/office/drawing/2014/main" id="{1698EAEA-E6D7-A249-AD91-77B19CC206B3}"/>
              </a:ext>
            </a:extLst>
          </p:cNvPr>
          <p:cNvPicPr>
            <a:picLocks noChangeAspect="1"/>
          </p:cNvPicPr>
          <p:nvPr userDrawn="1"/>
        </p:nvPicPr>
        <p:blipFill>
          <a:blip r:embed="rId3">
            <a:alphaModFix amt="80000"/>
            <a:extLst>
              <a:ext uri="{28A0092B-C50C-407E-A947-70E740481C1C}">
                <a14:useLocalDpi xmlns:a14="http://schemas.microsoft.com/office/drawing/2010/main" val="0"/>
              </a:ext>
            </a:extLst>
          </a:blip>
          <a:srcRect/>
          <a:stretch>
            <a:fillRect/>
          </a:stretch>
        </p:blipFill>
        <p:spPr bwMode="auto">
          <a:xfrm>
            <a:off x="7668344" y="516714"/>
            <a:ext cx="1509572" cy="1911020"/>
          </a:xfrm>
          <a:prstGeom prst="rect">
            <a:avLst/>
          </a:prstGeom>
          <a:noFill/>
          <a:ln>
            <a:noFill/>
          </a:ln>
          <a:effectLst>
            <a:reflection stA="50000" endA="295" dir="5400000" sy="-100000" algn="bl" rotWithShape="0"/>
            <a:softEdge rad="1016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3" y="20792"/>
            <a:ext cx="7432202" cy="495922"/>
          </a:xfrm>
        </p:spPr>
        <p:txBody>
          <a:bodyPr/>
          <a:lstStyle>
            <a:lvl1pPr algn="ctr">
              <a:defRPr sz="2800" b="1" i="0">
                <a:solidFill>
                  <a:schemeClr val="accent1">
                    <a:lumMod val="75000"/>
                  </a:schemeClr>
                </a:solidFill>
                <a:latin typeface="Century Gothic" panose="020B0502020202020204" pitchFamily="34" charset="0"/>
              </a:defRPr>
            </a:lvl1pPr>
          </a:lstStyle>
          <a:p>
            <a:r>
              <a:rPr lang="en-US"/>
              <a:t>Click to edit Master title style</a:t>
            </a:r>
            <a:endParaRPr lang="en-ZA"/>
          </a:p>
        </p:txBody>
      </p:sp>
      <p:sp>
        <p:nvSpPr>
          <p:cNvPr id="3" name="Content Placeholder 2"/>
          <p:cNvSpPr>
            <a:spLocks noGrp="1"/>
          </p:cNvSpPr>
          <p:nvPr>
            <p:ph idx="1"/>
          </p:nvPr>
        </p:nvSpPr>
        <p:spPr>
          <a:xfrm>
            <a:off x="0" y="536595"/>
            <a:ext cx="7436965" cy="3235741"/>
          </a:xfrm>
        </p:spPr>
        <p:txBody>
          <a:bodyPr/>
          <a:lstStyle>
            <a:lvl1pPr marL="285750" indent="-285750">
              <a:buFont typeface="Arial" panose="020B0604020202020204" pitchFamily="34" charset="0"/>
              <a:buChar char="•"/>
              <a:defRPr sz="2800" b="0" i="0">
                <a:latin typeface="Calibri" panose="020F0502020204030204" pitchFamily="34" charset="0"/>
                <a:cs typeface="Calibri" panose="020F0502020204030204" pitchFamily="34" charset="0"/>
              </a:defRPr>
            </a:lvl1pPr>
            <a:lvl2pPr marL="573750" indent="-285750">
              <a:buFont typeface="Arial" panose="020B0604020202020204" pitchFamily="34" charset="0"/>
              <a:buChar char="•"/>
              <a:defRPr sz="2400"/>
            </a:lvl2pPr>
            <a:lvl3pPr marL="285750" indent="-285750">
              <a:buFont typeface="Arial" panose="020B0604020202020204" pitchFamily="34" charset="0"/>
              <a:buChar char="•"/>
              <a:defRPr sz="2000"/>
            </a:lvl3pPr>
            <a:lvl4pPr marL="285750" indent="-285750">
              <a:buFont typeface="Arial" panose="020B0604020202020204" pitchFamily="34" charset="0"/>
              <a:buChar char="•"/>
              <a:defRPr sz="1800"/>
            </a:lvl4pPr>
            <a:lvl5pPr marL="285750" indent="-28575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p:txBody>
      </p:sp>
      <p:sp>
        <p:nvSpPr>
          <p:cNvPr id="6" name="Date Placeholder 3">
            <a:extLst>
              <a:ext uri="{FF2B5EF4-FFF2-40B4-BE49-F238E27FC236}">
                <a16:creationId xmlns="" xmlns:a16="http://schemas.microsoft.com/office/drawing/2014/main" id="{7A65BE12-12D4-124E-AB2C-FC31E42E6DDD}"/>
              </a:ext>
            </a:extLst>
          </p:cNvPr>
          <p:cNvSpPr>
            <a:spLocks noGrp="1"/>
          </p:cNvSpPr>
          <p:nvPr>
            <p:ph type="dt" sz="half" idx="10"/>
          </p:nvPr>
        </p:nvSpPr>
        <p:spPr>
          <a:xfrm>
            <a:off x="4763" y="4886325"/>
            <a:ext cx="2133600" cy="273050"/>
          </a:xfrm>
          <a:prstGeom prst="rect">
            <a:avLst/>
          </a:prstGeom>
        </p:spPr>
        <p:txBody>
          <a:bodyPr/>
          <a:lstStyle>
            <a:lvl1pPr>
              <a:defRPr/>
            </a:lvl1pPr>
          </a:lstStyle>
          <a:p>
            <a:pPr>
              <a:defRPr/>
            </a:pPr>
            <a:fld id="{B79A15CF-FCE8-164B-B3A7-232B10B4CF35}" type="datetimeFigureOut">
              <a:rPr lang="en-US"/>
              <a:pPr>
                <a:defRPr/>
              </a:pPr>
              <a:t>3/1/2021</a:t>
            </a:fld>
            <a:endParaRPr lang="en-ZA"/>
          </a:p>
        </p:txBody>
      </p:sp>
      <p:sp>
        <p:nvSpPr>
          <p:cNvPr id="7" name="Footer Placeholder 4">
            <a:extLst>
              <a:ext uri="{FF2B5EF4-FFF2-40B4-BE49-F238E27FC236}">
                <a16:creationId xmlns="" xmlns:a16="http://schemas.microsoft.com/office/drawing/2014/main" id="{389D0B3F-AD9D-1D45-8AE3-A96C79375321}"/>
              </a:ext>
            </a:extLst>
          </p:cNvPr>
          <p:cNvSpPr>
            <a:spLocks noGrp="1"/>
          </p:cNvSpPr>
          <p:nvPr>
            <p:ph type="ftr" sz="quarter" idx="11"/>
          </p:nvPr>
        </p:nvSpPr>
        <p:spPr>
          <a:xfrm>
            <a:off x="3124200" y="4876800"/>
            <a:ext cx="2895600" cy="274638"/>
          </a:xfrm>
          <a:prstGeom prst="rect">
            <a:avLst/>
          </a:prstGeom>
        </p:spPr>
        <p:txBody>
          <a:bodyPr/>
          <a:lstStyle>
            <a:lvl1pPr>
              <a:defRPr/>
            </a:lvl1pPr>
          </a:lstStyle>
          <a:p>
            <a:pPr>
              <a:defRPr/>
            </a:pPr>
            <a:endParaRPr lang="en-ZA"/>
          </a:p>
        </p:txBody>
      </p:sp>
      <p:sp>
        <p:nvSpPr>
          <p:cNvPr id="8" name="Slide Number Placeholder 5">
            <a:extLst>
              <a:ext uri="{FF2B5EF4-FFF2-40B4-BE49-F238E27FC236}">
                <a16:creationId xmlns="" xmlns:a16="http://schemas.microsoft.com/office/drawing/2014/main" id="{E6983DBB-6149-AD4D-A8E8-3C5A7A2A1675}"/>
              </a:ext>
            </a:extLst>
          </p:cNvPr>
          <p:cNvSpPr>
            <a:spLocks noGrp="1"/>
          </p:cNvSpPr>
          <p:nvPr>
            <p:ph type="sldNum" sz="quarter" idx="12"/>
          </p:nvPr>
        </p:nvSpPr>
        <p:spPr>
          <a:xfrm>
            <a:off x="7016750" y="4886325"/>
            <a:ext cx="2133600" cy="273050"/>
          </a:xfrm>
          <a:prstGeom prst="rect">
            <a:avLst/>
          </a:prstGeom>
        </p:spPr>
        <p:txBody>
          <a:bodyPr/>
          <a:lstStyle>
            <a:lvl1pPr>
              <a:defRPr/>
            </a:lvl1pPr>
          </a:lstStyle>
          <a:p>
            <a:pPr>
              <a:defRPr/>
            </a:pPr>
            <a:fld id="{2E894963-C08F-B545-A515-E4312770F63E}" type="slidenum">
              <a:rPr lang="en-ZA"/>
              <a:pPr>
                <a:defRPr/>
              </a:pPr>
              <a:t>‹#›</a:t>
            </a:fld>
            <a:endParaRPr lang="en-ZA"/>
          </a:p>
        </p:txBody>
      </p:sp>
    </p:spTree>
    <p:extLst>
      <p:ext uri="{BB962C8B-B14F-4D97-AF65-F5344CB8AC3E}">
        <p14:creationId xmlns:p14="http://schemas.microsoft.com/office/powerpoint/2010/main" val="3171009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4" name="Shape 32">
            <a:extLst>
              <a:ext uri="{FF2B5EF4-FFF2-40B4-BE49-F238E27FC236}">
                <a16:creationId xmlns="" xmlns:a16="http://schemas.microsoft.com/office/drawing/2014/main" id="{226B9488-0520-B741-B284-2AA98E81CC5F}"/>
              </a:ext>
            </a:extLst>
          </p:cNvPr>
          <p:cNvSpPr>
            <a:spLocks/>
          </p:cNvSpPr>
          <p:nvPr/>
        </p:nvSpPr>
        <p:spPr bwMode="auto">
          <a:xfrm>
            <a:off x="228600" y="-11113"/>
            <a:ext cx="8229600" cy="5165726"/>
          </a:xfrm>
          <a:custGeom>
            <a:avLst/>
            <a:gdLst>
              <a:gd name="T0" fmla="*/ 0 w 328450"/>
              <a:gd name="T1" fmla="*/ 0 h 206122"/>
              <a:gd name="T2" fmla="*/ 0 w 328450"/>
              <a:gd name="T3" fmla="*/ 2147483646 h 206122"/>
              <a:gd name="T4" fmla="*/ 2147483646 w 328450"/>
              <a:gd name="T5" fmla="*/ 2147483646 h 206122"/>
              <a:gd name="T6" fmla="*/ 2147483646 w 328450"/>
              <a:gd name="T7" fmla="*/ 2147483646 h 206122"/>
              <a:gd name="T8" fmla="*/ 0 w 328450"/>
              <a:gd name="T9" fmla="*/ 0 h 206122"/>
              <a:gd name="T10" fmla="*/ 0 60000 65536"/>
              <a:gd name="T11" fmla="*/ 0 60000 65536"/>
              <a:gd name="T12" fmla="*/ 0 60000 65536"/>
              <a:gd name="T13" fmla="*/ 0 60000 65536"/>
              <a:gd name="T14" fmla="*/ 0 60000 65536"/>
              <a:gd name="T15" fmla="*/ 0 w 328450"/>
              <a:gd name="T16" fmla="*/ 0 h 206122"/>
              <a:gd name="T17" fmla="*/ 328450 w 328450"/>
              <a:gd name="T18" fmla="*/ 206122 h 206122"/>
            </a:gdLst>
            <a:ahLst/>
            <a:cxnLst>
              <a:cxn ang="T10">
                <a:pos x="T0" y="T1"/>
              </a:cxn>
              <a:cxn ang="T11">
                <a:pos x="T2" y="T3"/>
              </a:cxn>
              <a:cxn ang="T12">
                <a:pos x="T4" y="T5"/>
              </a:cxn>
              <a:cxn ang="T13">
                <a:pos x="T6" y="T7"/>
              </a:cxn>
              <a:cxn ang="T14">
                <a:pos x="T8" y="T9"/>
              </a:cxn>
            </a:cxnLst>
            <a:rect l="T15" t="T16" r="T17" b="T18"/>
            <a:pathLst>
              <a:path w="328450" h="206122" extrusionOk="0">
                <a:moveTo>
                  <a:pt x="0" y="0"/>
                </a:moveTo>
                <a:lnTo>
                  <a:pt x="0" y="206122"/>
                </a:lnTo>
                <a:lnTo>
                  <a:pt x="328450" y="206122"/>
                </a:lnTo>
                <a:lnTo>
                  <a:pt x="273309" y="331"/>
                </a:lnTo>
                <a:lnTo>
                  <a:pt x="0" y="0"/>
                </a:lnTo>
                <a:close/>
              </a:path>
            </a:pathLst>
          </a:custGeom>
          <a:solidFill>
            <a:srgbClr val="000000">
              <a:alpha val="745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Shape 33">
            <a:extLst>
              <a:ext uri="{FF2B5EF4-FFF2-40B4-BE49-F238E27FC236}">
                <a16:creationId xmlns="" xmlns:a16="http://schemas.microsoft.com/office/drawing/2014/main" id="{5C7B8CF1-A3FE-8E45-93DB-BAB228DDEB8E}"/>
              </a:ext>
            </a:extLst>
          </p:cNvPr>
          <p:cNvSpPr>
            <a:spLocks/>
          </p:cNvSpPr>
          <p:nvPr/>
        </p:nvSpPr>
        <p:spPr bwMode="auto">
          <a:xfrm>
            <a:off x="0" y="-11113"/>
            <a:ext cx="8229600" cy="5165726"/>
          </a:xfrm>
          <a:custGeom>
            <a:avLst/>
            <a:gdLst>
              <a:gd name="T0" fmla="*/ 0 w 328450"/>
              <a:gd name="T1" fmla="*/ 0 h 206122"/>
              <a:gd name="T2" fmla="*/ 0 w 328450"/>
              <a:gd name="T3" fmla="*/ 2147483646 h 206122"/>
              <a:gd name="T4" fmla="*/ 2147483646 w 328450"/>
              <a:gd name="T5" fmla="*/ 2147483646 h 206122"/>
              <a:gd name="T6" fmla="*/ 2147483646 w 328450"/>
              <a:gd name="T7" fmla="*/ 2147483646 h 206122"/>
              <a:gd name="T8" fmla="*/ 0 w 328450"/>
              <a:gd name="T9" fmla="*/ 0 h 206122"/>
              <a:gd name="T10" fmla="*/ 0 60000 65536"/>
              <a:gd name="T11" fmla="*/ 0 60000 65536"/>
              <a:gd name="T12" fmla="*/ 0 60000 65536"/>
              <a:gd name="T13" fmla="*/ 0 60000 65536"/>
              <a:gd name="T14" fmla="*/ 0 60000 65536"/>
              <a:gd name="T15" fmla="*/ 0 w 328450"/>
              <a:gd name="T16" fmla="*/ 0 h 206122"/>
              <a:gd name="T17" fmla="*/ 328450 w 328450"/>
              <a:gd name="T18" fmla="*/ 206122 h 206122"/>
            </a:gdLst>
            <a:ahLst/>
            <a:cxnLst>
              <a:cxn ang="T10">
                <a:pos x="T0" y="T1"/>
              </a:cxn>
              <a:cxn ang="T11">
                <a:pos x="T2" y="T3"/>
              </a:cxn>
              <a:cxn ang="T12">
                <a:pos x="T4" y="T5"/>
              </a:cxn>
              <a:cxn ang="T13">
                <a:pos x="T6" y="T7"/>
              </a:cxn>
              <a:cxn ang="T14">
                <a:pos x="T8" y="T9"/>
              </a:cxn>
            </a:cxnLst>
            <a:rect l="T15" t="T16" r="T17" b="T18"/>
            <a:pathLst>
              <a:path w="328450" h="206122" extrusionOk="0">
                <a:moveTo>
                  <a:pt x="0" y="0"/>
                </a:moveTo>
                <a:lnTo>
                  <a:pt x="0" y="206122"/>
                </a:lnTo>
                <a:lnTo>
                  <a:pt x="328450" y="206122"/>
                </a:lnTo>
                <a:lnTo>
                  <a:pt x="273309" y="33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Shape 34"/>
          <p:cNvSpPr txBox="1">
            <a:spLocks noGrp="1"/>
          </p:cNvSpPr>
          <p:nvPr>
            <p:ph type="title"/>
          </p:nvPr>
        </p:nvSpPr>
        <p:spPr>
          <a:xfrm>
            <a:off x="838350" y="893500"/>
            <a:ext cx="5324100" cy="485699"/>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5" name="Shape 35"/>
          <p:cNvSpPr txBox="1">
            <a:spLocks noGrp="1"/>
          </p:cNvSpPr>
          <p:nvPr>
            <p:ph type="body" idx="1"/>
          </p:nvPr>
        </p:nvSpPr>
        <p:spPr>
          <a:xfrm>
            <a:off x="838250" y="1504950"/>
            <a:ext cx="5324100" cy="22557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1150881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Z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ZA"/>
          </a:p>
        </p:txBody>
      </p:sp>
      <p:sp>
        <p:nvSpPr>
          <p:cNvPr id="4" name="Date Placeholder 3">
            <a:extLst>
              <a:ext uri="{FF2B5EF4-FFF2-40B4-BE49-F238E27FC236}">
                <a16:creationId xmlns="" xmlns:a16="http://schemas.microsoft.com/office/drawing/2014/main" id="{41CA0A41-2769-B54E-8D16-C87A97FA27E9}"/>
              </a:ext>
            </a:extLst>
          </p:cNvPr>
          <p:cNvSpPr>
            <a:spLocks noGrp="1"/>
          </p:cNvSpPr>
          <p:nvPr>
            <p:ph type="dt" sz="half" idx="10"/>
          </p:nvPr>
        </p:nvSpPr>
        <p:spPr>
          <a:xfrm>
            <a:off x="4763" y="4886325"/>
            <a:ext cx="2133600" cy="273050"/>
          </a:xfrm>
          <a:prstGeom prst="rect">
            <a:avLst/>
          </a:prstGeom>
        </p:spPr>
        <p:txBody>
          <a:bodyPr/>
          <a:lstStyle>
            <a:lvl1pPr>
              <a:defRPr/>
            </a:lvl1pPr>
          </a:lstStyle>
          <a:p>
            <a:pPr>
              <a:defRPr/>
            </a:pPr>
            <a:fld id="{365D88D2-5E6E-6443-9450-32196391682D}" type="datetimeFigureOut">
              <a:rPr lang="en-US"/>
              <a:pPr>
                <a:defRPr/>
              </a:pPr>
              <a:t>3/1/2021</a:t>
            </a:fld>
            <a:endParaRPr lang="en-ZA"/>
          </a:p>
        </p:txBody>
      </p:sp>
      <p:sp>
        <p:nvSpPr>
          <p:cNvPr id="5" name="Footer Placeholder 4">
            <a:extLst>
              <a:ext uri="{FF2B5EF4-FFF2-40B4-BE49-F238E27FC236}">
                <a16:creationId xmlns="" xmlns:a16="http://schemas.microsoft.com/office/drawing/2014/main" id="{003DC086-8AED-9742-9B0A-37E580623C1C}"/>
              </a:ext>
            </a:extLst>
          </p:cNvPr>
          <p:cNvSpPr>
            <a:spLocks noGrp="1"/>
          </p:cNvSpPr>
          <p:nvPr>
            <p:ph type="ftr" sz="quarter" idx="11"/>
          </p:nvPr>
        </p:nvSpPr>
        <p:spPr>
          <a:xfrm>
            <a:off x="3124200" y="4876800"/>
            <a:ext cx="2895600" cy="274638"/>
          </a:xfrm>
          <a:prstGeom prst="rect">
            <a:avLst/>
          </a:prstGeom>
        </p:spPr>
        <p:txBody>
          <a:bodyPr/>
          <a:lstStyle>
            <a:lvl1pPr>
              <a:defRPr/>
            </a:lvl1pPr>
          </a:lstStyle>
          <a:p>
            <a:pPr>
              <a:defRPr/>
            </a:pPr>
            <a:endParaRPr lang="en-ZA"/>
          </a:p>
        </p:txBody>
      </p:sp>
      <p:sp>
        <p:nvSpPr>
          <p:cNvPr id="6" name="Slide Number Placeholder 5">
            <a:extLst>
              <a:ext uri="{FF2B5EF4-FFF2-40B4-BE49-F238E27FC236}">
                <a16:creationId xmlns="" xmlns:a16="http://schemas.microsoft.com/office/drawing/2014/main" id="{596E94F4-DF96-4641-BC90-A9300293DFD4}"/>
              </a:ext>
            </a:extLst>
          </p:cNvPr>
          <p:cNvSpPr>
            <a:spLocks noGrp="1"/>
          </p:cNvSpPr>
          <p:nvPr>
            <p:ph type="sldNum" sz="quarter" idx="12"/>
          </p:nvPr>
        </p:nvSpPr>
        <p:spPr>
          <a:xfrm>
            <a:off x="7016750" y="4886325"/>
            <a:ext cx="2133600" cy="273050"/>
          </a:xfrm>
          <a:prstGeom prst="rect">
            <a:avLst/>
          </a:prstGeom>
        </p:spPr>
        <p:txBody>
          <a:bodyPr/>
          <a:lstStyle>
            <a:lvl1pPr>
              <a:defRPr/>
            </a:lvl1pPr>
          </a:lstStyle>
          <a:p>
            <a:pPr>
              <a:defRPr/>
            </a:pPr>
            <a:fld id="{F65710F4-8F20-534A-BDBC-E7F759909F82}" type="slidenum">
              <a:rPr lang="en-ZA"/>
              <a:pPr>
                <a:defRPr/>
              </a:pPr>
              <a:t>‹#›</a:t>
            </a:fld>
            <a:endParaRPr lang="en-ZA"/>
          </a:p>
        </p:txBody>
      </p:sp>
    </p:spTree>
    <p:extLst>
      <p:ext uri="{BB962C8B-B14F-4D97-AF65-F5344CB8AC3E}">
        <p14:creationId xmlns:p14="http://schemas.microsoft.com/office/powerpoint/2010/main" val="22955570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Shape 6">
            <a:extLst>
              <a:ext uri="{FF2B5EF4-FFF2-40B4-BE49-F238E27FC236}">
                <a16:creationId xmlns="" xmlns:a16="http://schemas.microsoft.com/office/drawing/2014/main" id="{3C051214-1BBC-9040-BC34-7D02A9E40922}"/>
              </a:ext>
            </a:extLst>
          </p:cNvPr>
          <p:cNvSpPr txBox="1">
            <a:spLocks noGrp="1"/>
          </p:cNvSpPr>
          <p:nvPr>
            <p:ph type="title"/>
          </p:nvPr>
        </p:nvSpPr>
        <p:spPr bwMode="auto">
          <a:xfrm>
            <a:off x="457200" y="741363"/>
            <a:ext cx="518477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1027" name="Shape 7">
            <a:extLst>
              <a:ext uri="{FF2B5EF4-FFF2-40B4-BE49-F238E27FC236}">
                <a16:creationId xmlns="" xmlns:a16="http://schemas.microsoft.com/office/drawing/2014/main" id="{A6A9BAF9-E79D-7844-BFC6-9A879D63DECC}"/>
              </a:ext>
            </a:extLst>
          </p:cNvPr>
          <p:cNvSpPr txBox="1">
            <a:spLocks noGrp="1"/>
          </p:cNvSpPr>
          <p:nvPr>
            <p:ph type="body" idx="1"/>
          </p:nvPr>
        </p:nvSpPr>
        <p:spPr bwMode="auto">
          <a:xfrm>
            <a:off x="457200" y="1352550"/>
            <a:ext cx="5184775"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extLst>
      <p:ext uri="{BB962C8B-B14F-4D97-AF65-F5344CB8AC3E}">
        <p14:creationId xmlns:p14="http://schemas.microsoft.com/office/powerpoint/2010/main" val="1894568433"/>
      </p:ext>
    </p:extLst>
  </p:cSld>
  <p:clrMap bg1="lt1" tx1="dk1" bg2="dk2" tx2="lt2" accent1="accent1" accent2="accent2" accent3="accent3" accent4="accent4" accent5="accent5" accent6="accent6" hlink="hlink" folHlink="folHlink"/>
  <p:sldLayoutIdLst>
    <p:sldLayoutId id="2147483737" r:id="rId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74" name="Shape 6">
            <a:extLst>
              <a:ext uri="{FF2B5EF4-FFF2-40B4-BE49-F238E27FC236}">
                <a16:creationId xmlns="" xmlns:a16="http://schemas.microsoft.com/office/drawing/2014/main" id="{29ECFB29-5132-5247-9A84-FFFCDDE33A69}"/>
              </a:ext>
            </a:extLst>
          </p:cNvPr>
          <p:cNvSpPr txBox="1">
            <a:spLocks noGrp="1"/>
          </p:cNvSpPr>
          <p:nvPr>
            <p:ph type="title"/>
          </p:nvPr>
        </p:nvSpPr>
        <p:spPr bwMode="auto">
          <a:xfrm>
            <a:off x="457200" y="741363"/>
            <a:ext cx="518477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3075" name="Shape 7">
            <a:extLst>
              <a:ext uri="{FF2B5EF4-FFF2-40B4-BE49-F238E27FC236}">
                <a16:creationId xmlns="" xmlns:a16="http://schemas.microsoft.com/office/drawing/2014/main" id="{ADFE63ED-3A8D-724D-8B52-A5241595A94A}"/>
              </a:ext>
            </a:extLst>
          </p:cNvPr>
          <p:cNvSpPr txBox="1">
            <a:spLocks noGrp="1"/>
          </p:cNvSpPr>
          <p:nvPr>
            <p:ph type="body" idx="1"/>
          </p:nvPr>
        </p:nvSpPr>
        <p:spPr bwMode="auto">
          <a:xfrm>
            <a:off x="457200" y="1352550"/>
            <a:ext cx="5184775"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732" r:id="rId1"/>
    <p:sldLayoutId id="2147483734" r:id="rId2"/>
    <p:sldLayoutId id="2147483735" r:id="rId3"/>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hape 65">
            <a:extLst>
              <a:ext uri="{FF2B5EF4-FFF2-40B4-BE49-F238E27FC236}">
                <a16:creationId xmlns="" xmlns:a16="http://schemas.microsoft.com/office/drawing/2014/main" id="{8795DB4B-AFAE-DF46-8808-388C626E435F}"/>
              </a:ext>
            </a:extLst>
          </p:cNvPr>
          <p:cNvSpPr txBox="1">
            <a:spLocks noGrp="1"/>
          </p:cNvSpPr>
          <p:nvPr>
            <p:ph type="ctrTitle"/>
          </p:nvPr>
        </p:nvSpPr>
        <p:spPr>
          <a:xfrm>
            <a:off x="395536" y="1203598"/>
            <a:ext cx="3854450" cy="2794695"/>
          </a:xfrm>
        </p:spPr>
        <p:txBody>
          <a:bodyPr/>
          <a:lstStyle/>
          <a:p>
            <a:pPr algn="ctr" eaLnBrk="1" hangingPunct="1">
              <a:spcBef>
                <a:spcPct val="0"/>
              </a:spcBef>
              <a:buClr>
                <a:srgbClr val="999999"/>
              </a:buClr>
              <a:buSzTx/>
              <a:buFont typeface="Montserrat" pitchFamily="2" charset="77"/>
            </a:pPr>
            <a:r>
              <a:rPr lang="en-US" altLang="en-US" b="1">
                <a:latin typeface="Montserrat" pitchFamily="2" charset="77"/>
                <a:cs typeface="Arial" panose="020B0604020202020204" pitchFamily="34" charset="0"/>
              </a:rPr>
              <a:t/>
            </a:r>
            <a:br>
              <a:rPr lang="en-US" altLang="en-US" b="1">
                <a:latin typeface="Montserrat" pitchFamily="2" charset="77"/>
                <a:cs typeface="Arial" panose="020B0604020202020204" pitchFamily="34" charset="0"/>
              </a:rPr>
            </a:br>
            <a:r>
              <a:rPr lang="en-US" altLang="en-US" sz="2400" b="1">
                <a:latin typeface="Calibri" panose="020F0502020204030204" pitchFamily="34" charset="0"/>
                <a:cs typeface="Calibri" panose="020F0502020204030204" pitchFamily="34" charset="0"/>
              </a:rPr>
              <a:t/>
            </a:r>
            <a:br>
              <a:rPr lang="en-US" altLang="en-US" sz="2400" b="1">
                <a:latin typeface="Calibri" panose="020F0502020204030204" pitchFamily="34" charset="0"/>
                <a:cs typeface="Calibri" panose="020F0502020204030204" pitchFamily="34" charset="0"/>
              </a:rPr>
            </a:br>
            <a:r>
              <a:rPr lang="en-US" altLang="en-US" sz="2400" b="1">
                <a:solidFill>
                  <a:srgbClr val="999999"/>
                </a:solidFill>
                <a:latin typeface="Calibri"/>
                <a:cs typeface="Calibri"/>
                <a:sym typeface="Montserrat" pitchFamily="2" charset="77"/>
              </a:rPr>
              <a:t>CPSI</a:t>
            </a:r>
            <a:r>
              <a:rPr lang="en-US" altLang="en-US" sz="2400" b="1">
                <a:latin typeface="Calibri" panose="020F0502020204030204" pitchFamily="34" charset="0"/>
                <a:cs typeface="Calibri" panose="020F0502020204030204" pitchFamily="34" charset="0"/>
              </a:rPr>
              <a:t/>
            </a:r>
            <a:br>
              <a:rPr lang="en-US" altLang="en-US" sz="2400" b="1">
                <a:latin typeface="Calibri" panose="020F0502020204030204" pitchFamily="34" charset="0"/>
                <a:cs typeface="Calibri" panose="020F0502020204030204" pitchFamily="34" charset="0"/>
              </a:rPr>
            </a:br>
            <a:r>
              <a:rPr lang="en-US" altLang="en-US" sz="2400" b="1">
                <a:solidFill>
                  <a:srgbClr val="999999"/>
                </a:solidFill>
                <a:latin typeface="Calibri"/>
                <a:cs typeface="Calibri"/>
                <a:sym typeface="Montserrat" pitchFamily="2" charset="77"/>
              </a:rPr>
              <a:t>2019/20 ANNUAL REPORT</a:t>
            </a:r>
            <a:r>
              <a:rPr lang="en-US" altLang="en-US" b="1">
                <a:latin typeface="Century Gothic" panose="020B0502020202020204" pitchFamily="34" charset="0"/>
                <a:cs typeface="Calibri" panose="020F0502020204030204" pitchFamily="34" charset="0"/>
              </a:rPr>
              <a:t/>
            </a:r>
            <a:br>
              <a:rPr lang="en-US" altLang="en-US" b="1">
                <a:latin typeface="Century Gothic" panose="020B0502020202020204" pitchFamily="34" charset="0"/>
                <a:cs typeface="Calibri" panose="020F0502020204030204" pitchFamily="34" charset="0"/>
              </a:rPr>
            </a:br>
            <a:r>
              <a:rPr lang="en-US" altLang="en-US" b="1">
                <a:latin typeface="Century Gothic" panose="020B0502020202020204" pitchFamily="34" charset="0"/>
                <a:cs typeface="Calibri" panose="020F0502020204030204" pitchFamily="34" charset="0"/>
              </a:rPr>
              <a:t/>
            </a:r>
            <a:br>
              <a:rPr lang="en-US" altLang="en-US" b="1">
                <a:latin typeface="Century Gothic" panose="020B0502020202020204" pitchFamily="34" charset="0"/>
                <a:cs typeface="Calibri" panose="020F0502020204030204" pitchFamily="34" charset="0"/>
              </a:rPr>
            </a:br>
            <a:r>
              <a:rPr lang="en-US" altLang="en-US" sz="2400" b="1">
                <a:solidFill>
                  <a:srgbClr val="999999"/>
                </a:solidFill>
                <a:latin typeface="Century Gothic"/>
                <a:cs typeface="Calibri"/>
                <a:sym typeface="Montserrat" pitchFamily="2" charset="77"/>
              </a:rPr>
              <a:t>MARCH 2021</a:t>
            </a:r>
            <a:endParaRPr lang="en-US" altLang="en-US" sz="2400" b="1">
              <a:solidFill>
                <a:srgbClr val="999999"/>
              </a:solidFill>
              <a:latin typeface="Century Gothic" panose="020B0502020202020204" pitchFamily="34" charset="0"/>
              <a:cs typeface="Calibri" panose="020F0502020204030204" pitchFamily="34"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 xmlns:a16="http://schemas.microsoft.com/office/drawing/2014/main" id="{FDCBA928-45AA-DF47-84FF-9B421305571C}"/>
              </a:ext>
            </a:extLst>
          </p:cNvPr>
          <p:cNvSpPr txBox="1">
            <a:spLocks noGrp="1"/>
          </p:cNvSpPr>
          <p:nvPr>
            <p:ph type="title"/>
          </p:nvPr>
        </p:nvSpPr>
        <p:spPr>
          <a:xfrm>
            <a:off x="0" y="-15875"/>
            <a:ext cx="7437600" cy="558000"/>
          </a:xfrm>
          <a:solidFill>
            <a:srgbClr val="3A81BA"/>
          </a:solidFill>
        </p:spPr>
        <p:txBody>
          <a:bodyPr tIns="108000" bIns="72000"/>
          <a:lstStyle/>
          <a:p>
            <a:pPr>
              <a:defRPr/>
            </a:pPr>
            <a:r>
              <a:rPr lang="en-US" altLang="en-US">
                <a:solidFill>
                  <a:srgbClr val="000000"/>
                </a:solidFill>
                <a:latin typeface="Calibri" panose="020F0502020204030204" pitchFamily="34" charset="0"/>
                <a:ea typeface="MS PGothic" panose="020B0600070205080204" pitchFamily="34" charset="-128"/>
                <a:cs typeface="Calibri" panose="020F0502020204030204" pitchFamily="34" charset="0"/>
              </a:rPr>
              <a:t>2019/20 Highlights (Conti….)</a:t>
            </a:r>
            <a:endParaRPr lang="en-US" altLang="en-US">
              <a:solidFill>
                <a:schemeClr val="tx1"/>
              </a:solidFill>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 xmlns:a16="http://schemas.microsoft.com/office/drawing/2014/main" id="{65D2B2FB-68C6-604C-91C3-729C0CD89AA9}"/>
              </a:ext>
            </a:extLst>
          </p:cNvPr>
          <p:cNvSpPr>
            <a:spLocks noGrp="1"/>
          </p:cNvSpPr>
          <p:nvPr>
            <p:ph type="sldNum" sz="quarter" idx="12"/>
          </p:nvPr>
        </p:nvSpPr>
        <p:spPr bwMode="auto">
          <a:xfrm>
            <a:off x="7643149" y="6172150"/>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10</a:t>
            </a:fld>
            <a:endParaRPr lang="en-ZA" sz="1050">
              <a:solidFill>
                <a:srgbClr val="000000"/>
              </a:solidFill>
            </a:endParaRPr>
          </a:p>
        </p:txBody>
      </p:sp>
      <p:sp>
        <p:nvSpPr>
          <p:cNvPr id="7" name="Content Placeholder 5">
            <a:extLst>
              <a:ext uri="{FF2B5EF4-FFF2-40B4-BE49-F238E27FC236}">
                <a16:creationId xmlns="" xmlns:a16="http://schemas.microsoft.com/office/drawing/2014/main" id="{946039FB-9059-5746-93B2-28FD86FAA765}"/>
              </a:ext>
            </a:extLst>
          </p:cNvPr>
          <p:cNvSpPr>
            <a:spLocks noGrp="1"/>
          </p:cNvSpPr>
          <p:nvPr>
            <p:ph idx="1"/>
          </p:nvPr>
        </p:nvSpPr>
        <p:spPr>
          <a:xfrm>
            <a:off x="0" y="555526"/>
            <a:ext cx="7812360" cy="4587974"/>
          </a:xfrm>
        </p:spPr>
        <p:txBody>
          <a:bodyPr>
            <a:noAutofit/>
          </a:bodyPr>
          <a:lstStyle/>
          <a:p>
            <a:pPr algn="just"/>
            <a:r>
              <a:rPr lang="en-GB" sz="1600">
                <a:latin typeface="Calibri"/>
                <a:cs typeface="Calibri"/>
              </a:rPr>
              <a:t>For two consecutive years, the CPSI continued to support youth digital skills development through Hackathons and partnerships with youth organisations, such as </a:t>
            </a:r>
            <a:r>
              <a:rPr lang="en-GB" sz="1600" err="1">
                <a:latin typeface="Calibri"/>
                <a:cs typeface="Calibri"/>
              </a:rPr>
              <a:t>Geekulcha</a:t>
            </a:r>
            <a:r>
              <a:rPr lang="en-GB" sz="1600">
                <a:latin typeface="Calibri"/>
                <a:cs typeface="Calibri"/>
              </a:rPr>
              <a:t>, a  youth ICT development organisation, to promote and acknowledge the critical role that youth can play in ICT to find innovative solutions for service delivery challenges.  In addition, these young developers and solution providers are also potential public servants of the future, and as such, the CPSI is promoting a culture of innovation and problem-solving amongst the youth.</a:t>
            </a:r>
          </a:p>
          <a:p>
            <a:pPr marL="0" indent="0">
              <a:buNone/>
            </a:pPr>
            <a:endParaRPr lang="en-GB" sz="1600"/>
          </a:p>
          <a:p>
            <a:pPr marL="0" lvl="0" indent="0">
              <a:buNone/>
            </a:pPr>
            <a:r>
              <a:rPr lang="en-GB" sz="1600"/>
              <a:t> </a:t>
            </a:r>
            <a:r>
              <a:rPr lang="en-GB" sz="1600" b="1"/>
              <a:t>Partnerships and Networks</a:t>
            </a:r>
          </a:p>
          <a:p>
            <a:pPr marL="0" lvl="0" indent="0">
              <a:buNone/>
            </a:pPr>
            <a:endParaRPr lang="en-GB" sz="1600"/>
          </a:p>
          <a:p>
            <a:pPr lvl="0" algn="just"/>
            <a:r>
              <a:rPr lang="en-GB" sz="1600"/>
              <a:t>Thriving partnerships is key to any public sector innovation programme. Accordingly, the CPSI continues to put much emphasis on forging strong partnerships with government institutions such as health, safety and security amongst others. That way, the CPSI becomes an invaluable resource for the whole of government that also enjoys a cross-sector reach that bridges institutional boundaries.  Furthermore, the CPSI partners with institutions within the National System of Innovation, such as the Gauteng Innovation Hub, the Technology Innovation Agency and the National Advisory Council on Innovation, amongst others. </a:t>
            </a:r>
          </a:p>
          <a:p>
            <a:pPr marL="0" indent="0">
              <a:buNone/>
            </a:pPr>
            <a:endParaRPr lang="en-GB" sz="1400"/>
          </a:p>
          <a:p>
            <a:pPr marL="0" indent="0">
              <a:buNone/>
            </a:pPr>
            <a:endParaRPr lang="en-GB" sz="1400"/>
          </a:p>
        </p:txBody>
      </p:sp>
    </p:spTree>
    <p:extLst>
      <p:ext uri="{BB962C8B-B14F-4D97-AF65-F5344CB8AC3E}">
        <p14:creationId xmlns:p14="http://schemas.microsoft.com/office/powerpoint/2010/main" val="1143485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 xmlns:a16="http://schemas.microsoft.com/office/drawing/2014/main" id="{FDCBA928-45AA-DF47-84FF-9B421305571C}"/>
              </a:ext>
            </a:extLst>
          </p:cNvPr>
          <p:cNvSpPr txBox="1">
            <a:spLocks noGrp="1"/>
          </p:cNvSpPr>
          <p:nvPr>
            <p:ph type="title"/>
          </p:nvPr>
        </p:nvSpPr>
        <p:spPr>
          <a:xfrm>
            <a:off x="0" y="-15875"/>
            <a:ext cx="7437600" cy="558000"/>
          </a:xfrm>
          <a:solidFill>
            <a:srgbClr val="3A81BA"/>
          </a:solidFill>
        </p:spPr>
        <p:txBody>
          <a:bodyPr bIns="72000"/>
          <a:lstStyle/>
          <a:p>
            <a:pPr>
              <a:defRPr/>
            </a:pPr>
            <a:r>
              <a:rPr lang="en-US" altLang="en-US">
                <a:solidFill>
                  <a:srgbClr val="000000"/>
                </a:solidFill>
                <a:latin typeface="Calibri" panose="020F0502020204030204" pitchFamily="34" charset="0"/>
                <a:ea typeface="MS PGothic" panose="020B0600070205080204" pitchFamily="34" charset="-128"/>
                <a:cs typeface="Calibri" panose="020F0502020204030204" pitchFamily="34" charset="0"/>
              </a:rPr>
              <a:t>2019/20 Highlights (Conti….)</a:t>
            </a:r>
            <a:endParaRPr lang="en-US" altLang="en-US">
              <a:solidFill>
                <a:schemeClr val="tx1"/>
              </a:solidFill>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 xmlns:a16="http://schemas.microsoft.com/office/drawing/2014/main" id="{65D2B2FB-68C6-604C-91C3-729C0CD89AA9}"/>
              </a:ext>
            </a:extLst>
          </p:cNvPr>
          <p:cNvSpPr>
            <a:spLocks noGrp="1"/>
          </p:cNvSpPr>
          <p:nvPr>
            <p:ph type="sldNum" sz="quarter" idx="12"/>
          </p:nvPr>
        </p:nvSpPr>
        <p:spPr bwMode="auto">
          <a:xfrm>
            <a:off x="7643149" y="6172150"/>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11</a:t>
            </a:fld>
            <a:endParaRPr lang="en-ZA" sz="1050">
              <a:solidFill>
                <a:srgbClr val="000000"/>
              </a:solidFill>
            </a:endParaRPr>
          </a:p>
        </p:txBody>
      </p:sp>
      <p:sp>
        <p:nvSpPr>
          <p:cNvPr id="7" name="Content Placeholder 5">
            <a:extLst>
              <a:ext uri="{FF2B5EF4-FFF2-40B4-BE49-F238E27FC236}">
                <a16:creationId xmlns="" xmlns:a16="http://schemas.microsoft.com/office/drawing/2014/main" id="{946039FB-9059-5746-93B2-28FD86FAA765}"/>
              </a:ext>
            </a:extLst>
          </p:cNvPr>
          <p:cNvSpPr>
            <a:spLocks noGrp="1"/>
          </p:cNvSpPr>
          <p:nvPr>
            <p:ph idx="1"/>
          </p:nvPr>
        </p:nvSpPr>
        <p:spPr>
          <a:xfrm>
            <a:off x="0" y="483517"/>
            <a:ext cx="7740352" cy="4752529"/>
          </a:xfrm>
        </p:spPr>
        <p:txBody>
          <a:bodyPr>
            <a:noAutofit/>
          </a:bodyPr>
          <a:lstStyle/>
          <a:p>
            <a:pPr marL="0" indent="0">
              <a:buNone/>
            </a:pPr>
            <a:endParaRPr lang="en-GB" sz="1600"/>
          </a:p>
          <a:p>
            <a:pPr algn="just"/>
            <a:r>
              <a:rPr lang="en-GB" sz="1600">
                <a:latin typeface="Calibri"/>
                <a:cs typeface="Calibri"/>
              </a:rPr>
              <a:t>The CPSI provides services and solutions that respond to identified service delivery challenges and their root causes while nurturing and sustaining a public service innovation and learning culture. Most importantly, it encourages frontline departments to leverage innovation as an enabler for improved citizen access to vital government services. </a:t>
            </a:r>
            <a:endParaRPr lang="en-GB" sz="1600"/>
          </a:p>
          <a:p>
            <a:pPr marL="0" indent="0">
              <a:buNone/>
            </a:pPr>
            <a:endParaRPr lang="en-GB" sz="1600"/>
          </a:p>
          <a:p>
            <a:pPr algn="just"/>
            <a:r>
              <a:rPr lang="en-GB" sz="1600"/>
              <a:t>The CPSI further maintains strong relations with international organisations such as the OECD and UN to ensure that we stay on par with global innovation thinking and practices.</a:t>
            </a:r>
          </a:p>
          <a:p>
            <a:pPr algn="just"/>
            <a:endParaRPr lang="en-GB" sz="1600"/>
          </a:p>
          <a:p>
            <a:pPr marL="0" lvl="0" indent="0" algn="just">
              <a:buNone/>
            </a:pPr>
            <a:r>
              <a:rPr lang="en-GB" sz="1600" b="1"/>
              <a:t>Innovation Knowledge Platforms</a:t>
            </a:r>
          </a:p>
          <a:p>
            <a:pPr marL="0" lvl="0" indent="0" algn="just">
              <a:buNone/>
            </a:pPr>
            <a:endParaRPr lang="en-GB" sz="1600"/>
          </a:p>
          <a:p>
            <a:pPr marL="0" lvl="0" indent="0" algn="just">
              <a:buNone/>
            </a:pPr>
            <a:r>
              <a:rPr lang="en-GB" sz="1600"/>
              <a:t>The CPSI continued to coordinate robust innovation knowledge platforms as part of its efforts to inculcate the culture and practice of innovation in the public sector. Through these platforms, innovation approaches, solutions and models are shared across all spheres of government to avoid re-inventing the wheel.</a:t>
            </a:r>
          </a:p>
          <a:p>
            <a:pPr marL="0" indent="0">
              <a:buNone/>
            </a:pPr>
            <a:endParaRPr lang="en-GB" sz="1500"/>
          </a:p>
        </p:txBody>
      </p:sp>
    </p:spTree>
    <p:extLst>
      <p:ext uri="{BB962C8B-B14F-4D97-AF65-F5344CB8AC3E}">
        <p14:creationId xmlns:p14="http://schemas.microsoft.com/office/powerpoint/2010/main" val="2997454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 xmlns:a16="http://schemas.microsoft.com/office/drawing/2014/main" id="{FDCBA928-45AA-DF47-84FF-9B421305571C}"/>
              </a:ext>
            </a:extLst>
          </p:cNvPr>
          <p:cNvSpPr txBox="1">
            <a:spLocks noGrp="1"/>
          </p:cNvSpPr>
          <p:nvPr>
            <p:ph type="title"/>
          </p:nvPr>
        </p:nvSpPr>
        <p:spPr>
          <a:xfrm>
            <a:off x="0" y="-15875"/>
            <a:ext cx="7437600" cy="558000"/>
          </a:xfrm>
          <a:solidFill>
            <a:srgbClr val="3A81BA"/>
          </a:solidFill>
        </p:spPr>
        <p:txBody>
          <a:bodyPr bIns="72000"/>
          <a:lstStyle/>
          <a:p>
            <a:pPr>
              <a:defRPr/>
            </a:pPr>
            <a:r>
              <a:rPr lang="en-US" altLang="en-US">
                <a:solidFill>
                  <a:srgbClr val="000000"/>
                </a:solidFill>
                <a:latin typeface="Calibri" panose="020F0502020204030204" pitchFamily="34" charset="0"/>
                <a:ea typeface="MS PGothic" panose="020B0600070205080204" pitchFamily="34" charset="-128"/>
                <a:cs typeface="Calibri" panose="020F0502020204030204" pitchFamily="34" charset="0"/>
              </a:rPr>
              <a:t>2019/20 Highlights (Conti….)</a:t>
            </a:r>
            <a:endParaRPr lang="en-US" altLang="en-US">
              <a:solidFill>
                <a:schemeClr val="tx1"/>
              </a:solidFill>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 xmlns:a16="http://schemas.microsoft.com/office/drawing/2014/main" id="{65D2B2FB-68C6-604C-91C3-729C0CD89AA9}"/>
              </a:ext>
            </a:extLst>
          </p:cNvPr>
          <p:cNvSpPr>
            <a:spLocks noGrp="1"/>
          </p:cNvSpPr>
          <p:nvPr>
            <p:ph type="sldNum" sz="quarter" idx="12"/>
          </p:nvPr>
        </p:nvSpPr>
        <p:spPr bwMode="auto">
          <a:xfrm>
            <a:off x="7643149" y="6172150"/>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12</a:t>
            </a:fld>
            <a:endParaRPr lang="en-ZA" sz="1050">
              <a:solidFill>
                <a:srgbClr val="000000"/>
              </a:solidFill>
            </a:endParaRPr>
          </a:p>
        </p:txBody>
      </p:sp>
      <p:sp>
        <p:nvSpPr>
          <p:cNvPr id="7" name="Content Placeholder 5">
            <a:extLst>
              <a:ext uri="{FF2B5EF4-FFF2-40B4-BE49-F238E27FC236}">
                <a16:creationId xmlns="" xmlns:a16="http://schemas.microsoft.com/office/drawing/2014/main" id="{946039FB-9059-5746-93B2-28FD86FAA765}"/>
              </a:ext>
            </a:extLst>
          </p:cNvPr>
          <p:cNvSpPr>
            <a:spLocks noGrp="1"/>
          </p:cNvSpPr>
          <p:nvPr>
            <p:ph idx="1"/>
          </p:nvPr>
        </p:nvSpPr>
        <p:spPr>
          <a:xfrm>
            <a:off x="0" y="483517"/>
            <a:ext cx="7740352" cy="4536505"/>
          </a:xfrm>
        </p:spPr>
        <p:txBody>
          <a:bodyPr>
            <a:noAutofit/>
          </a:bodyPr>
          <a:lstStyle/>
          <a:p>
            <a:pPr marL="0" indent="0" algn="just">
              <a:buNone/>
            </a:pPr>
            <a:endParaRPr lang="en-GB" sz="1600"/>
          </a:p>
          <a:p>
            <a:pPr marL="0" indent="0" algn="just">
              <a:buNone/>
            </a:pPr>
            <a:r>
              <a:rPr lang="en-GB" sz="1600" b="1"/>
              <a:t>Below is a snapshot of platforms hosted during the period under review:</a:t>
            </a:r>
          </a:p>
          <a:p>
            <a:pPr marL="0" indent="0" algn="just">
              <a:buNone/>
            </a:pPr>
            <a:endParaRPr lang="en-GB" sz="1600"/>
          </a:p>
          <a:p>
            <a:pPr marL="0" indent="0" algn="just">
              <a:buNone/>
            </a:pPr>
            <a:r>
              <a:rPr lang="en-GB" sz="1600" b="1">
                <a:latin typeface="Calibri"/>
                <a:cs typeface="Calibri"/>
              </a:rPr>
              <a:t>The Annual Public Sector Innovation Conference:   </a:t>
            </a:r>
            <a:r>
              <a:rPr lang="en-GB" sz="1600">
                <a:latin typeface="Calibri"/>
                <a:cs typeface="Calibri"/>
              </a:rPr>
              <a:t>The 13th Annual Public Sector Innovation Conference was hosted on behalf of the Minister for Public Service and Administration in Gauteng on the 28-29 November 2019. This innovation conference serves as a platform for innovators in the public sector to share best practices and to form cross-sectoral partnerships for replication of solutions to service delivery challenges.  </a:t>
            </a:r>
            <a:endParaRPr lang="en-GB" sz="1600"/>
          </a:p>
          <a:p>
            <a:pPr algn="just"/>
            <a:endParaRPr lang="en-GB" sz="1600"/>
          </a:p>
          <a:p>
            <a:pPr algn="just"/>
            <a:r>
              <a:rPr lang="en-GB" sz="1600">
                <a:latin typeface="Calibri"/>
                <a:cs typeface="Calibri"/>
              </a:rPr>
              <a:t>The theme of the 2019 conference was “Public Sector Innovation, Design Thinking and Foresight to Accelerate the achievement of the Government’s Seven Priorities.”</a:t>
            </a:r>
          </a:p>
          <a:p>
            <a:pPr marL="0" indent="0" algn="just">
              <a:buNone/>
            </a:pPr>
            <a:endParaRPr lang="en-GB" sz="1600"/>
          </a:p>
          <a:p>
            <a:pPr algn="just"/>
            <a:r>
              <a:rPr lang="en-GB" sz="1600"/>
              <a:t>Through this conference, public servants were exposed to design thinking and foresight skills through mini sessions held as part of the conference.</a:t>
            </a:r>
          </a:p>
          <a:p>
            <a:pPr marL="0" indent="0" algn="just">
              <a:buNone/>
            </a:pPr>
            <a:endParaRPr lang="en-GB" sz="1600"/>
          </a:p>
          <a:p>
            <a:pPr marL="0" indent="0" algn="just">
              <a:buNone/>
            </a:pPr>
            <a:endParaRPr lang="en-GB" sz="1600"/>
          </a:p>
        </p:txBody>
      </p:sp>
    </p:spTree>
    <p:extLst>
      <p:ext uri="{BB962C8B-B14F-4D97-AF65-F5344CB8AC3E}">
        <p14:creationId xmlns:p14="http://schemas.microsoft.com/office/powerpoint/2010/main" val="3373000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 xmlns:a16="http://schemas.microsoft.com/office/drawing/2014/main" id="{FDCBA928-45AA-DF47-84FF-9B421305571C}"/>
              </a:ext>
            </a:extLst>
          </p:cNvPr>
          <p:cNvSpPr txBox="1">
            <a:spLocks noGrp="1"/>
          </p:cNvSpPr>
          <p:nvPr>
            <p:ph type="title"/>
          </p:nvPr>
        </p:nvSpPr>
        <p:spPr>
          <a:xfrm>
            <a:off x="0" y="-15875"/>
            <a:ext cx="7437600" cy="558000"/>
          </a:xfrm>
          <a:solidFill>
            <a:srgbClr val="3A81BA"/>
          </a:solidFill>
        </p:spPr>
        <p:txBody>
          <a:bodyPr/>
          <a:lstStyle/>
          <a:p>
            <a:pPr>
              <a:defRPr/>
            </a:pPr>
            <a:r>
              <a:rPr lang="en-US" altLang="en-US">
                <a:solidFill>
                  <a:srgbClr val="000000"/>
                </a:solidFill>
                <a:latin typeface="Calibri" panose="020F0502020204030204" pitchFamily="34" charset="0"/>
                <a:ea typeface="MS PGothic" panose="020B0600070205080204" pitchFamily="34" charset="-128"/>
                <a:cs typeface="Calibri" panose="020F0502020204030204" pitchFamily="34" charset="0"/>
              </a:rPr>
              <a:t>2019/20 Highlights (Conti….)</a:t>
            </a:r>
            <a:endParaRPr lang="en-US" altLang="en-US">
              <a:solidFill>
                <a:schemeClr val="tx1"/>
              </a:solidFill>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 xmlns:a16="http://schemas.microsoft.com/office/drawing/2014/main" id="{65D2B2FB-68C6-604C-91C3-729C0CD89AA9}"/>
              </a:ext>
            </a:extLst>
          </p:cNvPr>
          <p:cNvSpPr>
            <a:spLocks noGrp="1"/>
          </p:cNvSpPr>
          <p:nvPr>
            <p:ph type="sldNum" sz="quarter" idx="12"/>
          </p:nvPr>
        </p:nvSpPr>
        <p:spPr bwMode="auto">
          <a:xfrm>
            <a:off x="7643149" y="6172150"/>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13</a:t>
            </a:fld>
            <a:endParaRPr lang="en-ZA" sz="1050">
              <a:solidFill>
                <a:srgbClr val="000000"/>
              </a:solidFill>
            </a:endParaRPr>
          </a:p>
        </p:txBody>
      </p:sp>
      <p:sp>
        <p:nvSpPr>
          <p:cNvPr id="7" name="Content Placeholder 5">
            <a:extLst>
              <a:ext uri="{FF2B5EF4-FFF2-40B4-BE49-F238E27FC236}">
                <a16:creationId xmlns="" xmlns:a16="http://schemas.microsoft.com/office/drawing/2014/main" id="{946039FB-9059-5746-93B2-28FD86FAA765}"/>
              </a:ext>
            </a:extLst>
          </p:cNvPr>
          <p:cNvSpPr>
            <a:spLocks noGrp="1"/>
          </p:cNvSpPr>
          <p:nvPr>
            <p:ph idx="1"/>
          </p:nvPr>
        </p:nvSpPr>
        <p:spPr>
          <a:xfrm>
            <a:off x="0" y="483517"/>
            <a:ext cx="7740352" cy="4752529"/>
          </a:xfrm>
        </p:spPr>
        <p:txBody>
          <a:bodyPr>
            <a:noAutofit/>
          </a:bodyPr>
          <a:lstStyle/>
          <a:p>
            <a:pPr marL="0" indent="0" algn="just">
              <a:buNone/>
            </a:pPr>
            <a:r>
              <a:rPr lang="en-GB" sz="1600" b="1">
                <a:latin typeface="Calibri"/>
                <a:cs typeface="Calibri"/>
              </a:rPr>
              <a:t>The Annual Public Sector Innovation Awards Programme:  </a:t>
            </a:r>
            <a:r>
              <a:rPr lang="en-GB" sz="1600">
                <a:latin typeface="Calibri"/>
                <a:cs typeface="Calibri"/>
              </a:rPr>
              <a:t>This year-long programme culminated in an Awards Ceremony held on the 29th  November 2019. This programme serves to unearth, recognise and showcase the wealth of innovation in the public sector in the form of projects that have improved the lives of citizens. </a:t>
            </a:r>
            <a:endParaRPr lang="en-GB" sz="1600"/>
          </a:p>
          <a:p>
            <a:pPr marL="0" indent="0" algn="just">
              <a:buNone/>
            </a:pPr>
            <a:endParaRPr lang="en-GB" sz="1600"/>
          </a:p>
          <a:p>
            <a:pPr algn="just"/>
            <a:r>
              <a:rPr lang="en-GB" sz="1600"/>
              <a:t>The Awards programme also provides a rich source of projects for possible replication where similar challenges exist, thereby preventing wastage of government resources through the reinvention of the wheel. </a:t>
            </a:r>
          </a:p>
          <a:p>
            <a:pPr marL="0" indent="0" algn="just">
              <a:buNone/>
            </a:pPr>
            <a:endParaRPr lang="en-GB" sz="1600"/>
          </a:p>
          <a:p>
            <a:pPr marL="0" indent="0" algn="just">
              <a:buNone/>
            </a:pPr>
            <a:r>
              <a:rPr lang="en-GB" sz="1600" b="1">
                <a:latin typeface="Calibri"/>
                <a:cs typeface="Calibri"/>
              </a:rPr>
              <a:t>Ideas that Work: The South African Public Sector Innovation Journal</a:t>
            </a:r>
            <a:r>
              <a:rPr lang="en-GB" sz="1600">
                <a:latin typeface="Calibri"/>
                <a:cs typeface="Calibri"/>
              </a:rPr>
              <a:t>. For the first time, this journal was published online. The journal is an important compendium of information and knowledge on public sector innovation aimed at encouraging learning and sharing of expertise in the public service.</a:t>
            </a:r>
          </a:p>
          <a:p>
            <a:pPr marL="0" indent="0" algn="just">
              <a:buNone/>
            </a:pPr>
            <a:endParaRPr lang="en-GB" sz="1600"/>
          </a:p>
          <a:p>
            <a:pPr marL="0" indent="0" algn="just">
              <a:buNone/>
            </a:pPr>
            <a:r>
              <a:rPr lang="en-GB" sz="1600" b="1">
                <a:latin typeface="Calibri"/>
                <a:cs typeface="Calibri"/>
              </a:rPr>
              <a:t>Public Sector Innovation Workshops: </a:t>
            </a:r>
            <a:r>
              <a:rPr lang="en-GB" sz="1600">
                <a:latin typeface="Calibri"/>
                <a:cs typeface="Calibri"/>
              </a:rPr>
              <a:t>In line with our mandate to inculcate the culture and practice of innovation in the public sector, the CPSI conducted a number of innovation workshops in different provinces, to encourage public officials to think and practice innovation in their work in order to solve service delivery challenges.</a:t>
            </a:r>
          </a:p>
          <a:p>
            <a:pPr marL="0" indent="0">
              <a:buNone/>
            </a:pPr>
            <a:r>
              <a:rPr lang="en-GB" sz="1600"/>
              <a:t> </a:t>
            </a:r>
          </a:p>
          <a:p>
            <a:pPr marL="0" indent="0">
              <a:buNone/>
            </a:pPr>
            <a:endParaRPr lang="en-GB" sz="1400"/>
          </a:p>
          <a:p>
            <a:pPr marL="0" indent="0">
              <a:buNone/>
            </a:pPr>
            <a:endParaRPr lang="en-GB" sz="1400"/>
          </a:p>
        </p:txBody>
      </p:sp>
    </p:spTree>
    <p:extLst>
      <p:ext uri="{BB962C8B-B14F-4D97-AF65-F5344CB8AC3E}">
        <p14:creationId xmlns:p14="http://schemas.microsoft.com/office/powerpoint/2010/main" val="1651952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 xmlns:a16="http://schemas.microsoft.com/office/drawing/2014/main" id="{FDCBA928-45AA-DF47-84FF-9B421305571C}"/>
              </a:ext>
            </a:extLst>
          </p:cNvPr>
          <p:cNvSpPr txBox="1">
            <a:spLocks noGrp="1"/>
          </p:cNvSpPr>
          <p:nvPr>
            <p:ph type="title"/>
          </p:nvPr>
        </p:nvSpPr>
        <p:spPr>
          <a:xfrm>
            <a:off x="0" y="-31115"/>
            <a:ext cx="7437600" cy="558000"/>
          </a:xfrm>
          <a:solidFill>
            <a:srgbClr val="3A81BA"/>
          </a:solidFill>
        </p:spPr>
        <p:txBody>
          <a:bodyPr/>
          <a:lstStyle/>
          <a:p>
            <a:pPr marL="450215" lvl="0" indent="-285750">
              <a:lnSpc>
                <a:spcPct val="107000"/>
              </a:lnSpc>
              <a:spcAft>
                <a:spcPts val="0"/>
              </a:spcAft>
              <a:tabLst>
                <a:tab pos="90170" algn="l"/>
              </a:tabLst>
            </a:pPr>
            <a:r>
              <a:rPr lang="en-GB" sz="1800">
                <a:solidFill>
                  <a:srgbClr val="000000"/>
                </a:solidFill>
                <a:latin typeface="Calibri" panose="020F0502020204030204" pitchFamily="34" charset="0"/>
                <a:ea typeface="Calibri" panose="020F0502020204030204" pitchFamily="34" charset="0"/>
                <a:cs typeface="Calibri" panose="020F0502020204030204" pitchFamily="34" charset="0"/>
              </a:rPr>
              <a:t/>
            </a:r>
            <a:br>
              <a:rPr lang="en-GB" sz="1800">
                <a:solidFill>
                  <a:srgbClr val="000000"/>
                </a:solidFill>
                <a:latin typeface="Calibri" panose="020F0502020204030204" pitchFamily="34" charset="0"/>
                <a:ea typeface="Calibri" panose="020F0502020204030204" pitchFamily="34" charset="0"/>
                <a:cs typeface="Calibri" panose="020F0502020204030204" pitchFamily="34" charset="0"/>
              </a:rPr>
            </a:br>
            <a:r>
              <a:rPr lang="en-GB" sz="1800">
                <a:solidFill>
                  <a:srgbClr val="000000"/>
                </a:solidFill>
                <a:latin typeface="Calibri" panose="020F0502020204030204" pitchFamily="34" charset="0"/>
                <a:ea typeface="Calibri" panose="020F0502020204030204" pitchFamily="34" charset="0"/>
                <a:cs typeface="Calibri" panose="020F0502020204030204" pitchFamily="34" charset="0"/>
              </a:rPr>
              <a:t/>
            </a:r>
            <a:br>
              <a:rPr lang="en-GB" sz="1800">
                <a:solidFill>
                  <a:srgbClr val="000000"/>
                </a:solidFill>
                <a:latin typeface="Calibri" panose="020F0502020204030204" pitchFamily="34" charset="0"/>
                <a:ea typeface="Calibri" panose="020F0502020204030204" pitchFamily="34" charset="0"/>
                <a:cs typeface="Calibri" panose="020F0502020204030204" pitchFamily="34" charset="0"/>
              </a:rPr>
            </a:br>
            <a:r>
              <a:rPr lang="en-GB" sz="1800">
                <a:solidFill>
                  <a:srgbClr val="000000"/>
                </a:solidFill>
                <a:latin typeface="Calibri" panose="020F0502020204030204" pitchFamily="34" charset="0"/>
                <a:ea typeface="Calibri" panose="020F0502020204030204" pitchFamily="34" charset="0"/>
                <a:cs typeface="Calibri" panose="020F0502020204030204" pitchFamily="34" charset="0"/>
              </a:rPr>
              <a:t/>
            </a:r>
            <a:br>
              <a:rPr lang="en-GB" sz="1800">
                <a:solidFill>
                  <a:srgbClr val="000000"/>
                </a:solidFill>
                <a:latin typeface="Calibri" panose="020F0502020204030204" pitchFamily="34" charset="0"/>
                <a:ea typeface="Calibri" panose="020F0502020204030204" pitchFamily="34" charset="0"/>
                <a:cs typeface="Calibri" panose="020F0502020204030204" pitchFamily="34" charset="0"/>
              </a:rPr>
            </a:br>
            <a:r>
              <a:rPr lang="en-GB">
                <a:solidFill>
                  <a:srgbClr val="000000"/>
                </a:solidFill>
                <a:latin typeface="Calibri" panose="020F0502020204030204" pitchFamily="34" charset="0"/>
                <a:ea typeface="Calibri" panose="020F0502020204030204" pitchFamily="34" charset="0"/>
                <a:cs typeface="Calibri" panose="020F0502020204030204" pitchFamily="34" charset="0"/>
              </a:rPr>
              <a:t>Targets not achieved</a:t>
            </a:r>
            <a:endParaRPr lang="en-US" altLang="en-US">
              <a:solidFill>
                <a:schemeClr val="tx1"/>
              </a:solidFill>
              <a:latin typeface="Calibri" panose="020F0502020204030204" pitchFamily="34" charset="0"/>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 xmlns:a16="http://schemas.microsoft.com/office/drawing/2014/main" id="{65D2B2FB-68C6-604C-91C3-729C0CD89AA9}"/>
              </a:ext>
            </a:extLst>
          </p:cNvPr>
          <p:cNvSpPr>
            <a:spLocks noGrp="1"/>
          </p:cNvSpPr>
          <p:nvPr>
            <p:ph type="sldNum" sz="quarter" idx="12"/>
          </p:nvPr>
        </p:nvSpPr>
        <p:spPr bwMode="auto">
          <a:xfrm>
            <a:off x="7643149" y="6172150"/>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14</a:t>
            </a:fld>
            <a:endParaRPr lang="en-ZA" sz="1050">
              <a:solidFill>
                <a:srgbClr val="000000"/>
              </a:solidFill>
            </a:endParaRPr>
          </a:p>
        </p:txBody>
      </p:sp>
      <p:sp>
        <p:nvSpPr>
          <p:cNvPr id="7" name="Content Placeholder 5">
            <a:extLst>
              <a:ext uri="{FF2B5EF4-FFF2-40B4-BE49-F238E27FC236}">
                <a16:creationId xmlns="" xmlns:a16="http://schemas.microsoft.com/office/drawing/2014/main" id="{946039FB-9059-5746-93B2-28FD86FAA765}"/>
              </a:ext>
            </a:extLst>
          </p:cNvPr>
          <p:cNvSpPr>
            <a:spLocks noGrp="1"/>
          </p:cNvSpPr>
          <p:nvPr>
            <p:ph idx="1"/>
          </p:nvPr>
        </p:nvSpPr>
        <p:spPr>
          <a:xfrm>
            <a:off x="0" y="555525"/>
            <a:ext cx="7740352" cy="4752529"/>
          </a:xfrm>
        </p:spPr>
        <p:txBody>
          <a:bodyPr>
            <a:noAutofit/>
          </a:bodyPr>
          <a:lstStyle/>
          <a:p>
            <a:pPr marL="0" indent="0" algn="just">
              <a:spcAft>
                <a:spcPts val="0"/>
              </a:spcAft>
              <a:buNone/>
            </a:pPr>
            <a:r>
              <a:rPr lang="en-GB" sz="1600">
                <a:solidFill>
                  <a:schemeClr val="tx1"/>
                </a:solidFill>
                <a:ea typeface="Times New Roman" panose="02020603050405020304" pitchFamily="18" charset="0"/>
              </a:rPr>
              <a:t>During the period under review two targets in Programme 2  were not fully achieved.</a:t>
            </a:r>
          </a:p>
          <a:p>
            <a:pPr marL="164465" indent="0" algn="just">
              <a:spcAft>
                <a:spcPts val="0"/>
              </a:spcAft>
              <a:buNone/>
              <a:tabLst>
                <a:tab pos="90170" algn="l"/>
              </a:tabLst>
            </a:pPr>
            <a:endParaRPr lang="en-GB" sz="1600" b="1" spc="-25">
              <a:solidFill>
                <a:schemeClr val="tx1"/>
              </a:solidFill>
              <a:ea typeface="Times New Roman" panose="02020603050405020304" pitchFamily="18" charset="0"/>
            </a:endParaRPr>
          </a:p>
          <a:p>
            <a:pPr marL="0" indent="0" algn="just">
              <a:lnSpc>
                <a:spcPct val="115000"/>
              </a:lnSpc>
              <a:spcAft>
                <a:spcPts val="0"/>
              </a:spcAft>
              <a:buNone/>
            </a:pPr>
            <a:r>
              <a:rPr lang="en-GB" sz="1600" b="1">
                <a:solidFill>
                  <a:schemeClr val="tx1"/>
                </a:solidFill>
                <a:ea typeface="Times New Roman" panose="02020603050405020304" pitchFamily="18" charset="0"/>
              </a:rPr>
              <a:t>Two (2) innovative solutions developed </a:t>
            </a:r>
            <a:r>
              <a:rPr lang="en-GB" sz="1600">
                <a:solidFill>
                  <a:schemeClr val="tx1"/>
                </a:solidFill>
                <a:ea typeface="Times New Roman" panose="02020603050405020304" pitchFamily="18" charset="0"/>
              </a:rPr>
              <a:t> </a:t>
            </a:r>
            <a:endParaRPr lang="en-ZA" sz="1600">
              <a:solidFill>
                <a:schemeClr val="tx1"/>
              </a:solidFill>
              <a:ea typeface="Calibri" panose="020F0502020204030204" pitchFamily="34" charset="0"/>
            </a:endParaRPr>
          </a:p>
          <a:p>
            <a:pPr marL="628650" lvl="4" indent="-457200" algn="just">
              <a:lnSpc>
                <a:spcPct val="106000"/>
              </a:lnSpc>
              <a:spcAft>
                <a:spcPts val="0"/>
              </a:spcAft>
              <a:tabLst>
                <a:tab pos="90170" algn="l"/>
              </a:tabLst>
            </a:pPr>
            <a:r>
              <a:rPr lang="en-GB" sz="1600">
                <a:solidFill>
                  <a:schemeClr val="tx1"/>
                </a:solidFill>
                <a:latin typeface="Calibri"/>
                <a:ea typeface="Calibri" panose="020F0502020204030204" pitchFamily="34" charset="0"/>
                <a:cs typeface="Calibri"/>
              </a:rPr>
              <a:t>No new solutions were developed in the period under review. No new solution were piloted due to the longer than anticipated duration of the piloting of the two projects from the previous performance cycles, which demanded the full capacity of the unit.</a:t>
            </a:r>
          </a:p>
          <a:p>
            <a:pPr marL="628650" lvl="4" indent="-457200" algn="just">
              <a:lnSpc>
                <a:spcPct val="106000"/>
              </a:lnSpc>
              <a:spcAft>
                <a:spcPts val="0"/>
              </a:spcAft>
              <a:buFont typeface="+mj-lt"/>
              <a:buAutoNum type="arabicPeriod"/>
              <a:tabLst>
                <a:tab pos="90170" algn="l"/>
              </a:tabLst>
            </a:pPr>
            <a:endParaRPr lang="en-ZA" sz="16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sz="1600" b="1">
                <a:solidFill>
                  <a:schemeClr val="tx1"/>
                </a:solidFill>
              </a:rPr>
              <a:t>Two (2) innovation solutions facilitated for replication </a:t>
            </a:r>
          </a:p>
          <a:p>
            <a:pPr marL="625475" indent="-447675" algn="just"/>
            <a:r>
              <a:rPr lang="en-GB" sz="1600">
                <a:solidFill>
                  <a:schemeClr val="tx1"/>
                </a:solidFill>
                <a:latin typeface="Calibri"/>
                <a:ea typeface="Times New Roman" panose="02020603050405020304" pitchFamily="18" charset="0"/>
                <a:cs typeface="Calibri"/>
              </a:rPr>
              <a:t>One (1) Innovative solution was facilitated for replication (Maternity Filing Project-Bertha </a:t>
            </a:r>
            <a:r>
              <a:rPr lang="en-GB" sz="1600" err="1">
                <a:solidFill>
                  <a:schemeClr val="tx1"/>
                </a:solidFill>
                <a:latin typeface="Calibri"/>
                <a:ea typeface="Times New Roman" panose="02020603050405020304" pitchFamily="18" charset="0"/>
                <a:cs typeface="Calibri"/>
              </a:rPr>
              <a:t>Gxowa</a:t>
            </a:r>
            <a:r>
              <a:rPr lang="en-GB" sz="1600">
                <a:solidFill>
                  <a:schemeClr val="tx1"/>
                </a:solidFill>
                <a:latin typeface="Calibri"/>
                <a:ea typeface="Times New Roman" panose="02020603050405020304" pitchFamily="18" charset="0"/>
                <a:cs typeface="Calibri"/>
              </a:rPr>
              <a:t> Hospital</a:t>
            </a:r>
          </a:p>
          <a:p>
            <a:pPr marL="0" indent="0" algn="just">
              <a:buNone/>
            </a:pPr>
            <a:endParaRPr lang="en-GB" sz="1600" b="1">
              <a:solidFill>
                <a:schemeClr val="tx1"/>
              </a:solidFill>
            </a:endParaRPr>
          </a:p>
          <a:p>
            <a:pPr marL="666750" indent="-488950" algn="just">
              <a:lnSpc>
                <a:spcPct val="115000"/>
              </a:lnSpc>
              <a:spcAft>
                <a:spcPts val="0"/>
              </a:spcAft>
            </a:pPr>
            <a:r>
              <a:rPr lang="en-GB" sz="1600">
                <a:solidFill>
                  <a:schemeClr val="tx1"/>
                </a:solidFill>
                <a:latin typeface="Calibri"/>
                <a:ea typeface="Times New Roman" panose="02020603050405020304" pitchFamily="18" charset="0"/>
                <a:cs typeface="Calibri"/>
              </a:rPr>
              <a:t>One (1) Innovative solution (The Standing Boxes for Children with </a:t>
            </a:r>
            <a:r>
              <a:rPr lang="en-GB" sz="1600" err="1">
                <a:solidFill>
                  <a:schemeClr val="tx1"/>
                </a:solidFill>
                <a:latin typeface="Calibri"/>
                <a:ea typeface="Times New Roman" panose="02020603050405020304" pitchFamily="18" charset="0"/>
                <a:cs typeface="Calibri"/>
              </a:rPr>
              <a:t>Ceberal</a:t>
            </a:r>
            <a:r>
              <a:rPr lang="en-GB" sz="1600">
                <a:solidFill>
                  <a:schemeClr val="tx1"/>
                </a:solidFill>
                <a:latin typeface="Calibri"/>
                <a:ea typeface="Times New Roman" panose="02020603050405020304" pitchFamily="18" charset="0"/>
                <a:cs typeface="Calibri"/>
              </a:rPr>
              <a:t> Palsy) was not replicated by 31 March 2020. The Standing Boxes were not delivered by the end of the financial year due to delays in manufacturing. The Standing boxes were delivered to the Free State replication site in the 2</a:t>
            </a:r>
            <a:r>
              <a:rPr lang="en-GB" sz="1600" baseline="30000">
                <a:solidFill>
                  <a:schemeClr val="tx1"/>
                </a:solidFill>
                <a:latin typeface="Calibri"/>
                <a:ea typeface="Times New Roman" panose="02020603050405020304" pitchFamily="18" charset="0"/>
                <a:cs typeface="Calibri"/>
              </a:rPr>
              <a:t>nd</a:t>
            </a:r>
            <a:r>
              <a:rPr lang="en-GB" sz="1600">
                <a:solidFill>
                  <a:schemeClr val="tx1"/>
                </a:solidFill>
                <a:latin typeface="Calibri"/>
                <a:ea typeface="Times New Roman" panose="02020603050405020304" pitchFamily="18" charset="0"/>
                <a:cs typeface="Calibri"/>
              </a:rPr>
              <a:t> quarter of 2020/2021.</a:t>
            </a:r>
            <a:endParaRPr lang="en-GB" sz="1600" b="1">
              <a:solidFill>
                <a:schemeClr val="tx1"/>
              </a:solidFill>
              <a:latin typeface="Calibri"/>
              <a:cs typeface="Calibri"/>
            </a:endParaRPr>
          </a:p>
        </p:txBody>
      </p:sp>
    </p:spTree>
    <p:extLst>
      <p:ext uri="{BB962C8B-B14F-4D97-AF65-F5344CB8AC3E}">
        <p14:creationId xmlns:p14="http://schemas.microsoft.com/office/powerpoint/2010/main" val="225660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7380312" cy="559313"/>
          </a:xfrm>
          <a:solidFill>
            <a:schemeClr val="accent1"/>
          </a:solidFill>
        </p:spPr>
        <p:txBody>
          <a:bodyPr>
            <a:noAutofit/>
          </a:bodyPr>
          <a:lstStyle/>
          <a:p>
            <a:pPr eaLnBrk="1" hangingPunct="1">
              <a:buFont typeface="Times New Roman" pitchFamily="-111" charset="0"/>
              <a:buNone/>
              <a:defRPr/>
            </a:pPr>
            <a:r>
              <a:rPr lang="en-US">
                <a:solidFill>
                  <a:srgbClr val="000000"/>
                </a:solidFill>
                <a:latin typeface="Calibri" panose="020F0502020204030204" pitchFamily="34" charset="0"/>
                <a:cs typeface="Calibri" panose="020F0502020204030204" pitchFamily="34" charset="0"/>
              </a:rPr>
              <a:t>Human Resource Information</a:t>
            </a:r>
          </a:p>
        </p:txBody>
      </p:sp>
      <p:sp>
        <p:nvSpPr>
          <p:cNvPr id="6" name="Slide Number Placeholder 5"/>
          <p:cNvSpPr>
            <a:spLocks noGrp="1"/>
          </p:cNvSpPr>
          <p:nvPr>
            <p:ph type="sldNum" sz="quarter" idx="12"/>
          </p:nvPr>
        </p:nvSpPr>
        <p:spPr/>
        <p:txBody>
          <a:bodyPr/>
          <a:lstStyle/>
          <a:p>
            <a:pPr algn="r" defTabSz="342900" eaLnBrk="1" fontAlgn="auto" hangingPunct="1">
              <a:spcBef>
                <a:spcPts val="0"/>
              </a:spcBef>
              <a:spcAft>
                <a:spcPts val="0"/>
              </a:spcAft>
              <a:defRPr/>
            </a:pPr>
            <a:fld id="{4414807B-44EB-7242-827D-16A5EC7111B6}" type="slidenum">
              <a:rPr lang="en-ZA" sz="900">
                <a:solidFill>
                  <a:prstClr val="black">
                    <a:tint val="75000"/>
                  </a:prstClr>
                </a:solidFill>
                <a:latin typeface="Calibri"/>
                <a:cs typeface="+mn-cs"/>
              </a:rPr>
              <a:pPr algn="r" defTabSz="342900" eaLnBrk="1" fontAlgn="auto" hangingPunct="1">
                <a:spcBef>
                  <a:spcPts val="0"/>
                </a:spcBef>
                <a:spcAft>
                  <a:spcPts val="0"/>
                </a:spcAft>
                <a:defRPr/>
              </a:pPr>
              <a:t>15</a:t>
            </a:fld>
            <a:endParaRPr lang="en-ZA" sz="900">
              <a:solidFill>
                <a:prstClr val="black">
                  <a:tint val="75000"/>
                </a:prstClr>
              </a:solidFill>
              <a:latin typeface="Calibri"/>
              <a:cs typeface="+mn-cs"/>
            </a:endParaRPr>
          </a:p>
        </p:txBody>
      </p:sp>
      <p:sp>
        <p:nvSpPr>
          <p:cNvPr id="7" name="TextBox 6"/>
          <p:cNvSpPr txBox="1"/>
          <p:nvPr/>
        </p:nvSpPr>
        <p:spPr>
          <a:xfrm>
            <a:off x="8032" y="483518"/>
            <a:ext cx="7704856" cy="4622804"/>
          </a:xfrm>
          <a:prstGeom prst="rect">
            <a:avLst/>
          </a:prstGeom>
          <a:noFill/>
        </p:spPr>
        <p:txBody>
          <a:bodyPr wrap="square" lIns="91440" tIns="45720" rIns="91440" bIns="45720" rtlCol="0" anchor="t">
            <a:spAutoFit/>
          </a:bodyPr>
          <a:lstStyle/>
          <a:p>
            <a:pPr>
              <a:lnSpc>
                <a:spcPct val="115000"/>
              </a:lnSpc>
              <a:spcAft>
                <a:spcPts val="0"/>
              </a:spcAft>
              <a:tabLst>
                <a:tab pos="90170" algn="l"/>
              </a:tabLst>
            </a:pPr>
            <a:r>
              <a:rPr lang="en-GB" sz="1600" b="1">
                <a:latin typeface="Calibri" panose="020F0502020204030204" pitchFamily="34" charset="0"/>
                <a:ea typeface="Calibri" panose="020F0502020204030204" pitchFamily="34" charset="0"/>
                <a:cs typeface="Calibri" panose="020F0502020204030204" pitchFamily="34" charset="0"/>
              </a:rPr>
              <a:t>Status of human resources in the department</a:t>
            </a:r>
            <a:endParaRPr lang="en-ZA" sz="1600">
              <a:latin typeface="Calibri" panose="020F0502020204030204" pitchFamily="34" charset="0"/>
              <a:ea typeface="Calibri" panose="020F0502020204030204" pitchFamily="34" charset="0"/>
              <a:cs typeface="Calibri" panose="020F0502020204030204" pitchFamily="34" charset="0"/>
            </a:endParaRPr>
          </a:p>
          <a:p>
            <a:pPr marL="90170">
              <a:lnSpc>
                <a:spcPct val="115000"/>
              </a:lnSpc>
              <a:spcAft>
                <a:spcPts val="0"/>
              </a:spcAft>
            </a:pPr>
            <a:endParaRPr lang="en-ZA" sz="160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0"/>
              </a:spcAft>
            </a:pPr>
            <a:r>
              <a:rPr lang="en-GB" sz="1600">
                <a:latin typeface="Calibri"/>
                <a:ea typeface="Times New Roman" panose="02020603050405020304" pitchFamily="18" charset="0"/>
                <a:cs typeface="Calibri"/>
              </a:rPr>
              <a:t>In the year under review, the CPSI had a staff turnover employee of 6 percent, which represents one appointment and one transfer out of the department, five contracts that ended and one secondment that ended.  The organisation had a filled establishment of 26 posts on the approved establishment and two employees additional to the establishment.</a:t>
            </a:r>
            <a:endParaRPr lang="en-ZA" sz="1600">
              <a:latin typeface="Times New Roman"/>
              <a:ea typeface="Calibri" panose="020F0502020204030204" pitchFamily="34" charset="0"/>
              <a:cs typeface="Calibri"/>
            </a:endParaRPr>
          </a:p>
          <a:p>
            <a:pPr marL="90170">
              <a:lnSpc>
                <a:spcPct val="115000"/>
              </a:lnSpc>
              <a:spcAft>
                <a:spcPts val="0"/>
              </a:spcAft>
            </a:pPr>
            <a:endParaRPr lang="en-ZA" sz="160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tabLst>
                <a:tab pos="90170" algn="l"/>
              </a:tabLst>
            </a:pPr>
            <a:r>
              <a:rPr lang="en-GB" sz="1600" b="1">
                <a:latin typeface="Calibri" panose="020F0502020204030204" pitchFamily="34" charset="0"/>
                <a:ea typeface="Calibri" panose="020F0502020204030204" pitchFamily="34" charset="0"/>
                <a:cs typeface="Calibri" panose="020F0502020204030204" pitchFamily="34" charset="0"/>
              </a:rPr>
              <a:t>Human resource priorities for the year under review and the impact of these</a:t>
            </a:r>
            <a:endParaRPr lang="en-ZA" sz="160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tabLst>
                <a:tab pos="90170" algn="l"/>
              </a:tabLst>
            </a:pPr>
            <a:endParaRPr lang="en-ZA" sz="160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0"/>
              </a:spcAft>
            </a:pPr>
            <a:r>
              <a:rPr lang="en-GB" sz="1600">
                <a:latin typeface="Calibri" panose="020F0502020204030204" pitchFamily="34" charset="0"/>
                <a:ea typeface="Times New Roman" panose="02020603050405020304" pitchFamily="18" charset="0"/>
                <a:cs typeface="Calibri" panose="020F0502020204030204" pitchFamily="34" charset="0"/>
              </a:rPr>
              <a:t>During the 2019/20 financial year, the vacancy rate increased to 13.5% compared to 10.5% in the 2018/19 financial year. This is the result of four vacant posts at the end of the reporting period, compared to 2 vacant posts at the end of the 2018/19 financial year. The CPSI put a moratorium on filling of positions to allow the finalisation of an investigation on the repositioning of the organisation requested by the MPSA.  This resulted in four funded vacant posts not being filled during the period under review.  </a:t>
            </a:r>
            <a:endParaRPr lang="en-ZA" sz="1600">
              <a:latin typeface="Calibri" panose="020F0502020204030204" pitchFamily="34" charset="0"/>
              <a:ea typeface="Calibri" panose="020F0502020204030204" pitchFamily="34" charset="0"/>
              <a:cs typeface="Calibri" panose="020F0502020204030204" pitchFamily="34" charset="0"/>
            </a:endParaRPr>
          </a:p>
          <a:p>
            <a:pPr marL="90170">
              <a:lnSpc>
                <a:spcPct val="115000"/>
              </a:lnSpc>
              <a:spcAft>
                <a:spcPts val="0"/>
              </a:spcAft>
            </a:pPr>
            <a:r>
              <a:rPr lang="en-GB" sz="1600">
                <a:latin typeface="Calibri" panose="020F0502020204030204" pitchFamily="34" charset="0"/>
                <a:ea typeface="Calibri" panose="020F0502020204030204" pitchFamily="34" charset="0"/>
                <a:cs typeface="Calibri" panose="020F0502020204030204" pitchFamily="34" charset="0"/>
              </a:rPr>
              <a:t> </a:t>
            </a:r>
            <a:endParaRPr lang="en-ZA" sz="16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7830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7437600" cy="559313"/>
          </a:xfrm>
          <a:solidFill>
            <a:srgbClr val="3A81BA"/>
          </a:solidFill>
          <a:ln>
            <a:solidFill>
              <a:srgbClr val="3A81BA"/>
            </a:solidFill>
          </a:ln>
        </p:spPr>
        <p:txBody>
          <a:bodyPr>
            <a:noAutofit/>
          </a:bodyPr>
          <a:lstStyle/>
          <a:p>
            <a:pPr eaLnBrk="1" hangingPunct="1">
              <a:buFont typeface="Times New Roman" pitchFamily="-111" charset="0"/>
              <a:buNone/>
              <a:defRPr/>
            </a:pPr>
            <a:r>
              <a:rPr lang="en-US">
                <a:solidFill>
                  <a:schemeClr val="tx1"/>
                </a:solidFill>
                <a:latin typeface="Calibri" panose="020F0502020204030204" pitchFamily="34" charset="0"/>
                <a:cs typeface="Calibri" panose="020F0502020204030204" pitchFamily="34" charset="0"/>
              </a:rPr>
              <a:t>Human Resource Information</a:t>
            </a:r>
          </a:p>
        </p:txBody>
      </p:sp>
      <p:sp>
        <p:nvSpPr>
          <p:cNvPr id="6" name="Slide Number Placeholder 5"/>
          <p:cNvSpPr>
            <a:spLocks noGrp="1"/>
          </p:cNvSpPr>
          <p:nvPr>
            <p:ph type="sldNum" sz="quarter" idx="12"/>
          </p:nvPr>
        </p:nvSpPr>
        <p:spPr/>
        <p:txBody>
          <a:bodyPr/>
          <a:lstStyle/>
          <a:p>
            <a:pPr algn="r" defTabSz="342900" eaLnBrk="1" fontAlgn="auto" hangingPunct="1">
              <a:spcBef>
                <a:spcPts val="0"/>
              </a:spcBef>
              <a:spcAft>
                <a:spcPts val="0"/>
              </a:spcAft>
              <a:defRPr/>
            </a:pPr>
            <a:fld id="{4414807B-44EB-7242-827D-16A5EC7111B6}" type="slidenum">
              <a:rPr lang="en-ZA" sz="900">
                <a:solidFill>
                  <a:prstClr val="black">
                    <a:tint val="75000"/>
                  </a:prstClr>
                </a:solidFill>
                <a:latin typeface="Calibri"/>
                <a:cs typeface="+mn-cs"/>
              </a:rPr>
              <a:pPr algn="r" defTabSz="342900" eaLnBrk="1" fontAlgn="auto" hangingPunct="1">
                <a:spcBef>
                  <a:spcPts val="0"/>
                </a:spcBef>
                <a:spcAft>
                  <a:spcPts val="0"/>
                </a:spcAft>
                <a:defRPr/>
              </a:pPr>
              <a:t>16</a:t>
            </a:fld>
            <a:endParaRPr lang="en-ZA" sz="900">
              <a:solidFill>
                <a:prstClr val="black">
                  <a:tint val="75000"/>
                </a:prstClr>
              </a:solidFill>
              <a:latin typeface="Calibri"/>
              <a:cs typeface="+mn-cs"/>
            </a:endParaRPr>
          </a:p>
        </p:txBody>
      </p:sp>
      <p:sp>
        <p:nvSpPr>
          <p:cNvPr id="7" name="TextBox 6"/>
          <p:cNvSpPr txBox="1"/>
          <p:nvPr/>
        </p:nvSpPr>
        <p:spPr>
          <a:xfrm>
            <a:off x="8032" y="483518"/>
            <a:ext cx="7704856" cy="4606133"/>
          </a:xfrm>
          <a:prstGeom prst="rect">
            <a:avLst/>
          </a:prstGeom>
          <a:noFill/>
        </p:spPr>
        <p:txBody>
          <a:bodyPr wrap="square" rtlCol="0">
            <a:spAutoFit/>
          </a:bodyPr>
          <a:lstStyle/>
          <a:p>
            <a:pPr>
              <a:lnSpc>
                <a:spcPct val="115000"/>
              </a:lnSpc>
              <a:spcAft>
                <a:spcPts val="0"/>
              </a:spcAft>
              <a:tabLst>
                <a:tab pos="90170" algn="l"/>
              </a:tabLst>
            </a:pPr>
            <a:r>
              <a:rPr lang="en-GB" sz="1600" b="1">
                <a:latin typeface="Calibri" panose="020F0502020204030204" pitchFamily="34" charset="0"/>
                <a:ea typeface="Calibri" panose="020F0502020204030204" pitchFamily="34" charset="0"/>
                <a:cs typeface="Calibri" panose="020F0502020204030204" pitchFamily="34" charset="0"/>
              </a:rPr>
              <a:t>Status of human resources in the department</a:t>
            </a:r>
            <a:endParaRPr lang="en-ZA" sz="1600">
              <a:latin typeface="Calibri" panose="020F0502020204030204" pitchFamily="34" charset="0"/>
              <a:ea typeface="Calibri" panose="020F0502020204030204" pitchFamily="34" charset="0"/>
              <a:cs typeface="Calibri" panose="020F0502020204030204" pitchFamily="34" charset="0"/>
            </a:endParaRPr>
          </a:p>
          <a:p>
            <a:pPr marL="90170">
              <a:lnSpc>
                <a:spcPct val="115000"/>
              </a:lnSpc>
              <a:spcAft>
                <a:spcPts val="0"/>
              </a:spcAft>
            </a:pPr>
            <a:r>
              <a:rPr lang="en-GB" sz="1600">
                <a:latin typeface="Calibri" panose="020F0502020204030204" pitchFamily="34" charset="0"/>
                <a:ea typeface="Calibri" panose="020F0502020204030204" pitchFamily="34" charset="0"/>
                <a:cs typeface="Calibri" panose="020F0502020204030204" pitchFamily="34" charset="0"/>
              </a:rPr>
              <a:t> </a:t>
            </a:r>
            <a:endParaRPr lang="en-ZA" sz="160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0"/>
              </a:spcAft>
            </a:pPr>
            <a:r>
              <a:rPr lang="en-GB" sz="1600">
                <a:latin typeface="Calibri" panose="020F0502020204030204" pitchFamily="34" charset="0"/>
                <a:ea typeface="Times New Roman" panose="02020603050405020304" pitchFamily="18" charset="0"/>
                <a:cs typeface="Calibri" panose="020F0502020204030204" pitchFamily="34" charset="0"/>
              </a:rPr>
              <a:t>In the year under review, the CPSI had a staff turnover employee of 6 percent, which represent one appointment and one transfer out of the department, five contracts that ended and one secondment that ended.  The organisation had a filled establishment of 26 posts on the approved establishment and two employees additional to the establishment.</a:t>
            </a:r>
            <a:endParaRPr lang="en-ZA" sz="1600">
              <a:latin typeface="Calibri" panose="020F0502020204030204" pitchFamily="34" charset="0"/>
              <a:ea typeface="Calibri" panose="020F0502020204030204" pitchFamily="34" charset="0"/>
              <a:cs typeface="Calibri" panose="020F0502020204030204" pitchFamily="34" charset="0"/>
            </a:endParaRPr>
          </a:p>
          <a:p>
            <a:pPr marL="90170">
              <a:lnSpc>
                <a:spcPct val="115000"/>
              </a:lnSpc>
              <a:spcAft>
                <a:spcPts val="0"/>
              </a:spcAft>
            </a:pPr>
            <a:r>
              <a:rPr lang="en-GB" sz="1600">
                <a:latin typeface="Calibri" panose="020F0502020204030204" pitchFamily="34" charset="0"/>
                <a:ea typeface="Calibri" panose="020F0502020204030204" pitchFamily="34" charset="0"/>
                <a:cs typeface="Calibri" panose="020F0502020204030204" pitchFamily="34" charset="0"/>
              </a:rPr>
              <a:t> </a:t>
            </a:r>
            <a:endParaRPr lang="en-ZA" sz="160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tabLst>
                <a:tab pos="90170" algn="l"/>
              </a:tabLst>
            </a:pPr>
            <a:r>
              <a:rPr lang="en-GB" sz="1600" b="1">
                <a:latin typeface="Calibri" panose="020F0502020204030204" pitchFamily="34" charset="0"/>
                <a:ea typeface="Calibri" panose="020F0502020204030204" pitchFamily="34" charset="0"/>
                <a:cs typeface="Calibri" panose="020F0502020204030204" pitchFamily="34" charset="0"/>
              </a:rPr>
              <a:t>Human resource priorities for the year under review and the impact of these</a:t>
            </a:r>
            <a:endParaRPr lang="en-ZA" sz="160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tabLst>
                <a:tab pos="90170" algn="l"/>
              </a:tabLst>
            </a:pPr>
            <a:r>
              <a:rPr lang="en-GB" sz="1600" b="1">
                <a:latin typeface="Calibri" panose="020F0502020204030204" pitchFamily="34" charset="0"/>
                <a:ea typeface="Calibri" panose="020F0502020204030204" pitchFamily="34" charset="0"/>
                <a:cs typeface="Calibri" panose="020F0502020204030204" pitchFamily="34" charset="0"/>
              </a:rPr>
              <a:t> </a:t>
            </a:r>
            <a:endParaRPr lang="en-ZA" sz="160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0"/>
              </a:spcAft>
            </a:pPr>
            <a:r>
              <a:rPr lang="en-GB" sz="1600">
                <a:latin typeface="Calibri" panose="020F0502020204030204" pitchFamily="34" charset="0"/>
                <a:ea typeface="Times New Roman" panose="02020603050405020304" pitchFamily="18" charset="0"/>
                <a:cs typeface="Calibri" panose="020F0502020204030204" pitchFamily="34" charset="0"/>
              </a:rPr>
              <a:t>During the 2019/20 financial year, the vacancy rate increased to 13.5% compared to 10.5% in the 2018/19 financial year. This is the result of four vacant posts at the end of the reporting period, compared to 2 vacant posts at the end of the 2018/19 financial year. The CPSI put a moratorium on filling of positions to allow the finalisation of an investigation on the repositioning of the organisation requested by the MPSA.  This resulted in four funded vacant posts not being filled during the period under review.  </a:t>
            </a:r>
            <a:endParaRPr lang="en-ZA" sz="1600">
              <a:latin typeface="Calibri" panose="020F0502020204030204" pitchFamily="34" charset="0"/>
              <a:ea typeface="Calibri" panose="020F0502020204030204" pitchFamily="34" charset="0"/>
              <a:cs typeface="Calibri" panose="020F0502020204030204" pitchFamily="34" charset="0"/>
            </a:endParaRPr>
          </a:p>
          <a:p>
            <a:pPr marL="90170">
              <a:lnSpc>
                <a:spcPct val="115000"/>
              </a:lnSpc>
              <a:spcAft>
                <a:spcPts val="0"/>
              </a:spcAft>
            </a:pPr>
            <a:r>
              <a:rPr lang="en-GB" sz="1600">
                <a:latin typeface="Calibri" panose="020F0502020204030204" pitchFamily="34" charset="0"/>
                <a:ea typeface="Calibri" panose="020F0502020204030204" pitchFamily="34" charset="0"/>
                <a:cs typeface="Calibri" panose="020F0502020204030204" pitchFamily="34" charset="0"/>
              </a:rPr>
              <a:t> </a:t>
            </a:r>
            <a:endParaRPr lang="en-ZA" sz="16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6497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7380312" cy="559313"/>
          </a:xfrm>
          <a:solidFill>
            <a:schemeClr val="accent1"/>
          </a:solidFill>
        </p:spPr>
        <p:txBody>
          <a:bodyPr>
            <a:noAutofit/>
          </a:bodyPr>
          <a:lstStyle/>
          <a:p>
            <a:pPr eaLnBrk="1" hangingPunct="1">
              <a:buFont typeface="Times New Roman" pitchFamily="-111" charset="0"/>
              <a:buNone/>
              <a:defRPr/>
            </a:pPr>
            <a:r>
              <a:rPr lang="en-US">
                <a:solidFill>
                  <a:schemeClr val="tx1"/>
                </a:solidFill>
                <a:latin typeface="Calibri" panose="020F0502020204030204" pitchFamily="34" charset="0"/>
                <a:cs typeface="Calibri" panose="020F0502020204030204" pitchFamily="34" charset="0"/>
              </a:rPr>
              <a:t>Human Resource Information</a:t>
            </a:r>
          </a:p>
        </p:txBody>
      </p:sp>
      <p:sp>
        <p:nvSpPr>
          <p:cNvPr id="6" name="Slide Number Placeholder 5"/>
          <p:cNvSpPr>
            <a:spLocks noGrp="1"/>
          </p:cNvSpPr>
          <p:nvPr>
            <p:ph type="sldNum" sz="quarter" idx="12"/>
          </p:nvPr>
        </p:nvSpPr>
        <p:spPr/>
        <p:txBody>
          <a:bodyPr/>
          <a:lstStyle/>
          <a:p>
            <a:pPr algn="r" defTabSz="342900" eaLnBrk="1" fontAlgn="auto" hangingPunct="1">
              <a:spcBef>
                <a:spcPts val="0"/>
              </a:spcBef>
              <a:spcAft>
                <a:spcPts val="0"/>
              </a:spcAft>
              <a:defRPr/>
            </a:pPr>
            <a:fld id="{4414807B-44EB-7242-827D-16A5EC7111B6}" type="slidenum">
              <a:rPr lang="en-ZA" sz="900">
                <a:solidFill>
                  <a:prstClr val="black">
                    <a:tint val="75000"/>
                  </a:prstClr>
                </a:solidFill>
                <a:latin typeface="Calibri"/>
                <a:cs typeface="+mn-cs"/>
              </a:rPr>
              <a:pPr algn="r" defTabSz="342900" eaLnBrk="1" fontAlgn="auto" hangingPunct="1">
                <a:spcBef>
                  <a:spcPts val="0"/>
                </a:spcBef>
                <a:spcAft>
                  <a:spcPts val="0"/>
                </a:spcAft>
                <a:defRPr/>
              </a:pPr>
              <a:t>17</a:t>
            </a:fld>
            <a:endParaRPr lang="en-ZA" sz="900">
              <a:solidFill>
                <a:prstClr val="black">
                  <a:tint val="75000"/>
                </a:prstClr>
              </a:solidFill>
              <a:latin typeface="Calibri"/>
              <a:cs typeface="+mn-cs"/>
            </a:endParaRPr>
          </a:p>
        </p:txBody>
      </p:sp>
      <p:sp>
        <p:nvSpPr>
          <p:cNvPr id="7" name="TextBox 6"/>
          <p:cNvSpPr txBox="1"/>
          <p:nvPr/>
        </p:nvSpPr>
        <p:spPr>
          <a:xfrm>
            <a:off x="107504" y="627534"/>
            <a:ext cx="7272808" cy="4799775"/>
          </a:xfrm>
          <a:prstGeom prst="rect">
            <a:avLst/>
          </a:prstGeom>
          <a:noFill/>
        </p:spPr>
        <p:txBody>
          <a:bodyPr wrap="square" lIns="91440" tIns="45720" rIns="91440" bIns="45720" rtlCol="0" anchor="t">
            <a:spAutoFit/>
          </a:bodyPr>
          <a:lstStyle/>
          <a:p>
            <a:pPr algn="just">
              <a:lnSpc>
                <a:spcPct val="115000"/>
              </a:lnSpc>
              <a:spcAft>
                <a:spcPts val="0"/>
              </a:spcAft>
            </a:pPr>
            <a:r>
              <a:rPr lang="en-GB" sz="1600">
                <a:latin typeface="Calibri"/>
                <a:ea typeface="Times New Roman" panose="02020603050405020304" pitchFamily="18" charset="0"/>
                <a:cs typeface="Calibri"/>
              </a:rPr>
              <a:t>No interns were absorbed into permanent positions during the last financial year. During the first half of the period under review, two interns appointed in the previous financial year resigned from the CPSI to take up permanent employment in the private sector.</a:t>
            </a:r>
            <a:endParaRPr lang="en-ZA">
              <a:latin typeface="Times New Roman"/>
              <a:ea typeface="Calibri" panose="020F0502020204030204" pitchFamily="34" charset="0"/>
              <a:cs typeface="Calibri"/>
            </a:endParaRPr>
          </a:p>
          <a:p>
            <a:pPr algn="just">
              <a:lnSpc>
                <a:spcPct val="115000"/>
              </a:lnSpc>
              <a:spcAft>
                <a:spcPts val="0"/>
              </a:spcAft>
            </a:pPr>
            <a:endParaRPr lang="en-GB">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0"/>
              </a:spcAft>
            </a:pPr>
            <a:r>
              <a:rPr lang="en-GB" sz="1600">
                <a:latin typeface="Calibri" panose="020F0502020204030204" pitchFamily="34" charset="0"/>
                <a:ea typeface="Times New Roman" panose="02020603050405020304" pitchFamily="18" charset="0"/>
                <a:cs typeface="Calibri" panose="020F0502020204030204" pitchFamily="34" charset="0"/>
              </a:rPr>
              <a:t>The employment equity statistics at the end of the financial year were 7.1% in respect of persons with disabilities and 60% in respect of women at SMS level. </a:t>
            </a:r>
            <a:endParaRPr lang="en-ZA" sz="1600">
              <a:latin typeface="Calibri" panose="020F0502020204030204" pitchFamily="34" charset="0"/>
              <a:ea typeface="Calibri" panose="020F0502020204030204" pitchFamily="34" charset="0"/>
              <a:cs typeface="Calibri" panose="020F0502020204030204" pitchFamily="34" charset="0"/>
            </a:endParaRPr>
          </a:p>
          <a:p>
            <a:pPr marL="90170">
              <a:lnSpc>
                <a:spcPct val="115000"/>
              </a:lnSpc>
              <a:spcAft>
                <a:spcPts val="0"/>
              </a:spcAft>
            </a:pPr>
            <a:endParaRPr lang="en-ZA" sz="160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tabLst>
                <a:tab pos="90170" algn="l"/>
              </a:tabLst>
            </a:pPr>
            <a:r>
              <a:rPr lang="en-GB" sz="1600" b="1">
                <a:latin typeface="Calibri" panose="020F0502020204030204" pitchFamily="34" charset="0"/>
                <a:ea typeface="Calibri" panose="020F0502020204030204" pitchFamily="34" charset="0"/>
                <a:cs typeface="Calibri" panose="020F0502020204030204" pitchFamily="34" charset="0"/>
              </a:rPr>
              <a:t>Workforce planning and key strategies to attract and recruit a skilled and capable workforce</a:t>
            </a:r>
            <a:endParaRPr lang="en-ZA" sz="1600">
              <a:latin typeface="Calibri" panose="020F0502020204030204" pitchFamily="34" charset="0"/>
              <a:ea typeface="Calibri" panose="020F0502020204030204" pitchFamily="34" charset="0"/>
              <a:cs typeface="Calibri" panose="020F0502020204030204" pitchFamily="34" charset="0"/>
            </a:endParaRPr>
          </a:p>
          <a:p>
            <a:pPr marL="90170">
              <a:lnSpc>
                <a:spcPct val="115000"/>
              </a:lnSpc>
              <a:spcAft>
                <a:spcPts val="0"/>
              </a:spcAft>
            </a:pPr>
            <a:endParaRPr lang="en-ZA" sz="160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0"/>
              </a:spcAft>
            </a:pPr>
            <a:r>
              <a:rPr lang="en-GB" sz="1600">
                <a:latin typeface="Calibri"/>
                <a:ea typeface="Times New Roman" panose="02020603050405020304" pitchFamily="18" charset="0"/>
                <a:cs typeface="Calibri"/>
              </a:rPr>
              <a:t>All vacant funded positions in the CPSI were advertised in the DPSA vacancy circulars to encourage transparency and fair competition. These posts were, however, not filled when the moratorium on the filling of positions was effected during the second half of the period under review.  </a:t>
            </a:r>
            <a:endParaRPr lang="en-ZA" sz="1600">
              <a:latin typeface="Times New Roman"/>
              <a:ea typeface="Calibri" panose="020F0502020204030204" pitchFamily="34" charset="0"/>
              <a:cs typeface="Calibri" panose="020F0502020204030204" pitchFamily="34" charset="0"/>
            </a:endParaRPr>
          </a:p>
          <a:p>
            <a:pPr marL="90170">
              <a:lnSpc>
                <a:spcPct val="115000"/>
              </a:lnSpc>
              <a:spcAft>
                <a:spcPts val="0"/>
              </a:spcAft>
            </a:pPr>
            <a:endParaRPr lang="en-ZA" sz="1200">
              <a:latin typeface="Calibri" panose="020F0502020204030204" pitchFamily="34" charset="0"/>
              <a:ea typeface="Calibri" panose="020F0502020204030204" pitchFamily="34" charset="0"/>
              <a:cs typeface="Calibri" panose="020F0502020204030204" pitchFamily="34" charset="0"/>
            </a:endParaRPr>
          </a:p>
          <a:p>
            <a:pPr marL="90170">
              <a:lnSpc>
                <a:spcPct val="115000"/>
              </a:lnSpc>
              <a:spcAft>
                <a:spcPts val="0"/>
              </a:spcAft>
            </a:pPr>
            <a:r>
              <a:rPr lang="en-GB">
                <a:latin typeface="Calibri" panose="020F0502020204030204" pitchFamily="34" charset="0"/>
                <a:ea typeface="Calibri" panose="020F0502020204030204" pitchFamily="34" charset="0"/>
                <a:cs typeface="Calibri" panose="020F0502020204030204" pitchFamily="34" charset="0"/>
              </a:rPr>
              <a:t>  </a:t>
            </a:r>
            <a:endParaRPr lang="en-ZA">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4965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7380312" cy="559313"/>
          </a:xfrm>
          <a:solidFill>
            <a:schemeClr val="accent1"/>
          </a:solidFill>
        </p:spPr>
        <p:txBody>
          <a:bodyPr>
            <a:noAutofit/>
          </a:bodyPr>
          <a:lstStyle/>
          <a:p>
            <a:pPr eaLnBrk="1" hangingPunct="1">
              <a:buFont typeface="Times New Roman" pitchFamily="-111" charset="0"/>
              <a:buNone/>
              <a:defRPr/>
            </a:pPr>
            <a:r>
              <a:rPr lang="en-US">
                <a:solidFill>
                  <a:schemeClr val="tx1"/>
                </a:solidFill>
                <a:latin typeface="Calibri" panose="020F0502020204030204" pitchFamily="34" charset="0"/>
                <a:cs typeface="Calibri" panose="020F0502020204030204" pitchFamily="34" charset="0"/>
              </a:rPr>
              <a:t>Human Resource Information</a:t>
            </a:r>
          </a:p>
        </p:txBody>
      </p:sp>
      <p:sp>
        <p:nvSpPr>
          <p:cNvPr id="6" name="Slide Number Placeholder 5"/>
          <p:cNvSpPr>
            <a:spLocks noGrp="1"/>
          </p:cNvSpPr>
          <p:nvPr>
            <p:ph type="sldNum" sz="quarter" idx="12"/>
          </p:nvPr>
        </p:nvSpPr>
        <p:spPr/>
        <p:txBody>
          <a:bodyPr/>
          <a:lstStyle/>
          <a:p>
            <a:pPr algn="r" defTabSz="342900" eaLnBrk="1" fontAlgn="auto" hangingPunct="1">
              <a:spcBef>
                <a:spcPts val="0"/>
              </a:spcBef>
              <a:spcAft>
                <a:spcPts val="0"/>
              </a:spcAft>
              <a:defRPr/>
            </a:pPr>
            <a:fld id="{4414807B-44EB-7242-827D-16A5EC7111B6}" type="slidenum">
              <a:rPr lang="en-ZA" sz="900">
                <a:solidFill>
                  <a:prstClr val="black">
                    <a:tint val="75000"/>
                  </a:prstClr>
                </a:solidFill>
                <a:latin typeface="Calibri"/>
                <a:cs typeface="+mn-cs"/>
              </a:rPr>
              <a:pPr algn="r" defTabSz="342900" eaLnBrk="1" fontAlgn="auto" hangingPunct="1">
                <a:spcBef>
                  <a:spcPts val="0"/>
                </a:spcBef>
                <a:spcAft>
                  <a:spcPts val="0"/>
                </a:spcAft>
                <a:defRPr/>
              </a:pPr>
              <a:t>18</a:t>
            </a:fld>
            <a:endParaRPr lang="en-ZA" sz="900">
              <a:solidFill>
                <a:prstClr val="black">
                  <a:tint val="75000"/>
                </a:prstClr>
              </a:solidFill>
              <a:latin typeface="Calibri"/>
              <a:cs typeface="+mn-cs"/>
            </a:endParaRPr>
          </a:p>
        </p:txBody>
      </p:sp>
      <p:sp>
        <p:nvSpPr>
          <p:cNvPr id="7" name="TextBox 6"/>
          <p:cNvSpPr txBox="1"/>
          <p:nvPr/>
        </p:nvSpPr>
        <p:spPr>
          <a:xfrm>
            <a:off x="107504" y="627534"/>
            <a:ext cx="7272808" cy="2286780"/>
          </a:xfrm>
          <a:prstGeom prst="rect">
            <a:avLst/>
          </a:prstGeom>
          <a:noFill/>
        </p:spPr>
        <p:txBody>
          <a:bodyPr wrap="square" rtlCol="0">
            <a:spAutoFit/>
          </a:bodyPr>
          <a:lstStyle/>
          <a:p>
            <a:pPr marL="90170">
              <a:lnSpc>
                <a:spcPct val="115000"/>
              </a:lnSpc>
              <a:spcAft>
                <a:spcPts val="0"/>
              </a:spcAft>
            </a:pPr>
            <a:r>
              <a:rPr lang="en-GB">
                <a:latin typeface="Calibri" panose="020F0502020204030204" pitchFamily="34" charset="0"/>
                <a:ea typeface="Calibri" panose="020F0502020204030204" pitchFamily="34" charset="0"/>
                <a:cs typeface="Calibri" panose="020F0502020204030204" pitchFamily="34" charset="0"/>
              </a:rPr>
              <a:t> </a:t>
            </a:r>
            <a:endParaRPr lang="en-ZA" sz="160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0"/>
              </a:spcAft>
            </a:pPr>
            <a:r>
              <a:rPr lang="en-GB" sz="1600">
                <a:latin typeface="Calibri" panose="020F0502020204030204" pitchFamily="34" charset="0"/>
                <a:ea typeface="Times New Roman" panose="02020603050405020304" pitchFamily="18" charset="0"/>
                <a:cs typeface="Calibri" panose="020F0502020204030204" pitchFamily="34" charset="0"/>
              </a:rPr>
              <a:t>The Executive Director’s post is vacant since 1 October 2018.  The responsibilities of the post have been assigned to an employee seconded from the DPSA to the CPSI from October 2018 to June 2019 and another secondment from the Presidency from September 2019 to February 2020.  The responsibilities of the posts were assigned to internal capacity during the periods June 2019 to September 2019 and February 2020 to date.</a:t>
            </a:r>
            <a:endParaRPr lang="en-ZA" sz="1600">
              <a:latin typeface="Calibri" panose="020F0502020204030204" pitchFamily="34" charset="0"/>
              <a:ea typeface="Calibri" panose="020F0502020204030204" pitchFamily="34" charset="0"/>
              <a:cs typeface="Calibri" panose="020F0502020204030204" pitchFamily="34" charset="0"/>
            </a:endParaRPr>
          </a:p>
          <a:p>
            <a:pPr marL="90170">
              <a:lnSpc>
                <a:spcPct val="115000"/>
              </a:lnSpc>
              <a:spcAft>
                <a:spcPts val="0"/>
              </a:spcAft>
            </a:pPr>
            <a:r>
              <a:rPr lang="en-GB">
                <a:latin typeface="Calibri" panose="020F0502020204030204" pitchFamily="34" charset="0"/>
                <a:ea typeface="Calibri" panose="020F0502020204030204" pitchFamily="34" charset="0"/>
                <a:cs typeface="Calibri" panose="020F0502020204030204" pitchFamily="34" charset="0"/>
              </a:rPr>
              <a:t>  </a:t>
            </a:r>
            <a:endParaRPr lang="en-ZA">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804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7380312" cy="559313"/>
          </a:xfrm>
          <a:solidFill>
            <a:schemeClr val="accent1"/>
          </a:solidFill>
        </p:spPr>
        <p:txBody>
          <a:bodyPr>
            <a:noAutofit/>
          </a:bodyPr>
          <a:lstStyle/>
          <a:p>
            <a:pPr eaLnBrk="1" hangingPunct="1">
              <a:buFont typeface="Times New Roman" pitchFamily="-111" charset="0"/>
              <a:buNone/>
              <a:defRPr/>
            </a:pPr>
            <a:r>
              <a:rPr lang="en-US">
                <a:solidFill>
                  <a:schemeClr val="tx1"/>
                </a:solidFill>
                <a:latin typeface="Calibri" panose="020F0502020204030204" pitchFamily="34" charset="0"/>
                <a:cs typeface="Calibri" panose="020F0502020204030204" pitchFamily="34" charset="0"/>
              </a:rPr>
              <a:t>Human Resource Information</a:t>
            </a:r>
          </a:p>
        </p:txBody>
      </p:sp>
      <p:sp>
        <p:nvSpPr>
          <p:cNvPr id="6" name="Slide Number Placeholder 5"/>
          <p:cNvSpPr>
            <a:spLocks noGrp="1"/>
          </p:cNvSpPr>
          <p:nvPr>
            <p:ph type="sldNum" sz="quarter" idx="12"/>
          </p:nvPr>
        </p:nvSpPr>
        <p:spPr/>
        <p:txBody>
          <a:bodyPr/>
          <a:lstStyle/>
          <a:p>
            <a:pPr algn="r" defTabSz="342900" eaLnBrk="1" fontAlgn="auto" hangingPunct="1">
              <a:spcBef>
                <a:spcPts val="0"/>
              </a:spcBef>
              <a:spcAft>
                <a:spcPts val="0"/>
              </a:spcAft>
              <a:defRPr/>
            </a:pPr>
            <a:fld id="{4414807B-44EB-7242-827D-16A5EC7111B6}" type="slidenum">
              <a:rPr lang="en-ZA" sz="900">
                <a:solidFill>
                  <a:prstClr val="black">
                    <a:tint val="75000"/>
                  </a:prstClr>
                </a:solidFill>
                <a:latin typeface="Calibri"/>
                <a:cs typeface="+mn-cs"/>
              </a:rPr>
              <a:pPr algn="r" defTabSz="342900" eaLnBrk="1" fontAlgn="auto" hangingPunct="1">
                <a:spcBef>
                  <a:spcPts val="0"/>
                </a:spcBef>
                <a:spcAft>
                  <a:spcPts val="0"/>
                </a:spcAft>
                <a:defRPr/>
              </a:pPr>
              <a:t>19</a:t>
            </a:fld>
            <a:endParaRPr lang="en-ZA" sz="900">
              <a:solidFill>
                <a:prstClr val="black">
                  <a:tint val="75000"/>
                </a:prstClr>
              </a:solidFill>
              <a:latin typeface="Calibri"/>
              <a:cs typeface="+mn-cs"/>
            </a:endParaRPr>
          </a:p>
        </p:txBody>
      </p:sp>
      <p:sp>
        <p:nvSpPr>
          <p:cNvPr id="7" name="TextBox 6"/>
          <p:cNvSpPr txBox="1"/>
          <p:nvPr/>
        </p:nvSpPr>
        <p:spPr>
          <a:xfrm>
            <a:off x="107504" y="627534"/>
            <a:ext cx="7272808" cy="4174989"/>
          </a:xfrm>
          <a:prstGeom prst="rect">
            <a:avLst/>
          </a:prstGeom>
          <a:noFill/>
        </p:spPr>
        <p:txBody>
          <a:bodyPr wrap="square" rtlCol="0">
            <a:spAutoFit/>
          </a:bodyPr>
          <a:lstStyle/>
          <a:p>
            <a:pPr>
              <a:lnSpc>
                <a:spcPct val="115000"/>
              </a:lnSpc>
              <a:spcAft>
                <a:spcPts val="0"/>
              </a:spcAft>
            </a:pPr>
            <a:r>
              <a:rPr lang="en-GB" b="1">
                <a:latin typeface="Calibri" panose="020F0502020204030204" pitchFamily="34" charset="0"/>
                <a:ea typeface="Calibri" panose="020F0502020204030204" pitchFamily="34" charset="0"/>
                <a:cs typeface="Calibri" panose="020F0502020204030204" pitchFamily="34" charset="0"/>
              </a:rPr>
              <a:t>Employee performance management</a:t>
            </a:r>
            <a:endParaRPr lang="en-ZA">
              <a:latin typeface="Calibri" panose="020F0502020204030204" pitchFamily="34" charset="0"/>
              <a:ea typeface="Calibri" panose="020F0502020204030204" pitchFamily="34" charset="0"/>
              <a:cs typeface="Calibri" panose="020F0502020204030204" pitchFamily="34" charset="0"/>
            </a:endParaRPr>
          </a:p>
          <a:p>
            <a:pPr marL="90170">
              <a:lnSpc>
                <a:spcPct val="115000"/>
              </a:lnSpc>
              <a:spcAft>
                <a:spcPts val="0"/>
              </a:spcAft>
            </a:pPr>
            <a:r>
              <a:rPr lang="en-GB">
                <a:latin typeface="Calibri" panose="020F0502020204030204" pitchFamily="34" charset="0"/>
                <a:ea typeface="Calibri" panose="020F0502020204030204" pitchFamily="34" charset="0"/>
                <a:cs typeface="Calibri" panose="020F0502020204030204" pitchFamily="34" charset="0"/>
              </a:rPr>
              <a:t> </a:t>
            </a:r>
            <a:endParaRPr lang="en-ZA" sz="120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0"/>
              </a:spcAft>
            </a:pPr>
            <a:r>
              <a:rPr lang="en-GB">
                <a:latin typeface="Calibri" panose="020F0502020204030204" pitchFamily="34" charset="0"/>
                <a:ea typeface="Times New Roman" panose="02020603050405020304" pitchFamily="18" charset="0"/>
                <a:cs typeface="Calibri" panose="020F0502020204030204" pitchFamily="34" charset="0"/>
              </a:rPr>
              <a:t>The CPSI has an approved performance management and development policy for all staff. 100% of SMS members entered into performance agreements for the period under review.  The performance evaluations for 2018/19 were concluded, and the outcome of the assessments was communicated to staff in the third and fourth quarter of the financial year.</a:t>
            </a:r>
            <a:endParaRPr lang="en-ZA">
              <a:latin typeface="Calibri" panose="020F0502020204030204" pitchFamily="34" charset="0"/>
              <a:ea typeface="Calibri" panose="020F0502020204030204" pitchFamily="34" charset="0"/>
              <a:cs typeface="Calibri" panose="020F0502020204030204" pitchFamily="34" charset="0"/>
            </a:endParaRPr>
          </a:p>
          <a:p>
            <a:pPr marL="90170">
              <a:lnSpc>
                <a:spcPct val="115000"/>
              </a:lnSpc>
              <a:spcAft>
                <a:spcPts val="0"/>
              </a:spcAft>
            </a:pPr>
            <a:r>
              <a:rPr lang="en-GB">
                <a:latin typeface="Calibri" panose="020F0502020204030204" pitchFamily="34" charset="0"/>
                <a:ea typeface="Calibri" panose="020F0502020204030204" pitchFamily="34" charset="0"/>
                <a:cs typeface="Calibri" panose="020F0502020204030204" pitchFamily="34" charset="0"/>
              </a:rPr>
              <a:t> </a:t>
            </a:r>
            <a:endParaRPr lang="en-ZA" sz="1200">
              <a:latin typeface="Calibri" panose="020F0502020204030204" pitchFamily="34" charset="0"/>
              <a:ea typeface="Calibri" panose="020F0502020204030204" pitchFamily="34" charset="0"/>
              <a:cs typeface="Calibri" panose="020F0502020204030204" pitchFamily="34" charset="0"/>
            </a:endParaRPr>
          </a:p>
          <a:p>
            <a:pPr algn="just">
              <a:spcAft>
                <a:spcPts val="0"/>
              </a:spcAft>
              <a:tabLst>
                <a:tab pos="90170" algn="l"/>
              </a:tabLst>
            </a:pPr>
            <a:r>
              <a:rPr lang="en-GB" b="1">
                <a:latin typeface="Calibri" panose="020F0502020204030204" pitchFamily="34" charset="0"/>
                <a:cs typeface="Calibri" panose="020F0502020204030204" pitchFamily="34" charset="0"/>
              </a:rPr>
              <a:t>Achievements and challenges faced, as well as future human resource plans/goals</a:t>
            </a:r>
            <a:endParaRPr lang="en-ZA">
              <a:latin typeface="Calibri" panose="020F0502020204030204" pitchFamily="34" charset="0"/>
              <a:cs typeface="Calibri" panose="020F0502020204030204" pitchFamily="34" charset="0"/>
            </a:endParaRPr>
          </a:p>
          <a:p>
            <a:pPr marL="90170">
              <a:lnSpc>
                <a:spcPct val="115000"/>
              </a:lnSpc>
              <a:spcAft>
                <a:spcPts val="0"/>
              </a:spcAft>
            </a:pPr>
            <a:r>
              <a:rPr lang="en-GB">
                <a:latin typeface="Calibri" panose="020F0502020204030204" pitchFamily="34" charset="0"/>
                <a:ea typeface="Calibri" panose="020F0502020204030204" pitchFamily="34" charset="0"/>
                <a:cs typeface="Calibri" panose="020F0502020204030204" pitchFamily="34" charset="0"/>
              </a:rPr>
              <a:t> </a:t>
            </a:r>
            <a:endParaRPr lang="en-ZA" sz="120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0"/>
              </a:spcAft>
            </a:pPr>
            <a:r>
              <a:rPr lang="en-GB">
                <a:latin typeface="Calibri" panose="020F0502020204030204" pitchFamily="34" charset="0"/>
                <a:ea typeface="Times New Roman" panose="02020603050405020304" pitchFamily="18" charset="0"/>
                <a:cs typeface="Calibri" panose="020F0502020204030204" pitchFamily="34" charset="0"/>
              </a:rPr>
              <a:t>ICT capacity remains a challenge.  The challenge will be addressed through entering in a revised Memorandum of Understanding on Shared Services between DPSA and the CPSI.</a:t>
            </a:r>
            <a:endParaRPr lang="en-ZA">
              <a:latin typeface="Calibri" panose="020F0502020204030204" pitchFamily="34" charset="0"/>
              <a:ea typeface="Calibri" panose="020F0502020204030204" pitchFamily="34" charset="0"/>
              <a:cs typeface="Calibri" panose="020F0502020204030204" pitchFamily="34" charset="0"/>
            </a:endParaRPr>
          </a:p>
          <a:p>
            <a:pPr algn="just">
              <a:spcAft>
                <a:spcPts val="0"/>
              </a:spcAft>
              <a:tabLst>
                <a:tab pos="90170" algn="l"/>
              </a:tabLst>
            </a:pPr>
            <a:r>
              <a:rPr lang="en-GB" b="1">
                <a:latin typeface="Calibri" panose="020F0502020204030204" pitchFamily="34" charset="0"/>
                <a:cs typeface="Calibri" panose="020F0502020204030204" pitchFamily="34" charset="0"/>
              </a:rPr>
              <a:t> </a:t>
            </a:r>
            <a:endParaRPr lang="en-ZA">
              <a:latin typeface="Calibri" panose="020F0502020204030204" pitchFamily="34" charset="0"/>
              <a:cs typeface="Calibri" panose="020F0502020204030204" pitchFamily="34" charset="0"/>
            </a:endParaRPr>
          </a:p>
          <a:p>
            <a:pPr algn="just">
              <a:spcAft>
                <a:spcPts val="0"/>
              </a:spcAft>
              <a:tabLst>
                <a:tab pos="90170" algn="l"/>
              </a:tabLst>
            </a:pPr>
            <a:r>
              <a:rPr lang="en-GB" b="1">
                <a:latin typeface="Calibri" panose="020F0502020204030204" pitchFamily="34" charset="0"/>
                <a:cs typeface="Calibri" panose="020F0502020204030204" pitchFamily="34" charset="0"/>
              </a:rPr>
              <a:t>Future human resource plans</a:t>
            </a:r>
            <a:endParaRPr lang="en-ZA">
              <a:latin typeface="Calibri" panose="020F0502020204030204" pitchFamily="34" charset="0"/>
              <a:cs typeface="Calibri" panose="020F0502020204030204" pitchFamily="34" charset="0"/>
            </a:endParaRPr>
          </a:p>
          <a:p>
            <a:pPr algn="just">
              <a:spcAft>
                <a:spcPts val="0"/>
              </a:spcAft>
              <a:tabLst>
                <a:tab pos="90170" algn="l"/>
              </a:tabLst>
            </a:pPr>
            <a:r>
              <a:rPr lang="en-GB" b="1">
                <a:latin typeface="Calibri" panose="020F0502020204030204" pitchFamily="34" charset="0"/>
                <a:cs typeface="Calibri" panose="020F0502020204030204" pitchFamily="34" charset="0"/>
              </a:rPr>
              <a:t> </a:t>
            </a:r>
            <a:endParaRPr lang="en-ZA">
              <a:latin typeface="Calibri" panose="020F0502020204030204" pitchFamily="34" charset="0"/>
              <a:cs typeface="Calibri" panose="020F0502020204030204" pitchFamily="34" charset="0"/>
            </a:endParaRPr>
          </a:p>
          <a:p>
            <a:pPr algn="just">
              <a:lnSpc>
                <a:spcPct val="115000"/>
              </a:lnSpc>
              <a:spcAft>
                <a:spcPts val="0"/>
              </a:spcAft>
            </a:pPr>
            <a:r>
              <a:rPr lang="en-GB">
                <a:latin typeface="Calibri" panose="020F0502020204030204" pitchFamily="34" charset="0"/>
                <a:ea typeface="Times New Roman" panose="02020603050405020304" pitchFamily="18" charset="0"/>
                <a:cs typeface="Calibri" panose="020F0502020204030204" pitchFamily="34" charset="0"/>
              </a:rPr>
              <a:t>Future human resource plans include the improvement of compliance with the legislative framework and improved efficiency in HR processes and decision-making.</a:t>
            </a:r>
            <a:endParaRPr lang="en-ZA">
              <a:latin typeface="Calibri" panose="020F0502020204030204" pitchFamily="34" charset="0"/>
              <a:ea typeface="Calibri" panose="020F0502020204030204" pitchFamily="34" charset="0"/>
              <a:cs typeface="Calibri" panose="020F0502020204030204" pitchFamily="34" charset="0"/>
            </a:endParaRPr>
          </a:p>
          <a:p>
            <a:pPr marL="450215">
              <a:lnSpc>
                <a:spcPct val="115000"/>
              </a:lnSpc>
              <a:spcAft>
                <a:spcPts val="0"/>
              </a:spcAft>
              <a:tabLst>
                <a:tab pos="90170" algn="l"/>
              </a:tabLst>
            </a:pPr>
            <a:r>
              <a:rPr lang="en-GB">
                <a:latin typeface="Calibri" panose="020F0502020204030204" pitchFamily="34" charset="0"/>
                <a:ea typeface="Calibri" panose="020F0502020204030204" pitchFamily="34" charset="0"/>
                <a:cs typeface="Calibri" panose="020F0502020204030204" pitchFamily="34" charset="0"/>
              </a:rPr>
              <a:t> </a:t>
            </a:r>
            <a:endParaRPr lang="en-ZA">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5128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 xmlns:a16="http://schemas.microsoft.com/office/drawing/2014/main" id="{FDCBA928-45AA-DF47-84FF-9B421305571C}"/>
              </a:ext>
            </a:extLst>
          </p:cNvPr>
          <p:cNvSpPr txBox="1">
            <a:spLocks noGrp="1"/>
          </p:cNvSpPr>
          <p:nvPr>
            <p:ph type="title"/>
          </p:nvPr>
        </p:nvSpPr>
        <p:spPr>
          <a:xfrm>
            <a:off x="-1" y="-15874"/>
            <a:ext cx="7436965" cy="558000"/>
          </a:xfrm>
          <a:solidFill>
            <a:srgbClr val="3A81BA"/>
          </a:solidFill>
          <a:ln>
            <a:solidFill>
              <a:schemeClr val="accent1"/>
            </a:solidFill>
          </a:ln>
        </p:spPr>
        <p:txBody>
          <a:bodyPr bIns="72000"/>
          <a:lstStyle/>
          <a:p>
            <a:pPr>
              <a:defRPr/>
            </a:pPr>
            <a:r>
              <a:rPr lang="en-US" altLang="en-US">
                <a:latin typeface="Calibri" panose="020F0502020204030204" pitchFamily="34" charset="0"/>
                <a:ea typeface="MS PGothic" panose="020B0600070205080204" pitchFamily="34" charset="-128"/>
                <a:cs typeface="Calibri" panose="020F0502020204030204" pitchFamily="34" charset="0"/>
              </a:rPr>
              <a:t> </a:t>
            </a:r>
            <a:r>
              <a:rPr lang="en-US" altLang="en-US">
                <a:solidFill>
                  <a:schemeClr val="tx1"/>
                </a:solidFill>
                <a:latin typeface="Calibri" panose="020F0502020204030204" pitchFamily="34" charset="0"/>
                <a:ea typeface="MS PGothic" panose="020B0600070205080204" pitchFamily="34" charset="-128"/>
                <a:cs typeface="Calibri" panose="020F0502020204030204" pitchFamily="34" charset="0"/>
              </a:rPr>
              <a:t>Content</a:t>
            </a:r>
          </a:p>
        </p:txBody>
      </p:sp>
      <p:sp>
        <p:nvSpPr>
          <p:cNvPr id="23553" name="Slide Number Placeholder 3">
            <a:extLst>
              <a:ext uri="{FF2B5EF4-FFF2-40B4-BE49-F238E27FC236}">
                <a16:creationId xmlns=""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2</a:t>
            </a:fld>
            <a:endParaRPr lang="en-ZA" sz="1050">
              <a:solidFill>
                <a:srgbClr val="000000"/>
              </a:solidFill>
            </a:endParaRPr>
          </a:p>
        </p:txBody>
      </p:sp>
      <p:sp>
        <p:nvSpPr>
          <p:cNvPr id="7" name="Content Placeholder 2">
            <a:extLst>
              <a:ext uri="{FF2B5EF4-FFF2-40B4-BE49-F238E27FC236}">
                <a16:creationId xmlns="" xmlns:a16="http://schemas.microsoft.com/office/drawing/2014/main" id="{43BF4545-1ACD-BD46-B2C3-29C11AAF768F}"/>
              </a:ext>
            </a:extLst>
          </p:cNvPr>
          <p:cNvSpPr>
            <a:spLocks noGrp="1"/>
          </p:cNvSpPr>
          <p:nvPr>
            <p:ph idx="1"/>
          </p:nvPr>
        </p:nvSpPr>
        <p:spPr>
          <a:xfrm>
            <a:off x="0" y="536595"/>
            <a:ext cx="7436965" cy="3763347"/>
          </a:xfrm>
        </p:spPr>
        <p:txBody>
          <a:bodyPr>
            <a:noAutofit/>
          </a:bodyPr>
          <a:lstStyle/>
          <a:p>
            <a:pPr marL="228600" lvl="0" indent="-228600" eaLnBrk="1" fontAlgn="auto" hangingPunct="1">
              <a:lnSpc>
                <a:spcPct val="110000"/>
              </a:lnSpc>
              <a:spcBef>
                <a:spcPts val="0"/>
              </a:spcBef>
              <a:spcAft>
                <a:spcPts val="0"/>
              </a:spcAft>
              <a:buSzPct val="100000"/>
            </a:pPr>
            <a:r>
              <a:rPr lang="en-ZA" sz="2400" kern="1200">
                <a:solidFill>
                  <a:schemeClr val="tx1"/>
                </a:solidFill>
                <a:latin typeface="Calibri"/>
                <a:cs typeface="Calibri"/>
              </a:rPr>
              <a:t>Report of the Auditor-General</a:t>
            </a:r>
            <a:endParaRPr lang="en-ZA" sz="2400" kern="1200">
              <a:solidFill>
                <a:schemeClr val="tx1"/>
              </a:solidFill>
            </a:endParaRPr>
          </a:p>
          <a:p>
            <a:pPr marL="228600" lvl="0" indent="-228600" eaLnBrk="1" fontAlgn="auto" hangingPunct="1">
              <a:lnSpc>
                <a:spcPct val="110000"/>
              </a:lnSpc>
              <a:spcBef>
                <a:spcPts val="0"/>
              </a:spcBef>
              <a:spcAft>
                <a:spcPts val="0"/>
              </a:spcAft>
              <a:buSzPct val="100000"/>
            </a:pPr>
            <a:r>
              <a:rPr lang="en-GB" sz="2400">
                <a:solidFill>
                  <a:schemeClr val="tx1"/>
                </a:solidFill>
                <a:latin typeface="Calibri"/>
                <a:cs typeface="Calibri"/>
              </a:rPr>
              <a:t>Overview of Performance for 2019/20</a:t>
            </a:r>
            <a:endParaRPr lang="en-ZA" sz="2400" kern="1200">
              <a:solidFill>
                <a:schemeClr val="tx1"/>
              </a:solidFill>
              <a:latin typeface="Calibri"/>
              <a:cs typeface="Calibri"/>
            </a:endParaRPr>
          </a:p>
          <a:p>
            <a:pPr marL="228600" lvl="0" indent="-228600" eaLnBrk="1" fontAlgn="auto" hangingPunct="1">
              <a:lnSpc>
                <a:spcPct val="110000"/>
              </a:lnSpc>
              <a:spcBef>
                <a:spcPts val="0"/>
              </a:spcBef>
              <a:spcAft>
                <a:spcPts val="0"/>
              </a:spcAft>
              <a:buSzPct val="100000"/>
            </a:pPr>
            <a:r>
              <a:rPr lang="en-ZA" sz="2400" kern="1200">
                <a:solidFill>
                  <a:schemeClr val="tx1"/>
                </a:solidFill>
              </a:rPr>
              <a:t>2019/20 Highlights</a:t>
            </a:r>
          </a:p>
          <a:p>
            <a:pPr marL="228600" lvl="0" indent="-228600" eaLnBrk="1" fontAlgn="auto" hangingPunct="1">
              <a:lnSpc>
                <a:spcPct val="110000"/>
              </a:lnSpc>
              <a:spcBef>
                <a:spcPts val="0"/>
              </a:spcBef>
              <a:spcAft>
                <a:spcPts val="0"/>
              </a:spcAft>
              <a:buSzPct val="100000"/>
            </a:pPr>
            <a:r>
              <a:rPr lang="en-ZA" sz="2400" kern="1200">
                <a:solidFill>
                  <a:schemeClr val="tx1"/>
                </a:solidFill>
              </a:rPr>
              <a:t>Targets not achieved</a:t>
            </a:r>
          </a:p>
          <a:p>
            <a:pPr marL="228600" lvl="0" indent="-228600" eaLnBrk="1" fontAlgn="auto" hangingPunct="1">
              <a:lnSpc>
                <a:spcPct val="110000"/>
              </a:lnSpc>
              <a:spcBef>
                <a:spcPts val="0"/>
              </a:spcBef>
              <a:spcAft>
                <a:spcPts val="0"/>
              </a:spcAft>
              <a:buSzPct val="100000"/>
            </a:pPr>
            <a:r>
              <a:rPr lang="en-ZA" sz="2400" kern="1200">
                <a:solidFill>
                  <a:schemeClr val="tx1"/>
                </a:solidFill>
              </a:rPr>
              <a:t>Human Resource Information</a:t>
            </a:r>
          </a:p>
          <a:p>
            <a:r>
              <a:rPr lang="en-ZA" sz="2400" kern="1200">
                <a:solidFill>
                  <a:schemeClr val="tx1"/>
                </a:solidFill>
                <a:latin typeface="Calibri"/>
                <a:cs typeface="Calibri"/>
              </a:rPr>
              <a:t>Annual Financial Statements for the period ending 31 March 2020</a:t>
            </a:r>
          </a:p>
          <a:p>
            <a:pPr marL="0" indent="0" algn="just">
              <a:buNone/>
            </a:pPr>
            <a:endParaRPr lang="en-GB" sz="2000">
              <a:solidFill>
                <a:prstClr val="black"/>
              </a:solidFill>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hape 65">
            <a:extLst>
              <a:ext uri="{FF2B5EF4-FFF2-40B4-BE49-F238E27FC236}">
                <a16:creationId xmlns="" xmlns:a16="http://schemas.microsoft.com/office/drawing/2014/main" id="{8795DB4B-AFAE-DF46-8808-388C626E435F}"/>
              </a:ext>
            </a:extLst>
          </p:cNvPr>
          <p:cNvSpPr txBox="1">
            <a:spLocks noGrp="1"/>
          </p:cNvSpPr>
          <p:nvPr>
            <p:ph type="ctrTitle"/>
          </p:nvPr>
        </p:nvSpPr>
        <p:spPr>
          <a:xfrm>
            <a:off x="361160" y="1458706"/>
            <a:ext cx="3854450" cy="3600400"/>
          </a:xfrm>
        </p:spPr>
        <p:txBody>
          <a:bodyPr/>
          <a:lstStyle/>
          <a:p>
            <a:pPr eaLnBrk="1" hangingPunct="1">
              <a:spcBef>
                <a:spcPct val="0"/>
              </a:spcBef>
              <a:buClr>
                <a:srgbClr val="999999"/>
              </a:buClr>
              <a:buSzTx/>
              <a:buFont typeface="Montserrat" pitchFamily="2" charset="77"/>
              <a:buNone/>
            </a:pPr>
            <a:r>
              <a:rPr lang="en-US" altLang="en-US" b="1">
                <a:solidFill>
                  <a:srgbClr val="999999"/>
                </a:solidFill>
                <a:latin typeface="Montserrat" pitchFamily="2" charset="77"/>
                <a:cs typeface="Arial" panose="020B0604020202020204" pitchFamily="34" charset="0"/>
                <a:sym typeface="Montserrat" pitchFamily="2" charset="77"/>
              </a:rPr>
              <a:t/>
            </a:r>
            <a:br>
              <a:rPr lang="en-US" altLang="en-US" b="1">
                <a:solidFill>
                  <a:srgbClr val="999999"/>
                </a:solidFill>
                <a:latin typeface="Montserrat" pitchFamily="2" charset="77"/>
                <a:cs typeface="Arial" panose="020B0604020202020204" pitchFamily="34" charset="0"/>
                <a:sym typeface="Montserrat" pitchFamily="2" charset="77"/>
              </a:rPr>
            </a:br>
            <a:r>
              <a:rPr lang="en-US" altLang="en-US" b="1">
                <a:solidFill>
                  <a:srgbClr val="999999"/>
                </a:solidFill>
                <a:latin typeface="Montserrat" pitchFamily="2" charset="77"/>
                <a:cs typeface="Arial" panose="020B0604020202020204" pitchFamily="34" charset="0"/>
                <a:sym typeface="Montserrat" pitchFamily="2" charset="77"/>
              </a:rPr>
              <a:t/>
            </a:r>
            <a:br>
              <a:rPr lang="en-US" altLang="en-US" b="1">
                <a:solidFill>
                  <a:srgbClr val="999999"/>
                </a:solidFill>
                <a:latin typeface="Montserrat" pitchFamily="2" charset="77"/>
                <a:cs typeface="Arial" panose="020B0604020202020204" pitchFamily="34" charset="0"/>
                <a:sym typeface="Montserrat" pitchFamily="2" charset="77"/>
              </a:rPr>
            </a:br>
            <a:r>
              <a:rPr lang="en-US" altLang="en-US" b="1">
                <a:solidFill>
                  <a:srgbClr val="999999"/>
                </a:solidFill>
                <a:latin typeface="Montserrat" pitchFamily="2" charset="77"/>
                <a:cs typeface="Arial" panose="020B0604020202020204" pitchFamily="34" charset="0"/>
                <a:sym typeface="Montserrat" pitchFamily="2" charset="77"/>
              </a:rPr>
              <a:t/>
            </a:r>
            <a:br>
              <a:rPr lang="en-US" altLang="en-US" b="1">
                <a:solidFill>
                  <a:srgbClr val="999999"/>
                </a:solidFill>
                <a:latin typeface="Montserrat" pitchFamily="2" charset="77"/>
                <a:cs typeface="Arial" panose="020B0604020202020204" pitchFamily="34" charset="0"/>
                <a:sym typeface="Montserrat" pitchFamily="2" charset="77"/>
              </a:rPr>
            </a:br>
            <a:r>
              <a:rPr lang="en-US" altLang="en-US" b="1">
                <a:solidFill>
                  <a:srgbClr val="999999"/>
                </a:solidFill>
                <a:latin typeface="Montserrat" pitchFamily="2" charset="77"/>
                <a:cs typeface="Arial" panose="020B0604020202020204" pitchFamily="34" charset="0"/>
                <a:sym typeface="Montserrat" pitchFamily="2" charset="77"/>
              </a:rPr>
              <a:t/>
            </a:r>
            <a:br>
              <a:rPr lang="en-US" altLang="en-US" b="1">
                <a:solidFill>
                  <a:srgbClr val="999999"/>
                </a:solidFill>
                <a:latin typeface="Montserrat" pitchFamily="2" charset="77"/>
                <a:cs typeface="Arial" panose="020B0604020202020204" pitchFamily="34" charset="0"/>
                <a:sym typeface="Montserrat" pitchFamily="2" charset="77"/>
              </a:rPr>
            </a:br>
            <a:r>
              <a:rPr lang="en-US" altLang="en-US" b="1">
                <a:solidFill>
                  <a:srgbClr val="999999"/>
                </a:solidFill>
                <a:latin typeface="Montserrat" pitchFamily="2" charset="77"/>
                <a:cs typeface="Arial" panose="020B0604020202020204" pitchFamily="34" charset="0"/>
                <a:sym typeface="Montserrat" pitchFamily="2" charset="77"/>
              </a:rPr>
              <a:t/>
            </a:r>
            <a:br>
              <a:rPr lang="en-US" altLang="en-US" b="1">
                <a:solidFill>
                  <a:srgbClr val="999999"/>
                </a:solidFill>
                <a:latin typeface="Montserrat" pitchFamily="2" charset="77"/>
                <a:cs typeface="Arial" panose="020B0604020202020204" pitchFamily="34" charset="0"/>
                <a:sym typeface="Montserrat" pitchFamily="2" charset="77"/>
              </a:rPr>
            </a:br>
            <a:r>
              <a:rPr lang="en-US" altLang="en-US" b="1">
                <a:solidFill>
                  <a:srgbClr val="999999"/>
                </a:solidFill>
                <a:latin typeface="Montserrat" pitchFamily="2" charset="77"/>
                <a:cs typeface="Arial" panose="020B0604020202020204" pitchFamily="34" charset="0"/>
                <a:sym typeface="Montserrat" pitchFamily="2" charset="77"/>
              </a:rPr>
              <a:t/>
            </a:r>
            <a:br>
              <a:rPr lang="en-US" altLang="en-US" b="1">
                <a:solidFill>
                  <a:srgbClr val="999999"/>
                </a:solidFill>
                <a:latin typeface="Montserrat" pitchFamily="2" charset="77"/>
                <a:cs typeface="Arial" panose="020B0604020202020204" pitchFamily="34" charset="0"/>
                <a:sym typeface="Montserrat" pitchFamily="2" charset="77"/>
              </a:rPr>
            </a:br>
            <a:r>
              <a:rPr lang="en-US" altLang="en-US" b="1">
                <a:solidFill>
                  <a:srgbClr val="999999"/>
                </a:solidFill>
                <a:latin typeface="Montserrat" pitchFamily="2" charset="77"/>
                <a:cs typeface="Arial" panose="020B0604020202020204" pitchFamily="34" charset="0"/>
                <a:sym typeface="Montserrat" pitchFamily="2" charset="77"/>
              </a:rPr>
              <a:t/>
            </a:r>
            <a:br>
              <a:rPr lang="en-US" altLang="en-US" b="1">
                <a:solidFill>
                  <a:srgbClr val="999999"/>
                </a:solidFill>
                <a:latin typeface="Montserrat" pitchFamily="2" charset="77"/>
                <a:cs typeface="Arial" panose="020B0604020202020204" pitchFamily="34" charset="0"/>
                <a:sym typeface="Montserrat" pitchFamily="2" charset="77"/>
              </a:rPr>
            </a:br>
            <a:endParaRPr lang="en-US" altLang="en-US" b="1">
              <a:solidFill>
                <a:srgbClr val="999999"/>
              </a:solidFill>
              <a:latin typeface="Century Gothic" panose="020B0502020202020204" pitchFamily="34" charset="0"/>
              <a:cs typeface="Calibri" panose="020F0502020204030204" pitchFamily="34" charset="0"/>
              <a:sym typeface="Montserrat" pitchFamily="2" charset="77"/>
            </a:endParaRPr>
          </a:p>
        </p:txBody>
      </p:sp>
      <p:sp>
        <p:nvSpPr>
          <p:cNvPr id="2" name="Rectangle 1"/>
          <p:cNvSpPr/>
          <p:nvPr/>
        </p:nvSpPr>
        <p:spPr>
          <a:xfrm>
            <a:off x="299071" y="1739499"/>
            <a:ext cx="3916539" cy="1815882"/>
          </a:xfrm>
          <a:prstGeom prst="rect">
            <a:avLst/>
          </a:prstGeom>
        </p:spPr>
        <p:txBody>
          <a:bodyPr wrap="square">
            <a:spAutoFit/>
          </a:bodyPr>
          <a:lstStyle/>
          <a:p>
            <a:r>
              <a:rPr lang="en-ZA" sz="2800" b="1">
                <a:latin typeface="Calibri" panose="020F0502020204030204" pitchFamily="34" charset="0"/>
                <a:cs typeface="Calibri" panose="020F0502020204030204" pitchFamily="34" charset="0"/>
              </a:rPr>
              <a:t>ANNUAL FINANCIAL STATEMENTS FOR THE PERIOD ENDING 31 MARCH 2020</a:t>
            </a:r>
            <a:endParaRPr lang="en-ZA" sz="2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1958329"/>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 xmlns:a16="http://schemas.microsoft.com/office/drawing/2014/main" id="{FDCBA928-45AA-DF47-84FF-9B421305571C}"/>
              </a:ext>
            </a:extLst>
          </p:cNvPr>
          <p:cNvSpPr txBox="1">
            <a:spLocks noGrp="1"/>
          </p:cNvSpPr>
          <p:nvPr>
            <p:ph type="title"/>
          </p:nvPr>
        </p:nvSpPr>
        <p:spPr>
          <a:xfrm>
            <a:off x="0" y="0"/>
            <a:ext cx="7436965" cy="493960"/>
          </a:xfrm>
          <a:solidFill>
            <a:srgbClr val="3A81BA"/>
          </a:solidFill>
        </p:spPr>
        <p:txBody>
          <a:bodyPr/>
          <a:lstStyle/>
          <a:p>
            <a:pPr>
              <a:defRPr/>
            </a:pPr>
            <a:r>
              <a:rPr lang="en-ZA">
                <a:solidFill>
                  <a:schemeClr val="tx1"/>
                </a:solidFill>
                <a:latin typeface="Calibri" panose="020F0502020204030204" pitchFamily="34" charset="0"/>
                <a:cs typeface="Calibri" panose="020F0502020204030204" pitchFamily="34" charset="0"/>
              </a:rPr>
              <a:t>Appropriation statement</a:t>
            </a:r>
            <a:endParaRPr lang="en-US" altLang="en-US">
              <a:solidFill>
                <a:schemeClr val="tx1"/>
              </a:solidFill>
              <a:latin typeface="Calibri" panose="020F0502020204030204" pitchFamily="34" charset="0"/>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21</a:t>
            </a:fld>
            <a:endParaRPr lang="en-ZA" sz="1050">
              <a:solidFill>
                <a:srgbClr val="000000"/>
              </a:solidFill>
            </a:endParaRPr>
          </a:p>
        </p:txBody>
      </p:sp>
      <p:sp>
        <p:nvSpPr>
          <p:cNvPr id="7" name="Content Placeholder 2">
            <a:extLst>
              <a:ext uri="{FF2B5EF4-FFF2-40B4-BE49-F238E27FC236}">
                <a16:creationId xmlns="" xmlns:a16="http://schemas.microsoft.com/office/drawing/2014/main" id="{43BF4545-1ACD-BD46-B2C3-29C11AAF768F}"/>
              </a:ext>
            </a:extLst>
          </p:cNvPr>
          <p:cNvSpPr>
            <a:spLocks noGrp="1"/>
          </p:cNvSpPr>
          <p:nvPr>
            <p:ph idx="1"/>
          </p:nvPr>
        </p:nvSpPr>
        <p:spPr>
          <a:xfrm>
            <a:off x="0" y="493960"/>
            <a:ext cx="7791610" cy="4328566"/>
          </a:xfrm>
        </p:spPr>
        <p:txBody>
          <a:bodyPr>
            <a:noAutofit/>
          </a:bodyPr>
          <a:lstStyle/>
          <a:p>
            <a:pPr marL="0" indent="0" algn="just" eaLnBrk="1" fontAlgn="auto" hangingPunct="1">
              <a:lnSpc>
                <a:spcPct val="150000"/>
              </a:lnSpc>
              <a:spcBef>
                <a:spcPts val="0"/>
              </a:spcBef>
              <a:spcAft>
                <a:spcPts val="0"/>
              </a:spcAft>
              <a:buSzPct val="100000"/>
              <a:buNone/>
            </a:pPr>
            <a:r>
              <a:rPr lang="en-US" sz="1400"/>
              <a:t>The expenditure for the period of the 1</a:t>
            </a:r>
            <a:r>
              <a:rPr lang="en-US" sz="1400" baseline="30000"/>
              <a:t>st</a:t>
            </a:r>
            <a:r>
              <a:rPr lang="en-US" sz="1400"/>
              <a:t>  of April 2019 to the 31</a:t>
            </a:r>
            <a:r>
              <a:rPr lang="en-US" sz="1400" baseline="30000"/>
              <a:t>st</a:t>
            </a:r>
            <a:r>
              <a:rPr lang="en-US" sz="1400"/>
              <a:t> of March 2020 amounted to R29.856 million or 77.68% of the appropriation of R 38.347 million for the year. </a:t>
            </a:r>
          </a:p>
          <a:p>
            <a:pPr algn="just" eaLnBrk="1" fontAlgn="auto" hangingPunct="1">
              <a:lnSpc>
                <a:spcPct val="150000"/>
              </a:lnSpc>
              <a:spcBef>
                <a:spcPts val="0"/>
              </a:spcBef>
              <a:spcAft>
                <a:spcPts val="0"/>
              </a:spcAft>
              <a:buSzPct val="100000"/>
            </a:pPr>
            <a:r>
              <a:rPr lang="en-US" sz="1400" b="1">
                <a:latin typeface="Calibri"/>
                <a:cs typeface="Calibri"/>
              </a:rPr>
              <a:t>Compensation of employees - </a:t>
            </a:r>
            <a:r>
              <a:rPr lang="en-US" sz="1400">
                <a:latin typeface="Calibri"/>
                <a:cs typeface="Calibri"/>
              </a:rPr>
              <a:t>An amount of R19.9 million was spent up to the 31</a:t>
            </a:r>
            <a:r>
              <a:rPr lang="en-US" sz="1400" baseline="30000">
                <a:latin typeface="Calibri"/>
                <a:cs typeface="Calibri"/>
              </a:rPr>
              <a:t>st</a:t>
            </a:r>
            <a:r>
              <a:rPr lang="en-US" sz="1400">
                <a:latin typeface="Calibri"/>
                <a:cs typeface="Calibri"/>
              </a:rPr>
              <a:t> of March 2020 (95.41 % of the compensation budget).  The spending is lower (R953 000) than anticipated as a result of the vacant Executive Director’s post since 2018; the position was filled through secondments from the DPSA until June 2019, and again from a secondment from the Presidency from September 2019.  The secondment from the Presidency ended on the 14th of February 2020.  For the remainder of the financial year, the post was filled through internal capacity.   The CPSI has another three vacant posts that were in the process of being filled.  The positions will not be filled due to the pending organisational review of the CPSI. Two of these three vacant posts are currently occupied by officials, appointed additional to the establishment, on lower than projected notches. These vacancies resulted in savings from differences in notch levels for the 2019/20 financial year and the vacant post since October 2019. </a:t>
            </a:r>
            <a:endParaRPr lang="en-US" sz="1400"/>
          </a:p>
        </p:txBody>
      </p:sp>
      <p:sp>
        <p:nvSpPr>
          <p:cNvPr id="8" name="TextBox 7">
            <a:extLst>
              <a:ext uri="{FF2B5EF4-FFF2-40B4-BE49-F238E27FC236}">
                <a16:creationId xmlns="" xmlns:a16="http://schemas.microsoft.com/office/drawing/2014/main" id="{D6C37885-84C6-4488-976C-3D7BB20C0363}"/>
              </a:ext>
            </a:extLst>
          </p:cNvPr>
          <p:cNvSpPr txBox="1"/>
          <p:nvPr/>
        </p:nvSpPr>
        <p:spPr>
          <a:xfrm>
            <a:off x="3200400" y="234315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p>
        </p:txBody>
      </p:sp>
    </p:spTree>
    <p:extLst>
      <p:ext uri="{BB962C8B-B14F-4D97-AF65-F5344CB8AC3E}">
        <p14:creationId xmlns:p14="http://schemas.microsoft.com/office/powerpoint/2010/main" val="478180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 xmlns:a16="http://schemas.microsoft.com/office/drawing/2014/main" id="{FDCBA928-45AA-DF47-84FF-9B421305571C}"/>
              </a:ext>
            </a:extLst>
          </p:cNvPr>
          <p:cNvSpPr txBox="1">
            <a:spLocks noGrp="1"/>
          </p:cNvSpPr>
          <p:nvPr>
            <p:ph type="title"/>
          </p:nvPr>
        </p:nvSpPr>
        <p:spPr>
          <a:xfrm>
            <a:off x="0" y="0"/>
            <a:ext cx="7436965" cy="493960"/>
          </a:xfrm>
          <a:solidFill>
            <a:srgbClr val="3A81BA"/>
          </a:solidFill>
        </p:spPr>
        <p:txBody>
          <a:bodyPr/>
          <a:lstStyle/>
          <a:p>
            <a:pPr>
              <a:defRPr/>
            </a:pPr>
            <a:r>
              <a:rPr lang="en-ZA">
                <a:solidFill>
                  <a:schemeClr val="tx1"/>
                </a:solidFill>
                <a:latin typeface="Calibri" panose="020F0502020204030204" pitchFamily="34" charset="0"/>
                <a:cs typeface="Calibri" panose="020F0502020204030204" pitchFamily="34" charset="0"/>
              </a:rPr>
              <a:t>Appropriation statement (continued)</a:t>
            </a:r>
            <a:endParaRPr lang="en-US" altLang="en-US">
              <a:solidFill>
                <a:schemeClr val="tx1"/>
              </a:solidFill>
              <a:latin typeface="Calibri" panose="020F0502020204030204" pitchFamily="34" charset="0"/>
              <a:cs typeface="Calibri" panose="020F0502020204030204" pitchFamily="34" charset="0"/>
            </a:endParaRPr>
          </a:p>
        </p:txBody>
      </p:sp>
      <p:sp>
        <p:nvSpPr>
          <p:cNvPr id="23553" name="Slide Number Placeholder 3">
            <a:extLst>
              <a:ext uri="{FF2B5EF4-FFF2-40B4-BE49-F238E27FC236}">
                <a16:creationId xmlns=""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22</a:t>
            </a:fld>
            <a:endParaRPr lang="en-ZA" sz="1050">
              <a:solidFill>
                <a:srgbClr val="000000"/>
              </a:solidFill>
            </a:endParaRPr>
          </a:p>
        </p:txBody>
      </p:sp>
      <p:sp>
        <p:nvSpPr>
          <p:cNvPr id="7" name="Content Placeholder 2">
            <a:extLst>
              <a:ext uri="{FF2B5EF4-FFF2-40B4-BE49-F238E27FC236}">
                <a16:creationId xmlns="" xmlns:a16="http://schemas.microsoft.com/office/drawing/2014/main" id="{43BF4545-1ACD-BD46-B2C3-29C11AAF768F}"/>
              </a:ext>
            </a:extLst>
          </p:cNvPr>
          <p:cNvSpPr>
            <a:spLocks noGrp="1"/>
          </p:cNvSpPr>
          <p:nvPr>
            <p:ph idx="1"/>
          </p:nvPr>
        </p:nvSpPr>
        <p:spPr>
          <a:xfrm>
            <a:off x="0" y="493960"/>
            <a:ext cx="7791610" cy="4328566"/>
          </a:xfrm>
        </p:spPr>
        <p:txBody>
          <a:bodyPr>
            <a:noAutofit/>
          </a:bodyPr>
          <a:lstStyle/>
          <a:p>
            <a:pPr algn="just" eaLnBrk="1" fontAlgn="auto" hangingPunct="1">
              <a:lnSpc>
                <a:spcPct val="150000"/>
              </a:lnSpc>
              <a:spcBef>
                <a:spcPts val="0"/>
              </a:spcBef>
              <a:spcAft>
                <a:spcPts val="0"/>
              </a:spcAft>
              <a:buSzPct val="100000"/>
            </a:pPr>
            <a:r>
              <a:rPr lang="en-US" sz="1400" b="1">
                <a:latin typeface="Calibri"/>
                <a:cs typeface="Calibri"/>
              </a:rPr>
              <a:t>Goods and Services  - </a:t>
            </a:r>
            <a:r>
              <a:rPr lang="en-US" sz="1400">
                <a:latin typeface="Calibri"/>
                <a:cs typeface="Calibri"/>
              </a:rPr>
              <a:t>An amount of R 9.31 million was spent on Goods and Services for the same period; (55.96 percent of the Goods &amp; Services budget); the expenditure is lower than projected. </a:t>
            </a:r>
            <a:r>
              <a:rPr lang="en-US" sz="1400" i="1">
                <a:latin typeface="Calibri"/>
                <a:cs typeface="Calibri"/>
              </a:rPr>
              <a:t>Office accommodation (R4, 322 million): </a:t>
            </a:r>
            <a:r>
              <a:rPr lang="en-US" sz="1400">
                <a:latin typeface="Calibri"/>
                <a:cs typeface="Calibri"/>
              </a:rPr>
              <a:t>The CPSI’s relocation to the DPSA Batho Pele/Agrivaal Building resulted in some areas of underspending the financial year.  Funds projected for the lease accommodation were planned to be redirected to tenant installation, upgrading long-overdue infrastructure and maintenance of the building as per the MoU with DPSA. This could not be invested in during the year due to the pending organisational review of the CPSI.  </a:t>
            </a:r>
            <a:br>
              <a:rPr lang="en-US" sz="1400">
                <a:latin typeface="Calibri"/>
                <a:cs typeface="Calibri"/>
              </a:rPr>
            </a:br>
            <a:r>
              <a:rPr lang="en-US" sz="1400" i="1">
                <a:latin typeface="Calibri"/>
                <a:cs typeface="Calibri"/>
              </a:rPr>
              <a:t>Computer Services:  </a:t>
            </a:r>
            <a:r>
              <a:rPr lang="en-US" sz="1400">
                <a:latin typeface="Calibri"/>
                <a:cs typeface="Calibri"/>
              </a:rPr>
              <a:t>The CPSI financial system at the DPSA/ Agrivaal Building was only reconnected to the transversal systems at SITA during July 2019.  All financial transactions were performed at SITA’s offices in Centurion from March 2019 to the 08</a:t>
            </a:r>
            <a:r>
              <a:rPr lang="en-US" sz="1400" baseline="30000">
                <a:latin typeface="Calibri"/>
                <a:cs typeface="Calibri"/>
              </a:rPr>
              <a:t>th</a:t>
            </a:r>
            <a:r>
              <a:rPr lang="en-US" sz="1400">
                <a:latin typeface="Calibri"/>
                <a:cs typeface="Calibri"/>
              </a:rPr>
              <a:t> of July 2019.  For this reason, transaction costs incurred were lower than anticipated and resulted in an underspending at the end of the financial year.</a:t>
            </a:r>
          </a:p>
          <a:p>
            <a:pPr algn="just" eaLnBrk="1" fontAlgn="auto" hangingPunct="1">
              <a:lnSpc>
                <a:spcPct val="150000"/>
              </a:lnSpc>
              <a:spcBef>
                <a:spcPts val="0"/>
              </a:spcBef>
              <a:spcAft>
                <a:spcPts val="0"/>
              </a:spcAft>
              <a:buSzPct val="100000"/>
            </a:pPr>
            <a:r>
              <a:rPr lang="en-US" sz="1400"/>
              <a:t> </a:t>
            </a:r>
            <a:br>
              <a:rPr lang="en-US" sz="1400"/>
            </a:br>
            <a:r>
              <a:rPr lang="en-US" sz="1000">
                <a:latin typeface="Arial" panose="020B0604020202020204" pitchFamily="34" charset="0"/>
                <a:cs typeface="Arial" panose="020B0604020202020204" pitchFamily="34" charset="0"/>
              </a:rPr>
              <a:t> </a:t>
            </a:r>
            <a:endParaRPr lang="en-GB" sz="1000" kern="1200">
              <a:solidFill>
                <a:srgbClr val="595959"/>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 xmlns:a16="http://schemas.microsoft.com/office/drawing/2014/main" id="{D6C37885-84C6-4488-976C-3D7BB20C0363}"/>
              </a:ext>
            </a:extLst>
          </p:cNvPr>
          <p:cNvSpPr txBox="1"/>
          <p:nvPr/>
        </p:nvSpPr>
        <p:spPr>
          <a:xfrm>
            <a:off x="3200400" y="234315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p>
        </p:txBody>
      </p:sp>
    </p:spTree>
    <p:extLst>
      <p:ext uri="{BB962C8B-B14F-4D97-AF65-F5344CB8AC3E}">
        <p14:creationId xmlns:p14="http://schemas.microsoft.com/office/powerpoint/2010/main" val="5756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 xmlns:a16="http://schemas.microsoft.com/office/drawing/2014/main" id="{FDCBA928-45AA-DF47-84FF-9B421305571C}"/>
              </a:ext>
            </a:extLst>
          </p:cNvPr>
          <p:cNvSpPr txBox="1">
            <a:spLocks noGrp="1"/>
          </p:cNvSpPr>
          <p:nvPr>
            <p:ph type="title"/>
          </p:nvPr>
        </p:nvSpPr>
        <p:spPr>
          <a:xfrm>
            <a:off x="0" y="0"/>
            <a:ext cx="7436965" cy="493960"/>
          </a:xfrm>
          <a:solidFill>
            <a:srgbClr val="3A81BA"/>
          </a:solidFill>
        </p:spPr>
        <p:txBody>
          <a:bodyPr/>
          <a:lstStyle/>
          <a:p>
            <a:pPr>
              <a:defRPr/>
            </a:pPr>
            <a:r>
              <a:rPr lang="en-ZA">
                <a:solidFill>
                  <a:schemeClr val="tx1"/>
                </a:solidFill>
                <a:latin typeface="Calibri" panose="020F0502020204030204" pitchFamily="34" charset="0"/>
                <a:cs typeface="Calibri" panose="020F0502020204030204" pitchFamily="34" charset="0"/>
              </a:rPr>
              <a:t>Appropriation statement (continued)</a:t>
            </a:r>
            <a:endParaRPr lang="en-US" altLang="en-US">
              <a:solidFill>
                <a:schemeClr val="tx1"/>
              </a:solidFill>
              <a:latin typeface="Calibri" panose="020F0502020204030204" pitchFamily="34" charset="0"/>
              <a:cs typeface="Calibri" panose="020F0502020204030204" pitchFamily="34" charset="0"/>
            </a:endParaRPr>
          </a:p>
        </p:txBody>
      </p:sp>
      <p:sp>
        <p:nvSpPr>
          <p:cNvPr id="23553" name="Slide Number Placeholder 3">
            <a:extLst>
              <a:ext uri="{FF2B5EF4-FFF2-40B4-BE49-F238E27FC236}">
                <a16:creationId xmlns=""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23</a:t>
            </a:fld>
            <a:endParaRPr lang="en-ZA" sz="1050">
              <a:solidFill>
                <a:srgbClr val="000000"/>
              </a:solidFill>
            </a:endParaRPr>
          </a:p>
        </p:txBody>
      </p:sp>
      <p:sp>
        <p:nvSpPr>
          <p:cNvPr id="7" name="Content Placeholder 2">
            <a:extLst>
              <a:ext uri="{FF2B5EF4-FFF2-40B4-BE49-F238E27FC236}">
                <a16:creationId xmlns="" xmlns:a16="http://schemas.microsoft.com/office/drawing/2014/main" id="{43BF4545-1ACD-BD46-B2C3-29C11AAF768F}"/>
              </a:ext>
            </a:extLst>
          </p:cNvPr>
          <p:cNvSpPr>
            <a:spLocks noGrp="1"/>
          </p:cNvSpPr>
          <p:nvPr>
            <p:ph idx="1"/>
          </p:nvPr>
        </p:nvSpPr>
        <p:spPr>
          <a:xfrm>
            <a:off x="0" y="493960"/>
            <a:ext cx="7681893" cy="4328566"/>
          </a:xfrm>
        </p:spPr>
        <p:txBody>
          <a:bodyPr>
            <a:noAutofit/>
          </a:bodyPr>
          <a:lstStyle/>
          <a:p>
            <a:pPr marL="0" indent="0" eaLnBrk="1" fontAlgn="auto" hangingPunct="1">
              <a:lnSpc>
                <a:spcPct val="150000"/>
              </a:lnSpc>
              <a:spcBef>
                <a:spcPts val="0"/>
              </a:spcBef>
              <a:spcAft>
                <a:spcPts val="0"/>
              </a:spcAft>
              <a:buSzPct val="100000"/>
              <a:buNone/>
            </a:pPr>
            <a:r>
              <a:rPr lang="en-US" sz="1400">
                <a:latin typeface="Calibri"/>
                <a:cs typeface="Calibri"/>
              </a:rPr>
              <a:t>There was lower than anticipated spending on </a:t>
            </a:r>
            <a:r>
              <a:rPr lang="en-US" sz="1400" i="1">
                <a:latin typeface="Calibri"/>
                <a:cs typeface="Calibri"/>
              </a:rPr>
              <a:t>travel and accommodation </a:t>
            </a:r>
            <a:r>
              <a:rPr lang="en-US" sz="1400">
                <a:latin typeface="Calibri"/>
                <a:cs typeface="Calibri"/>
              </a:rPr>
              <a:t>as the projects were mainly Gauteng-based. Further savings were made due to the non-achievement of the target on the development of new solutions and that the online publishing of the Public Sector Guide was done in-house, which led to lower spending.  Lower </a:t>
            </a:r>
            <a:r>
              <a:rPr lang="en-US" sz="1400" i="1">
                <a:latin typeface="Calibri"/>
                <a:cs typeface="Calibri"/>
              </a:rPr>
              <a:t>travel and accommodation </a:t>
            </a:r>
            <a:r>
              <a:rPr lang="en-US" sz="1400">
                <a:latin typeface="Calibri"/>
                <a:cs typeface="Calibri"/>
              </a:rPr>
              <a:t>costs were incurred as the Annual Public Service Innovation Conference and the Awards Ceremony were held in Gauteng, leading to savings.  In addition, staff would have travelled to the conference and award ceremony on different dates, but because they were held back-to-back, the travel and accommodation costs were much less. Further savings were made on non-employee foreign travel since the UNPAN workshop was not held, due to the loss of capacity. </a:t>
            </a:r>
            <a:r>
              <a:rPr lang="en-US" sz="1400"/>
              <a:t/>
            </a:r>
            <a:br>
              <a:rPr lang="en-US" sz="1400"/>
            </a:br>
            <a:r>
              <a:rPr lang="en-US" sz="1400">
                <a:latin typeface="Calibri"/>
                <a:cs typeface="Calibri"/>
              </a:rPr>
              <a:t> </a:t>
            </a:r>
            <a:r>
              <a:rPr lang="en-US" sz="1400"/>
              <a:t/>
            </a:r>
            <a:br>
              <a:rPr lang="en-US" sz="1400"/>
            </a:br>
            <a:r>
              <a:rPr lang="en-US" sz="1400">
                <a:latin typeface="Calibri"/>
                <a:cs typeface="Calibri"/>
              </a:rPr>
              <a:t>The Awards Finalists Workshop was not held during 2019 as part of the Awards Programme, but finalists attended the conference instead. Due to the small number of entries received for the awards, fewer site visits were conducted, further cutting down on venue, travel and accommodation costs. </a:t>
            </a:r>
            <a:r>
              <a:rPr lang="en-US" sz="1400"/>
              <a:t/>
            </a:r>
            <a:br>
              <a:rPr lang="en-US" sz="1400"/>
            </a:br>
            <a:r>
              <a:rPr lang="en-US" sz="1400">
                <a:latin typeface="Calibri"/>
                <a:cs typeface="Calibri"/>
              </a:rPr>
              <a:t> </a:t>
            </a:r>
            <a:r>
              <a:rPr lang="en-US" sz="1400"/>
              <a:t/>
            </a:r>
            <a:br>
              <a:rPr lang="en-US" sz="1400"/>
            </a:br>
            <a:endParaRPr lang="en-GB" sz="1400" kern="1200">
              <a:solidFill>
                <a:srgbClr val="595959"/>
              </a:solidFill>
            </a:endParaRPr>
          </a:p>
        </p:txBody>
      </p:sp>
      <p:sp>
        <p:nvSpPr>
          <p:cNvPr id="8" name="TextBox 7">
            <a:extLst>
              <a:ext uri="{FF2B5EF4-FFF2-40B4-BE49-F238E27FC236}">
                <a16:creationId xmlns="" xmlns:a16="http://schemas.microsoft.com/office/drawing/2014/main" id="{D6C37885-84C6-4488-976C-3D7BB20C0363}"/>
              </a:ext>
            </a:extLst>
          </p:cNvPr>
          <p:cNvSpPr txBox="1"/>
          <p:nvPr/>
        </p:nvSpPr>
        <p:spPr>
          <a:xfrm>
            <a:off x="3200400" y="234315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p>
        </p:txBody>
      </p:sp>
    </p:spTree>
    <p:extLst>
      <p:ext uri="{BB962C8B-B14F-4D97-AF65-F5344CB8AC3E}">
        <p14:creationId xmlns:p14="http://schemas.microsoft.com/office/powerpoint/2010/main" val="2933379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 xmlns:a16="http://schemas.microsoft.com/office/drawing/2014/main" id="{FDCBA928-45AA-DF47-84FF-9B421305571C}"/>
              </a:ext>
            </a:extLst>
          </p:cNvPr>
          <p:cNvSpPr txBox="1">
            <a:spLocks noGrp="1"/>
          </p:cNvSpPr>
          <p:nvPr>
            <p:ph type="title"/>
          </p:nvPr>
        </p:nvSpPr>
        <p:spPr>
          <a:xfrm>
            <a:off x="0" y="3175"/>
            <a:ext cx="7436965" cy="493960"/>
          </a:xfrm>
          <a:solidFill>
            <a:srgbClr val="3A81BA"/>
          </a:solidFill>
        </p:spPr>
        <p:txBody>
          <a:bodyPr/>
          <a:lstStyle/>
          <a:p>
            <a:pPr>
              <a:defRPr/>
            </a:pPr>
            <a:r>
              <a:rPr lang="en-ZA">
                <a:solidFill>
                  <a:schemeClr val="tx1"/>
                </a:solidFill>
                <a:latin typeface="Calibri" panose="020F0502020204030204" pitchFamily="34" charset="0"/>
                <a:cs typeface="Calibri" panose="020F0502020204030204" pitchFamily="34" charset="0"/>
              </a:rPr>
              <a:t>Appropriation statement (continued)</a:t>
            </a:r>
            <a:endParaRPr lang="en-US" altLang="en-US">
              <a:solidFill>
                <a:schemeClr val="tx1"/>
              </a:solidFill>
              <a:latin typeface="Calibri" panose="020F0502020204030204" pitchFamily="34" charset="0"/>
              <a:cs typeface="Calibri" panose="020F0502020204030204" pitchFamily="34" charset="0"/>
            </a:endParaRPr>
          </a:p>
        </p:txBody>
      </p:sp>
      <p:sp>
        <p:nvSpPr>
          <p:cNvPr id="23553" name="Slide Number Placeholder 3">
            <a:extLst>
              <a:ext uri="{FF2B5EF4-FFF2-40B4-BE49-F238E27FC236}">
                <a16:creationId xmlns=""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24</a:t>
            </a:fld>
            <a:endParaRPr lang="en-ZA" sz="1050">
              <a:solidFill>
                <a:srgbClr val="000000"/>
              </a:solidFill>
            </a:endParaRPr>
          </a:p>
        </p:txBody>
      </p:sp>
      <p:sp>
        <p:nvSpPr>
          <p:cNvPr id="7" name="Content Placeholder 2">
            <a:extLst>
              <a:ext uri="{FF2B5EF4-FFF2-40B4-BE49-F238E27FC236}">
                <a16:creationId xmlns="" xmlns:a16="http://schemas.microsoft.com/office/drawing/2014/main" id="{43BF4545-1ACD-BD46-B2C3-29C11AAF768F}"/>
              </a:ext>
            </a:extLst>
          </p:cNvPr>
          <p:cNvSpPr>
            <a:spLocks noGrp="1"/>
          </p:cNvSpPr>
          <p:nvPr>
            <p:ph idx="1"/>
          </p:nvPr>
        </p:nvSpPr>
        <p:spPr>
          <a:xfrm>
            <a:off x="0" y="493960"/>
            <a:ext cx="7681893" cy="4649540"/>
          </a:xfrm>
        </p:spPr>
        <p:txBody>
          <a:bodyPr>
            <a:noAutofit/>
          </a:bodyPr>
          <a:lstStyle/>
          <a:p>
            <a:pPr marL="0" indent="0" algn="just" eaLnBrk="1" fontAlgn="auto" hangingPunct="1">
              <a:lnSpc>
                <a:spcPct val="150000"/>
              </a:lnSpc>
              <a:spcBef>
                <a:spcPts val="0"/>
              </a:spcBef>
              <a:spcAft>
                <a:spcPts val="0"/>
              </a:spcAft>
              <a:buSzPct val="100000"/>
              <a:buNone/>
            </a:pPr>
            <a:r>
              <a:rPr lang="en-US" sz="1400">
                <a:latin typeface="Calibri"/>
                <a:cs typeface="Calibri"/>
              </a:rPr>
              <a:t>The </a:t>
            </a:r>
            <a:r>
              <a:rPr lang="en-US" sz="1400" i="1">
                <a:latin typeface="Calibri"/>
                <a:cs typeface="Calibri"/>
              </a:rPr>
              <a:t>revamp of the website</a:t>
            </a:r>
            <a:r>
              <a:rPr lang="en-US" sz="1400">
                <a:latin typeface="Calibri"/>
                <a:cs typeface="Calibri"/>
              </a:rPr>
              <a:t>, estimated at R450 000, was not incurred.  This expenditure will not be incurred, pending the organisational review of the CPSI. The </a:t>
            </a:r>
            <a:r>
              <a:rPr lang="en-US" sz="1400" i="1">
                <a:latin typeface="Calibri"/>
                <a:cs typeface="Calibri"/>
              </a:rPr>
              <a:t>publication of the journal </a:t>
            </a:r>
            <a:r>
              <a:rPr lang="en-US" sz="1400">
                <a:latin typeface="Calibri"/>
                <a:cs typeface="Calibri"/>
              </a:rPr>
              <a:t>online further saved printing costs of R200 000. Payment of goods and services for one of the replication projects was not made due to the failure by the service provider to deliver goods by the end of March 2020. The Service Provider could not source some of the materials to complete the custom-made </a:t>
            </a:r>
            <a:r>
              <a:rPr lang="en-US" sz="1400" i="1">
                <a:latin typeface="Calibri"/>
                <a:cs typeface="Calibri"/>
              </a:rPr>
              <a:t>Standing Boxes for Cerebral Palsy</a:t>
            </a:r>
            <a:r>
              <a:rPr lang="en-US" sz="1400">
                <a:latin typeface="Calibri"/>
                <a:cs typeface="Calibri"/>
              </a:rPr>
              <a:t> children for the replication site in the Free State.</a:t>
            </a:r>
          </a:p>
          <a:p>
            <a:pPr marL="0" lvl="0" indent="0" algn="just" eaLnBrk="1" fontAlgn="auto" hangingPunct="1">
              <a:lnSpc>
                <a:spcPct val="150000"/>
              </a:lnSpc>
              <a:spcBef>
                <a:spcPts val="0"/>
              </a:spcBef>
              <a:spcAft>
                <a:spcPts val="0"/>
              </a:spcAft>
              <a:buSzPct val="100000"/>
              <a:buNone/>
            </a:pPr>
            <a:r>
              <a:rPr lang="en-US" sz="1400" b="1"/>
              <a:t>Transfers and Subsidies - </a:t>
            </a:r>
            <a:r>
              <a:rPr lang="en-US" sz="1400"/>
              <a:t>An amount of R69 000 was spent on the payment of leave gratuities to four former employees under transfers and subsidies to households.  A further amount of R40 000 was spent on an arbitration award to a former employee. The shortfall in this economic classification will be funded from savings under Goods and services. </a:t>
            </a:r>
          </a:p>
          <a:p>
            <a:pPr marL="0" indent="0" algn="just" eaLnBrk="1" fontAlgn="auto" hangingPunct="1">
              <a:lnSpc>
                <a:spcPct val="150000"/>
              </a:lnSpc>
              <a:spcBef>
                <a:spcPts val="0"/>
              </a:spcBef>
              <a:spcAft>
                <a:spcPts val="0"/>
              </a:spcAft>
              <a:buSzPct val="100000"/>
              <a:buNone/>
            </a:pPr>
            <a:r>
              <a:rPr lang="en-US" sz="1400" b="1">
                <a:latin typeface="Calibri"/>
                <a:cs typeface="Calibri"/>
              </a:rPr>
              <a:t>Machinery and Equipment - </a:t>
            </a:r>
            <a:r>
              <a:rPr lang="en-US" sz="1400">
                <a:latin typeface="Calibri"/>
                <a:cs typeface="Calibri"/>
              </a:rPr>
              <a:t>An amount of R479 000 was spent on the Purchases for Capital Assets. This expenditure is R279 000 lower than the anticipated at year-end as a direct result of the pending the review of the CPSI. </a:t>
            </a:r>
            <a:endParaRPr lang="en-GB" sz="1400" kern="1200"/>
          </a:p>
          <a:p>
            <a:pPr marL="0" lvl="0" indent="0" algn="just">
              <a:spcBef>
                <a:spcPts val="0"/>
              </a:spcBef>
              <a:spcAft>
                <a:spcPts val="0"/>
              </a:spcAft>
              <a:buSzPct val="100000"/>
              <a:buNone/>
            </a:pPr>
            <a:endParaRPr lang="en-GB" sz="1400" kern="1200">
              <a:solidFill>
                <a:srgbClr val="595959"/>
              </a:solidFill>
            </a:endParaRPr>
          </a:p>
          <a:p>
            <a:pPr marL="0" indent="0" algn="just" eaLnBrk="1" fontAlgn="auto" hangingPunct="1">
              <a:lnSpc>
                <a:spcPct val="150000"/>
              </a:lnSpc>
              <a:spcBef>
                <a:spcPts val="0"/>
              </a:spcBef>
              <a:spcAft>
                <a:spcPts val="0"/>
              </a:spcAft>
              <a:buSzPct val="100000"/>
              <a:buNone/>
            </a:pPr>
            <a:r>
              <a:rPr lang="en-US" sz="1400"/>
              <a:t> </a:t>
            </a:r>
            <a:br>
              <a:rPr lang="en-US" sz="1400"/>
            </a:br>
            <a:r>
              <a:rPr lang="en-US" sz="1400"/>
              <a:t> </a:t>
            </a:r>
            <a:endParaRPr lang="en-GB" sz="1400" kern="1200">
              <a:solidFill>
                <a:srgbClr val="595959"/>
              </a:solidFill>
            </a:endParaRPr>
          </a:p>
        </p:txBody>
      </p:sp>
      <p:sp>
        <p:nvSpPr>
          <p:cNvPr id="8" name="TextBox 7">
            <a:extLst>
              <a:ext uri="{FF2B5EF4-FFF2-40B4-BE49-F238E27FC236}">
                <a16:creationId xmlns="" xmlns:a16="http://schemas.microsoft.com/office/drawing/2014/main" id="{D6C37885-84C6-4488-976C-3D7BB20C0363}"/>
              </a:ext>
            </a:extLst>
          </p:cNvPr>
          <p:cNvSpPr txBox="1"/>
          <p:nvPr/>
        </p:nvSpPr>
        <p:spPr>
          <a:xfrm>
            <a:off x="3200400" y="234315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p>
        </p:txBody>
      </p:sp>
    </p:spTree>
    <p:extLst>
      <p:ext uri="{BB962C8B-B14F-4D97-AF65-F5344CB8AC3E}">
        <p14:creationId xmlns:p14="http://schemas.microsoft.com/office/powerpoint/2010/main" val="1862846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 xmlns:a16="http://schemas.microsoft.com/office/drawing/2014/main" id="{FDCBA928-45AA-DF47-84FF-9B421305571C}"/>
              </a:ext>
            </a:extLst>
          </p:cNvPr>
          <p:cNvSpPr txBox="1">
            <a:spLocks noGrp="1"/>
          </p:cNvSpPr>
          <p:nvPr>
            <p:ph type="title"/>
          </p:nvPr>
        </p:nvSpPr>
        <p:spPr>
          <a:xfrm>
            <a:off x="0" y="0"/>
            <a:ext cx="7436965" cy="493960"/>
          </a:xfrm>
          <a:solidFill>
            <a:srgbClr val="3A81BA"/>
          </a:solidFill>
        </p:spPr>
        <p:txBody>
          <a:bodyPr/>
          <a:lstStyle/>
          <a:p>
            <a:pPr>
              <a:defRPr/>
            </a:pPr>
            <a:r>
              <a:rPr lang="en-ZA">
                <a:solidFill>
                  <a:schemeClr val="tx1"/>
                </a:solidFill>
                <a:latin typeface="Calibri" panose="020F0502020204030204" pitchFamily="34" charset="0"/>
                <a:cs typeface="Calibri" panose="020F0502020204030204" pitchFamily="34" charset="0"/>
              </a:rPr>
              <a:t>Appropriation statement</a:t>
            </a:r>
            <a:endParaRPr lang="en-US">
              <a:solidFill>
                <a:schemeClr val="tx1"/>
              </a:solidFill>
              <a:latin typeface="Calibri" panose="020F0502020204030204" pitchFamily="34" charset="0"/>
              <a:cs typeface="Calibri" panose="020F0502020204030204" pitchFamily="34" charset="0"/>
            </a:endParaRPr>
          </a:p>
        </p:txBody>
      </p:sp>
      <p:sp>
        <p:nvSpPr>
          <p:cNvPr id="23553" name="Slide Number Placeholder 3">
            <a:extLst>
              <a:ext uri="{FF2B5EF4-FFF2-40B4-BE49-F238E27FC236}">
                <a16:creationId xmlns=""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25</a:t>
            </a:fld>
            <a:endParaRPr lang="en-ZA" sz="1050">
              <a:solidFill>
                <a:srgbClr val="000000"/>
              </a:solidFill>
            </a:endParaRPr>
          </a:p>
        </p:txBody>
      </p:sp>
      <p:graphicFrame>
        <p:nvGraphicFramePr>
          <p:cNvPr id="2" name="Table 1"/>
          <p:cNvGraphicFramePr>
            <a:graphicFrameLocks noGrp="1"/>
          </p:cNvGraphicFramePr>
          <p:nvPr/>
        </p:nvGraphicFramePr>
        <p:xfrm>
          <a:off x="82502" y="1258340"/>
          <a:ext cx="8958371" cy="2645733"/>
        </p:xfrm>
        <a:graphic>
          <a:graphicData uri="http://schemas.openxmlformats.org/drawingml/2006/table">
            <a:tbl>
              <a:tblPr firstRow="1" firstCol="1" bandRow="1"/>
              <a:tblGrid>
                <a:gridCol w="1708444">
                  <a:extLst>
                    <a:ext uri="{9D8B030D-6E8A-4147-A177-3AD203B41FA5}">
                      <a16:colId xmlns="" xmlns:a16="http://schemas.microsoft.com/office/drawing/2014/main" val="924938919"/>
                    </a:ext>
                  </a:extLst>
                </a:gridCol>
                <a:gridCol w="893574">
                  <a:extLst>
                    <a:ext uri="{9D8B030D-6E8A-4147-A177-3AD203B41FA5}">
                      <a16:colId xmlns="" xmlns:a16="http://schemas.microsoft.com/office/drawing/2014/main" val="3268287992"/>
                    </a:ext>
                  </a:extLst>
                </a:gridCol>
                <a:gridCol w="142078">
                  <a:extLst>
                    <a:ext uri="{9D8B030D-6E8A-4147-A177-3AD203B41FA5}">
                      <a16:colId xmlns="" xmlns:a16="http://schemas.microsoft.com/office/drawing/2014/main" val="659236425"/>
                    </a:ext>
                  </a:extLst>
                </a:gridCol>
                <a:gridCol w="744933">
                  <a:extLst>
                    <a:ext uri="{9D8B030D-6E8A-4147-A177-3AD203B41FA5}">
                      <a16:colId xmlns="" xmlns:a16="http://schemas.microsoft.com/office/drawing/2014/main" val="941713977"/>
                    </a:ext>
                  </a:extLst>
                </a:gridCol>
                <a:gridCol w="1038943">
                  <a:extLst>
                    <a:ext uri="{9D8B030D-6E8A-4147-A177-3AD203B41FA5}">
                      <a16:colId xmlns="" xmlns:a16="http://schemas.microsoft.com/office/drawing/2014/main" val="314106745"/>
                    </a:ext>
                  </a:extLst>
                </a:gridCol>
                <a:gridCol w="930179">
                  <a:extLst>
                    <a:ext uri="{9D8B030D-6E8A-4147-A177-3AD203B41FA5}">
                      <a16:colId xmlns="" xmlns:a16="http://schemas.microsoft.com/office/drawing/2014/main" val="2271691395"/>
                    </a:ext>
                  </a:extLst>
                </a:gridCol>
                <a:gridCol w="879307">
                  <a:extLst>
                    <a:ext uri="{9D8B030D-6E8A-4147-A177-3AD203B41FA5}">
                      <a16:colId xmlns="" xmlns:a16="http://schemas.microsoft.com/office/drawing/2014/main" val="754720076"/>
                    </a:ext>
                  </a:extLst>
                </a:gridCol>
                <a:gridCol w="907841">
                  <a:extLst>
                    <a:ext uri="{9D8B030D-6E8A-4147-A177-3AD203B41FA5}">
                      <a16:colId xmlns="" xmlns:a16="http://schemas.microsoft.com/office/drawing/2014/main" val="2625830118"/>
                    </a:ext>
                  </a:extLst>
                </a:gridCol>
                <a:gridCol w="863808">
                  <a:extLst>
                    <a:ext uri="{9D8B030D-6E8A-4147-A177-3AD203B41FA5}">
                      <a16:colId xmlns="" xmlns:a16="http://schemas.microsoft.com/office/drawing/2014/main" val="4138477631"/>
                    </a:ext>
                  </a:extLst>
                </a:gridCol>
                <a:gridCol w="849264">
                  <a:extLst>
                    <a:ext uri="{9D8B030D-6E8A-4147-A177-3AD203B41FA5}">
                      <a16:colId xmlns="" xmlns:a16="http://schemas.microsoft.com/office/drawing/2014/main" val="1159855453"/>
                    </a:ext>
                  </a:extLst>
                </a:gridCol>
              </a:tblGrid>
              <a:tr h="0">
                <a:tc gridSpan="10">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Appropriation per programme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ts val="1300"/>
                        </a:lnSpc>
                        <a:spcAft>
                          <a:spcPts val="0"/>
                        </a:spcAft>
                      </a:pPr>
                      <a:endParaRPr lang="en-US" sz="900">
                        <a:effectLst/>
                        <a:latin typeface="+mn-lt"/>
                        <a:ea typeface="Times New Roman" panose="02020603050405020304" pitchFamily="18" charset="0"/>
                      </a:endParaRPr>
                    </a:p>
                  </a:txBody>
                  <a:tcPr marL="38274" marR="3827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ts val="1300"/>
                        </a:lnSpc>
                        <a:spcAft>
                          <a:spcPts val="0"/>
                        </a:spcAft>
                      </a:pPr>
                      <a:endParaRPr lang="en-US" sz="900">
                        <a:effectLst/>
                        <a:latin typeface="+mn-lt"/>
                        <a:ea typeface="Times New Roman" panose="02020603050405020304" pitchFamily="18" charset="0"/>
                      </a:endParaRPr>
                    </a:p>
                  </a:txBody>
                  <a:tcPr marL="38274" marR="3827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pPr>
                        <a:lnSpc>
                          <a:spcPts val="1300"/>
                        </a:lnSpc>
                        <a:spcAft>
                          <a:spcPts val="0"/>
                        </a:spcAft>
                      </a:pPr>
                      <a:endParaRPr lang="en-US" sz="900">
                        <a:effectLst/>
                        <a:latin typeface="+mn-lt"/>
                        <a:ea typeface="Times New Roman" panose="02020603050405020304" pitchFamily="18" charset="0"/>
                      </a:endParaRPr>
                    </a:p>
                  </a:txBody>
                  <a:tcPr marL="38274" marR="3827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ts val="1300"/>
                        </a:lnSpc>
                        <a:spcAft>
                          <a:spcPts val="0"/>
                        </a:spcAft>
                      </a:pPr>
                      <a:endParaRPr lang="en-US" sz="900">
                        <a:effectLst/>
                        <a:latin typeface="+mn-lt"/>
                        <a:ea typeface="Times New Roman" panose="02020603050405020304" pitchFamily="18" charset="0"/>
                      </a:endParaRPr>
                    </a:p>
                  </a:txBody>
                  <a:tcPr marL="38274" marR="3827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ts val="1300"/>
                        </a:lnSpc>
                        <a:spcAft>
                          <a:spcPts val="0"/>
                        </a:spcAft>
                      </a:pPr>
                      <a:endParaRPr lang="en-US" sz="900">
                        <a:effectLst/>
                        <a:latin typeface="+mn-lt"/>
                        <a:ea typeface="Times New Roman" panose="02020603050405020304" pitchFamily="18" charset="0"/>
                      </a:endParaRPr>
                    </a:p>
                  </a:txBody>
                  <a:tcPr marL="38274" marR="3827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ts val="1300"/>
                        </a:lnSpc>
                        <a:spcAft>
                          <a:spcPts val="0"/>
                        </a:spcAft>
                      </a:pPr>
                      <a:endParaRPr lang="en-US" sz="900">
                        <a:effectLst/>
                        <a:latin typeface="+mn-lt"/>
                        <a:ea typeface="Times New Roman" panose="02020603050405020304" pitchFamily="18" charset="0"/>
                      </a:endParaRPr>
                    </a:p>
                  </a:txBody>
                  <a:tcPr marL="38274" marR="3827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ts val="1300"/>
                        </a:lnSpc>
                        <a:spcAft>
                          <a:spcPts val="0"/>
                        </a:spcAft>
                      </a:pPr>
                      <a:endParaRPr lang="en-US" sz="900">
                        <a:effectLst/>
                        <a:latin typeface="+mn-lt"/>
                        <a:ea typeface="Times New Roman" panose="02020603050405020304" pitchFamily="18" charset="0"/>
                      </a:endParaRPr>
                    </a:p>
                  </a:txBody>
                  <a:tcPr marL="38274" marR="3827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ts val="1300"/>
                        </a:lnSpc>
                        <a:spcAft>
                          <a:spcPts val="0"/>
                        </a:spcAft>
                      </a:pPr>
                      <a:endParaRPr lang="en-US" sz="900">
                        <a:effectLst/>
                        <a:latin typeface="+mn-lt"/>
                        <a:ea typeface="Times New Roman" panose="02020603050405020304" pitchFamily="18"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12706985"/>
                  </a:ext>
                </a:extLst>
              </a:tr>
              <a:tr h="0">
                <a:tc>
                  <a:txBody>
                    <a:bodyPr/>
                    <a:lstStyle/>
                    <a:p>
                      <a:pPr>
                        <a:lnSpc>
                          <a:spcPts val="1300"/>
                        </a:lnSpc>
                        <a:spcAft>
                          <a:spcPts val="0"/>
                        </a:spcAft>
                      </a:pPr>
                      <a:r>
                        <a:rPr lang="en-US" sz="1050" b="1">
                          <a:effectLst/>
                          <a:latin typeface="+mn-lt"/>
                          <a:ea typeface="Times New Roman" panose="02020603050405020304" pitchFamily="18" charset="0"/>
                          <a:cs typeface="Arial" panose="020B0604020202020204" pitchFamily="34" charset="0"/>
                        </a:rPr>
                        <a:t> </a:t>
                      </a:r>
                      <a:endParaRPr lang="en-US" sz="1050">
                        <a:effectLst/>
                        <a:latin typeface="+mn-lt"/>
                        <a:ea typeface="Times New Roman" panose="02020603050405020304" pitchFamily="18"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7">
                  <a:txBody>
                    <a:bodyPr/>
                    <a:lstStyle/>
                    <a:p>
                      <a:pPr algn="ctr">
                        <a:lnSpc>
                          <a:spcPts val="1300"/>
                        </a:lnSpc>
                        <a:spcAft>
                          <a:spcPts val="0"/>
                        </a:spcAft>
                      </a:pPr>
                      <a:r>
                        <a:rPr lang="en-US" sz="1050" b="1">
                          <a:effectLst/>
                          <a:latin typeface="+mn-lt"/>
                          <a:ea typeface="Times New Roman" panose="02020603050405020304" pitchFamily="18" charset="0"/>
                          <a:cs typeface="Arial" panose="020B0604020202020204" pitchFamily="34" charset="0"/>
                        </a:rPr>
                        <a:t>2019/20</a:t>
                      </a:r>
                      <a:endParaRPr lang="en-US" sz="1050">
                        <a:effectLst/>
                        <a:latin typeface="+mn-lt"/>
                        <a:ea typeface="Times New Roman" panose="02020603050405020304" pitchFamily="18"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ts val="1300"/>
                        </a:lnSpc>
                        <a:spcAft>
                          <a:spcPts val="0"/>
                        </a:spcAft>
                      </a:pPr>
                      <a:r>
                        <a:rPr lang="en-US" sz="1050" b="1">
                          <a:effectLst/>
                          <a:latin typeface="+mn-lt"/>
                          <a:ea typeface="Times New Roman" panose="02020603050405020304" pitchFamily="18" charset="0"/>
                          <a:cs typeface="Arial" panose="020B0604020202020204" pitchFamily="34" charset="0"/>
                        </a:rPr>
                        <a:t>2018/19</a:t>
                      </a:r>
                      <a:endParaRPr lang="en-US" sz="1050">
                        <a:effectLst/>
                        <a:latin typeface="+mn-lt"/>
                        <a:ea typeface="Times New Roman" panose="02020603050405020304" pitchFamily="18"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50" b="1">
                          <a:effectLst/>
                          <a:latin typeface="+mn-lt"/>
                          <a:ea typeface="Times New Roman" panose="02020603050405020304" pitchFamily="18" charset="0"/>
                          <a:cs typeface="Arial" panose="020B0604020202020204" pitchFamily="34" charset="0"/>
                        </a:rPr>
                        <a:t> </a:t>
                      </a:r>
                      <a:endParaRPr lang="en-US" sz="1050">
                        <a:effectLst/>
                        <a:latin typeface="+mn-lt"/>
                        <a:ea typeface="Times New Roman" panose="02020603050405020304" pitchFamily="18"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11061963"/>
                  </a:ext>
                </a:extLst>
              </a:tr>
              <a:tr h="0">
                <a:tc>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Voted funds and Direct charges</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ts val="1300"/>
                        </a:lnSpc>
                        <a:spcAft>
                          <a:spcPts val="0"/>
                        </a:spcAft>
                      </a:pPr>
                      <a:r>
                        <a:rPr lang="en-US" sz="900" b="1">
                          <a:effectLst/>
                          <a:latin typeface="+mn-lt"/>
                          <a:ea typeface="Times New Roman" panose="02020603050405020304" pitchFamily="18" charset="0"/>
                          <a:cs typeface="Arial" panose="020B0604020202020204" pitchFamily="34" charset="0"/>
                        </a:rPr>
                        <a:t>Adjusted Appropriation</a:t>
                      </a:r>
                      <a:endParaRPr lang="en-US" sz="900">
                        <a:effectLst/>
                        <a:latin typeface="+mn-lt"/>
                        <a:ea typeface="Times New Roman" panose="02020603050405020304" pitchFamily="18"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ts val="1300"/>
                        </a:lnSpc>
                        <a:spcAft>
                          <a:spcPts val="0"/>
                        </a:spcAft>
                      </a:pPr>
                      <a:endParaRPr lang="en-US" sz="900">
                        <a:effectLst/>
                        <a:latin typeface="+mn-lt"/>
                        <a:ea typeface="Times New Roman" panose="02020603050405020304" pitchFamily="18"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mn-lt"/>
                          <a:ea typeface="Times New Roman" panose="02020603050405020304" pitchFamily="18" charset="0"/>
                          <a:cs typeface="Arial" panose="020B0604020202020204" pitchFamily="34" charset="0"/>
                        </a:rPr>
                        <a:t>Shifting of Funds</a:t>
                      </a:r>
                      <a:endParaRPr lang="en-US" sz="900">
                        <a:effectLst/>
                        <a:latin typeface="+mn-lt"/>
                        <a:ea typeface="Times New Roman" panose="02020603050405020304" pitchFamily="18"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mn-lt"/>
                          <a:ea typeface="Times New Roman" panose="02020603050405020304" pitchFamily="18" charset="0"/>
                          <a:cs typeface="Arial" panose="020B0604020202020204" pitchFamily="34" charset="0"/>
                        </a:rPr>
                        <a:t>Final Appropriation</a:t>
                      </a:r>
                      <a:endParaRPr lang="en-US" sz="900">
                        <a:effectLst/>
                        <a:latin typeface="+mn-lt"/>
                        <a:ea typeface="Times New Roman" panose="02020603050405020304" pitchFamily="18"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mn-lt"/>
                          <a:ea typeface="Times New Roman" panose="02020603050405020304" pitchFamily="18" charset="0"/>
                          <a:cs typeface="Arial" panose="020B0604020202020204" pitchFamily="34" charset="0"/>
                        </a:rPr>
                        <a:t>Actual Expenditure</a:t>
                      </a:r>
                      <a:endParaRPr lang="en-US" sz="900">
                        <a:effectLst/>
                        <a:latin typeface="+mn-lt"/>
                        <a:ea typeface="Times New Roman" panose="02020603050405020304" pitchFamily="18"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mn-lt"/>
                          <a:ea typeface="Times New Roman" panose="02020603050405020304" pitchFamily="18" charset="0"/>
                          <a:cs typeface="Arial" panose="020B0604020202020204" pitchFamily="34" charset="0"/>
                        </a:rPr>
                        <a:t>Variance</a:t>
                      </a:r>
                      <a:endParaRPr lang="en-US" sz="900">
                        <a:effectLst/>
                        <a:latin typeface="+mn-lt"/>
                        <a:ea typeface="Times New Roman" panose="02020603050405020304" pitchFamily="18"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mn-lt"/>
                          <a:ea typeface="Times New Roman" panose="02020603050405020304" pitchFamily="18" charset="0"/>
                          <a:cs typeface="Arial" panose="020B0604020202020204" pitchFamily="34" charset="0"/>
                        </a:rPr>
                        <a:t>Expenditure as % of final appropriation</a:t>
                      </a:r>
                      <a:endParaRPr lang="en-US" sz="900">
                        <a:effectLst/>
                        <a:latin typeface="+mn-lt"/>
                        <a:ea typeface="Times New Roman" panose="02020603050405020304" pitchFamily="18"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mn-lt"/>
                          <a:ea typeface="Times New Roman" panose="02020603050405020304" pitchFamily="18" charset="0"/>
                          <a:cs typeface="Arial" panose="020B0604020202020204" pitchFamily="34" charset="0"/>
                        </a:rPr>
                        <a:t>Final Appropriation</a:t>
                      </a:r>
                      <a:endParaRPr lang="en-US" sz="900">
                        <a:effectLst/>
                        <a:latin typeface="+mn-lt"/>
                        <a:ea typeface="Times New Roman" panose="02020603050405020304" pitchFamily="18"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mn-lt"/>
                          <a:ea typeface="Times New Roman" panose="02020603050405020304" pitchFamily="18" charset="0"/>
                          <a:cs typeface="Arial" panose="020B0604020202020204" pitchFamily="34" charset="0"/>
                        </a:rPr>
                        <a:t>Actual Expenditure</a:t>
                      </a:r>
                      <a:endParaRPr lang="en-US" sz="900">
                        <a:effectLst/>
                        <a:latin typeface="+mn-lt"/>
                        <a:ea typeface="Times New Roman" panose="02020603050405020304" pitchFamily="18"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33801318"/>
                  </a:ext>
                </a:extLst>
              </a:tr>
              <a:tr h="0">
                <a:tc>
                  <a:txBody>
                    <a:bodyPr/>
                    <a:lstStyle/>
                    <a:p>
                      <a:pPr>
                        <a:lnSpc>
                          <a:spcPts val="1300"/>
                        </a:lnSpc>
                        <a:spcAft>
                          <a:spcPts val="0"/>
                        </a:spcAft>
                      </a:pPr>
                      <a:r>
                        <a:rPr lang="en-US" sz="1050" b="1">
                          <a:effectLst/>
                          <a:latin typeface="+mn-lt"/>
                          <a:ea typeface="Times New Roman" panose="02020603050405020304" pitchFamily="18" charset="0"/>
                          <a:cs typeface="Arial" panose="020B0604020202020204" pitchFamily="34" charset="0"/>
                        </a:rPr>
                        <a:t> </a:t>
                      </a:r>
                      <a:endParaRPr lang="en-US" sz="1050">
                        <a:effectLst/>
                        <a:latin typeface="+mn-lt"/>
                        <a:ea typeface="Times New Roman" panose="02020603050405020304" pitchFamily="18"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ts val="1300"/>
                        </a:lnSpc>
                        <a:spcAft>
                          <a:spcPts val="0"/>
                        </a:spcAft>
                      </a:pPr>
                      <a:endParaRPr lang="en-US" sz="1050">
                        <a:effectLst/>
                        <a:latin typeface="+mn-lt"/>
                        <a:ea typeface="Times New Roman" panose="02020603050405020304" pitchFamily="18"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28751822"/>
                  </a:ext>
                </a:extLst>
              </a:tr>
              <a:tr h="0">
                <a:tc>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Programme</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pPr algn="r">
                        <a:lnSpc>
                          <a:spcPts val="1300"/>
                        </a:lnSpc>
                        <a:spcAft>
                          <a:spcPts val="0"/>
                        </a:spcAft>
                      </a:pPr>
                      <a:endParaRPr lang="en-US" sz="1050">
                        <a:effectLst/>
                        <a:latin typeface="+mn-lt"/>
                        <a:ea typeface="Times New Roman" panose="02020603050405020304" pitchFamily="18"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327872643"/>
                  </a:ext>
                </a:extLst>
              </a:tr>
              <a:tr h="0">
                <a:tc>
                  <a:txBody>
                    <a:bodyPr/>
                    <a:lstStyle/>
                    <a:p>
                      <a:pP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1. Administration</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20 986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pPr algn="r">
                        <a:lnSpc>
                          <a:spcPts val="1300"/>
                        </a:lnSpc>
                        <a:spcAft>
                          <a:spcPts val="0"/>
                        </a:spcAft>
                      </a:pPr>
                      <a:endParaRPr lang="en-US" sz="1050">
                        <a:effectLst/>
                        <a:latin typeface="+mn-lt"/>
                        <a:ea typeface="Times New Roman" panose="02020603050405020304" pitchFamily="18"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20 986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14 779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6 207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70.4%</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19 908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18 394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882847995"/>
                  </a:ext>
                </a:extLst>
              </a:tr>
              <a:tr h="0">
                <a:tc>
                  <a:txBody>
                    <a:bodyPr/>
                    <a:lstStyle/>
                    <a:p>
                      <a:pP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2. Public Sector Innovation</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17 451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pPr algn="r">
                        <a:lnSpc>
                          <a:spcPts val="1300"/>
                        </a:lnSpc>
                        <a:spcAft>
                          <a:spcPts val="0"/>
                        </a:spcAft>
                      </a:pPr>
                      <a:endParaRPr lang="en-US" sz="1050">
                        <a:effectLst/>
                        <a:latin typeface="+mn-lt"/>
                        <a:ea typeface="Times New Roman" panose="02020603050405020304" pitchFamily="18"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17 451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15 077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2 374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86.4%</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16 122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15 328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06210563"/>
                  </a:ext>
                </a:extLst>
              </a:tr>
              <a:tr h="0">
                <a:tc>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Total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gridSpan="2">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38 437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hMerge="1">
                  <a:txBody>
                    <a:bodyPr/>
                    <a:lstStyle/>
                    <a:p>
                      <a:pPr algn="r">
                        <a:lnSpc>
                          <a:spcPts val="1300"/>
                        </a:lnSpc>
                        <a:spcAft>
                          <a:spcPts val="0"/>
                        </a:spcAft>
                      </a:pPr>
                      <a:endParaRPr lang="en-US" sz="1050">
                        <a:effectLst/>
                        <a:latin typeface="+mn-lt"/>
                        <a:ea typeface="Times New Roman" panose="02020603050405020304" pitchFamily="18"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38 437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29 856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8 581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77.7%</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36 030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33 722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extLst>
                  <a:ext uri="{0D108BD9-81ED-4DB2-BD59-A6C34878D82A}">
                    <a16:rowId xmlns="" xmlns:a16="http://schemas.microsoft.com/office/drawing/2014/main" val="249922230"/>
                  </a:ext>
                </a:extLst>
              </a:tr>
              <a:tr h="0">
                <a:tc>
                  <a:txBody>
                    <a:bodyPr/>
                    <a:lstStyle/>
                    <a:p>
                      <a:pPr>
                        <a:lnSpc>
                          <a:spcPts val="1300"/>
                        </a:lnSpc>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Departmental receipts </a:t>
                      </a:r>
                    </a:p>
                  </a:txBody>
                  <a:tcPr marL="38274" marR="3827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2">
                  <a:txBody>
                    <a:bodyPr/>
                    <a:lstStyle/>
                    <a:p>
                      <a:endParaRPr lang="en-US" sz="1000">
                        <a:effectLst/>
                        <a:latin typeface="Arial" panose="020B0604020202020204" pitchFamily="34" charset="0"/>
                        <a:cs typeface="Arial" panose="020B0604020202020204" pitchFamily="34" charset="0"/>
                      </a:endParaRPr>
                    </a:p>
                  </a:txBody>
                  <a:tcPr marL="38274" marR="38274"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sz="1050">
                        <a:effectLst/>
                        <a:latin typeface="+mn-lt"/>
                      </a:endParaRPr>
                    </a:p>
                  </a:txBody>
                  <a:tcPr marL="38274" marR="38274"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ZA" sz="1000">
                        <a:latin typeface="Arial" panose="020B0604020202020204" pitchFamily="34" charset="0"/>
                        <a:cs typeface="Arial" panose="020B0604020202020204" pitchFamily="34" charset="0"/>
                      </a:endParaRPr>
                    </a:p>
                  </a:txBody>
                  <a:tcPr marL="38274" marR="38274"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6 </a:t>
                      </a:r>
                    </a:p>
                  </a:txBody>
                  <a:tcPr marL="38274" marR="38274"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C0C0"/>
                    </a:solidFill>
                  </a:tcPr>
                </a:tc>
                <a:tc>
                  <a:txBody>
                    <a:bodyPr/>
                    <a:lstStyle/>
                    <a:p>
                      <a:endParaRPr lang="en-US" sz="1000">
                        <a:effectLst/>
                        <a:latin typeface="Arial" panose="020B0604020202020204" pitchFamily="34"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a:effectLst/>
                        <a:latin typeface="Arial" panose="020B0604020202020204" pitchFamily="34" charset="0"/>
                        <a:cs typeface="Arial" panose="020B0604020202020204" pitchFamily="34" charset="0"/>
                      </a:endParaRPr>
                    </a:p>
                  </a:txBody>
                  <a:tcPr marL="38274" marR="3827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13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C0C0"/>
                    </a:solidFill>
                  </a:tcPr>
                </a:tc>
                <a:extLst>
                  <a:ext uri="{0D108BD9-81ED-4DB2-BD59-A6C34878D82A}">
                    <a16:rowId xmlns="" xmlns:a16="http://schemas.microsoft.com/office/drawing/2014/main" val="836034054"/>
                  </a:ext>
                </a:extLst>
              </a:tr>
              <a:tr h="0">
                <a:tc gridSpan="4">
                  <a:txBody>
                    <a:bodyPr/>
                    <a:lstStyle/>
                    <a:p>
                      <a:pPr>
                        <a:lnSpc>
                          <a:spcPts val="1300"/>
                        </a:lnSpc>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Aid assistance  </a:t>
                      </a:r>
                    </a:p>
                  </a:txBody>
                  <a:tcPr marL="38274" marR="38274"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r">
                        <a:lnSpc>
                          <a:spcPts val="1300"/>
                        </a:lnSpc>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 </a:t>
                      </a:r>
                    </a:p>
                  </a:txBody>
                  <a:tcPr marL="38274" marR="38274"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endParaRPr lang="en-US" sz="1000">
                        <a:effectLst/>
                        <a:latin typeface="Arial" panose="020B0604020202020204" pitchFamily="34"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000">
                        <a:effectLst/>
                        <a:latin typeface="Arial" panose="020B0604020202020204" pitchFamily="34" charset="0"/>
                        <a:cs typeface="Arial" panose="020B0604020202020204" pitchFamily="34" charset="0"/>
                      </a:endParaRPr>
                    </a:p>
                  </a:txBody>
                  <a:tcPr marL="38274" marR="38274"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3 081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extLst>
                  <a:ext uri="{0D108BD9-81ED-4DB2-BD59-A6C34878D82A}">
                    <a16:rowId xmlns="" xmlns:a16="http://schemas.microsoft.com/office/drawing/2014/main" val="2545441182"/>
                  </a:ext>
                </a:extLst>
              </a:tr>
              <a:tr h="0">
                <a:tc gridSpan="4">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Actual amounts per Statement of Financial Performance (Total  Revenue)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38 443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ts val="1300"/>
                        </a:lnSpc>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p>
                  </a:txBody>
                  <a:tcPr marL="38274" marR="3827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ts val="1300"/>
                        </a:lnSpc>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p>
                  </a:txBody>
                  <a:tcPr marL="38274" marR="38274"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39 124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 xmlns:a16="http://schemas.microsoft.com/office/drawing/2014/main" val="3539216834"/>
                  </a:ext>
                </a:extLst>
              </a:tr>
              <a:tr h="0">
                <a:tc>
                  <a:txBody>
                    <a:bodyPr/>
                    <a:lstStyle/>
                    <a:p>
                      <a:pPr>
                        <a:lnSpc>
                          <a:spcPts val="1300"/>
                        </a:lnSpc>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Add: Aid assistance  </a:t>
                      </a:r>
                    </a:p>
                  </a:txBody>
                  <a:tcPr marL="38274" marR="3827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000">
                        <a:effectLst/>
                        <a:latin typeface="Arial" panose="020B0604020202020204" pitchFamily="34" charset="0"/>
                        <a:cs typeface="Arial" panose="020B0604020202020204" pitchFamily="34" charset="0"/>
                      </a:endParaRPr>
                    </a:p>
                  </a:txBody>
                  <a:tcPr marL="38274" marR="38274" marT="0" marB="0" anchor="b">
                    <a:lnL>
                      <a:noFill/>
                    </a:lnL>
                    <a:lnR>
                      <a:noFill/>
                    </a:lnR>
                    <a:lnT>
                      <a:noFill/>
                    </a:lnT>
                    <a:lnB>
                      <a:noFill/>
                    </a:lnB>
                  </a:tcPr>
                </a:tc>
                <a:tc gridSpan="2">
                  <a:txBody>
                    <a:bodyPr/>
                    <a:lstStyle/>
                    <a:p>
                      <a:endParaRPr lang="en-US" sz="1000">
                        <a:effectLst/>
                        <a:latin typeface="Arial" panose="020B0604020202020204" pitchFamily="34" charset="0"/>
                        <a:cs typeface="Arial" panose="020B0604020202020204" pitchFamily="34" charset="0"/>
                      </a:endParaRPr>
                    </a:p>
                  </a:txBody>
                  <a:tcPr marL="38274" marR="38274" marT="0" marB="0" anchor="b">
                    <a:lnL>
                      <a:noFill/>
                    </a:lnL>
                    <a:lnR>
                      <a:noFill/>
                    </a:lnR>
                    <a:lnT>
                      <a:noFill/>
                    </a:lnT>
                    <a:lnB>
                      <a:noFill/>
                    </a:lnB>
                  </a:tcPr>
                </a:tc>
                <a:tc hMerge="1">
                  <a:txBody>
                    <a:bodyPr/>
                    <a:lstStyle/>
                    <a:p>
                      <a:endParaRPr lang="en-ZA"/>
                    </a:p>
                  </a:txBody>
                  <a:tcPr/>
                </a:tc>
                <a:tc>
                  <a:txBody>
                    <a:bodyPr/>
                    <a:lstStyle/>
                    <a:p>
                      <a:endParaRPr lang="en-US" sz="1000">
                        <a:effectLst/>
                        <a:latin typeface="Arial" panose="020B0604020202020204" pitchFamily="34" charset="0"/>
                        <a:cs typeface="Arial" panose="020B0604020202020204" pitchFamily="34" charset="0"/>
                      </a:endParaRPr>
                    </a:p>
                  </a:txBody>
                  <a:tcPr marL="38274" marR="3827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a:effectLst/>
                        <a:latin typeface="Arial" panose="020B0604020202020204" pitchFamily="34"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000">
                        <a:effectLst/>
                        <a:latin typeface="Arial" panose="020B0604020202020204" pitchFamily="34" charset="0"/>
                        <a:cs typeface="Arial" panose="020B0604020202020204" pitchFamily="34" charset="0"/>
                      </a:endParaRPr>
                    </a:p>
                  </a:txBody>
                  <a:tcPr marL="38274" marR="38274" marT="0" marB="0" anchor="b">
                    <a:lnL>
                      <a:noFill/>
                    </a:lnL>
                    <a:lnR>
                      <a:noFill/>
                    </a:lnR>
                    <a:lnT>
                      <a:noFill/>
                    </a:lnT>
                    <a:lnB>
                      <a:noFill/>
                    </a:lnB>
                  </a:tcPr>
                </a:tc>
                <a:tc>
                  <a:txBody>
                    <a:bodyPr/>
                    <a:lstStyle/>
                    <a:p>
                      <a:endParaRPr lang="en-US" sz="1000">
                        <a:effectLst/>
                        <a:latin typeface="Arial" panose="020B0604020202020204" pitchFamily="34" charset="0"/>
                        <a:cs typeface="Arial" panose="020B0604020202020204" pitchFamily="34" charset="0"/>
                      </a:endParaRPr>
                    </a:p>
                  </a:txBody>
                  <a:tcPr marL="38274" marR="3827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2 209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51612926"/>
                  </a:ext>
                </a:extLst>
              </a:tr>
              <a:tr h="0">
                <a:tc gridSpan="4">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Actual amounts per Statement of Financial Performance</a:t>
                      </a:r>
                      <a:br>
                        <a:rPr lang="en-US" sz="1000" b="1">
                          <a:effectLst/>
                          <a:latin typeface="Arial" panose="020B0604020202020204" pitchFamily="34" charset="0"/>
                          <a:ea typeface="Times New Roman" panose="02020603050405020304" pitchFamily="18" charset="0"/>
                          <a:cs typeface="Arial" panose="020B0604020202020204" pitchFamily="34" charset="0"/>
                        </a:rPr>
                      </a:br>
                      <a:r>
                        <a:rPr lang="en-US" sz="1000" b="1">
                          <a:effectLst/>
                          <a:latin typeface="Arial" panose="020B0604020202020204" pitchFamily="34" charset="0"/>
                          <a:ea typeface="Times New Roman" panose="02020603050405020304" pitchFamily="18" charset="0"/>
                          <a:cs typeface="Arial" panose="020B0604020202020204" pitchFamily="34" charset="0"/>
                        </a:rPr>
                        <a:t> Expenditure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endParaRPr lang="en-US" sz="1000">
                        <a:effectLst/>
                        <a:latin typeface="Arial" panose="020B0604020202020204" pitchFamily="34" charset="0"/>
                        <a:cs typeface="Arial" panose="020B0604020202020204" pitchFamily="34" charset="0"/>
                      </a:endParaRPr>
                    </a:p>
                  </a:txBody>
                  <a:tcPr marL="38274" marR="38274"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29 856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a:effectLst/>
                        <a:latin typeface="Arial" panose="020B0604020202020204" pitchFamily="34"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endParaRPr lang="en-US" sz="1000">
                        <a:effectLst/>
                        <a:latin typeface="Arial" panose="020B0604020202020204" pitchFamily="34" charset="0"/>
                        <a:cs typeface="Arial" panose="020B0604020202020204" pitchFamily="34" charset="0"/>
                      </a:endParaRPr>
                    </a:p>
                  </a:txBody>
                  <a:tcPr marL="38274" marR="3827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000">
                        <a:effectLst/>
                        <a:latin typeface="Arial" panose="020B0604020202020204" pitchFamily="34" charset="0"/>
                        <a:cs typeface="Arial" panose="020B0604020202020204" pitchFamily="34" charset="0"/>
                      </a:endParaRPr>
                    </a:p>
                  </a:txBody>
                  <a:tcPr marL="38274" marR="38274"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35 931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43238388"/>
                  </a:ext>
                </a:extLst>
              </a:tr>
            </a:tbl>
          </a:graphicData>
        </a:graphic>
      </p:graphicFrame>
    </p:spTree>
    <p:extLst>
      <p:ext uri="{BB962C8B-B14F-4D97-AF65-F5344CB8AC3E}">
        <p14:creationId xmlns:p14="http://schemas.microsoft.com/office/powerpoint/2010/main" val="1481546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 xmlns:a16="http://schemas.microsoft.com/office/drawing/2014/main" id="{FDCBA928-45AA-DF47-84FF-9B421305571C}"/>
              </a:ext>
            </a:extLst>
          </p:cNvPr>
          <p:cNvSpPr txBox="1">
            <a:spLocks noGrp="1"/>
          </p:cNvSpPr>
          <p:nvPr>
            <p:ph type="title"/>
          </p:nvPr>
        </p:nvSpPr>
        <p:spPr>
          <a:xfrm>
            <a:off x="0" y="0"/>
            <a:ext cx="7436965" cy="493960"/>
          </a:xfrm>
          <a:solidFill>
            <a:srgbClr val="3A81BA"/>
          </a:solidFill>
        </p:spPr>
        <p:txBody>
          <a:bodyPr/>
          <a:lstStyle/>
          <a:p>
            <a:pPr>
              <a:defRPr/>
            </a:pPr>
            <a:r>
              <a:rPr lang="en-ZA">
                <a:solidFill>
                  <a:schemeClr val="tx1"/>
                </a:solidFill>
                <a:latin typeface="Calibri" panose="020F0502020204030204" pitchFamily="34" charset="0"/>
                <a:cs typeface="Calibri" panose="020F0502020204030204" pitchFamily="34" charset="0"/>
              </a:rPr>
              <a:t>Appropriation statement (continued)</a:t>
            </a:r>
            <a:endParaRPr lang="en-US" altLang="en-US">
              <a:solidFill>
                <a:schemeClr val="tx1"/>
              </a:solidFill>
              <a:latin typeface="Calibri" panose="020F0502020204030204" pitchFamily="34" charset="0"/>
              <a:cs typeface="Calibri" panose="020F0502020204030204" pitchFamily="34" charset="0"/>
            </a:endParaRPr>
          </a:p>
        </p:txBody>
      </p:sp>
      <p:sp>
        <p:nvSpPr>
          <p:cNvPr id="23553" name="Slide Number Placeholder 3">
            <a:extLst>
              <a:ext uri="{FF2B5EF4-FFF2-40B4-BE49-F238E27FC236}">
                <a16:creationId xmlns=""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26</a:t>
            </a:fld>
            <a:endParaRPr lang="en-ZA" sz="1050">
              <a:solidFill>
                <a:srgbClr val="000000"/>
              </a:solidFill>
            </a:endParaRPr>
          </a:p>
        </p:txBody>
      </p:sp>
      <p:sp>
        <p:nvSpPr>
          <p:cNvPr id="7" name="Content Placeholder 2">
            <a:extLst>
              <a:ext uri="{FF2B5EF4-FFF2-40B4-BE49-F238E27FC236}">
                <a16:creationId xmlns="" xmlns:a16="http://schemas.microsoft.com/office/drawing/2014/main" id="{43BF4545-1ACD-BD46-B2C3-29C11AAF768F}"/>
              </a:ext>
            </a:extLst>
          </p:cNvPr>
          <p:cNvSpPr>
            <a:spLocks noGrp="1"/>
          </p:cNvSpPr>
          <p:nvPr>
            <p:ph idx="1"/>
          </p:nvPr>
        </p:nvSpPr>
        <p:spPr>
          <a:xfrm>
            <a:off x="0" y="624518"/>
            <a:ext cx="7681893" cy="4328566"/>
          </a:xfrm>
        </p:spPr>
        <p:txBody>
          <a:bodyPr>
            <a:noAutofit/>
          </a:bodyPr>
          <a:lstStyle/>
          <a:p>
            <a:pPr marL="228600" lvl="0" indent="-228600">
              <a:lnSpc>
                <a:spcPct val="150000"/>
              </a:lnSpc>
              <a:spcBef>
                <a:spcPts val="0"/>
              </a:spcBef>
              <a:spcAft>
                <a:spcPts val="0"/>
              </a:spcAft>
              <a:buSzPct val="100000"/>
            </a:pPr>
            <a:endParaRPr lang="en-GB" sz="2000" kern="1200">
              <a:latin typeface="Century Gothic"/>
            </a:endParaRPr>
          </a:p>
          <a:p>
            <a:pPr marL="228600" lvl="0" indent="-228600" eaLnBrk="1" fontAlgn="auto" hangingPunct="1">
              <a:lnSpc>
                <a:spcPct val="150000"/>
              </a:lnSpc>
              <a:spcBef>
                <a:spcPts val="0"/>
              </a:spcBef>
              <a:spcAft>
                <a:spcPts val="0"/>
              </a:spcAft>
              <a:buSzPct val="100000"/>
            </a:pPr>
            <a:endParaRPr lang="en-GB" sz="2000" kern="1200">
              <a:latin typeface="Century Gothic"/>
              <a:cs typeface="Calibri"/>
            </a:endParaRPr>
          </a:p>
          <a:p>
            <a:pPr marL="228600" indent="-228600" eaLnBrk="1" fontAlgn="auto" hangingPunct="1">
              <a:lnSpc>
                <a:spcPct val="150000"/>
              </a:lnSpc>
              <a:spcBef>
                <a:spcPts val="0"/>
              </a:spcBef>
              <a:spcAft>
                <a:spcPts val="0"/>
              </a:spcAft>
            </a:pPr>
            <a:endParaRPr lang="en-GB" sz="2000" kern="1200">
              <a:latin typeface="Century Gothic" panose="020B0502020202020204" pitchFamily="34" charset="0"/>
            </a:endParaRPr>
          </a:p>
          <a:p>
            <a:pPr marL="228600" indent="-228600" eaLnBrk="1" fontAlgn="auto" hangingPunct="1">
              <a:lnSpc>
                <a:spcPct val="150000"/>
              </a:lnSpc>
              <a:spcBef>
                <a:spcPts val="0"/>
              </a:spcBef>
              <a:spcAft>
                <a:spcPts val="0"/>
              </a:spcAft>
            </a:pPr>
            <a:endParaRPr lang="en-GB" sz="2000" kern="1200">
              <a:latin typeface="Century Gothic" panose="020B0502020202020204" pitchFamily="34" charset="0"/>
            </a:endParaRPr>
          </a:p>
          <a:p>
            <a:pPr marL="0" indent="0" algn="just">
              <a:spcBef>
                <a:spcPts val="0"/>
              </a:spcBef>
              <a:spcAft>
                <a:spcPts val="0"/>
              </a:spcAft>
              <a:buNone/>
            </a:pPr>
            <a:endParaRPr lang="en-GB" sz="2400" kern="1200">
              <a:solidFill>
                <a:prstClr val="black">
                  <a:lumMod val="65000"/>
                  <a:lumOff val="35000"/>
                </a:prstClr>
              </a:solidFill>
              <a:latin typeface="Century Gothic" panose="020B0502020202020204" pitchFamily="34" charset="0"/>
            </a:endParaRPr>
          </a:p>
        </p:txBody>
      </p:sp>
      <p:graphicFrame>
        <p:nvGraphicFramePr>
          <p:cNvPr id="2" name="Table 1"/>
          <p:cNvGraphicFramePr>
            <a:graphicFrameLocks noGrp="1"/>
          </p:cNvGraphicFramePr>
          <p:nvPr/>
        </p:nvGraphicFramePr>
        <p:xfrm>
          <a:off x="171878" y="1055124"/>
          <a:ext cx="8820870" cy="3281370"/>
        </p:xfrm>
        <a:graphic>
          <a:graphicData uri="http://schemas.openxmlformats.org/drawingml/2006/table">
            <a:tbl>
              <a:tblPr firstRow="1" firstCol="1" bandRow="1"/>
              <a:tblGrid>
                <a:gridCol w="1663436">
                  <a:extLst>
                    <a:ext uri="{9D8B030D-6E8A-4147-A177-3AD203B41FA5}">
                      <a16:colId xmlns="" xmlns:a16="http://schemas.microsoft.com/office/drawing/2014/main" val="1436311274"/>
                    </a:ext>
                  </a:extLst>
                </a:gridCol>
                <a:gridCol w="894263">
                  <a:extLst>
                    <a:ext uri="{9D8B030D-6E8A-4147-A177-3AD203B41FA5}">
                      <a16:colId xmlns="" xmlns:a16="http://schemas.microsoft.com/office/drawing/2014/main" val="2590020336"/>
                    </a:ext>
                  </a:extLst>
                </a:gridCol>
                <a:gridCol w="894929">
                  <a:extLst>
                    <a:ext uri="{9D8B030D-6E8A-4147-A177-3AD203B41FA5}">
                      <a16:colId xmlns="" xmlns:a16="http://schemas.microsoft.com/office/drawing/2014/main" val="3972042782"/>
                    </a:ext>
                  </a:extLst>
                </a:gridCol>
                <a:gridCol w="894929">
                  <a:extLst>
                    <a:ext uri="{9D8B030D-6E8A-4147-A177-3AD203B41FA5}">
                      <a16:colId xmlns="" xmlns:a16="http://schemas.microsoft.com/office/drawing/2014/main" val="1955400832"/>
                    </a:ext>
                  </a:extLst>
                </a:gridCol>
                <a:gridCol w="894263">
                  <a:extLst>
                    <a:ext uri="{9D8B030D-6E8A-4147-A177-3AD203B41FA5}">
                      <a16:colId xmlns="" xmlns:a16="http://schemas.microsoft.com/office/drawing/2014/main" val="903799766"/>
                    </a:ext>
                  </a:extLst>
                </a:gridCol>
                <a:gridCol w="894929">
                  <a:extLst>
                    <a:ext uri="{9D8B030D-6E8A-4147-A177-3AD203B41FA5}">
                      <a16:colId xmlns="" xmlns:a16="http://schemas.microsoft.com/office/drawing/2014/main" val="2000485554"/>
                    </a:ext>
                  </a:extLst>
                </a:gridCol>
                <a:gridCol w="894263">
                  <a:extLst>
                    <a:ext uri="{9D8B030D-6E8A-4147-A177-3AD203B41FA5}">
                      <a16:colId xmlns="" xmlns:a16="http://schemas.microsoft.com/office/drawing/2014/main" val="989483782"/>
                    </a:ext>
                  </a:extLst>
                </a:gridCol>
                <a:gridCol w="894929">
                  <a:extLst>
                    <a:ext uri="{9D8B030D-6E8A-4147-A177-3AD203B41FA5}">
                      <a16:colId xmlns="" xmlns:a16="http://schemas.microsoft.com/office/drawing/2014/main" val="2916689555"/>
                    </a:ext>
                  </a:extLst>
                </a:gridCol>
                <a:gridCol w="894929">
                  <a:extLst>
                    <a:ext uri="{9D8B030D-6E8A-4147-A177-3AD203B41FA5}">
                      <a16:colId xmlns="" xmlns:a16="http://schemas.microsoft.com/office/drawing/2014/main" val="3013335476"/>
                    </a:ext>
                  </a:extLst>
                </a:gridCol>
              </a:tblGrid>
              <a:tr h="0">
                <a:tc gridSpan="9">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Appropriation per economic classification</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2782797360"/>
                  </a:ext>
                </a:extLst>
              </a:tr>
              <a:tr h="0">
                <a:tc>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6">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2019/20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2018/19</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 xmlns:a16="http://schemas.microsoft.com/office/drawing/2014/main" val="1921532089"/>
                  </a:ext>
                </a:extLst>
              </a:tr>
              <a:tr h="0">
                <a:tc>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Adjusted Appropriation</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Shifting of Funds</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Final Appropriation</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Actual Expenditure</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Variance</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Expenditure as % of final appropriation</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Final Appropriation</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Actual Expenditure</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21248247"/>
                  </a:ext>
                </a:extLst>
              </a:tr>
              <a:tr h="0">
                <a:tc>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19862047"/>
                  </a:ext>
                </a:extLst>
              </a:tr>
              <a:tr h="0">
                <a:tc>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Current payments</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37 750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(207)</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37 543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29 262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8 281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77.9%</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35 164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33 058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extLst>
                  <a:ext uri="{0D108BD9-81ED-4DB2-BD59-A6C34878D82A}">
                    <a16:rowId xmlns="" xmlns:a16="http://schemas.microsoft.com/office/drawing/2014/main" val="3698586623"/>
                  </a:ext>
                </a:extLst>
              </a:tr>
              <a:tr h="0">
                <a:tc>
                  <a:txBody>
                    <a:bodyPr/>
                    <a:lstStyle/>
                    <a:p>
                      <a:pP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Compensation of employees</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20 902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20 902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19 949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953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95.4%</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19 425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18 791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 xmlns:a16="http://schemas.microsoft.com/office/drawing/2014/main" val="660768592"/>
                  </a:ext>
                </a:extLst>
              </a:tr>
              <a:tr h="0">
                <a:tc>
                  <a:txBody>
                    <a:bodyPr/>
                    <a:lstStyle/>
                    <a:p>
                      <a:pP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Goods and services</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16 848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(207)</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16 641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9 313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7 328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56.0%</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15 739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14 267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 xmlns:a16="http://schemas.microsoft.com/office/drawing/2014/main" val="3956224973"/>
                  </a:ext>
                </a:extLst>
              </a:tr>
              <a:tr h="0">
                <a:tc>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Transfers and subsidies</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66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46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112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109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3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97.3%</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177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175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extLst>
                  <a:ext uri="{0D108BD9-81ED-4DB2-BD59-A6C34878D82A}">
                    <a16:rowId xmlns="" xmlns:a16="http://schemas.microsoft.com/office/drawing/2014/main" val="767170981"/>
                  </a:ext>
                </a:extLst>
              </a:tr>
              <a:tr h="0">
                <a:tc>
                  <a:txBody>
                    <a:bodyPr/>
                    <a:lstStyle/>
                    <a:p>
                      <a:pP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Departmental agencies and accounts</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1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1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1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1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 xmlns:a16="http://schemas.microsoft.com/office/drawing/2014/main" val="2011135937"/>
                  </a:ext>
                </a:extLst>
              </a:tr>
              <a:tr h="0">
                <a:tc>
                  <a:txBody>
                    <a:bodyPr/>
                    <a:lstStyle/>
                    <a:p>
                      <a:pP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Households</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65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46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111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109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2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98.2%</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176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175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 xmlns:a16="http://schemas.microsoft.com/office/drawing/2014/main" val="429657461"/>
                  </a:ext>
                </a:extLst>
              </a:tr>
              <a:tr h="0">
                <a:tc>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Payments for capital assets</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621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155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776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479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297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61.7%</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679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480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extLst>
                  <a:ext uri="{0D108BD9-81ED-4DB2-BD59-A6C34878D82A}">
                    <a16:rowId xmlns="" xmlns:a16="http://schemas.microsoft.com/office/drawing/2014/main" val="4257028982"/>
                  </a:ext>
                </a:extLst>
              </a:tr>
              <a:tr h="0">
                <a:tc>
                  <a:txBody>
                    <a:bodyPr/>
                    <a:lstStyle/>
                    <a:p>
                      <a:pP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Machinery and equipment</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328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135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463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460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3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99.4%</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412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319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 xmlns:a16="http://schemas.microsoft.com/office/drawing/2014/main" val="863094761"/>
                  </a:ext>
                </a:extLst>
              </a:tr>
              <a:tr h="0">
                <a:tc>
                  <a:txBody>
                    <a:bodyPr/>
                    <a:lstStyle/>
                    <a:p>
                      <a:pP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Software and other intangible assets</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293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20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313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19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294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6.1%</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267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161 </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 xmlns:a16="http://schemas.microsoft.com/office/drawing/2014/main" val="4000784861"/>
                  </a:ext>
                </a:extLst>
              </a:tr>
              <a:tr h="0">
                <a:tc>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Payment for financial assets</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6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6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6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100.0%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10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9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 xmlns:a16="http://schemas.microsoft.com/office/drawing/2014/main" val="643845532"/>
                  </a:ext>
                </a:extLst>
              </a:tr>
              <a:tr h="0">
                <a:tc>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Total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38 437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38 437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29 856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8 581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77.7%</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36 030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33 722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extLst>
                  <a:ext uri="{0D108BD9-81ED-4DB2-BD59-A6C34878D82A}">
                    <a16:rowId xmlns="" xmlns:a16="http://schemas.microsoft.com/office/drawing/2014/main" val="3771055617"/>
                  </a:ext>
                </a:extLst>
              </a:tr>
            </a:tbl>
          </a:graphicData>
        </a:graphic>
      </p:graphicFrame>
    </p:spTree>
    <p:extLst>
      <p:ext uri="{BB962C8B-B14F-4D97-AF65-F5344CB8AC3E}">
        <p14:creationId xmlns:p14="http://schemas.microsoft.com/office/powerpoint/2010/main" val="211183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 xmlns:a16="http://schemas.microsoft.com/office/drawing/2014/main" id="{FDCBA928-45AA-DF47-84FF-9B421305571C}"/>
              </a:ext>
            </a:extLst>
          </p:cNvPr>
          <p:cNvSpPr txBox="1">
            <a:spLocks noGrp="1"/>
          </p:cNvSpPr>
          <p:nvPr>
            <p:ph type="title"/>
          </p:nvPr>
        </p:nvSpPr>
        <p:spPr>
          <a:xfrm>
            <a:off x="0" y="0"/>
            <a:ext cx="7436965" cy="493960"/>
          </a:xfrm>
          <a:solidFill>
            <a:srgbClr val="3A81BA"/>
          </a:solidFill>
        </p:spPr>
        <p:txBody>
          <a:bodyPr/>
          <a:lstStyle/>
          <a:p>
            <a:pPr>
              <a:defRPr/>
            </a:pPr>
            <a:r>
              <a:rPr lang="en-ZA">
                <a:solidFill>
                  <a:schemeClr val="tx1"/>
                </a:solidFill>
                <a:latin typeface="Calibri" panose="020F0502020204030204" pitchFamily="34" charset="0"/>
                <a:cs typeface="Calibri" panose="020F0502020204030204" pitchFamily="34" charset="0"/>
              </a:rPr>
              <a:t>Appropriation statement (continued)</a:t>
            </a:r>
            <a:endParaRPr lang="en-US" altLang="en-US">
              <a:solidFill>
                <a:schemeClr val="tx1"/>
              </a:solidFill>
              <a:latin typeface="Calibri" panose="020F0502020204030204" pitchFamily="34" charset="0"/>
              <a:cs typeface="Calibri" panose="020F0502020204030204" pitchFamily="34" charset="0"/>
            </a:endParaRPr>
          </a:p>
        </p:txBody>
      </p:sp>
      <p:sp>
        <p:nvSpPr>
          <p:cNvPr id="23553" name="Slide Number Placeholder 3">
            <a:extLst>
              <a:ext uri="{FF2B5EF4-FFF2-40B4-BE49-F238E27FC236}">
                <a16:creationId xmlns=""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27</a:t>
            </a:fld>
            <a:endParaRPr lang="en-ZA" sz="1050">
              <a:solidFill>
                <a:srgbClr val="000000"/>
              </a:solidFill>
            </a:endParaRPr>
          </a:p>
        </p:txBody>
      </p:sp>
      <p:sp>
        <p:nvSpPr>
          <p:cNvPr id="7" name="Content Placeholder 2">
            <a:extLst>
              <a:ext uri="{FF2B5EF4-FFF2-40B4-BE49-F238E27FC236}">
                <a16:creationId xmlns="" xmlns:a16="http://schemas.microsoft.com/office/drawing/2014/main" id="{43BF4545-1ACD-BD46-B2C3-29C11AAF768F}"/>
              </a:ext>
            </a:extLst>
          </p:cNvPr>
          <p:cNvSpPr>
            <a:spLocks noGrp="1"/>
          </p:cNvSpPr>
          <p:nvPr>
            <p:ph idx="1"/>
          </p:nvPr>
        </p:nvSpPr>
        <p:spPr>
          <a:xfrm>
            <a:off x="0" y="624518"/>
            <a:ext cx="7681893" cy="4328566"/>
          </a:xfrm>
        </p:spPr>
        <p:txBody>
          <a:bodyPr>
            <a:noAutofit/>
          </a:bodyPr>
          <a:lstStyle/>
          <a:p>
            <a:pPr marL="228600" indent="-228600" eaLnBrk="1" fontAlgn="auto" hangingPunct="1">
              <a:lnSpc>
                <a:spcPct val="150000"/>
              </a:lnSpc>
              <a:spcBef>
                <a:spcPts val="0"/>
              </a:spcBef>
              <a:spcAft>
                <a:spcPts val="0"/>
              </a:spcAft>
              <a:buSzPct val="100000"/>
            </a:pPr>
            <a:endParaRPr lang="en-GB" sz="2000" kern="1200">
              <a:latin typeface="Century Gothic"/>
            </a:endParaRPr>
          </a:p>
          <a:p>
            <a:pPr marL="228600" lvl="0" indent="-228600" eaLnBrk="1" fontAlgn="auto" hangingPunct="1">
              <a:lnSpc>
                <a:spcPct val="150000"/>
              </a:lnSpc>
              <a:spcBef>
                <a:spcPts val="0"/>
              </a:spcBef>
              <a:spcAft>
                <a:spcPts val="0"/>
              </a:spcAft>
              <a:buSzPct val="100000"/>
            </a:pPr>
            <a:endParaRPr lang="en-GB" sz="2000" kern="1200">
              <a:latin typeface="Century Gothic" panose="020B0502020202020204" pitchFamily="34" charset="0"/>
            </a:endParaRPr>
          </a:p>
          <a:p>
            <a:pPr marL="0" lvl="0" indent="0" algn="just">
              <a:spcBef>
                <a:spcPts val="0"/>
              </a:spcBef>
              <a:spcAft>
                <a:spcPts val="0"/>
              </a:spcAft>
              <a:buSzPct val="100000"/>
              <a:buNone/>
            </a:pPr>
            <a:endParaRPr lang="en-GB" sz="2400" kern="1200">
              <a:solidFill>
                <a:srgbClr val="595959"/>
              </a:solidFill>
              <a:latin typeface="Century Gothic" panose="020B0502020202020204" pitchFamily="34" charset="0"/>
            </a:endParaRPr>
          </a:p>
        </p:txBody>
      </p:sp>
      <p:sp>
        <p:nvSpPr>
          <p:cNvPr id="8" name="TextBox 7">
            <a:extLst>
              <a:ext uri="{FF2B5EF4-FFF2-40B4-BE49-F238E27FC236}">
                <a16:creationId xmlns="" xmlns:a16="http://schemas.microsoft.com/office/drawing/2014/main" id="{D6C37885-84C6-4488-976C-3D7BB20C0363}"/>
              </a:ext>
            </a:extLst>
          </p:cNvPr>
          <p:cNvSpPr txBox="1"/>
          <p:nvPr/>
        </p:nvSpPr>
        <p:spPr>
          <a:xfrm>
            <a:off x="3200400" y="234315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p>
        </p:txBody>
      </p:sp>
      <p:graphicFrame>
        <p:nvGraphicFramePr>
          <p:cNvPr id="2" name="Table 1"/>
          <p:cNvGraphicFramePr>
            <a:graphicFrameLocks noGrp="1"/>
          </p:cNvGraphicFramePr>
          <p:nvPr/>
        </p:nvGraphicFramePr>
        <p:xfrm>
          <a:off x="127192" y="624518"/>
          <a:ext cx="8927432" cy="1911156"/>
        </p:xfrm>
        <a:graphic>
          <a:graphicData uri="http://schemas.openxmlformats.org/drawingml/2006/table">
            <a:tbl>
              <a:tblPr firstRow="1" firstCol="1" bandRow="1"/>
              <a:tblGrid>
                <a:gridCol w="1942240">
                  <a:extLst>
                    <a:ext uri="{9D8B030D-6E8A-4147-A177-3AD203B41FA5}">
                      <a16:colId xmlns="" xmlns:a16="http://schemas.microsoft.com/office/drawing/2014/main" val="2809072467"/>
                    </a:ext>
                  </a:extLst>
                </a:gridCol>
                <a:gridCol w="873149">
                  <a:extLst>
                    <a:ext uri="{9D8B030D-6E8A-4147-A177-3AD203B41FA5}">
                      <a16:colId xmlns="" xmlns:a16="http://schemas.microsoft.com/office/drawing/2014/main" val="753300086"/>
                    </a:ext>
                  </a:extLst>
                </a:gridCol>
                <a:gridCol w="873149">
                  <a:extLst>
                    <a:ext uri="{9D8B030D-6E8A-4147-A177-3AD203B41FA5}">
                      <a16:colId xmlns="" xmlns:a16="http://schemas.microsoft.com/office/drawing/2014/main" val="2864979941"/>
                    </a:ext>
                  </a:extLst>
                </a:gridCol>
                <a:gridCol w="873149">
                  <a:extLst>
                    <a:ext uri="{9D8B030D-6E8A-4147-A177-3AD203B41FA5}">
                      <a16:colId xmlns="" xmlns:a16="http://schemas.microsoft.com/office/drawing/2014/main" val="1285443851"/>
                    </a:ext>
                  </a:extLst>
                </a:gridCol>
                <a:gridCol w="873149">
                  <a:extLst>
                    <a:ext uri="{9D8B030D-6E8A-4147-A177-3AD203B41FA5}">
                      <a16:colId xmlns="" xmlns:a16="http://schemas.microsoft.com/office/drawing/2014/main" val="1530228230"/>
                    </a:ext>
                  </a:extLst>
                </a:gridCol>
                <a:gridCol w="873149">
                  <a:extLst>
                    <a:ext uri="{9D8B030D-6E8A-4147-A177-3AD203B41FA5}">
                      <a16:colId xmlns="" xmlns:a16="http://schemas.microsoft.com/office/drawing/2014/main" val="2371566740"/>
                    </a:ext>
                  </a:extLst>
                </a:gridCol>
                <a:gridCol w="873149">
                  <a:extLst>
                    <a:ext uri="{9D8B030D-6E8A-4147-A177-3AD203B41FA5}">
                      <a16:colId xmlns="" xmlns:a16="http://schemas.microsoft.com/office/drawing/2014/main" val="167621947"/>
                    </a:ext>
                  </a:extLst>
                </a:gridCol>
                <a:gridCol w="873149">
                  <a:extLst>
                    <a:ext uri="{9D8B030D-6E8A-4147-A177-3AD203B41FA5}">
                      <a16:colId xmlns="" xmlns:a16="http://schemas.microsoft.com/office/drawing/2014/main" val="2628327249"/>
                    </a:ext>
                  </a:extLst>
                </a:gridCol>
                <a:gridCol w="873149">
                  <a:extLst>
                    <a:ext uri="{9D8B030D-6E8A-4147-A177-3AD203B41FA5}">
                      <a16:colId xmlns="" xmlns:a16="http://schemas.microsoft.com/office/drawing/2014/main" val="1573605372"/>
                    </a:ext>
                  </a:extLst>
                </a:gridCol>
              </a:tblGrid>
              <a:tr h="92325">
                <a:tc gridSpan="9">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PROGRAMME 1: ADMINISTRATION</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230260175"/>
                  </a:ext>
                </a:extLst>
              </a:tr>
              <a:tr h="92325">
                <a:tc>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2019/20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2018/19</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 xmlns:a16="http://schemas.microsoft.com/office/drawing/2014/main" val="2809650113"/>
                  </a:ext>
                </a:extLst>
              </a:tr>
              <a:tr h="276976">
                <a:tc>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Sub programme</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Adjusted Appropriation</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Shifting of Funds</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Final Appropriation</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Actual Expenditure</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Variance</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Expenditure as % of final appropriation</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Final Appropriation</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Actual Expenditure</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09750756"/>
                  </a:ext>
                </a:extLst>
              </a:tr>
              <a:tr h="92325">
                <a:tc>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64309557"/>
                  </a:ext>
                </a:extLst>
              </a:tr>
              <a:tr h="184651">
                <a:tc>
                  <a:txBody>
                    <a:bodyPr/>
                    <a:lstStyle/>
                    <a:p>
                      <a:pP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1. Strategic management</a:t>
                      </a: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4 130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4 130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3 140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990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76.0%</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3 460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2 861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2845839576"/>
                  </a:ext>
                </a:extLst>
              </a:tr>
              <a:tr h="184651">
                <a:tc>
                  <a:txBody>
                    <a:bodyPr/>
                    <a:lstStyle/>
                    <a:p>
                      <a:pP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2. Corporate resource management</a:t>
                      </a: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10 266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276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10 542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5 504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5 038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52.2%</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10 743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10 113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3612154448"/>
                  </a:ext>
                </a:extLst>
              </a:tr>
              <a:tr h="184651">
                <a:tc>
                  <a:txBody>
                    <a:bodyPr/>
                    <a:lstStyle/>
                    <a:p>
                      <a:pP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3. Office of the Chief Financial Officer</a:t>
                      </a: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6 590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(276)</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6 314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6 135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179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97.2%</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5 705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5 420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82069414"/>
                  </a:ext>
                </a:extLst>
              </a:tr>
              <a:tr h="92325">
                <a:tc>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Total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20 986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20 986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14 779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6 207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70.4%</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19 908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18 394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extLst>
                  <a:ext uri="{0D108BD9-81ED-4DB2-BD59-A6C34878D82A}">
                    <a16:rowId xmlns="" xmlns:a16="http://schemas.microsoft.com/office/drawing/2014/main" val="2007153782"/>
                  </a:ext>
                </a:extLst>
              </a:tr>
            </a:tbl>
          </a:graphicData>
        </a:graphic>
      </p:graphicFrame>
      <p:graphicFrame>
        <p:nvGraphicFramePr>
          <p:cNvPr id="4" name="Table 3"/>
          <p:cNvGraphicFramePr>
            <a:graphicFrameLocks noGrp="1"/>
          </p:cNvGraphicFramePr>
          <p:nvPr/>
        </p:nvGraphicFramePr>
        <p:xfrm>
          <a:off x="127192" y="2726325"/>
          <a:ext cx="8927426" cy="1746056"/>
        </p:xfrm>
        <a:graphic>
          <a:graphicData uri="http://schemas.openxmlformats.org/drawingml/2006/table">
            <a:tbl>
              <a:tblPr firstRow="1" firstCol="1" bandRow="1"/>
              <a:tblGrid>
                <a:gridCol w="1969738">
                  <a:extLst>
                    <a:ext uri="{9D8B030D-6E8A-4147-A177-3AD203B41FA5}">
                      <a16:colId xmlns="" xmlns:a16="http://schemas.microsoft.com/office/drawing/2014/main" val="1566825763"/>
                    </a:ext>
                  </a:extLst>
                </a:gridCol>
                <a:gridCol w="869711">
                  <a:extLst>
                    <a:ext uri="{9D8B030D-6E8A-4147-A177-3AD203B41FA5}">
                      <a16:colId xmlns="" xmlns:a16="http://schemas.microsoft.com/office/drawing/2014/main" val="3680484158"/>
                    </a:ext>
                  </a:extLst>
                </a:gridCol>
                <a:gridCol w="869711">
                  <a:extLst>
                    <a:ext uri="{9D8B030D-6E8A-4147-A177-3AD203B41FA5}">
                      <a16:colId xmlns="" xmlns:a16="http://schemas.microsoft.com/office/drawing/2014/main" val="1117553417"/>
                    </a:ext>
                  </a:extLst>
                </a:gridCol>
                <a:gridCol w="869711">
                  <a:extLst>
                    <a:ext uri="{9D8B030D-6E8A-4147-A177-3AD203B41FA5}">
                      <a16:colId xmlns="" xmlns:a16="http://schemas.microsoft.com/office/drawing/2014/main" val="111457213"/>
                    </a:ext>
                  </a:extLst>
                </a:gridCol>
                <a:gridCol w="869711">
                  <a:extLst>
                    <a:ext uri="{9D8B030D-6E8A-4147-A177-3AD203B41FA5}">
                      <a16:colId xmlns="" xmlns:a16="http://schemas.microsoft.com/office/drawing/2014/main" val="3404872760"/>
                    </a:ext>
                  </a:extLst>
                </a:gridCol>
                <a:gridCol w="869711">
                  <a:extLst>
                    <a:ext uri="{9D8B030D-6E8A-4147-A177-3AD203B41FA5}">
                      <a16:colId xmlns="" xmlns:a16="http://schemas.microsoft.com/office/drawing/2014/main" val="1423528472"/>
                    </a:ext>
                  </a:extLst>
                </a:gridCol>
                <a:gridCol w="869711">
                  <a:extLst>
                    <a:ext uri="{9D8B030D-6E8A-4147-A177-3AD203B41FA5}">
                      <a16:colId xmlns="" xmlns:a16="http://schemas.microsoft.com/office/drawing/2014/main" val="818652050"/>
                    </a:ext>
                  </a:extLst>
                </a:gridCol>
                <a:gridCol w="869711">
                  <a:extLst>
                    <a:ext uri="{9D8B030D-6E8A-4147-A177-3AD203B41FA5}">
                      <a16:colId xmlns="" xmlns:a16="http://schemas.microsoft.com/office/drawing/2014/main" val="205146705"/>
                    </a:ext>
                  </a:extLst>
                </a:gridCol>
                <a:gridCol w="869711">
                  <a:extLst>
                    <a:ext uri="{9D8B030D-6E8A-4147-A177-3AD203B41FA5}">
                      <a16:colId xmlns="" xmlns:a16="http://schemas.microsoft.com/office/drawing/2014/main" val="2134219952"/>
                    </a:ext>
                  </a:extLst>
                </a:gridCol>
              </a:tblGrid>
              <a:tr h="92325">
                <a:tc gridSpan="9">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PROGRAMME 2: PUBLIC SECTOR INNOVATION</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859928756"/>
                  </a:ext>
                </a:extLst>
              </a:tr>
              <a:tr h="92325">
                <a:tc>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2019/20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ts val="1300"/>
                        </a:lnSpc>
                        <a:spcAft>
                          <a:spcPts val="0"/>
                        </a:spcAft>
                      </a:pP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ts val="1300"/>
                        </a:lnSpc>
                        <a:spcAft>
                          <a:spcPts val="0"/>
                        </a:spcAft>
                      </a:pP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ts val="1300"/>
                        </a:lnSpc>
                        <a:spcAft>
                          <a:spcPts val="0"/>
                        </a:spcAft>
                      </a:pP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ts val="1300"/>
                        </a:lnSpc>
                        <a:spcAft>
                          <a:spcPts val="0"/>
                        </a:spcAft>
                      </a:pP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ts val="1300"/>
                        </a:lnSpc>
                        <a:spcAft>
                          <a:spcPts val="0"/>
                        </a:spcAft>
                      </a:pP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2018/19</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a:effectLst/>
                        <a:latin typeface="Arial" panose="020B0604020202020204" pitchFamily="34" charset="0"/>
                        <a:cs typeface="Arial" panose="020B0604020202020204" pitchFamily="34" charset="0"/>
                      </a:endParaRPr>
                    </a:p>
                  </a:txBody>
                  <a:tcPr marL="38351" marR="3835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87970270"/>
                  </a:ext>
                </a:extLst>
              </a:tr>
              <a:tr h="276976">
                <a:tc>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Sub programme</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Adjusted Appropriation</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Shifting of Funds</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Final Appropriation</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Actual Expenditure</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Variance</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Expenditure as % of final appropriation</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Final Appropriation</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Actual Expenditure</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98308873"/>
                  </a:ext>
                </a:extLst>
              </a:tr>
              <a:tr h="92325">
                <a:tc>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61110352"/>
                  </a:ext>
                </a:extLst>
              </a:tr>
              <a:tr h="184651">
                <a:tc>
                  <a:txBody>
                    <a:bodyPr/>
                    <a:lstStyle/>
                    <a:p>
                      <a:pP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1. Research and Development</a:t>
                      </a: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4 544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4 544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4 244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300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93.4%</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4 233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3 842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922236172"/>
                  </a:ext>
                </a:extLst>
              </a:tr>
              <a:tr h="184651">
                <a:tc>
                  <a:txBody>
                    <a:bodyPr/>
                    <a:lstStyle/>
                    <a:p>
                      <a:pP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2. Solution Support and Incubation</a:t>
                      </a: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4 196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4 196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3 439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757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82.0%</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3 754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3 633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216266245"/>
                  </a:ext>
                </a:extLst>
              </a:tr>
              <a:tr h="92325">
                <a:tc>
                  <a:txBody>
                    <a:bodyPr/>
                    <a:lstStyle/>
                    <a:p>
                      <a:pP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3. Enabling Environment</a:t>
                      </a: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8 711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8 711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7 394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1 317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84.9%</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8 135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        7 853 </a:t>
                      </a: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42431607"/>
                  </a:ext>
                </a:extLst>
              </a:tr>
              <a:tr h="92325">
                <a:tc>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Total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17 451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17 451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15 077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2 374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86.4%</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16 122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15 328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extLst>
                  <a:ext uri="{0D108BD9-81ED-4DB2-BD59-A6C34878D82A}">
                    <a16:rowId xmlns="" xmlns:a16="http://schemas.microsoft.com/office/drawing/2014/main" val="3526816975"/>
                  </a:ext>
                </a:extLst>
              </a:tr>
            </a:tbl>
          </a:graphicData>
        </a:graphic>
      </p:graphicFrame>
      <p:graphicFrame>
        <p:nvGraphicFramePr>
          <p:cNvPr id="5" name="Table 4"/>
          <p:cNvGraphicFramePr>
            <a:graphicFrameLocks noGrp="1"/>
          </p:cNvGraphicFramePr>
          <p:nvPr/>
        </p:nvGraphicFramePr>
        <p:xfrm>
          <a:off x="127192" y="4753521"/>
          <a:ext cx="8927427" cy="152718"/>
        </p:xfrm>
        <a:graphic>
          <a:graphicData uri="http://schemas.openxmlformats.org/drawingml/2006/table">
            <a:tbl>
              <a:tblPr firstRow="1" firstCol="1" bandRow="1"/>
              <a:tblGrid>
                <a:gridCol w="1979619">
                  <a:extLst>
                    <a:ext uri="{9D8B030D-6E8A-4147-A177-3AD203B41FA5}">
                      <a16:colId xmlns="" xmlns:a16="http://schemas.microsoft.com/office/drawing/2014/main" val="2823011162"/>
                    </a:ext>
                  </a:extLst>
                </a:gridCol>
                <a:gridCol w="868476">
                  <a:extLst>
                    <a:ext uri="{9D8B030D-6E8A-4147-A177-3AD203B41FA5}">
                      <a16:colId xmlns="" xmlns:a16="http://schemas.microsoft.com/office/drawing/2014/main" val="1760617837"/>
                    </a:ext>
                  </a:extLst>
                </a:gridCol>
                <a:gridCol w="868476">
                  <a:extLst>
                    <a:ext uri="{9D8B030D-6E8A-4147-A177-3AD203B41FA5}">
                      <a16:colId xmlns="" xmlns:a16="http://schemas.microsoft.com/office/drawing/2014/main" val="2408802220"/>
                    </a:ext>
                  </a:extLst>
                </a:gridCol>
                <a:gridCol w="868476">
                  <a:extLst>
                    <a:ext uri="{9D8B030D-6E8A-4147-A177-3AD203B41FA5}">
                      <a16:colId xmlns="" xmlns:a16="http://schemas.microsoft.com/office/drawing/2014/main" val="768027901"/>
                    </a:ext>
                  </a:extLst>
                </a:gridCol>
                <a:gridCol w="868476">
                  <a:extLst>
                    <a:ext uri="{9D8B030D-6E8A-4147-A177-3AD203B41FA5}">
                      <a16:colId xmlns="" xmlns:a16="http://schemas.microsoft.com/office/drawing/2014/main" val="3628768662"/>
                    </a:ext>
                  </a:extLst>
                </a:gridCol>
                <a:gridCol w="868476">
                  <a:extLst>
                    <a:ext uri="{9D8B030D-6E8A-4147-A177-3AD203B41FA5}">
                      <a16:colId xmlns="" xmlns:a16="http://schemas.microsoft.com/office/drawing/2014/main" val="3609033737"/>
                    </a:ext>
                  </a:extLst>
                </a:gridCol>
                <a:gridCol w="868476">
                  <a:extLst>
                    <a:ext uri="{9D8B030D-6E8A-4147-A177-3AD203B41FA5}">
                      <a16:colId xmlns="" xmlns:a16="http://schemas.microsoft.com/office/drawing/2014/main" val="2904350175"/>
                    </a:ext>
                  </a:extLst>
                </a:gridCol>
                <a:gridCol w="868476">
                  <a:extLst>
                    <a:ext uri="{9D8B030D-6E8A-4147-A177-3AD203B41FA5}">
                      <a16:colId xmlns="" xmlns:a16="http://schemas.microsoft.com/office/drawing/2014/main" val="1584065645"/>
                    </a:ext>
                  </a:extLst>
                </a:gridCol>
                <a:gridCol w="868476">
                  <a:extLst>
                    <a:ext uri="{9D8B030D-6E8A-4147-A177-3AD203B41FA5}">
                      <a16:colId xmlns="" xmlns:a16="http://schemas.microsoft.com/office/drawing/2014/main" val="2542656830"/>
                    </a:ext>
                  </a:extLst>
                </a:gridCol>
              </a:tblGrid>
              <a:tr h="0">
                <a:tc>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CPSI Total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38 437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38 437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29 856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8 581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77.7%</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36 030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33 722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extLst>
                  <a:ext uri="{0D108BD9-81ED-4DB2-BD59-A6C34878D82A}">
                    <a16:rowId xmlns="" xmlns:a16="http://schemas.microsoft.com/office/drawing/2014/main" val="2611012981"/>
                  </a:ext>
                </a:extLst>
              </a:tr>
            </a:tbl>
          </a:graphicData>
        </a:graphic>
      </p:graphicFrame>
    </p:spTree>
    <p:extLst>
      <p:ext uri="{BB962C8B-B14F-4D97-AF65-F5344CB8AC3E}">
        <p14:creationId xmlns:p14="http://schemas.microsoft.com/office/powerpoint/2010/main" val="1935589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normAutofit/>
          </a:bodyPr>
          <a:lstStyle/>
          <a:p>
            <a:pPr marL="0" indent="0" algn="ctr">
              <a:buNone/>
            </a:pPr>
            <a:endParaRPr lang="en-ZA" sz="3300" b="1" i="1"/>
          </a:p>
          <a:p>
            <a:pPr marL="0" indent="0" algn="ctr">
              <a:buNone/>
            </a:pPr>
            <a:endParaRPr lang="en-ZA" sz="3300" b="1" i="1"/>
          </a:p>
          <a:p>
            <a:pPr marL="0" indent="0" algn="ctr">
              <a:buNone/>
            </a:pPr>
            <a:r>
              <a:rPr lang="en-ZA" sz="3300" b="1" i="1"/>
              <a:t>THANK YOU!</a:t>
            </a:r>
          </a:p>
        </p:txBody>
      </p:sp>
      <p:sp>
        <p:nvSpPr>
          <p:cNvPr id="4" name="Slide Number Placeholder 3"/>
          <p:cNvSpPr>
            <a:spLocks noGrp="1"/>
          </p:cNvSpPr>
          <p:nvPr>
            <p:ph type="sldNum" sz="quarter" idx="12"/>
          </p:nvPr>
        </p:nvSpPr>
        <p:spPr/>
        <p:txBody>
          <a:bodyPr/>
          <a:lstStyle/>
          <a:p>
            <a:fld id="{A269D1A7-7C71-A04E-937E-39096F4C88B1}" type="slidenum">
              <a:rPr lang="en-ZA" smtClean="0"/>
              <a:pPr/>
              <a:t>28</a:t>
            </a:fld>
            <a:endParaRPr lang="en-ZA"/>
          </a:p>
        </p:txBody>
      </p:sp>
    </p:spTree>
    <p:extLst>
      <p:ext uri="{BB962C8B-B14F-4D97-AF65-F5344CB8AC3E}">
        <p14:creationId xmlns:p14="http://schemas.microsoft.com/office/powerpoint/2010/main" val="568369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7437600" cy="559313"/>
          </a:xfrm>
          <a:solidFill>
            <a:schemeClr val="accent1"/>
          </a:solidFill>
        </p:spPr>
        <p:txBody>
          <a:bodyPr>
            <a:noAutofit/>
          </a:bodyPr>
          <a:lstStyle/>
          <a:p>
            <a:pPr eaLnBrk="1" hangingPunct="1">
              <a:buFont typeface="Times New Roman" pitchFamily="-111" charset="0"/>
              <a:buNone/>
              <a:defRPr/>
            </a:pPr>
            <a:r>
              <a:rPr lang="en-GB" b="0">
                <a:solidFill>
                  <a:schemeClr val="tx1"/>
                </a:solidFill>
                <a:latin typeface="Calibri" panose="020F0502020204030204" pitchFamily="34" charset="0"/>
                <a:cs typeface="Calibri" panose="020F0502020204030204" pitchFamily="34" charset="0"/>
              </a:rPr>
              <a:t>Report of the Auditor-General</a:t>
            </a:r>
            <a:endParaRPr lang="en-US" b="0">
              <a:solidFill>
                <a:schemeClr val="tx1"/>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pPr algn="r" defTabSz="342900" eaLnBrk="1" fontAlgn="auto" hangingPunct="1">
              <a:spcBef>
                <a:spcPts val="0"/>
              </a:spcBef>
              <a:spcAft>
                <a:spcPts val="0"/>
              </a:spcAft>
              <a:defRPr/>
            </a:pPr>
            <a:fld id="{4414807B-44EB-7242-827D-16A5EC7111B6}" type="slidenum">
              <a:rPr lang="en-ZA" sz="900">
                <a:solidFill>
                  <a:prstClr val="black">
                    <a:tint val="75000"/>
                  </a:prstClr>
                </a:solidFill>
                <a:latin typeface="Calibri"/>
                <a:cs typeface="+mn-cs"/>
              </a:rPr>
              <a:pPr algn="r" defTabSz="342900" eaLnBrk="1" fontAlgn="auto" hangingPunct="1">
                <a:spcBef>
                  <a:spcPts val="0"/>
                </a:spcBef>
                <a:spcAft>
                  <a:spcPts val="0"/>
                </a:spcAft>
                <a:defRPr/>
              </a:pPr>
              <a:t>3</a:t>
            </a:fld>
            <a:endParaRPr lang="en-ZA" sz="900">
              <a:solidFill>
                <a:prstClr val="black">
                  <a:tint val="75000"/>
                </a:prstClr>
              </a:solidFill>
              <a:latin typeface="Calibri"/>
              <a:cs typeface="+mn-cs"/>
            </a:endParaRPr>
          </a:p>
        </p:txBody>
      </p:sp>
      <p:sp>
        <p:nvSpPr>
          <p:cNvPr id="7" name="TextBox 6"/>
          <p:cNvSpPr txBox="1"/>
          <p:nvPr/>
        </p:nvSpPr>
        <p:spPr>
          <a:xfrm>
            <a:off x="61335" y="2169430"/>
            <a:ext cx="7587819" cy="1106778"/>
          </a:xfrm>
          <a:prstGeom prst="rect">
            <a:avLst/>
          </a:prstGeom>
          <a:noFill/>
        </p:spPr>
        <p:txBody>
          <a:bodyPr wrap="square" rtlCol="0">
            <a:spAutoFit/>
          </a:bodyPr>
          <a:lstStyle/>
          <a:p>
            <a:pPr marL="93663" lvl="1" algn="ctr" eaLnBrk="1" fontAlgn="auto" hangingPunct="1">
              <a:lnSpc>
                <a:spcPct val="130000"/>
              </a:lnSpc>
              <a:spcBef>
                <a:spcPts val="0"/>
              </a:spcBef>
              <a:spcAft>
                <a:spcPts val="0"/>
              </a:spcAft>
            </a:pPr>
            <a:r>
              <a:rPr lang="en-ZA" sz="1800" b="1">
                <a:latin typeface="Calibri" panose="020F0502020204030204" pitchFamily="34" charset="0"/>
                <a:cs typeface="Calibri" panose="020F0502020204030204" pitchFamily="34" charset="0"/>
              </a:rPr>
              <a:t>The CPSI has maintained its Clean Audit Outcome in the 2019/20 Financial Year.</a:t>
            </a:r>
          </a:p>
          <a:p>
            <a:pPr marL="93663" lvl="1" algn="ctr" eaLnBrk="1" fontAlgn="auto" hangingPunct="1">
              <a:lnSpc>
                <a:spcPct val="130000"/>
              </a:lnSpc>
              <a:spcBef>
                <a:spcPts val="0"/>
              </a:spcBef>
              <a:spcAft>
                <a:spcPts val="0"/>
              </a:spcAft>
            </a:pPr>
            <a:endParaRPr lang="en-ZA" sz="16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7437600" cy="559313"/>
          </a:xfrm>
          <a:solidFill>
            <a:schemeClr val="accent1"/>
          </a:solidFill>
        </p:spPr>
        <p:txBody>
          <a:bodyPr>
            <a:noAutofit/>
          </a:bodyPr>
          <a:lstStyle/>
          <a:p>
            <a:pPr eaLnBrk="1" hangingPunct="1">
              <a:buFont typeface="Times New Roman" pitchFamily="-111" charset="0"/>
              <a:buNone/>
              <a:defRPr/>
            </a:pPr>
            <a:r>
              <a:rPr lang="en-GB">
                <a:solidFill>
                  <a:schemeClr val="tx1"/>
                </a:solidFill>
                <a:latin typeface="Calibri" panose="020F0502020204030204" pitchFamily="34" charset="0"/>
                <a:cs typeface="Calibri" panose="020F0502020204030204" pitchFamily="34" charset="0"/>
              </a:rPr>
              <a:t>Overview of Performance for 2019/20</a:t>
            </a:r>
            <a:endParaRPr lang="en-US">
              <a:solidFill>
                <a:schemeClr val="tx1"/>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pPr algn="r" defTabSz="342900" eaLnBrk="1" fontAlgn="auto" hangingPunct="1">
              <a:spcBef>
                <a:spcPts val="0"/>
              </a:spcBef>
              <a:spcAft>
                <a:spcPts val="0"/>
              </a:spcAft>
              <a:defRPr/>
            </a:pPr>
            <a:fld id="{4414807B-44EB-7242-827D-16A5EC7111B6}" type="slidenum">
              <a:rPr lang="en-ZA" sz="900">
                <a:solidFill>
                  <a:prstClr val="black">
                    <a:tint val="75000"/>
                  </a:prstClr>
                </a:solidFill>
                <a:latin typeface="Calibri"/>
                <a:cs typeface="+mn-cs"/>
              </a:rPr>
              <a:pPr algn="r" defTabSz="342900" eaLnBrk="1" fontAlgn="auto" hangingPunct="1">
                <a:spcBef>
                  <a:spcPts val="0"/>
                </a:spcBef>
                <a:spcAft>
                  <a:spcPts val="0"/>
                </a:spcAft>
                <a:defRPr/>
              </a:pPr>
              <a:t>4</a:t>
            </a:fld>
            <a:endParaRPr lang="en-ZA" sz="900">
              <a:solidFill>
                <a:prstClr val="black">
                  <a:tint val="75000"/>
                </a:prstClr>
              </a:solidFill>
              <a:latin typeface="Calibri"/>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2408945929"/>
              </p:ext>
            </p:extLst>
          </p:nvPr>
        </p:nvGraphicFramePr>
        <p:xfrm>
          <a:off x="1240159" y="711448"/>
          <a:ext cx="5256583" cy="723773"/>
        </p:xfrm>
        <a:graphic>
          <a:graphicData uri="http://schemas.openxmlformats.org/drawingml/2006/table">
            <a:tbl>
              <a:tblPr firstRow="1" bandRow="1"/>
              <a:tblGrid>
                <a:gridCol w="2138955">
                  <a:extLst>
                    <a:ext uri="{9D8B030D-6E8A-4147-A177-3AD203B41FA5}">
                      <a16:colId xmlns="" xmlns:a16="http://schemas.microsoft.com/office/drawing/2014/main" val="20000"/>
                    </a:ext>
                  </a:extLst>
                </a:gridCol>
                <a:gridCol w="1605461">
                  <a:extLst>
                    <a:ext uri="{9D8B030D-6E8A-4147-A177-3AD203B41FA5}">
                      <a16:colId xmlns="" xmlns:a16="http://schemas.microsoft.com/office/drawing/2014/main" val="20001"/>
                    </a:ext>
                  </a:extLst>
                </a:gridCol>
                <a:gridCol w="1512167">
                  <a:extLst>
                    <a:ext uri="{9D8B030D-6E8A-4147-A177-3AD203B41FA5}">
                      <a16:colId xmlns="" xmlns:a16="http://schemas.microsoft.com/office/drawing/2014/main" val="20002"/>
                    </a:ext>
                  </a:extLst>
                </a:gridCol>
              </a:tblGrid>
              <a:tr h="372745">
                <a:tc>
                  <a:txBody>
                    <a:bodyPr/>
                    <a:lstStyle/>
                    <a:p>
                      <a:pPr algn="ctr">
                        <a:lnSpc>
                          <a:spcPct val="90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No. of  Annual Targets</a:t>
                      </a:r>
                      <a:endParaRPr lang="en-ZA" sz="1400">
                        <a:effectLst/>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90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Annual Targets Achieved</a:t>
                      </a:r>
                      <a:endParaRPr lang="en-ZA" sz="1400">
                        <a:effectLst/>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90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Annual Targets Not Achieved</a:t>
                      </a:r>
                      <a:endParaRPr lang="en-ZA" sz="1400">
                        <a:effectLst/>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0"/>
                  </a:ext>
                </a:extLst>
              </a:tr>
              <a:tr h="248285">
                <a:tc>
                  <a:txBody>
                    <a:bodyPr/>
                    <a:lstStyle/>
                    <a:p>
                      <a:pPr algn="ctr">
                        <a:lnSpc>
                          <a:spcPct val="90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8</a:t>
                      </a:r>
                      <a:endParaRPr lang="en-ZA" sz="1400">
                        <a:effectLst/>
                        <a:latin typeface="Calibri" panose="020F0502020204030204" pitchFamily="34" charset="0"/>
                        <a:cs typeface="Calibri" panose="020F0502020204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0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6</a:t>
                      </a:r>
                      <a:endParaRPr lang="en-ZA" sz="1400">
                        <a:effectLst/>
                        <a:latin typeface="Calibri" panose="020F0502020204030204" pitchFamily="34" charset="0"/>
                        <a:cs typeface="Calibri" panose="020F0502020204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90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2</a:t>
                      </a:r>
                      <a:endParaRPr lang="en-ZA" sz="1400">
                        <a:effectLst/>
                        <a:latin typeface="Calibri" panose="020F0502020204030204" pitchFamily="34" charset="0"/>
                        <a:cs typeface="Calibri" panose="020F0502020204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1"/>
                  </a:ext>
                </a:extLst>
              </a:tr>
            </a:tbl>
          </a:graphicData>
        </a:graphic>
      </p:graphicFrame>
      <p:graphicFrame>
        <p:nvGraphicFramePr>
          <p:cNvPr id="7" name="Chart 6"/>
          <p:cNvGraphicFramePr/>
          <p:nvPr>
            <p:extLst>
              <p:ext uri="{D42A27DB-BD31-4B8C-83A1-F6EECF244321}">
                <p14:modId xmlns:p14="http://schemas.microsoft.com/office/powerpoint/2010/main" val="1867443737"/>
              </p:ext>
            </p:extLst>
          </p:nvPr>
        </p:nvGraphicFramePr>
        <p:xfrm>
          <a:off x="1680875" y="1869357"/>
          <a:ext cx="4375150" cy="2292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2458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7437600" cy="559313"/>
          </a:xfrm>
          <a:solidFill>
            <a:schemeClr val="accent1"/>
          </a:solidFill>
        </p:spPr>
        <p:txBody>
          <a:bodyPr>
            <a:noAutofit/>
          </a:bodyPr>
          <a:lstStyle/>
          <a:p>
            <a:pPr eaLnBrk="1" hangingPunct="1">
              <a:buFont typeface="Times New Roman" pitchFamily="-111" charset="0"/>
              <a:buNone/>
              <a:defRPr/>
            </a:pPr>
            <a:r>
              <a:rPr lang="en-GB">
                <a:solidFill>
                  <a:schemeClr val="tx1"/>
                </a:solidFill>
                <a:latin typeface="Calibri" panose="020F0502020204030204" pitchFamily="34" charset="0"/>
                <a:cs typeface="Calibri" panose="020F0502020204030204" pitchFamily="34" charset="0"/>
              </a:rPr>
              <a:t>Overview of Performance for 2019/20</a:t>
            </a:r>
            <a:endParaRPr lang="en-US">
              <a:solidFill>
                <a:schemeClr val="tx1"/>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pPr algn="r" defTabSz="342900" eaLnBrk="1" fontAlgn="auto" hangingPunct="1">
              <a:spcBef>
                <a:spcPts val="0"/>
              </a:spcBef>
              <a:spcAft>
                <a:spcPts val="0"/>
              </a:spcAft>
              <a:defRPr/>
            </a:pPr>
            <a:fld id="{4414807B-44EB-7242-827D-16A5EC7111B6}" type="slidenum">
              <a:rPr lang="en-ZA" sz="900">
                <a:solidFill>
                  <a:prstClr val="black">
                    <a:tint val="75000"/>
                  </a:prstClr>
                </a:solidFill>
                <a:latin typeface="Calibri"/>
                <a:cs typeface="+mn-cs"/>
              </a:rPr>
              <a:pPr algn="r" defTabSz="342900" eaLnBrk="1" fontAlgn="auto" hangingPunct="1">
                <a:spcBef>
                  <a:spcPts val="0"/>
                </a:spcBef>
                <a:spcAft>
                  <a:spcPts val="0"/>
                </a:spcAft>
                <a:defRPr/>
              </a:pPr>
              <a:t>5</a:t>
            </a:fld>
            <a:endParaRPr lang="en-ZA" sz="900">
              <a:solidFill>
                <a:prstClr val="black">
                  <a:tint val="75000"/>
                </a:prstClr>
              </a:solidFill>
              <a:latin typeface="Calibri"/>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3731588206"/>
              </p:ext>
            </p:extLst>
          </p:nvPr>
        </p:nvGraphicFramePr>
        <p:xfrm>
          <a:off x="107504" y="627534"/>
          <a:ext cx="7416824" cy="4075270"/>
        </p:xfrm>
        <a:graphic>
          <a:graphicData uri="http://schemas.openxmlformats.org/drawingml/2006/table">
            <a:tbl>
              <a:tblPr firstRow="1" firstCol="1" bandRow="1"/>
              <a:tblGrid>
                <a:gridCol w="1400391">
                  <a:extLst>
                    <a:ext uri="{9D8B030D-6E8A-4147-A177-3AD203B41FA5}">
                      <a16:colId xmlns="" xmlns:a16="http://schemas.microsoft.com/office/drawing/2014/main" val="20000"/>
                    </a:ext>
                  </a:extLst>
                </a:gridCol>
                <a:gridCol w="1424168">
                  <a:extLst>
                    <a:ext uri="{9D8B030D-6E8A-4147-A177-3AD203B41FA5}">
                      <a16:colId xmlns="" xmlns:a16="http://schemas.microsoft.com/office/drawing/2014/main" val="20001"/>
                    </a:ext>
                  </a:extLst>
                </a:gridCol>
                <a:gridCol w="1424168">
                  <a:extLst>
                    <a:ext uri="{9D8B030D-6E8A-4147-A177-3AD203B41FA5}">
                      <a16:colId xmlns="" xmlns:a16="http://schemas.microsoft.com/office/drawing/2014/main" val="20002"/>
                    </a:ext>
                  </a:extLst>
                </a:gridCol>
                <a:gridCol w="1986619">
                  <a:extLst>
                    <a:ext uri="{9D8B030D-6E8A-4147-A177-3AD203B41FA5}">
                      <a16:colId xmlns="" xmlns:a16="http://schemas.microsoft.com/office/drawing/2014/main" val="20003"/>
                    </a:ext>
                  </a:extLst>
                </a:gridCol>
                <a:gridCol w="1181478">
                  <a:extLst>
                    <a:ext uri="{9D8B030D-6E8A-4147-A177-3AD203B41FA5}">
                      <a16:colId xmlns="" xmlns:a16="http://schemas.microsoft.com/office/drawing/2014/main" val="20004"/>
                    </a:ext>
                  </a:extLst>
                </a:gridCol>
              </a:tblGrid>
              <a:tr h="632546">
                <a:tc>
                  <a:txBody>
                    <a:bodyPr/>
                    <a:lstStyle/>
                    <a:p>
                      <a:pPr fontAlgn="base">
                        <a:lnSpc>
                          <a:spcPct val="115000"/>
                        </a:lnSpc>
                        <a:spcAft>
                          <a:spcPts val="0"/>
                        </a:spcAft>
                      </a:pPr>
                      <a:r>
                        <a:rPr lang="en-GB" sz="1050" b="1">
                          <a:effectLst/>
                          <a:latin typeface="Calibri" panose="020F0502020204030204" pitchFamily="34" charset="0"/>
                          <a:ea typeface="Times New Roman" panose="02020603050405020304" pitchFamily="18" charset="0"/>
                          <a:cs typeface="Calibri" panose="020F0502020204030204" pitchFamily="34" charset="0"/>
                        </a:rPr>
                        <a:t>Performance Indicator</a:t>
                      </a:r>
                      <a:r>
                        <a:rPr lang="en-GB" sz="1050">
                          <a:effectLst/>
                          <a:latin typeface="Calibri" panose="020F0502020204030204" pitchFamily="34" charset="0"/>
                          <a:ea typeface="Times New Roman" panose="02020603050405020304" pitchFamily="18" charset="0"/>
                          <a:cs typeface="Calibri" panose="020F0502020204030204" pitchFamily="34" charset="0"/>
                        </a:rPr>
                        <a:t> </a:t>
                      </a:r>
                      <a:endParaRPr lang="en-ZA" sz="105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gn="ctr" fontAlgn="base">
                        <a:lnSpc>
                          <a:spcPct val="115000"/>
                        </a:lnSpc>
                        <a:spcAft>
                          <a:spcPts val="0"/>
                        </a:spcAft>
                      </a:pPr>
                      <a:r>
                        <a:rPr lang="en-GB" sz="1050" b="1">
                          <a:effectLst/>
                          <a:latin typeface="Calibri" panose="020F0502020204030204" pitchFamily="34" charset="0"/>
                          <a:ea typeface="Times New Roman" panose="02020603050405020304" pitchFamily="18" charset="0"/>
                          <a:cs typeface="Calibri" panose="020F0502020204030204" pitchFamily="34" charset="0"/>
                        </a:rPr>
                        <a:t>Planned Target</a:t>
                      </a:r>
                      <a:r>
                        <a:rPr lang="en-GB" sz="1050">
                          <a:effectLst/>
                          <a:latin typeface="Calibri" panose="020F0502020204030204" pitchFamily="34" charset="0"/>
                          <a:ea typeface="Times New Roman" panose="02020603050405020304" pitchFamily="18" charset="0"/>
                          <a:cs typeface="Calibri" panose="020F0502020204030204" pitchFamily="34" charset="0"/>
                        </a:rPr>
                        <a:t> </a:t>
                      </a:r>
                      <a:endParaRPr lang="en-ZA" sz="1050">
                        <a:effectLst/>
                        <a:latin typeface="Calibri" panose="020F0502020204030204" pitchFamily="34" charset="0"/>
                        <a:ea typeface="Calibri" panose="020F0502020204030204" pitchFamily="34" charset="0"/>
                        <a:cs typeface="Calibri" panose="020F0502020204030204" pitchFamily="34" charset="0"/>
                      </a:endParaRPr>
                    </a:p>
                    <a:p>
                      <a:pPr algn="ctr" fontAlgn="base">
                        <a:lnSpc>
                          <a:spcPct val="115000"/>
                        </a:lnSpc>
                        <a:spcAft>
                          <a:spcPts val="0"/>
                        </a:spcAft>
                      </a:pPr>
                      <a:r>
                        <a:rPr lang="en-GB" sz="1050" b="1">
                          <a:effectLst/>
                          <a:latin typeface="Calibri" panose="020F0502020204030204" pitchFamily="34" charset="0"/>
                          <a:ea typeface="Times New Roman" panose="02020603050405020304" pitchFamily="18" charset="0"/>
                          <a:cs typeface="Calibri" panose="020F0502020204030204" pitchFamily="34" charset="0"/>
                        </a:rPr>
                        <a:t>2019/2020</a:t>
                      </a:r>
                      <a:r>
                        <a:rPr lang="en-GB" sz="1050">
                          <a:effectLst/>
                          <a:latin typeface="Calibri" panose="020F0502020204030204" pitchFamily="34" charset="0"/>
                          <a:ea typeface="Times New Roman" panose="02020603050405020304" pitchFamily="18" charset="0"/>
                          <a:cs typeface="Calibri" panose="020F0502020204030204" pitchFamily="34" charset="0"/>
                        </a:rPr>
                        <a:t> </a:t>
                      </a:r>
                      <a:endParaRPr lang="en-ZA" sz="105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gn="ctr" fontAlgn="base">
                        <a:lnSpc>
                          <a:spcPct val="115000"/>
                        </a:lnSpc>
                        <a:spcAft>
                          <a:spcPts val="0"/>
                        </a:spcAft>
                      </a:pPr>
                      <a:r>
                        <a:rPr lang="en-GB" sz="1050" b="1">
                          <a:effectLst/>
                          <a:latin typeface="Calibri" panose="020F0502020204030204" pitchFamily="34" charset="0"/>
                          <a:ea typeface="Times New Roman" panose="02020603050405020304" pitchFamily="18" charset="0"/>
                          <a:cs typeface="Calibri" panose="020F0502020204030204" pitchFamily="34" charset="0"/>
                        </a:rPr>
                        <a:t>Actual Achievement</a:t>
                      </a:r>
                      <a:r>
                        <a:rPr lang="en-GB" sz="1050">
                          <a:effectLst/>
                          <a:latin typeface="Calibri" panose="020F0502020204030204" pitchFamily="34" charset="0"/>
                          <a:ea typeface="Times New Roman" panose="02020603050405020304" pitchFamily="18" charset="0"/>
                          <a:cs typeface="Calibri" panose="020F0502020204030204" pitchFamily="34" charset="0"/>
                        </a:rPr>
                        <a:t> </a:t>
                      </a:r>
                      <a:endParaRPr lang="en-ZA" sz="1050">
                        <a:effectLst/>
                        <a:latin typeface="Calibri" panose="020F0502020204030204" pitchFamily="34" charset="0"/>
                        <a:ea typeface="Calibri" panose="020F0502020204030204" pitchFamily="34" charset="0"/>
                        <a:cs typeface="Calibri" panose="020F0502020204030204" pitchFamily="34" charset="0"/>
                      </a:endParaRPr>
                    </a:p>
                    <a:p>
                      <a:pPr algn="ctr" fontAlgn="base">
                        <a:lnSpc>
                          <a:spcPct val="115000"/>
                        </a:lnSpc>
                        <a:spcAft>
                          <a:spcPts val="0"/>
                        </a:spcAft>
                      </a:pPr>
                      <a:r>
                        <a:rPr lang="en-GB" sz="1050" b="1">
                          <a:effectLst/>
                          <a:latin typeface="Calibri" panose="020F0502020204030204" pitchFamily="34" charset="0"/>
                          <a:ea typeface="Times New Roman" panose="02020603050405020304" pitchFamily="18" charset="0"/>
                          <a:cs typeface="Calibri" panose="020F0502020204030204" pitchFamily="34" charset="0"/>
                        </a:rPr>
                        <a:t>2019/2020</a:t>
                      </a:r>
                      <a:r>
                        <a:rPr lang="en-GB" sz="1050">
                          <a:effectLst/>
                          <a:latin typeface="Calibri" panose="020F0502020204030204" pitchFamily="34" charset="0"/>
                          <a:ea typeface="Times New Roman" panose="02020603050405020304" pitchFamily="18" charset="0"/>
                          <a:cs typeface="Calibri" panose="020F0502020204030204" pitchFamily="34" charset="0"/>
                        </a:rPr>
                        <a:t> </a:t>
                      </a:r>
                      <a:endParaRPr lang="en-ZA" sz="105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gn="ctr" fontAlgn="base">
                        <a:lnSpc>
                          <a:spcPct val="115000"/>
                        </a:lnSpc>
                        <a:spcAft>
                          <a:spcPts val="0"/>
                        </a:spcAft>
                      </a:pPr>
                      <a:r>
                        <a:rPr lang="en-GB" sz="1050" b="1">
                          <a:effectLst/>
                          <a:latin typeface="Calibri" panose="020F0502020204030204" pitchFamily="34" charset="0"/>
                          <a:ea typeface="Times New Roman" panose="02020603050405020304" pitchFamily="18" charset="0"/>
                          <a:cs typeface="Calibri" panose="020F0502020204030204" pitchFamily="34" charset="0"/>
                        </a:rPr>
                        <a:t>Deviation from planned target to Actual Achievement 2019/2020</a:t>
                      </a:r>
                      <a:r>
                        <a:rPr lang="en-GB" sz="1050">
                          <a:effectLst/>
                          <a:latin typeface="Calibri" panose="020F0502020204030204" pitchFamily="34" charset="0"/>
                          <a:ea typeface="Times New Roman" panose="02020603050405020304" pitchFamily="18" charset="0"/>
                          <a:cs typeface="Calibri" panose="020F0502020204030204" pitchFamily="34" charset="0"/>
                        </a:rPr>
                        <a:t> </a:t>
                      </a:r>
                      <a:endParaRPr lang="en-ZA" sz="105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gn="ctr" fontAlgn="base">
                        <a:lnSpc>
                          <a:spcPct val="115000"/>
                        </a:lnSpc>
                        <a:spcAft>
                          <a:spcPts val="0"/>
                        </a:spcAft>
                      </a:pPr>
                      <a:r>
                        <a:rPr lang="en-GB" sz="1050" b="1">
                          <a:effectLst/>
                          <a:latin typeface="Calibri" panose="020F0502020204030204" pitchFamily="34" charset="0"/>
                          <a:ea typeface="Times New Roman" panose="02020603050405020304" pitchFamily="18" charset="0"/>
                          <a:cs typeface="Calibri" panose="020F0502020204030204" pitchFamily="34" charset="0"/>
                        </a:rPr>
                        <a:t>Comment on deviations</a:t>
                      </a:r>
                      <a:r>
                        <a:rPr lang="en-GB" sz="1050">
                          <a:effectLst/>
                          <a:latin typeface="Calibri" panose="020F0502020204030204" pitchFamily="34" charset="0"/>
                          <a:ea typeface="Times New Roman" panose="02020603050405020304" pitchFamily="18" charset="0"/>
                          <a:cs typeface="Calibri" panose="020F0502020204030204" pitchFamily="34" charset="0"/>
                        </a:rPr>
                        <a:t> </a:t>
                      </a:r>
                      <a:endParaRPr lang="en-ZA" sz="105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 xmlns:a16="http://schemas.microsoft.com/office/drawing/2014/main" val="10000"/>
                  </a:ext>
                </a:extLst>
              </a:tr>
              <a:tr h="2315877">
                <a:tc>
                  <a:txBody>
                    <a:bodyPr/>
                    <a:lstStyle/>
                    <a:p>
                      <a:pPr fontAlgn="base">
                        <a:lnSpc>
                          <a:spcPct val="115000"/>
                        </a:lnSpc>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Number of quarterly consolidated financial and non-financial reports free from material misstatements submitted to MPSA, DPSA, DPME and National Treasury as per </a:t>
                      </a:r>
                      <a:endParaRPr lang="en-ZA" sz="105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4 Quarterly financial reports submitted to MPSA, DPSA and National Treasury and non-financial reports submitted to MPSA, DPSA, DPME, and National Treasury as per required timeframes </a:t>
                      </a:r>
                      <a:endParaRPr lang="en-ZA" sz="105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en-GB" sz="1050" b="1">
                          <a:effectLst/>
                          <a:latin typeface="Calibri" panose="020F0502020204030204" pitchFamily="34" charset="0"/>
                          <a:ea typeface="Times New Roman" panose="02020603050405020304" pitchFamily="18" charset="0"/>
                          <a:cs typeface="Calibri" panose="020F0502020204030204" pitchFamily="34" charset="0"/>
                        </a:rPr>
                        <a:t>Achieved </a:t>
                      </a:r>
                      <a:endParaRPr lang="en-ZA" sz="1050">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15000"/>
                        </a:lnSpc>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 </a:t>
                      </a:r>
                      <a:endParaRPr lang="en-ZA" sz="1050">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15000"/>
                        </a:lnSpc>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4 Quarterly financial reports submitted to MPSA, DPSA and National Treasury and non-financial reports submitted to MPSA, DPSA, DPME, and National Treasury as per required timeframes </a:t>
                      </a:r>
                      <a:endParaRPr lang="en-ZA" sz="105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None </a:t>
                      </a:r>
                      <a:endParaRPr lang="en-ZA" sz="105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None </a:t>
                      </a:r>
                      <a:endParaRPr lang="en-ZA" sz="105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126847">
                <a:tc>
                  <a:txBody>
                    <a:bodyPr/>
                    <a:lstStyle/>
                    <a:p>
                      <a:pPr fontAlgn="base">
                        <a:lnSpc>
                          <a:spcPct val="115000"/>
                        </a:lnSpc>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Percentage of external audit recommendations implemented </a:t>
                      </a:r>
                      <a:endParaRPr lang="en-ZA" sz="105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 </a:t>
                      </a:r>
                      <a:endParaRPr lang="en-ZA" sz="1050">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15000"/>
                        </a:lnSpc>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100% Implementation of external audit recommendations </a:t>
                      </a:r>
                      <a:endParaRPr lang="en-ZA" sz="105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en-GB" sz="1050" b="1">
                          <a:effectLst/>
                          <a:latin typeface="Calibri" panose="020F0502020204030204" pitchFamily="34" charset="0"/>
                          <a:ea typeface="Times New Roman" panose="02020603050405020304" pitchFamily="18" charset="0"/>
                          <a:cs typeface="Calibri" panose="020F0502020204030204" pitchFamily="34" charset="0"/>
                        </a:rPr>
                        <a:t>Achieved</a:t>
                      </a:r>
                      <a:endParaRPr lang="en-ZA" sz="1050">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15000"/>
                        </a:lnSpc>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 </a:t>
                      </a:r>
                      <a:endParaRPr lang="en-ZA" sz="1050">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15000"/>
                        </a:lnSpc>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100% Implementation of external audit recommendations </a:t>
                      </a:r>
                      <a:endParaRPr lang="en-ZA" sz="105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None </a:t>
                      </a:r>
                      <a:endParaRPr lang="en-ZA" sz="105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None </a:t>
                      </a:r>
                      <a:endParaRPr lang="en-ZA" sz="105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187999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7437600" cy="559313"/>
          </a:xfrm>
          <a:solidFill>
            <a:schemeClr val="accent1"/>
          </a:solidFill>
        </p:spPr>
        <p:txBody>
          <a:bodyPr>
            <a:noAutofit/>
          </a:bodyPr>
          <a:lstStyle/>
          <a:p>
            <a:pPr eaLnBrk="1" hangingPunct="1">
              <a:buFont typeface="Times New Roman" pitchFamily="-111" charset="0"/>
              <a:buNone/>
              <a:defRPr/>
            </a:pPr>
            <a:r>
              <a:rPr lang="en-GB">
                <a:solidFill>
                  <a:schemeClr val="tx1"/>
                </a:solidFill>
                <a:latin typeface="Calibri" panose="020F0502020204030204" pitchFamily="34" charset="0"/>
                <a:cs typeface="Calibri" panose="020F0502020204030204" pitchFamily="34" charset="0"/>
              </a:rPr>
              <a:t>Overview of Performance for 2019/20</a:t>
            </a:r>
            <a:endParaRPr lang="en-US">
              <a:solidFill>
                <a:schemeClr val="tx1"/>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pPr algn="r" defTabSz="342900" eaLnBrk="1" fontAlgn="auto" hangingPunct="1">
              <a:spcBef>
                <a:spcPts val="0"/>
              </a:spcBef>
              <a:spcAft>
                <a:spcPts val="0"/>
              </a:spcAft>
              <a:defRPr/>
            </a:pPr>
            <a:fld id="{4414807B-44EB-7242-827D-16A5EC7111B6}" type="slidenum">
              <a:rPr lang="en-ZA" sz="900">
                <a:solidFill>
                  <a:prstClr val="black">
                    <a:tint val="75000"/>
                  </a:prstClr>
                </a:solidFill>
                <a:latin typeface="Calibri"/>
                <a:cs typeface="+mn-cs"/>
              </a:rPr>
              <a:pPr algn="r" defTabSz="342900" eaLnBrk="1" fontAlgn="auto" hangingPunct="1">
                <a:spcBef>
                  <a:spcPts val="0"/>
                </a:spcBef>
                <a:spcAft>
                  <a:spcPts val="0"/>
                </a:spcAft>
                <a:defRPr/>
              </a:pPr>
              <a:t>6</a:t>
            </a:fld>
            <a:endParaRPr lang="en-ZA" sz="900">
              <a:solidFill>
                <a:prstClr val="black">
                  <a:tint val="75000"/>
                </a:prstClr>
              </a:solidFill>
              <a:latin typeface="Calibri"/>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178007948"/>
              </p:ext>
            </p:extLst>
          </p:nvPr>
        </p:nvGraphicFramePr>
        <p:xfrm>
          <a:off x="72008" y="705224"/>
          <a:ext cx="7668344" cy="4099662"/>
        </p:xfrm>
        <a:graphic>
          <a:graphicData uri="http://schemas.openxmlformats.org/drawingml/2006/table">
            <a:tbl>
              <a:tblPr firstRow="1" firstCol="1" bandRow="1"/>
              <a:tblGrid>
                <a:gridCol w="1259632">
                  <a:extLst>
                    <a:ext uri="{9D8B030D-6E8A-4147-A177-3AD203B41FA5}">
                      <a16:colId xmlns="" xmlns:a16="http://schemas.microsoft.com/office/drawing/2014/main" val="20000"/>
                    </a:ext>
                  </a:extLst>
                </a:gridCol>
                <a:gridCol w="1296144">
                  <a:extLst>
                    <a:ext uri="{9D8B030D-6E8A-4147-A177-3AD203B41FA5}">
                      <a16:colId xmlns="" xmlns:a16="http://schemas.microsoft.com/office/drawing/2014/main" val="20001"/>
                    </a:ext>
                  </a:extLst>
                </a:gridCol>
                <a:gridCol w="1296144">
                  <a:extLst>
                    <a:ext uri="{9D8B030D-6E8A-4147-A177-3AD203B41FA5}">
                      <a16:colId xmlns="" xmlns:a16="http://schemas.microsoft.com/office/drawing/2014/main" val="20002"/>
                    </a:ext>
                  </a:extLst>
                </a:gridCol>
                <a:gridCol w="1728192">
                  <a:extLst>
                    <a:ext uri="{9D8B030D-6E8A-4147-A177-3AD203B41FA5}">
                      <a16:colId xmlns="" xmlns:a16="http://schemas.microsoft.com/office/drawing/2014/main" val="20003"/>
                    </a:ext>
                  </a:extLst>
                </a:gridCol>
                <a:gridCol w="2088232">
                  <a:extLst>
                    <a:ext uri="{9D8B030D-6E8A-4147-A177-3AD203B41FA5}">
                      <a16:colId xmlns="" xmlns:a16="http://schemas.microsoft.com/office/drawing/2014/main" val="20004"/>
                    </a:ext>
                  </a:extLst>
                </a:gridCol>
              </a:tblGrid>
              <a:tr h="681284">
                <a:tc>
                  <a:txBody>
                    <a:bodyPr/>
                    <a:lstStyle/>
                    <a:p>
                      <a:pPr fontAlgn="base">
                        <a:lnSpc>
                          <a:spcPct val="115000"/>
                        </a:lnSpc>
                        <a:spcAft>
                          <a:spcPts val="0"/>
                        </a:spcAft>
                      </a:pPr>
                      <a:r>
                        <a:rPr lang="en-GB" sz="1100" b="1">
                          <a:effectLst/>
                          <a:latin typeface="Calibri" panose="020F0502020204030204" pitchFamily="34" charset="0"/>
                          <a:ea typeface="Times New Roman" panose="02020603050405020304" pitchFamily="18" charset="0"/>
                          <a:cs typeface="Calibri" panose="020F0502020204030204" pitchFamily="34" charset="0"/>
                        </a:rPr>
                        <a:t>Performance Indicator</a:t>
                      </a: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gn="ctr" fontAlgn="base">
                        <a:lnSpc>
                          <a:spcPct val="115000"/>
                        </a:lnSpc>
                        <a:spcAft>
                          <a:spcPts val="0"/>
                        </a:spcAft>
                      </a:pPr>
                      <a:r>
                        <a:rPr lang="en-GB" sz="1100" b="1">
                          <a:effectLst/>
                          <a:latin typeface="Calibri" panose="020F0502020204030204" pitchFamily="34" charset="0"/>
                          <a:ea typeface="Times New Roman" panose="02020603050405020304" pitchFamily="18" charset="0"/>
                          <a:cs typeface="Calibri" panose="020F0502020204030204" pitchFamily="34" charset="0"/>
                        </a:rPr>
                        <a:t>Planned Target</a:t>
                      </a: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Calibri" panose="020F0502020204030204" pitchFamily="34" charset="0"/>
                      </a:endParaRPr>
                    </a:p>
                    <a:p>
                      <a:pPr algn="ctr" fontAlgn="base">
                        <a:lnSpc>
                          <a:spcPct val="115000"/>
                        </a:lnSpc>
                        <a:spcAft>
                          <a:spcPts val="0"/>
                        </a:spcAft>
                      </a:pPr>
                      <a:r>
                        <a:rPr lang="en-GB" sz="1100" b="1">
                          <a:effectLst/>
                          <a:latin typeface="Calibri" panose="020F0502020204030204" pitchFamily="34" charset="0"/>
                          <a:ea typeface="Times New Roman" panose="02020603050405020304" pitchFamily="18" charset="0"/>
                          <a:cs typeface="Calibri" panose="020F0502020204030204" pitchFamily="34" charset="0"/>
                        </a:rPr>
                        <a:t>2019/2020</a:t>
                      </a: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gn="ctr" fontAlgn="base">
                        <a:lnSpc>
                          <a:spcPct val="115000"/>
                        </a:lnSpc>
                        <a:spcAft>
                          <a:spcPts val="0"/>
                        </a:spcAft>
                      </a:pPr>
                      <a:r>
                        <a:rPr lang="en-GB" sz="1100" b="1">
                          <a:effectLst/>
                          <a:latin typeface="Calibri" panose="020F0502020204030204" pitchFamily="34" charset="0"/>
                          <a:ea typeface="Times New Roman" panose="02020603050405020304" pitchFamily="18" charset="0"/>
                          <a:cs typeface="Calibri" panose="020F0502020204030204" pitchFamily="34" charset="0"/>
                        </a:rPr>
                        <a:t>Actual Achievement</a:t>
                      </a: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Calibri" panose="020F0502020204030204" pitchFamily="34" charset="0"/>
                      </a:endParaRPr>
                    </a:p>
                    <a:p>
                      <a:pPr algn="ctr" fontAlgn="base">
                        <a:lnSpc>
                          <a:spcPct val="115000"/>
                        </a:lnSpc>
                        <a:spcAft>
                          <a:spcPts val="0"/>
                        </a:spcAft>
                      </a:pPr>
                      <a:r>
                        <a:rPr lang="en-GB" sz="1100" b="1">
                          <a:effectLst/>
                          <a:latin typeface="Calibri" panose="020F0502020204030204" pitchFamily="34" charset="0"/>
                          <a:ea typeface="Times New Roman" panose="02020603050405020304" pitchFamily="18" charset="0"/>
                          <a:cs typeface="Calibri" panose="020F0502020204030204" pitchFamily="34" charset="0"/>
                        </a:rPr>
                        <a:t>2019/2020</a:t>
                      </a: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gn="ctr" fontAlgn="base">
                        <a:lnSpc>
                          <a:spcPct val="115000"/>
                        </a:lnSpc>
                        <a:spcAft>
                          <a:spcPts val="0"/>
                        </a:spcAft>
                      </a:pPr>
                      <a:r>
                        <a:rPr lang="en-GB" sz="1100" b="1">
                          <a:effectLst/>
                          <a:latin typeface="Calibri" panose="020F0502020204030204" pitchFamily="34" charset="0"/>
                          <a:ea typeface="Times New Roman" panose="02020603050405020304" pitchFamily="18" charset="0"/>
                          <a:cs typeface="Calibri" panose="020F0502020204030204" pitchFamily="34" charset="0"/>
                        </a:rPr>
                        <a:t>Deviation from planned target to Actual Achievement 2019/20</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gn="ctr" fontAlgn="base">
                        <a:lnSpc>
                          <a:spcPct val="115000"/>
                        </a:lnSpc>
                        <a:spcAft>
                          <a:spcPts val="0"/>
                        </a:spcAft>
                      </a:pPr>
                      <a:r>
                        <a:rPr lang="en-GB" sz="1100" b="1">
                          <a:effectLst/>
                          <a:latin typeface="Calibri" panose="020F0502020204030204" pitchFamily="34" charset="0"/>
                          <a:ea typeface="Times New Roman" panose="02020603050405020304" pitchFamily="18" charset="0"/>
                          <a:cs typeface="Calibri" panose="020F0502020204030204" pitchFamily="34" charset="0"/>
                        </a:rPr>
                        <a:t>Comment on deviations</a:t>
                      </a: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 xmlns:a16="http://schemas.microsoft.com/office/drawing/2014/main" val="10000"/>
                  </a:ext>
                </a:extLst>
              </a:tr>
              <a:tr h="1601621">
                <a:tc>
                  <a:txBody>
                    <a:bodyPr/>
                    <a:lstStyle/>
                    <a:p>
                      <a:pPr fontAlgn="base">
                        <a:lnSpc>
                          <a:spcPct val="115000"/>
                        </a:lnSpc>
                        <a:spcAft>
                          <a:spcPts val="0"/>
                        </a:spcAft>
                      </a:pPr>
                      <a:r>
                        <a:rPr lang="en-GB" sz="110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Number of innovative solutions developed to address service delivery challenges </a:t>
                      </a: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en-GB" sz="110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Two (2) innovative solutions developed </a:t>
                      </a: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15000"/>
                        </a:lnSpc>
                        <a:spcAft>
                          <a:spcPts val="0"/>
                        </a:spcAft>
                      </a:pP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en-GB" sz="1100" b="1">
                          <a:effectLst/>
                          <a:latin typeface="Calibri" panose="020F0502020204030204" pitchFamily="34" charset="0"/>
                          <a:ea typeface="Calibri" panose="020F0502020204030204" pitchFamily="34" charset="0"/>
                          <a:cs typeface="Calibri" panose="020F0502020204030204" pitchFamily="34" charset="0"/>
                        </a:rPr>
                        <a:t>Not a</a:t>
                      </a:r>
                      <a:r>
                        <a:rPr lang="en-GB" sz="1100" b="1">
                          <a:effectLst/>
                          <a:latin typeface="Calibri" panose="020F0502020204030204" pitchFamily="34" charset="0"/>
                          <a:ea typeface="Times New Roman" panose="02020603050405020304" pitchFamily="18" charset="0"/>
                          <a:cs typeface="Calibri" panose="020F0502020204030204" pitchFamily="34" charset="0"/>
                        </a:rPr>
                        <a:t>chieved</a:t>
                      </a:r>
                      <a:endParaRPr lang="en-ZA" sz="110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r>
                        <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Z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r>
                        <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Consultation on innovative solutions to be developed held </a:t>
                      </a:r>
                      <a:endParaRPr lang="en-Z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en-GB" sz="1100">
                          <a:effectLst/>
                          <a:latin typeface="Calibri" panose="020F0502020204030204" pitchFamily="34" charset="0"/>
                          <a:ea typeface="Times New Roman" panose="02020603050405020304" pitchFamily="18" charset="0"/>
                          <a:cs typeface="Calibri" panose="020F0502020204030204" pitchFamily="34" charset="0"/>
                        </a:rPr>
                        <a:t>No new solutions were developed in the period under review.</a:t>
                      </a:r>
                      <a:endParaRPr lang="en-ZA" sz="1100">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15000"/>
                        </a:lnSpc>
                        <a:spcAft>
                          <a:spcPts val="0"/>
                        </a:spcAft>
                      </a:pP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No new solution was taken into a piloting phase due to the longer than anticipated duration of the piloting of the two projects from the previous performance cycles, which demanded the full capacity of the unit</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816757">
                <a:tc>
                  <a:txBody>
                    <a:bodyPr/>
                    <a:lstStyle/>
                    <a:p>
                      <a:pPr fontAlgn="base">
                        <a:lnSpc>
                          <a:spcPct val="115000"/>
                        </a:lnSpc>
                        <a:spcAft>
                          <a:spcPts val="0"/>
                        </a:spcAft>
                      </a:pPr>
                      <a:r>
                        <a:rPr lang="en-GB" sz="110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Revised Pocket Guide to Innovation in the South African Public Sector disseminated through existing platforms</a:t>
                      </a: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en-GB" sz="110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Revised Pocket Guide to Innovation in the South African Public Sector disseminated </a:t>
                      </a: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en-GB" sz="1100" b="1">
                          <a:effectLst/>
                          <a:latin typeface="Calibri" panose="020F0502020204030204" pitchFamily="34" charset="0"/>
                          <a:ea typeface="Times New Roman" panose="02020603050405020304" pitchFamily="18" charset="0"/>
                          <a:cs typeface="Calibri" panose="020F0502020204030204" pitchFamily="34" charset="0"/>
                        </a:rPr>
                        <a:t>Achieved</a:t>
                      </a:r>
                      <a:endParaRPr lang="en-ZA" sz="1100">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15000"/>
                        </a:lnSpc>
                        <a:spcAft>
                          <a:spcPts val="0"/>
                        </a:spcAft>
                      </a:pPr>
                      <a:r>
                        <a:rPr lang="en-GB" sz="110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15000"/>
                        </a:lnSpc>
                        <a:spcAft>
                          <a:spcPts val="0"/>
                        </a:spcAft>
                      </a:pPr>
                      <a:r>
                        <a:rPr lang="en-GB" sz="110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Revised Pocket Guide to Innovation in the South African Public Sector disseminated</a:t>
                      </a: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spcAft>
                          <a:spcPts val="0"/>
                        </a:spcAft>
                      </a:pPr>
                      <a:r>
                        <a:rPr lang="en-GB" sz="1100">
                          <a:effectLst/>
                          <a:latin typeface="Calibri" panose="020F0502020204030204" pitchFamily="34" charset="0"/>
                          <a:ea typeface="Times New Roman" panose="02020603050405020304" pitchFamily="18" charset="0"/>
                          <a:cs typeface="Calibri" panose="020F0502020204030204" pitchFamily="34" charset="0"/>
                        </a:rPr>
                        <a:t>None </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spcAft>
                          <a:spcPts val="0"/>
                        </a:spcAft>
                      </a:pPr>
                      <a:r>
                        <a:rPr lang="en-GB" sz="1100">
                          <a:effectLst/>
                          <a:latin typeface="Calibri" panose="020F0502020204030204" pitchFamily="34" charset="0"/>
                          <a:ea typeface="Times New Roman" panose="02020603050405020304" pitchFamily="18" charset="0"/>
                          <a:cs typeface="Calibri" panose="020F0502020204030204" pitchFamily="34" charset="0"/>
                        </a:rPr>
                        <a:t>None </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456166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7437600" cy="559313"/>
          </a:xfrm>
          <a:solidFill>
            <a:schemeClr val="accent1"/>
          </a:solidFill>
        </p:spPr>
        <p:txBody>
          <a:bodyPr>
            <a:noAutofit/>
          </a:bodyPr>
          <a:lstStyle/>
          <a:p>
            <a:pPr eaLnBrk="1" hangingPunct="1">
              <a:buFont typeface="Times New Roman" pitchFamily="-111" charset="0"/>
              <a:buNone/>
              <a:defRPr/>
            </a:pPr>
            <a:r>
              <a:rPr lang="en-GB">
                <a:solidFill>
                  <a:schemeClr val="tx1"/>
                </a:solidFill>
                <a:latin typeface="Calibri" panose="020F0502020204030204" pitchFamily="34" charset="0"/>
                <a:cs typeface="Calibri" panose="020F0502020204030204" pitchFamily="34" charset="0"/>
              </a:rPr>
              <a:t>Overview of Performance for 2019/20</a:t>
            </a:r>
            <a:endParaRPr lang="en-US">
              <a:solidFill>
                <a:schemeClr val="tx1"/>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pPr algn="r" defTabSz="342900" eaLnBrk="1" fontAlgn="auto" hangingPunct="1">
              <a:spcBef>
                <a:spcPts val="0"/>
              </a:spcBef>
              <a:spcAft>
                <a:spcPts val="0"/>
              </a:spcAft>
              <a:defRPr/>
            </a:pPr>
            <a:fld id="{4414807B-44EB-7242-827D-16A5EC7111B6}" type="slidenum">
              <a:rPr lang="en-ZA" sz="900">
                <a:solidFill>
                  <a:prstClr val="black">
                    <a:tint val="75000"/>
                  </a:prstClr>
                </a:solidFill>
                <a:latin typeface="Calibri"/>
                <a:cs typeface="+mn-cs"/>
              </a:rPr>
              <a:pPr algn="r" defTabSz="342900" eaLnBrk="1" fontAlgn="auto" hangingPunct="1">
                <a:spcBef>
                  <a:spcPts val="0"/>
                </a:spcBef>
                <a:spcAft>
                  <a:spcPts val="0"/>
                </a:spcAft>
                <a:defRPr/>
              </a:pPr>
              <a:t>7</a:t>
            </a:fld>
            <a:endParaRPr lang="en-ZA" sz="900">
              <a:solidFill>
                <a:prstClr val="black">
                  <a:tint val="75000"/>
                </a:prstClr>
              </a:solidFill>
              <a:latin typeface="Calibri"/>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797376299"/>
              </p:ext>
            </p:extLst>
          </p:nvPr>
        </p:nvGraphicFramePr>
        <p:xfrm>
          <a:off x="72009" y="658206"/>
          <a:ext cx="7668344" cy="4403789"/>
        </p:xfrm>
        <a:graphic>
          <a:graphicData uri="http://schemas.openxmlformats.org/drawingml/2006/table">
            <a:tbl>
              <a:tblPr firstRow="1" firstCol="1" bandRow="1"/>
              <a:tblGrid>
                <a:gridCol w="1062827">
                  <a:extLst>
                    <a:ext uri="{9D8B030D-6E8A-4147-A177-3AD203B41FA5}">
                      <a16:colId xmlns="" xmlns:a16="http://schemas.microsoft.com/office/drawing/2014/main" val="20000"/>
                    </a:ext>
                  </a:extLst>
                </a:gridCol>
                <a:gridCol w="987878">
                  <a:extLst>
                    <a:ext uri="{9D8B030D-6E8A-4147-A177-3AD203B41FA5}">
                      <a16:colId xmlns="" xmlns:a16="http://schemas.microsoft.com/office/drawing/2014/main" val="20001"/>
                    </a:ext>
                  </a:extLst>
                </a:gridCol>
                <a:gridCol w="2245179">
                  <a:extLst>
                    <a:ext uri="{9D8B030D-6E8A-4147-A177-3AD203B41FA5}">
                      <a16:colId xmlns="" xmlns:a16="http://schemas.microsoft.com/office/drawing/2014/main" val="20002"/>
                    </a:ext>
                  </a:extLst>
                </a:gridCol>
                <a:gridCol w="1568027">
                  <a:extLst>
                    <a:ext uri="{9D8B030D-6E8A-4147-A177-3AD203B41FA5}">
                      <a16:colId xmlns="" xmlns:a16="http://schemas.microsoft.com/office/drawing/2014/main" val="20003"/>
                    </a:ext>
                  </a:extLst>
                </a:gridCol>
                <a:gridCol w="1804433">
                  <a:extLst>
                    <a:ext uri="{9D8B030D-6E8A-4147-A177-3AD203B41FA5}">
                      <a16:colId xmlns="" xmlns:a16="http://schemas.microsoft.com/office/drawing/2014/main" val="20004"/>
                    </a:ext>
                  </a:extLst>
                </a:gridCol>
              </a:tblGrid>
              <a:tr h="461316">
                <a:tc>
                  <a:txBody>
                    <a:bodyPr/>
                    <a:lstStyle/>
                    <a:p>
                      <a:pPr fontAlgn="base">
                        <a:lnSpc>
                          <a:spcPct val="115000"/>
                        </a:lnSpc>
                        <a:spcAft>
                          <a:spcPts val="0"/>
                        </a:spcAft>
                      </a:pPr>
                      <a:r>
                        <a:rPr lang="en-GB" sz="1050" b="1">
                          <a:effectLst/>
                          <a:latin typeface="Calibri" panose="020F0502020204030204" pitchFamily="34" charset="0"/>
                          <a:ea typeface="Times New Roman" panose="02020603050405020304" pitchFamily="18" charset="0"/>
                          <a:cs typeface="Calibri" panose="020F0502020204030204" pitchFamily="34" charset="0"/>
                        </a:rPr>
                        <a:t>Performance Indicator</a:t>
                      </a:r>
                      <a:r>
                        <a:rPr lang="en-GB" sz="1050">
                          <a:effectLst/>
                          <a:latin typeface="Calibri" panose="020F0502020204030204" pitchFamily="34" charset="0"/>
                          <a:ea typeface="Times New Roman" panose="02020603050405020304" pitchFamily="18" charset="0"/>
                          <a:cs typeface="Calibri" panose="020F0502020204030204" pitchFamily="34" charset="0"/>
                        </a:rPr>
                        <a:t> </a:t>
                      </a:r>
                      <a:endParaRPr lang="en-ZA" sz="105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gn="ctr" fontAlgn="base">
                        <a:lnSpc>
                          <a:spcPct val="115000"/>
                        </a:lnSpc>
                        <a:spcAft>
                          <a:spcPts val="0"/>
                        </a:spcAft>
                      </a:pPr>
                      <a:r>
                        <a:rPr lang="en-GB" sz="1050" b="1">
                          <a:effectLst/>
                          <a:latin typeface="Calibri" panose="020F0502020204030204" pitchFamily="34" charset="0"/>
                          <a:ea typeface="Times New Roman" panose="02020603050405020304" pitchFamily="18" charset="0"/>
                          <a:cs typeface="Calibri" panose="020F0502020204030204" pitchFamily="34" charset="0"/>
                        </a:rPr>
                        <a:t>Planned Target</a:t>
                      </a:r>
                      <a:r>
                        <a:rPr lang="en-GB" sz="1050">
                          <a:effectLst/>
                          <a:latin typeface="Calibri" panose="020F0502020204030204" pitchFamily="34" charset="0"/>
                          <a:ea typeface="Times New Roman" panose="02020603050405020304" pitchFamily="18" charset="0"/>
                          <a:cs typeface="Calibri" panose="020F0502020204030204" pitchFamily="34" charset="0"/>
                        </a:rPr>
                        <a:t> </a:t>
                      </a:r>
                      <a:endParaRPr lang="en-ZA" sz="1050">
                        <a:effectLst/>
                        <a:latin typeface="Calibri" panose="020F0502020204030204" pitchFamily="34" charset="0"/>
                        <a:ea typeface="Calibri" panose="020F0502020204030204" pitchFamily="34" charset="0"/>
                        <a:cs typeface="Calibri" panose="020F0502020204030204" pitchFamily="34" charset="0"/>
                      </a:endParaRPr>
                    </a:p>
                    <a:p>
                      <a:pPr algn="ctr" fontAlgn="base">
                        <a:lnSpc>
                          <a:spcPct val="115000"/>
                        </a:lnSpc>
                        <a:spcAft>
                          <a:spcPts val="0"/>
                        </a:spcAft>
                      </a:pPr>
                      <a:r>
                        <a:rPr lang="en-GB" sz="1050" b="1">
                          <a:effectLst/>
                          <a:latin typeface="Calibri" panose="020F0502020204030204" pitchFamily="34" charset="0"/>
                          <a:ea typeface="Times New Roman" panose="02020603050405020304" pitchFamily="18" charset="0"/>
                          <a:cs typeface="Calibri" panose="020F0502020204030204" pitchFamily="34" charset="0"/>
                        </a:rPr>
                        <a:t>2019/2020</a:t>
                      </a:r>
                      <a:r>
                        <a:rPr lang="en-GB" sz="1050">
                          <a:effectLst/>
                          <a:latin typeface="Calibri" panose="020F0502020204030204" pitchFamily="34" charset="0"/>
                          <a:ea typeface="Times New Roman" panose="02020603050405020304" pitchFamily="18" charset="0"/>
                          <a:cs typeface="Calibri" panose="020F0502020204030204" pitchFamily="34" charset="0"/>
                        </a:rPr>
                        <a:t> </a:t>
                      </a:r>
                      <a:endParaRPr lang="en-ZA" sz="105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gn="ctr" fontAlgn="base">
                        <a:lnSpc>
                          <a:spcPct val="115000"/>
                        </a:lnSpc>
                        <a:spcAft>
                          <a:spcPts val="0"/>
                        </a:spcAft>
                      </a:pPr>
                      <a:r>
                        <a:rPr lang="en-GB" sz="1050" b="1">
                          <a:effectLst/>
                          <a:latin typeface="Calibri" panose="020F0502020204030204" pitchFamily="34" charset="0"/>
                          <a:ea typeface="Times New Roman" panose="02020603050405020304" pitchFamily="18" charset="0"/>
                          <a:cs typeface="Calibri" panose="020F0502020204030204" pitchFamily="34" charset="0"/>
                        </a:rPr>
                        <a:t>Actual Achievement</a:t>
                      </a:r>
                      <a:r>
                        <a:rPr lang="en-GB" sz="1050">
                          <a:effectLst/>
                          <a:latin typeface="Calibri" panose="020F0502020204030204" pitchFamily="34" charset="0"/>
                          <a:ea typeface="Times New Roman" panose="02020603050405020304" pitchFamily="18" charset="0"/>
                          <a:cs typeface="Calibri" panose="020F0502020204030204" pitchFamily="34" charset="0"/>
                        </a:rPr>
                        <a:t> </a:t>
                      </a:r>
                      <a:endParaRPr lang="en-ZA" sz="1050">
                        <a:effectLst/>
                        <a:latin typeface="Calibri" panose="020F0502020204030204" pitchFamily="34" charset="0"/>
                        <a:ea typeface="Calibri" panose="020F0502020204030204" pitchFamily="34" charset="0"/>
                        <a:cs typeface="Calibri" panose="020F0502020204030204" pitchFamily="34" charset="0"/>
                      </a:endParaRPr>
                    </a:p>
                    <a:p>
                      <a:pPr algn="ctr" fontAlgn="base">
                        <a:lnSpc>
                          <a:spcPct val="115000"/>
                        </a:lnSpc>
                        <a:spcAft>
                          <a:spcPts val="0"/>
                        </a:spcAft>
                      </a:pPr>
                      <a:r>
                        <a:rPr lang="en-GB" sz="1050" b="1">
                          <a:effectLst/>
                          <a:latin typeface="Calibri" panose="020F0502020204030204" pitchFamily="34" charset="0"/>
                          <a:ea typeface="Times New Roman" panose="02020603050405020304" pitchFamily="18" charset="0"/>
                          <a:cs typeface="Calibri" panose="020F0502020204030204" pitchFamily="34" charset="0"/>
                        </a:rPr>
                        <a:t>2019/2020</a:t>
                      </a:r>
                      <a:r>
                        <a:rPr lang="en-GB" sz="1050">
                          <a:effectLst/>
                          <a:latin typeface="Calibri" panose="020F0502020204030204" pitchFamily="34" charset="0"/>
                          <a:ea typeface="Times New Roman" panose="02020603050405020304" pitchFamily="18" charset="0"/>
                          <a:cs typeface="Calibri" panose="020F0502020204030204" pitchFamily="34" charset="0"/>
                        </a:rPr>
                        <a:t> </a:t>
                      </a:r>
                      <a:endParaRPr lang="en-ZA" sz="105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gn="ctr" fontAlgn="base">
                        <a:lnSpc>
                          <a:spcPct val="115000"/>
                        </a:lnSpc>
                        <a:spcAft>
                          <a:spcPts val="0"/>
                        </a:spcAft>
                      </a:pPr>
                      <a:r>
                        <a:rPr lang="en-GB" sz="1050" b="1">
                          <a:effectLst/>
                          <a:latin typeface="Calibri"/>
                          <a:ea typeface="Times New Roman" panose="02020603050405020304" pitchFamily="18" charset="0"/>
                          <a:cs typeface="Calibri"/>
                        </a:rPr>
                        <a:t>Deviation from planned target to Actual Achievement 2019/20</a:t>
                      </a:r>
                      <a:endParaRPr lang="en-ZA" sz="1050">
                        <a:effectLst/>
                        <a:latin typeface="Calibri"/>
                        <a:ea typeface="Calibri" panose="020F0502020204030204" pitchFamily="34" charset="0"/>
                        <a:cs typeface="Calibri"/>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gn="ctr" fontAlgn="base">
                        <a:lnSpc>
                          <a:spcPct val="115000"/>
                        </a:lnSpc>
                        <a:spcAft>
                          <a:spcPts val="0"/>
                        </a:spcAft>
                      </a:pPr>
                      <a:r>
                        <a:rPr lang="en-GB" sz="1050" b="1">
                          <a:effectLst/>
                          <a:latin typeface="Calibri"/>
                          <a:ea typeface="Times New Roman" panose="02020603050405020304" pitchFamily="18" charset="0"/>
                          <a:cs typeface="Calibri"/>
                        </a:rPr>
                        <a:t>Comment on deviations</a:t>
                      </a:r>
                      <a:r>
                        <a:rPr lang="en-GB" sz="1050">
                          <a:effectLst/>
                          <a:latin typeface="Calibri"/>
                          <a:ea typeface="Times New Roman" panose="02020603050405020304" pitchFamily="18" charset="0"/>
                          <a:cs typeface="Calibri"/>
                        </a:rPr>
                        <a:t> </a:t>
                      </a:r>
                      <a:endParaRPr lang="en-ZA" sz="1050">
                        <a:effectLst/>
                        <a:latin typeface="Calibri"/>
                        <a:ea typeface="Calibri" panose="020F0502020204030204" pitchFamily="34" charset="0"/>
                        <a:cs typeface="Calibri"/>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 xmlns:a16="http://schemas.microsoft.com/office/drawing/2014/main" val="10000"/>
                  </a:ext>
                </a:extLst>
              </a:tr>
              <a:tr h="1166019">
                <a:tc>
                  <a:txBody>
                    <a:bodyPr/>
                    <a:lstStyle/>
                    <a:p>
                      <a:pPr fontAlgn="base">
                        <a:lnSpc>
                          <a:spcPct val="115000"/>
                        </a:lnSpc>
                        <a:spcAft>
                          <a:spcPts val="0"/>
                        </a:spcAft>
                      </a:pPr>
                      <a:r>
                        <a:rPr lang="en-GB" sz="105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Number of innovative solutions facilitated for replication </a:t>
                      </a:r>
                      <a:r>
                        <a:rPr lang="en-GB" sz="105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05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en-GB" sz="105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Two (2) innovation solutions facilitated for replication </a:t>
                      </a:r>
                      <a:r>
                        <a:rPr lang="en-GB" sz="105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050">
                        <a:effectLst/>
                        <a:latin typeface="Calibri" panose="020F0502020204030204" pitchFamily="34" charset="0"/>
                        <a:ea typeface="Calibri" panose="020F0502020204030204" pitchFamily="34" charset="0"/>
                        <a:cs typeface="Calibri" panose="020F0502020204030204" pitchFamily="34" charset="0"/>
                      </a:endParaRPr>
                    </a:p>
                    <a:p>
                      <a:pPr algn="just" fontAlgn="base">
                        <a:lnSpc>
                          <a:spcPct val="115000"/>
                        </a:lnSpc>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 </a:t>
                      </a:r>
                      <a:endParaRPr lang="en-ZA" sz="105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spcAft>
                          <a:spcPts val="0"/>
                        </a:spcAft>
                      </a:pPr>
                      <a:r>
                        <a:rPr lang="en-GB" sz="1050" b="1">
                          <a:effectLst/>
                          <a:latin typeface="Calibri" panose="020F0502020204030204" pitchFamily="34" charset="0"/>
                          <a:ea typeface="Times New Roman" panose="02020603050405020304" pitchFamily="18" charset="0"/>
                          <a:cs typeface="Calibri" panose="020F0502020204030204" pitchFamily="34" charset="0"/>
                        </a:rPr>
                        <a:t>Not achieved</a:t>
                      </a:r>
                      <a:endParaRPr lang="en-ZA" sz="1050">
                        <a:effectLst/>
                        <a:latin typeface="Calibri" panose="020F0502020204030204" pitchFamily="34" charset="0"/>
                        <a:ea typeface="Calibri" panose="020F0502020204030204" pitchFamily="34" charset="0"/>
                        <a:cs typeface="Calibri" panose="020F0502020204030204" pitchFamily="34" charset="0"/>
                      </a:endParaRPr>
                    </a:p>
                    <a:p>
                      <a:pPr algn="just" fontAlgn="base">
                        <a:lnSpc>
                          <a:spcPct val="115000"/>
                        </a:lnSpc>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 </a:t>
                      </a:r>
                      <a:endParaRPr lang="en-ZA" sz="1050">
                        <a:effectLst/>
                        <a:latin typeface="Calibri" panose="020F0502020204030204" pitchFamily="34" charset="0"/>
                        <a:ea typeface="Calibri" panose="020F0502020204030204" pitchFamily="34" charset="0"/>
                        <a:cs typeface="Calibri" panose="020F0502020204030204" pitchFamily="34" charset="0"/>
                      </a:endParaRPr>
                    </a:p>
                    <a:p>
                      <a:pPr algn="l" fontAlgn="base">
                        <a:lnSpc>
                          <a:spcPct val="115000"/>
                        </a:lnSpc>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One (1) Innovative solution facilitated for replication (Maternity Filing Project-Bertha Gxowa Hospital) </a:t>
                      </a:r>
                      <a:endParaRPr lang="en-ZA" sz="105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One (1) Innovative solution (The Standing Boxes) was not replicated by 31 March 2020</a:t>
                      </a:r>
                      <a:endParaRPr lang="en-ZA" sz="105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The delivery of the Standing Boxes was not finalised by the end of the financial year due to delays in manufacturing.</a:t>
                      </a:r>
                      <a:endParaRPr lang="en-ZA" sz="1050">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15000"/>
                        </a:lnSpc>
                        <a:spcAft>
                          <a:spcPts val="0"/>
                        </a:spcAft>
                      </a:pPr>
                      <a:endParaRPr lang="en-ZA" sz="1050">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15000"/>
                        </a:lnSpc>
                        <a:spcAft>
                          <a:spcPts val="0"/>
                        </a:spcAft>
                      </a:pPr>
                      <a:r>
                        <a:rPr lang="en-GB" sz="1050">
                          <a:effectLst/>
                          <a:latin typeface="Calibri"/>
                          <a:ea typeface="Times New Roman" panose="02020603050405020304" pitchFamily="18" charset="0"/>
                          <a:cs typeface="Calibri"/>
                        </a:rPr>
                        <a:t>The Standing boxes were delivered to the Free State replication site in the 2</a:t>
                      </a:r>
                      <a:r>
                        <a:rPr lang="en-GB" sz="1050" baseline="30000">
                          <a:effectLst/>
                          <a:latin typeface="Calibri"/>
                          <a:ea typeface="Times New Roman" panose="02020603050405020304" pitchFamily="18" charset="0"/>
                          <a:cs typeface="Calibri"/>
                        </a:rPr>
                        <a:t>nd</a:t>
                      </a:r>
                      <a:r>
                        <a:rPr lang="en-GB" sz="1050">
                          <a:effectLst/>
                          <a:latin typeface="Calibri"/>
                          <a:ea typeface="Times New Roman" panose="02020603050405020304" pitchFamily="18" charset="0"/>
                          <a:cs typeface="Calibri"/>
                        </a:rPr>
                        <a:t> quarter of 2020/2021</a:t>
                      </a:r>
                      <a:endParaRPr lang="en-ZA" sz="1050">
                        <a:effectLst/>
                        <a:latin typeface="Times New Roman"/>
                        <a:ea typeface="Calibri" panose="020F0502020204030204" pitchFamily="34" charset="0"/>
                        <a:cs typeface="Calibri"/>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166019">
                <a:tc>
                  <a:txBody>
                    <a:bodyPr/>
                    <a:lstStyle/>
                    <a:p>
                      <a:pPr fontAlgn="base">
                        <a:lnSpc>
                          <a:spcPct val="107000"/>
                        </a:lnSpc>
                        <a:spcAft>
                          <a:spcPts val="0"/>
                        </a:spcAft>
                      </a:pPr>
                      <a:r>
                        <a:rPr lang="en-GB" sz="105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Number of knowledge platforms hosted to unearth, demonstrate, share, encourage and award innovation in the public sector </a:t>
                      </a:r>
                      <a:r>
                        <a:rPr lang="en-GB" sz="105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05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r>
                        <a:rPr lang="en-GB" sz="105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Six (6) knowledge platforms hosted to unearth, demonstrate, share, encourage and award innovation in the public sector </a:t>
                      </a:r>
                      <a:r>
                        <a:rPr lang="en-GB" sz="105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050">
                        <a:effectLst/>
                        <a:latin typeface="Calibri" panose="020F0502020204030204" pitchFamily="34" charset="0"/>
                        <a:ea typeface="Times New Roman" panose="02020603050405020304" pitchFamily="18" charset="0"/>
                        <a:cs typeface="Calibri" panose="020F0502020204030204" pitchFamily="34" charset="0"/>
                      </a:endParaRPr>
                    </a:p>
                    <a:p>
                      <a:pPr algn="just" fontAlgn="base">
                        <a:lnSpc>
                          <a:spcPct val="107000"/>
                        </a:lnSpc>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 </a:t>
                      </a:r>
                      <a:endParaRPr lang="en-ZA" sz="105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en-GB" sz="1050" b="1">
                          <a:effectLst/>
                          <a:latin typeface="Calibri" panose="020F0502020204030204" pitchFamily="34" charset="0"/>
                          <a:ea typeface="Times New Roman" panose="02020603050405020304" pitchFamily="18" charset="0"/>
                          <a:cs typeface="Calibri" panose="020F0502020204030204" pitchFamily="34" charset="0"/>
                        </a:rPr>
                        <a:t>Achieved</a:t>
                      </a:r>
                      <a:endParaRPr lang="en-ZA" sz="1050">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07000"/>
                        </a:lnSpc>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 </a:t>
                      </a:r>
                      <a:endParaRPr lang="en-ZA" sz="1050">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07000"/>
                        </a:lnSpc>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Six (6) knowledge platforms hosted to unearth, demonstrate, share, encourage and award innovation in the public sector, Namely: Annual Public Sector Innovation Conference  </a:t>
                      </a:r>
                      <a:endParaRPr lang="en-ZA" sz="105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fontAlgn="base">
                        <a:lnSpc>
                          <a:spcPct val="107000"/>
                        </a:lnSpc>
                        <a:spcAft>
                          <a:spcPts val="0"/>
                        </a:spcAft>
                        <a:buFont typeface="Symbol" panose="05050102010706020507" pitchFamily="18" charset="2"/>
                        <a:buChar char=""/>
                      </a:pPr>
                      <a:r>
                        <a:rPr lang="en-GB" sz="1050">
                          <a:effectLst/>
                          <a:latin typeface="Calibri" panose="020F0502020204030204" pitchFamily="34" charset="0"/>
                          <a:ea typeface="Times New Roman" panose="02020603050405020304" pitchFamily="18" charset="0"/>
                          <a:cs typeface="Calibri" panose="020F0502020204030204" pitchFamily="34" charset="0"/>
                        </a:rPr>
                        <a:t>Public Sector Innovation Awards  </a:t>
                      </a:r>
                      <a:endParaRPr lang="en-ZA" sz="105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fontAlgn="base">
                        <a:lnSpc>
                          <a:spcPct val="107000"/>
                        </a:lnSpc>
                        <a:spcAft>
                          <a:spcPts val="0"/>
                        </a:spcAft>
                        <a:buFont typeface="Symbol" panose="05050102010706020507" pitchFamily="18" charset="2"/>
                        <a:buChar char=""/>
                      </a:pPr>
                      <a:r>
                        <a:rPr lang="en-GB" sz="1050">
                          <a:effectLst/>
                          <a:latin typeface="Calibri" panose="020F0502020204030204" pitchFamily="34" charset="0"/>
                          <a:ea typeface="Times New Roman" panose="02020603050405020304" pitchFamily="18" charset="0"/>
                          <a:cs typeface="Calibri" panose="020F0502020204030204" pitchFamily="34" charset="0"/>
                        </a:rPr>
                        <a:t>Four (4) Sector Specific workshops on Leading Innovation in the Public Service</a:t>
                      </a:r>
                      <a:r>
                        <a:rPr lang="en-GB" sz="1050" b="1">
                          <a:effectLst/>
                          <a:latin typeface="Calibri" panose="020F0502020204030204" pitchFamily="34" charset="0"/>
                          <a:ea typeface="Times New Roman" panose="02020603050405020304" pitchFamily="18" charset="0"/>
                          <a:cs typeface="Calibri" panose="020F0502020204030204" pitchFamily="34" charset="0"/>
                        </a:rPr>
                        <a:t> </a:t>
                      </a:r>
                      <a:r>
                        <a:rPr lang="en-GB" sz="1050">
                          <a:effectLst/>
                          <a:latin typeface="Calibri" panose="020F0502020204030204" pitchFamily="34" charset="0"/>
                          <a:ea typeface="Times New Roman" panose="02020603050405020304" pitchFamily="18" charset="0"/>
                          <a:cs typeface="Calibri" panose="020F0502020204030204" pitchFamily="34" charset="0"/>
                        </a:rPr>
                        <a:t> </a:t>
                      </a:r>
                      <a:endParaRPr lang="en-ZA" sz="105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07000"/>
                        </a:lnSpc>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None </a:t>
                      </a:r>
                      <a:endParaRPr lang="en-ZA" sz="105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07000"/>
                        </a:lnSpc>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None </a:t>
                      </a:r>
                      <a:endParaRPr lang="en-ZA" sz="105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882190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7437600" cy="559313"/>
          </a:xfrm>
          <a:solidFill>
            <a:schemeClr val="accent1"/>
          </a:solidFill>
        </p:spPr>
        <p:txBody>
          <a:bodyPr>
            <a:noAutofit/>
          </a:bodyPr>
          <a:lstStyle/>
          <a:p>
            <a:pPr eaLnBrk="1" hangingPunct="1">
              <a:buFont typeface="Times New Roman" pitchFamily="-111" charset="0"/>
              <a:buNone/>
              <a:defRPr/>
            </a:pPr>
            <a:r>
              <a:rPr lang="en-GB">
                <a:solidFill>
                  <a:schemeClr val="tx1"/>
                </a:solidFill>
                <a:latin typeface="Calibri" panose="020F0502020204030204" pitchFamily="34" charset="0"/>
                <a:cs typeface="Calibri" panose="020F0502020204030204" pitchFamily="34" charset="0"/>
              </a:rPr>
              <a:t>Overview of Performance for 2019/20</a:t>
            </a:r>
            <a:endParaRPr lang="en-US">
              <a:solidFill>
                <a:schemeClr val="tx1"/>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pPr algn="r" defTabSz="342900" eaLnBrk="1" fontAlgn="auto" hangingPunct="1">
              <a:spcBef>
                <a:spcPts val="0"/>
              </a:spcBef>
              <a:spcAft>
                <a:spcPts val="0"/>
              </a:spcAft>
              <a:defRPr/>
            </a:pPr>
            <a:fld id="{4414807B-44EB-7242-827D-16A5EC7111B6}" type="slidenum">
              <a:rPr lang="en-ZA" sz="900">
                <a:solidFill>
                  <a:prstClr val="black">
                    <a:tint val="75000"/>
                  </a:prstClr>
                </a:solidFill>
                <a:latin typeface="Calibri"/>
                <a:cs typeface="+mn-cs"/>
              </a:rPr>
              <a:pPr algn="r" defTabSz="342900" eaLnBrk="1" fontAlgn="auto" hangingPunct="1">
                <a:spcBef>
                  <a:spcPts val="0"/>
                </a:spcBef>
                <a:spcAft>
                  <a:spcPts val="0"/>
                </a:spcAft>
                <a:defRPr/>
              </a:pPr>
              <a:t>8</a:t>
            </a:fld>
            <a:endParaRPr lang="en-ZA" sz="900">
              <a:solidFill>
                <a:prstClr val="black">
                  <a:tint val="75000"/>
                </a:prstClr>
              </a:solidFill>
              <a:latin typeface="Calibri"/>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787839381"/>
              </p:ext>
            </p:extLst>
          </p:nvPr>
        </p:nvGraphicFramePr>
        <p:xfrm>
          <a:off x="0" y="483518"/>
          <a:ext cx="7812360" cy="4409447"/>
        </p:xfrm>
        <a:graphic>
          <a:graphicData uri="http://schemas.openxmlformats.org/drawingml/2006/table">
            <a:tbl>
              <a:tblPr firstRow="1" firstCol="1" bandRow="1"/>
              <a:tblGrid>
                <a:gridCol w="1331640">
                  <a:extLst>
                    <a:ext uri="{9D8B030D-6E8A-4147-A177-3AD203B41FA5}">
                      <a16:colId xmlns="" xmlns:a16="http://schemas.microsoft.com/office/drawing/2014/main" val="20000"/>
                    </a:ext>
                  </a:extLst>
                </a:gridCol>
                <a:gridCol w="1223781">
                  <a:extLst>
                    <a:ext uri="{9D8B030D-6E8A-4147-A177-3AD203B41FA5}">
                      <a16:colId xmlns="" xmlns:a16="http://schemas.microsoft.com/office/drawing/2014/main" val="20001"/>
                    </a:ext>
                  </a:extLst>
                </a:gridCol>
                <a:gridCol w="2694215">
                  <a:extLst>
                    <a:ext uri="{9D8B030D-6E8A-4147-A177-3AD203B41FA5}">
                      <a16:colId xmlns="" xmlns:a16="http://schemas.microsoft.com/office/drawing/2014/main" val="20002"/>
                    </a:ext>
                  </a:extLst>
                </a:gridCol>
                <a:gridCol w="1626620">
                  <a:extLst>
                    <a:ext uri="{9D8B030D-6E8A-4147-A177-3AD203B41FA5}">
                      <a16:colId xmlns="" xmlns:a16="http://schemas.microsoft.com/office/drawing/2014/main" val="20003"/>
                    </a:ext>
                  </a:extLst>
                </a:gridCol>
                <a:gridCol w="936104">
                  <a:extLst>
                    <a:ext uri="{9D8B030D-6E8A-4147-A177-3AD203B41FA5}">
                      <a16:colId xmlns="" xmlns:a16="http://schemas.microsoft.com/office/drawing/2014/main" val="20004"/>
                    </a:ext>
                  </a:extLst>
                </a:gridCol>
              </a:tblGrid>
              <a:tr h="132705">
                <a:tc>
                  <a:txBody>
                    <a:bodyPr/>
                    <a:lstStyle/>
                    <a:p>
                      <a:pPr fontAlgn="base">
                        <a:lnSpc>
                          <a:spcPct val="115000"/>
                        </a:lnSpc>
                        <a:spcAft>
                          <a:spcPts val="0"/>
                        </a:spcAft>
                      </a:pPr>
                      <a:r>
                        <a:rPr lang="en-GB" sz="1100" b="1">
                          <a:effectLst/>
                          <a:latin typeface="Calibri" panose="020F0502020204030204" pitchFamily="34" charset="0"/>
                          <a:ea typeface="Times New Roman" panose="02020603050405020304" pitchFamily="18" charset="0"/>
                          <a:cs typeface="Calibri" panose="020F0502020204030204" pitchFamily="34" charset="0"/>
                        </a:rPr>
                        <a:t>Performance Indicator</a:t>
                      </a: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gn="ctr" fontAlgn="base">
                        <a:lnSpc>
                          <a:spcPct val="115000"/>
                        </a:lnSpc>
                        <a:spcAft>
                          <a:spcPts val="0"/>
                        </a:spcAft>
                      </a:pPr>
                      <a:r>
                        <a:rPr lang="en-GB" sz="1100" b="1">
                          <a:effectLst/>
                          <a:latin typeface="Calibri" panose="020F0502020204030204" pitchFamily="34" charset="0"/>
                          <a:ea typeface="Times New Roman" panose="02020603050405020304" pitchFamily="18" charset="0"/>
                          <a:cs typeface="Calibri" panose="020F0502020204030204" pitchFamily="34" charset="0"/>
                        </a:rPr>
                        <a:t>Planned Target</a:t>
                      </a: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Calibri" panose="020F0502020204030204" pitchFamily="34" charset="0"/>
                      </a:endParaRPr>
                    </a:p>
                    <a:p>
                      <a:pPr algn="ctr" fontAlgn="base">
                        <a:lnSpc>
                          <a:spcPct val="115000"/>
                        </a:lnSpc>
                        <a:spcAft>
                          <a:spcPts val="0"/>
                        </a:spcAft>
                      </a:pPr>
                      <a:r>
                        <a:rPr lang="en-GB" sz="1100" b="1">
                          <a:effectLst/>
                          <a:latin typeface="Calibri" panose="020F0502020204030204" pitchFamily="34" charset="0"/>
                          <a:ea typeface="Times New Roman" panose="02020603050405020304" pitchFamily="18" charset="0"/>
                          <a:cs typeface="Calibri" panose="020F0502020204030204" pitchFamily="34" charset="0"/>
                        </a:rPr>
                        <a:t>2019/2020</a:t>
                      </a: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gn="ctr" fontAlgn="base">
                        <a:lnSpc>
                          <a:spcPct val="115000"/>
                        </a:lnSpc>
                        <a:spcAft>
                          <a:spcPts val="0"/>
                        </a:spcAft>
                      </a:pPr>
                      <a:r>
                        <a:rPr lang="en-GB" sz="1100" b="1">
                          <a:effectLst/>
                          <a:latin typeface="Calibri" panose="020F0502020204030204" pitchFamily="34" charset="0"/>
                          <a:ea typeface="Times New Roman" panose="02020603050405020304" pitchFamily="18" charset="0"/>
                          <a:cs typeface="Calibri" panose="020F0502020204030204" pitchFamily="34" charset="0"/>
                        </a:rPr>
                        <a:t>Actual Achievement</a:t>
                      </a: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Calibri" panose="020F0502020204030204" pitchFamily="34" charset="0"/>
                      </a:endParaRPr>
                    </a:p>
                    <a:p>
                      <a:pPr algn="ctr" fontAlgn="base">
                        <a:lnSpc>
                          <a:spcPct val="115000"/>
                        </a:lnSpc>
                        <a:spcAft>
                          <a:spcPts val="0"/>
                        </a:spcAft>
                      </a:pPr>
                      <a:r>
                        <a:rPr lang="en-GB" sz="1100" b="1">
                          <a:effectLst/>
                          <a:latin typeface="Calibri" panose="020F0502020204030204" pitchFamily="34" charset="0"/>
                          <a:ea typeface="Times New Roman" panose="02020603050405020304" pitchFamily="18" charset="0"/>
                          <a:cs typeface="Calibri" panose="020F0502020204030204" pitchFamily="34" charset="0"/>
                        </a:rPr>
                        <a:t>2019/2020</a:t>
                      </a: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gn="ctr" fontAlgn="base">
                        <a:lnSpc>
                          <a:spcPct val="115000"/>
                        </a:lnSpc>
                        <a:spcAft>
                          <a:spcPts val="0"/>
                        </a:spcAft>
                      </a:pPr>
                      <a:r>
                        <a:rPr lang="en-GB" sz="1100" b="1">
                          <a:effectLst/>
                          <a:latin typeface="Calibri" panose="020F0502020204030204" pitchFamily="34" charset="0"/>
                          <a:ea typeface="Times New Roman" panose="02020603050405020304" pitchFamily="18" charset="0"/>
                          <a:cs typeface="Calibri" panose="020F0502020204030204" pitchFamily="34" charset="0"/>
                        </a:rPr>
                        <a:t>Deviation from planned target to Actual Achievement 2019/20</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gn="ctr" fontAlgn="base">
                        <a:lnSpc>
                          <a:spcPct val="115000"/>
                        </a:lnSpc>
                        <a:spcAft>
                          <a:spcPts val="0"/>
                        </a:spcAft>
                      </a:pPr>
                      <a:r>
                        <a:rPr lang="en-GB" sz="1100" b="1">
                          <a:effectLst/>
                          <a:latin typeface="Calibri" panose="020F0502020204030204" pitchFamily="34" charset="0"/>
                          <a:ea typeface="Times New Roman" panose="02020603050405020304" pitchFamily="18" charset="0"/>
                          <a:cs typeface="Calibri" panose="020F0502020204030204" pitchFamily="34" charset="0"/>
                        </a:rPr>
                        <a:t>Comment on deviations</a:t>
                      </a: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 xmlns:a16="http://schemas.microsoft.com/office/drawing/2014/main" val="10000"/>
                  </a:ext>
                </a:extLst>
              </a:tr>
              <a:tr h="1168153">
                <a:tc>
                  <a:txBody>
                    <a:bodyPr/>
                    <a:lstStyle/>
                    <a:p>
                      <a:pPr fontAlgn="base">
                        <a:lnSpc>
                          <a:spcPct val="107000"/>
                        </a:lnSpc>
                        <a:spcAft>
                          <a:spcPts val="0"/>
                        </a:spcAft>
                      </a:pPr>
                      <a:r>
                        <a:rPr lang="en-GB" sz="110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The “Ideas that Work”: The South African Public Sector Innovation Journal published to encourage learning </a:t>
                      </a: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r>
                        <a:rPr lang="en-GB" sz="110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Volume 10 of “Ideas that Work”: The South African Public Sector Inno</a:t>
                      </a:r>
                      <a:r>
                        <a:rPr lang="en-GB" sz="1100">
                          <a:effectLst/>
                          <a:latin typeface="Calibri" panose="020F0502020204030204" pitchFamily="34" charset="0"/>
                          <a:ea typeface="Times New Roman" panose="02020603050405020304" pitchFamily="18" charset="0"/>
                          <a:cs typeface="Calibri" panose="020F0502020204030204" pitchFamily="34" charset="0"/>
                        </a:rPr>
                        <a:t>vatio</a:t>
                      </a:r>
                      <a:r>
                        <a:rPr lang="en-GB" sz="110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n Journal published </a:t>
                      </a: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r>
                        <a:rPr lang="en-GB" sz="1100" b="1">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Achieved</a:t>
                      </a:r>
                      <a:endParaRPr lang="en-ZA" sz="1100">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07000"/>
                        </a:lnSpc>
                        <a:spcAft>
                          <a:spcPts val="0"/>
                        </a:spcAft>
                      </a:pPr>
                      <a:r>
                        <a:rPr lang="en-GB" sz="110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07000"/>
                        </a:lnSpc>
                        <a:spcAft>
                          <a:spcPts val="0"/>
                        </a:spcAft>
                      </a:pPr>
                      <a:r>
                        <a:rPr lang="en-GB" sz="110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Volume 10 of “Ideas that Work”: The South African Public Sector Innovation Journal published </a:t>
                      </a: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None</a:t>
                      </a:r>
                      <a:endParaRPr lang="en-ZA" sz="110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r>
                        <a:rPr lang="en-GB" sz="1100">
                          <a:effectLst/>
                          <a:latin typeface="Calibri" panose="020F0502020204030204" pitchFamily="34" charset="0"/>
                          <a:ea typeface="Times New Roman" panose="02020603050405020304" pitchFamily="18" charset="0"/>
                          <a:cs typeface="Calibri" panose="020F0502020204030204" pitchFamily="34" charset="0"/>
                        </a:rPr>
                        <a:t>None</a:t>
                      </a:r>
                      <a:endParaRPr lang="en-ZA" sz="110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824768">
                <a:tc>
                  <a:txBody>
                    <a:bodyPr/>
                    <a:lstStyle/>
                    <a:p>
                      <a:pPr fontAlgn="base">
                        <a:lnSpc>
                          <a:spcPct val="107000"/>
                        </a:lnSpc>
                        <a:spcAft>
                          <a:spcPts val="0"/>
                        </a:spcAft>
                      </a:pPr>
                      <a:r>
                        <a:rPr lang="en-GB" sz="110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Number of SADC or international programmes participated in to profile and strengthen national and regional capacity </a:t>
                      </a: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en-GB" sz="110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Participation in two (2) SADC o</a:t>
                      </a:r>
                      <a:r>
                        <a:rPr lang="en-GB" sz="1100">
                          <a:effectLst/>
                          <a:latin typeface="Calibri" panose="020F0502020204030204" pitchFamily="34" charset="0"/>
                          <a:ea typeface="Times New Roman" panose="02020603050405020304" pitchFamily="18" charset="0"/>
                          <a:cs typeface="Calibri" panose="020F0502020204030204" pitchFamily="34" charset="0"/>
                        </a:rPr>
                        <a:t>r International innovation programmes </a:t>
                      </a:r>
                      <a:r>
                        <a:rPr lang="en-GB" sz="110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Calibri" panose="020F0502020204030204" pitchFamily="34" charset="0"/>
                      </a:endParaRPr>
                    </a:p>
                    <a:p>
                      <a:pPr algn="just" fontAlgn="base">
                        <a:lnSpc>
                          <a:spcPct val="115000"/>
                        </a:lnSpc>
                        <a:spcAft>
                          <a:spcPts val="0"/>
                        </a:spcAft>
                      </a:pPr>
                      <a:r>
                        <a:rPr lang="en-GB" sz="110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r>
                        <a:rPr lang="en-GB" sz="1100" b="1">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Achieved</a:t>
                      </a:r>
                      <a:endParaRPr lang="en-ZA" sz="1100">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0"/>
                        </a:spcAft>
                      </a:pPr>
                      <a:r>
                        <a:rPr lang="en-GB" sz="110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 The CPSI participated in the following </a:t>
                      </a:r>
                      <a:r>
                        <a:rPr lang="en-GB" sz="1100">
                          <a:effectLst/>
                          <a:latin typeface="Calibri" panose="020F0502020204030204" pitchFamily="34" charset="0"/>
                          <a:ea typeface="Times New Roman" panose="02020603050405020304" pitchFamily="18" charset="0"/>
                          <a:cs typeface="Calibri" panose="020F0502020204030204" pitchFamily="34" charset="0"/>
                        </a:rPr>
                        <a:t>SADC or International innovation programmes:</a:t>
                      </a:r>
                      <a:r>
                        <a:rPr lang="en-GB" sz="110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Calibri" panose="020F0502020204030204" pitchFamily="34" charset="0"/>
                      </a:endParaRPr>
                    </a:p>
                    <a:p>
                      <a:pPr marL="89535" indent="-90170" fontAlgn="base">
                        <a:lnSpc>
                          <a:spcPct val="115000"/>
                        </a:lnSpc>
                        <a:spcAft>
                          <a:spcPts val="0"/>
                        </a:spcAft>
                      </a:pPr>
                      <a:r>
                        <a:rPr lang="en-GB" sz="1100">
                          <a:effectLst/>
                          <a:latin typeface="Calibri" panose="020F0502020204030204" pitchFamily="34" charset="0"/>
                          <a:ea typeface="Times New Roman" panose="02020603050405020304" pitchFamily="18" charset="0"/>
                          <a:cs typeface="Calibri" panose="020F0502020204030204" pitchFamily="34" charset="0"/>
                        </a:rPr>
                        <a:t>- </a:t>
                      </a:r>
                      <a:r>
                        <a:rPr lang="en-GB" sz="110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59th Session of the OECD Public Governance</a:t>
                      </a:r>
                      <a:endParaRPr lang="en-ZA" sz="1100">
                        <a:effectLst/>
                        <a:latin typeface="Calibri" panose="020F0502020204030204" pitchFamily="34" charset="0"/>
                        <a:ea typeface="Calibri" panose="020F0502020204030204" pitchFamily="34" charset="0"/>
                        <a:cs typeface="Calibri" panose="020F0502020204030204" pitchFamily="34" charset="0"/>
                      </a:endParaRPr>
                    </a:p>
                    <a:p>
                      <a:pPr marL="89535" fontAlgn="base">
                        <a:lnSpc>
                          <a:spcPct val="115000"/>
                        </a:lnSpc>
                        <a:spcAft>
                          <a:spcPts val="0"/>
                        </a:spcAft>
                      </a:pPr>
                      <a:r>
                        <a:rPr lang="en-GB" sz="110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Committee on 15-17 April 2019 in Paris</a:t>
                      </a:r>
                      <a:endParaRPr lang="en-ZA" sz="1100">
                        <a:effectLst/>
                        <a:latin typeface="Calibri" panose="020F0502020204030204" pitchFamily="34" charset="0"/>
                        <a:ea typeface="Calibri" panose="020F0502020204030204" pitchFamily="34" charset="0"/>
                        <a:cs typeface="Calibri" panose="020F0502020204030204" pitchFamily="34" charset="0"/>
                      </a:endParaRPr>
                    </a:p>
                    <a:p>
                      <a:pPr marL="89535" indent="-90170" fontAlgn="base">
                        <a:lnSpc>
                          <a:spcPct val="115000"/>
                        </a:lnSpc>
                        <a:spcAft>
                          <a:spcPts val="0"/>
                        </a:spcAft>
                      </a:pPr>
                      <a:r>
                        <a:rPr lang="en-GB" sz="110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 Continental Africa Public Service Day on 17-24 June 2019 in Kenya </a:t>
                      </a:r>
                      <a:endParaRPr lang="en-ZA" sz="1100">
                        <a:effectLst/>
                        <a:latin typeface="Calibri" panose="020F0502020204030204" pitchFamily="34" charset="0"/>
                        <a:ea typeface="Calibri" panose="020F0502020204030204" pitchFamily="34" charset="0"/>
                        <a:cs typeface="Calibri" panose="020F0502020204030204" pitchFamily="34" charset="0"/>
                      </a:endParaRPr>
                    </a:p>
                    <a:p>
                      <a:pPr marL="89535" indent="-90170" fontAlgn="base">
                        <a:lnSpc>
                          <a:spcPct val="115000"/>
                        </a:lnSpc>
                        <a:spcAft>
                          <a:spcPts val="0"/>
                        </a:spcAft>
                      </a:pPr>
                      <a:r>
                        <a:rPr lang="en-GB" sz="110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 Commonwealth Africa Innovation Accelerator Programme on 24 - 26 June 2019 in Seychelles  </a:t>
                      </a:r>
                      <a:endParaRPr lang="en-ZA" sz="1100">
                        <a:effectLst/>
                        <a:latin typeface="Calibri" panose="020F0502020204030204" pitchFamily="34" charset="0"/>
                        <a:ea typeface="Calibri" panose="020F0502020204030204" pitchFamily="34" charset="0"/>
                        <a:cs typeface="Calibri" panose="020F0502020204030204" pitchFamily="34" charset="0"/>
                      </a:endParaRPr>
                    </a:p>
                    <a:p>
                      <a:pPr marL="89535" indent="-90170" algn="just" fontAlgn="base">
                        <a:lnSpc>
                          <a:spcPct val="115000"/>
                        </a:lnSpc>
                        <a:spcAft>
                          <a:spcPts val="0"/>
                        </a:spcAft>
                      </a:pPr>
                      <a:r>
                        <a:rPr lang="en-GB" sz="110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 Innovation and Digital Transformation of the Public Sector in France from 20-24 January 2020 </a:t>
                      </a:r>
                      <a:endParaRPr lang="en-ZA" sz="1100">
                        <a:effectLst/>
                        <a:latin typeface="Calibri" panose="020F0502020204030204" pitchFamily="34" charset="0"/>
                        <a:ea typeface="Calibri" panose="020F0502020204030204" pitchFamily="34"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r>
                        <a:rPr lang="en-GB" sz="110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Participation in two (2) additional International innovation programmes  </a:t>
                      </a:r>
                      <a:endParaRPr lang="en-ZA" sz="110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0"/>
                        </a:spcAft>
                      </a:pPr>
                      <a:r>
                        <a:rPr lang="en-GB" sz="1100">
                          <a:solidFill>
                            <a:srgbClr val="403F41"/>
                          </a:solidFill>
                          <a:effectLst/>
                          <a:latin typeface="Calibri" panose="020F0502020204030204" pitchFamily="34" charset="0"/>
                          <a:ea typeface="Times New Roman" panose="02020603050405020304" pitchFamily="18" charset="0"/>
                          <a:cs typeface="Calibri" panose="020F0502020204030204" pitchFamily="34" charset="0"/>
                        </a:rPr>
                        <a:t>The CPSI participated in two additional programmes to support MPSA portfolio institutions  </a:t>
                      </a:r>
                      <a:endParaRPr lang="en-ZA" sz="110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411885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 xmlns:a16="http://schemas.microsoft.com/office/drawing/2014/main" id="{FDCBA928-45AA-DF47-84FF-9B421305571C}"/>
              </a:ext>
            </a:extLst>
          </p:cNvPr>
          <p:cNvSpPr txBox="1">
            <a:spLocks noGrp="1"/>
          </p:cNvSpPr>
          <p:nvPr>
            <p:ph type="title"/>
          </p:nvPr>
        </p:nvSpPr>
        <p:spPr>
          <a:xfrm>
            <a:off x="0" y="0"/>
            <a:ext cx="7437600" cy="558000"/>
          </a:xfrm>
          <a:solidFill>
            <a:srgbClr val="3A81BA"/>
          </a:solidFill>
        </p:spPr>
        <p:txBody>
          <a:bodyPr bIns="72000"/>
          <a:lstStyle/>
          <a:p>
            <a:pPr>
              <a:defRPr/>
            </a:pPr>
            <a:r>
              <a:rPr lang="en-US" altLang="en-US">
                <a:solidFill>
                  <a:schemeClr val="tx1"/>
                </a:solidFill>
                <a:latin typeface="Calibri" panose="020F0502020204030204" pitchFamily="34" charset="0"/>
                <a:ea typeface="MS PGothic" panose="020B0600070205080204" pitchFamily="34" charset="-128"/>
                <a:cs typeface="Calibri" panose="020F0502020204030204" pitchFamily="34" charset="0"/>
              </a:rPr>
              <a:t/>
            </a:r>
            <a:br>
              <a:rPr lang="en-US" altLang="en-US">
                <a:solidFill>
                  <a:schemeClr val="tx1"/>
                </a:solidFill>
                <a:latin typeface="Calibri" panose="020F0502020204030204" pitchFamily="34" charset="0"/>
                <a:ea typeface="MS PGothic" panose="020B0600070205080204" pitchFamily="34" charset="-128"/>
                <a:cs typeface="Calibri" panose="020F0502020204030204" pitchFamily="34" charset="0"/>
              </a:rPr>
            </a:br>
            <a:r>
              <a:rPr lang="en-US" altLang="en-US">
                <a:solidFill>
                  <a:schemeClr val="tx1"/>
                </a:solidFill>
                <a:latin typeface="Calibri" panose="020F0502020204030204" pitchFamily="34" charset="0"/>
                <a:ea typeface="MS PGothic" panose="020B0600070205080204" pitchFamily="34" charset="-128"/>
                <a:cs typeface="Calibri" panose="020F0502020204030204" pitchFamily="34" charset="0"/>
              </a:rPr>
              <a:t/>
            </a:r>
            <a:br>
              <a:rPr lang="en-US" altLang="en-US">
                <a:solidFill>
                  <a:schemeClr val="tx1"/>
                </a:solidFill>
                <a:latin typeface="Calibri" panose="020F0502020204030204" pitchFamily="34" charset="0"/>
                <a:ea typeface="MS PGothic" panose="020B0600070205080204" pitchFamily="34" charset="-128"/>
                <a:cs typeface="Calibri" panose="020F0502020204030204" pitchFamily="34" charset="0"/>
              </a:rPr>
            </a:br>
            <a:r>
              <a:rPr lang="en-US" altLang="en-US">
                <a:solidFill>
                  <a:schemeClr val="tx1"/>
                </a:solidFill>
                <a:latin typeface="Calibri" panose="020F0502020204030204" pitchFamily="34" charset="0"/>
                <a:ea typeface="MS PGothic" panose="020B0600070205080204" pitchFamily="34" charset="-128"/>
                <a:cs typeface="Calibri" panose="020F0502020204030204" pitchFamily="34" charset="0"/>
              </a:rPr>
              <a:t/>
            </a:r>
            <a:br>
              <a:rPr lang="en-US" altLang="en-US">
                <a:solidFill>
                  <a:schemeClr val="tx1"/>
                </a:solidFill>
                <a:latin typeface="Calibri" panose="020F0502020204030204" pitchFamily="34" charset="0"/>
                <a:ea typeface="MS PGothic" panose="020B0600070205080204" pitchFamily="34" charset="-128"/>
                <a:cs typeface="Calibri" panose="020F0502020204030204" pitchFamily="34" charset="0"/>
              </a:rPr>
            </a:br>
            <a:r>
              <a:rPr lang="en-US" altLang="en-US">
                <a:solidFill>
                  <a:schemeClr val="tx1"/>
                </a:solidFill>
                <a:latin typeface="Calibri" panose="020F0502020204030204" pitchFamily="34" charset="0"/>
                <a:ea typeface="MS PGothic" panose="020B0600070205080204" pitchFamily="34" charset="-128"/>
                <a:cs typeface="Calibri" panose="020F0502020204030204" pitchFamily="34" charset="0"/>
              </a:rPr>
              <a:t>2019/20</a:t>
            </a:r>
            <a:r>
              <a:rPr lang="en-US" altLang="en-US" sz="3200">
                <a:solidFill>
                  <a:schemeClr val="tx1"/>
                </a:solidFill>
                <a:latin typeface="Calibri" panose="020F0502020204030204" pitchFamily="34" charset="0"/>
                <a:ea typeface="MS PGothic" panose="020B0600070205080204" pitchFamily="34" charset="-128"/>
                <a:cs typeface="Calibri" panose="020F0502020204030204" pitchFamily="34" charset="0"/>
              </a:rPr>
              <a:t> Highlights</a:t>
            </a:r>
            <a:endParaRPr lang="en-US" altLang="en-US" sz="2000">
              <a:solidFill>
                <a:schemeClr val="tx1"/>
              </a:solidFill>
              <a:latin typeface="Calibri" panose="020F0502020204030204" pitchFamily="34" charset="0"/>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 xmlns:a16="http://schemas.microsoft.com/office/drawing/2014/main" id="{65D2B2FB-68C6-604C-91C3-729C0CD89AA9}"/>
              </a:ext>
            </a:extLst>
          </p:cNvPr>
          <p:cNvSpPr>
            <a:spLocks noGrp="1"/>
          </p:cNvSpPr>
          <p:nvPr>
            <p:ph type="sldNum" sz="quarter" idx="12"/>
          </p:nvPr>
        </p:nvSpPr>
        <p:spPr bwMode="auto">
          <a:xfrm>
            <a:off x="7643149" y="6172150"/>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9</a:t>
            </a:fld>
            <a:endParaRPr lang="en-ZA" sz="1050">
              <a:solidFill>
                <a:srgbClr val="000000"/>
              </a:solidFill>
            </a:endParaRPr>
          </a:p>
        </p:txBody>
      </p:sp>
      <p:sp>
        <p:nvSpPr>
          <p:cNvPr id="7" name="Content Placeholder 5">
            <a:extLst>
              <a:ext uri="{FF2B5EF4-FFF2-40B4-BE49-F238E27FC236}">
                <a16:creationId xmlns="" xmlns:a16="http://schemas.microsoft.com/office/drawing/2014/main" id="{946039FB-9059-5746-93B2-28FD86FAA765}"/>
              </a:ext>
            </a:extLst>
          </p:cNvPr>
          <p:cNvSpPr>
            <a:spLocks noGrp="1"/>
          </p:cNvSpPr>
          <p:nvPr>
            <p:ph idx="1"/>
          </p:nvPr>
        </p:nvSpPr>
        <p:spPr>
          <a:xfrm>
            <a:off x="0" y="558000"/>
            <a:ext cx="7768424" cy="4872501"/>
          </a:xfrm>
        </p:spPr>
        <p:txBody>
          <a:bodyPr>
            <a:noAutofit/>
          </a:bodyPr>
          <a:lstStyle/>
          <a:p>
            <a:pPr marL="0" indent="0">
              <a:buNone/>
            </a:pPr>
            <a:r>
              <a:rPr lang="en-GB" sz="1600" b="1"/>
              <a:t>Programme 2</a:t>
            </a:r>
          </a:p>
          <a:p>
            <a:pPr marL="0" indent="0" algn="just">
              <a:buNone/>
            </a:pPr>
            <a:endParaRPr lang="en-GB" sz="1600" b="1"/>
          </a:p>
          <a:p>
            <a:pPr marL="0" indent="0" algn="just">
              <a:buNone/>
            </a:pPr>
            <a:r>
              <a:rPr lang="en-GB" sz="1600" b="1">
                <a:latin typeface="Calibri"/>
                <a:cs typeface="Calibri"/>
              </a:rPr>
              <a:t>The strategic objective of this programme for the year under review was to </a:t>
            </a:r>
            <a:r>
              <a:rPr lang="en-GB" sz="1600" b="1">
                <a:solidFill>
                  <a:schemeClr val="tx1"/>
                </a:solidFill>
                <a:latin typeface="Calibri"/>
                <a:cs typeface="Calibri"/>
              </a:rPr>
              <a:t>improve</a:t>
            </a:r>
            <a:r>
              <a:rPr lang="en-GB" sz="1600" b="1">
                <a:latin typeface="Calibri"/>
                <a:cs typeface="Calibri"/>
              </a:rPr>
              <a:t> the effectiveness and efficiency of public sector service </a:t>
            </a:r>
            <a:r>
              <a:rPr lang="en-ZA" sz="1600" b="1">
                <a:latin typeface="Calibri"/>
                <a:cs typeface="Calibri"/>
              </a:rPr>
              <a:t>delivery through innovation.</a:t>
            </a:r>
            <a:r>
              <a:rPr lang="en-ZA" sz="1600" i="1">
                <a:latin typeface="Calibri"/>
                <a:cs typeface="Calibri"/>
              </a:rPr>
              <a:t> </a:t>
            </a:r>
            <a:r>
              <a:rPr lang="en-GB" sz="1600">
                <a:latin typeface="Calibri"/>
                <a:cs typeface="Calibri"/>
              </a:rPr>
              <a:t>As part of its mandate to develop innovative, sustainable and responsive models for improved service delivery, the CPSI investigates service delivery challenges, develop new solutions to these challenges or replicate innovations unearthed. The following are highlights for the year under review:</a:t>
            </a:r>
          </a:p>
          <a:p>
            <a:pPr marL="0" indent="0">
              <a:buNone/>
            </a:pPr>
            <a:endParaRPr lang="en-GB" sz="1600"/>
          </a:p>
          <a:p>
            <a:pPr marL="0" lvl="0" indent="0" algn="just">
              <a:buNone/>
            </a:pPr>
            <a:r>
              <a:rPr lang="en-GB" sz="1600" b="1"/>
              <a:t>Replication Programme</a:t>
            </a:r>
          </a:p>
          <a:p>
            <a:pPr lvl="0" algn="just"/>
            <a:r>
              <a:rPr lang="en-GB" sz="1600">
                <a:latin typeface="Calibri"/>
                <a:cs typeface="Calibri"/>
              </a:rPr>
              <a:t>Through this programme, we successfully replicated the maternal health records project from Prince </a:t>
            </a:r>
            <a:r>
              <a:rPr lang="en-GB" sz="1600" err="1">
                <a:latin typeface="Calibri"/>
                <a:cs typeface="Calibri"/>
              </a:rPr>
              <a:t>Mshiyeni</a:t>
            </a:r>
            <a:r>
              <a:rPr lang="en-GB" sz="1600">
                <a:latin typeface="Calibri"/>
                <a:cs typeface="Calibri"/>
              </a:rPr>
              <a:t> Hospital (KZN) in Bertha </a:t>
            </a:r>
            <a:r>
              <a:rPr lang="en-GB" sz="1600" err="1">
                <a:latin typeface="Calibri"/>
                <a:cs typeface="Calibri"/>
              </a:rPr>
              <a:t>Gxowa</a:t>
            </a:r>
            <a:r>
              <a:rPr lang="en-GB" sz="1600">
                <a:latin typeface="Calibri"/>
                <a:cs typeface="Calibri"/>
              </a:rPr>
              <a:t> Hospital (GP).</a:t>
            </a:r>
          </a:p>
          <a:p>
            <a:pPr lvl="0" algn="just"/>
            <a:endParaRPr lang="en-GB" sz="1600"/>
          </a:p>
          <a:p>
            <a:pPr marL="0" lvl="0" indent="0" algn="just">
              <a:buNone/>
            </a:pPr>
            <a:r>
              <a:rPr lang="en-GB" sz="1600" b="1"/>
              <a:t>Research and Development Projects</a:t>
            </a:r>
          </a:p>
          <a:p>
            <a:pPr lvl="0" algn="just"/>
            <a:r>
              <a:rPr lang="en-GB" sz="1600">
                <a:latin typeface="Calibri"/>
                <a:cs typeface="Calibri"/>
              </a:rPr>
              <a:t>Although no new solutions were developed during the period under review, the CPSI concluded Phase one of the Home Affairs Real-time Service Delivery Monitoring Project. Once finalised, it will provide business intelligence capabilities for the Department of Home Affairs to monitor its front-desk services in real-time.</a:t>
            </a:r>
            <a:endParaRPr lang="en-ZA" sz="1600" b="1">
              <a:latin typeface="Calibri"/>
              <a:cs typeface="Calibri"/>
            </a:endParaRPr>
          </a:p>
        </p:txBody>
      </p:sp>
    </p:spTree>
    <p:extLst>
      <p:ext uri="{BB962C8B-B14F-4D97-AF65-F5344CB8AC3E}">
        <p14:creationId xmlns:p14="http://schemas.microsoft.com/office/powerpoint/2010/main" val="2219752968"/>
      </p:ext>
    </p:extLst>
  </p:cSld>
  <p:clrMapOvr>
    <a:masterClrMapping/>
  </p:clrMapOvr>
</p:sld>
</file>

<file path=ppt/theme/theme1.xml><?xml version="1.0" encoding="utf-8"?>
<a:theme xmlns:a="http://schemas.openxmlformats.org/drawingml/2006/main" name="2_Arvirarg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rvirarg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9238B0533AE7478B221ED7B1F20D40" ma:contentTypeVersion="6" ma:contentTypeDescription="Create a new document." ma:contentTypeScope="" ma:versionID="a6a46bf1f844bee88eeab030a7769e2f">
  <xsd:schema xmlns:xsd="http://www.w3.org/2001/XMLSchema" xmlns:xs="http://www.w3.org/2001/XMLSchema" xmlns:p="http://schemas.microsoft.com/office/2006/metadata/properties" xmlns:ns2="aaa00020-5749-4a71-8469-8e114c9a4028" xmlns:ns3="a77ca97e-f396-48a1-a591-b86c421b71ba" targetNamespace="http://schemas.microsoft.com/office/2006/metadata/properties" ma:root="true" ma:fieldsID="2fc9b47a6dffe4873cf0941abb64729d" ns2:_="" ns3:_="">
    <xsd:import namespace="aaa00020-5749-4a71-8469-8e114c9a4028"/>
    <xsd:import namespace="a77ca97e-f396-48a1-a591-b86c421b71b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a00020-5749-4a71-8469-8e114c9a402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7ca97e-f396-48a1-a591-b86c421b71b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832328-5EA1-4EA1-B02B-862E84EA85B4}">
  <ds:schemaRefs>
    <ds:schemaRef ds:uri="http://schemas.microsoft.com/office/2006/documentManagement/types"/>
    <ds:schemaRef ds:uri="http://schemas.microsoft.com/office/infopath/2007/PartnerControls"/>
    <ds:schemaRef ds:uri="http://www.w3.org/XML/1998/namespace"/>
    <ds:schemaRef ds:uri="aaa00020-5749-4a71-8469-8e114c9a4028"/>
    <ds:schemaRef ds:uri="http://schemas.microsoft.com/office/2006/metadata/properties"/>
    <ds:schemaRef ds:uri="http://purl.org/dc/dcmitype/"/>
    <ds:schemaRef ds:uri="http://schemas.openxmlformats.org/package/2006/metadata/core-properties"/>
    <ds:schemaRef ds:uri="a77ca97e-f396-48a1-a591-b86c421b71ba"/>
    <ds:schemaRef ds:uri="http://purl.org/dc/terms/"/>
    <ds:schemaRef ds:uri="http://purl.org/dc/elements/1.1/"/>
  </ds:schemaRefs>
</ds:datastoreItem>
</file>

<file path=customXml/itemProps2.xml><?xml version="1.0" encoding="utf-8"?>
<ds:datastoreItem xmlns:ds="http://schemas.openxmlformats.org/officeDocument/2006/customXml" ds:itemID="{0646B02E-8CD3-4C98-95F7-CEB0F419A0E5}">
  <ds:schemaRefs>
    <ds:schemaRef ds:uri="http://schemas.microsoft.com/sharepoint/v3/contenttype/forms"/>
  </ds:schemaRefs>
</ds:datastoreItem>
</file>

<file path=customXml/itemProps3.xml><?xml version="1.0" encoding="utf-8"?>
<ds:datastoreItem xmlns:ds="http://schemas.openxmlformats.org/officeDocument/2006/customXml" ds:itemID="{AEF8E42C-5DCB-4C73-ACED-DE3104014181}">
  <ds:schemaRefs>
    <ds:schemaRef ds:uri="a77ca97e-f396-48a1-a591-b86c421b71ba"/>
    <ds:schemaRef ds:uri="aaa00020-5749-4a71-8469-8e114c9a40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1964</Words>
  <Application>Microsoft Office PowerPoint</Application>
  <PresentationFormat>On-screen Show (16:9)</PresentationFormat>
  <Paragraphs>608</Paragraphs>
  <Slides>28</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Arial Unicode MS</vt:lpstr>
      <vt:lpstr>Arial</vt:lpstr>
      <vt:lpstr>Symbol</vt:lpstr>
      <vt:lpstr>ＭＳ Ｐゴシック</vt:lpstr>
      <vt:lpstr>Montserrat</vt:lpstr>
      <vt:lpstr>Century Gothic</vt:lpstr>
      <vt:lpstr>ＭＳ Ｐゴシック</vt:lpstr>
      <vt:lpstr>Calibri</vt:lpstr>
      <vt:lpstr>Times New Roman</vt:lpstr>
      <vt:lpstr>2_Arvirargus template</vt:lpstr>
      <vt:lpstr>1_Arvirargus template</vt:lpstr>
      <vt:lpstr>  CPSI 2019/20 ANNUAL REPORT  MARCH 2021</vt:lpstr>
      <vt:lpstr> Content</vt:lpstr>
      <vt:lpstr>Report of the Auditor-General</vt:lpstr>
      <vt:lpstr>Overview of Performance for 2019/20</vt:lpstr>
      <vt:lpstr>Overview of Performance for 2019/20</vt:lpstr>
      <vt:lpstr>Overview of Performance for 2019/20</vt:lpstr>
      <vt:lpstr>Overview of Performance for 2019/20</vt:lpstr>
      <vt:lpstr>Overview of Performance for 2019/20</vt:lpstr>
      <vt:lpstr>   2019/20 Highlights</vt:lpstr>
      <vt:lpstr>2019/20 Highlights (Conti….)</vt:lpstr>
      <vt:lpstr>2019/20 Highlights (Conti….)</vt:lpstr>
      <vt:lpstr>2019/20 Highlights (Conti….)</vt:lpstr>
      <vt:lpstr>2019/20 Highlights (Conti….)</vt:lpstr>
      <vt:lpstr>   Targets not achieved</vt:lpstr>
      <vt:lpstr>Human Resource Information</vt:lpstr>
      <vt:lpstr>Human Resource Information</vt:lpstr>
      <vt:lpstr>Human Resource Information</vt:lpstr>
      <vt:lpstr>Human Resource Information</vt:lpstr>
      <vt:lpstr>Human Resource Information</vt:lpstr>
      <vt:lpstr>       </vt:lpstr>
      <vt:lpstr>Appropriation statement</vt:lpstr>
      <vt:lpstr>Appropriation statement (continued)</vt:lpstr>
      <vt:lpstr>Appropriation statement (continued)</vt:lpstr>
      <vt:lpstr>Appropriation statement (continued)</vt:lpstr>
      <vt:lpstr>Appropriation statement</vt:lpstr>
      <vt:lpstr>Appropriation statement (continued)</vt:lpstr>
      <vt:lpstr>Appropriation statement (continued)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Siyethemba Kunene</dc:creator>
  <cp:lastModifiedBy>Caroline Mthembu</cp:lastModifiedBy>
  <cp:revision>1</cp:revision>
  <dcterms:modified xsi:type="dcterms:W3CDTF">2021-03-01T12:19:45Z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0x0101005E9238B0533AE7478B221ED7B1F20D40</vt:lpwstr>
  </property>
</Properties>
</file>