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0" r:id="rId2"/>
  </p:sldMasterIdLst>
  <p:notesMasterIdLst>
    <p:notesMasterId r:id="rId21"/>
  </p:notesMasterIdLst>
  <p:handoutMasterIdLst>
    <p:handoutMasterId r:id="rId22"/>
  </p:handoutMasterIdLst>
  <p:sldIdLst>
    <p:sldId id="267" r:id="rId3"/>
    <p:sldId id="491" r:id="rId4"/>
    <p:sldId id="492" r:id="rId5"/>
    <p:sldId id="493" r:id="rId6"/>
    <p:sldId id="465" r:id="rId7"/>
    <p:sldId id="481" r:id="rId8"/>
    <p:sldId id="482" r:id="rId9"/>
    <p:sldId id="483" r:id="rId10"/>
    <p:sldId id="431" r:id="rId11"/>
    <p:sldId id="484" r:id="rId12"/>
    <p:sldId id="485" r:id="rId13"/>
    <p:sldId id="486" r:id="rId14"/>
    <p:sldId id="475" r:id="rId15"/>
    <p:sldId id="490" r:id="rId16"/>
    <p:sldId id="487" r:id="rId17"/>
    <p:sldId id="488" r:id="rId18"/>
    <p:sldId id="489" r:id="rId19"/>
    <p:sldId id="389" r:id="rId20"/>
  </p:sldIdLst>
  <p:sldSz cx="12192000" cy="6858000"/>
  <p:notesSz cx="9872663" cy="67913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139" userDrawn="1">
          <p15:clr>
            <a:srgbClr val="A4A3A4"/>
          </p15:clr>
        </p15:guide>
        <p15:guide id="2" pos="31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372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3" d="100"/>
          <a:sy n="73" d="100"/>
        </p:scale>
        <p:origin x="-624" y="-102"/>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70" d="100"/>
          <a:sy n="70" d="100"/>
        </p:scale>
        <p:origin x="1800" y="72"/>
      </p:cViewPr>
      <p:guideLst>
        <p:guide orient="horz" pos="2139"/>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399828" y="6264696"/>
            <a:ext cx="3672407" cy="339566"/>
          </a:xfrm>
          <a:prstGeom prst="rect">
            <a:avLst/>
          </a:prstGeom>
        </p:spPr>
        <p:txBody>
          <a:bodyPr vert="horz" lIns="91440" tIns="45720" rIns="91440" bIns="45720" rtlCol="0" anchor="b"/>
          <a:lstStyle>
            <a:lvl1pPr algn="l">
              <a:defRPr sz="1200"/>
            </a:lvl1pPr>
          </a:lstStyle>
          <a:p>
            <a:r>
              <a:rPr lang="en-ZA" sz="2000" dirty="0">
                <a:latin typeface="Times New Roman" panose="02020603050405020304" pitchFamily="18" charset="0"/>
                <a:cs typeface="Times New Roman" panose="02020603050405020304" pitchFamily="18" charset="0"/>
              </a:rPr>
              <a:t>Presentation by Alta Swanepoel</a:t>
            </a:r>
            <a:endParaRPr sz="20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3"/>
          </p:nvPr>
        </p:nvSpPr>
        <p:spPr>
          <a:xfrm>
            <a:off x="3805287" y="6264696"/>
            <a:ext cx="533896" cy="339725"/>
          </a:xfrm>
          <a:prstGeom prst="rect">
            <a:avLst/>
          </a:prstGeom>
        </p:spPr>
        <p:txBody>
          <a:bodyPr vert="horz" lIns="91440" tIns="45720" rIns="91440" bIns="45720" rtlCol="0" anchor="b"/>
          <a:lstStyle>
            <a:lvl1pPr algn="r">
              <a:defRPr sz="1200"/>
            </a:lvl1pPr>
          </a:lstStyle>
          <a:p>
            <a:fld id="{6F33A477-D0AB-451D-92F4-704D2DF4BCBF}" type="slidenum">
              <a:rPr lang="en-ZA" sz="900" smtClean="0"/>
              <a:pPr/>
              <a:t>‹#›</a:t>
            </a:fld>
            <a:endParaRPr lang="en-ZA" sz="900" dirty="0"/>
          </a:p>
        </p:txBody>
      </p:sp>
    </p:spTree>
    <p:extLst>
      <p:ext uri="{BB962C8B-B14F-4D97-AF65-F5344CB8AC3E}">
        <p14:creationId xmlns:p14="http://schemas.microsoft.com/office/powerpoint/2010/main" xmlns="" val="27681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5" cy="339566"/>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5592224" y="0"/>
            <a:ext cx="4278155" cy="339566"/>
          </a:xfrm>
          <a:prstGeom prst="rect">
            <a:avLst/>
          </a:prstGeom>
        </p:spPr>
        <p:txBody>
          <a:bodyPr vert="horz" lIns="91440" tIns="45720" rIns="91440" bIns="45720" rtlCol="0"/>
          <a:lstStyle>
            <a:lvl1pPr algn="r">
              <a:defRPr sz="1200"/>
            </a:lvl1pPr>
          </a:lstStyle>
          <a:p>
            <a:fld id="{39A9AE7E-E0F9-4C51-AD9A-F4C3A6E23BBF}" type="datetimeFigureOut">
              <a:rPr lang="en-US"/>
              <a:pPr/>
              <a:t>3/11/2021</a:t>
            </a:fld>
            <a:endParaRPr dirty="0"/>
          </a:p>
        </p:txBody>
      </p:sp>
      <p:sp>
        <p:nvSpPr>
          <p:cNvPr id="4" name="Slide Image Placeholder 3"/>
          <p:cNvSpPr>
            <a:spLocks noGrp="1" noRot="1" noChangeAspect="1"/>
          </p:cNvSpPr>
          <p:nvPr>
            <p:ph type="sldImg" idx="2"/>
          </p:nvPr>
        </p:nvSpPr>
        <p:spPr>
          <a:xfrm>
            <a:off x="2673350" y="509588"/>
            <a:ext cx="4525963" cy="25463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987267" y="3225879"/>
            <a:ext cx="7898130" cy="3056096"/>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6450580"/>
            <a:ext cx="4278155" cy="339566"/>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5592224" y="6450580"/>
            <a:ext cx="4278155" cy="339566"/>
          </a:xfrm>
          <a:prstGeom prst="rect">
            <a:avLst/>
          </a:prstGeom>
        </p:spPr>
        <p:txBody>
          <a:bodyPr vert="horz" lIns="91440" tIns="45720" rIns="91440" bIns="45720" rtlCol="0" anchor="b"/>
          <a:lstStyle>
            <a:lvl1pPr algn="r">
              <a:defRPr sz="1200"/>
            </a:lvl1pPr>
          </a:lstStyle>
          <a:p>
            <a:fld id="{C6074690-7256-4BB9-AC0F-97AEAE8CDEC2}" type="slidenum">
              <a:rPr/>
              <a:pPr/>
              <a:t>‹#›</a:t>
            </a:fld>
            <a:endParaRPr dirty="0"/>
          </a:p>
        </p:txBody>
      </p:sp>
    </p:spTree>
    <p:extLst>
      <p:ext uri="{BB962C8B-B14F-4D97-AF65-F5344CB8AC3E}">
        <p14:creationId xmlns:p14="http://schemas.microsoft.com/office/powerpoint/2010/main" xmlns="" val="42742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22908319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16153463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14129576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4085569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8E36636D-D922-432D-A958-524484B5923D}" type="datetimeFigureOut">
              <a:rPr lang="en-US" smtClean="0"/>
              <a:pPr/>
              <a:t>3/11/2021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ZA"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33185158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3/11/2021</a:t>
            </a:fld>
            <a:endParaRPr lang="en-US"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10974943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3/11/2021</a:t>
            </a:fld>
            <a:endParaRPr lang="en-US"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10271069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3/11/2021</a:t>
            </a:fld>
            <a:endParaRPr lang="en-US"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31116265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3/11/2021</a:t>
            </a:fld>
            <a:endParaRPr lang="en-US"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14914852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3/11/2021</a:t>
            </a:fld>
            <a:endParaRPr lang="en-US" dirty="0"/>
          </a:p>
        </p:txBody>
      </p:sp>
      <p:sp>
        <p:nvSpPr>
          <p:cNvPr id="6" name="Footer Placeholder 5"/>
          <p:cNvSpPr>
            <a:spLocks noGrp="1"/>
          </p:cNvSpPr>
          <p:nvPr>
            <p:ph type="ftr" sz="quarter" idx="11"/>
          </p:nvPr>
        </p:nvSpPr>
        <p:spPr/>
        <p:txBody>
          <a:bodyPr/>
          <a:lstStyle/>
          <a:p>
            <a:endParaRPr lang="en-ZA"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5148244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3/11/2021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34043525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100000">
              <a:schemeClr val="bg1">
                <a:lumMod val="6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E36636D-D922-432D-A958-524484B5923D}" type="datetimeFigureOut">
              <a:rPr lang="en-US" smtClean="0"/>
              <a:pPr/>
              <a:t>3/11/2021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ZA"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F28FB93-0A08-4E7D-8E63-9EFA29F1E093}" type="slidenum">
              <a:rPr lang="en-ZA" smtClean="0"/>
              <a:pPr/>
              <a:t>‹#›</a:t>
            </a:fld>
            <a:endParaRPr lang="en-ZA" dirty="0"/>
          </a:p>
        </p:txBody>
      </p:sp>
    </p:spTree>
    <p:extLst>
      <p:ext uri="{BB962C8B-B14F-4D97-AF65-F5344CB8AC3E}">
        <p14:creationId xmlns:p14="http://schemas.microsoft.com/office/powerpoint/2010/main" xmlns="" val="160110811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altaswanepoel@mweb.co.z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360" y="1228913"/>
            <a:ext cx="11449272" cy="3208199"/>
          </a:xfrm>
          <a:gradFill>
            <a:gsLst>
              <a:gs pos="0">
                <a:schemeClr val="accent5">
                  <a:lumMod val="0"/>
                  <a:lumOff val="100000"/>
                </a:schemeClr>
              </a:gs>
              <a:gs pos="100000">
                <a:schemeClr val="bg1">
                  <a:lumMod val="65000"/>
                </a:schemeClr>
              </a:gs>
            </a:gsLst>
            <a:path path="circle">
              <a:fillToRect l="50000" t="-80000" r="50000" b="180000"/>
            </a:path>
          </a:gradFill>
          <a:ln>
            <a:solidFill>
              <a:schemeClr val="tx1">
                <a:lumMod val="50000"/>
                <a:lumOff val="50000"/>
              </a:schemeClr>
            </a:solidFill>
          </a:ln>
          <a:scene3d>
            <a:camera prst="orthographicFront"/>
            <a:lightRig rig="threePt" dir="t"/>
          </a:scene3d>
          <a:sp3d extrusionH="101600" contourW="63500">
            <a:bevelT/>
            <a:bevelB w="44450"/>
            <a:extrusionClr>
              <a:schemeClr val="bg1">
                <a:lumMod val="85000"/>
              </a:schemeClr>
            </a:extrusionClr>
            <a:contourClr>
              <a:schemeClr val="bg1">
                <a:lumMod val="50000"/>
              </a:schemeClr>
            </a:contourClr>
          </a:sp3d>
        </p:spPr>
        <p:txBody>
          <a:bodyPr>
            <a:noAutofit/>
          </a:bodyPr>
          <a:lstStyle/>
          <a:p>
            <a:pPr algn="ctr"/>
            <a:r>
              <a:rPr lang="en-US" sz="4800" b="1" dirty="0">
                <a:solidFill>
                  <a:srgbClr val="E3721D"/>
                </a:solidFill>
              </a:rPr>
              <a:t>COMMENTS: NRTA Bill 7 of 2020</a:t>
            </a:r>
            <a:r>
              <a:rPr lang="en-US" sz="4000" b="1" dirty="0">
                <a:solidFill>
                  <a:srgbClr val="E3721D"/>
                </a:solidFill>
              </a:rPr>
              <a:t/>
            </a:r>
            <a:br>
              <a:rPr lang="en-US" sz="4000" b="1" dirty="0">
                <a:solidFill>
                  <a:srgbClr val="E3721D"/>
                </a:solidFill>
              </a:rPr>
            </a:br>
            <a:r>
              <a:rPr lang="en-US" sz="4000" b="1" dirty="0">
                <a:solidFill>
                  <a:srgbClr val="E3721D"/>
                </a:solidFill>
              </a:rPr>
              <a:t> </a:t>
            </a:r>
            <a:r>
              <a:rPr lang="en-US" sz="6600" b="1" dirty="0">
                <a:solidFill>
                  <a:srgbClr val="E3721D"/>
                </a:solidFill>
              </a:rPr>
              <a:t/>
            </a:r>
            <a:br>
              <a:rPr lang="en-US" sz="6600" b="1" dirty="0">
                <a:solidFill>
                  <a:srgbClr val="E3721D"/>
                </a:solidFill>
              </a:rPr>
            </a:br>
            <a:r>
              <a:rPr lang="en-US" sz="4000" b="1" dirty="0">
                <a:solidFill>
                  <a:schemeClr val="tx1"/>
                </a:solidFill>
              </a:rPr>
              <a:t> March 2021</a:t>
            </a:r>
            <a:r>
              <a:rPr lang="en-US" sz="6600" b="1" dirty="0">
                <a:solidFill>
                  <a:srgbClr val="E3721D"/>
                </a:solidFill>
              </a:rPr>
              <a:t/>
            </a:r>
            <a:br>
              <a:rPr lang="en-US" sz="6600" b="1" dirty="0">
                <a:solidFill>
                  <a:srgbClr val="E3721D"/>
                </a:solidFill>
              </a:rPr>
            </a:br>
            <a:endParaRPr lang="en-US" sz="3200" b="1" dirty="0">
              <a:solidFill>
                <a:srgbClr val="E3721D"/>
              </a:solidFill>
            </a:endParaRPr>
          </a:p>
        </p:txBody>
      </p:sp>
      <p:sp>
        <p:nvSpPr>
          <p:cNvPr id="3" name="Subtitle 2"/>
          <p:cNvSpPr>
            <a:spLocks noGrp="1"/>
          </p:cNvSpPr>
          <p:nvPr>
            <p:ph type="subTitle" idx="1"/>
          </p:nvPr>
        </p:nvSpPr>
        <p:spPr>
          <a:xfrm>
            <a:off x="767408" y="5094163"/>
            <a:ext cx="7889217" cy="1069848"/>
          </a:xfrm>
        </p:spPr>
        <p:txBody>
          <a:bodyPr>
            <a:normAutofit/>
          </a:bodyPr>
          <a:lstStyle/>
          <a:p>
            <a:r>
              <a:rPr lang="en-US" sz="2800" b="1" dirty="0"/>
              <a:t>ALTA SWANEPOEL</a:t>
            </a:r>
          </a:p>
          <a:p>
            <a:r>
              <a:rPr lang="en-US" sz="2800" b="1" dirty="0"/>
              <a:t>altaswanepoel@mweb.co.za</a:t>
            </a:r>
          </a:p>
        </p:txBody>
      </p:sp>
      <p:pic>
        <p:nvPicPr>
          <p:cNvPr id="4" name="Picture 3">
            <a:extLst>
              <a:ext uri="{FF2B5EF4-FFF2-40B4-BE49-F238E27FC236}">
                <a16:creationId xmlns:a16="http://schemas.microsoft.com/office/drawing/2014/main" xmlns="" id="{2F813E38-51D1-4DFC-BF7E-6686D2CF79CD}"/>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27075430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32484" y="100467"/>
            <a:ext cx="10647563" cy="568104"/>
          </a:xfrm>
        </p:spPr>
        <p:txBody>
          <a:bodyPr>
            <a:noAutofit/>
          </a:bodyPr>
          <a:lstStyle/>
          <a:p>
            <a:pPr algn="ctr">
              <a:defRPr/>
            </a:pPr>
            <a:r>
              <a:rPr lang="en-ZA" sz="4000" b="1" dirty="0">
                <a:solidFill>
                  <a:srgbClr val="E3721D"/>
                </a:solidFill>
              </a:rPr>
              <a:t>Clause 14 and 15 – registering authority </a:t>
            </a:r>
          </a:p>
        </p:txBody>
      </p:sp>
      <p:sp>
        <p:nvSpPr>
          <p:cNvPr id="19459" name="Content Placeholder 2"/>
          <p:cNvSpPr>
            <a:spLocks noGrp="1"/>
          </p:cNvSpPr>
          <p:nvPr>
            <p:ph idx="1"/>
          </p:nvPr>
        </p:nvSpPr>
        <p:spPr>
          <a:xfrm>
            <a:off x="119336" y="648965"/>
            <a:ext cx="11665296" cy="5704797"/>
          </a:xfrm>
        </p:spPr>
        <p:txBody>
          <a:bodyPr>
            <a:normAutofit fontScale="25000" lnSpcReduction="20000"/>
          </a:bodyPr>
          <a:lstStyle/>
          <a:p>
            <a:pPr marL="0" indent="0" fontAlgn="auto">
              <a:lnSpc>
                <a:spcPct val="150000"/>
              </a:lnSpc>
              <a:buNone/>
            </a:pPr>
            <a:r>
              <a:rPr lang="en-ZA" sz="5600" dirty="0">
                <a:effectLst/>
                <a:ea typeface="Times New Roman" panose="02020603050405020304" pitchFamily="18" charset="0"/>
                <a:cs typeface="Times New Roman" panose="02020603050405020304" pitchFamily="18" charset="0"/>
              </a:rPr>
              <a:t>Section 8 refers to a municipality and section 8A refers to a registering authority. Consistent wording is suggested. Section 1 contains a definition for a local authority but none for a municipality. The term municipality is not used in the existing NRTA.</a:t>
            </a:r>
            <a:endParaRPr lang="en-GB" sz="5600" dirty="0">
              <a:effectLst/>
              <a:ea typeface="Times New Roman" panose="02020603050405020304" pitchFamily="18" charset="0"/>
              <a:cs typeface="Times New Roman" panose="02020603050405020304" pitchFamily="18" charset="0"/>
            </a:endParaRPr>
          </a:p>
          <a:p>
            <a:pPr marL="0" indent="0" fontAlgn="auto">
              <a:lnSpc>
                <a:spcPct val="150000"/>
              </a:lnSpc>
              <a:buNone/>
            </a:pPr>
            <a:r>
              <a:rPr lang="en-ZA" sz="5600" i="1" dirty="0">
                <a:effectLst/>
                <a:ea typeface="Times New Roman" panose="02020603050405020304" pitchFamily="18" charset="0"/>
                <a:cs typeface="Times New Roman" panose="02020603050405020304" pitchFamily="18" charset="0"/>
              </a:rPr>
              <a:t>“</a:t>
            </a:r>
            <a:r>
              <a:rPr lang="en-ZA" sz="5600" b="1" i="1" dirty="0">
                <a:effectLst/>
                <a:ea typeface="Times New Roman" panose="02020603050405020304" pitchFamily="18" charset="0"/>
                <a:cs typeface="Times New Roman" panose="02020603050405020304" pitchFamily="18" charset="0"/>
              </a:rPr>
              <a:t>local authority</a:t>
            </a:r>
            <a:r>
              <a:rPr lang="en-ZA" sz="5600" i="1" dirty="0">
                <a:effectLst/>
                <a:ea typeface="Times New Roman" panose="02020603050405020304" pitchFamily="18" charset="0"/>
                <a:cs typeface="Times New Roman" panose="02020603050405020304" pitchFamily="18" charset="0"/>
              </a:rPr>
              <a:t>” means a transitional metropolitan substructure, transitional local council or local government body contemplated in section 1 (1) of the Local Government Transition Act, 1993 (Act No. 209 of 1993);</a:t>
            </a:r>
            <a:endParaRPr lang="en-GB" sz="5600" dirty="0">
              <a:effectLst/>
              <a:ea typeface="Times New Roman" panose="02020603050405020304" pitchFamily="18" charset="0"/>
              <a:cs typeface="Times New Roman" panose="02020603050405020304" pitchFamily="18" charset="0"/>
            </a:endParaRPr>
          </a:p>
          <a:p>
            <a:pPr marL="0" indent="0" fontAlgn="auto">
              <a:lnSpc>
                <a:spcPct val="120000"/>
              </a:lnSpc>
              <a:buNone/>
            </a:pPr>
            <a:r>
              <a:rPr lang="en-ZA" sz="5600" dirty="0">
                <a:effectLst/>
                <a:ea typeface="Times New Roman" panose="02020603050405020304" pitchFamily="18" charset="0"/>
                <a:cs typeface="Times New Roman" panose="02020603050405020304" pitchFamily="18" charset="0"/>
              </a:rPr>
              <a:t> </a:t>
            </a:r>
            <a:r>
              <a:rPr lang="en-ZA" sz="5600" i="1" dirty="0">
                <a:effectLst/>
                <a:ea typeface="Times New Roman" panose="02020603050405020304" pitchFamily="18" charset="0"/>
                <a:cs typeface="Times New Roman" panose="02020603050405020304" pitchFamily="18" charset="0"/>
              </a:rPr>
              <a:t>"</a:t>
            </a:r>
            <a:r>
              <a:rPr lang="en-ZA" sz="5600" b="1" i="1" dirty="0">
                <a:effectLst/>
                <a:ea typeface="Times New Roman" panose="02020603050405020304" pitchFamily="18" charset="0"/>
                <a:cs typeface="Times New Roman" panose="02020603050405020304" pitchFamily="18" charset="0"/>
              </a:rPr>
              <a:t>8.  Driving licence testing centre to be registered</a:t>
            </a:r>
            <a:endParaRPr lang="en-GB" sz="5600" dirty="0">
              <a:effectLst/>
              <a:ea typeface="Times New Roman" panose="02020603050405020304" pitchFamily="18" charset="0"/>
              <a:cs typeface="Times New Roman" panose="02020603050405020304" pitchFamily="18" charset="0"/>
            </a:endParaRPr>
          </a:p>
          <a:p>
            <a:pPr indent="0" fontAlgn="auto">
              <a:lnSpc>
                <a:spcPct val="120000"/>
              </a:lnSpc>
              <a:buNone/>
            </a:pPr>
            <a:r>
              <a:rPr lang="en-ZA" sz="5600" i="1" u="sng" dirty="0">
                <a:effectLst/>
                <a:ea typeface="Times New Roman" panose="02020603050405020304" pitchFamily="18" charset="0"/>
                <a:cs typeface="Times New Roman" panose="02020603050405020304" pitchFamily="18" charset="0"/>
              </a:rPr>
              <a:t>A provincial department responsible for transport or a </a:t>
            </a:r>
            <a:r>
              <a:rPr lang="en-ZA" sz="5600" i="1" u="sng" strike="sngStrike" dirty="0">
                <a:effectLst/>
                <a:highlight>
                  <a:srgbClr val="FFFF00"/>
                </a:highlight>
                <a:ea typeface="Times New Roman" panose="02020603050405020304" pitchFamily="18" charset="0"/>
                <a:cs typeface="Times New Roman" panose="02020603050405020304" pitchFamily="18" charset="0"/>
              </a:rPr>
              <a:t>municipality </a:t>
            </a:r>
            <a:r>
              <a:rPr lang="en-ZA" sz="5600" i="1" u="sng" dirty="0">
                <a:effectLst/>
                <a:highlight>
                  <a:srgbClr val="FFFF00"/>
                </a:highlight>
                <a:ea typeface="Times New Roman" panose="02020603050405020304" pitchFamily="18" charset="0"/>
                <a:cs typeface="Times New Roman" panose="02020603050405020304" pitchFamily="18" charset="0"/>
              </a:rPr>
              <a:t>registering authority</a:t>
            </a:r>
            <a:r>
              <a:rPr lang="en-ZA" sz="5600" i="1" u="sng" dirty="0">
                <a:effectLst/>
                <a:ea typeface="Times New Roman" panose="02020603050405020304" pitchFamily="18" charset="0"/>
                <a:cs typeface="Times New Roman" panose="02020603050405020304" pitchFamily="18" charset="0"/>
              </a:rPr>
              <a:t> shall not operate a driving licence testing centre unless such driving license testing centre is registered and graded in terms of this Act.</a:t>
            </a:r>
            <a:r>
              <a:rPr lang="en-ZA" sz="5600" i="1" dirty="0">
                <a:effectLst/>
                <a:ea typeface="Times New Roman" panose="02020603050405020304" pitchFamily="18" charset="0"/>
                <a:cs typeface="Times New Roman" panose="02020603050405020304" pitchFamily="18" charset="0"/>
              </a:rPr>
              <a:t>".</a:t>
            </a:r>
            <a:endParaRPr lang="en-GB" sz="5600" dirty="0">
              <a:effectLst/>
              <a:ea typeface="Times New Roman" panose="02020603050405020304" pitchFamily="18" charset="0"/>
              <a:cs typeface="Times New Roman" panose="02020603050405020304" pitchFamily="18" charset="0"/>
            </a:endParaRPr>
          </a:p>
          <a:p>
            <a:pPr marL="0" indent="0" fontAlgn="auto">
              <a:lnSpc>
                <a:spcPct val="120000"/>
              </a:lnSpc>
              <a:buNone/>
            </a:pPr>
            <a:r>
              <a:rPr lang="en-ZA" sz="5600" dirty="0">
                <a:effectLst/>
                <a:ea typeface="Times New Roman" panose="02020603050405020304" pitchFamily="18" charset="0"/>
                <a:cs typeface="Times New Roman" panose="02020603050405020304" pitchFamily="18" charset="0"/>
              </a:rPr>
              <a:t> </a:t>
            </a:r>
            <a:r>
              <a:rPr lang="en-ZA" sz="5600" b="1" i="1" dirty="0">
                <a:effectLst/>
                <a:ea typeface="Times New Roman" panose="02020603050405020304" pitchFamily="18" charset="0"/>
                <a:cs typeface="Times New Roman" panose="02020603050405020304" pitchFamily="18" charset="0"/>
              </a:rPr>
              <a:t>Amendment of section 8A of Act 93 of 1996, as inserted by section 6 of Act 21 of 1999 and amended by section 5 of Act 64 of 2008</a:t>
            </a:r>
            <a:endParaRPr lang="en-GB" sz="5600" dirty="0">
              <a:effectLst/>
              <a:ea typeface="Times New Roman" panose="02020603050405020304" pitchFamily="18" charset="0"/>
              <a:cs typeface="Times New Roman" panose="02020603050405020304" pitchFamily="18" charset="0"/>
            </a:endParaRPr>
          </a:p>
          <a:p>
            <a:pPr marL="0" indent="0" fontAlgn="auto">
              <a:lnSpc>
                <a:spcPct val="120000"/>
              </a:lnSpc>
              <a:buNone/>
            </a:pPr>
            <a:r>
              <a:rPr lang="en-ZA" sz="5600" i="1" dirty="0">
                <a:effectLst/>
                <a:ea typeface="Times New Roman" panose="02020603050405020304" pitchFamily="18" charset="0"/>
                <a:cs typeface="Times New Roman" panose="02020603050405020304" pitchFamily="18" charset="0"/>
              </a:rPr>
              <a:t> </a:t>
            </a:r>
            <a:r>
              <a:rPr lang="en-ZA" sz="5600" b="1" i="1" dirty="0">
                <a:effectLst/>
                <a:ea typeface="Times New Roman" panose="02020603050405020304" pitchFamily="18" charset="0"/>
                <a:cs typeface="Times New Roman" panose="02020603050405020304" pitchFamily="18" charset="0"/>
              </a:rPr>
              <a:t>12.  </a:t>
            </a:r>
            <a:r>
              <a:rPr lang="en-ZA" sz="5600" i="1" dirty="0">
                <a:effectLst/>
                <a:ea typeface="Times New Roman" panose="02020603050405020304" pitchFamily="18" charset="0"/>
                <a:cs typeface="Times New Roman" panose="02020603050405020304" pitchFamily="18" charset="0"/>
              </a:rPr>
              <a:t>Section 8A of the principal Act is hereby amended—</a:t>
            </a:r>
            <a:endParaRPr lang="en-GB" sz="5600" dirty="0">
              <a:effectLst/>
              <a:ea typeface="Times New Roman" panose="02020603050405020304" pitchFamily="18" charset="0"/>
              <a:cs typeface="Times New Roman" panose="02020603050405020304" pitchFamily="18" charset="0"/>
            </a:endParaRPr>
          </a:p>
          <a:p>
            <a:pPr marL="801688" indent="-436563" algn="just" fontAlgn="auto">
              <a:lnSpc>
                <a:spcPct val="120000"/>
              </a:lnSpc>
              <a:buNone/>
            </a:pPr>
            <a:r>
              <a:rPr lang="en-ZA" sz="5600" i="1" dirty="0">
                <a:effectLst/>
                <a:ea typeface="Times New Roman" panose="02020603050405020304" pitchFamily="18" charset="0"/>
                <a:cs typeface="Times New Roman" panose="02020603050405020304" pitchFamily="18" charset="0"/>
              </a:rPr>
              <a:t>"(1)	</a:t>
            </a:r>
            <a:r>
              <a:rPr lang="en-ZA" sz="5600" b="1" i="1" dirty="0">
                <a:effectLst/>
                <a:ea typeface="Times New Roman" panose="02020603050405020304" pitchFamily="18" charset="0"/>
                <a:cs typeface="Times New Roman" panose="02020603050405020304" pitchFamily="18" charset="0"/>
              </a:rPr>
              <a:t>[Any department of State or registering authority]</a:t>
            </a:r>
            <a:r>
              <a:rPr lang="en-ZA" sz="5600" i="1" dirty="0">
                <a:effectLst/>
                <a:ea typeface="Times New Roman" panose="02020603050405020304" pitchFamily="18" charset="0"/>
                <a:cs typeface="Times New Roman" panose="02020603050405020304" pitchFamily="18" charset="0"/>
              </a:rPr>
              <a:t> </a:t>
            </a:r>
            <a:r>
              <a:rPr lang="en-ZA" sz="5600" i="1" u="sng" dirty="0">
                <a:effectLst/>
                <a:ea typeface="Times New Roman" panose="02020603050405020304" pitchFamily="18" charset="0"/>
                <a:cs typeface="Times New Roman" panose="02020603050405020304" pitchFamily="18" charset="0"/>
              </a:rPr>
              <a:t>Any provincial department responsible for transport </a:t>
            </a:r>
            <a:r>
              <a:rPr lang="en-ZA" sz="5600" i="1" dirty="0">
                <a:effectLst/>
                <a:ea typeface="Times New Roman" panose="02020603050405020304" pitchFamily="18" charset="0"/>
                <a:cs typeface="Times New Roman" panose="02020603050405020304" pitchFamily="18" charset="0"/>
              </a:rPr>
              <a:t>or </a:t>
            </a:r>
            <a:r>
              <a:rPr lang="en-ZA" sz="5600" i="1" dirty="0">
                <a:effectLst/>
                <a:highlight>
                  <a:srgbClr val="FFFF00"/>
                </a:highlight>
                <a:ea typeface="Times New Roman" panose="02020603050405020304" pitchFamily="18" charset="0"/>
                <a:cs typeface="Times New Roman" panose="02020603050405020304" pitchFamily="18" charset="0"/>
              </a:rPr>
              <a:t>registering authority</a:t>
            </a:r>
            <a:r>
              <a:rPr lang="en-ZA" sz="5600" i="1" dirty="0">
                <a:effectLst/>
                <a:ea typeface="Times New Roman" panose="02020603050405020304" pitchFamily="18" charset="0"/>
                <a:cs typeface="Times New Roman" panose="02020603050405020304" pitchFamily="18" charset="0"/>
              </a:rPr>
              <a:t> desiring to operate a driving licence testing centre shall in the prescribed manner apply to the inspectorate of driving licence testing centres for </a:t>
            </a:r>
            <a:r>
              <a:rPr lang="en-ZA" sz="5600" i="1" u="sng" dirty="0">
                <a:effectLst/>
                <a:ea typeface="Times New Roman" panose="02020603050405020304" pitchFamily="18" charset="0"/>
                <a:cs typeface="Times New Roman" panose="02020603050405020304" pitchFamily="18" charset="0"/>
              </a:rPr>
              <a:t>approval and</a:t>
            </a:r>
            <a:r>
              <a:rPr lang="en-ZA" sz="5600" i="1" dirty="0">
                <a:effectLst/>
                <a:ea typeface="Times New Roman" panose="02020603050405020304" pitchFamily="18" charset="0"/>
                <a:cs typeface="Times New Roman" panose="02020603050405020304" pitchFamily="18" charset="0"/>
              </a:rPr>
              <a:t> the registration of such testing centre."; </a:t>
            </a:r>
            <a:endParaRPr lang="en-GB" sz="5600" dirty="0">
              <a:effectLst/>
              <a:ea typeface="Times New Roman" panose="02020603050405020304" pitchFamily="18" charset="0"/>
              <a:cs typeface="Times New Roman" panose="02020603050405020304" pitchFamily="18" charset="0"/>
            </a:endParaRPr>
          </a:p>
          <a:p>
            <a:pPr marL="801688" indent="-436563" algn="just" fontAlgn="auto">
              <a:lnSpc>
                <a:spcPct val="120000"/>
              </a:lnSpc>
              <a:buNone/>
            </a:pPr>
            <a:r>
              <a:rPr lang="en-ZA" sz="5600" i="1" dirty="0">
                <a:effectLst/>
                <a:ea typeface="Times New Roman" panose="02020603050405020304" pitchFamily="18" charset="0"/>
                <a:cs typeface="Times New Roman" panose="02020603050405020304" pitchFamily="18" charset="0"/>
              </a:rPr>
              <a:t>(3)	</a:t>
            </a:r>
            <a:r>
              <a:rPr lang="en-ZA" sz="5600" b="1" i="1" dirty="0">
                <a:effectLst/>
                <a:ea typeface="Times New Roman" panose="02020603050405020304" pitchFamily="18" charset="0"/>
                <a:cs typeface="Times New Roman" panose="02020603050405020304" pitchFamily="18" charset="0"/>
              </a:rPr>
              <a:t>[No department of State] </a:t>
            </a:r>
            <a:r>
              <a:rPr lang="en-ZA" sz="5600" i="1" u="sng" dirty="0">
                <a:effectLst/>
                <a:ea typeface="Times New Roman" panose="02020603050405020304" pitchFamily="18" charset="0"/>
                <a:cs typeface="Times New Roman" panose="02020603050405020304" pitchFamily="18" charset="0"/>
              </a:rPr>
              <a:t>A provincial department responsible for transport </a:t>
            </a:r>
            <a:r>
              <a:rPr lang="en-ZA" sz="5600" i="1" dirty="0">
                <a:effectLst/>
                <a:ea typeface="Times New Roman" panose="02020603050405020304" pitchFamily="18" charset="0"/>
                <a:cs typeface="Times New Roman" panose="02020603050405020304" pitchFamily="18" charset="0"/>
              </a:rPr>
              <a:t>or a </a:t>
            </a:r>
            <a:r>
              <a:rPr lang="en-ZA" sz="5600" i="1" dirty="0">
                <a:effectLst/>
                <a:highlight>
                  <a:srgbClr val="FFFF00"/>
                </a:highlight>
                <a:ea typeface="Times New Roman" panose="02020603050405020304" pitchFamily="18" charset="0"/>
                <a:cs typeface="Times New Roman" panose="02020603050405020304" pitchFamily="18" charset="0"/>
              </a:rPr>
              <a:t>registering authority</a:t>
            </a:r>
            <a:r>
              <a:rPr lang="en-ZA" sz="5600" i="1" dirty="0">
                <a:effectLst/>
                <a:ea typeface="Times New Roman" panose="02020603050405020304" pitchFamily="18" charset="0"/>
                <a:cs typeface="Times New Roman" panose="02020603050405020304" pitchFamily="18" charset="0"/>
              </a:rPr>
              <a:t> shall </a:t>
            </a:r>
            <a:r>
              <a:rPr lang="en-ZA" sz="5600" i="1" u="sng" dirty="0">
                <a:effectLst/>
                <a:ea typeface="Times New Roman" panose="02020603050405020304" pitchFamily="18" charset="0"/>
                <a:cs typeface="Times New Roman" panose="02020603050405020304" pitchFamily="18" charset="0"/>
              </a:rPr>
              <a:t>not</a:t>
            </a:r>
            <a:r>
              <a:rPr lang="en-ZA" sz="5600" i="1" dirty="0">
                <a:effectLst/>
                <a:ea typeface="Times New Roman" panose="02020603050405020304" pitchFamily="18" charset="0"/>
                <a:cs typeface="Times New Roman" panose="02020603050405020304" pitchFamily="18" charset="0"/>
              </a:rPr>
              <a:t> operate a driving licence testing centre unless such testing centre is registered and graded in accordance with this Act.” and</a:t>
            </a:r>
            <a:endParaRPr lang="en-GB" sz="5600" dirty="0">
              <a:effectLst/>
              <a:ea typeface="Times New Roman" panose="02020603050405020304" pitchFamily="18" charset="0"/>
              <a:cs typeface="Times New Roman" panose="02020603050405020304" pitchFamily="18" charset="0"/>
            </a:endParaRPr>
          </a:p>
          <a:p>
            <a:pPr marL="801688" indent="-436563" algn="just" fontAlgn="auto">
              <a:lnSpc>
                <a:spcPct val="120000"/>
              </a:lnSpc>
              <a:buNone/>
            </a:pPr>
            <a:r>
              <a:rPr lang="en-ZA" sz="5600" i="1" dirty="0">
                <a:effectLst/>
                <a:ea typeface="Times New Roman" panose="02020603050405020304" pitchFamily="18" charset="0"/>
                <a:cs typeface="Times New Roman" panose="02020603050405020304" pitchFamily="18" charset="0"/>
              </a:rPr>
              <a:t> "</a:t>
            </a:r>
            <a:r>
              <a:rPr lang="en-ZA" sz="5600" i="1" u="sng" dirty="0">
                <a:effectLst/>
                <a:ea typeface="Times New Roman" panose="02020603050405020304" pitchFamily="18" charset="0"/>
                <a:cs typeface="Times New Roman" panose="02020603050405020304" pitchFamily="18" charset="0"/>
              </a:rPr>
              <a:t>(4)	A driving licence testing centre may, on the prescribed conditions apply to the inspectorate of driving licence testing centre to be registered and graded to operate a mobile facility that may test applicants for learner’s licences.—</a:t>
            </a:r>
            <a:endParaRPr lang="en-GB" sz="5600" dirty="0">
              <a:effectLst/>
              <a:ea typeface="Times New Roman" panose="02020603050405020304" pitchFamily="18" charset="0"/>
              <a:cs typeface="Times New Roman" panose="02020603050405020304" pitchFamily="18" charset="0"/>
            </a:endParaRPr>
          </a:p>
          <a:p>
            <a:pPr marL="1252538" indent="-352425" algn="just" fontAlgn="auto">
              <a:lnSpc>
                <a:spcPct val="120000"/>
              </a:lnSpc>
              <a:buNone/>
            </a:pPr>
            <a:r>
              <a:rPr lang="en-ZA" sz="5600" i="1" u="sng" dirty="0">
                <a:effectLst/>
                <a:ea typeface="Times New Roman" panose="02020603050405020304" pitchFamily="18" charset="0"/>
                <a:cs typeface="Times New Roman" panose="02020603050405020304" pitchFamily="18" charset="0"/>
              </a:rPr>
              <a:t>(a)	in case of a provincial department, within the province concerned; or</a:t>
            </a:r>
            <a:endParaRPr lang="en-GB" sz="5600" dirty="0">
              <a:effectLst/>
              <a:ea typeface="Times New Roman" panose="02020603050405020304" pitchFamily="18" charset="0"/>
              <a:cs typeface="Times New Roman" panose="02020603050405020304" pitchFamily="18" charset="0"/>
            </a:endParaRPr>
          </a:p>
          <a:p>
            <a:pPr marL="1252538" indent="-352425" algn="just" fontAlgn="auto">
              <a:lnSpc>
                <a:spcPct val="120000"/>
              </a:lnSpc>
              <a:buNone/>
            </a:pPr>
            <a:r>
              <a:rPr lang="en-ZA" sz="5600" i="1" u="sng" dirty="0">
                <a:effectLst/>
                <a:ea typeface="Times New Roman" panose="02020603050405020304" pitchFamily="18" charset="0"/>
                <a:cs typeface="Times New Roman" panose="02020603050405020304" pitchFamily="18" charset="0"/>
              </a:rPr>
              <a:t>(b)	in case of a registering authority</a:t>
            </a:r>
            <a:r>
              <a:rPr lang="en-ZA" sz="5600" i="1" dirty="0">
                <a:effectLst/>
                <a:ea typeface="Times New Roman" panose="02020603050405020304" pitchFamily="18" charset="0"/>
                <a:cs typeface="Times New Roman" panose="02020603050405020304" pitchFamily="18" charset="0"/>
              </a:rPr>
              <a:t>, </a:t>
            </a:r>
            <a:r>
              <a:rPr lang="en-ZA" sz="5600" i="1" u="sng" dirty="0">
                <a:effectLst/>
                <a:ea typeface="Times New Roman" panose="02020603050405020304" pitchFamily="18" charset="0"/>
                <a:cs typeface="Times New Roman" panose="02020603050405020304" pitchFamily="18" charset="0"/>
              </a:rPr>
              <a:t>within the area of the registering authority concerned.</a:t>
            </a:r>
            <a:r>
              <a:rPr lang="en-ZA" sz="5600" i="1" dirty="0">
                <a:effectLst/>
                <a:ea typeface="Times New Roman" panose="02020603050405020304" pitchFamily="18" charset="0"/>
                <a:cs typeface="Times New Roman" panose="02020603050405020304" pitchFamily="18" charset="0"/>
              </a:rPr>
              <a:t>".</a:t>
            </a:r>
            <a:endParaRPr lang="en-GB" sz="5600" dirty="0">
              <a:effectLst/>
              <a:ea typeface="Times New Roman" panose="02020603050405020304" pitchFamily="18" charset="0"/>
              <a:cs typeface="Times New Roman" panose="02020603050405020304" pitchFamily="18" charset="0"/>
            </a:endParaRPr>
          </a:p>
          <a:p>
            <a:pPr marL="0" indent="0" fontAlgn="auto">
              <a:lnSpc>
                <a:spcPct val="120000"/>
              </a:lnSpc>
              <a:buNone/>
            </a:pPr>
            <a:endParaRPr lang="en-ZA" sz="5600" b="1" dirty="0"/>
          </a:p>
          <a:p>
            <a:pPr>
              <a:buFont typeface="Wingdings" panose="05000000000000000000" pitchFamily="2" charset="2"/>
              <a:buChar char="Ø"/>
            </a:pPr>
            <a:endParaRPr lang="en-ZA" sz="2800" b="1" dirty="0"/>
          </a:p>
        </p:txBody>
      </p:sp>
      <p:pic>
        <p:nvPicPr>
          <p:cNvPr id="4" name="Picture 3">
            <a:extLst>
              <a:ext uri="{FF2B5EF4-FFF2-40B4-BE49-F238E27FC236}">
                <a16:creationId xmlns:a16="http://schemas.microsoft.com/office/drawing/2014/main" xmlns="" id="{8E82AA88-D83D-4144-8BDF-8E3F6A2C384A}"/>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2334016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484632"/>
            <a:ext cx="10647563" cy="568104"/>
          </a:xfrm>
        </p:spPr>
        <p:txBody>
          <a:bodyPr>
            <a:noAutofit/>
          </a:bodyPr>
          <a:lstStyle/>
          <a:p>
            <a:pPr algn="ctr">
              <a:defRPr/>
            </a:pPr>
            <a:r>
              <a:rPr lang="en-ZA" sz="4000" b="1" dirty="0">
                <a:solidFill>
                  <a:srgbClr val="E3721D"/>
                </a:solidFill>
              </a:rPr>
              <a:t>Clause 23 – wording</a:t>
            </a:r>
          </a:p>
        </p:txBody>
      </p:sp>
      <p:sp>
        <p:nvSpPr>
          <p:cNvPr id="19459" name="Content Placeholder 2"/>
          <p:cNvSpPr>
            <a:spLocks noGrp="1"/>
          </p:cNvSpPr>
          <p:nvPr>
            <p:ph idx="1"/>
          </p:nvPr>
        </p:nvSpPr>
        <p:spPr>
          <a:xfrm>
            <a:off x="263352" y="1052736"/>
            <a:ext cx="11665296" cy="4896543"/>
          </a:xfrm>
        </p:spPr>
        <p:txBody>
          <a:bodyPr>
            <a:noAutofit/>
          </a:bodyPr>
          <a:lstStyle/>
          <a:p>
            <a:pPr marL="0" indent="0" fontAlgn="auto">
              <a:lnSpc>
                <a:spcPct val="150000"/>
              </a:lnSpc>
              <a:buNone/>
            </a:pPr>
            <a:endParaRPr lang="en-ZA" sz="2400" b="1" dirty="0"/>
          </a:p>
          <a:p>
            <a:pPr marL="0" indent="0" algn="just" fontAlgn="auto">
              <a:lnSpc>
                <a:spcPct val="150000"/>
              </a:lnSpc>
              <a:buNone/>
            </a:pPr>
            <a:r>
              <a:rPr lang="en-ZA" sz="2400" b="1" i="1" dirty="0">
                <a:effectLst/>
                <a:ea typeface="Times New Roman" panose="02020603050405020304" pitchFamily="18" charset="0"/>
                <a:cs typeface="Times New Roman" panose="02020603050405020304" pitchFamily="18" charset="0"/>
              </a:rPr>
              <a:t>Amendment of section 20 of Act 93 of 1996, as amended by section 9 of Act 64 of 2008</a:t>
            </a:r>
            <a:endParaRPr lang="en-GB" sz="2400" dirty="0">
              <a:effectLst/>
              <a:ea typeface="Times New Roman" panose="02020603050405020304" pitchFamily="18" charset="0"/>
              <a:cs typeface="Times New Roman" panose="02020603050405020304" pitchFamily="18" charset="0"/>
            </a:endParaRPr>
          </a:p>
          <a:p>
            <a:pPr marL="633413" indent="-366713" algn="just" fontAlgn="auto">
              <a:lnSpc>
                <a:spcPct val="150000"/>
              </a:lnSpc>
              <a:buNone/>
            </a:pPr>
            <a:r>
              <a:rPr lang="en-ZA" sz="2400" b="1" i="1" dirty="0">
                <a:effectLst/>
                <a:ea typeface="Times New Roman" panose="02020603050405020304" pitchFamily="18" charset="0"/>
                <a:cs typeface="Times New Roman" panose="02020603050405020304" pitchFamily="18" charset="0"/>
              </a:rPr>
              <a:t>23.</a:t>
            </a:r>
            <a:r>
              <a:rPr lang="en-ZA" sz="2400" i="1" dirty="0">
                <a:effectLst/>
                <a:ea typeface="Times New Roman" panose="02020603050405020304" pitchFamily="18" charset="0"/>
                <a:cs typeface="Times New Roman" panose="02020603050405020304" pitchFamily="18" charset="0"/>
              </a:rPr>
              <a:t>  Section 20 of the principal Act is hereby amended by the insertion after subsection (1) of the 	following subsection:</a:t>
            </a:r>
            <a:endParaRPr lang="en-GB" sz="2400" dirty="0">
              <a:effectLst/>
              <a:ea typeface="Times New Roman" panose="02020603050405020304" pitchFamily="18" charset="0"/>
              <a:cs typeface="Times New Roman" panose="02020603050405020304" pitchFamily="18" charset="0"/>
            </a:endParaRPr>
          </a:p>
          <a:p>
            <a:pPr marL="1082675" indent="-633413" algn="just" fontAlgn="auto">
              <a:lnSpc>
                <a:spcPct val="150000"/>
              </a:lnSpc>
              <a:buNone/>
            </a:pPr>
            <a:r>
              <a:rPr lang="en-ZA" sz="2400" i="1" dirty="0">
                <a:effectLst/>
                <a:ea typeface="Times New Roman" panose="02020603050405020304" pitchFamily="18" charset="0"/>
                <a:cs typeface="Times New Roman" panose="02020603050405020304" pitchFamily="18" charset="0"/>
              </a:rPr>
              <a:t>	“(1A)	</a:t>
            </a:r>
            <a:r>
              <a:rPr lang="en-ZA" sz="2400" i="1" u="sng" dirty="0">
                <a:effectLst/>
                <a:ea typeface="Times New Roman" panose="02020603050405020304" pitchFamily="18" charset="0"/>
                <a:cs typeface="Times New Roman" panose="02020603050405020304" pitchFamily="18" charset="0"/>
              </a:rPr>
              <a:t>The provisions of subsection (1) shall not be applicable </a:t>
            </a:r>
            <a:r>
              <a:rPr lang="en-ZA" sz="2400" i="1" u="sng" strike="sngStrike" dirty="0">
                <a:effectLst/>
                <a:ea typeface="Times New Roman" panose="02020603050405020304" pitchFamily="18" charset="0"/>
                <a:cs typeface="Times New Roman" panose="02020603050405020304" pitchFamily="18" charset="0"/>
              </a:rPr>
              <a:t>on </a:t>
            </a:r>
            <a:r>
              <a:rPr lang="en-ZA" sz="2400" i="1" u="sng" dirty="0">
                <a:effectLst/>
                <a:highlight>
                  <a:srgbClr val="FFFF00"/>
                </a:highlight>
                <a:ea typeface="Times New Roman" panose="02020603050405020304" pitchFamily="18" charset="0"/>
                <a:cs typeface="Times New Roman" panose="02020603050405020304" pitchFamily="18" charset="0"/>
              </a:rPr>
              <a:t>from</a:t>
            </a:r>
            <a:r>
              <a:rPr lang="en-ZA" sz="2400" i="1" u="sng" dirty="0">
                <a:effectLst/>
                <a:ea typeface="Times New Roman" panose="02020603050405020304" pitchFamily="18" charset="0"/>
                <a:cs typeface="Times New Roman" panose="02020603050405020304" pitchFamily="18" charset="0"/>
              </a:rPr>
              <a:t> a date fixed by the Minister by notice in the Gazette.”.</a:t>
            </a:r>
            <a:endParaRPr lang="en-GB" sz="2400" dirty="0">
              <a:effectLst/>
              <a:ea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ZA" sz="2400" b="1" dirty="0"/>
          </a:p>
        </p:txBody>
      </p:sp>
      <p:pic>
        <p:nvPicPr>
          <p:cNvPr id="4" name="Picture 3">
            <a:extLst>
              <a:ext uri="{FF2B5EF4-FFF2-40B4-BE49-F238E27FC236}">
                <a16:creationId xmlns:a16="http://schemas.microsoft.com/office/drawing/2014/main" xmlns="" id="{BC0545DE-9746-4B6E-9044-9D8412C72B69}"/>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3802237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07368" y="260648"/>
            <a:ext cx="10647563" cy="568104"/>
          </a:xfrm>
        </p:spPr>
        <p:txBody>
          <a:bodyPr>
            <a:noAutofit/>
          </a:bodyPr>
          <a:lstStyle/>
          <a:p>
            <a:pPr algn="ctr">
              <a:lnSpc>
                <a:spcPct val="100000"/>
              </a:lnSpc>
              <a:defRPr/>
            </a:pPr>
            <a:r>
              <a:rPr lang="en-ZA" sz="4000" b="1" dirty="0">
                <a:solidFill>
                  <a:srgbClr val="E3721D"/>
                </a:solidFill>
              </a:rPr>
              <a:t>CLAUSE 28 – Foreign drivers</a:t>
            </a:r>
          </a:p>
        </p:txBody>
      </p:sp>
      <p:sp>
        <p:nvSpPr>
          <p:cNvPr id="19459" name="Content Placeholder 2"/>
          <p:cNvSpPr>
            <a:spLocks noGrp="1"/>
          </p:cNvSpPr>
          <p:nvPr>
            <p:ph idx="1"/>
          </p:nvPr>
        </p:nvSpPr>
        <p:spPr>
          <a:xfrm>
            <a:off x="119336" y="692696"/>
            <a:ext cx="12025336" cy="5704797"/>
          </a:xfrm>
        </p:spPr>
        <p:txBody>
          <a:bodyPr>
            <a:noAutofit/>
          </a:bodyPr>
          <a:lstStyle/>
          <a:p>
            <a:pPr marL="0" indent="0" algn="just" fontAlgn="auto">
              <a:lnSpc>
                <a:spcPct val="100000"/>
              </a:lnSpc>
              <a:buNone/>
            </a:pPr>
            <a:r>
              <a:rPr lang="en-ZA" sz="1500" dirty="0">
                <a:effectLst/>
                <a:ea typeface="Times New Roman" panose="02020603050405020304" pitchFamily="18" charset="0"/>
                <a:cs typeface="Times New Roman" panose="02020603050405020304" pitchFamily="18" charset="0"/>
              </a:rPr>
              <a:t>The addition of a reference to section 32, that requires certain drivers to be in possession of a professional driving permit, is suggested, This will remove the existing confusion on the interpretation of section 32(3) and ensure it is clear that drivers of vehicles referred to in section 32(1) must be in possession of a professional driving permit or a document referred to in section 32(3).</a:t>
            </a:r>
            <a:endParaRPr lang="en-GB" sz="1500" dirty="0">
              <a:effectLst/>
              <a:ea typeface="Times New Roman" panose="02020603050405020304" pitchFamily="18" charset="0"/>
              <a:cs typeface="Times New Roman" panose="02020603050405020304" pitchFamily="18" charset="0"/>
            </a:endParaRPr>
          </a:p>
          <a:p>
            <a:pPr marL="0" indent="0" fontAlgn="auto">
              <a:lnSpc>
                <a:spcPct val="100000"/>
              </a:lnSpc>
              <a:buNone/>
            </a:pPr>
            <a:r>
              <a:rPr lang="en-ZA" sz="1500" dirty="0">
                <a:effectLst/>
                <a:ea typeface="Times New Roman" panose="02020603050405020304" pitchFamily="18" charset="0"/>
                <a:cs typeface="Times New Roman" panose="02020603050405020304" pitchFamily="18" charset="0"/>
              </a:rPr>
              <a:t> </a:t>
            </a:r>
            <a:r>
              <a:rPr lang="en-ZA" sz="1500" b="1" dirty="0">
                <a:effectLst/>
                <a:ea typeface="Times New Roman" panose="02020603050405020304" pitchFamily="18" charset="0"/>
                <a:cs typeface="Times New Roman" panose="02020603050405020304" pitchFamily="18" charset="0"/>
              </a:rPr>
              <a:t>24.  </a:t>
            </a:r>
            <a:r>
              <a:rPr lang="en-ZA" sz="1500" dirty="0">
                <a:effectLst/>
                <a:ea typeface="Times New Roman" panose="02020603050405020304" pitchFamily="18" charset="0"/>
                <a:cs typeface="Times New Roman" panose="02020603050405020304" pitchFamily="18" charset="0"/>
              </a:rPr>
              <a:t>Section 23 of the principal Act is hereby amended—</a:t>
            </a:r>
            <a:endParaRPr lang="en-GB" sz="1500" dirty="0">
              <a:effectLst/>
              <a:ea typeface="Times New Roman" panose="02020603050405020304" pitchFamily="18" charset="0"/>
              <a:cs typeface="Times New Roman" panose="02020603050405020304" pitchFamily="18" charset="0"/>
            </a:endParaRPr>
          </a:p>
          <a:p>
            <a:pPr marL="0" indent="0" algn="just" fontAlgn="auto">
              <a:lnSpc>
                <a:spcPct val="100000"/>
              </a:lnSpc>
              <a:buNone/>
            </a:pPr>
            <a:r>
              <a:rPr lang="en-ZA" sz="1500" i="1" dirty="0">
                <a:effectLst/>
                <a:ea typeface="Times New Roman" panose="02020603050405020304" pitchFamily="18" charset="0"/>
                <a:cs typeface="Times New Roman" panose="02020603050405020304" pitchFamily="18" charset="0"/>
              </a:rPr>
              <a:t>(a)</a:t>
            </a:r>
            <a:r>
              <a:rPr lang="en-ZA" sz="1500" i="1" dirty="0">
                <a:ea typeface="Times New Roman" panose="02020603050405020304" pitchFamily="18" charset="0"/>
                <a:cs typeface="Times New Roman" panose="02020603050405020304" pitchFamily="18" charset="0"/>
              </a:rPr>
              <a:t>  </a:t>
            </a:r>
            <a:r>
              <a:rPr lang="en-ZA" sz="1500" dirty="0">
                <a:effectLst/>
                <a:ea typeface="Times New Roman" panose="02020603050405020304" pitchFamily="18" charset="0"/>
                <a:cs typeface="Times New Roman" panose="02020603050405020304" pitchFamily="18" charset="0"/>
              </a:rPr>
              <a:t>by the substitution for subsections (1) and (2) of the following subsections:</a:t>
            </a:r>
            <a:endParaRPr lang="en-GB" sz="1500" dirty="0">
              <a:effectLst/>
              <a:ea typeface="Times New Roman" panose="02020603050405020304" pitchFamily="18" charset="0"/>
              <a:cs typeface="Times New Roman" panose="02020603050405020304" pitchFamily="18" charset="0"/>
            </a:endParaRPr>
          </a:p>
          <a:p>
            <a:pPr marL="450215" indent="0" algn="just" fontAlgn="auto">
              <a:lnSpc>
                <a:spcPct val="100000"/>
              </a:lnSpc>
              <a:buNone/>
            </a:pPr>
            <a:r>
              <a:rPr lang="en-ZA" sz="1500" i="1" dirty="0">
                <a:effectLst/>
                <a:ea typeface="Times New Roman" panose="02020603050405020304" pitchFamily="18" charset="0"/>
                <a:cs typeface="Times New Roman" panose="02020603050405020304" pitchFamily="18" charset="0"/>
              </a:rPr>
              <a:t>"</a:t>
            </a:r>
            <a:r>
              <a:rPr lang="en-ZA" sz="1500" i="1" u="sng" dirty="0">
                <a:effectLst/>
                <a:ea typeface="Times New Roman" panose="02020603050405020304" pitchFamily="18" charset="0"/>
                <a:cs typeface="Times New Roman" panose="02020603050405020304" pitchFamily="18" charset="0"/>
              </a:rPr>
              <a:t>(1)	Subject to section 15 </a:t>
            </a:r>
            <a:r>
              <a:rPr lang="en-ZA" sz="1500" i="1" u="sng" dirty="0">
                <a:effectLst/>
                <a:highlight>
                  <a:srgbClr val="FFFF00"/>
                </a:highlight>
                <a:ea typeface="Times New Roman" panose="02020603050405020304" pitchFamily="18" charset="0"/>
                <a:cs typeface="Times New Roman" panose="02020603050405020304" pitchFamily="18" charset="0"/>
              </a:rPr>
              <a:t>and section 32</a:t>
            </a:r>
            <a:r>
              <a:rPr lang="en-ZA" sz="1500" i="1" u="sng" dirty="0">
                <a:effectLst/>
                <a:ea typeface="Times New Roman" panose="02020603050405020304" pitchFamily="18" charset="0"/>
                <a:cs typeface="Times New Roman" panose="02020603050405020304" pitchFamily="18" charset="0"/>
              </a:rPr>
              <a:t>, subsection (2) of this section and the prescribed conditions—</a:t>
            </a:r>
            <a:endParaRPr lang="en-GB" sz="1500" dirty="0">
              <a:effectLst/>
              <a:ea typeface="Times New Roman" panose="02020603050405020304" pitchFamily="18" charset="0"/>
              <a:cs typeface="Times New Roman" panose="02020603050405020304" pitchFamily="18" charset="0"/>
            </a:endParaRPr>
          </a:p>
          <a:p>
            <a:pPr marL="1350963" indent="-450850" algn="just" fontAlgn="auto">
              <a:lnSpc>
                <a:spcPct val="100000"/>
              </a:lnSpc>
              <a:buNone/>
            </a:pPr>
            <a:r>
              <a:rPr lang="en-ZA" sz="1500" i="1" u="sng" dirty="0">
                <a:effectLst/>
                <a:ea typeface="Times New Roman" panose="02020603050405020304" pitchFamily="18" charset="0"/>
                <a:cs typeface="Times New Roman" panose="02020603050405020304" pitchFamily="18" charset="0"/>
              </a:rPr>
              <a:t>(a)	a licence authorising the driving of a motor vehicle and which was issued in a country that is a contracting state to the Convention together with an international driving permit, where applicable;</a:t>
            </a:r>
            <a:endParaRPr lang="en-GB" sz="1500" dirty="0">
              <a:effectLst/>
              <a:ea typeface="Times New Roman" panose="02020603050405020304" pitchFamily="18" charset="0"/>
              <a:cs typeface="Times New Roman" panose="02020603050405020304" pitchFamily="18" charset="0"/>
            </a:endParaRPr>
          </a:p>
          <a:p>
            <a:pPr marL="1350963" indent="-450850" algn="just" fontAlgn="auto">
              <a:lnSpc>
                <a:spcPct val="100000"/>
              </a:lnSpc>
              <a:buNone/>
            </a:pPr>
            <a:r>
              <a:rPr lang="en-ZA" sz="1500" i="1" u="sng" dirty="0">
                <a:effectLst/>
                <a:ea typeface="Times New Roman" panose="02020603050405020304" pitchFamily="18" charset="0"/>
                <a:cs typeface="Times New Roman" panose="02020603050405020304" pitchFamily="18" charset="0"/>
              </a:rPr>
              <a:t>(b)	a licence issued in the prescribed territory; and</a:t>
            </a:r>
            <a:endParaRPr lang="en-GB" sz="1500" dirty="0">
              <a:effectLst/>
              <a:ea typeface="Times New Roman" panose="02020603050405020304" pitchFamily="18" charset="0"/>
              <a:cs typeface="Times New Roman" panose="02020603050405020304" pitchFamily="18" charset="0"/>
            </a:endParaRPr>
          </a:p>
          <a:p>
            <a:pPr marL="1350963" indent="-450850" algn="just" fontAlgn="auto">
              <a:lnSpc>
                <a:spcPct val="100000"/>
              </a:lnSpc>
              <a:buNone/>
            </a:pPr>
            <a:r>
              <a:rPr lang="en-ZA" sz="1500" i="1" u="sng" dirty="0">
                <a:effectLst/>
                <a:ea typeface="Times New Roman" panose="02020603050405020304" pitchFamily="18" charset="0"/>
                <a:cs typeface="Times New Roman" panose="02020603050405020304" pitchFamily="18" charset="0"/>
              </a:rPr>
              <a:t>(c)	a licence with or without an international driving permit which was issued while the holder thereof was not permanently or ordinarily resident in the Republic,</a:t>
            </a:r>
            <a:endParaRPr lang="en-GB" sz="1500" dirty="0">
              <a:effectLst/>
              <a:ea typeface="Times New Roman" panose="02020603050405020304" pitchFamily="18" charset="0"/>
              <a:cs typeface="Times New Roman" panose="02020603050405020304" pitchFamily="18" charset="0"/>
            </a:endParaRPr>
          </a:p>
          <a:p>
            <a:pPr marL="450850" indent="0" algn="just" fontAlgn="auto">
              <a:lnSpc>
                <a:spcPct val="100000"/>
              </a:lnSpc>
              <a:buNone/>
            </a:pPr>
            <a:r>
              <a:rPr lang="en-ZA" sz="1500" i="1" u="sng" dirty="0">
                <a:effectLst/>
                <a:ea typeface="Times New Roman" panose="02020603050405020304" pitchFamily="18" charset="0"/>
                <a:cs typeface="Times New Roman" panose="02020603050405020304" pitchFamily="18" charset="0"/>
              </a:rPr>
              <a:t>shall, in respect of the class of motor vehicle to which that licence relates and subject to the conditions thereof, be deemed to be a licence for the purposes of this Chapter.</a:t>
            </a:r>
            <a:endParaRPr lang="en-GB" sz="1500" dirty="0">
              <a:effectLst/>
              <a:ea typeface="Times New Roman" panose="02020603050405020304" pitchFamily="18" charset="0"/>
              <a:cs typeface="Times New Roman" panose="02020603050405020304" pitchFamily="18" charset="0"/>
            </a:endParaRPr>
          </a:p>
          <a:p>
            <a:pPr marL="1435100" indent="-984250" algn="just" fontAlgn="auto">
              <a:lnSpc>
                <a:spcPct val="100000"/>
              </a:lnSpc>
              <a:buNone/>
              <a:tabLst>
                <a:tab pos="717550" algn="l"/>
              </a:tabLst>
            </a:pPr>
            <a:r>
              <a:rPr lang="en-ZA" sz="1500" i="1" u="none" strike="noStrike" dirty="0">
                <a:effectLst/>
                <a:ea typeface="Times New Roman" panose="02020603050405020304" pitchFamily="18" charset="0"/>
                <a:cs typeface="Times New Roman" panose="02020603050405020304" pitchFamily="18" charset="0"/>
              </a:rPr>
              <a:t> 	</a:t>
            </a:r>
            <a:r>
              <a:rPr lang="en-ZA" sz="1500" i="1" u="sng" dirty="0">
                <a:effectLst/>
                <a:ea typeface="Times New Roman" panose="02020603050405020304" pitchFamily="18" charset="0"/>
                <a:cs typeface="Times New Roman" panose="02020603050405020304" pitchFamily="18" charset="0"/>
              </a:rPr>
              <a:t>(2) (a)	The period in respect of which a licence referred to in subsection (1) shall be deemed to be a licence for the purposes of this Chapter, shall be as prescribed.</a:t>
            </a:r>
          </a:p>
          <a:p>
            <a:pPr marL="1435100" indent="-984250" algn="just" fontAlgn="auto">
              <a:lnSpc>
                <a:spcPct val="100000"/>
              </a:lnSpc>
              <a:buNone/>
              <a:tabLst>
                <a:tab pos="717550" algn="l"/>
              </a:tabLst>
            </a:pPr>
            <a:r>
              <a:rPr lang="en-US" sz="1500" u="sng" dirty="0">
                <a:effectLst/>
                <a:highlight>
                  <a:srgbClr val="FFFF00"/>
                </a:highlight>
                <a:ea typeface="Times New Roman" panose="02020603050405020304" pitchFamily="18" charset="0"/>
                <a:cs typeface="Times New Roman" panose="02020603050405020304" pitchFamily="18" charset="0"/>
              </a:rPr>
              <a:t>	    (</a:t>
            </a:r>
            <a:r>
              <a:rPr lang="en-US" sz="1500" u="sng" dirty="0" err="1">
                <a:effectLst/>
                <a:highlight>
                  <a:srgbClr val="FFFF00"/>
                </a:highlight>
                <a:ea typeface="Times New Roman" panose="02020603050405020304" pitchFamily="18" charset="0"/>
                <a:cs typeface="Times New Roman" panose="02020603050405020304" pitchFamily="18" charset="0"/>
              </a:rPr>
              <a:t>aA</a:t>
            </a:r>
            <a:r>
              <a:rPr lang="en-US" sz="1500" u="sng" dirty="0">
                <a:effectLst/>
                <a:highlight>
                  <a:srgbClr val="FFFF00"/>
                </a:highlight>
                <a:ea typeface="Times New Roman" panose="02020603050405020304" pitchFamily="18" charset="0"/>
                <a:cs typeface="Times New Roman" panose="02020603050405020304" pitchFamily="18" charset="0"/>
              </a:rPr>
              <a:t>) The Minister may prescribe the additional requirements the holder of a licence referred to in subsection (1) shall comply with to operate a vehicle on a public road in the Republic.</a:t>
            </a:r>
            <a:endParaRPr lang="en-GB" sz="1500" u="sng" dirty="0">
              <a:effectLst/>
              <a:highlight>
                <a:srgbClr val="FFFF00"/>
              </a:highlight>
              <a:ea typeface="Times New Roman" panose="02020603050405020304" pitchFamily="18" charset="0"/>
              <a:cs typeface="Times New Roman" panose="02020603050405020304" pitchFamily="18" charset="0"/>
            </a:endParaRPr>
          </a:p>
          <a:p>
            <a:pPr marL="1435100" indent="-450850" algn="just" fontAlgn="auto">
              <a:lnSpc>
                <a:spcPct val="100000"/>
              </a:lnSpc>
              <a:buNone/>
            </a:pPr>
            <a:r>
              <a:rPr lang="en-ZA" sz="1500" i="1" u="sng" dirty="0">
                <a:effectLst/>
                <a:ea typeface="Times New Roman" panose="02020603050405020304" pitchFamily="18" charset="0"/>
                <a:cs typeface="Times New Roman" panose="02020603050405020304" pitchFamily="18" charset="0"/>
              </a:rPr>
              <a:t>(b)	The holder of a licence referred to in subsection (1) may, subject to the prescribed conditions, apply for a driving licence issued in terms of this Act to take the place of such licence.</a:t>
            </a:r>
            <a:r>
              <a:rPr lang="en-ZA" sz="1500" i="1" dirty="0">
                <a:effectLst/>
                <a:ea typeface="Times New Roman" panose="02020603050405020304" pitchFamily="18" charset="0"/>
                <a:cs typeface="Times New Roman" panose="02020603050405020304" pitchFamily="18" charset="0"/>
              </a:rPr>
              <a:t>".</a:t>
            </a:r>
            <a:endParaRPr lang="en-ZA" sz="1500" b="1" dirty="0"/>
          </a:p>
        </p:txBody>
      </p:sp>
      <p:pic>
        <p:nvPicPr>
          <p:cNvPr id="4" name="Picture 3">
            <a:extLst>
              <a:ext uri="{FF2B5EF4-FFF2-40B4-BE49-F238E27FC236}">
                <a16:creationId xmlns:a16="http://schemas.microsoft.com/office/drawing/2014/main" xmlns="" id="{30123DD1-E064-4B9B-A074-25992B7DB406}"/>
              </a:ext>
            </a:extLst>
          </p:cNvPr>
          <p:cNvPicPr>
            <a:picLocks noChangeAspect="1"/>
          </p:cNvPicPr>
          <p:nvPr/>
        </p:nvPicPr>
        <p:blipFill rotWithShape="1">
          <a:blip r:embed="rId2" cstate="print"/>
          <a:srcRect t="21504" b="19169"/>
          <a:stretch/>
        </p:blipFill>
        <p:spPr>
          <a:xfrm>
            <a:off x="10920536" y="5976926"/>
            <a:ext cx="1041011" cy="620426"/>
          </a:xfrm>
          <a:prstGeom prst="rect">
            <a:avLst/>
          </a:prstGeom>
        </p:spPr>
      </p:pic>
    </p:spTree>
    <p:extLst>
      <p:ext uri="{BB962C8B-B14F-4D97-AF65-F5344CB8AC3E}">
        <p14:creationId xmlns:p14="http://schemas.microsoft.com/office/powerpoint/2010/main" xmlns="" val="32196863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3352" y="260648"/>
            <a:ext cx="11737304" cy="6740307"/>
          </a:xfrm>
          <a:prstGeom prst="rect">
            <a:avLst/>
          </a:prstGeom>
        </p:spPr>
        <p:txBody>
          <a:bodyPr wrap="square">
            <a:spAutoFit/>
          </a:bodyPr>
          <a:lstStyle/>
          <a:p>
            <a:pPr algn="ctr"/>
            <a:r>
              <a:rPr lang="en-ZA" sz="3200" b="1" dirty="0">
                <a:solidFill>
                  <a:srgbClr val="E3721D"/>
                </a:solidFill>
                <a:latin typeface="+mj-lt"/>
              </a:rPr>
              <a:t> </a:t>
            </a:r>
          </a:p>
          <a:p>
            <a:pPr algn="ctr"/>
            <a:r>
              <a:rPr lang="en-ZA" sz="3200" b="1" dirty="0">
                <a:solidFill>
                  <a:srgbClr val="E3721D"/>
                </a:solidFill>
                <a:latin typeface="+mj-lt"/>
              </a:rPr>
              <a:t>CLAUSE 38 - PROFESSIONAL DRIVING PERMITS 	</a:t>
            </a:r>
          </a:p>
          <a:p>
            <a:pPr algn="ctr"/>
            <a:endParaRPr lang="en-ZA" sz="2400" dirty="0">
              <a:latin typeface="+mj-lt"/>
            </a:endParaRPr>
          </a:p>
          <a:p>
            <a:pPr marL="457200" indent="-457200" algn="just">
              <a:buFont typeface="Wingdings" panose="05000000000000000000" pitchFamily="2" charset="2"/>
              <a:buChar char="Ø"/>
            </a:pPr>
            <a:r>
              <a:rPr lang="en-US" b="1" dirty="0"/>
              <a:t>Links with section 24 – Foreign drivers</a:t>
            </a:r>
          </a:p>
          <a:p>
            <a:pPr marL="457200" indent="-457200" algn="just">
              <a:buFont typeface="Wingdings" panose="05000000000000000000" pitchFamily="2" charset="2"/>
              <a:buChar char="Ø"/>
            </a:pPr>
            <a:r>
              <a:rPr lang="en-US" b="1" dirty="0"/>
              <a:t>Sec 32	- No prescribed regulations for when PRDPs are accepted</a:t>
            </a:r>
            <a:r>
              <a:rPr lang="en-GB" dirty="0"/>
              <a:t> </a:t>
            </a:r>
          </a:p>
          <a:p>
            <a:pPr marL="457200" indent="-457200" algn="just">
              <a:buFont typeface="Wingdings" panose="05000000000000000000" pitchFamily="2" charset="2"/>
              <a:buChar char="Ø"/>
            </a:pPr>
            <a:r>
              <a:rPr lang="en-GB" dirty="0"/>
              <a:t>(3)  	(</a:t>
            </a:r>
            <a:r>
              <a:rPr lang="en-GB" i="1" dirty="0"/>
              <a:t>a</a:t>
            </a:r>
            <a:r>
              <a:rPr lang="en-GB" dirty="0"/>
              <a:t>)</a:t>
            </a:r>
            <a:r>
              <a:rPr lang="en-GB" i="1" dirty="0"/>
              <a:t>  	</a:t>
            </a:r>
            <a:r>
              <a:rPr lang="en-GB" dirty="0"/>
              <a:t>Any document issued by a competent authority in any prescribed territory and serving in that territory a purpose similar to that of a professional driving permit shall, subject to the conditions thereof and </a:t>
            </a:r>
            <a:r>
              <a:rPr lang="en-GB" dirty="0">
                <a:highlight>
                  <a:srgbClr val="FFFF00"/>
                </a:highlight>
              </a:rPr>
              <a:t>to such conditions as may be prescribed, </a:t>
            </a:r>
            <a:r>
              <a:rPr lang="en-GB" dirty="0"/>
              <a:t>be deemed to be a professional driving permit for the purposes of subsection (1).</a:t>
            </a:r>
            <a:endParaRPr lang="en-US" b="1" dirty="0"/>
          </a:p>
          <a:p>
            <a:pPr marL="457200" indent="-457200">
              <a:buFont typeface="Wingdings" panose="05000000000000000000" pitchFamily="2" charset="2"/>
              <a:buChar char="Ø"/>
            </a:pPr>
            <a:r>
              <a:rPr lang="en-US" b="1" dirty="0"/>
              <a:t>Sec 1 - Prescribed territories – Tripartite countries not included</a:t>
            </a:r>
          </a:p>
          <a:p>
            <a:pPr marL="457200" indent="-457200">
              <a:buFont typeface="Wingdings" panose="05000000000000000000" pitchFamily="2" charset="2"/>
              <a:buChar char="Ø"/>
            </a:pPr>
            <a:r>
              <a:rPr lang="en-GB" b="1" dirty="0"/>
              <a:t>“prescribed territory”</a:t>
            </a:r>
            <a:r>
              <a:rPr lang="en-GB" dirty="0"/>
              <a:t> means—</a:t>
            </a:r>
            <a:endParaRPr lang="en-ZA" dirty="0"/>
          </a:p>
          <a:p>
            <a:pPr marL="900113" indent="-450850"/>
            <a:r>
              <a:rPr lang="en-GB" dirty="0"/>
              <a:t>(</a:t>
            </a:r>
            <a:r>
              <a:rPr lang="en-GB" i="1" dirty="0"/>
              <a:t>a</a:t>
            </a:r>
            <a:r>
              <a:rPr lang="en-GB" dirty="0"/>
              <a:t>)	the Kingdom of Lesotho, the Kingdom of Swaziland, the Republic of Angola, the Republic of Botswana, the Republic of Malawi, the Republic of Mozambique, the Republic of Namibia, the Republic of Zambia and the Republic of Zimbabwe; and </a:t>
            </a:r>
            <a:endParaRPr lang="en-ZA" dirty="0"/>
          </a:p>
          <a:p>
            <a:pPr marL="900113" indent="-450850"/>
            <a:r>
              <a:rPr lang="en-GB" dirty="0"/>
              <a:t>(</a:t>
            </a:r>
            <a:r>
              <a:rPr lang="en-GB" i="1" dirty="0"/>
              <a:t>b</a:t>
            </a:r>
            <a:r>
              <a:rPr lang="en-GB" dirty="0"/>
              <a:t>)	any other state or territory declared by the Minister by notice in the</a:t>
            </a:r>
            <a:r>
              <a:rPr lang="en-GB" i="1" dirty="0"/>
              <a:t> Gazette</a:t>
            </a:r>
            <a:r>
              <a:rPr lang="en-GB" dirty="0"/>
              <a:t> to be a prescribed territory;</a:t>
            </a:r>
            <a:endParaRPr lang="en-US" b="1" dirty="0"/>
          </a:p>
          <a:p>
            <a:pPr marL="457200" indent="-457200" algn="just">
              <a:buFont typeface="Wingdings" panose="05000000000000000000" pitchFamily="2" charset="2"/>
              <a:buChar char="Ø"/>
            </a:pPr>
            <a:r>
              <a:rPr lang="en-US" b="1" dirty="0"/>
              <a:t>Many foreign drivers in SA with either no local version of a PRDP or no PRDP.</a:t>
            </a:r>
          </a:p>
          <a:p>
            <a:pPr marL="457200" indent="-457200" algn="just">
              <a:buFont typeface="Wingdings" panose="05000000000000000000" pitchFamily="2" charset="2"/>
              <a:buChar char="Ø"/>
            </a:pPr>
            <a:r>
              <a:rPr lang="en-US" b="1" dirty="0"/>
              <a:t>Must require Traffic Register Number Certificate – cannot record on AARTO Offences Register with foreign number</a:t>
            </a:r>
          </a:p>
          <a:p>
            <a:pPr marL="457200" indent="-457200" algn="just">
              <a:buFont typeface="Wingdings" panose="05000000000000000000" pitchFamily="2" charset="2"/>
              <a:buChar char="Ø"/>
            </a:pPr>
            <a:r>
              <a:rPr lang="en-US" b="1" dirty="0">
                <a:solidFill>
                  <a:srgbClr val="E3721D"/>
                </a:solidFill>
              </a:rPr>
              <a:t>Dangerous Goods training requirement an issue for foreign acceptance</a:t>
            </a:r>
          </a:p>
          <a:p>
            <a:pPr marL="457200" indent="-457200" algn="just">
              <a:buFont typeface="Wingdings" panose="05000000000000000000" pitchFamily="2" charset="2"/>
              <a:buChar char="Ø"/>
            </a:pPr>
            <a:endParaRPr lang="en-ZA" b="1" dirty="0"/>
          </a:p>
          <a:p>
            <a:endParaRPr lang="en-ZA" sz="2000" dirty="0"/>
          </a:p>
        </p:txBody>
      </p:sp>
      <p:pic>
        <p:nvPicPr>
          <p:cNvPr id="3" name="Picture 2">
            <a:extLst>
              <a:ext uri="{FF2B5EF4-FFF2-40B4-BE49-F238E27FC236}">
                <a16:creationId xmlns:a16="http://schemas.microsoft.com/office/drawing/2014/main" xmlns="" id="{33561FFE-7806-4221-B75D-1B8372730C53}"/>
              </a:ext>
            </a:extLst>
          </p:cNvPr>
          <p:cNvPicPr>
            <a:picLocks noChangeAspect="1"/>
          </p:cNvPicPr>
          <p:nvPr/>
        </p:nvPicPr>
        <p:blipFill rotWithShape="1">
          <a:blip r:embed="rId2" cstate="print"/>
          <a:srcRect t="21504" b="19169"/>
          <a:stretch/>
        </p:blipFill>
        <p:spPr>
          <a:xfrm>
            <a:off x="11064552" y="6062758"/>
            <a:ext cx="896995" cy="534594"/>
          </a:xfrm>
          <a:prstGeom prst="rect">
            <a:avLst/>
          </a:prstGeom>
        </p:spPr>
      </p:pic>
    </p:spTree>
    <p:extLst>
      <p:ext uri="{BB962C8B-B14F-4D97-AF65-F5344CB8AC3E}">
        <p14:creationId xmlns:p14="http://schemas.microsoft.com/office/powerpoint/2010/main" xmlns="" val="41125337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692696"/>
            <a:ext cx="10647563" cy="568104"/>
          </a:xfrm>
        </p:spPr>
        <p:txBody>
          <a:bodyPr>
            <a:noAutofit/>
          </a:bodyPr>
          <a:lstStyle/>
          <a:p>
            <a:pPr algn="ctr">
              <a:defRPr/>
            </a:pPr>
            <a:r>
              <a:rPr lang="en-ZA" sz="4000" b="1" dirty="0">
                <a:solidFill>
                  <a:srgbClr val="E3721D"/>
                </a:solidFill>
              </a:rPr>
              <a:t>CLAUSE 42 - Incidents</a:t>
            </a:r>
          </a:p>
        </p:txBody>
      </p:sp>
      <p:sp>
        <p:nvSpPr>
          <p:cNvPr id="19459" name="Content Placeholder 2"/>
          <p:cNvSpPr>
            <a:spLocks noGrp="1"/>
          </p:cNvSpPr>
          <p:nvPr>
            <p:ph idx="1"/>
          </p:nvPr>
        </p:nvSpPr>
        <p:spPr>
          <a:xfrm>
            <a:off x="623392" y="1628800"/>
            <a:ext cx="10647563" cy="4032448"/>
          </a:xfrm>
        </p:spPr>
        <p:txBody>
          <a:bodyPr>
            <a:normAutofit/>
          </a:bodyPr>
          <a:lstStyle/>
          <a:p>
            <a:pPr algn="just" fontAlgn="auto">
              <a:lnSpc>
                <a:spcPct val="150000"/>
              </a:lnSpc>
              <a:buFont typeface="Wingdings" panose="05000000000000000000" pitchFamily="2" charset="2"/>
              <a:buChar char="Ø"/>
            </a:pPr>
            <a:r>
              <a:rPr lang="en-ZA" sz="2800" dirty="0"/>
              <a:t>Suggest wording is used as defined in  section 1</a:t>
            </a:r>
          </a:p>
          <a:p>
            <a:pPr algn="just" fontAlgn="auto">
              <a:lnSpc>
                <a:spcPct val="150000"/>
              </a:lnSpc>
              <a:buFont typeface="Wingdings" panose="05000000000000000000" pitchFamily="2" charset="2"/>
              <a:buChar char="Ø"/>
            </a:pPr>
            <a:r>
              <a:rPr lang="en-ZA" sz="2800" dirty="0"/>
              <a:t>Incident is defined</a:t>
            </a:r>
          </a:p>
          <a:p>
            <a:pPr algn="just" fontAlgn="auto">
              <a:lnSpc>
                <a:spcPct val="150000"/>
              </a:lnSpc>
              <a:buFont typeface="Wingdings" panose="05000000000000000000" pitchFamily="2" charset="2"/>
              <a:buChar char="Ø"/>
            </a:pPr>
            <a:r>
              <a:rPr lang="en-ZA" sz="2800" dirty="0"/>
              <a:t>Clause uses term road incident</a:t>
            </a:r>
          </a:p>
          <a:p>
            <a:pPr algn="just" fontAlgn="auto">
              <a:lnSpc>
                <a:spcPct val="150000"/>
              </a:lnSpc>
              <a:buFont typeface="Wingdings" panose="05000000000000000000" pitchFamily="2" charset="2"/>
              <a:buChar char="Ø"/>
            </a:pPr>
            <a:r>
              <a:rPr lang="en-ZA" sz="2800" dirty="0"/>
              <a:t>Delete definition or use term as defined</a:t>
            </a:r>
          </a:p>
        </p:txBody>
      </p:sp>
      <p:pic>
        <p:nvPicPr>
          <p:cNvPr id="4" name="Picture 3">
            <a:extLst>
              <a:ext uri="{FF2B5EF4-FFF2-40B4-BE49-F238E27FC236}">
                <a16:creationId xmlns:a16="http://schemas.microsoft.com/office/drawing/2014/main" xmlns="" id="{FFDEDD96-3A53-442D-8152-6173EDBFD98C}"/>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27593769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484632"/>
            <a:ext cx="12025336" cy="568104"/>
          </a:xfrm>
        </p:spPr>
        <p:txBody>
          <a:bodyPr>
            <a:noAutofit/>
          </a:bodyPr>
          <a:lstStyle/>
          <a:p>
            <a:pPr algn="ctr">
              <a:defRPr/>
            </a:pPr>
            <a:r>
              <a:rPr lang="en-ZA" sz="2800" b="1" dirty="0">
                <a:solidFill>
                  <a:srgbClr val="E3721D"/>
                </a:solidFill>
              </a:rPr>
              <a:t>Clause 46 - Subsequent amendment due to – zero alcohol limit</a:t>
            </a:r>
          </a:p>
        </p:txBody>
      </p:sp>
      <p:sp>
        <p:nvSpPr>
          <p:cNvPr id="19459" name="Content Placeholder 2"/>
          <p:cNvSpPr>
            <a:spLocks noGrp="1"/>
          </p:cNvSpPr>
          <p:nvPr>
            <p:ph idx="1"/>
          </p:nvPr>
        </p:nvSpPr>
        <p:spPr>
          <a:xfrm>
            <a:off x="263352" y="1052736"/>
            <a:ext cx="11665296" cy="5704797"/>
          </a:xfrm>
        </p:spPr>
        <p:txBody>
          <a:bodyPr>
            <a:normAutofit fontScale="85000" lnSpcReduction="10000"/>
          </a:bodyPr>
          <a:lstStyle/>
          <a:p>
            <a:pPr marL="0" indent="0" algn="just" fontAlgn="auto">
              <a:lnSpc>
                <a:spcPts val="1200"/>
              </a:lnSpc>
              <a:spcAft>
                <a:spcPts val="600"/>
              </a:spcAft>
              <a:buNone/>
              <a:tabLst>
                <a:tab pos="685800" algn="l"/>
              </a:tabLst>
            </a:pPr>
            <a:r>
              <a:rPr lang="en-GB" sz="1800" b="1" i="1" dirty="0">
                <a:effectLst/>
                <a:ea typeface="Times New Roman" panose="02020603050405020304" pitchFamily="18" charset="0"/>
                <a:cs typeface="Times New Roman" panose="02020603050405020304" pitchFamily="18" charset="0"/>
              </a:rPr>
              <a:t>Sec 35.	On conviction of certain offences licence and permit shall be suspended for minimum period and learner’s or driving licence may not be obtained</a:t>
            </a:r>
            <a:endParaRPr lang="en-GB" sz="1800" dirty="0">
              <a:effectLst/>
              <a:ea typeface="Times New Roman" panose="02020603050405020304" pitchFamily="18" charset="0"/>
              <a:cs typeface="Times New Roman" panose="02020603050405020304" pitchFamily="18" charset="0"/>
            </a:endParaRPr>
          </a:p>
          <a:p>
            <a:pPr marL="174625" indent="0" algn="just" fontAlgn="auto">
              <a:lnSpc>
                <a:spcPts val="1200"/>
              </a:lnSpc>
              <a:spcAft>
                <a:spcPts val="600"/>
              </a:spcAft>
              <a:buNone/>
              <a:tabLst>
                <a:tab pos="536575" algn="l"/>
              </a:tabLst>
            </a:pPr>
            <a:r>
              <a:rPr lang="en-GB" sz="1800" i="1" dirty="0">
                <a:effectLst/>
                <a:ea typeface="Times New Roman" panose="02020603050405020304" pitchFamily="18" charset="0"/>
                <a:cs typeface="Times New Roman" panose="02020603050405020304" pitchFamily="18" charset="0"/>
              </a:rPr>
              <a:t>(1)  	Subject to subsection (3), every driving licence or every licence and permit of any person convicted of an offence referred to in—</a:t>
            </a:r>
            <a:endParaRPr lang="en-GB" sz="1800" dirty="0">
              <a:effectLst/>
              <a:ea typeface="Times New Roman" panose="02020603050405020304" pitchFamily="18" charset="0"/>
              <a:cs typeface="Times New Roman" panose="02020603050405020304" pitchFamily="18" charset="0"/>
            </a:endParaRPr>
          </a:p>
          <a:p>
            <a:pPr marL="536575" indent="0" algn="just" fontAlgn="auto">
              <a:lnSpc>
                <a:spcPts val="1200"/>
              </a:lnSpc>
              <a:spcAft>
                <a:spcPts val="600"/>
              </a:spcAft>
              <a:buNone/>
              <a:tabLst>
                <a:tab pos="1074738" algn="l"/>
              </a:tabLst>
            </a:pPr>
            <a:r>
              <a:rPr lang="en-GB" sz="1800" i="1" dirty="0">
                <a:effectLst/>
                <a:ea typeface="Times New Roman" panose="02020603050405020304" pitchFamily="18" charset="0"/>
                <a:cs typeface="Times New Roman" panose="02020603050405020304" pitchFamily="18" charset="0"/>
              </a:rPr>
              <a:t>(a)	section 61 (1) (a), (b) or (c), in the case of the death of or serious injury to a person;</a:t>
            </a:r>
            <a:endParaRPr lang="en-GB" sz="1800" dirty="0">
              <a:effectLst/>
              <a:ea typeface="Times New Roman" panose="02020603050405020304" pitchFamily="18" charset="0"/>
              <a:cs typeface="Times New Roman" panose="02020603050405020304" pitchFamily="18" charset="0"/>
            </a:endParaRPr>
          </a:p>
          <a:p>
            <a:pPr marL="536575" indent="0" algn="just" fontAlgn="auto">
              <a:spcBef>
                <a:spcPts val="400"/>
              </a:spcBef>
              <a:spcAft>
                <a:spcPts val="0"/>
              </a:spcAft>
              <a:buNone/>
              <a:tabLst>
                <a:tab pos="1074738" algn="l"/>
              </a:tabLst>
            </a:pPr>
            <a:r>
              <a:rPr lang="en-GB" sz="1800" i="1" dirty="0">
                <a:effectLst/>
                <a:highlight>
                  <a:srgbClr val="00FF00"/>
                </a:highlight>
                <a:ea typeface="Times New Roman" panose="02020603050405020304" pitchFamily="18" charset="0"/>
                <a:cs typeface="Times New Roman" panose="02020603050405020304" pitchFamily="18" charset="0"/>
              </a:rPr>
              <a:t>(</a:t>
            </a:r>
            <a:r>
              <a:rPr lang="en-GB" sz="1800" i="1" dirty="0" err="1">
                <a:effectLst/>
                <a:highlight>
                  <a:srgbClr val="00FF00"/>
                </a:highlight>
                <a:ea typeface="Times New Roman" panose="02020603050405020304" pitchFamily="18" charset="0"/>
                <a:cs typeface="Times New Roman" panose="02020603050405020304" pitchFamily="18" charset="0"/>
              </a:rPr>
              <a:t>aA</a:t>
            </a:r>
            <a:r>
              <a:rPr lang="en-GB" sz="1800" i="1" dirty="0">
                <a:effectLst/>
                <a:ea typeface="Times New Roman" panose="02020603050405020304" pitchFamily="18" charset="0"/>
                <a:cs typeface="Times New Roman" panose="02020603050405020304" pitchFamily="18" charset="0"/>
              </a:rPr>
              <a:t>)	section 59 (4), in the case of a conviction for an offence, where—</a:t>
            </a:r>
            <a:endParaRPr lang="en-GB" sz="1800" dirty="0">
              <a:effectLst/>
              <a:ea typeface="Times New Roman" panose="02020603050405020304" pitchFamily="18" charset="0"/>
              <a:cs typeface="Times New Roman" panose="02020603050405020304" pitchFamily="18" charset="0"/>
            </a:endParaRPr>
          </a:p>
          <a:p>
            <a:pPr marL="1436688" indent="-361950" algn="just" fontAlgn="auto">
              <a:spcBef>
                <a:spcPts val="400"/>
              </a:spcBef>
              <a:spcAft>
                <a:spcPts val="0"/>
              </a:spcAft>
              <a:buNone/>
              <a:tabLst>
                <a:tab pos="1436688" algn="l"/>
              </a:tabLst>
            </a:pPr>
            <a:r>
              <a:rPr lang="en-GB" sz="1800" i="1" dirty="0">
                <a:effectLst/>
                <a:ea typeface="Times New Roman" panose="02020603050405020304" pitchFamily="18" charset="0"/>
                <a:cs typeface="Times New Roman" panose="02020603050405020304" pitchFamily="18" charset="0"/>
              </a:rPr>
              <a:t>(i)	a speed in excess of 30 kilometres per hour over the prescribed </a:t>
            </a:r>
            <a:r>
              <a:rPr lang="en-GB" sz="1800" b="1" i="1" dirty="0">
                <a:effectLst/>
                <a:highlight>
                  <a:srgbClr val="FFFF00"/>
                </a:highlight>
                <a:ea typeface="Times New Roman" panose="02020603050405020304" pitchFamily="18" charset="0"/>
                <a:cs typeface="Times New Roman" panose="02020603050405020304" pitchFamily="18" charset="0"/>
              </a:rPr>
              <a:t>[general]</a:t>
            </a:r>
            <a:r>
              <a:rPr lang="en-GB" sz="1800" b="1" i="1" dirty="0">
                <a:effectLst/>
                <a:ea typeface="Times New Roman" panose="02020603050405020304" pitchFamily="18" charset="0"/>
                <a:cs typeface="Times New Roman" panose="02020603050405020304" pitchFamily="18" charset="0"/>
              </a:rPr>
              <a:t> </a:t>
            </a:r>
            <a:r>
              <a:rPr lang="en-GB" sz="1800" i="1" dirty="0">
                <a:effectLst/>
                <a:ea typeface="Times New Roman" panose="02020603050405020304" pitchFamily="18" charset="0"/>
                <a:cs typeface="Times New Roman" panose="02020603050405020304" pitchFamily="18" charset="0"/>
              </a:rPr>
              <a:t>speed limit in an urban area was recorded; or</a:t>
            </a:r>
            <a:endParaRPr lang="en-GB" sz="1800" dirty="0">
              <a:effectLst/>
              <a:ea typeface="Times New Roman" panose="02020603050405020304" pitchFamily="18" charset="0"/>
              <a:cs typeface="Times New Roman" panose="02020603050405020304" pitchFamily="18" charset="0"/>
            </a:endParaRPr>
          </a:p>
          <a:p>
            <a:pPr marL="1436688" indent="-361950" algn="just" fontAlgn="auto">
              <a:spcBef>
                <a:spcPts val="400"/>
              </a:spcBef>
              <a:spcAft>
                <a:spcPts val="0"/>
              </a:spcAft>
              <a:buNone/>
              <a:tabLst>
                <a:tab pos="1436688" algn="l"/>
              </a:tabLst>
            </a:pPr>
            <a:r>
              <a:rPr lang="en-GB" sz="1800" i="1" dirty="0">
                <a:effectLst/>
                <a:ea typeface="Times New Roman" panose="02020603050405020304" pitchFamily="18" charset="0"/>
                <a:cs typeface="Times New Roman" panose="02020603050405020304" pitchFamily="18" charset="0"/>
              </a:rPr>
              <a:t>(ii)	a speed in excess of 40 kilometres per hour over the prescribed </a:t>
            </a:r>
            <a:r>
              <a:rPr lang="en-GB" sz="1800" i="1" dirty="0">
                <a:effectLst/>
                <a:highlight>
                  <a:srgbClr val="FFFF00"/>
                </a:highlight>
                <a:ea typeface="Times New Roman" panose="02020603050405020304" pitchFamily="18" charset="0"/>
                <a:cs typeface="Times New Roman" panose="02020603050405020304" pitchFamily="18" charset="0"/>
              </a:rPr>
              <a:t>[</a:t>
            </a:r>
            <a:r>
              <a:rPr lang="en-GB" sz="1800" b="1" i="1" dirty="0">
                <a:effectLst/>
                <a:highlight>
                  <a:srgbClr val="FFFF00"/>
                </a:highlight>
                <a:ea typeface="Times New Roman" panose="02020603050405020304" pitchFamily="18" charset="0"/>
                <a:cs typeface="Times New Roman" panose="02020603050405020304" pitchFamily="18" charset="0"/>
              </a:rPr>
              <a:t>general]</a:t>
            </a:r>
            <a:r>
              <a:rPr lang="en-GB" sz="1800" b="1" i="1" dirty="0">
                <a:effectLst/>
                <a:ea typeface="Times New Roman" panose="02020603050405020304" pitchFamily="18" charset="0"/>
                <a:cs typeface="Times New Roman" panose="02020603050405020304" pitchFamily="18" charset="0"/>
              </a:rPr>
              <a:t> </a:t>
            </a:r>
            <a:r>
              <a:rPr lang="en-GB" sz="1800" i="1" dirty="0">
                <a:effectLst/>
                <a:ea typeface="Times New Roman" panose="02020603050405020304" pitchFamily="18" charset="0"/>
                <a:cs typeface="Times New Roman" panose="02020603050405020304" pitchFamily="18" charset="0"/>
              </a:rPr>
              <a:t>speed limit outside an urban area or on a freeway was recorded; and</a:t>
            </a:r>
          </a:p>
          <a:p>
            <a:pPr marL="1588135" indent="0" algn="just" fontAlgn="auto">
              <a:spcBef>
                <a:spcPts val="400"/>
              </a:spcBef>
              <a:spcAft>
                <a:spcPts val="0"/>
              </a:spcAft>
              <a:buNone/>
              <a:tabLst>
                <a:tab pos="817880" algn="l"/>
                <a:tab pos="1620520" algn="l"/>
              </a:tabLst>
            </a:pPr>
            <a:endParaRPr lang="en-GB" sz="1800" dirty="0">
              <a:effectLst/>
              <a:ea typeface="Times New Roman" panose="02020603050405020304" pitchFamily="18" charset="0"/>
              <a:cs typeface="Times New Roman" panose="02020603050405020304" pitchFamily="18" charset="0"/>
            </a:endParaRPr>
          </a:p>
          <a:p>
            <a:pPr marL="536575" indent="0" algn="just" fontAlgn="auto">
              <a:lnSpc>
                <a:spcPts val="1200"/>
              </a:lnSpc>
              <a:spcAft>
                <a:spcPts val="600"/>
              </a:spcAft>
              <a:buNone/>
              <a:tabLst>
                <a:tab pos="1074738" algn="l"/>
              </a:tabLst>
            </a:pPr>
            <a:r>
              <a:rPr lang="en-GB" sz="1800" i="1" dirty="0">
                <a:effectLst/>
                <a:highlight>
                  <a:srgbClr val="00FF00"/>
                </a:highlight>
                <a:ea typeface="Times New Roman" panose="02020603050405020304" pitchFamily="18" charset="0"/>
                <a:cs typeface="Times New Roman" panose="02020603050405020304" pitchFamily="18" charset="0"/>
              </a:rPr>
              <a:t>(c)</a:t>
            </a:r>
            <a:r>
              <a:rPr lang="en-GB" sz="1800" i="1" dirty="0">
                <a:effectLst/>
                <a:ea typeface="Times New Roman" panose="02020603050405020304" pitchFamily="18" charset="0"/>
                <a:cs typeface="Times New Roman" panose="02020603050405020304" pitchFamily="18" charset="0"/>
              </a:rPr>
              <a:t>	section 65 (1), (2) or (5</a:t>
            </a:r>
            <a:r>
              <a:rPr lang="en-GB" sz="1800" i="1" u="sng" dirty="0">
                <a:effectLst/>
                <a:highlight>
                  <a:srgbClr val="FFFF00"/>
                </a:highlight>
                <a:ea typeface="Times New Roman" panose="02020603050405020304" pitchFamily="18" charset="0"/>
                <a:cs typeface="Times New Roman" panose="02020603050405020304" pitchFamily="18" charset="0"/>
              </a:rPr>
              <a:t>), where</a:t>
            </a:r>
            <a:r>
              <a:rPr lang="en-ZA" sz="1800" i="1" u="sng" dirty="0">
                <a:effectLst/>
                <a:highlight>
                  <a:srgbClr val="FFFF00"/>
                </a:highlight>
                <a:ea typeface="Times New Roman" panose="02020603050405020304" pitchFamily="18" charset="0"/>
                <a:cs typeface="Times New Roman" panose="02020603050405020304" pitchFamily="18" charset="0"/>
              </a:rPr>
              <a:t> the concentration in any specimen </a:t>
            </a:r>
            <a:endParaRPr lang="en-GB" sz="1800" dirty="0">
              <a:effectLst/>
              <a:ea typeface="Times New Roman" panose="02020603050405020304" pitchFamily="18" charset="0"/>
              <a:cs typeface="Times New Roman" panose="02020603050405020304" pitchFamily="18" charset="0"/>
            </a:endParaRPr>
          </a:p>
          <a:p>
            <a:pPr marL="1436688" indent="-361950" algn="just" fontAlgn="auto">
              <a:lnSpc>
                <a:spcPts val="1200"/>
              </a:lnSpc>
              <a:spcAft>
                <a:spcPts val="600"/>
              </a:spcAft>
              <a:buNone/>
              <a:tabLst>
                <a:tab pos="1436688" algn="l"/>
              </a:tabLst>
            </a:pPr>
            <a:r>
              <a:rPr lang="en-GB" sz="1800" i="1" u="sng" dirty="0">
                <a:effectLst/>
                <a:highlight>
                  <a:srgbClr val="FFFF00"/>
                </a:highlight>
                <a:ea typeface="Times New Roman" panose="02020603050405020304" pitchFamily="18" charset="0"/>
                <a:cs typeface="Times New Roman" panose="02020603050405020304" pitchFamily="18" charset="0"/>
              </a:rPr>
              <a:t>(i)	</a:t>
            </a:r>
            <a:r>
              <a:rPr lang="en-ZA" sz="1800" i="1" u="sng" dirty="0">
                <a:effectLst/>
                <a:highlight>
                  <a:srgbClr val="FFFF00"/>
                </a:highlight>
                <a:ea typeface="Times New Roman" panose="02020603050405020304" pitchFamily="18" charset="0"/>
                <a:cs typeface="Times New Roman" panose="02020603050405020304" pitchFamily="18" charset="0"/>
              </a:rPr>
              <a:t>of blood</a:t>
            </a:r>
            <a:r>
              <a:rPr lang="en-GB" sz="1800" i="1" u="sng" dirty="0">
                <a:effectLst/>
                <a:highlight>
                  <a:srgbClr val="FFFF00"/>
                </a:highlight>
                <a:ea typeface="Times New Roman" panose="02020603050405020304" pitchFamily="18" charset="0"/>
                <a:cs typeface="Times New Roman" panose="02020603050405020304" pitchFamily="18" charset="0"/>
              </a:rPr>
              <a:t> the </a:t>
            </a:r>
            <a:r>
              <a:rPr lang="en-ZA" sz="1800" i="1" u="sng" dirty="0">
                <a:effectLst/>
                <a:highlight>
                  <a:srgbClr val="FFFF00"/>
                </a:highlight>
                <a:ea typeface="Times New Roman" panose="02020603050405020304" pitchFamily="18" charset="0"/>
                <a:cs typeface="Times New Roman" panose="02020603050405020304" pitchFamily="18" charset="0"/>
              </a:rPr>
              <a:t>was not less than 0,05 gram per 100 millilitres at the time of the alleged contravention, or in the case of a professional driver referred to in section 32, not less than 0,02 gram per 100 mil at the time of the alleged contravention millilitres;  or</a:t>
            </a:r>
            <a:endParaRPr lang="en-GB" sz="1800" dirty="0">
              <a:effectLst/>
              <a:ea typeface="Times New Roman" panose="02020603050405020304" pitchFamily="18" charset="0"/>
              <a:cs typeface="Times New Roman" panose="02020603050405020304" pitchFamily="18" charset="0"/>
            </a:endParaRPr>
          </a:p>
          <a:p>
            <a:pPr marL="1436688" indent="-361950" algn="just" fontAlgn="auto">
              <a:lnSpc>
                <a:spcPts val="1200"/>
              </a:lnSpc>
              <a:spcAft>
                <a:spcPts val="600"/>
              </a:spcAft>
              <a:buNone/>
              <a:tabLst>
                <a:tab pos="1436688" algn="l"/>
              </a:tabLst>
            </a:pPr>
            <a:r>
              <a:rPr lang="en-ZA" sz="1800" i="1" u="sng" dirty="0">
                <a:effectLst/>
                <a:highlight>
                  <a:srgbClr val="FFFF00"/>
                </a:highlight>
                <a:ea typeface="Times New Roman" panose="02020603050405020304" pitchFamily="18" charset="0"/>
                <a:cs typeface="Times New Roman" panose="02020603050405020304" pitchFamily="18" charset="0"/>
              </a:rPr>
              <a:t>(ii)	of breath was not less than 0,24 milligrams per 1000 millilitres at the time of the alleged contravention, or in the case of a professional driver referred to in section 32, not less than 0,10 milligrams per 1000 millilitres at the time of the alleged contravention</a:t>
            </a:r>
            <a:endParaRPr lang="en-GB" sz="1800" dirty="0">
              <a:effectLst/>
              <a:ea typeface="Times New Roman" panose="02020603050405020304" pitchFamily="18" charset="0"/>
              <a:cs typeface="Times New Roman" panose="02020603050405020304" pitchFamily="18" charset="0"/>
            </a:endParaRPr>
          </a:p>
          <a:p>
            <a:pPr marL="960120" indent="0" algn="just" fontAlgn="auto">
              <a:lnSpc>
                <a:spcPts val="1200"/>
              </a:lnSpc>
              <a:spcBef>
                <a:spcPts val="600"/>
              </a:spcBef>
              <a:spcAft>
                <a:spcPts val="600"/>
              </a:spcAft>
              <a:buNone/>
            </a:pPr>
            <a:r>
              <a:rPr lang="en-GB" sz="1800" i="1" dirty="0">
                <a:effectLst/>
                <a:ea typeface="Times New Roman" panose="02020603050405020304" pitchFamily="18" charset="0"/>
                <a:cs typeface="Times New Roman" panose="02020603050405020304" pitchFamily="18" charset="0"/>
              </a:rPr>
              <a:t>where such person is the holder of a driving licence or a licence and permit, shall be suspended in the case of—</a:t>
            </a:r>
            <a:endParaRPr lang="en-GB" sz="1800" dirty="0">
              <a:effectLst/>
              <a:ea typeface="Times New Roman" panose="02020603050405020304" pitchFamily="18" charset="0"/>
              <a:cs typeface="Times New Roman" panose="02020603050405020304" pitchFamily="18" charset="0"/>
            </a:endParaRPr>
          </a:p>
          <a:p>
            <a:pPr marL="1436688" indent="-361950" algn="just" fontAlgn="auto">
              <a:lnSpc>
                <a:spcPts val="1200"/>
              </a:lnSpc>
              <a:spcBef>
                <a:spcPts val="600"/>
              </a:spcBef>
              <a:spcAft>
                <a:spcPts val="600"/>
              </a:spcAft>
              <a:buNone/>
              <a:tabLst>
                <a:tab pos="1436688" algn="l"/>
              </a:tabLst>
            </a:pPr>
            <a:r>
              <a:rPr lang="af-ZA" sz="1800" i="1" dirty="0">
                <a:effectLst/>
                <a:ea typeface="Times New Roman" panose="02020603050405020304" pitchFamily="18" charset="0"/>
                <a:cs typeface="Times New Roman" panose="02020603050405020304" pitchFamily="18" charset="0"/>
              </a:rPr>
              <a:t>(i)	a first offence, for a period of at least six months;</a:t>
            </a:r>
            <a:endParaRPr lang="en-GB" sz="1800" dirty="0">
              <a:effectLst/>
              <a:ea typeface="Times New Roman" panose="02020603050405020304" pitchFamily="18" charset="0"/>
              <a:cs typeface="Times New Roman" panose="02020603050405020304" pitchFamily="18" charset="0"/>
            </a:endParaRPr>
          </a:p>
          <a:p>
            <a:pPr marL="1436688" indent="-361950" algn="just" fontAlgn="auto">
              <a:lnSpc>
                <a:spcPts val="1200"/>
              </a:lnSpc>
              <a:spcBef>
                <a:spcPts val="600"/>
              </a:spcBef>
              <a:spcAft>
                <a:spcPts val="600"/>
              </a:spcAft>
              <a:buNone/>
              <a:tabLst>
                <a:tab pos="1436688" algn="l"/>
              </a:tabLst>
            </a:pPr>
            <a:r>
              <a:rPr lang="af-ZA" sz="1800" i="1" dirty="0">
                <a:effectLst/>
                <a:ea typeface="Times New Roman" panose="02020603050405020304" pitchFamily="18" charset="0"/>
                <a:cs typeface="Times New Roman" panose="02020603050405020304" pitchFamily="18" charset="0"/>
              </a:rPr>
              <a:t>(ii)	a second offence, for a period of at least five years; or</a:t>
            </a:r>
            <a:endParaRPr lang="en-GB" sz="1800" dirty="0">
              <a:effectLst/>
              <a:ea typeface="Times New Roman" panose="02020603050405020304" pitchFamily="18" charset="0"/>
              <a:cs typeface="Times New Roman" panose="02020603050405020304" pitchFamily="18" charset="0"/>
            </a:endParaRPr>
          </a:p>
          <a:p>
            <a:pPr marL="1436688" indent="-361950" algn="just" fontAlgn="auto">
              <a:lnSpc>
                <a:spcPts val="1200"/>
              </a:lnSpc>
              <a:spcBef>
                <a:spcPts val="600"/>
              </a:spcBef>
              <a:spcAft>
                <a:spcPts val="600"/>
              </a:spcAft>
              <a:buNone/>
              <a:tabLst>
                <a:tab pos="1436688" algn="l"/>
              </a:tabLst>
            </a:pPr>
            <a:r>
              <a:rPr lang="af-ZA" sz="1800" i="1" dirty="0">
                <a:effectLst/>
                <a:ea typeface="Times New Roman" panose="02020603050405020304" pitchFamily="18" charset="0"/>
                <a:cs typeface="Times New Roman" panose="02020603050405020304" pitchFamily="18" charset="0"/>
              </a:rPr>
              <a:t>(iii)	a third or subsequent offence, for a period of at least ten years, calculated from the date of sentence.</a:t>
            </a:r>
            <a:endParaRPr lang="en-GB" sz="1800" dirty="0">
              <a:effectLst/>
              <a:ea typeface="Times New Roman" panose="02020603050405020304" pitchFamily="18" charset="0"/>
              <a:cs typeface="Times New Roman" panose="02020603050405020304" pitchFamily="18" charset="0"/>
            </a:endParaRPr>
          </a:p>
          <a:p>
            <a:pPr marL="0" indent="0" algn="just" fontAlgn="auto">
              <a:lnSpc>
                <a:spcPct val="150000"/>
              </a:lnSpc>
              <a:buNone/>
            </a:pPr>
            <a:endParaRPr lang="en-ZA" sz="2800" b="1" dirty="0"/>
          </a:p>
        </p:txBody>
      </p:sp>
      <p:pic>
        <p:nvPicPr>
          <p:cNvPr id="4" name="Picture 3">
            <a:extLst>
              <a:ext uri="{FF2B5EF4-FFF2-40B4-BE49-F238E27FC236}">
                <a16:creationId xmlns:a16="http://schemas.microsoft.com/office/drawing/2014/main" xmlns="" id="{0316734B-7C3F-47FD-96C8-B9D46D3C6FA6}"/>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23520593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484632"/>
            <a:ext cx="10647563" cy="568104"/>
          </a:xfrm>
        </p:spPr>
        <p:txBody>
          <a:bodyPr>
            <a:noAutofit/>
          </a:bodyPr>
          <a:lstStyle/>
          <a:p>
            <a:pPr>
              <a:defRPr/>
            </a:pPr>
            <a:r>
              <a:rPr lang="en-ZA" sz="4000" b="1" dirty="0">
                <a:solidFill>
                  <a:srgbClr val="E3721D"/>
                </a:solidFill>
              </a:rPr>
              <a:t>Clause 47 – Section 75 – Powers of Minister</a:t>
            </a:r>
          </a:p>
        </p:txBody>
      </p:sp>
      <p:sp>
        <p:nvSpPr>
          <p:cNvPr id="19459" name="Content Placeholder 2"/>
          <p:cNvSpPr>
            <a:spLocks noGrp="1"/>
          </p:cNvSpPr>
          <p:nvPr>
            <p:ph idx="1"/>
          </p:nvPr>
        </p:nvSpPr>
        <p:spPr>
          <a:xfrm>
            <a:off x="263352" y="1340769"/>
            <a:ext cx="11665296" cy="5032600"/>
          </a:xfrm>
        </p:spPr>
        <p:txBody>
          <a:bodyPr>
            <a:normAutofit/>
          </a:bodyPr>
          <a:lstStyle/>
          <a:p>
            <a:pPr marL="274320" indent="-274320">
              <a:defRPr/>
            </a:pPr>
            <a:r>
              <a:rPr lang="en-US" sz="2000" dirty="0"/>
              <a:t>Power to make regulations for driving hours  – Section 75 needs provision to allow Minister to make regulations on driving hours </a:t>
            </a:r>
          </a:p>
          <a:p>
            <a:pPr marL="274320" indent="-274320">
              <a:defRPr/>
            </a:pPr>
            <a:r>
              <a:rPr lang="en-US" sz="2000" dirty="0"/>
              <a:t>Regulations 272A to E were published on 31 October 2014 – not in force yet</a:t>
            </a:r>
          </a:p>
          <a:p>
            <a:pPr marL="274320" indent="-274320">
              <a:defRPr/>
            </a:pPr>
            <a:r>
              <a:rPr lang="en-US" sz="2000" dirty="0"/>
              <a:t>If amendment of definition of </a:t>
            </a:r>
            <a:r>
              <a:rPr lang="en-US" sz="2000" i="1" dirty="0"/>
              <a:t>motor vehicle </a:t>
            </a:r>
            <a:r>
              <a:rPr lang="en-US" sz="2000" dirty="0"/>
              <a:t>is supported – provision need to be added to allow for environmentally friendly vehicles to be regulated</a:t>
            </a:r>
          </a:p>
          <a:p>
            <a:pPr marL="1262063" indent="-804863" algn="just" fontAlgn="auto">
              <a:lnSpc>
                <a:spcPct val="150000"/>
              </a:lnSpc>
              <a:buNone/>
            </a:pPr>
            <a:r>
              <a:rPr lang="en-ZA" i="1" u="sng" dirty="0">
                <a:effectLst/>
                <a:ea typeface="Times New Roman" panose="02020603050405020304" pitchFamily="18" charset="0"/>
                <a:cs typeface="Times New Roman" panose="02020603050405020304" pitchFamily="18" charset="0"/>
              </a:rPr>
              <a:t>“(</a:t>
            </a:r>
            <a:r>
              <a:rPr lang="en-ZA" i="1" u="sng" dirty="0" err="1">
                <a:effectLst/>
                <a:ea typeface="Times New Roman" panose="02020603050405020304" pitchFamily="18" charset="0"/>
                <a:cs typeface="Times New Roman" panose="02020603050405020304" pitchFamily="18" charset="0"/>
              </a:rPr>
              <a:t>zG</a:t>
            </a:r>
            <a:r>
              <a:rPr lang="en-ZA" i="1" u="sng" dirty="0">
                <a:effectLst/>
                <a:ea typeface="Times New Roman" panose="02020603050405020304" pitchFamily="18" charset="0"/>
                <a:cs typeface="Times New Roman" panose="02020603050405020304" pitchFamily="18" charset="0"/>
              </a:rPr>
              <a:t>)	the requirements for environmentally friendly vehicles and the rules of the road and requirements for such vehicles; and</a:t>
            </a:r>
            <a:endParaRPr lang="en-GB" dirty="0">
              <a:effectLst/>
              <a:ea typeface="Times New Roman" panose="02020603050405020304" pitchFamily="18" charset="0"/>
              <a:cs typeface="Times New Roman" panose="02020603050405020304" pitchFamily="18" charset="0"/>
            </a:endParaRPr>
          </a:p>
          <a:p>
            <a:pPr marL="1262063" indent="-804863" algn="just" fontAlgn="auto">
              <a:lnSpc>
                <a:spcPct val="150000"/>
              </a:lnSpc>
              <a:buNone/>
            </a:pPr>
            <a:r>
              <a:rPr lang="en-ZA" i="1" u="sng" dirty="0">
                <a:effectLst/>
                <a:ea typeface="Times New Roman" panose="02020603050405020304" pitchFamily="18" charset="0"/>
                <a:cs typeface="Times New Roman" panose="02020603050405020304" pitchFamily="18" charset="0"/>
              </a:rPr>
              <a:t>(</a:t>
            </a:r>
            <a:r>
              <a:rPr lang="en-ZA" i="1" u="sng" dirty="0" err="1">
                <a:effectLst/>
                <a:ea typeface="Times New Roman" panose="02020603050405020304" pitchFamily="18" charset="0"/>
                <a:cs typeface="Times New Roman" panose="02020603050405020304" pitchFamily="18" charset="0"/>
              </a:rPr>
              <a:t>zH</a:t>
            </a:r>
            <a:r>
              <a:rPr lang="en-ZA" i="1" u="sng" dirty="0">
                <a:effectLst/>
                <a:ea typeface="Times New Roman" panose="02020603050405020304" pitchFamily="18" charset="0"/>
                <a:cs typeface="Times New Roman" panose="02020603050405020304" pitchFamily="18" charset="0"/>
              </a:rPr>
              <a:t>)	the regulation of the maximum driving hours drivers of prescribed classes of vehicles are allowed to drive, the compulsory resting periods from driving, the</a:t>
            </a:r>
            <a:r>
              <a:rPr lang="en-ZA" u="sng" dirty="0">
                <a:effectLst/>
                <a:ea typeface="Times New Roman" panose="02020603050405020304" pitchFamily="18" charset="0"/>
                <a:cs typeface="Times New Roman" panose="02020603050405020304" pitchFamily="18" charset="0"/>
              </a:rPr>
              <a:t> </a:t>
            </a:r>
            <a:r>
              <a:rPr lang="en-ZA" i="1" u="sng" dirty="0">
                <a:effectLst/>
                <a:ea typeface="Times New Roman" panose="02020603050405020304" pitchFamily="18" charset="0"/>
                <a:cs typeface="Times New Roman" panose="02020603050405020304" pitchFamily="18" charset="0"/>
              </a:rPr>
              <a:t>records to be kept regarding such maximum driving and resting periods and any other matter relating to the regulation of driving hours. “. </a:t>
            </a:r>
            <a:endParaRPr lang="en-GB" dirty="0">
              <a:effectLst/>
              <a:ea typeface="Times New Roman" panose="02020603050405020304" pitchFamily="18" charset="0"/>
              <a:cs typeface="Times New Roman" panose="02020603050405020304" pitchFamily="18" charset="0"/>
            </a:endParaRPr>
          </a:p>
          <a:p>
            <a:pPr marL="0" indent="0" algn="just" fontAlgn="auto">
              <a:lnSpc>
                <a:spcPct val="150000"/>
              </a:lnSpc>
              <a:buNone/>
            </a:pPr>
            <a:endParaRPr lang="en-ZA" sz="2800" b="1" dirty="0"/>
          </a:p>
        </p:txBody>
      </p:sp>
      <p:pic>
        <p:nvPicPr>
          <p:cNvPr id="4" name="Picture 3">
            <a:extLst>
              <a:ext uri="{FF2B5EF4-FFF2-40B4-BE49-F238E27FC236}">
                <a16:creationId xmlns:a16="http://schemas.microsoft.com/office/drawing/2014/main" xmlns="" id="{7E68EC20-9ABA-4F3D-BDE6-160B56C4BB83}"/>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9231099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01191"/>
            <a:ext cx="11881320" cy="568104"/>
          </a:xfrm>
        </p:spPr>
        <p:txBody>
          <a:bodyPr>
            <a:noAutofit/>
          </a:bodyPr>
          <a:lstStyle/>
          <a:p>
            <a:pPr>
              <a:defRPr/>
            </a:pPr>
            <a:r>
              <a:rPr lang="en-ZA" sz="2800" b="1" dirty="0">
                <a:solidFill>
                  <a:srgbClr val="E3721D"/>
                </a:solidFill>
              </a:rPr>
              <a:t>Suggested amendment to section 80 – parking for disabled persons</a:t>
            </a:r>
          </a:p>
        </p:txBody>
      </p:sp>
      <p:sp>
        <p:nvSpPr>
          <p:cNvPr id="19459" name="Content Placeholder 2"/>
          <p:cNvSpPr>
            <a:spLocks noGrp="1"/>
          </p:cNvSpPr>
          <p:nvPr>
            <p:ph idx="1"/>
          </p:nvPr>
        </p:nvSpPr>
        <p:spPr>
          <a:xfrm>
            <a:off x="300938" y="1340768"/>
            <a:ext cx="11665296" cy="5304073"/>
          </a:xfrm>
        </p:spPr>
        <p:txBody>
          <a:bodyPr>
            <a:normAutofit/>
          </a:bodyPr>
          <a:lstStyle/>
          <a:p>
            <a:pPr marL="0" indent="0" fontAlgn="auto">
              <a:lnSpc>
                <a:spcPct val="150000"/>
              </a:lnSpc>
              <a:buNone/>
            </a:pPr>
            <a:r>
              <a:rPr lang="en-ZA" b="1" i="1" dirty="0">
                <a:effectLst/>
                <a:ea typeface="Times New Roman" panose="02020603050405020304" pitchFamily="18" charset="0"/>
                <a:cs typeface="Times New Roman" panose="02020603050405020304" pitchFamily="18" charset="0"/>
              </a:rPr>
              <a:t>Substitution of section 80 of Act 93 of 1996</a:t>
            </a:r>
            <a:endParaRPr lang="en-GB" dirty="0">
              <a:effectLst/>
              <a:ea typeface="Times New Roman" panose="02020603050405020304" pitchFamily="18" charset="0"/>
              <a:cs typeface="Times New Roman" panose="02020603050405020304" pitchFamily="18" charset="0"/>
            </a:endParaRPr>
          </a:p>
          <a:p>
            <a:pPr marL="0" indent="0" fontAlgn="auto">
              <a:lnSpc>
                <a:spcPct val="150000"/>
              </a:lnSpc>
              <a:buNone/>
            </a:pPr>
            <a:r>
              <a:rPr lang="en-ZA" b="1" i="1" dirty="0">
                <a:effectLst/>
                <a:ea typeface="Times New Roman" panose="02020603050405020304" pitchFamily="18" charset="0"/>
                <a:cs typeface="Times New Roman" panose="02020603050405020304" pitchFamily="18" charset="0"/>
              </a:rPr>
              <a:t> 46.	</a:t>
            </a:r>
            <a:r>
              <a:rPr lang="en-ZA" i="1" dirty="0">
                <a:effectLst/>
                <a:ea typeface="Times New Roman" panose="02020603050405020304" pitchFamily="18" charset="0"/>
                <a:cs typeface="Times New Roman" panose="02020603050405020304" pitchFamily="18" charset="0"/>
              </a:rPr>
              <a:t>The following section is hereby substituted for section 80 of the principal Act:</a:t>
            </a:r>
            <a:endParaRPr lang="en-GB" dirty="0">
              <a:effectLst/>
              <a:ea typeface="Times New Roman" panose="02020603050405020304" pitchFamily="18" charset="0"/>
              <a:cs typeface="Times New Roman" panose="02020603050405020304" pitchFamily="18" charset="0"/>
            </a:endParaRPr>
          </a:p>
          <a:p>
            <a:pPr indent="0" algn="just" fontAlgn="auto">
              <a:lnSpc>
                <a:spcPct val="150000"/>
              </a:lnSpc>
              <a:buNone/>
            </a:pPr>
            <a:r>
              <a:rPr lang="en-ZA" i="1" dirty="0">
                <a:effectLst/>
                <a:ea typeface="Times New Roman" panose="02020603050405020304" pitchFamily="18" charset="0"/>
                <a:cs typeface="Times New Roman" panose="02020603050405020304" pitchFamily="18" charset="0"/>
              </a:rPr>
              <a:t> </a:t>
            </a:r>
            <a:r>
              <a:rPr lang="en-ZA" b="1" i="1" dirty="0">
                <a:effectLst/>
                <a:ea typeface="Times New Roman" panose="02020603050405020304" pitchFamily="18" charset="0"/>
                <a:cs typeface="Times New Roman" panose="02020603050405020304" pitchFamily="18" charset="0"/>
              </a:rPr>
              <a:t>"80.	Parking for [disabled] persons </a:t>
            </a:r>
            <a:r>
              <a:rPr lang="en-ZA" b="1" i="1" u="sng" dirty="0">
                <a:effectLst/>
                <a:ea typeface="Times New Roman" panose="02020603050405020304" pitchFamily="18" charset="0"/>
                <a:cs typeface="Times New Roman" panose="02020603050405020304" pitchFamily="18" charset="0"/>
              </a:rPr>
              <a:t>with disabilities</a:t>
            </a:r>
            <a:endParaRPr lang="en-GB" dirty="0">
              <a:effectLst/>
              <a:ea typeface="Times New Roman" panose="02020603050405020304" pitchFamily="18" charset="0"/>
              <a:cs typeface="Times New Roman" panose="02020603050405020304" pitchFamily="18" charset="0"/>
            </a:endParaRPr>
          </a:p>
          <a:p>
            <a:pPr marL="0" indent="0" fontAlgn="auto">
              <a:lnSpc>
                <a:spcPct val="150000"/>
              </a:lnSpc>
              <a:buNone/>
            </a:pPr>
            <a:r>
              <a:rPr lang="en-ZA" i="1" dirty="0">
                <a:effectLst/>
                <a:ea typeface="Times New Roman" panose="02020603050405020304" pitchFamily="18" charset="0"/>
                <a:cs typeface="Times New Roman" panose="02020603050405020304" pitchFamily="18" charset="0"/>
              </a:rPr>
              <a:t> Any person with a disability who has been exempted from the laws relating to parking in accordance with the </a:t>
            </a:r>
            <a:r>
              <a:rPr lang="en-ZA" i="1" u="sng" dirty="0">
                <a:effectLst/>
                <a:ea typeface="Times New Roman" panose="02020603050405020304" pitchFamily="18" charset="0"/>
                <a:cs typeface="Times New Roman" panose="02020603050405020304" pitchFamily="18" charset="0"/>
              </a:rPr>
              <a:t>prescribed requirements </a:t>
            </a:r>
            <a:r>
              <a:rPr lang="en-ZA" b="1" i="1" u="sng" dirty="0">
                <a:effectLst/>
                <a:ea typeface="Times New Roman" panose="02020603050405020304" pitchFamily="18" charset="0"/>
                <a:cs typeface="Times New Roman" panose="02020603050405020304" pitchFamily="18" charset="0"/>
              </a:rPr>
              <a:t>[</a:t>
            </a:r>
            <a:r>
              <a:rPr lang="en-ZA" b="1" i="1" dirty="0">
                <a:effectLst/>
                <a:ea typeface="Times New Roman" panose="02020603050405020304" pitchFamily="18" charset="0"/>
                <a:cs typeface="Times New Roman" panose="02020603050405020304" pitchFamily="18" charset="0"/>
              </a:rPr>
              <a:t>laws of any province]</a:t>
            </a:r>
            <a:r>
              <a:rPr lang="en-ZA" i="1" dirty="0">
                <a:effectLst/>
                <a:ea typeface="Times New Roman" panose="02020603050405020304" pitchFamily="18" charset="0"/>
                <a:cs typeface="Times New Roman" panose="02020603050405020304" pitchFamily="18" charset="0"/>
              </a:rPr>
              <a:t>, and to whom proof of such exemption has been issued, shall be deemed to be so exempted from the laws applicable in the areas of jurisdiction of all local authorities in the Republic </a:t>
            </a:r>
            <a:r>
              <a:rPr lang="en-ZA" b="1" i="1" dirty="0">
                <a:effectLst/>
                <a:ea typeface="Times New Roman" panose="02020603050405020304" pitchFamily="18" charset="0"/>
                <a:cs typeface="Times New Roman" panose="02020603050405020304" pitchFamily="18" charset="0"/>
              </a:rPr>
              <a:t>[,but only to the extent to which that disabled person is exempted from the laws applicable in the area of jurisdiction of the local authority concerned]</a:t>
            </a:r>
            <a:r>
              <a:rPr lang="en-ZA" i="1" dirty="0">
                <a:effectLst/>
                <a:ea typeface="Times New Roman" panose="02020603050405020304" pitchFamily="18" charset="0"/>
                <a:cs typeface="Times New Roman" panose="02020603050405020304" pitchFamily="18" charset="0"/>
              </a:rPr>
              <a:t>.".</a:t>
            </a:r>
            <a:endParaRPr lang="en-GB" dirty="0">
              <a:effectLst/>
              <a:ea typeface="Times New Roman" panose="02020603050405020304" pitchFamily="18" charset="0"/>
              <a:cs typeface="Times New Roman" panose="02020603050405020304" pitchFamily="18" charset="0"/>
            </a:endParaRPr>
          </a:p>
          <a:p>
            <a:pPr marL="0" indent="0" algn="just">
              <a:lnSpc>
                <a:spcPct val="150000"/>
              </a:lnSpc>
              <a:buNone/>
              <a:tabLst>
                <a:tab pos="2743200" algn="ctr"/>
                <a:tab pos="5486400" algn="r"/>
                <a:tab pos="457200" algn="l"/>
              </a:tabLst>
            </a:pPr>
            <a:r>
              <a:rPr lang="en-US" dirty="0">
                <a:effectLst/>
                <a:ea typeface="Times New Roman" panose="02020603050405020304" pitchFamily="18" charset="0"/>
                <a:cs typeface="Times New Roman" panose="02020603050405020304" pitchFamily="18" charset="0"/>
              </a:rPr>
              <a:t> </a:t>
            </a:r>
            <a:endParaRPr lang="en-GB" dirty="0">
              <a:effectLst/>
              <a:ea typeface="Times New Roman" panose="02020603050405020304" pitchFamily="18" charset="0"/>
              <a:cs typeface="Times New Roman" panose="02020603050405020304" pitchFamily="18" charset="0"/>
            </a:endParaRPr>
          </a:p>
          <a:p>
            <a:pPr marL="0" indent="0" algn="just" fontAlgn="auto">
              <a:lnSpc>
                <a:spcPct val="150000"/>
              </a:lnSpc>
              <a:buNone/>
            </a:pPr>
            <a:endParaRPr lang="en-ZA" b="1" dirty="0"/>
          </a:p>
        </p:txBody>
      </p:sp>
      <p:pic>
        <p:nvPicPr>
          <p:cNvPr id="4" name="Picture 3">
            <a:extLst>
              <a:ext uri="{FF2B5EF4-FFF2-40B4-BE49-F238E27FC236}">
                <a16:creationId xmlns:a16="http://schemas.microsoft.com/office/drawing/2014/main" xmlns="" id="{0C31D68D-2B97-469A-A14B-35B9B0D5D31F}"/>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37457396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35000">
              <a:schemeClr val="accent5">
                <a:lumMod val="0"/>
                <a:lumOff val="100000"/>
              </a:schemeClr>
            </a:gs>
            <a:gs pos="100000">
              <a:schemeClr val="bg1">
                <a:lumMod val="6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bg1">
                  <a:lumMod val="65000"/>
                </a:schemeClr>
              </a:gs>
              <a:gs pos="35000">
                <a:schemeClr val="accent5">
                  <a:lumMod val="0"/>
                  <a:lumOff val="100000"/>
                </a:schemeClr>
              </a:gs>
              <a:gs pos="100000">
                <a:schemeClr val="accent5">
                  <a:lumMod val="100000"/>
                </a:schemeClr>
              </a:gs>
            </a:gsLst>
            <a:path path="circle">
              <a:fillToRect l="50000" t="-80000" r="50000" b="180000"/>
            </a:path>
            <a:tileRect/>
          </a:gradFill>
          <a:ln>
            <a:solidFill>
              <a:schemeClr val="accent1"/>
            </a:solidFill>
          </a:ln>
          <a:scene3d>
            <a:camera prst="orthographicFront"/>
            <a:lightRig rig="threePt" dir="t"/>
          </a:scene3d>
          <a:sp3d extrusionH="38100">
            <a:bevelT w="44450"/>
            <a:bevelB w="38100"/>
          </a:sp3d>
        </p:spPr>
        <p:txBody>
          <a:bodyPr/>
          <a:lstStyle/>
          <a:p>
            <a:pPr algn="ctr"/>
            <a:r>
              <a:rPr lang="en-ZA" b="1" dirty="0">
                <a:solidFill>
                  <a:srgbClr val="E3721D"/>
                </a:solidFill>
              </a:rPr>
              <a:t>Contact details</a:t>
            </a:r>
          </a:p>
        </p:txBody>
      </p:sp>
      <p:sp>
        <p:nvSpPr>
          <p:cNvPr id="3" name="Content Placeholder 2"/>
          <p:cNvSpPr>
            <a:spLocks noGrp="1"/>
          </p:cNvSpPr>
          <p:nvPr>
            <p:ph idx="1"/>
          </p:nvPr>
        </p:nvSpPr>
        <p:spPr>
          <a:xfrm>
            <a:off x="1103849" y="2348880"/>
            <a:ext cx="10209418" cy="3744416"/>
          </a:xfrm>
        </p:spPr>
        <p:txBody>
          <a:bodyPr>
            <a:normAutofit/>
          </a:bodyPr>
          <a:lstStyle/>
          <a:p>
            <a:pPr marL="0" indent="0">
              <a:buNone/>
            </a:pPr>
            <a:r>
              <a:rPr lang="en-ZA" sz="3200" b="1" dirty="0"/>
              <a:t>Alta Swanepoel &amp; Associates CC</a:t>
            </a:r>
          </a:p>
          <a:p>
            <a:pPr marL="0" indent="0">
              <a:buNone/>
            </a:pPr>
            <a:r>
              <a:rPr lang="en-ZA" sz="3200" b="1" dirty="0"/>
              <a:t>Tel: 012 332 2186</a:t>
            </a:r>
          </a:p>
          <a:p>
            <a:pPr marL="0" indent="0">
              <a:buNone/>
            </a:pPr>
            <a:r>
              <a:rPr lang="en-ZA" sz="3200" b="1" dirty="0"/>
              <a:t>Cell: 083 601 8562</a:t>
            </a:r>
          </a:p>
          <a:p>
            <a:pPr marL="0" indent="0">
              <a:buNone/>
            </a:pPr>
            <a:endParaRPr lang="en-ZA" sz="3200" b="1" dirty="0"/>
          </a:p>
          <a:p>
            <a:pPr marL="0" indent="0">
              <a:buNone/>
            </a:pPr>
            <a:r>
              <a:rPr lang="en-ZA" sz="3200" b="1" dirty="0">
                <a:solidFill>
                  <a:srgbClr val="E3721D"/>
                </a:solidFill>
                <a:hlinkClick r:id="rId2">
                  <a:extLst>
                    <a:ext uri="{A12FA001-AC4F-418D-AE19-62706E023703}">
                      <ahyp:hlinkClr xmlns:ahyp="http://schemas.microsoft.com/office/drawing/2018/hyperlinkcolor" xmlns="" val="tx"/>
                    </a:ext>
                  </a:extLst>
                </a:hlinkClick>
              </a:rPr>
              <a:t>altaswanepoel@mweb.co.za</a:t>
            </a:r>
            <a:endParaRPr lang="en-ZA" sz="3200" b="1" dirty="0">
              <a:solidFill>
                <a:srgbClr val="E3721D"/>
              </a:solidFill>
            </a:endParaRPr>
          </a:p>
          <a:p>
            <a:pPr marL="0" indent="0">
              <a:buNone/>
            </a:pPr>
            <a:r>
              <a:rPr lang="en-ZA" sz="3200" b="1" dirty="0"/>
              <a:t>www.altaswanepoel.co.za</a:t>
            </a:r>
          </a:p>
        </p:txBody>
      </p:sp>
      <p:pic>
        <p:nvPicPr>
          <p:cNvPr id="4" name="Picture 3">
            <a:extLst>
              <a:ext uri="{FF2B5EF4-FFF2-40B4-BE49-F238E27FC236}">
                <a16:creationId xmlns:a16="http://schemas.microsoft.com/office/drawing/2014/main" xmlns="" id="{0AC49C62-5370-45C7-9701-C0093D668C32}"/>
              </a:ext>
            </a:extLst>
          </p:cNvPr>
          <p:cNvPicPr>
            <a:picLocks noChangeAspect="1"/>
          </p:cNvPicPr>
          <p:nvPr/>
        </p:nvPicPr>
        <p:blipFill rotWithShape="1">
          <a:blip r:embed="rId3"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28697308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3352" y="476672"/>
            <a:ext cx="11665296" cy="6594113"/>
          </a:xfrm>
          <a:prstGeom prst="rect">
            <a:avLst/>
          </a:prstGeom>
        </p:spPr>
        <p:txBody>
          <a:bodyPr wrap="square">
            <a:spAutoFit/>
          </a:bodyPr>
          <a:lstStyle/>
          <a:p>
            <a:pPr algn="ctr"/>
            <a:r>
              <a:rPr lang="en-ZA" sz="3200" b="1" dirty="0">
                <a:solidFill>
                  <a:srgbClr val="E3721D"/>
                </a:solidFill>
                <a:latin typeface="+mj-lt"/>
              </a:rPr>
              <a:t>CLAUSE 1- DEFINITIONS	- Existing drafts</a:t>
            </a:r>
          </a:p>
          <a:p>
            <a:pPr algn="just" fontAlgn="auto">
              <a:lnSpc>
                <a:spcPct val="150000"/>
              </a:lnSpc>
            </a:pPr>
            <a:r>
              <a:rPr lang="en-ZA" sz="1600" i="1" dirty="0">
                <a:effectLst/>
                <a:ea typeface="Calibri" panose="020F0502020204030204" pitchFamily="34" charset="0"/>
                <a:cs typeface="Times New Roman" panose="02020603050405020304" pitchFamily="18" charset="0"/>
              </a:rPr>
              <a:t>‘‘ </a:t>
            </a:r>
            <a:r>
              <a:rPr lang="en-ZA" sz="1600" b="1" i="1" dirty="0">
                <a:effectLst/>
                <a:ea typeface="Calibri" panose="020F0502020204030204" pitchFamily="34" charset="0"/>
                <a:cs typeface="Times New Roman" panose="02020603050405020304" pitchFamily="18" charset="0"/>
              </a:rPr>
              <a:t>‘motor vehicle’ </a:t>
            </a:r>
            <a:r>
              <a:rPr lang="en-ZA" sz="1600" i="1" dirty="0">
                <a:effectLst/>
                <a:ea typeface="Calibri" panose="020F0502020204030204" pitchFamily="34" charset="0"/>
                <a:cs typeface="Times New Roman" panose="02020603050405020304" pitchFamily="18" charset="0"/>
              </a:rPr>
              <a:t>means any self-propelled vehicle, and includes—</a:t>
            </a:r>
            <a:endParaRPr lang="en-ZA" sz="1600" dirty="0">
              <a:effectLst/>
              <a:ea typeface="Times New Roman" panose="02020603050405020304" pitchFamily="18" charset="0"/>
              <a:cs typeface="Times New Roman" panose="02020603050405020304" pitchFamily="18" charset="0"/>
            </a:endParaRPr>
          </a:p>
          <a:p>
            <a:pPr marL="365125" indent="-365125" algn="just" fontAlgn="auto">
              <a:lnSpc>
                <a:spcPct val="150000"/>
              </a:lnSpc>
            </a:pPr>
            <a:r>
              <a:rPr lang="en-ZA" sz="1600" i="1" dirty="0">
                <a:effectLst/>
                <a:ea typeface="Calibri" panose="020F0502020204030204" pitchFamily="34" charset="0"/>
                <a:cs typeface="Times New Roman" panose="02020603050405020304" pitchFamily="18" charset="0"/>
              </a:rPr>
              <a:t>(a) a trailer; and</a:t>
            </a:r>
            <a:endParaRPr lang="en-ZA" sz="1600" dirty="0">
              <a:effectLst/>
              <a:ea typeface="Times New Roman" panose="02020603050405020304" pitchFamily="18" charset="0"/>
              <a:cs typeface="Times New Roman" panose="02020603050405020304" pitchFamily="18" charset="0"/>
            </a:endParaRPr>
          </a:p>
          <a:p>
            <a:pPr marL="365125" indent="-365125" algn="just" fontAlgn="auto">
              <a:lnSpc>
                <a:spcPct val="150000"/>
              </a:lnSpc>
            </a:pPr>
            <a:r>
              <a:rPr lang="en-ZA" sz="1600" i="1" dirty="0">
                <a:effectLst/>
                <a:ea typeface="Calibri" panose="020F0502020204030204" pitchFamily="34" charset="0"/>
                <a:cs typeface="Times New Roman" panose="02020603050405020304" pitchFamily="18" charset="0"/>
              </a:rPr>
              <a:t>(b) a vehicle having pedals and an engine or an electric motor as an integral part thereof or attached thereto and which is designed or adapted to be propelled by means of such pedals, engine or electric motor, or both such pedals </a:t>
            </a:r>
            <a:r>
              <a:rPr lang="en-ZA" sz="1600" b="1" i="1" dirty="0">
                <a:effectLst/>
                <a:ea typeface="Calibri" panose="020F0502020204030204" pitchFamily="34" charset="0"/>
                <a:cs typeface="Times New Roman" panose="02020603050405020304" pitchFamily="18" charset="0"/>
              </a:rPr>
              <a:t>[and]</a:t>
            </a:r>
            <a:r>
              <a:rPr lang="en-ZA" sz="1600" i="1" dirty="0">
                <a:effectLst/>
                <a:ea typeface="Calibri" panose="020F0502020204030204" pitchFamily="34" charset="0"/>
                <a:cs typeface="Times New Roman" panose="02020603050405020304" pitchFamily="18" charset="0"/>
              </a:rPr>
              <a:t>, engine or electric motor, but does not include—</a:t>
            </a:r>
            <a:endParaRPr lang="en-ZA" sz="1600" dirty="0">
              <a:effectLst/>
              <a:ea typeface="Times New Roman" panose="02020603050405020304" pitchFamily="18" charset="0"/>
              <a:cs typeface="Times New Roman" panose="02020603050405020304" pitchFamily="18" charset="0"/>
            </a:endParaRPr>
          </a:p>
          <a:p>
            <a:pPr marL="711200" indent="-346075" algn="just" fontAlgn="auto">
              <a:lnSpc>
                <a:spcPct val="150000"/>
              </a:lnSpc>
            </a:pPr>
            <a:r>
              <a:rPr lang="en-ZA" sz="1600" i="1" dirty="0">
                <a:effectLst/>
                <a:ea typeface="Calibri" panose="020F0502020204030204" pitchFamily="34" charset="0"/>
                <a:cs typeface="Times New Roman" panose="02020603050405020304" pitchFamily="18" charset="0"/>
              </a:rPr>
              <a:t>(i)	any vehicle propelled by electrical power derived from storage batteries and which is controlled by a pedestrian; </a:t>
            </a:r>
            <a:r>
              <a:rPr lang="en-ZA" sz="1600" b="1" i="1" dirty="0">
                <a:effectLst/>
                <a:ea typeface="Calibri" panose="020F0502020204030204" pitchFamily="34" charset="0"/>
                <a:cs typeface="Times New Roman" panose="02020603050405020304" pitchFamily="18" charset="0"/>
              </a:rPr>
              <a:t>[or]</a:t>
            </a:r>
            <a:endParaRPr lang="en-ZA" sz="1600" dirty="0">
              <a:effectLst/>
              <a:ea typeface="Times New Roman" panose="02020603050405020304" pitchFamily="18" charset="0"/>
              <a:cs typeface="Times New Roman" panose="02020603050405020304" pitchFamily="18" charset="0"/>
            </a:endParaRPr>
          </a:p>
          <a:p>
            <a:pPr marL="711200" indent="-346075" algn="just" fontAlgn="auto">
              <a:lnSpc>
                <a:spcPct val="150000"/>
              </a:lnSpc>
            </a:pPr>
            <a:r>
              <a:rPr lang="en-ZA" sz="1600" i="1" dirty="0">
                <a:effectLst/>
                <a:ea typeface="Calibri" panose="020F0502020204030204" pitchFamily="34" charset="0"/>
                <a:cs typeface="Times New Roman" panose="02020603050405020304" pitchFamily="18" charset="0"/>
              </a:rPr>
              <a:t>(ii) any vehicle with a mass not exceeding 230 </a:t>
            </a:r>
            <a:r>
              <a:rPr lang="en-ZA" sz="1600" b="1" i="1" dirty="0">
                <a:effectLst/>
                <a:ea typeface="Calibri" panose="020F0502020204030204" pitchFamily="34" charset="0"/>
                <a:cs typeface="Times New Roman" panose="02020603050405020304" pitchFamily="18" charset="0"/>
              </a:rPr>
              <a:t>[kilograms] </a:t>
            </a:r>
            <a:r>
              <a:rPr lang="en-ZA" sz="1600" i="1" dirty="0">
                <a:effectLst/>
                <a:ea typeface="Calibri" panose="020F0502020204030204" pitchFamily="34" charset="0"/>
                <a:cs typeface="Times New Roman" panose="02020603050405020304" pitchFamily="18" charset="0"/>
              </a:rPr>
              <a:t>kg and specially designed and constructed, and not merely adapted, for the use of any person suffering from some physical defect or disability and used solely by such person; or</a:t>
            </a:r>
            <a:endParaRPr lang="en-ZA" sz="1600" dirty="0">
              <a:effectLst/>
              <a:ea typeface="Times New Roman" panose="02020603050405020304" pitchFamily="18" charset="0"/>
              <a:cs typeface="Times New Roman" panose="02020603050405020304" pitchFamily="18" charset="0"/>
            </a:endParaRPr>
          </a:p>
          <a:p>
            <a:pPr marL="711200" indent="-346075" algn="just" fontAlgn="auto">
              <a:lnSpc>
                <a:spcPct val="150000"/>
              </a:lnSpc>
            </a:pPr>
            <a:r>
              <a:rPr lang="en-ZA" sz="1600" i="1" dirty="0">
                <a:effectLst/>
                <a:ea typeface="Calibri" panose="020F0502020204030204" pitchFamily="34" charset="0"/>
                <a:cs typeface="Times New Roman" panose="02020603050405020304" pitchFamily="18" charset="0"/>
              </a:rPr>
              <a:t>(iii) a pedal cycle having pedals and an engine or an electrical motor as an integral part thereof with a maximum design speed </a:t>
            </a:r>
            <a:r>
              <a:rPr lang="en-ZA" sz="1600" i="1" dirty="0">
                <a:effectLst/>
                <a:highlight>
                  <a:srgbClr val="FFFF00"/>
                </a:highlight>
                <a:ea typeface="Calibri" panose="020F0502020204030204" pitchFamily="34" charset="0"/>
                <a:cs typeface="Times New Roman" panose="02020603050405020304" pitchFamily="18" charset="0"/>
              </a:rPr>
              <a:t>not exceeding 45 km/h</a:t>
            </a:r>
            <a:r>
              <a:rPr lang="en-ZA" sz="1600" i="1" dirty="0">
                <a:effectLst/>
                <a:ea typeface="Calibri" panose="020F0502020204030204" pitchFamily="34" charset="0"/>
                <a:cs typeface="Times New Roman" panose="02020603050405020304" pitchFamily="18" charset="0"/>
              </a:rPr>
              <a:t>;’’;</a:t>
            </a:r>
            <a:endParaRPr lang="en-ZA" sz="1600" dirty="0">
              <a:effectLst/>
              <a:ea typeface="Times New Roman" panose="02020603050405020304" pitchFamily="18" charset="0"/>
              <a:cs typeface="Times New Roman" panose="02020603050405020304" pitchFamily="18" charset="0"/>
            </a:endParaRPr>
          </a:p>
          <a:p>
            <a:pPr algn="just" fontAlgn="auto">
              <a:lnSpc>
                <a:spcPct val="150000"/>
              </a:lnSpc>
            </a:pPr>
            <a:r>
              <a:rPr lang="en-ZA" sz="1600" i="1" dirty="0">
                <a:effectLst/>
                <a:ea typeface="Calibri" panose="020F0502020204030204" pitchFamily="34" charset="0"/>
                <a:cs typeface="Times New Roman" panose="02020603050405020304" pitchFamily="18" charset="0"/>
              </a:rPr>
              <a:t>‘‘ </a:t>
            </a:r>
            <a:r>
              <a:rPr lang="en-ZA" sz="1600" b="1" i="1" dirty="0">
                <a:effectLst/>
                <a:ea typeface="Calibri" panose="020F0502020204030204" pitchFamily="34" charset="0"/>
                <a:cs typeface="Times New Roman" panose="02020603050405020304" pitchFamily="18" charset="0"/>
              </a:rPr>
              <a:t>‘pedal cycle’ </a:t>
            </a:r>
            <a:r>
              <a:rPr lang="en-ZA" sz="1600" i="1" dirty="0">
                <a:effectLst/>
                <a:ea typeface="Calibri" panose="020F0502020204030204" pitchFamily="34" charset="0"/>
                <a:cs typeface="Times New Roman" panose="02020603050405020304" pitchFamily="18" charset="0"/>
              </a:rPr>
              <a:t>means—</a:t>
            </a:r>
            <a:endParaRPr lang="en-ZA" sz="1600" dirty="0">
              <a:effectLst/>
              <a:ea typeface="Times New Roman" panose="02020603050405020304" pitchFamily="18" charset="0"/>
              <a:cs typeface="Times New Roman" panose="02020603050405020304" pitchFamily="18" charset="0"/>
            </a:endParaRPr>
          </a:p>
          <a:p>
            <a:pPr marL="365125" indent="-365125" algn="just" fontAlgn="auto">
              <a:lnSpc>
                <a:spcPct val="150000"/>
              </a:lnSpc>
            </a:pPr>
            <a:r>
              <a:rPr lang="en-ZA" sz="1600" i="1" dirty="0">
                <a:effectLst/>
                <a:ea typeface="Calibri" panose="020F0502020204030204" pitchFamily="34" charset="0"/>
                <a:cs typeface="Times New Roman" panose="02020603050405020304" pitchFamily="18" charset="0"/>
              </a:rPr>
              <a:t>(a) any bicycle or tricycle designed for propulsion solely by means of human power; or</a:t>
            </a:r>
            <a:endParaRPr lang="en-ZA" sz="1600" dirty="0">
              <a:effectLst/>
              <a:ea typeface="Times New Roman" panose="02020603050405020304" pitchFamily="18" charset="0"/>
              <a:cs typeface="Times New Roman" panose="02020603050405020304" pitchFamily="18" charset="0"/>
            </a:endParaRPr>
          </a:p>
          <a:p>
            <a:pPr marL="365125" indent="-365125" algn="just" fontAlgn="auto">
              <a:lnSpc>
                <a:spcPct val="150000"/>
              </a:lnSpc>
            </a:pPr>
            <a:r>
              <a:rPr lang="en-ZA" sz="1600" i="1" dirty="0">
                <a:effectLst/>
                <a:ea typeface="Calibri" panose="020F0502020204030204" pitchFamily="34" charset="0"/>
                <a:cs typeface="Times New Roman" panose="02020603050405020304" pitchFamily="18" charset="0"/>
              </a:rPr>
              <a:t>(b) any bicycle or tricycle with operable pedals and an electric motor with a total weight that does not exceed 30kg: Provided that the electric motor may not be capable of propelling the bicycle or tricycle unassisted at a speed </a:t>
            </a:r>
            <a:r>
              <a:rPr lang="en-ZA" sz="1600" i="1" dirty="0">
                <a:effectLst/>
                <a:highlight>
                  <a:srgbClr val="FFFF00"/>
                </a:highlight>
                <a:ea typeface="Calibri" panose="020F0502020204030204" pitchFamily="34" charset="0"/>
                <a:cs typeface="Times New Roman" panose="02020603050405020304" pitchFamily="18" charset="0"/>
              </a:rPr>
              <a:t>not exceeding  25km/h</a:t>
            </a:r>
            <a:r>
              <a:rPr lang="en-ZA" sz="1600" i="1" dirty="0">
                <a:effectLst/>
                <a:ea typeface="Calibri" panose="020F0502020204030204" pitchFamily="34" charset="0"/>
                <a:cs typeface="Times New Roman" panose="02020603050405020304" pitchFamily="18" charset="0"/>
              </a:rPr>
              <a:t>;’’;</a:t>
            </a:r>
            <a:endParaRPr lang="en-ZA" sz="1600" dirty="0">
              <a:effectLst/>
              <a:ea typeface="Times New Roman" panose="02020603050405020304" pitchFamily="18" charset="0"/>
              <a:cs typeface="Times New Roman" panose="02020603050405020304" pitchFamily="18" charset="0"/>
            </a:endParaRPr>
          </a:p>
          <a:p>
            <a:pPr marL="685800" indent="-685800" algn="just">
              <a:spcBef>
                <a:spcPts val="1500"/>
              </a:spcBef>
              <a:spcAft>
                <a:spcPts val="600"/>
              </a:spcAft>
              <a:buFont typeface="Wingdings" panose="05000000000000000000" pitchFamily="2" charset="2"/>
              <a:buChar char="Ø"/>
              <a:tabLst>
                <a:tab pos="685800" algn="l"/>
              </a:tabLst>
            </a:pPr>
            <a:endParaRPr lang="en-GB" b="1" dirty="0">
              <a:effectLst/>
              <a:ea typeface="Times New Roman" panose="02020603050405020304" pitchFamily="18" charset="0"/>
              <a:cs typeface="Arial" panose="020B0604020202020204" pitchFamily="34" charset="0"/>
            </a:endParaRPr>
          </a:p>
        </p:txBody>
      </p:sp>
      <p:pic>
        <p:nvPicPr>
          <p:cNvPr id="3" name="Picture 2">
            <a:extLst>
              <a:ext uri="{FF2B5EF4-FFF2-40B4-BE49-F238E27FC236}">
                <a16:creationId xmlns:a16="http://schemas.microsoft.com/office/drawing/2014/main" xmlns="" id="{EF9D7EC2-BFB1-4C54-9989-85EC5529DA5F}"/>
              </a:ext>
            </a:extLst>
          </p:cNvPr>
          <p:cNvPicPr>
            <a:picLocks noChangeAspect="1"/>
          </p:cNvPicPr>
          <p:nvPr/>
        </p:nvPicPr>
        <p:blipFill rotWithShape="1">
          <a:blip r:embed="rId2" cstate="print"/>
          <a:srcRect t="21504" b="19169"/>
          <a:stretch/>
        </p:blipFill>
        <p:spPr>
          <a:xfrm>
            <a:off x="11208568" y="6237312"/>
            <a:ext cx="824987" cy="491679"/>
          </a:xfrm>
          <a:prstGeom prst="rect">
            <a:avLst/>
          </a:prstGeom>
        </p:spPr>
      </p:pic>
    </p:spTree>
    <p:extLst>
      <p:ext uri="{BB962C8B-B14F-4D97-AF65-F5344CB8AC3E}">
        <p14:creationId xmlns:p14="http://schemas.microsoft.com/office/powerpoint/2010/main" xmlns="" val="13024982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3352" y="332656"/>
            <a:ext cx="11665296" cy="6444136"/>
          </a:xfrm>
          <a:prstGeom prst="rect">
            <a:avLst/>
          </a:prstGeom>
        </p:spPr>
        <p:txBody>
          <a:bodyPr wrap="square">
            <a:spAutoFit/>
          </a:bodyPr>
          <a:lstStyle/>
          <a:p>
            <a:pPr algn="ctr"/>
            <a:r>
              <a:rPr lang="en-ZA" sz="3200" b="1" dirty="0">
                <a:solidFill>
                  <a:srgbClr val="E3721D"/>
                </a:solidFill>
                <a:latin typeface="+mj-lt"/>
              </a:rPr>
              <a:t>CLAUSE 1- DEFINITIONS	</a:t>
            </a:r>
          </a:p>
          <a:p>
            <a:pPr algn="just">
              <a:lnSpc>
                <a:spcPct val="150000"/>
              </a:lnSpc>
            </a:pPr>
            <a:r>
              <a:rPr lang="en-ZA" sz="1600" b="1" i="1" dirty="0">
                <a:effectLst/>
                <a:ea typeface="Calibri" panose="020F0502020204030204" pitchFamily="34" charset="0"/>
                <a:cs typeface="Times New Roman" panose="02020603050405020304" pitchFamily="18" charset="0"/>
              </a:rPr>
              <a:t>ROAD INFRASTRUCTURE </a:t>
            </a:r>
            <a:r>
              <a:rPr lang="en-ZA" sz="1700" b="1" i="1" dirty="0">
                <a:effectLst/>
                <a:ea typeface="Calibri" panose="020F0502020204030204" pitchFamily="34" charset="0"/>
                <a:cs typeface="Times New Roman" panose="02020603050405020304" pitchFamily="18" charset="0"/>
              </a:rPr>
              <a:t>POLICY – NMT VEHICLES‘</a:t>
            </a:r>
          </a:p>
          <a:p>
            <a:pPr algn="just" fontAlgn="auto">
              <a:lnSpc>
                <a:spcPct val="150000"/>
              </a:lnSpc>
            </a:pPr>
            <a:r>
              <a:rPr lang="en-ZA" sz="1700" i="1" dirty="0">
                <a:effectLst/>
                <a:ea typeface="Calibri" panose="020F0502020204030204" pitchFamily="34" charset="0"/>
                <a:cs typeface="Times New Roman" panose="02020603050405020304" pitchFamily="18" charset="0"/>
              </a:rPr>
              <a:t>In addition, eco-mobility modal options are also included into this definition of NMT. These refer to transport options that are </a:t>
            </a:r>
            <a:r>
              <a:rPr lang="en-ZA" sz="1700" i="1" dirty="0">
                <a:effectLst/>
                <a:ea typeface="Times New Roman" panose="02020603050405020304" pitchFamily="18" charset="0"/>
                <a:cs typeface="Times New Roman" panose="02020603050405020304" pitchFamily="18" charset="0"/>
              </a:rPr>
              <a:t>integrated with public transport, socially inclusive, environmentally friendly, </a:t>
            </a:r>
            <a:r>
              <a:rPr lang="en-ZA" sz="1700" i="1" u="sng" dirty="0">
                <a:effectLst/>
                <a:ea typeface="Times New Roman" panose="02020603050405020304" pitchFamily="18" charset="0"/>
                <a:cs typeface="Times New Roman" panose="02020603050405020304" pitchFamily="18" charset="0"/>
              </a:rPr>
              <a:t>right sized for their purpose, energy source sustainable, produces zero emissions, preferably they are powered by renewable energy sources such as solar, wind or bio energy from waste,  NMT vehicles are deemed to not exceed a top speed of 35 kilometres per hour. </a:t>
            </a:r>
            <a:endParaRPr lang="en-ZA" sz="1700" dirty="0">
              <a:effectLst/>
              <a:ea typeface="Times New Roman" panose="02020603050405020304" pitchFamily="18" charset="0"/>
              <a:cs typeface="Times New Roman" panose="02020603050405020304" pitchFamily="18" charset="0"/>
            </a:endParaRPr>
          </a:p>
          <a:p>
            <a:pPr algn="just" fontAlgn="auto">
              <a:lnSpc>
                <a:spcPct val="150000"/>
              </a:lnSpc>
            </a:pPr>
            <a:r>
              <a:rPr lang="en-ZA" sz="1700" b="1" dirty="0">
                <a:effectLst/>
                <a:ea typeface="Calibri" panose="020F0502020204030204" pitchFamily="34" charset="0"/>
                <a:cs typeface="Times New Roman" panose="02020603050405020304" pitchFamily="18" charset="0"/>
              </a:rPr>
              <a:t>NLTA - Section 10A – Act with President for signing</a:t>
            </a:r>
            <a:endParaRPr lang="en-ZA" sz="1700" b="1" dirty="0">
              <a:effectLst/>
              <a:ea typeface="Times New Roman" panose="02020603050405020304" pitchFamily="18" charset="0"/>
              <a:cs typeface="Times New Roman" panose="02020603050405020304" pitchFamily="18" charset="0"/>
            </a:endParaRPr>
          </a:p>
          <a:p>
            <a:pPr algn="just" fontAlgn="auto">
              <a:lnSpc>
                <a:spcPct val="150000"/>
              </a:lnSpc>
            </a:pPr>
            <a:r>
              <a:rPr lang="en-ZA" sz="1700" b="1" i="1" dirty="0">
                <a:effectLst/>
                <a:ea typeface="Calibri" panose="020F0502020204030204" pitchFamily="34" charset="0"/>
                <a:cs typeface="Times New Roman" panose="02020603050405020304" pitchFamily="18" charset="0"/>
              </a:rPr>
              <a:t>‘‘Accessible and non-motorised transport</a:t>
            </a:r>
            <a:endParaRPr lang="en-ZA" sz="1700" dirty="0">
              <a:effectLst/>
              <a:ea typeface="Times New Roman" panose="02020603050405020304" pitchFamily="18" charset="0"/>
              <a:cs typeface="Times New Roman" panose="02020603050405020304" pitchFamily="18" charset="0"/>
            </a:endParaRPr>
          </a:p>
          <a:p>
            <a:pPr algn="just" fontAlgn="auto">
              <a:lnSpc>
                <a:spcPct val="150000"/>
              </a:lnSpc>
            </a:pPr>
            <a:r>
              <a:rPr lang="en-ZA" sz="1700" b="1" i="1" dirty="0">
                <a:effectLst/>
                <a:ea typeface="Calibri" panose="020F0502020204030204" pitchFamily="34" charset="0"/>
                <a:cs typeface="Times New Roman" panose="02020603050405020304" pitchFamily="18" charset="0"/>
              </a:rPr>
              <a:t>10A</a:t>
            </a:r>
            <a:r>
              <a:rPr lang="en-ZA" sz="1700" i="1" dirty="0">
                <a:effectLst/>
                <a:ea typeface="Calibri" panose="020F0502020204030204" pitchFamily="34" charset="0"/>
                <a:cs typeface="Times New Roman" panose="02020603050405020304" pitchFamily="18" charset="0"/>
              </a:rPr>
              <a:t>. (1) The Minister, all MECs and planning authorities must take steps in performing their functions under this Act to promote accessible transport and non-motorised transport.</a:t>
            </a:r>
            <a:endParaRPr lang="en-ZA" sz="1700" dirty="0">
              <a:effectLst/>
              <a:ea typeface="Times New Roman" panose="02020603050405020304" pitchFamily="18" charset="0"/>
              <a:cs typeface="Times New Roman" panose="02020603050405020304" pitchFamily="18" charset="0"/>
            </a:endParaRPr>
          </a:p>
          <a:p>
            <a:pPr algn="just" fontAlgn="auto">
              <a:lnSpc>
                <a:spcPct val="150000"/>
              </a:lnSpc>
            </a:pPr>
            <a:r>
              <a:rPr lang="en-ZA" sz="1700" i="1" dirty="0">
                <a:effectLst/>
                <a:ea typeface="Calibri" panose="020F0502020204030204" pitchFamily="34" charset="0"/>
                <a:cs typeface="Times New Roman" panose="02020603050405020304" pitchFamily="18" charset="0"/>
              </a:rPr>
              <a:t>       (2) For the purposes of this section, ‘‘accessible transport’’ means transport that is accessible to all persons in the area, including, but not limited to, targeted categories of passengers, pedestrians and cyclists to their intended destinations in a safe and convenient manner, and in relation to infrastructure means the design of facilities that are usable by all people to the greatest extent possible, with or without the need for adaptation or specialised design.’’</a:t>
            </a:r>
            <a:r>
              <a:rPr lang="en-ZA" sz="1700" b="1" i="1" dirty="0">
                <a:effectLst/>
                <a:ea typeface="Calibri" panose="020F0502020204030204" pitchFamily="34" charset="0"/>
                <a:cs typeface="Times New Roman" panose="02020603050405020304" pitchFamily="18" charset="0"/>
              </a:rPr>
              <a:t>.</a:t>
            </a:r>
          </a:p>
          <a:p>
            <a:pPr algn="just" fontAlgn="auto">
              <a:lnSpc>
                <a:spcPct val="150000"/>
              </a:lnSpc>
            </a:pPr>
            <a:r>
              <a:rPr lang="en-ZA" sz="1700" b="1" i="1" dirty="0">
                <a:ea typeface="Times New Roman" panose="02020603050405020304" pitchFamily="18" charset="0"/>
                <a:cs typeface="Times New Roman" panose="02020603050405020304" pitchFamily="18" charset="0"/>
              </a:rPr>
              <a:t>UNIDO also commented on Roads Policy – definitions proposed</a:t>
            </a:r>
            <a:endParaRPr lang="en-ZA" sz="1700" dirty="0">
              <a:effectLst/>
              <a:ea typeface="Times New Roman" panose="02020603050405020304" pitchFamily="18" charset="0"/>
              <a:cs typeface="Times New Roman" panose="02020603050405020304" pitchFamily="18" charset="0"/>
            </a:endParaRPr>
          </a:p>
          <a:p>
            <a:pPr algn="just" fontAlgn="auto">
              <a:lnSpc>
                <a:spcPct val="150000"/>
              </a:lnSpc>
            </a:pPr>
            <a:endParaRPr lang="en-GB" b="1" dirty="0">
              <a:effectLst/>
              <a:ea typeface="Times New Roman" panose="02020603050405020304" pitchFamily="18" charset="0"/>
              <a:cs typeface="Arial" panose="020B0604020202020204" pitchFamily="34" charset="0"/>
            </a:endParaRPr>
          </a:p>
        </p:txBody>
      </p:sp>
      <p:pic>
        <p:nvPicPr>
          <p:cNvPr id="3" name="Picture 2">
            <a:extLst>
              <a:ext uri="{FF2B5EF4-FFF2-40B4-BE49-F238E27FC236}">
                <a16:creationId xmlns:a16="http://schemas.microsoft.com/office/drawing/2014/main" xmlns="" id="{B8105D53-94E0-4A57-9817-EBFB2A24812E}"/>
              </a:ext>
            </a:extLst>
          </p:cNvPr>
          <p:cNvPicPr>
            <a:picLocks noChangeAspect="1"/>
          </p:cNvPicPr>
          <p:nvPr/>
        </p:nvPicPr>
        <p:blipFill rotWithShape="1">
          <a:blip r:embed="rId2" cstate="print"/>
          <a:srcRect t="21504" b="19169"/>
          <a:stretch/>
        </p:blipFill>
        <p:spPr>
          <a:xfrm>
            <a:off x="10874148" y="5949280"/>
            <a:ext cx="1087399" cy="648072"/>
          </a:xfrm>
          <a:prstGeom prst="rect">
            <a:avLst/>
          </a:prstGeom>
        </p:spPr>
      </p:pic>
    </p:spTree>
    <p:extLst>
      <p:ext uri="{BB962C8B-B14F-4D97-AF65-F5344CB8AC3E}">
        <p14:creationId xmlns:p14="http://schemas.microsoft.com/office/powerpoint/2010/main" xmlns="" val="40812396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3352" y="404664"/>
            <a:ext cx="11665296" cy="6767302"/>
          </a:xfrm>
          <a:prstGeom prst="rect">
            <a:avLst/>
          </a:prstGeom>
        </p:spPr>
        <p:txBody>
          <a:bodyPr wrap="square">
            <a:spAutoFit/>
          </a:bodyPr>
          <a:lstStyle/>
          <a:p>
            <a:pPr algn="ctr"/>
            <a:r>
              <a:rPr lang="en-ZA" sz="3200" b="1" dirty="0">
                <a:solidFill>
                  <a:srgbClr val="E3721D"/>
                </a:solidFill>
                <a:latin typeface="+mj-lt"/>
              </a:rPr>
              <a:t>CLAUSE 1- DEFINITIONS	- Proposed definitions</a:t>
            </a:r>
          </a:p>
          <a:p>
            <a:pPr algn="just" fontAlgn="auto">
              <a:lnSpc>
                <a:spcPct val="150000"/>
              </a:lnSpc>
            </a:pPr>
            <a:r>
              <a:rPr lang="en-ZA" sz="1400" i="1" dirty="0">
                <a:effectLst/>
                <a:ea typeface="Calibri" panose="020F0502020204030204" pitchFamily="34" charset="0"/>
                <a:cs typeface="Times New Roman" panose="02020603050405020304" pitchFamily="18" charset="0"/>
              </a:rPr>
              <a:t>“</a:t>
            </a:r>
            <a:r>
              <a:rPr lang="en-ZA" sz="1400" b="1" i="1" dirty="0">
                <a:effectLst/>
                <a:ea typeface="Calibri" panose="020F0502020204030204" pitchFamily="34" charset="0"/>
                <a:cs typeface="Times New Roman" panose="02020603050405020304" pitchFamily="18" charset="0"/>
              </a:rPr>
              <a:t>motor vehicle</a:t>
            </a:r>
            <a:r>
              <a:rPr lang="en-ZA" sz="1400" i="1" dirty="0">
                <a:effectLst/>
                <a:ea typeface="Calibri" panose="020F0502020204030204" pitchFamily="34" charset="0"/>
                <a:cs typeface="Times New Roman" panose="02020603050405020304" pitchFamily="18" charset="0"/>
              </a:rPr>
              <a:t>” means any self-propelled vehicle and includes—</a:t>
            </a:r>
            <a:endParaRPr lang="en-ZA" sz="1400" dirty="0">
              <a:effectLst/>
              <a:ea typeface="Times New Roman" panose="02020603050405020304" pitchFamily="18" charset="0"/>
              <a:cs typeface="Times New Roman" panose="02020603050405020304" pitchFamily="18" charset="0"/>
            </a:endParaRPr>
          </a:p>
          <a:p>
            <a:pPr marL="365125" indent="-365125" algn="just" fontAlgn="auto">
              <a:lnSpc>
                <a:spcPct val="150000"/>
              </a:lnSpc>
            </a:pPr>
            <a:r>
              <a:rPr lang="en-ZA" sz="1400" i="1" dirty="0">
                <a:effectLst/>
                <a:ea typeface="Calibri" panose="020F0502020204030204" pitchFamily="34" charset="0"/>
                <a:cs typeface="Times New Roman" panose="02020603050405020304" pitchFamily="18" charset="0"/>
              </a:rPr>
              <a:t>(a)    a trailer; and</a:t>
            </a:r>
            <a:endParaRPr lang="en-ZA" sz="1400" dirty="0">
              <a:effectLst/>
              <a:ea typeface="Times New Roman" panose="02020603050405020304" pitchFamily="18" charset="0"/>
              <a:cs typeface="Times New Roman" panose="02020603050405020304" pitchFamily="18" charset="0"/>
            </a:endParaRPr>
          </a:p>
          <a:p>
            <a:pPr marL="365125" indent="-365125" algn="just" fontAlgn="auto">
              <a:lnSpc>
                <a:spcPct val="150000"/>
              </a:lnSpc>
            </a:pPr>
            <a:r>
              <a:rPr lang="en-ZA" sz="1400" i="1" dirty="0">
                <a:effectLst/>
                <a:ea typeface="Calibri" panose="020F0502020204030204" pitchFamily="34" charset="0"/>
                <a:cs typeface="Times New Roman" panose="02020603050405020304" pitchFamily="18" charset="0"/>
              </a:rPr>
              <a:t>(b)    </a:t>
            </a:r>
            <a:r>
              <a:rPr lang="en-ZA" sz="1400" i="1" u="sng" dirty="0">
                <a:effectLst/>
                <a:ea typeface="Calibri" panose="020F0502020204030204" pitchFamily="34" charset="0"/>
                <a:cs typeface="Times New Roman" panose="02020603050405020304" pitchFamily="18" charset="0"/>
              </a:rPr>
              <a:t>a power assisted pedal cycle, except for a power assisted pedal cycle contemplated in subparagraph (iii)</a:t>
            </a:r>
            <a:r>
              <a:rPr lang="en-ZA" sz="1400" i="1" dirty="0">
                <a:effectLst/>
                <a:ea typeface="Calibri" panose="020F0502020204030204" pitchFamily="34" charset="0"/>
                <a:cs typeface="Times New Roman" panose="02020603050405020304" pitchFamily="18" charset="0"/>
              </a:rPr>
              <a:t> [</a:t>
            </a:r>
            <a:r>
              <a:rPr lang="en-ZA" sz="1400" b="1" i="1" dirty="0">
                <a:effectLst/>
                <a:ea typeface="Calibri" panose="020F0502020204030204" pitchFamily="34" charset="0"/>
                <a:cs typeface="Times New Roman" panose="02020603050405020304" pitchFamily="18" charset="0"/>
              </a:rPr>
              <a:t>vehicle having pedals and an engine or an electric motor as an integral part thereof or attached thereto and which is designed or adapted to be propelled by means of such pedals, engine or electric motor, or both such pedals [and], engine or electric motor]</a:t>
            </a:r>
            <a:r>
              <a:rPr lang="en-ZA" sz="1400" i="1" dirty="0">
                <a:effectLst/>
                <a:ea typeface="Calibri" panose="020F0502020204030204" pitchFamily="34" charset="0"/>
                <a:cs typeface="Times New Roman" panose="02020603050405020304" pitchFamily="18" charset="0"/>
              </a:rPr>
              <a:t>, but does not include—</a:t>
            </a:r>
            <a:endParaRPr lang="en-ZA" sz="1400" dirty="0">
              <a:effectLst/>
              <a:ea typeface="Times New Roman" panose="02020603050405020304" pitchFamily="18" charset="0"/>
              <a:cs typeface="Times New Roman" panose="02020603050405020304" pitchFamily="18" charset="0"/>
            </a:endParaRPr>
          </a:p>
          <a:p>
            <a:pPr marL="900113" indent="-442913" algn="just" fontAlgn="auto">
              <a:lnSpc>
                <a:spcPct val="150000"/>
              </a:lnSpc>
            </a:pPr>
            <a:r>
              <a:rPr lang="en-ZA" sz="1400" i="1" dirty="0">
                <a:effectLst/>
                <a:ea typeface="Calibri" panose="020F0502020204030204" pitchFamily="34" charset="0"/>
                <a:cs typeface="Times New Roman" panose="02020603050405020304" pitchFamily="18" charset="0"/>
              </a:rPr>
              <a:t>(i)       any vehicle propelled by electrical power derived from storage batteries and which is controlled by a pedestrian; </a:t>
            </a:r>
            <a:r>
              <a:rPr lang="en-ZA" sz="1400" b="1" i="1" dirty="0">
                <a:effectLst/>
                <a:ea typeface="Calibri" panose="020F0502020204030204" pitchFamily="34" charset="0"/>
                <a:cs typeface="Times New Roman" panose="02020603050405020304" pitchFamily="18" charset="0"/>
              </a:rPr>
              <a:t>[or]</a:t>
            </a:r>
            <a:r>
              <a:rPr lang="en-ZA" sz="1400" i="1" dirty="0">
                <a:effectLst/>
                <a:ea typeface="Calibri" panose="020F0502020204030204" pitchFamily="34" charset="0"/>
                <a:cs typeface="Times New Roman" panose="02020603050405020304" pitchFamily="18" charset="0"/>
              </a:rPr>
              <a:t> </a:t>
            </a:r>
            <a:endParaRPr lang="en-ZA" sz="1400" dirty="0">
              <a:effectLst/>
              <a:ea typeface="Times New Roman" panose="02020603050405020304" pitchFamily="18" charset="0"/>
              <a:cs typeface="Times New Roman" panose="02020603050405020304" pitchFamily="18" charset="0"/>
            </a:endParaRPr>
          </a:p>
          <a:p>
            <a:pPr marL="900113" indent="-442913" algn="just" fontAlgn="auto">
              <a:lnSpc>
                <a:spcPct val="150000"/>
              </a:lnSpc>
            </a:pPr>
            <a:r>
              <a:rPr lang="en-ZA" sz="1400" i="1" dirty="0">
                <a:effectLst/>
                <a:ea typeface="Calibri" panose="020F0502020204030204" pitchFamily="34" charset="0"/>
                <a:cs typeface="Times New Roman" panose="02020603050405020304" pitchFamily="18" charset="0"/>
              </a:rPr>
              <a:t>(ii)      any vehicle with a mass not exceeding 230 kilograms and specially designed and constructed, and not merely adapted, for the use of any person suffering from some physical defect or disability and used solely by such person; </a:t>
            </a:r>
            <a:r>
              <a:rPr lang="en-ZA" sz="1400" b="1" i="1" dirty="0">
                <a:effectLst/>
                <a:ea typeface="Calibri" panose="020F0502020204030204" pitchFamily="34" charset="0"/>
                <a:cs typeface="Times New Roman" panose="02020603050405020304" pitchFamily="18" charset="0"/>
              </a:rPr>
              <a:t>[or]</a:t>
            </a:r>
            <a:endParaRPr lang="en-ZA" sz="1400" dirty="0">
              <a:effectLst/>
              <a:ea typeface="Times New Roman" panose="02020603050405020304" pitchFamily="18" charset="0"/>
              <a:cs typeface="Times New Roman" panose="02020603050405020304" pitchFamily="18" charset="0"/>
            </a:endParaRPr>
          </a:p>
          <a:p>
            <a:pPr marL="900113" indent="-442913" algn="just" fontAlgn="auto">
              <a:lnSpc>
                <a:spcPct val="150000"/>
              </a:lnSpc>
            </a:pPr>
            <a:r>
              <a:rPr lang="en-ZA" sz="1400" i="1" dirty="0">
                <a:effectLst/>
                <a:ea typeface="Calibri" panose="020F0502020204030204" pitchFamily="34" charset="0"/>
                <a:cs typeface="Times New Roman" panose="02020603050405020304" pitchFamily="18" charset="0"/>
              </a:rPr>
              <a:t>(iii)     </a:t>
            </a:r>
            <a:r>
              <a:rPr lang="en-ZA" sz="1400" i="1" u="sng" dirty="0">
                <a:effectLst/>
                <a:ea typeface="Calibri" panose="020F0502020204030204" pitchFamily="34" charset="0"/>
                <a:cs typeface="Times New Roman" panose="02020603050405020304" pitchFamily="18" charset="0"/>
              </a:rPr>
              <a:t>a power assisted pedal cycle, having pedals and an engine or an electrical motor as an integral part thereof, with a maximum mass of 30 kilograms and a design speed not exceeding 25 km/h, that complies with the prescribed requirements for power assisted pedal cycles; or</a:t>
            </a:r>
            <a:endParaRPr lang="en-ZA" sz="1400" dirty="0">
              <a:effectLst/>
              <a:ea typeface="Times New Roman" panose="02020603050405020304" pitchFamily="18" charset="0"/>
              <a:cs typeface="Times New Roman" panose="02020603050405020304" pitchFamily="18" charset="0"/>
            </a:endParaRPr>
          </a:p>
          <a:p>
            <a:pPr marL="900113" indent="-442913" algn="just" fontAlgn="auto">
              <a:lnSpc>
                <a:spcPct val="150000"/>
              </a:lnSpc>
            </a:pPr>
            <a:r>
              <a:rPr lang="en-ZA" sz="1400" i="1" u="sng" dirty="0">
                <a:effectLst/>
                <a:ea typeface="Calibri" panose="020F0502020204030204" pitchFamily="34" charset="0"/>
                <a:cs typeface="Times New Roman" panose="02020603050405020304" pitchFamily="18" charset="0"/>
              </a:rPr>
              <a:t>(iv)     a vehicle that has a maximum design speed of 45 km/h that complies with the prescribed requirements for environmentally friendly vehicles; "; </a:t>
            </a:r>
            <a:endParaRPr lang="en-ZA" sz="1400" dirty="0">
              <a:effectLst/>
              <a:ea typeface="Times New Roman" panose="02020603050405020304" pitchFamily="18" charset="0"/>
              <a:cs typeface="Times New Roman" panose="02020603050405020304" pitchFamily="18" charset="0"/>
            </a:endParaRPr>
          </a:p>
          <a:p>
            <a:pPr algn="just" fontAlgn="auto">
              <a:lnSpc>
                <a:spcPct val="150000"/>
              </a:lnSpc>
            </a:pPr>
            <a:r>
              <a:rPr lang="en-ZA" sz="1400" i="1" dirty="0">
                <a:effectLst/>
                <a:ea typeface="Calibri" panose="020F0502020204030204" pitchFamily="34" charset="0"/>
                <a:cs typeface="Times New Roman" panose="02020603050405020304" pitchFamily="18" charset="0"/>
              </a:rPr>
              <a:t> </a:t>
            </a:r>
            <a:endParaRPr lang="en-ZA" sz="1400" dirty="0">
              <a:effectLst/>
              <a:ea typeface="Times New Roman" panose="02020603050405020304" pitchFamily="18" charset="0"/>
              <a:cs typeface="Times New Roman" panose="02020603050405020304" pitchFamily="18" charset="0"/>
            </a:endParaRPr>
          </a:p>
          <a:p>
            <a:pPr algn="just" fontAlgn="auto">
              <a:lnSpc>
                <a:spcPct val="150000"/>
              </a:lnSpc>
            </a:pPr>
            <a:r>
              <a:rPr lang="en-ZA" sz="1400" i="1" dirty="0">
                <a:effectLst/>
                <a:ea typeface="Calibri" panose="020F0502020204030204" pitchFamily="34" charset="0"/>
                <a:cs typeface="Times New Roman" panose="02020603050405020304" pitchFamily="18" charset="0"/>
              </a:rPr>
              <a:t>“</a:t>
            </a:r>
            <a:r>
              <a:rPr lang="en-ZA" sz="1400" b="1" i="1" dirty="0">
                <a:effectLst/>
                <a:ea typeface="Calibri" panose="020F0502020204030204" pitchFamily="34" charset="0"/>
                <a:cs typeface="Times New Roman" panose="02020603050405020304" pitchFamily="18" charset="0"/>
              </a:rPr>
              <a:t>pedal cycle” means—</a:t>
            </a:r>
            <a:endParaRPr lang="en-ZA" sz="1400" b="1" dirty="0">
              <a:effectLst/>
              <a:ea typeface="Times New Roman" panose="02020603050405020304" pitchFamily="18" charset="0"/>
              <a:cs typeface="Times New Roman" panose="02020603050405020304" pitchFamily="18" charset="0"/>
            </a:endParaRPr>
          </a:p>
          <a:p>
            <a:pPr algn="just" fontAlgn="auto">
              <a:lnSpc>
                <a:spcPct val="150000"/>
              </a:lnSpc>
            </a:pPr>
            <a:r>
              <a:rPr lang="en-ZA" sz="1400" i="1" u="sng" dirty="0">
                <a:effectLst/>
                <a:ea typeface="Calibri" panose="020F0502020204030204" pitchFamily="34" charset="0"/>
                <a:cs typeface="Times New Roman" panose="02020603050405020304" pitchFamily="18" charset="0"/>
              </a:rPr>
              <a:t>(a)</a:t>
            </a:r>
            <a:r>
              <a:rPr lang="en-ZA" sz="1400" i="1" dirty="0">
                <a:effectLst/>
                <a:ea typeface="Calibri" panose="020F0502020204030204" pitchFamily="34" charset="0"/>
                <a:cs typeface="Times New Roman" panose="02020603050405020304" pitchFamily="18" charset="0"/>
              </a:rPr>
              <a:t>     a bicycle or tricycle designed for propulsion solely by means of human power; or </a:t>
            </a:r>
            <a:endParaRPr lang="en-ZA" sz="1400" dirty="0">
              <a:effectLst/>
              <a:ea typeface="Times New Roman" panose="02020603050405020304" pitchFamily="18" charset="0"/>
              <a:cs typeface="Times New Roman" panose="02020603050405020304" pitchFamily="18" charset="0"/>
            </a:endParaRPr>
          </a:p>
          <a:p>
            <a:pPr algn="just" fontAlgn="auto">
              <a:lnSpc>
                <a:spcPct val="150000"/>
              </a:lnSpc>
            </a:pPr>
            <a:r>
              <a:rPr lang="en-ZA" sz="1400" i="1" u="sng" dirty="0">
                <a:effectLst/>
                <a:ea typeface="Calibri" panose="020F0502020204030204" pitchFamily="34" charset="0"/>
                <a:cs typeface="Times New Roman" panose="02020603050405020304" pitchFamily="18" charset="0"/>
              </a:rPr>
              <a:t>(b)     a power assisted pedal cycle,  as contemplated in subparagraph (iii) of the definition of motor vehicle</a:t>
            </a:r>
            <a:r>
              <a:rPr lang="en-ZA" sz="1400" i="1" dirty="0">
                <a:effectLst/>
                <a:ea typeface="Calibri" panose="020F0502020204030204" pitchFamily="34" charset="0"/>
                <a:cs typeface="Times New Roman" panose="02020603050405020304" pitchFamily="18" charset="0"/>
              </a:rPr>
              <a:t>;</a:t>
            </a:r>
            <a:r>
              <a:rPr lang="en-ZA" sz="1400" i="1" u="sng" dirty="0">
                <a:effectLst/>
                <a:ea typeface="Calibri" panose="020F0502020204030204" pitchFamily="34" charset="0"/>
                <a:cs typeface="Times New Roman" panose="02020603050405020304" pitchFamily="18" charset="0"/>
              </a:rPr>
              <a:t>”.</a:t>
            </a:r>
            <a:endParaRPr lang="en-ZA" sz="1400" dirty="0">
              <a:effectLst/>
              <a:ea typeface="Times New Roman" panose="02020603050405020304" pitchFamily="18" charset="0"/>
              <a:cs typeface="Times New Roman" panose="02020603050405020304" pitchFamily="18" charset="0"/>
            </a:endParaRPr>
          </a:p>
          <a:p>
            <a:pPr algn="just" fontAlgn="auto">
              <a:lnSpc>
                <a:spcPct val="150000"/>
              </a:lnSpc>
            </a:pPr>
            <a:r>
              <a:rPr lang="en-US" sz="1400" b="1" dirty="0">
                <a:effectLst/>
                <a:ea typeface="Calibri" panose="020F0502020204030204" pitchFamily="34" charset="0"/>
                <a:cs typeface="Times New Roman" panose="02020603050405020304" pitchFamily="18" charset="0"/>
              </a:rPr>
              <a:t> </a:t>
            </a:r>
            <a:endParaRPr lang="en-ZA" sz="1400" dirty="0">
              <a:effectLst/>
              <a:ea typeface="Times New Roman" panose="02020603050405020304" pitchFamily="18" charset="0"/>
              <a:cs typeface="Times New Roman" panose="02020603050405020304" pitchFamily="18" charset="0"/>
            </a:endParaRPr>
          </a:p>
          <a:p>
            <a:pPr algn="just" fontAlgn="auto">
              <a:lnSpc>
                <a:spcPct val="150000"/>
              </a:lnSpc>
            </a:pPr>
            <a:endParaRPr lang="en-GB" b="1" dirty="0">
              <a:effectLst/>
              <a:ea typeface="Times New Roman" panose="02020603050405020304" pitchFamily="18" charset="0"/>
              <a:cs typeface="Arial" panose="020B0604020202020204" pitchFamily="34" charset="0"/>
            </a:endParaRPr>
          </a:p>
        </p:txBody>
      </p:sp>
      <p:pic>
        <p:nvPicPr>
          <p:cNvPr id="3" name="Picture 2">
            <a:extLst>
              <a:ext uri="{FF2B5EF4-FFF2-40B4-BE49-F238E27FC236}">
                <a16:creationId xmlns:a16="http://schemas.microsoft.com/office/drawing/2014/main" xmlns="" id="{CB098FBF-0D76-483D-AE7D-ACF3E12B98B0}"/>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15427104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3352" y="476672"/>
            <a:ext cx="11665296" cy="5940088"/>
          </a:xfrm>
          <a:prstGeom prst="rect">
            <a:avLst/>
          </a:prstGeom>
        </p:spPr>
        <p:txBody>
          <a:bodyPr wrap="square">
            <a:spAutoFit/>
          </a:bodyPr>
          <a:lstStyle/>
          <a:p>
            <a:pPr algn="ctr"/>
            <a:r>
              <a:rPr lang="en-ZA" sz="3600" b="1" dirty="0">
                <a:solidFill>
                  <a:srgbClr val="E3721D"/>
                </a:solidFill>
                <a:latin typeface="+mj-lt"/>
              </a:rPr>
              <a:t>CLAUSE 1- DEFINITIONS</a:t>
            </a:r>
            <a:r>
              <a:rPr lang="en-ZA" sz="3200" b="1" dirty="0">
                <a:solidFill>
                  <a:srgbClr val="E3721D"/>
                </a:solidFill>
                <a:latin typeface="+mj-lt"/>
              </a:rPr>
              <a:t>	</a:t>
            </a:r>
          </a:p>
          <a:p>
            <a:pPr algn="ctr"/>
            <a:r>
              <a:rPr lang="en-ZA" sz="2400" dirty="0">
                <a:latin typeface="+mj-lt"/>
              </a:rPr>
              <a:t>	</a:t>
            </a:r>
          </a:p>
          <a:p>
            <a:pPr marL="457200" indent="-457200" algn="just">
              <a:buFont typeface="Wingdings" panose="05000000000000000000" pitchFamily="2" charset="2"/>
              <a:buChar char="Ø"/>
            </a:pPr>
            <a:r>
              <a:rPr lang="en-ZA" sz="2000" b="1" dirty="0"/>
              <a:t>Ambulance – </a:t>
            </a:r>
            <a:r>
              <a:rPr lang="en-ZA" sz="2000" dirty="0"/>
              <a:t>needs to refer to 2018 provisions for emergency vehicles </a:t>
            </a:r>
          </a:p>
          <a:p>
            <a:pPr marL="457200" indent="-457200" algn="just">
              <a:buFont typeface="Wingdings" panose="05000000000000000000" pitchFamily="2" charset="2"/>
              <a:buChar char="Ø"/>
            </a:pPr>
            <a:r>
              <a:rPr lang="en-GB" sz="2000" b="1" dirty="0"/>
              <a:t>Public road</a:t>
            </a:r>
            <a:r>
              <a:rPr lang="en-GB" sz="2000" dirty="0"/>
              <a:t> </a:t>
            </a:r>
            <a:r>
              <a:rPr lang="en-GB" sz="2000" i="1" dirty="0"/>
              <a:t>means any road, street or thoroughfare or any other place (whether a thoroughfare or not) which is commonly used by the public or any section thereof or to which the public or any section thereof has a right of access, and includes—</a:t>
            </a:r>
            <a:endParaRPr lang="en-ZA" sz="2000" i="1" dirty="0"/>
          </a:p>
          <a:p>
            <a:r>
              <a:rPr lang="en-GB" sz="2000" i="1" dirty="0"/>
              <a:t>	(a)	the verge of any such road, street or thoroughfare;</a:t>
            </a:r>
            <a:endParaRPr lang="en-ZA" sz="2000" i="1" dirty="0"/>
          </a:p>
          <a:p>
            <a:r>
              <a:rPr lang="en-GB" sz="2000" i="1" dirty="0"/>
              <a:t>	(b)	any bridge, ferry or drift traversed by any such road, street or thoroughfare; and</a:t>
            </a:r>
            <a:endParaRPr lang="en-ZA" sz="2000" i="1" dirty="0"/>
          </a:p>
          <a:p>
            <a:pPr marL="800100" lvl="1" indent="-342900">
              <a:buAutoNum type="alphaLcParenBoth" startAt="3"/>
            </a:pPr>
            <a:r>
              <a:rPr lang="en-GB" sz="2000" i="1" dirty="0"/>
              <a:t>any other work or object forming part of or connected with or belonging to such road, street or thoroughfare;</a:t>
            </a:r>
          </a:p>
          <a:p>
            <a:pPr marL="449263" lvl="1" indent="-449263">
              <a:buFont typeface="Wingdings" panose="05000000000000000000" pitchFamily="2" charset="2"/>
              <a:buChar char="Ø"/>
            </a:pPr>
            <a:r>
              <a:rPr lang="en-GB" sz="2000" b="1" dirty="0"/>
              <a:t>Links with section 69 – Presumption of public roads  </a:t>
            </a:r>
          </a:p>
          <a:p>
            <a:pPr marL="449263" lvl="1" indent="-449263">
              <a:buFont typeface="Wingdings" panose="05000000000000000000" pitchFamily="2" charset="2"/>
              <a:buChar char="Ø"/>
            </a:pPr>
            <a:r>
              <a:rPr lang="en-GB" sz="2000" b="1" dirty="0"/>
              <a:t>Mount Edgecombe court case </a:t>
            </a:r>
            <a:r>
              <a:rPr lang="en-GB" sz="2000" dirty="0"/>
              <a:t>changed the interpretation of definition of public road and section 69 – Estate roads are not public roads - impact on accident reporting, drunken driving, driving licence requirements, etc. </a:t>
            </a:r>
          </a:p>
          <a:p>
            <a:pPr marL="449263" lvl="1" indent="-449263">
              <a:buFont typeface="Wingdings" panose="05000000000000000000" pitchFamily="2" charset="2"/>
              <a:buChar char="Ø"/>
            </a:pPr>
            <a:r>
              <a:rPr lang="en-ZA" sz="2000" b="1" dirty="0" err="1"/>
              <a:t>Mbele</a:t>
            </a:r>
            <a:r>
              <a:rPr lang="en-ZA" sz="2000" b="1" dirty="0"/>
              <a:t> v RAF Appeal Court Case </a:t>
            </a:r>
            <a:r>
              <a:rPr lang="en-ZA" b="1" dirty="0"/>
              <a:t>no: 555/19 </a:t>
            </a:r>
            <a:r>
              <a:rPr lang="en-ZA" sz="2000" b="1" dirty="0"/>
              <a:t>   </a:t>
            </a:r>
            <a:r>
              <a:rPr lang="en-ZA" sz="2000" dirty="0"/>
              <a:t>– Cape Town port roads are determined as public roads.  Some contradiction in the interpretation of public road – both Appeal Court Cases</a:t>
            </a:r>
          </a:p>
          <a:p>
            <a:pPr marL="449263" lvl="1" indent="-449263">
              <a:buFont typeface="Wingdings" panose="05000000000000000000" pitchFamily="2" charset="2"/>
              <a:buChar char="Ø"/>
            </a:pPr>
            <a:r>
              <a:rPr lang="en-GB" sz="2000" dirty="0"/>
              <a:t>Uncertainty in interpretation of definition after Appeal Court Cases</a:t>
            </a:r>
            <a:endParaRPr lang="en-ZA" sz="2000" dirty="0"/>
          </a:p>
        </p:txBody>
      </p:sp>
      <p:pic>
        <p:nvPicPr>
          <p:cNvPr id="3" name="Picture 2">
            <a:extLst>
              <a:ext uri="{FF2B5EF4-FFF2-40B4-BE49-F238E27FC236}">
                <a16:creationId xmlns:a16="http://schemas.microsoft.com/office/drawing/2014/main" xmlns="" id="{6D9579F0-AA15-4F0F-8654-2A2CB118EFF6}"/>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40184046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3352" y="476672"/>
            <a:ext cx="11665296" cy="6317114"/>
          </a:xfrm>
          <a:prstGeom prst="rect">
            <a:avLst/>
          </a:prstGeom>
        </p:spPr>
        <p:txBody>
          <a:bodyPr wrap="square">
            <a:spAutoFit/>
          </a:bodyPr>
          <a:lstStyle/>
          <a:p>
            <a:pPr algn="ctr"/>
            <a:r>
              <a:rPr lang="en-ZA" sz="3200" b="1" dirty="0">
                <a:solidFill>
                  <a:srgbClr val="E3721D"/>
                </a:solidFill>
                <a:latin typeface="+mj-lt"/>
              </a:rPr>
              <a:t>CLAUSE 1 - DEFINITIONS	</a:t>
            </a:r>
          </a:p>
          <a:p>
            <a:pPr marL="342900" indent="-342900">
              <a:buFont typeface="Wingdings" panose="05000000000000000000" pitchFamily="2" charset="2"/>
              <a:buChar char="§"/>
            </a:pPr>
            <a:r>
              <a:rPr lang="en-ZA" sz="2400" b="1" dirty="0">
                <a:cs typeface="Arial" panose="020B0604020202020204" pitchFamily="34" charset="0"/>
              </a:rPr>
              <a:t>Clause 1 – Effect of </a:t>
            </a:r>
            <a:r>
              <a:rPr lang="en-ZA" sz="2000" b="1" dirty="0">
                <a:cs typeface="Arial" panose="020B0604020202020204" pitchFamily="34" charset="0"/>
              </a:rPr>
              <a:t>Brackenfell Trailer Case – Appeal Court Case </a:t>
            </a:r>
          </a:p>
          <a:p>
            <a:pPr marL="342900" indent="-342900">
              <a:buFont typeface="Wingdings" panose="05000000000000000000" pitchFamily="2" charset="2"/>
              <a:buChar char="§"/>
            </a:pPr>
            <a:r>
              <a:rPr lang="en-ZA" sz="2000" b="1" dirty="0">
                <a:cs typeface="Arial" panose="020B0604020202020204" pitchFamily="34" charset="0"/>
              </a:rPr>
              <a:t>Interpretation of several definitions and presumption that owner was driving vehicle if owner is unknown </a:t>
            </a:r>
          </a:p>
          <a:p>
            <a:pPr marL="801688" lvl="1" indent="-352425">
              <a:buFont typeface="Wingdings" panose="05000000000000000000" pitchFamily="2" charset="2"/>
              <a:buChar char="§"/>
            </a:pPr>
            <a:r>
              <a:rPr lang="en-GB" sz="1600" b="1" dirty="0">
                <a:effectLst/>
                <a:ea typeface="Times New Roman" panose="02020603050405020304" pitchFamily="18" charset="0"/>
                <a:cs typeface="Arial" panose="020B0604020202020204" pitchFamily="34" charset="0"/>
              </a:rPr>
              <a:t>Driver</a:t>
            </a:r>
            <a:r>
              <a:rPr lang="en-GB" sz="1600" dirty="0">
                <a:effectLst/>
                <a:ea typeface="Times New Roman" panose="02020603050405020304" pitchFamily="18" charset="0"/>
                <a:cs typeface="Arial" panose="020B0604020202020204" pitchFamily="34" charset="0"/>
              </a:rPr>
              <a:t> means any person who drives or attempts to drive any </a:t>
            </a:r>
            <a:r>
              <a:rPr lang="en-GB" sz="1600" b="1" dirty="0">
                <a:effectLst/>
                <a:highlight>
                  <a:srgbClr val="FFFF00"/>
                </a:highlight>
                <a:ea typeface="Times New Roman" panose="02020603050405020304" pitchFamily="18" charset="0"/>
                <a:cs typeface="Arial" panose="020B0604020202020204" pitchFamily="34" charset="0"/>
              </a:rPr>
              <a:t>vehicle</a:t>
            </a:r>
            <a:r>
              <a:rPr lang="en-GB" sz="1600" b="1" dirty="0">
                <a:effectLst/>
                <a:ea typeface="Times New Roman" panose="02020603050405020304" pitchFamily="18" charset="0"/>
                <a:cs typeface="Arial" panose="020B0604020202020204" pitchFamily="34" charset="0"/>
              </a:rPr>
              <a:t> </a:t>
            </a:r>
            <a:r>
              <a:rPr lang="en-GB" sz="1600" dirty="0">
                <a:effectLst/>
                <a:ea typeface="Times New Roman" panose="02020603050405020304" pitchFamily="18" charset="0"/>
                <a:cs typeface="Arial" panose="020B0604020202020204" pitchFamily="34" charset="0"/>
              </a:rPr>
              <a:t>or who rides or attempts to ride any pedal cycle or who leads any draught, pack or saddle animal or herd or flock of animals, and “drive” or any like word has a corresponding meaning;</a:t>
            </a:r>
          </a:p>
          <a:p>
            <a:pPr marL="801688" lvl="1" indent="-352425">
              <a:buFont typeface="Wingdings" panose="05000000000000000000" pitchFamily="2" charset="2"/>
              <a:buChar char="§"/>
            </a:pPr>
            <a:r>
              <a:rPr lang="en-US" sz="1600" b="1" dirty="0">
                <a:effectLst/>
                <a:ea typeface="Times New Roman" panose="02020603050405020304" pitchFamily="18" charset="0"/>
                <a:cs typeface="Arial" panose="020B0604020202020204" pitchFamily="34" charset="0"/>
              </a:rPr>
              <a:t>Vehicle</a:t>
            </a:r>
            <a:r>
              <a:rPr lang="en-US" sz="1600" dirty="0">
                <a:effectLst/>
                <a:ea typeface="Times New Roman" panose="02020603050405020304" pitchFamily="18" charset="0"/>
                <a:cs typeface="Arial" panose="020B0604020202020204" pitchFamily="34" charset="0"/>
              </a:rPr>
              <a:t> means a device designed or adapted mainly to travel on wheels or crawler tracks and includes such a device which is </a:t>
            </a:r>
            <a:r>
              <a:rPr lang="en-US" sz="1600" dirty="0">
                <a:effectLst/>
                <a:highlight>
                  <a:srgbClr val="FFFF00"/>
                </a:highlight>
                <a:ea typeface="Times New Roman" panose="02020603050405020304" pitchFamily="18" charset="0"/>
                <a:cs typeface="Arial" panose="020B0604020202020204" pitchFamily="34" charset="0"/>
              </a:rPr>
              <a:t>connected with a draw-bar to a breakdown vehicle </a:t>
            </a:r>
            <a:r>
              <a:rPr lang="en-US" sz="1600" dirty="0">
                <a:effectLst/>
                <a:ea typeface="Times New Roman" panose="02020603050405020304" pitchFamily="18" charset="0"/>
                <a:cs typeface="Arial" panose="020B0604020202020204" pitchFamily="34" charset="0"/>
              </a:rPr>
              <a:t>and is used as part of the towing equipment of a breakdown vehicle to support any axle or all the axles of a motor vehicle which is being salvaged other than such a device which moves solely on rails;</a:t>
            </a:r>
          </a:p>
          <a:p>
            <a:pPr marL="801688" lvl="1" indent="-352425" algn="just">
              <a:spcBef>
                <a:spcPts val="900"/>
              </a:spcBef>
              <a:spcAft>
                <a:spcPts val="600"/>
              </a:spcAft>
              <a:buFont typeface="Wingdings" panose="05000000000000000000" pitchFamily="2" charset="2"/>
              <a:buChar char="§"/>
              <a:tabLst>
                <a:tab pos="1890395" algn="l"/>
                <a:tab pos="450215" algn="l"/>
              </a:tabLst>
            </a:pPr>
            <a:r>
              <a:rPr lang="en-GB" sz="1600" b="1" dirty="0">
                <a:effectLst/>
                <a:ea typeface="Times New Roman" panose="02020603050405020304" pitchFamily="18" charset="0"/>
                <a:cs typeface="Arial" panose="020B0604020202020204" pitchFamily="34" charset="0"/>
              </a:rPr>
              <a:t>Motor vehicle</a:t>
            </a:r>
            <a:r>
              <a:rPr lang="en-GB" sz="1600" dirty="0">
                <a:effectLst/>
                <a:ea typeface="Times New Roman" panose="02020603050405020304" pitchFamily="18" charset="0"/>
                <a:cs typeface="Arial" panose="020B0604020202020204" pitchFamily="34" charset="0"/>
              </a:rPr>
              <a:t> means any self-propelled </a:t>
            </a:r>
            <a:r>
              <a:rPr lang="en-GB" sz="1600" b="1" dirty="0">
                <a:effectLst/>
                <a:ea typeface="Times New Roman" panose="02020603050405020304" pitchFamily="18" charset="0"/>
                <a:cs typeface="Arial" panose="020B0604020202020204" pitchFamily="34" charset="0"/>
              </a:rPr>
              <a:t>vehicle </a:t>
            </a:r>
            <a:r>
              <a:rPr lang="en-GB" sz="1600" dirty="0">
                <a:effectLst/>
                <a:ea typeface="Times New Roman" panose="02020603050405020304" pitchFamily="18" charset="0"/>
                <a:cs typeface="Arial" panose="020B0604020202020204" pitchFamily="34" charset="0"/>
              </a:rPr>
              <a:t>and includes—</a:t>
            </a:r>
          </a:p>
          <a:p>
            <a:pPr marL="1252538" indent="-809625" algn="just">
              <a:tabLst>
                <a:tab pos="431800" algn="l"/>
                <a:tab pos="801688" algn="l"/>
                <a:tab pos="1600200" algn="l"/>
              </a:tabLst>
            </a:pPr>
            <a:r>
              <a:rPr lang="en-GB" sz="1600" dirty="0">
                <a:effectLst/>
                <a:ea typeface="Times New Roman" panose="02020603050405020304" pitchFamily="18" charset="0"/>
                <a:cs typeface="Arial" panose="020B0604020202020204" pitchFamily="34" charset="0"/>
              </a:rPr>
              <a:t>	(</a:t>
            </a:r>
            <a:r>
              <a:rPr lang="en-GB" sz="1600" i="1" dirty="0">
                <a:effectLst/>
                <a:ea typeface="Times New Roman" panose="02020603050405020304" pitchFamily="18" charset="0"/>
                <a:cs typeface="Arial" panose="020B0604020202020204" pitchFamily="34" charset="0"/>
              </a:rPr>
              <a:t>a</a:t>
            </a:r>
            <a:r>
              <a:rPr lang="en-GB" sz="1600" dirty="0">
                <a:effectLst/>
                <a:ea typeface="Times New Roman" panose="02020603050405020304" pitchFamily="18" charset="0"/>
                <a:cs typeface="Arial" panose="020B0604020202020204" pitchFamily="34" charset="0"/>
              </a:rPr>
              <a:t>)	</a:t>
            </a:r>
            <a:r>
              <a:rPr lang="en-GB" sz="1600" dirty="0">
                <a:effectLst/>
                <a:highlight>
                  <a:srgbClr val="FFFF00"/>
                </a:highlight>
                <a:ea typeface="Times New Roman" panose="02020603050405020304" pitchFamily="18" charset="0"/>
                <a:cs typeface="Arial" panose="020B0604020202020204" pitchFamily="34" charset="0"/>
              </a:rPr>
              <a:t>a trailer</a:t>
            </a:r>
            <a:r>
              <a:rPr lang="en-GB" sz="1600" dirty="0">
                <a:effectLst/>
                <a:ea typeface="Times New Roman" panose="02020603050405020304" pitchFamily="18" charset="0"/>
                <a:cs typeface="Arial" panose="020B0604020202020204" pitchFamily="34" charset="0"/>
              </a:rPr>
              <a:t>; and</a:t>
            </a:r>
          </a:p>
          <a:p>
            <a:pPr marL="1252538" indent="-809625" algn="just">
              <a:tabLst>
                <a:tab pos="431800" algn="l"/>
                <a:tab pos="801688" algn="l"/>
                <a:tab pos="1600200" algn="l"/>
              </a:tabLst>
            </a:pPr>
            <a:r>
              <a:rPr lang="en-GB" sz="1600" dirty="0">
                <a:effectLst/>
                <a:ea typeface="Times New Roman" panose="02020603050405020304" pitchFamily="18" charset="0"/>
                <a:cs typeface="Arial" panose="020B0604020202020204" pitchFamily="34" charset="0"/>
              </a:rPr>
              <a:t>	(</a:t>
            </a:r>
            <a:r>
              <a:rPr lang="en-GB" sz="1600" i="1" dirty="0">
                <a:effectLst/>
                <a:ea typeface="Times New Roman" panose="02020603050405020304" pitchFamily="18" charset="0"/>
                <a:cs typeface="Arial" panose="020B0604020202020204" pitchFamily="34" charset="0"/>
              </a:rPr>
              <a:t>b</a:t>
            </a:r>
            <a:r>
              <a:rPr lang="en-GB" sz="1600" dirty="0">
                <a:effectLst/>
                <a:ea typeface="Times New Roman" panose="02020603050405020304" pitchFamily="18" charset="0"/>
                <a:cs typeface="Arial" panose="020B0604020202020204" pitchFamily="34" charset="0"/>
              </a:rPr>
              <a:t>)	a vehicle having pedals and an engine or an electric motor as an integral part thereof or attached thereto and which is designed or adapted to be propelled by means of such pedals, engine or motor, or both such pedals and engine or motor, but does not include—</a:t>
            </a:r>
          </a:p>
          <a:p>
            <a:pPr marL="1617663" indent="-449263" algn="just">
              <a:tabLst>
                <a:tab pos="900113" algn="r"/>
                <a:tab pos="1252538" algn="l"/>
              </a:tabLst>
            </a:pPr>
            <a:r>
              <a:rPr lang="af-ZA" sz="1600" dirty="0">
                <a:effectLst/>
                <a:ea typeface="Times New Roman" panose="02020603050405020304" pitchFamily="18" charset="0"/>
                <a:cs typeface="Arial" panose="020B0604020202020204" pitchFamily="34" charset="0"/>
              </a:rPr>
              <a:t>	(i)	any vehicle propelled by electrical power derived from storage batteries and which is controlled by a pedestrian; or</a:t>
            </a:r>
          </a:p>
          <a:p>
            <a:pPr marL="1617663" indent="-449263" algn="just">
              <a:tabLst>
                <a:tab pos="900113" algn="r"/>
                <a:tab pos="1252538" algn="l"/>
              </a:tabLst>
            </a:pPr>
            <a:r>
              <a:rPr lang="af-ZA" sz="1600" dirty="0">
                <a:ea typeface="Times New Roman" panose="02020603050405020304" pitchFamily="18" charset="0"/>
                <a:cs typeface="Arial" panose="020B0604020202020204" pitchFamily="34" charset="0"/>
              </a:rPr>
              <a:t>(ii)	</a:t>
            </a:r>
            <a:r>
              <a:rPr lang="af-ZA" sz="1600" dirty="0">
                <a:effectLst/>
                <a:ea typeface="Times New Roman" panose="02020603050405020304" pitchFamily="18" charset="0"/>
                <a:cs typeface="Arial" panose="020B0604020202020204" pitchFamily="34" charset="0"/>
              </a:rPr>
              <a:t>any vehicle with a mass not exceeding 230 kilograms and specially designed and constructed, and not merely adapted, for the use of any person suffering from some physical defect or disability and used solely by such person;</a:t>
            </a:r>
            <a:endParaRPr lang="en-GB" sz="1600" dirty="0">
              <a:effectLst/>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
            </a:pPr>
            <a:endParaRPr lang="en-ZA" sz="24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xmlns="" id="{E753C2F1-8852-456C-A58A-533162077783}"/>
              </a:ext>
            </a:extLst>
          </p:cNvPr>
          <p:cNvPicPr>
            <a:picLocks noChangeAspect="1"/>
          </p:cNvPicPr>
          <p:nvPr/>
        </p:nvPicPr>
        <p:blipFill rotWithShape="1">
          <a:blip r:embed="rId2" cstate="print"/>
          <a:srcRect t="21504" b="19169"/>
          <a:stretch/>
        </p:blipFill>
        <p:spPr>
          <a:xfrm>
            <a:off x="11208568" y="6148588"/>
            <a:ext cx="752979" cy="448763"/>
          </a:xfrm>
          <a:prstGeom prst="rect">
            <a:avLst/>
          </a:prstGeom>
        </p:spPr>
      </p:pic>
    </p:spTree>
    <p:extLst>
      <p:ext uri="{BB962C8B-B14F-4D97-AF65-F5344CB8AC3E}">
        <p14:creationId xmlns:p14="http://schemas.microsoft.com/office/powerpoint/2010/main" xmlns="" val="27024829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3352" y="476672"/>
            <a:ext cx="11665296" cy="6093976"/>
          </a:xfrm>
          <a:prstGeom prst="rect">
            <a:avLst/>
          </a:prstGeom>
        </p:spPr>
        <p:txBody>
          <a:bodyPr wrap="square">
            <a:spAutoFit/>
          </a:bodyPr>
          <a:lstStyle/>
          <a:p>
            <a:pPr algn="ctr"/>
            <a:r>
              <a:rPr lang="en-ZA" sz="3200" b="1" dirty="0">
                <a:solidFill>
                  <a:srgbClr val="E3721D"/>
                </a:solidFill>
                <a:latin typeface="+mj-lt"/>
              </a:rPr>
              <a:t>CLAUSE 1- DEFINITIONS	</a:t>
            </a:r>
          </a:p>
          <a:p>
            <a:pPr marL="685800" indent="-685800" algn="just">
              <a:spcBef>
                <a:spcPts val="1500"/>
              </a:spcBef>
              <a:spcAft>
                <a:spcPts val="600"/>
              </a:spcAft>
              <a:buFont typeface="Wingdings" panose="05000000000000000000" pitchFamily="2" charset="2"/>
              <a:buChar char="Ø"/>
              <a:tabLst>
                <a:tab pos="685800" algn="l"/>
              </a:tabLst>
            </a:pPr>
            <a:r>
              <a:rPr lang="en-GB" b="1" dirty="0">
                <a:effectLst/>
                <a:ea typeface="Times New Roman" panose="02020603050405020304" pitchFamily="18" charset="0"/>
                <a:cs typeface="Arial" panose="020B0604020202020204" pitchFamily="34" charset="0"/>
              </a:rPr>
              <a:t>Clause 1 issues linked with section 73</a:t>
            </a:r>
          </a:p>
          <a:p>
            <a:pPr marL="685800" indent="-685800" algn="just">
              <a:spcBef>
                <a:spcPts val="1500"/>
              </a:spcBef>
              <a:spcAft>
                <a:spcPts val="600"/>
              </a:spcAft>
              <a:buFont typeface="Wingdings" panose="05000000000000000000" pitchFamily="2" charset="2"/>
              <a:buChar char="Ø"/>
              <a:tabLst>
                <a:tab pos="685800" algn="l"/>
              </a:tabLst>
            </a:pPr>
            <a:r>
              <a:rPr lang="en-GB" b="1" dirty="0">
                <a:effectLst/>
                <a:ea typeface="Times New Roman" panose="02020603050405020304" pitchFamily="18" charset="0"/>
                <a:cs typeface="Arial" panose="020B0604020202020204" pitchFamily="34" charset="0"/>
              </a:rPr>
              <a:t>Sec 73.	Presumption that owner drove or parked vehicle</a:t>
            </a:r>
          </a:p>
          <a:p>
            <a:pPr marL="1143000" indent="-457200" algn="just">
              <a:spcBef>
                <a:spcPts val="600"/>
              </a:spcBef>
              <a:spcAft>
                <a:spcPts val="600"/>
              </a:spcAft>
              <a:tabLst>
                <a:tab pos="1143000" algn="l"/>
              </a:tabLst>
            </a:pPr>
            <a:r>
              <a:rPr lang="en-GB" dirty="0">
                <a:effectLst/>
                <a:ea typeface="Times New Roman" panose="02020603050405020304" pitchFamily="18" charset="0"/>
                <a:cs typeface="Arial" panose="020B0604020202020204" pitchFamily="34" charset="0"/>
              </a:rPr>
              <a:t>(1)  	Where in any prosecution in terms of the common law relating to the </a:t>
            </a:r>
            <a:r>
              <a:rPr lang="en-GB" b="1" dirty="0">
                <a:effectLst/>
                <a:ea typeface="Times New Roman" panose="02020603050405020304" pitchFamily="18" charset="0"/>
                <a:cs typeface="Arial" panose="020B0604020202020204" pitchFamily="34" charset="0"/>
              </a:rPr>
              <a:t>driving of a vehicle </a:t>
            </a:r>
            <a:r>
              <a:rPr lang="en-GB" dirty="0">
                <a:effectLst/>
                <a:ea typeface="Times New Roman" panose="02020603050405020304" pitchFamily="18" charset="0"/>
                <a:cs typeface="Arial" panose="020B0604020202020204" pitchFamily="34" charset="0"/>
              </a:rPr>
              <a:t>on a public road, or in terms of this Act, it is necessary to prove who was the </a:t>
            </a:r>
            <a:r>
              <a:rPr lang="en-GB" b="1" dirty="0">
                <a:effectLst/>
                <a:ea typeface="Times New Roman" panose="02020603050405020304" pitchFamily="18" charset="0"/>
                <a:cs typeface="Arial" panose="020B0604020202020204" pitchFamily="34" charset="0"/>
              </a:rPr>
              <a:t>driver </a:t>
            </a:r>
            <a:r>
              <a:rPr lang="en-GB" dirty="0">
                <a:effectLst/>
                <a:ea typeface="Times New Roman" panose="02020603050405020304" pitchFamily="18" charset="0"/>
                <a:cs typeface="Arial" panose="020B0604020202020204" pitchFamily="34" charset="0"/>
              </a:rPr>
              <a:t>of such vehicle, it shall be presumed, in the absence of evidence to the contrary, that such </a:t>
            </a:r>
            <a:r>
              <a:rPr lang="en-GB" b="1" dirty="0">
                <a:effectLst/>
                <a:ea typeface="Times New Roman" panose="02020603050405020304" pitchFamily="18" charset="0"/>
                <a:cs typeface="Arial" panose="020B0604020202020204" pitchFamily="34" charset="0"/>
              </a:rPr>
              <a:t>vehicle was driven</a:t>
            </a:r>
            <a:r>
              <a:rPr lang="en-GB" dirty="0">
                <a:effectLst/>
                <a:ea typeface="Times New Roman" panose="02020603050405020304" pitchFamily="18" charset="0"/>
                <a:cs typeface="Arial" panose="020B0604020202020204" pitchFamily="34" charset="0"/>
              </a:rPr>
              <a:t> by the owner thereof.</a:t>
            </a:r>
          </a:p>
          <a:p>
            <a:pPr marL="1143000" indent="-457200" algn="just">
              <a:spcBef>
                <a:spcPts val="600"/>
              </a:spcBef>
              <a:spcAft>
                <a:spcPts val="600"/>
              </a:spcAft>
              <a:tabLst>
                <a:tab pos="1143000" algn="l"/>
              </a:tabLst>
            </a:pPr>
            <a:r>
              <a:rPr lang="en-GB" dirty="0">
                <a:effectLst/>
                <a:ea typeface="Times New Roman" panose="02020603050405020304" pitchFamily="18" charset="0"/>
                <a:cs typeface="Arial" panose="020B0604020202020204" pitchFamily="34" charset="0"/>
              </a:rPr>
              <a:t>(2)  	Whenever a vehicle is parked in contravention of any provision of this Act, it shall be presumed, in the absence of evidence to the contrary, that such vehicle was parked by the owner thereof.</a:t>
            </a:r>
          </a:p>
          <a:p>
            <a:pPr marL="1143000" indent="-457200" algn="just">
              <a:spcBef>
                <a:spcPts val="600"/>
              </a:spcBef>
              <a:spcAft>
                <a:spcPts val="600"/>
              </a:spcAft>
              <a:tabLst>
                <a:tab pos="1143000" algn="l"/>
              </a:tabLst>
            </a:pPr>
            <a:r>
              <a:rPr lang="en-GB" dirty="0">
                <a:effectLst/>
                <a:ea typeface="Times New Roman" panose="02020603050405020304" pitchFamily="18" charset="0"/>
                <a:cs typeface="Arial" panose="020B0604020202020204" pitchFamily="34" charset="0"/>
              </a:rPr>
              <a:t>(3)  	For the purposes of subsections (1) and (2) and section 88 it shall be presumed, in the absence of evidence to the contrary, that, where the owner of the vehicle concerned is a corporate body, such vehicle was driven or parked, as contemplated in those subsections, or used as contemplated in that section by a director or servant of the corporate body in the exercise of his or her powers or in the carrying out of his or her duties as such director or servant or in furthering or endeavouring to further the interests of the corporate body.</a:t>
            </a:r>
          </a:p>
          <a:p>
            <a:pPr marL="714375" indent="-714375" algn="just">
              <a:spcBef>
                <a:spcPts val="600"/>
              </a:spcBef>
              <a:spcAft>
                <a:spcPts val="600"/>
              </a:spcAft>
              <a:buFont typeface="Wingdings" panose="05000000000000000000" pitchFamily="2" charset="2"/>
              <a:buChar char="Ø"/>
              <a:tabLst>
                <a:tab pos="714375" algn="l"/>
              </a:tabLst>
            </a:pPr>
            <a:r>
              <a:rPr lang="en-GB" dirty="0">
                <a:ea typeface="Times New Roman" panose="02020603050405020304" pitchFamily="18" charset="0"/>
                <a:cs typeface="Arial" panose="020B0604020202020204" pitchFamily="34" charset="0"/>
              </a:rPr>
              <a:t>Trailers are no longer covered by section 73(1) due to Brackenfell Trailer Case. – Not considered to be driven by driver of drawing vehicle</a:t>
            </a:r>
            <a:endParaRPr lang="en-GB" dirty="0">
              <a:effectLst/>
              <a:ea typeface="Times New Roman" panose="02020603050405020304" pitchFamily="18" charset="0"/>
              <a:cs typeface="Arial" panose="020B0604020202020204" pitchFamily="34" charset="0"/>
            </a:endParaRPr>
          </a:p>
        </p:txBody>
      </p:sp>
      <p:pic>
        <p:nvPicPr>
          <p:cNvPr id="3" name="Picture 2">
            <a:extLst>
              <a:ext uri="{FF2B5EF4-FFF2-40B4-BE49-F238E27FC236}">
                <a16:creationId xmlns:a16="http://schemas.microsoft.com/office/drawing/2014/main" xmlns="" id="{52A46154-EF26-4524-AD75-1B76F391B935}"/>
              </a:ext>
            </a:extLst>
          </p:cNvPr>
          <p:cNvPicPr>
            <a:picLocks noChangeAspect="1"/>
          </p:cNvPicPr>
          <p:nvPr/>
        </p:nvPicPr>
        <p:blipFill rotWithShape="1">
          <a:blip r:embed="rId2" cstate="print"/>
          <a:srcRect t="21504" b="19169"/>
          <a:stretch/>
        </p:blipFill>
        <p:spPr>
          <a:xfrm>
            <a:off x="11357437" y="6237312"/>
            <a:ext cx="604110" cy="360040"/>
          </a:xfrm>
          <a:prstGeom prst="rect">
            <a:avLst/>
          </a:prstGeom>
        </p:spPr>
      </p:pic>
    </p:spTree>
    <p:extLst>
      <p:ext uri="{BB962C8B-B14F-4D97-AF65-F5344CB8AC3E}">
        <p14:creationId xmlns:p14="http://schemas.microsoft.com/office/powerpoint/2010/main" xmlns="" val="38278175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07368" y="836712"/>
            <a:ext cx="11665296" cy="5463034"/>
          </a:xfrm>
          <a:prstGeom prst="rect">
            <a:avLst/>
          </a:prstGeom>
        </p:spPr>
        <p:txBody>
          <a:bodyPr wrap="square">
            <a:spAutoFit/>
          </a:bodyPr>
          <a:lstStyle/>
          <a:p>
            <a:pPr algn="ctr"/>
            <a:r>
              <a:rPr lang="en-ZA" sz="3200" b="1" dirty="0">
                <a:solidFill>
                  <a:srgbClr val="E3721D"/>
                </a:solidFill>
                <a:latin typeface="+mj-lt"/>
              </a:rPr>
              <a:t>CLAUSE 1 - DEFINITIONS	</a:t>
            </a:r>
          </a:p>
          <a:p>
            <a:endParaRPr lang="en-ZA" sz="3200" b="1" dirty="0">
              <a:solidFill>
                <a:srgbClr val="E3721D"/>
              </a:solidFill>
              <a:effectLst/>
              <a:latin typeface="+mj-lt"/>
              <a:ea typeface="Times New Roman" panose="02020603050405020304" pitchFamily="18" charset="0"/>
              <a:cs typeface="Times New Roman" panose="02020603050405020304" pitchFamily="18" charset="0"/>
            </a:endParaRPr>
          </a:p>
          <a:p>
            <a:r>
              <a:rPr lang="en-ZA" sz="1800" b="1" dirty="0">
                <a:effectLst/>
                <a:ea typeface="Times New Roman" panose="02020603050405020304" pitchFamily="18" charset="0"/>
                <a:cs typeface="Times New Roman" panose="02020603050405020304" pitchFamily="18" charset="0"/>
              </a:rPr>
              <a:t>DEFINITION OF </a:t>
            </a:r>
            <a:r>
              <a:rPr lang="en-ZA" sz="1800" b="1" i="1" dirty="0">
                <a:effectLst/>
                <a:ea typeface="Times New Roman" panose="02020603050405020304" pitchFamily="18" charset="0"/>
                <a:cs typeface="Times New Roman" panose="02020603050405020304" pitchFamily="18" charset="0"/>
              </a:rPr>
              <a:t>INSTRUCTOR</a:t>
            </a:r>
            <a:endParaRPr lang="en-GB" sz="1800" dirty="0">
              <a:effectLst/>
              <a:ea typeface="Times New Roman" panose="02020603050405020304" pitchFamily="18" charset="0"/>
              <a:cs typeface="Times New Roman" panose="02020603050405020304" pitchFamily="18" charset="0"/>
            </a:endParaRPr>
          </a:p>
          <a:p>
            <a:pPr algn="just" fontAlgn="auto">
              <a:lnSpc>
                <a:spcPct val="150000"/>
              </a:lnSpc>
            </a:pPr>
            <a:r>
              <a:rPr lang="en-ZA" sz="1800" dirty="0">
                <a:effectLst/>
                <a:ea typeface="Times New Roman" panose="02020603050405020304" pitchFamily="18" charset="0"/>
                <a:cs typeface="Times New Roman" panose="02020603050405020304" pitchFamily="18" charset="0"/>
              </a:rPr>
              <a:t>The definition of </a:t>
            </a:r>
            <a:r>
              <a:rPr lang="en-ZA" sz="1800" i="1" dirty="0">
                <a:effectLst/>
                <a:ea typeface="Times New Roman" panose="02020603050405020304" pitchFamily="18" charset="0"/>
                <a:cs typeface="Times New Roman" panose="02020603050405020304" pitchFamily="18" charset="0"/>
              </a:rPr>
              <a:t>instructor </a:t>
            </a:r>
            <a:r>
              <a:rPr lang="en-ZA" sz="1800" dirty="0">
                <a:effectLst/>
                <a:ea typeface="Times New Roman" panose="02020603050405020304" pitchFamily="18" charset="0"/>
                <a:cs typeface="Times New Roman" panose="02020603050405020304" pitchFamily="18" charset="0"/>
              </a:rPr>
              <a:t>does not define who an instructor is. Section 28B does not indicate any criteria for an instructor. See the existing definition of an instructor. The following definition is suggested. </a:t>
            </a:r>
            <a:r>
              <a:rPr lang="en-ZA" sz="1800" i="1" dirty="0">
                <a:effectLst/>
                <a:ea typeface="Times New Roman" panose="02020603050405020304" pitchFamily="18" charset="0"/>
                <a:cs typeface="Times New Roman" panose="02020603050405020304" pitchFamily="18" charset="0"/>
              </a:rPr>
              <a:t>(i) </a:t>
            </a:r>
            <a:r>
              <a:rPr lang="en-ZA" sz="1800" dirty="0">
                <a:effectLst/>
                <a:ea typeface="Times New Roman" panose="02020603050405020304" pitchFamily="18" charset="0"/>
                <a:cs typeface="Times New Roman" panose="02020603050405020304" pitchFamily="18" charset="0"/>
              </a:rPr>
              <a:t>by the substitution for the definition of "instructor" of the following definition:</a:t>
            </a:r>
          </a:p>
          <a:p>
            <a:pPr algn="just" fontAlgn="auto">
              <a:lnSpc>
                <a:spcPct val="150000"/>
              </a:lnSpc>
            </a:pPr>
            <a:endParaRPr lang="en-GB" sz="1800" dirty="0">
              <a:effectLst/>
              <a:ea typeface="Times New Roman" panose="02020603050405020304" pitchFamily="18" charset="0"/>
              <a:cs typeface="Times New Roman" panose="02020603050405020304" pitchFamily="18" charset="0"/>
            </a:endParaRPr>
          </a:p>
          <a:p>
            <a:pPr marL="633413" algn="just" fontAlgn="auto">
              <a:lnSpc>
                <a:spcPct val="150000"/>
              </a:lnSpc>
            </a:pPr>
            <a:r>
              <a:rPr lang="en-ZA" sz="1800" i="1" dirty="0">
                <a:effectLst/>
                <a:ea typeface="Times New Roman" panose="02020603050405020304" pitchFamily="18" charset="0"/>
                <a:cs typeface="Times New Roman" panose="02020603050405020304" pitchFamily="18" charset="0"/>
              </a:rPr>
              <a:t>"</a:t>
            </a:r>
            <a:r>
              <a:rPr lang="en-ZA" sz="1800" b="1" i="1" dirty="0">
                <a:effectLst/>
                <a:ea typeface="Times New Roman" panose="02020603050405020304" pitchFamily="18" charset="0"/>
                <a:cs typeface="Times New Roman" panose="02020603050405020304" pitchFamily="18" charset="0"/>
              </a:rPr>
              <a:t> </a:t>
            </a:r>
            <a:r>
              <a:rPr lang="en-ZA" sz="1800" b="1" i="1" u="sng" dirty="0">
                <a:effectLst/>
                <a:ea typeface="Times New Roman" panose="02020603050405020304" pitchFamily="18" charset="0"/>
                <a:cs typeface="Times New Roman" panose="02020603050405020304" pitchFamily="18" charset="0"/>
              </a:rPr>
              <a:t>“instructor”</a:t>
            </a:r>
            <a:r>
              <a:rPr lang="en-ZA" sz="1800" i="1" u="sng" dirty="0">
                <a:effectLst/>
                <a:ea typeface="Times New Roman" panose="02020603050405020304" pitchFamily="18" charset="0"/>
                <a:cs typeface="Times New Roman" panose="02020603050405020304" pitchFamily="18" charset="0"/>
              </a:rPr>
              <a:t> means any person who, for direct or indirect reward -</a:t>
            </a:r>
            <a:endParaRPr lang="en-GB" sz="1800" dirty="0">
              <a:effectLst/>
              <a:ea typeface="Times New Roman" panose="02020603050405020304" pitchFamily="18" charset="0"/>
              <a:cs typeface="Times New Roman" panose="02020603050405020304" pitchFamily="18" charset="0"/>
            </a:endParaRPr>
          </a:p>
          <a:p>
            <a:pPr marL="1350963" indent="-436563" algn="just" fontAlgn="auto">
              <a:lnSpc>
                <a:spcPct val="150000"/>
              </a:lnSpc>
            </a:pPr>
            <a:r>
              <a:rPr lang="en-ZA" sz="1800" i="1" u="sng" dirty="0">
                <a:effectLst/>
                <a:ea typeface="Times New Roman" panose="02020603050405020304" pitchFamily="18" charset="0"/>
                <a:cs typeface="Times New Roman" panose="02020603050405020304" pitchFamily="18" charset="0"/>
              </a:rPr>
              <a:t>(a)	instructs any other person in the driving of a motor vehicle; or </a:t>
            </a:r>
            <a:endParaRPr lang="en-GB" sz="1800" dirty="0">
              <a:effectLst/>
              <a:ea typeface="Times New Roman" panose="02020603050405020304" pitchFamily="18" charset="0"/>
              <a:cs typeface="Times New Roman" panose="02020603050405020304" pitchFamily="18" charset="0"/>
            </a:endParaRPr>
          </a:p>
          <a:p>
            <a:pPr marL="1350963" indent="-436563" algn="just" fontAlgn="auto">
              <a:lnSpc>
                <a:spcPct val="150000"/>
              </a:lnSpc>
            </a:pPr>
            <a:r>
              <a:rPr lang="en-ZA" sz="1800" i="1" u="sng" dirty="0">
                <a:effectLst/>
                <a:ea typeface="Times New Roman" panose="02020603050405020304" pitchFamily="18" charset="0"/>
                <a:cs typeface="Times New Roman" panose="02020603050405020304" pitchFamily="18" charset="0"/>
              </a:rPr>
              <a:t>(b)	teaches any other person the rules of the road, road traffic signs or any other  in order to obtain a learner’s, provisional driving licence, driver’s licence or professional driving permit;”.</a:t>
            </a:r>
            <a:endParaRPr lang="en-GB" sz="1800" dirty="0">
              <a:effectLst/>
              <a:ea typeface="Times New Roman" panose="02020603050405020304" pitchFamily="18" charset="0"/>
              <a:cs typeface="Times New Roman" panose="02020603050405020304" pitchFamily="18" charset="0"/>
            </a:endParaRPr>
          </a:p>
          <a:p>
            <a:pPr marL="1350963" indent="-436563" fontAlgn="auto">
              <a:lnSpc>
                <a:spcPct val="150000"/>
              </a:lnSpc>
            </a:pPr>
            <a:r>
              <a:rPr lang="en-ZA" sz="1800" dirty="0">
                <a:effectLst/>
                <a:ea typeface="Times New Roman" panose="02020603050405020304" pitchFamily="18" charset="0"/>
                <a:cs typeface="Times New Roman" panose="02020603050405020304" pitchFamily="18" charset="0"/>
              </a:rPr>
              <a:t> </a:t>
            </a:r>
            <a:endParaRPr lang="en-GB" sz="1800" dirty="0">
              <a:effectLst/>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n-ZA" sz="24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xmlns="" id="{26330DFA-932F-4D40-894A-C31134A4A8F7}"/>
              </a:ext>
            </a:extLst>
          </p:cNvPr>
          <p:cNvPicPr>
            <a:picLocks noChangeAspect="1"/>
          </p:cNvPicPr>
          <p:nvPr/>
        </p:nvPicPr>
        <p:blipFill rotWithShape="1">
          <a:blip r:embed="rId2" cstate="print"/>
          <a:srcRect t="21504" b="19169"/>
          <a:stretch/>
        </p:blipFill>
        <p:spPr>
          <a:xfrm>
            <a:off x="10632504" y="5805264"/>
            <a:ext cx="1329043" cy="792088"/>
          </a:xfrm>
          <a:prstGeom prst="rect">
            <a:avLst/>
          </a:prstGeom>
        </p:spPr>
      </p:pic>
    </p:spTree>
    <p:extLst>
      <p:ext uri="{BB962C8B-B14F-4D97-AF65-F5344CB8AC3E}">
        <p14:creationId xmlns:p14="http://schemas.microsoft.com/office/powerpoint/2010/main" xmlns="" val="10687432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404664"/>
            <a:ext cx="10647563" cy="1600341"/>
          </a:xfrm>
        </p:spPr>
        <p:txBody>
          <a:bodyPr>
            <a:noAutofit/>
          </a:bodyPr>
          <a:lstStyle/>
          <a:p>
            <a:pPr algn="ctr">
              <a:defRPr/>
            </a:pPr>
            <a:r>
              <a:rPr lang="en-US" sz="3200" b="1" dirty="0">
                <a:solidFill>
                  <a:srgbClr val="E3721D"/>
                </a:solidFill>
              </a:rPr>
              <a:t>CLAUSE 7: AMENDMENT TO SECTION 3I - POWER TO IMPOUND VEHICLES</a:t>
            </a:r>
            <a:r>
              <a:rPr lang="en-US" sz="4000" b="1" dirty="0">
                <a:solidFill>
                  <a:srgbClr val="E3721D"/>
                </a:solidFill>
              </a:rPr>
              <a:t/>
            </a:r>
            <a:br>
              <a:rPr lang="en-US" sz="4000" b="1" dirty="0">
                <a:solidFill>
                  <a:srgbClr val="E3721D"/>
                </a:solidFill>
              </a:rPr>
            </a:br>
            <a:endParaRPr lang="en-ZA" sz="4000" b="1" dirty="0">
              <a:solidFill>
                <a:srgbClr val="E3721D"/>
              </a:solidFill>
            </a:endParaRPr>
          </a:p>
        </p:txBody>
      </p:sp>
      <p:sp>
        <p:nvSpPr>
          <p:cNvPr id="19459" name="Content Placeholder 2"/>
          <p:cNvSpPr>
            <a:spLocks noGrp="1"/>
          </p:cNvSpPr>
          <p:nvPr>
            <p:ph idx="1"/>
          </p:nvPr>
        </p:nvSpPr>
        <p:spPr>
          <a:xfrm>
            <a:off x="263352" y="1340768"/>
            <a:ext cx="11665296" cy="5344757"/>
          </a:xfrm>
        </p:spPr>
        <p:txBody>
          <a:bodyPr>
            <a:noAutofit/>
          </a:bodyPr>
          <a:lstStyle/>
          <a:p>
            <a:pPr fontAlgn="auto">
              <a:lnSpc>
                <a:spcPct val="120000"/>
              </a:lnSpc>
              <a:spcBef>
                <a:spcPts val="0"/>
              </a:spcBef>
              <a:buFont typeface="Wingdings" panose="05000000000000000000" pitchFamily="2" charset="2"/>
              <a:buChar char="Ø"/>
            </a:pPr>
            <a:r>
              <a:rPr lang="en-ZA" sz="1500" dirty="0">
                <a:effectLst/>
                <a:ea typeface="Times New Roman" panose="02020603050405020304" pitchFamily="18" charset="0"/>
                <a:cs typeface="Times New Roman" panose="02020603050405020304" pitchFamily="18" charset="0"/>
              </a:rPr>
              <a:t>Section 3(I) is amended by the addition of section (3I(q). It will allow traffic officers to impound vehicles for certain offences. The manner in which the officer must deal with the impounded articles is not stipulated. </a:t>
            </a:r>
          </a:p>
          <a:p>
            <a:pPr fontAlgn="auto">
              <a:lnSpc>
                <a:spcPct val="120000"/>
              </a:lnSpc>
              <a:spcBef>
                <a:spcPts val="0"/>
              </a:spcBef>
              <a:buFont typeface="Wingdings" panose="05000000000000000000" pitchFamily="2" charset="2"/>
              <a:buChar char="Ø"/>
            </a:pPr>
            <a:r>
              <a:rPr lang="en-ZA" sz="1500" dirty="0">
                <a:effectLst/>
                <a:ea typeface="Times New Roman" panose="02020603050405020304" pitchFamily="18" charset="0"/>
                <a:cs typeface="Times New Roman" panose="02020603050405020304" pitchFamily="18" charset="0"/>
              </a:rPr>
              <a:t> See section 20 and 30 to 36 of the Criminal Procedure Act for provisions on how a peace officer must deal with seized articles. Similar provisions should be added to the NRTA if the power to impound is accepted and approved. Otherwise the provisions of the Criminal Procedure Act, 51 of 1977 to seize articles will be sufficient to make this amendment unnecessary. All traffic officers must be appointed as peace officers in any event.</a:t>
            </a:r>
            <a:endParaRPr lang="en-GB" sz="1500" dirty="0">
              <a:effectLst/>
              <a:ea typeface="Times New Roman" panose="02020603050405020304" pitchFamily="18" charset="0"/>
              <a:cs typeface="Times New Roman" panose="02020603050405020304" pitchFamily="18" charset="0"/>
            </a:endParaRPr>
          </a:p>
          <a:p>
            <a:pPr fontAlgn="auto">
              <a:lnSpc>
                <a:spcPct val="120000"/>
              </a:lnSpc>
              <a:spcBef>
                <a:spcPts val="0"/>
              </a:spcBef>
              <a:buFont typeface="Wingdings" panose="05000000000000000000" pitchFamily="2" charset="2"/>
              <a:buChar char="Ø"/>
            </a:pPr>
            <a:r>
              <a:rPr lang="en-ZA" sz="1500" dirty="0">
                <a:effectLst/>
                <a:ea typeface="Times New Roman" panose="02020603050405020304" pitchFamily="18" charset="0"/>
                <a:cs typeface="Times New Roman" panose="02020603050405020304" pitchFamily="18" charset="0"/>
              </a:rPr>
              <a:t> </a:t>
            </a:r>
            <a:r>
              <a:rPr lang="en-ZA" sz="1500" b="1" dirty="0">
                <a:effectLst/>
                <a:ea typeface="Times New Roman" panose="02020603050405020304" pitchFamily="18" charset="0"/>
                <a:cs typeface="Times New Roman" panose="02020603050405020304" pitchFamily="18" charset="0"/>
              </a:rPr>
              <a:t>Proposed amendment:</a:t>
            </a:r>
            <a:endParaRPr lang="en-GB" sz="1500" dirty="0">
              <a:effectLst/>
              <a:ea typeface="Times New Roman" panose="02020603050405020304" pitchFamily="18" charset="0"/>
              <a:cs typeface="Times New Roman" panose="02020603050405020304" pitchFamily="18" charset="0"/>
            </a:endParaRPr>
          </a:p>
          <a:p>
            <a:pPr fontAlgn="auto">
              <a:lnSpc>
                <a:spcPct val="120000"/>
              </a:lnSpc>
              <a:spcBef>
                <a:spcPts val="0"/>
              </a:spcBef>
              <a:buFont typeface="Wingdings" panose="05000000000000000000" pitchFamily="2" charset="2"/>
              <a:buChar char="Ø"/>
            </a:pPr>
            <a:r>
              <a:rPr lang="en-ZA" sz="1500" b="1" i="1" dirty="0">
                <a:effectLst/>
                <a:ea typeface="Times New Roman" panose="02020603050405020304" pitchFamily="18" charset="0"/>
                <a:cs typeface="Times New Roman" panose="02020603050405020304" pitchFamily="18" charset="0"/>
              </a:rPr>
              <a:t>Amendment of section 3I of Act 93 of 1996, as inserted by section 2 of Act 21 of 1999</a:t>
            </a:r>
            <a:endParaRPr lang="en-GB" sz="1500" dirty="0">
              <a:effectLst/>
              <a:ea typeface="Times New Roman" panose="02020603050405020304" pitchFamily="18" charset="0"/>
              <a:cs typeface="Times New Roman" panose="02020603050405020304" pitchFamily="18" charset="0"/>
            </a:endParaRPr>
          </a:p>
          <a:p>
            <a:pPr marL="365125" indent="-365125" fontAlgn="auto">
              <a:lnSpc>
                <a:spcPct val="120000"/>
              </a:lnSpc>
              <a:spcBef>
                <a:spcPts val="0"/>
              </a:spcBef>
              <a:buNone/>
            </a:pPr>
            <a:r>
              <a:rPr lang="en-ZA" sz="1500" i="1" dirty="0">
                <a:effectLst/>
                <a:ea typeface="Times New Roman" panose="02020603050405020304" pitchFamily="18" charset="0"/>
                <a:cs typeface="Times New Roman" panose="02020603050405020304" pitchFamily="18" charset="0"/>
              </a:rPr>
              <a:t> 7.	Section 3I of the principal Act is hereby amended by the addition of the following paragraph:</a:t>
            </a:r>
            <a:endParaRPr lang="en-GB" sz="1500" dirty="0">
              <a:effectLst/>
              <a:ea typeface="Times New Roman" panose="02020603050405020304" pitchFamily="18" charset="0"/>
              <a:cs typeface="Times New Roman" panose="02020603050405020304" pitchFamily="18" charset="0"/>
            </a:endParaRPr>
          </a:p>
          <a:p>
            <a:pPr marL="363538" indent="0" fontAlgn="auto">
              <a:lnSpc>
                <a:spcPct val="120000"/>
              </a:lnSpc>
              <a:spcBef>
                <a:spcPts val="0"/>
              </a:spcBef>
              <a:buNone/>
            </a:pPr>
            <a:r>
              <a:rPr lang="en-ZA" sz="1500" i="1" dirty="0">
                <a:effectLst/>
                <a:ea typeface="Times New Roman" panose="02020603050405020304" pitchFamily="18" charset="0"/>
                <a:cs typeface="Times New Roman" panose="02020603050405020304" pitchFamily="18" charset="0"/>
              </a:rPr>
              <a:t>‘‘(q) if he or she is satisfied, on reasonable grounds and subject to verification by the traffic officer, that a motor vehicle—</a:t>
            </a:r>
            <a:endParaRPr lang="en-GB" sz="1500" dirty="0">
              <a:effectLst/>
              <a:ea typeface="Times New Roman" panose="02020603050405020304" pitchFamily="18" charset="0"/>
              <a:cs typeface="Times New Roman" panose="02020603050405020304" pitchFamily="18" charset="0"/>
            </a:endParaRPr>
          </a:p>
          <a:p>
            <a:pPr marL="1074738" indent="-363538" fontAlgn="auto">
              <a:lnSpc>
                <a:spcPct val="120000"/>
              </a:lnSpc>
              <a:spcBef>
                <a:spcPts val="0"/>
              </a:spcBef>
              <a:buNone/>
            </a:pPr>
            <a:r>
              <a:rPr lang="en-ZA" sz="1500" i="1" dirty="0">
                <a:effectLst/>
                <a:ea typeface="Times New Roman" panose="02020603050405020304" pitchFamily="18" charset="0"/>
                <a:cs typeface="Times New Roman" panose="02020603050405020304" pitchFamily="18" charset="0"/>
              </a:rPr>
              <a:t>(i)	was in the past issued with a notice to discontinue operation in terms of section 44(1) and such notice was not complied with;</a:t>
            </a:r>
            <a:endParaRPr lang="en-GB" sz="1500" dirty="0">
              <a:effectLst/>
              <a:ea typeface="Times New Roman" panose="02020603050405020304" pitchFamily="18" charset="0"/>
              <a:cs typeface="Times New Roman" panose="02020603050405020304" pitchFamily="18" charset="0"/>
            </a:endParaRPr>
          </a:p>
          <a:p>
            <a:pPr marL="1074738" indent="-363538" fontAlgn="auto">
              <a:lnSpc>
                <a:spcPct val="120000"/>
              </a:lnSpc>
              <a:spcBef>
                <a:spcPts val="0"/>
              </a:spcBef>
              <a:buNone/>
            </a:pPr>
            <a:r>
              <a:rPr lang="en-ZA" sz="1500" i="1" dirty="0">
                <a:effectLst/>
                <a:ea typeface="Times New Roman" panose="02020603050405020304" pitchFamily="18" charset="0"/>
                <a:cs typeface="Times New Roman" panose="02020603050405020304" pitchFamily="18" charset="0"/>
              </a:rPr>
              <a:t>(ii)	is being operated on a public road by a driver who is not a holder of a valid driving licence;</a:t>
            </a:r>
            <a:endParaRPr lang="en-GB" sz="1500" dirty="0">
              <a:effectLst/>
              <a:ea typeface="Times New Roman" panose="02020603050405020304" pitchFamily="18" charset="0"/>
              <a:cs typeface="Times New Roman" panose="02020603050405020304" pitchFamily="18" charset="0"/>
            </a:endParaRPr>
          </a:p>
          <a:p>
            <a:pPr marL="1074738" indent="-363538" fontAlgn="auto">
              <a:lnSpc>
                <a:spcPct val="120000"/>
              </a:lnSpc>
              <a:spcBef>
                <a:spcPts val="0"/>
              </a:spcBef>
              <a:buNone/>
            </a:pPr>
            <a:r>
              <a:rPr lang="en-ZA" sz="1500" i="1" dirty="0">
                <a:effectLst/>
                <a:ea typeface="Times New Roman" panose="02020603050405020304" pitchFamily="18" charset="0"/>
                <a:cs typeface="Times New Roman" panose="02020603050405020304" pitchFamily="18" charset="0"/>
              </a:rPr>
              <a:t>(iii)	is being operated on a public road by a driver who is not a holder of a valid professional driving permit; or</a:t>
            </a:r>
            <a:endParaRPr lang="en-GB" sz="1500" dirty="0">
              <a:effectLst/>
              <a:ea typeface="Times New Roman" panose="02020603050405020304" pitchFamily="18" charset="0"/>
              <a:cs typeface="Times New Roman" panose="02020603050405020304" pitchFamily="18" charset="0"/>
            </a:endParaRPr>
          </a:p>
          <a:p>
            <a:pPr marL="1074738" indent="-363538" fontAlgn="auto">
              <a:lnSpc>
                <a:spcPct val="120000"/>
              </a:lnSpc>
              <a:spcBef>
                <a:spcPts val="0"/>
              </a:spcBef>
              <a:buNone/>
            </a:pPr>
            <a:r>
              <a:rPr lang="en-ZA" sz="1500" i="1" dirty="0">
                <a:effectLst/>
                <a:ea typeface="Times New Roman" panose="02020603050405020304" pitchFamily="18" charset="0"/>
                <a:cs typeface="Times New Roman" panose="02020603050405020304" pitchFamily="18" charset="0"/>
              </a:rPr>
              <a:t>(iv)	is being operated by a person without the necessary operating licence or permit or contrary to the conditions thereof,</a:t>
            </a:r>
            <a:endParaRPr lang="en-GB" sz="1500" dirty="0">
              <a:effectLst/>
              <a:ea typeface="Times New Roman" panose="02020603050405020304" pitchFamily="18" charset="0"/>
              <a:cs typeface="Times New Roman" panose="02020603050405020304" pitchFamily="18" charset="0"/>
            </a:endParaRPr>
          </a:p>
          <a:p>
            <a:pPr marL="365125" indent="0" fontAlgn="auto">
              <a:lnSpc>
                <a:spcPct val="120000"/>
              </a:lnSpc>
              <a:spcBef>
                <a:spcPts val="0"/>
              </a:spcBef>
              <a:buNone/>
            </a:pPr>
            <a:r>
              <a:rPr lang="en-ZA" sz="1500" i="1" dirty="0">
                <a:effectLst/>
                <a:ea typeface="Times New Roman" panose="02020603050405020304" pitchFamily="18" charset="0"/>
                <a:cs typeface="Times New Roman" panose="02020603050405020304" pitchFamily="18" charset="0"/>
              </a:rPr>
              <a:t>may impound the vehicle pending the investigation and prosecution of that person for an offence in terms of any applicable law and </a:t>
            </a:r>
            <a:r>
              <a:rPr lang="en-ZA" sz="1500" i="1" u="sng" dirty="0">
                <a:effectLst/>
                <a:highlight>
                  <a:srgbClr val="FFFF00"/>
                </a:highlight>
                <a:ea typeface="Times New Roman" panose="02020603050405020304" pitchFamily="18" charset="0"/>
                <a:cs typeface="Times New Roman" panose="02020603050405020304" pitchFamily="18" charset="0"/>
              </a:rPr>
              <a:t>the officer must deal with the impounded motor vehicle as determined by section 30 to 36 of the Criminal Procedure Act, 51 of 1977 as applicable.</a:t>
            </a:r>
            <a:r>
              <a:rPr lang="en-ZA" sz="1500" i="1" dirty="0">
                <a:effectLst/>
                <a:ea typeface="Times New Roman" panose="02020603050405020304" pitchFamily="18" charset="0"/>
                <a:cs typeface="Times New Roman" panose="02020603050405020304" pitchFamily="18" charset="0"/>
              </a:rPr>
              <a:t>’’.</a:t>
            </a:r>
            <a:endParaRPr lang="en-GB" sz="1500" dirty="0">
              <a:effectLst/>
              <a:ea typeface="Times New Roman" panose="02020603050405020304" pitchFamily="18" charset="0"/>
              <a:cs typeface="Times New Roman" panose="02020603050405020304" pitchFamily="18" charset="0"/>
            </a:endParaRPr>
          </a:p>
          <a:p>
            <a:pPr marL="0" indent="0" fontAlgn="auto">
              <a:lnSpc>
                <a:spcPct val="120000"/>
              </a:lnSpc>
              <a:spcBef>
                <a:spcPts val="0"/>
              </a:spcBef>
              <a:buNone/>
            </a:pPr>
            <a:endParaRPr lang="en-ZA" sz="1500" b="1" dirty="0"/>
          </a:p>
          <a:p>
            <a:pPr>
              <a:buFont typeface="Wingdings" panose="05000000000000000000" pitchFamily="2" charset="2"/>
              <a:buChar char="Ø"/>
            </a:pPr>
            <a:endParaRPr lang="en-ZA" sz="1500" b="1" dirty="0"/>
          </a:p>
        </p:txBody>
      </p:sp>
      <p:pic>
        <p:nvPicPr>
          <p:cNvPr id="4" name="Picture 3">
            <a:extLst>
              <a:ext uri="{FF2B5EF4-FFF2-40B4-BE49-F238E27FC236}">
                <a16:creationId xmlns:a16="http://schemas.microsoft.com/office/drawing/2014/main" xmlns="" id="{79275058-8C9E-4B66-B92A-7768977BB112}"/>
              </a:ext>
            </a:extLst>
          </p:cNvPr>
          <p:cNvPicPr>
            <a:picLocks noChangeAspect="1"/>
          </p:cNvPicPr>
          <p:nvPr/>
        </p:nvPicPr>
        <p:blipFill rotWithShape="1">
          <a:blip r:embed="rId2" cstate="print"/>
          <a:srcRect t="21504" b="19169"/>
          <a:stretch/>
        </p:blipFill>
        <p:spPr>
          <a:xfrm>
            <a:off x="11115792" y="6093296"/>
            <a:ext cx="845755" cy="504056"/>
          </a:xfrm>
          <a:prstGeom prst="rect">
            <a:avLst/>
          </a:prstGeom>
        </p:spPr>
      </p:pic>
    </p:spTree>
    <p:extLst>
      <p:ext uri="{BB962C8B-B14F-4D97-AF65-F5344CB8AC3E}">
        <p14:creationId xmlns:p14="http://schemas.microsoft.com/office/powerpoint/2010/main" xmlns="" val="30731727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D003AC8-209A-4321-A17C-1B7A206433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TM04033917[[fn=Berlin]]</Template>
  <TotalTime>0</TotalTime>
  <Words>506</Words>
  <Application>Microsoft Office PowerPoint</Application>
  <PresentationFormat>Custom</PresentationFormat>
  <Paragraphs>164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Wood Type</vt:lpstr>
      <vt:lpstr>COMMENTS: NRTA Bill 7 of 2020    March 2021 </vt:lpstr>
      <vt:lpstr>Slide 2</vt:lpstr>
      <vt:lpstr>Slide 3</vt:lpstr>
      <vt:lpstr>Slide 4</vt:lpstr>
      <vt:lpstr>Slide 5</vt:lpstr>
      <vt:lpstr>Slide 6</vt:lpstr>
      <vt:lpstr>Slide 7</vt:lpstr>
      <vt:lpstr>Slide 8</vt:lpstr>
      <vt:lpstr>CLAUSE 7: AMENDMENT TO SECTION 3I - POWER TO IMPOUND VEHICLES </vt:lpstr>
      <vt:lpstr>Clause 14 and 15 – registering authority </vt:lpstr>
      <vt:lpstr>Clause 23 – wording</vt:lpstr>
      <vt:lpstr>CLAUSE 28 – Foreign drivers</vt:lpstr>
      <vt:lpstr>Slide 13</vt:lpstr>
      <vt:lpstr>CLAUSE 42 - Incidents</vt:lpstr>
      <vt:lpstr>Clause 46 - Subsequent amendment due to – zero alcohol limit</vt:lpstr>
      <vt:lpstr>Clause 47 – Section 75 – Powers of Minister</vt:lpstr>
      <vt:lpstr>Suggested amendment to section 80 – parking for disabled persons</vt:lpstr>
      <vt:lpstr>Contact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2014-05-08T08:10:33Z</dcterms:created>
  <dcterms:modified xsi:type="dcterms:W3CDTF">2021-03-11T12:14:17Z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TC028010599991</vt:lpwstr>
  </property>
</Properties>
</file>