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6" r:id="rId4"/>
  </p:sldMasterIdLst>
  <p:notesMasterIdLst>
    <p:notesMasterId r:id="rId24"/>
  </p:notesMasterIdLst>
  <p:handoutMasterIdLst>
    <p:handoutMasterId r:id="rId25"/>
  </p:handoutMasterIdLst>
  <p:sldIdLst>
    <p:sldId id="265" r:id="rId5"/>
    <p:sldId id="356" r:id="rId6"/>
    <p:sldId id="357" r:id="rId7"/>
    <p:sldId id="358" r:id="rId8"/>
    <p:sldId id="360" r:id="rId9"/>
    <p:sldId id="359" r:id="rId10"/>
    <p:sldId id="361" r:id="rId11"/>
    <p:sldId id="362" r:id="rId12"/>
    <p:sldId id="369" r:id="rId13"/>
    <p:sldId id="370" r:id="rId14"/>
    <p:sldId id="364" r:id="rId15"/>
    <p:sldId id="365" r:id="rId16"/>
    <p:sldId id="366" r:id="rId17"/>
    <p:sldId id="371" r:id="rId18"/>
    <p:sldId id="367" r:id="rId19"/>
    <p:sldId id="372" r:id="rId20"/>
    <p:sldId id="368" r:id="rId21"/>
    <p:sldId id="288" r:id="rId22"/>
    <p:sldId id="363"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30BE30"/>
    <a:srgbClr val="009900"/>
    <a:srgbClr val="33CC33"/>
    <a:srgbClr val="FECD07"/>
    <a:srgbClr val="00FF00"/>
    <a:srgbClr val="990099"/>
    <a:srgbClr val="F2F2F2"/>
    <a:srgbClr val="9999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658" autoAdjust="0"/>
  </p:normalViewPr>
  <p:slideViewPr>
    <p:cSldViewPr snapToGrid="0" snapToObjects="1">
      <p:cViewPr varScale="1">
        <p:scale>
          <a:sx n="62" d="100"/>
          <a:sy n="62" d="100"/>
        </p:scale>
        <p:origin x="-1020" y="-84"/>
      </p:cViewPr>
      <p:guideLst>
        <p:guide orient="horz" pos="2160"/>
        <p:guide pos="3840"/>
      </p:guideLst>
    </p:cSldViewPr>
  </p:slideViewPr>
  <p:outlineViewPr>
    <p:cViewPr>
      <p:scale>
        <a:sx n="33" d="100"/>
        <a:sy n="33" d="100"/>
      </p:scale>
      <p:origin x="0" y="-52"/>
    </p:cViewPr>
  </p:outlin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48" d="100"/>
          <a:sy n="48" d="100"/>
        </p:scale>
        <p:origin x="2764" y="4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A6856CA-38FF-46A8-9EE2-6EF016F762F5}"/>
              </a:ext>
            </a:extLst>
          </p:cNvPr>
          <p:cNvSpPr>
            <a:spLocks noGrp="1"/>
          </p:cNvSpPr>
          <p:nvPr>
            <p:ph type="hdr" sz="quarter"/>
          </p:nvPr>
        </p:nvSpPr>
        <p:spPr>
          <a:xfrm>
            <a:off x="0" y="0"/>
            <a:ext cx="2945659" cy="49800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CC722243-A11A-4B9A-8F8C-4BF265D74D7A}"/>
              </a:ext>
            </a:extLst>
          </p:cNvPr>
          <p:cNvSpPr>
            <a:spLocks noGrp="1"/>
          </p:cNvSpPr>
          <p:nvPr>
            <p:ph type="dt" sz="quarter" idx="1"/>
          </p:nvPr>
        </p:nvSpPr>
        <p:spPr>
          <a:xfrm>
            <a:off x="3850443" y="0"/>
            <a:ext cx="2945659" cy="498008"/>
          </a:xfrm>
          <a:prstGeom prst="rect">
            <a:avLst/>
          </a:prstGeom>
        </p:spPr>
        <p:txBody>
          <a:bodyPr vert="horz" lIns="91440" tIns="45720" rIns="91440" bIns="45720" rtlCol="0"/>
          <a:lstStyle>
            <a:lvl1pPr algn="r">
              <a:defRPr sz="1200"/>
            </a:lvl1pPr>
          </a:lstStyle>
          <a:p>
            <a:fld id="{478FED81-E08E-4A95-8607-91437ACBF72B}" type="datetimeFigureOut">
              <a:rPr lang="en-ZA" smtClean="0"/>
              <a:pPr/>
              <a:t>2021/03/10</a:t>
            </a:fld>
            <a:endParaRPr lang="en-ZA"/>
          </a:p>
        </p:txBody>
      </p:sp>
      <p:sp>
        <p:nvSpPr>
          <p:cNvPr id="4" name="Footer Placeholder 3">
            <a:extLst>
              <a:ext uri="{FF2B5EF4-FFF2-40B4-BE49-F238E27FC236}">
                <a16:creationId xmlns:a16="http://schemas.microsoft.com/office/drawing/2014/main" xmlns="" id="{ECE62856-08EE-49DC-A31C-229796B48CD6}"/>
              </a:ext>
            </a:extLst>
          </p:cNvPr>
          <p:cNvSpPr>
            <a:spLocks noGrp="1"/>
          </p:cNvSpPr>
          <p:nvPr>
            <p:ph type="ftr" sz="quarter" idx="2"/>
          </p:nvPr>
        </p:nvSpPr>
        <p:spPr>
          <a:xfrm>
            <a:off x="0" y="9428630"/>
            <a:ext cx="2945659" cy="49800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FE601C8C-99CE-4804-A177-9D79AD980768}"/>
              </a:ext>
            </a:extLst>
          </p:cNvPr>
          <p:cNvSpPr>
            <a:spLocks noGrp="1"/>
          </p:cNvSpPr>
          <p:nvPr>
            <p:ph type="sldNum" sz="quarter" idx="3"/>
          </p:nvPr>
        </p:nvSpPr>
        <p:spPr>
          <a:xfrm>
            <a:off x="3850443" y="9428630"/>
            <a:ext cx="2945659" cy="498008"/>
          </a:xfrm>
          <a:prstGeom prst="rect">
            <a:avLst/>
          </a:prstGeom>
        </p:spPr>
        <p:txBody>
          <a:bodyPr vert="horz" lIns="91440" tIns="45720" rIns="91440" bIns="45720" rtlCol="0" anchor="b"/>
          <a:lstStyle>
            <a:lvl1pPr algn="r">
              <a:defRPr sz="1200"/>
            </a:lvl1pPr>
          </a:lstStyle>
          <a:p>
            <a:fld id="{D5D5D32D-5160-4BCF-B85E-8666E9AFB13F}" type="slidenum">
              <a:rPr lang="en-ZA" smtClean="0"/>
              <a:pPr/>
              <a:t>‹#›</a:t>
            </a:fld>
            <a:endParaRPr lang="en-ZA"/>
          </a:p>
        </p:txBody>
      </p:sp>
    </p:spTree>
    <p:extLst>
      <p:ext uri="{BB962C8B-B14F-4D97-AF65-F5344CB8AC3E}">
        <p14:creationId xmlns:p14="http://schemas.microsoft.com/office/powerpoint/2010/main" xmlns="" val="414663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Regular" charset="0"/>
              </a:defRPr>
            </a:lvl1pPr>
          </a:lstStyle>
          <a:p>
            <a:fld id="{BEE9BE5A-FDE5-DB48-BE26-D608F105437A}" type="datetimeFigureOut">
              <a:rPr lang="en-US" smtClean="0"/>
              <a:pPr/>
              <a:t>3/10/2021</a:t>
            </a:fld>
            <a:endParaRPr lang="en-US"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Regular" charset="0"/>
              </a:defRPr>
            </a:lvl1pPr>
          </a:lstStyle>
          <a:p>
            <a:fld id="{E3E4287A-A23E-8D41-9DD1-9EAE7223A754}" type="slidenum">
              <a:rPr lang="en-US" smtClean="0"/>
              <a:pPr/>
              <a:t>‹#›</a:t>
            </a:fld>
            <a:endParaRPr lang="en-US" dirty="0"/>
          </a:p>
        </p:txBody>
      </p:sp>
    </p:spTree>
    <p:extLst>
      <p:ext uri="{BB962C8B-B14F-4D97-AF65-F5344CB8AC3E}">
        <p14:creationId xmlns:p14="http://schemas.microsoft.com/office/powerpoint/2010/main" xmlns="" val="190938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3E4287A-A23E-8D41-9DD1-9EAE7223A754}" type="slidenum">
              <a:rPr lang="en-US" smtClean="0"/>
              <a:pPr/>
              <a:t>1</a:t>
            </a:fld>
            <a:endParaRPr lang="en-US" dirty="0"/>
          </a:p>
        </p:txBody>
      </p:sp>
    </p:spTree>
    <p:extLst>
      <p:ext uri="{BB962C8B-B14F-4D97-AF65-F5344CB8AC3E}">
        <p14:creationId xmlns:p14="http://schemas.microsoft.com/office/powerpoint/2010/main" xmlns="" val="2517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2</a:t>
            </a:fld>
            <a:endParaRPr lang="en-US" dirty="0"/>
          </a:p>
        </p:txBody>
      </p:sp>
    </p:spTree>
    <p:extLst>
      <p:ext uri="{BB962C8B-B14F-4D97-AF65-F5344CB8AC3E}">
        <p14:creationId xmlns:p14="http://schemas.microsoft.com/office/powerpoint/2010/main" xmlns="" val="222843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4</a:t>
            </a:fld>
            <a:endParaRPr lang="en-US" dirty="0"/>
          </a:p>
        </p:txBody>
      </p:sp>
    </p:spTree>
    <p:extLst>
      <p:ext uri="{BB962C8B-B14F-4D97-AF65-F5344CB8AC3E}">
        <p14:creationId xmlns:p14="http://schemas.microsoft.com/office/powerpoint/2010/main" xmlns="" val="138604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4287A-A23E-8D41-9DD1-9EAE7223A75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xmlns="" val="309394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19</a:t>
            </a:fld>
            <a:endParaRPr lang="en-US" dirty="0"/>
          </a:p>
        </p:txBody>
      </p:sp>
    </p:spTree>
    <p:extLst>
      <p:ext uri="{BB962C8B-B14F-4D97-AF65-F5344CB8AC3E}">
        <p14:creationId xmlns:p14="http://schemas.microsoft.com/office/powerpoint/2010/main" xmlns="" val="1805059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3" name="Text Placeholder 2">
            <a:extLst>
              <a:ext uri="{FF2B5EF4-FFF2-40B4-BE49-F238E27FC236}">
                <a16:creationId xmlns:a16="http://schemas.microsoft.com/office/drawing/2014/main" xmlns="" id="{289DF6E0-724C-4161-A87D-D29BD5D7964A}"/>
              </a:ext>
            </a:extLst>
          </p:cNvPr>
          <p:cNvSpPr>
            <a:spLocks noGrp="1"/>
          </p:cNvSpPr>
          <p:nvPr>
            <p:ph type="body" sz="quarter" idx="11" hasCustomPrompt="1"/>
          </p:nvPr>
        </p:nvSpPr>
        <p:spPr>
          <a:xfrm>
            <a:off x="558184" y="5241600"/>
            <a:ext cx="10795200" cy="612000"/>
          </a:xfrm>
        </p:spPr>
        <p:txBody>
          <a:bodyPr/>
          <a:lstStyle>
            <a:lvl1pPr marL="0" indent="0">
              <a:buNone/>
              <a:defRPr sz="2400" b="1">
                <a:solidFill>
                  <a:schemeClr val="bg1"/>
                </a:solidFill>
                <a:latin typeface="Arial Narrow" panose="020B0606020202030204" pitchFamily="34" charset="0"/>
              </a:defRPr>
            </a:lvl1pPr>
          </a:lstStyle>
          <a:p>
            <a:pPr lvl="0"/>
            <a:r>
              <a:rPr lang="en-US" dirty="0"/>
              <a:t>EDIT MASTER TEXT STYLES</a:t>
            </a:r>
          </a:p>
          <a:p>
            <a:pPr lvl="1"/>
            <a:endParaRPr lang="en-ZA" dirty="0"/>
          </a:p>
        </p:txBody>
      </p:sp>
      <p:sp>
        <p:nvSpPr>
          <p:cNvPr id="12" name="Text Placeholder 11">
            <a:extLst>
              <a:ext uri="{FF2B5EF4-FFF2-40B4-BE49-F238E27FC236}">
                <a16:creationId xmlns:a16="http://schemas.microsoft.com/office/drawing/2014/main" xmlns="" id="{373C8EF9-166D-41B3-8DA4-C3CFE33088C8}"/>
              </a:ext>
            </a:extLst>
          </p:cNvPr>
          <p:cNvSpPr>
            <a:spLocks noGrp="1"/>
          </p:cNvSpPr>
          <p:nvPr>
            <p:ph type="body" sz="quarter" idx="12" hasCustomPrompt="1"/>
          </p:nvPr>
        </p:nvSpPr>
        <p:spPr>
          <a:xfrm>
            <a:off x="558184" y="5954400"/>
            <a:ext cx="10795200" cy="612000"/>
          </a:xfrm>
        </p:spPr>
        <p:txBody>
          <a:bodyPr/>
          <a:lstStyle>
            <a:lvl1pPr marL="0" indent="0">
              <a:buNone/>
              <a:defRPr b="1">
                <a:solidFill>
                  <a:schemeClr val="bg2">
                    <a:lumMod val="90000"/>
                  </a:schemeClr>
                </a:solidFill>
                <a:latin typeface="Arial Narrow" panose="020B0606020202030204" pitchFamily="34" charset="0"/>
              </a:defRPr>
            </a:lvl1pPr>
            <a:lvl2pPr marL="457195" indent="0">
              <a:buNone/>
              <a:defRPr b="1">
                <a:solidFill>
                  <a:schemeClr val="bg2">
                    <a:lumMod val="90000"/>
                  </a:schemeClr>
                </a:solidFill>
                <a:latin typeface="Arial Narrow" panose="020B0606020202030204" pitchFamily="34" charset="0"/>
              </a:defRPr>
            </a:lvl2pPr>
          </a:lstStyle>
          <a:p>
            <a:pPr lvl="0"/>
            <a:r>
              <a:rPr lang="en-US" dirty="0"/>
              <a:t>EDIT MASTER TEXT STYLES</a:t>
            </a:r>
          </a:p>
          <a:p>
            <a:pPr lvl="1"/>
            <a:endParaRPr lang="en-ZA" dirty="0"/>
          </a:p>
        </p:txBody>
      </p:sp>
      <p:pic>
        <p:nvPicPr>
          <p:cNvPr id="7" name="Picture 6" descr="A close up of a sign&#10;&#10;Description generated with very high confidence">
            <a:extLst>
              <a:ext uri="{FF2B5EF4-FFF2-40B4-BE49-F238E27FC236}">
                <a16:creationId xmlns:a16="http://schemas.microsoft.com/office/drawing/2014/main" xmlns="" id="{3BA8CC0A-7642-439F-A3E8-6285DCE271ED}"/>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258841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AA corpor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D28F77D-C230-4A3A-87E5-13E138AADD64}"/>
              </a:ext>
            </a:extLst>
          </p:cNvPr>
          <p:cNvSpPr>
            <a:spLocks noGrp="1"/>
          </p:cNvSpPr>
          <p:nvPr>
            <p:ph type="body" sz="quarter" idx="11" hasCustomPrompt="1"/>
          </p:nvPr>
        </p:nvSpPr>
        <p:spPr>
          <a:xfrm>
            <a:off x="556800" y="5241598"/>
            <a:ext cx="10795200" cy="612000"/>
          </a:xfrm>
        </p:spPr>
        <p:txBody>
          <a:bodyPr vert="horz" lIns="91440" tIns="45720" rIns="91440" bIns="45720" rtlCol="0">
            <a:normAutofit/>
          </a:bodyPr>
          <a:lstStyle>
            <a:lvl1pPr>
              <a:defRPr lang="en-US" sz="2400" b="1" dirty="0">
                <a:solidFill>
                  <a:schemeClr val="tx1"/>
                </a:solidFill>
                <a:latin typeface="Arial Narrow" panose="020B0606020202030204" pitchFamily="34" charset="0"/>
              </a:defRPr>
            </a:lvl1pPr>
            <a:lvl2pPr>
              <a:defRPr lang="en-ZA" dirty="0">
                <a:solidFill>
                  <a:schemeClr val="tx1"/>
                </a:solidFill>
              </a:defRPr>
            </a:lvl2pPr>
          </a:lstStyle>
          <a:p>
            <a:pPr marL="0" lvl="0" indent="0">
              <a:buNone/>
            </a:pPr>
            <a:r>
              <a:rPr lang="en-US" dirty="0"/>
              <a:t>EDIT MASTER TEXT STYLES</a:t>
            </a:r>
          </a:p>
          <a:p>
            <a:pPr lvl="1"/>
            <a:endParaRPr lang="en-ZA" dirty="0"/>
          </a:p>
        </p:txBody>
      </p:sp>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6" name="Text Placeholder 5">
            <a:extLst>
              <a:ext uri="{FF2B5EF4-FFF2-40B4-BE49-F238E27FC236}">
                <a16:creationId xmlns:a16="http://schemas.microsoft.com/office/drawing/2014/main" xmlns="" id="{BD4D2543-9C5C-48A6-9A80-EAE948D99F7A}"/>
              </a:ext>
            </a:extLst>
          </p:cNvPr>
          <p:cNvSpPr>
            <a:spLocks noGrp="1"/>
          </p:cNvSpPr>
          <p:nvPr>
            <p:ph type="body" sz="quarter" idx="10" hasCustomPrompt="1"/>
          </p:nvPr>
        </p:nvSpPr>
        <p:spPr>
          <a:xfrm>
            <a:off x="558184" y="5952624"/>
            <a:ext cx="10795616" cy="648000"/>
          </a:xfrm>
        </p:spPr>
        <p:txBody>
          <a:bodyPr vert="horz" lIns="91440" tIns="45720" rIns="91440" bIns="45720" rtlCol="0">
            <a:normAutofit/>
          </a:bodyPr>
          <a:lstStyle>
            <a:lvl1pPr>
              <a:defRPr lang="en-US" b="1" dirty="0">
                <a:solidFill>
                  <a:schemeClr val="bg2">
                    <a:lumMod val="90000"/>
                  </a:schemeClr>
                </a:solidFill>
                <a:latin typeface="Arial Narrow" panose="020B0606020202030204" pitchFamily="34" charset="0"/>
              </a:defRPr>
            </a:lvl1pPr>
          </a:lstStyle>
          <a:p>
            <a:pPr marL="0" lvl="0" indent="0">
              <a:buNone/>
            </a:pPr>
            <a:r>
              <a:rPr lang="en-US" dirty="0"/>
              <a:t>EDIT MASTER TEXT STYLES</a:t>
            </a:r>
          </a:p>
        </p:txBody>
      </p:sp>
      <p:pic>
        <p:nvPicPr>
          <p:cNvPr id="7" name="Picture 6" descr="A close up of a sign&#10;&#10;Description generated with very high confidence">
            <a:extLst>
              <a:ext uri="{FF2B5EF4-FFF2-40B4-BE49-F238E27FC236}">
                <a16:creationId xmlns:a16="http://schemas.microsoft.com/office/drawing/2014/main" xmlns="" id="{9ACE1D84-9580-4575-B430-C1AFC694D305}"/>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280586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A corporate title slide">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4A01953-A3D1-4B00-9200-90525DC635B3}"/>
              </a:ext>
            </a:extLst>
          </p:cNvPr>
          <p:cNvSpPr/>
          <p:nvPr userDrawn="1"/>
        </p:nvSpPr>
        <p:spPr>
          <a:xfrm>
            <a:off x="477520" y="5159920"/>
            <a:ext cx="10993120" cy="144070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3" name="Text Placeholder 2">
            <a:extLst>
              <a:ext uri="{FF2B5EF4-FFF2-40B4-BE49-F238E27FC236}">
                <a16:creationId xmlns:a16="http://schemas.microsoft.com/office/drawing/2014/main" xmlns="" id="{8D28F77D-C230-4A3A-87E5-13E138AADD64}"/>
              </a:ext>
            </a:extLst>
          </p:cNvPr>
          <p:cNvSpPr>
            <a:spLocks noGrp="1"/>
          </p:cNvSpPr>
          <p:nvPr>
            <p:ph type="body" sz="quarter" idx="11" hasCustomPrompt="1"/>
          </p:nvPr>
        </p:nvSpPr>
        <p:spPr>
          <a:xfrm>
            <a:off x="556800" y="5241598"/>
            <a:ext cx="10795200" cy="612000"/>
          </a:xfrm>
        </p:spPr>
        <p:txBody>
          <a:bodyPr>
            <a:normAutofit/>
          </a:bodyPr>
          <a:lstStyle>
            <a:lvl1pPr marL="0" indent="0">
              <a:buNone/>
              <a:defRPr sz="2400" b="1">
                <a:solidFill>
                  <a:schemeClr val="tx1"/>
                </a:solidFill>
                <a:latin typeface="Arial Narrow" panose="020B0606020202030204" pitchFamily="34" charset="0"/>
              </a:defRPr>
            </a:lvl1pPr>
            <a:lvl2pPr marL="457195" indent="0">
              <a:buNone/>
              <a:defRPr sz="2000" b="1">
                <a:solidFill>
                  <a:schemeClr val="tx1"/>
                </a:solidFill>
                <a:latin typeface="Arial Narrow" panose="020B0606020202030204" pitchFamily="34" charset="0"/>
              </a:defRPr>
            </a:lvl2pPr>
          </a:lstStyle>
          <a:p>
            <a:pPr lvl="0"/>
            <a:r>
              <a:rPr lang="en-US" dirty="0"/>
              <a:t>EDIT MASTER TEXT STYLES</a:t>
            </a:r>
          </a:p>
          <a:p>
            <a:pPr lvl="1"/>
            <a:endParaRPr lang="en-ZA" dirty="0"/>
          </a:p>
        </p:txBody>
      </p:sp>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6" name="Text Placeholder 5">
            <a:extLst>
              <a:ext uri="{FF2B5EF4-FFF2-40B4-BE49-F238E27FC236}">
                <a16:creationId xmlns:a16="http://schemas.microsoft.com/office/drawing/2014/main" xmlns="" id="{BD4D2543-9C5C-48A6-9A80-EAE948D99F7A}"/>
              </a:ext>
            </a:extLst>
          </p:cNvPr>
          <p:cNvSpPr>
            <a:spLocks noGrp="1"/>
          </p:cNvSpPr>
          <p:nvPr>
            <p:ph type="body" sz="quarter" idx="10" hasCustomPrompt="1"/>
          </p:nvPr>
        </p:nvSpPr>
        <p:spPr>
          <a:xfrm>
            <a:off x="558184" y="5952624"/>
            <a:ext cx="10795616" cy="648000"/>
          </a:xfrm>
        </p:spPr>
        <p:txBody>
          <a:bodyPr>
            <a:normAutofit/>
          </a:bodyPr>
          <a:lstStyle>
            <a:lvl1pPr marL="0" indent="0">
              <a:buNone/>
              <a:defRPr sz="1800" b="1">
                <a:solidFill>
                  <a:schemeClr val="tx1"/>
                </a:solidFill>
                <a:latin typeface="Arial Narrow" panose="020B0606020202030204" pitchFamily="34" charset="0"/>
              </a:defRPr>
            </a:lvl1pPr>
          </a:lstStyle>
          <a:p>
            <a:pPr lvl="0"/>
            <a:r>
              <a:rPr lang="en-US" dirty="0"/>
              <a:t>EDIT MASTER TEXT STYLES</a:t>
            </a:r>
          </a:p>
        </p:txBody>
      </p:sp>
      <p:pic>
        <p:nvPicPr>
          <p:cNvPr id="7" name="Picture 6" descr="A close up of a sign&#10;&#10;Description generated with very high confidence">
            <a:extLst>
              <a:ext uri="{FF2B5EF4-FFF2-40B4-BE49-F238E27FC236}">
                <a16:creationId xmlns:a16="http://schemas.microsoft.com/office/drawing/2014/main" xmlns="" id="{C7F29881-7BA3-48FD-9EEA-FC88E4E7C0E8}"/>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128882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e brea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4" name="Title 3">
            <a:extLst>
              <a:ext uri="{FF2B5EF4-FFF2-40B4-BE49-F238E27FC236}">
                <a16:creationId xmlns:a16="http://schemas.microsoft.com/office/drawing/2014/main" xmlns="" id="{C6D59932-73FE-41AB-A801-7864B0BF2877}"/>
              </a:ext>
            </a:extLst>
          </p:cNvPr>
          <p:cNvSpPr>
            <a:spLocks noGrp="1"/>
          </p:cNvSpPr>
          <p:nvPr>
            <p:ph type="title" hasCustomPrompt="1"/>
          </p:nvPr>
        </p:nvSpPr>
        <p:spPr>
          <a:xfrm>
            <a:off x="558184" y="5241600"/>
            <a:ext cx="10795616" cy="612000"/>
          </a:xfrm>
        </p:spPr>
        <p:txBody>
          <a:bodyPr>
            <a:noAutofit/>
          </a:bodyPr>
          <a:lstStyle>
            <a:lvl1pPr>
              <a:defRPr sz="2400">
                <a:solidFill>
                  <a:schemeClr val="tx1"/>
                </a:solidFill>
                <a:latin typeface="Arial Narrow" panose="020B0606020202030204" pitchFamily="34" charset="0"/>
              </a:defRPr>
            </a:lvl1pPr>
          </a:lstStyle>
          <a:p>
            <a:r>
              <a:rPr lang="en-US" dirty="0"/>
              <a:t>CLICK TO EDIT PAGE BREAK TEXT</a:t>
            </a:r>
            <a:endParaRPr lang="en-ZA" dirty="0"/>
          </a:p>
        </p:txBody>
      </p:sp>
      <p:sp>
        <p:nvSpPr>
          <p:cNvPr id="6" name="Text Placeholder 5">
            <a:extLst>
              <a:ext uri="{FF2B5EF4-FFF2-40B4-BE49-F238E27FC236}">
                <a16:creationId xmlns:a16="http://schemas.microsoft.com/office/drawing/2014/main" xmlns="" id="{BD4D2543-9C5C-48A6-9A80-EAE948D99F7A}"/>
              </a:ext>
            </a:extLst>
          </p:cNvPr>
          <p:cNvSpPr>
            <a:spLocks noGrp="1"/>
          </p:cNvSpPr>
          <p:nvPr>
            <p:ph type="body" sz="quarter" idx="10" hasCustomPrompt="1"/>
          </p:nvPr>
        </p:nvSpPr>
        <p:spPr>
          <a:xfrm>
            <a:off x="558184" y="5954400"/>
            <a:ext cx="10795616" cy="612000"/>
          </a:xfrm>
        </p:spPr>
        <p:txBody>
          <a:bodyPr>
            <a:normAutofit/>
          </a:bodyPr>
          <a:lstStyle>
            <a:lvl1pPr marL="0" indent="0">
              <a:buNone/>
              <a:defRPr sz="1800" b="1">
                <a:solidFill>
                  <a:schemeClr val="accent3"/>
                </a:solidFill>
                <a:latin typeface="Arial Narrow" panose="020B0606020202030204" pitchFamily="34" charset="0"/>
              </a:defRPr>
            </a:lvl1pPr>
          </a:lstStyle>
          <a:p>
            <a:pPr lvl="0"/>
            <a:r>
              <a:rPr lang="en-US" dirty="0"/>
              <a:t>CLICK TO EDIT PAGE BREAK TEXT</a:t>
            </a:r>
          </a:p>
        </p:txBody>
      </p:sp>
      <p:pic>
        <p:nvPicPr>
          <p:cNvPr id="7" name="Picture 6" descr="A close up of a sign&#10;&#10;Description generated with very high confidence">
            <a:extLst>
              <a:ext uri="{FF2B5EF4-FFF2-40B4-BE49-F238E27FC236}">
                <a16:creationId xmlns:a16="http://schemas.microsoft.com/office/drawing/2014/main" xmlns="" id="{9025B87C-3BD9-4A2D-9447-93D6931BE9B5}"/>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282636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28101-90FD-4952-B609-A98FB8A1272A}"/>
              </a:ext>
            </a:extLst>
          </p:cNvPr>
          <p:cNvSpPr>
            <a:spLocks noGrp="1"/>
          </p:cNvSpPr>
          <p:nvPr>
            <p:ph type="title" hasCustomPrompt="1"/>
          </p:nvPr>
        </p:nvSpPr>
        <p:spPr>
          <a:xfrm>
            <a:off x="527382" y="369525"/>
            <a:ext cx="10428485" cy="561758"/>
          </a:xfrm>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xmlns="" id="{87A679B1-490D-40F2-B55E-DA12B6A79ED7}"/>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B8F52277-24A1-4A05-A5C1-6E902B2A37F5}"/>
              </a:ext>
            </a:extLst>
          </p:cNvPr>
          <p:cNvSpPr>
            <a:spLocks noGrp="1"/>
          </p:cNvSpPr>
          <p:nvPr>
            <p:ph type="sldNum" sz="quarter" idx="11"/>
          </p:nvPr>
        </p:nvSpPr>
        <p:spPr/>
        <p:txBody>
          <a:bodyPr/>
          <a:lstStyle/>
          <a:p>
            <a:fld id="{AD9F2B79-9815-F544-BDFF-1EB1FD13B2C3}" type="slidenum">
              <a:rPr lang="en-US" smtClean="0"/>
              <a:pPr/>
              <a:t>‹#›</a:t>
            </a:fld>
            <a:endParaRPr lang="en-US" dirty="0"/>
          </a:p>
        </p:txBody>
      </p:sp>
      <p:sp>
        <p:nvSpPr>
          <p:cNvPr id="5" name="Footer Placeholder 4">
            <a:extLst>
              <a:ext uri="{FF2B5EF4-FFF2-40B4-BE49-F238E27FC236}">
                <a16:creationId xmlns:a16="http://schemas.microsoft.com/office/drawing/2014/main" xmlns="" id="{A27C2C49-E984-41D4-900E-F76BE9345849}"/>
              </a:ext>
            </a:extLst>
          </p:cNvPr>
          <p:cNvSpPr>
            <a:spLocks noGrp="1"/>
          </p:cNvSpPr>
          <p:nvPr>
            <p:ph type="ftr" sz="quarter" idx="12"/>
          </p:nvPr>
        </p:nvSpPr>
        <p:spPr/>
        <p:txBody>
          <a:bodyPr/>
          <a:lstStyle/>
          <a:p>
            <a:endParaRPr lang="en-US" dirty="0"/>
          </a:p>
        </p:txBody>
      </p:sp>
      <p:sp>
        <p:nvSpPr>
          <p:cNvPr id="7" name="Content Placeholder 6">
            <a:extLst>
              <a:ext uri="{FF2B5EF4-FFF2-40B4-BE49-F238E27FC236}">
                <a16:creationId xmlns:a16="http://schemas.microsoft.com/office/drawing/2014/main" xmlns="" id="{21D83B29-740C-41AB-BA49-1E3849E5B2A7}"/>
              </a:ext>
            </a:extLst>
          </p:cNvPr>
          <p:cNvSpPr>
            <a:spLocks noGrp="1"/>
          </p:cNvSpPr>
          <p:nvPr>
            <p:ph sz="quarter" idx="13"/>
          </p:nvPr>
        </p:nvSpPr>
        <p:spPr>
          <a:xfrm>
            <a:off x="558190" y="1014414"/>
            <a:ext cx="11137236" cy="5247844"/>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xmlns="" val="117597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28101-90FD-4952-B609-A98FB8A1272A}"/>
              </a:ext>
            </a:extLst>
          </p:cNvPr>
          <p:cNvSpPr>
            <a:spLocks noGrp="1"/>
          </p:cNvSpPr>
          <p:nvPr>
            <p:ph type="title" hasCustomPrompt="1"/>
          </p:nvPr>
        </p:nvSpPr>
        <p:spPr>
          <a:xfrm>
            <a:off x="527381" y="369525"/>
            <a:ext cx="10466083" cy="561758"/>
          </a:xfrm>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xmlns="" id="{87A679B1-490D-40F2-B55E-DA12B6A79ED7}"/>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B8F52277-24A1-4A05-A5C1-6E902B2A37F5}"/>
              </a:ext>
            </a:extLst>
          </p:cNvPr>
          <p:cNvSpPr>
            <a:spLocks noGrp="1"/>
          </p:cNvSpPr>
          <p:nvPr>
            <p:ph type="sldNum" sz="quarter" idx="11"/>
          </p:nvPr>
        </p:nvSpPr>
        <p:spPr/>
        <p:txBody>
          <a:bodyPr/>
          <a:lstStyle/>
          <a:p>
            <a:fld id="{AD9F2B79-9815-F544-BDFF-1EB1FD13B2C3}" type="slidenum">
              <a:rPr lang="en-US" smtClean="0"/>
              <a:pPr/>
              <a:t>‹#›</a:t>
            </a:fld>
            <a:endParaRPr lang="en-US" dirty="0"/>
          </a:p>
        </p:txBody>
      </p:sp>
      <p:sp>
        <p:nvSpPr>
          <p:cNvPr id="5" name="Footer Placeholder 4">
            <a:extLst>
              <a:ext uri="{FF2B5EF4-FFF2-40B4-BE49-F238E27FC236}">
                <a16:creationId xmlns:a16="http://schemas.microsoft.com/office/drawing/2014/main" xmlns="" id="{A27C2C49-E984-41D4-900E-F76BE9345849}"/>
              </a:ext>
            </a:extLst>
          </p:cNvPr>
          <p:cNvSpPr>
            <a:spLocks noGrp="1"/>
          </p:cNvSpPr>
          <p:nvPr>
            <p:ph type="ftr" sz="quarter" idx="12"/>
          </p:nvPr>
        </p:nvSpPr>
        <p:spPr/>
        <p:txBody>
          <a:bodyPr/>
          <a:lstStyle/>
          <a:p>
            <a:endParaRPr lang="en-US" dirty="0"/>
          </a:p>
        </p:txBody>
      </p:sp>
      <p:sp>
        <p:nvSpPr>
          <p:cNvPr id="7" name="Content Placeholder 6">
            <a:extLst>
              <a:ext uri="{FF2B5EF4-FFF2-40B4-BE49-F238E27FC236}">
                <a16:creationId xmlns:a16="http://schemas.microsoft.com/office/drawing/2014/main" xmlns="" id="{21D83B29-740C-41AB-BA49-1E3849E5B2A7}"/>
              </a:ext>
            </a:extLst>
          </p:cNvPr>
          <p:cNvSpPr>
            <a:spLocks noGrp="1"/>
          </p:cNvSpPr>
          <p:nvPr>
            <p:ph sz="quarter" idx="13"/>
          </p:nvPr>
        </p:nvSpPr>
        <p:spPr>
          <a:xfrm>
            <a:off x="558191" y="1014414"/>
            <a:ext cx="5393159" cy="5247844"/>
          </a:xfrm>
        </p:spPr>
        <p:txBody>
          <a:bodyPr/>
          <a:lstStyle/>
          <a:p>
            <a:pPr lvl="0"/>
            <a:r>
              <a:rPr lang="en-US"/>
              <a:t>Edit Master text styles</a:t>
            </a:r>
          </a:p>
          <a:p>
            <a:pPr lvl="1"/>
            <a:r>
              <a:rPr lang="en-US"/>
              <a:t>Second level</a:t>
            </a:r>
          </a:p>
          <a:p>
            <a:pPr lvl="2"/>
            <a:r>
              <a:rPr lang="en-US"/>
              <a:t>Third level</a:t>
            </a:r>
          </a:p>
        </p:txBody>
      </p:sp>
      <p:sp>
        <p:nvSpPr>
          <p:cNvPr id="9" name="Content Placeholder 6">
            <a:extLst>
              <a:ext uri="{FF2B5EF4-FFF2-40B4-BE49-F238E27FC236}">
                <a16:creationId xmlns:a16="http://schemas.microsoft.com/office/drawing/2014/main" xmlns="" id="{D91D0E94-9A9C-4152-A3DB-D05FDA064B11}"/>
              </a:ext>
            </a:extLst>
          </p:cNvPr>
          <p:cNvSpPr>
            <a:spLocks noGrp="1"/>
          </p:cNvSpPr>
          <p:nvPr>
            <p:ph sz="quarter" idx="14"/>
          </p:nvPr>
        </p:nvSpPr>
        <p:spPr>
          <a:xfrm>
            <a:off x="6292125" y="1014414"/>
            <a:ext cx="5393159" cy="5247844"/>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xmlns="" val="407489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28101-90FD-4952-B609-A98FB8A1272A}"/>
              </a:ext>
            </a:extLst>
          </p:cNvPr>
          <p:cNvSpPr>
            <a:spLocks noGrp="1"/>
          </p:cNvSpPr>
          <p:nvPr>
            <p:ph type="title" hasCustomPrompt="1"/>
          </p:nvPr>
        </p:nvSpPr>
        <p:spPr>
          <a:xfrm>
            <a:off x="527381" y="369525"/>
            <a:ext cx="10466083" cy="561758"/>
          </a:xfrm>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xmlns="" id="{87A679B1-490D-40F2-B55E-DA12B6A79ED7}"/>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B8F52277-24A1-4A05-A5C1-6E902B2A37F5}"/>
              </a:ext>
            </a:extLst>
          </p:cNvPr>
          <p:cNvSpPr>
            <a:spLocks noGrp="1"/>
          </p:cNvSpPr>
          <p:nvPr>
            <p:ph type="sldNum" sz="quarter" idx="11"/>
          </p:nvPr>
        </p:nvSpPr>
        <p:spPr/>
        <p:txBody>
          <a:bodyPr/>
          <a:lstStyle/>
          <a:p>
            <a:fld id="{AD9F2B79-9815-F544-BDFF-1EB1FD13B2C3}" type="slidenum">
              <a:rPr lang="en-US" smtClean="0"/>
              <a:pPr/>
              <a:t>‹#›</a:t>
            </a:fld>
            <a:endParaRPr lang="en-US" dirty="0"/>
          </a:p>
        </p:txBody>
      </p:sp>
      <p:sp>
        <p:nvSpPr>
          <p:cNvPr id="5" name="Footer Placeholder 4">
            <a:extLst>
              <a:ext uri="{FF2B5EF4-FFF2-40B4-BE49-F238E27FC236}">
                <a16:creationId xmlns:a16="http://schemas.microsoft.com/office/drawing/2014/main" xmlns="" id="{A27C2C49-E984-41D4-900E-F76BE9345849}"/>
              </a:ext>
            </a:extLst>
          </p:cNvPr>
          <p:cNvSpPr>
            <a:spLocks noGrp="1"/>
          </p:cNvSpPr>
          <p:nvPr>
            <p:ph type="ftr" sz="quarter" idx="12"/>
          </p:nvPr>
        </p:nvSpPr>
        <p:spPr/>
        <p:txBody>
          <a:bodyPr/>
          <a:lstStyle/>
          <a:p>
            <a:endParaRPr lang="en-US" dirty="0"/>
          </a:p>
        </p:txBody>
      </p:sp>
      <p:sp>
        <p:nvSpPr>
          <p:cNvPr id="21" name="Content Placeholder 20">
            <a:extLst>
              <a:ext uri="{FF2B5EF4-FFF2-40B4-BE49-F238E27FC236}">
                <a16:creationId xmlns:a16="http://schemas.microsoft.com/office/drawing/2014/main" xmlns="" id="{678CB35C-81E4-4573-A704-9BDBE2138D02}"/>
              </a:ext>
            </a:extLst>
          </p:cNvPr>
          <p:cNvSpPr>
            <a:spLocks noGrp="1"/>
          </p:cNvSpPr>
          <p:nvPr>
            <p:ph sz="quarter" idx="14" hasCustomPrompt="1"/>
          </p:nvPr>
        </p:nvSpPr>
        <p:spPr>
          <a:xfrm>
            <a:off x="528001" y="1015200"/>
            <a:ext cx="11106433" cy="5248800"/>
          </a:xfrm>
        </p:spPr>
        <p:txBody>
          <a:bodyPr/>
          <a:lstStyle>
            <a:lvl1pPr marL="0" indent="0">
              <a:buNone/>
              <a:defRPr/>
            </a:lvl1pPr>
          </a:lstStyle>
          <a:p>
            <a:pPr lvl="0"/>
            <a:r>
              <a:rPr lang="en-ZA" dirty="0"/>
              <a:t>Click to add elements</a:t>
            </a:r>
          </a:p>
        </p:txBody>
      </p:sp>
    </p:spTree>
    <p:extLst>
      <p:ext uri="{BB962C8B-B14F-4D97-AF65-F5344CB8AC3E}">
        <p14:creationId xmlns:p14="http://schemas.microsoft.com/office/powerpoint/2010/main" xmlns="" val="29523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D59932-73FE-41AB-A801-7864B0BF2877}"/>
              </a:ext>
            </a:extLst>
          </p:cNvPr>
          <p:cNvSpPr>
            <a:spLocks noGrp="1"/>
          </p:cNvSpPr>
          <p:nvPr>
            <p:ph type="title" hasCustomPrompt="1"/>
          </p:nvPr>
        </p:nvSpPr>
        <p:spPr>
          <a:xfrm>
            <a:off x="558184" y="5241600"/>
            <a:ext cx="10795616" cy="612000"/>
          </a:xfrm>
        </p:spPr>
        <p:txBody>
          <a:bodyPr>
            <a:noAutofit/>
          </a:bodyPr>
          <a:lstStyle>
            <a:lvl1pPr algn="r">
              <a:defRPr sz="2400">
                <a:solidFill>
                  <a:schemeClr val="tx1"/>
                </a:solidFill>
                <a:latin typeface="Arial Narrow" panose="020B0606020202030204" pitchFamily="34" charset="0"/>
              </a:defRPr>
            </a:lvl1pPr>
          </a:lstStyle>
          <a:p>
            <a:r>
              <a:rPr lang="en-US" dirty="0"/>
              <a:t>THANK YOU</a:t>
            </a:r>
            <a:endParaRPr lang="en-ZA" dirty="0"/>
          </a:p>
        </p:txBody>
      </p:sp>
      <p:pic>
        <p:nvPicPr>
          <p:cNvPr id="6" name="Picture 5" descr="A close up of a sign&#10;&#10;Description generated with very high confidence">
            <a:extLst>
              <a:ext uri="{FF2B5EF4-FFF2-40B4-BE49-F238E27FC236}">
                <a16:creationId xmlns:a16="http://schemas.microsoft.com/office/drawing/2014/main" xmlns="" id="{5A6A34B2-6061-4706-BF98-9092B468692E}"/>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350246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558188" y="6310553"/>
            <a:ext cx="11075624"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idx="1"/>
          </p:nvPr>
        </p:nvSpPr>
        <p:spPr>
          <a:xfrm>
            <a:off x="558188" y="1017914"/>
            <a:ext cx="11075624" cy="51590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38" name="Title Placeholder 37"/>
          <p:cNvSpPr>
            <a:spLocks noGrp="1"/>
          </p:cNvSpPr>
          <p:nvPr>
            <p:ph type="title"/>
          </p:nvPr>
        </p:nvSpPr>
        <p:spPr>
          <a:xfrm>
            <a:off x="527381" y="369525"/>
            <a:ext cx="10444267" cy="5648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0" name="Date Placeholder 7"/>
          <p:cNvSpPr>
            <a:spLocks noGrp="1"/>
          </p:cNvSpPr>
          <p:nvPr>
            <p:ph type="dt" sz="half" idx="2"/>
          </p:nvPr>
        </p:nvSpPr>
        <p:spPr>
          <a:xfrm>
            <a:off x="558191" y="6356354"/>
            <a:ext cx="3023212" cy="365125"/>
          </a:xfrm>
          <a:prstGeom prst="rect">
            <a:avLst/>
          </a:prstGeom>
        </p:spPr>
        <p:txBody>
          <a:bodyPr vert="horz" lIns="91440" tIns="45720" rIns="91440" bIns="45720" rtlCol="0" anchor="b"/>
          <a:lstStyle>
            <a:lvl1pPr algn="l">
              <a:defRPr sz="900">
                <a:solidFill>
                  <a:schemeClr val="tx1"/>
                </a:solidFill>
                <a:latin typeface="Arial Hebrew Scholar" charset="-79"/>
                <a:ea typeface="Arial Hebrew Scholar" charset="-79"/>
                <a:cs typeface="Arial Hebrew Scholar" charset="-79"/>
              </a:defRPr>
            </a:lvl1pPr>
          </a:lstStyle>
          <a:p>
            <a:endParaRPr lang="en-US" dirty="0"/>
          </a:p>
        </p:txBody>
      </p:sp>
      <p:sp>
        <p:nvSpPr>
          <p:cNvPr id="61" name="Slide Number Placeholder 8"/>
          <p:cNvSpPr>
            <a:spLocks noGrp="1"/>
          </p:cNvSpPr>
          <p:nvPr>
            <p:ph type="sldNum" sz="quarter" idx="4"/>
          </p:nvPr>
        </p:nvSpPr>
        <p:spPr>
          <a:xfrm>
            <a:off x="8610603" y="6356354"/>
            <a:ext cx="3023212" cy="365125"/>
          </a:xfrm>
          <a:prstGeom prst="rect">
            <a:avLst/>
          </a:prstGeom>
        </p:spPr>
        <p:txBody>
          <a:bodyPr vert="horz" lIns="91440" tIns="45720" rIns="91440" bIns="45720" rtlCol="0" anchor="b"/>
          <a:lstStyle>
            <a:lvl1pPr algn="r">
              <a:defRPr sz="1000">
                <a:solidFill>
                  <a:schemeClr val="tx1"/>
                </a:solidFill>
                <a:latin typeface="Arial" charset="0"/>
                <a:ea typeface="Arial" charset="0"/>
                <a:cs typeface="Arial" charset="0"/>
              </a:defRPr>
            </a:lvl1pPr>
          </a:lstStyle>
          <a:p>
            <a:fld id="{AD9F2B79-9815-F544-BDFF-1EB1FD13B2C3}" type="slidenum">
              <a:rPr lang="en-US" smtClean="0"/>
              <a:pPr/>
              <a:t>‹#›</a:t>
            </a:fld>
            <a:endParaRPr lang="en-US" dirty="0"/>
          </a:p>
        </p:txBody>
      </p:sp>
      <p:sp>
        <p:nvSpPr>
          <p:cNvPr id="62" name="Footer Placeholder 36"/>
          <p:cNvSpPr>
            <a:spLocks noGrp="1"/>
          </p:cNvSpPr>
          <p:nvPr>
            <p:ph type="ftr" sz="quarter" idx="3"/>
          </p:nvPr>
        </p:nvSpPr>
        <p:spPr>
          <a:xfrm>
            <a:off x="4038600" y="6356354"/>
            <a:ext cx="4114800" cy="365125"/>
          </a:xfrm>
          <a:prstGeom prst="rect">
            <a:avLst/>
          </a:prstGeom>
        </p:spPr>
        <p:txBody>
          <a:bodyPr vert="horz" lIns="91440" tIns="45720" rIns="91440" bIns="45720" rtlCol="0" anchor="b"/>
          <a:lstStyle>
            <a:lvl1pPr algn="ctr">
              <a:defRPr sz="900">
                <a:solidFill>
                  <a:schemeClr val="tx1"/>
                </a:solidFill>
                <a:latin typeface="Arial" charset="0"/>
                <a:ea typeface="Arial" charset="0"/>
                <a:cs typeface="Arial" charset="0"/>
              </a:defRPr>
            </a:lvl1pPr>
          </a:lstStyle>
          <a:p>
            <a:endParaRPr lang="en-US" dirty="0"/>
          </a:p>
        </p:txBody>
      </p:sp>
      <p:grpSp>
        <p:nvGrpSpPr>
          <p:cNvPr id="9" name="Group 8">
            <a:extLst>
              <a:ext uri="{FF2B5EF4-FFF2-40B4-BE49-F238E27FC236}">
                <a16:creationId xmlns:a16="http://schemas.microsoft.com/office/drawing/2014/main" xmlns="" id="{FDAD1961-0D61-4508-9319-B5F66178A17C}"/>
              </a:ext>
            </a:extLst>
          </p:cNvPr>
          <p:cNvGrpSpPr/>
          <p:nvPr userDrawn="1"/>
        </p:nvGrpSpPr>
        <p:grpSpPr>
          <a:xfrm>
            <a:off x="-1963778" y="596873"/>
            <a:ext cx="1706955" cy="825531"/>
            <a:chOff x="-1359538" y="596869"/>
            <a:chExt cx="1181738" cy="825531"/>
          </a:xfrm>
        </p:grpSpPr>
        <p:sp>
          <p:nvSpPr>
            <p:cNvPr id="11" name="Rectangle 10">
              <a:extLst>
                <a:ext uri="{FF2B5EF4-FFF2-40B4-BE49-F238E27FC236}">
                  <a16:creationId xmlns:a16="http://schemas.microsoft.com/office/drawing/2014/main" xmlns="" id="{2682F4B8-B28E-4BB6-B772-BB8EACD87D8B}"/>
                </a:ext>
              </a:extLst>
            </p:cNvPr>
            <p:cNvSpPr/>
            <p:nvPr userDrawn="1"/>
          </p:nvSpPr>
          <p:spPr>
            <a:xfrm>
              <a:off x="-1118313" y="856342"/>
              <a:ext cx="667658" cy="566058"/>
            </a:xfrm>
            <a:prstGeom prst="rect">
              <a:avLst/>
            </a:prstGeom>
            <a:solidFill>
              <a:srgbClr val="FAB7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2">
                      <a:lumMod val="10000"/>
                    </a:schemeClr>
                  </a:solidFill>
                </a:rPr>
                <a:t>R 250</a:t>
              </a:r>
            </a:p>
            <a:p>
              <a:pPr algn="l"/>
              <a:r>
                <a:rPr lang="en-ZA" sz="900" dirty="0">
                  <a:solidFill>
                    <a:schemeClr val="bg2">
                      <a:lumMod val="10000"/>
                    </a:schemeClr>
                  </a:solidFill>
                </a:rPr>
                <a:t>G 183</a:t>
              </a:r>
            </a:p>
            <a:p>
              <a:pPr algn="l"/>
              <a:r>
                <a:rPr lang="en-ZA" sz="900" dirty="0">
                  <a:solidFill>
                    <a:schemeClr val="bg2">
                      <a:lumMod val="10000"/>
                    </a:schemeClr>
                  </a:solidFill>
                </a:rPr>
                <a:t>B 0</a:t>
              </a:r>
            </a:p>
          </p:txBody>
        </p:sp>
        <p:sp>
          <p:nvSpPr>
            <p:cNvPr id="12" name="TextBox 11">
              <a:extLst>
                <a:ext uri="{FF2B5EF4-FFF2-40B4-BE49-F238E27FC236}">
                  <a16:creationId xmlns:a16="http://schemas.microsoft.com/office/drawing/2014/main" xmlns="" id="{F88F1C15-04C5-4AFB-BB27-1BD724EDF8A2}"/>
                </a:ext>
              </a:extLst>
            </p:cNvPr>
            <p:cNvSpPr txBox="1"/>
            <p:nvPr userDrawn="1"/>
          </p:nvSpPr>
          <p:spPr>
            <a:xfrm>
              <a:off x="-1359538" y="596869"/>
              <a:ext cx="1181738" cy="246221"/>
            </a:xfrm>
            <a:prstGeom prst="rect">
              <a:avLst/>
            </a:prstGeom>
            <a:noFill/>
          </p:spPr>
          <p:txBody>
            <a:bodyPr wrap="square" rtlCol="0">
              <a:spAutoFit/>
            </a:bodyPr>
            <a:lstStyle/>
            <a:p>
              <a:r>
                <a:rPr lang="en-ZA" sz="1000" dirty="0"/>
                <a:t>AA yellow coated</a:t>
              </a:r>
            </a:p>
          </p:txBody>
        </p:sp>
      </p:grpSp>
      <p:grpSp>
        <p:nvGrpSpPr>
          <p:cNvPr id="13" name="Group 12">
            <a:extLst>
              <a:ext uri="{FF2B5EF4-FFF2-40B4-BE49-F238E27FC236}">
                <a16:creationId xmlns:a16="http://schemas.microsoft.com/office/drawing/2014/main" xmlns="" id="{D8E1E262-3DA4-428F-A0FC-F33C54AFB8C5}"/>
              </a:ext>
            </a:extLst>
          </p:cNvPr>
          <p:cNvGrpSpPr/>
          <p:nvPr userDrawn="1"/>
        </p:nvGrpSpPr>
        <p:grpSpPr>
          <a:xfrm>
            <a:off x="-1819309" y="1488528"/>
            <a:ext cx="1312831" cy="825531"/>
            <a:chOff x="-1259522" y="1574769"/>
            <a:chExt cx="908883" cy="825531"/>
          </a:xfrm>
        </p:grpSpPr>
        <p:sp>
          <p:nvSpPr>
            <p:cNvPr id="15" name="Rectangle 14">
              <a:extLst>
                <a:ext uri="{FF2B5EF4-FFF2-40B4-BE49-F238E27FC236}">
                  <a16:creationId xmlns:a16="http://schemas.microsoft.com/office/drawing/2014/main" xmlns="" id="{1B19FD68-FD2F-4AA8-A3FE-45C0F10591B0}"/>
                </a:ext>
              </a:extLst>
            </p:cNvPr>
            <p:cNvSpPr/>
            <p:nvPr userDrawn="1"/>
          </p:nvSpPr>
          <p:spPr>
            <a:xfrm>
              <a:off x="-1118313" y="1834242"/>
              <a:ext cx="667658" cy="56605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1"/>
                  </a:solidFill>
                </a:rPr>
                <a:t>R 59</a:t>
              </a:r>
            </a:p>
            <a:p>
              <a:pPr algn="l"/>
              <a:r>
                <a:rPr lang="en-ZA" sz="900" dirty="0">
                  <a:solidFill>
                    <a:schemeClr val="bg1"/>
                  </a:solidFill>
                </a:rPr>
                <a:t>G 69</a:t>
              </a:r>
            </a:p>
            <a:p>
              <a:pPr algn="l"/>
              <a:r>
                <a:rPr lang="en-ZA" sz="900" dirty="0">
                  <a:solidFill>
                    <a:schemeClr val="bg1"/>
                  </a:solidFill>
                </a:rPr>
                <a:t>B 72</a:t>
              </a:r>
            </a:p>
          </p:txBody>
        </p:sp>
        <p:sp>
          <p:nvSpPr>
            <p:cNvPr id="16" name="TextBox 15">
              <a:extLst>
                <a:ext uri="{FF2B5EF4-FFF2-40B4-BE49-F238E27FC236}">
                  <a16:creationId xmlns:a16="http://schemas.microsoft.com/office/drawing/2014/main" xmlns="" id="{F0E60E16-029D-494D-A230-D0222B004304}"/>
                </a:ext>
              </a:extLst>
            </p:cNvPr>
            <p:cNvSpPr txBox="1"/>
            <p:nvPr userDrawn="1"/>
          </p:nvSpPr>
          <p:spPr>
            <a:xfrm>
              <a:off x="-1259522" y="1574769"/>
              <a:ext cx="908883" cy="246221"/>
            </a:xfrm>
            <a:prstGeom prst="rect">
              <a:avLst/>
            </a:prstGeom>
            <a:noFill/>
          </p:spPr>
          <p:txBody>
            <a:bodyPr wrap="square" rtlCol="0">
              <a:spAutoFit/>
            </a:bodyPr>
            <a:lstStyle/>
            <a:p>
              <a:pPr algn="ctr"/>
              <a:r>
                <a:rPr lang="en-ZA" sz="1000" dirty="0"/>
                <a:t>AA charcoal</a:t>
              </a:r>
            </a:p>
          </p:txBody>
        </p:sp>
      </p:grpSp>
      <p:grpSp>
        <p:nvGrpSpPr>
          <p:cNvPr id="17" name="Group 16">
            <a:extLst>
              <a:ext uri="{FF2B5EF4-FFF2-40B4-BE49-F238E27FC236}">
                <a16:creationId xmlns:a16="http://schemas.microsoft.com/office/drawing/2014/main" xmlns="" id="{D8BB088D-61BC-4CBB-9B93-6CEE36491AFC}"/>
              </a:ext>
            </a:extLst>
          </p:cNvPr>
          <p:cNvGrpSpPr/>
          <p:nvPr userDrawn="1"/>
        </p:nvGrpSpPr>
        <p:grpSpPr>
          <a:xfrm>
            <a:off x="-1855805" y="4137515"/>
            <a:ext cx="1312831" cy="825531"/>
            <a:chOff x="-1284790" y="3428969"/>
            <a:chExt cx="908883" cy="825531"/>
          </a:xfrm>
        </p:grpSpPr>
        <p:sp>
          <p:nvSpPr>
            <p:cNvPr id="18" name="Rectangle 17">
              <a:extLst>
                <a:ext uri="{FF2B5EF4-FFF2-40B4-BE49-F238E27FC236}">
                  <a16:creationId xmlns:a16="http://schemas.microsoft.com/office/drawing/2014/main" xmlns="" id="{432E916D-9CF0-4E3C-9E71-9ADC313263E6}"/>
                </a:ext>
              </a:extLst>
            </p:cNvPr>
            <p:cNvSpPr/>
            <p:nvPr userDrawn="1"/>
          </p:nvSpPr>
          <p:spPr>
            <a:xfrm>
              <a:off x="-1118313" y="3688442"/>
              <a:ext cx="667658" cy="566058"/>
            </a:xfrm>
            <a:prstGeom prst="rect">
              <a:avLst/>
            </a:prstGeom>
            <a:solidFill>
              <a:srgbClr val="006C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1"/>
                  </a:solidFill>
                </a:rPr>
                <a:t>R  0</a:t>
              </a:r>
            </a:p>
            <a:p>
              <a:pPr algn="l"/>
              <a:r>
                <a:rPr lang="en-ZA" sz="900" dirty="0">
                  <a:solidFill>
                    <a:schemeClr val="bg1"/>
                  </a:solidFill>
                </a:rPr>
                <a:t>G 108</a:t>
              </a:r>
            </a:p>
            <a:p>
              <a:pPr algn="l"/>
              <a:r>
                <a:rPr lang="en-ZA" sz="900" dirty="0">
                  <a:solidFill>
                    <a:schemeClr val="bg1"/>
                  </a:solidFill>
                </a:rPr>
                <a:t>B 140</a:t>
              </a:r>
            </a:p>
          </p:txBody>
        </p:sp>
        <p:sp>
          <p:nvSpPr>
            <p:cNvPr id="19" name="TextBox 18">
              <a:extLst>
                <a:ext uri="{FF2B5EF4-FFF2-40B4-BE49-F238E27FC236}">
                  <a16:creationId xmlns:a16="http://schemas.microsoft.com/office/drawing/2014/main" xmlns="" id="{572B5E57-4C6C-47BA-A024-DFA2A4EF420C}"/>
                </a:ext>
              </a:extLst>
            </p:cNvPr>
            <p:cNvSpPr txBox="1"/>
            <p:nvPr userDrawn="1"/>
          </p:nvSpPr>
          <p:spPr>
            <a:xfrm>
              <a:off x="-1284790" y="3428969"/>
              <a:ext cx="908883" cy="246221"/>
            </a:xfrm>
            <a:prstGeom prst="rect">
              <a:avLst/>
            </a:prstGeom>
            <a:noFill/>
          </p:spPr>
          <p:txBody>
            <a:bodyPr wrap="square" rtlCol="0">
              <a:spAutoFit/>
            </a:bodyPr>
            <a:lstStyle/>
            <a:p>
              <a:pPr algn="ctr"/>
              <a:r>
                <a:rPr lang="en-ZA" sz="1000" dirty="0"/>
                <a:t>AA blue</a:t>
              </a:r>
            </a:p>
          </p:txBody>
        </p:sp>
      </p:grpSp>
      <p:grpSp>
        <p:nvGrpSpPr>
          <p:cNvPr id="20" name="Group 19">
            <a:extLst>
              <a:ext uri="{FF2B5EF4-FFF2-40B4-BE49-F238E27FC236}">
                <a16:creationId xmlns:a16="http://schemas.microsoft.com/office/drawing/2014/main" xmlns="" id="{A1AFBEE9-D2C3-4D75-B95A-D4188699106F}"/>
              </a:ext>
            </a:extLst>
          </p:cNvPr>
          <p:cNvGrpSpPr/>
          <p:nvPr userDrawn="1"/>
        </p:nvGrpSpPr>
        <p:grpSpPr>
          <a:xfrm>
            <a:off x="-1807846" y="5029173"/>
            <a:ext cx="1312831" cy="825531"/>
            <a:chOff x="-1251588" y="4381469"/>
            <a:chExt cx="908883" cy="825531"/>
          </a:xfrm>
        </p:grpSpPr>
        <p:sp>
          <p:nvSpPr>
            <p:cNvPr id="21" name="Rectangle 20">
              <a:extLst>
                <a:ext uri="{FF2B5EF4-FFF2-40B4-BE49-F238E27FC236}">
                  <a16:creationId xmlns:a16="http://schemas.microsoft.com/office/drawing/2014/main" xmlns="" id="{9F97508D-5F55-4828-B7D8-EC24F2BFEEC7}"/>
                </a:ext>
              </a:extLst>
            </p:cNvPr>
            <p:cNvSpPr/>
            <p:nvPr userDrawn="1"/>
          </p:nvSpPr>
          <p:spPr>
            <a:xfrm>
              <a:off x="-1118313" y="4640942"/>
              <a:ext cx="667658" cy="56605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1"/>
                  </a:solidFill>
                </a:rPr>
                <a:t>R 24</a:t>
              </a:r>
            </a:p>
            <a:p>
              <a:pPr algn="l"/>
              <a:r>
                <a:rPr lang="en-ZA" sz="900" dirty="0">
                  <a:solidFill>
                    <a:schemeClr val="bg1"/>
                  </a:solidFill>
                </a:rPr>
                <a:t>G 21</a:t>
              </a:r>
            </a:p>
            <a:p>
              <a:pPr algn="l"/>
              <a:r>
                <a:rPr lang="en-ZA" sz="900" dirty="0">
                  <a:solidFill>
                    <a:schemeClr val="bg1"/>
                  </a:solidFill>
                </a:rPr>
                <a:t>B 18</a:t>
              </a:r>
            </a:p>
          </p:txBody>
        </p:sp>
        <p:sp>
          <p:nvSpPr>
            <p:cNvPr id="22" name="TextBox 21">
              <a:extLst>
                <a:ext uri="{FF2B5EF4-FFF2-40B4-BE49-F238E27FC236}">
                  <a16:creationId xmlns:a16="http://schemas.microsoft.com/office/drawing/2014/main" xmlns="" id="{E3170410-6540-4DC8-A097-C6428A2EFF22}"/>
                </a:ext>
              </a:extLst>
            </p:cNvPr>
            <p:cNvSpPr txBox="1"/>
            <p:nvPr userDrawn="1"/>
          </p:nvSpPr>
          <p:spPr>
            <a:xfrm>
              <a:off x="-1251588" y="4381469"/>
              <a:ext cx="908883" cy="246221"/>
            </a:xfrm>
            <a:prstGeom prst="rect">
              <a:avLst/>
            </a:prstGeom>
            <a:noFill/>
          </p:spPr>
          <p:txBody>
            <a:bodyPr wrap="square" rtlCol="0">
              <a:spAutoFit/>
            </a:bodyPr>
            <a:lstStyle/>
            <a:p>
              <a:pPr algn="ctr"/>
              <a:r>
                <a:rPr lang="en-ZA" sz="1000" dirty="0"/>
                <a:t>AA black</a:t>
              </a:r>
            </a:p>
          </p:txBody>
        </p:sp>
      </p:grpSp>
      <p:grpSp>
        <p:nvGrpSpPr>
          <p:cNvPr id="23" name="Group 22">
            <a:extLst>
              <a:ext uri="{FF2B5EF4-FFF2-40B4-BE49-F238E27FC236}">
                <a16:creationId xmlns:a16="http://schemas.microsoft.com/office/drawing/2014/main" xmlns="" id="{E0BE5459-35FA-4183-809D-A2D2E741EA7C}"/>
              </a:ext>
            </a:extLst>
          </p:cNvPr>
          <p:cNvGrpSpPr/>
          <p:nvPr userDrawn="1"/>
        </p:nvGrpSpPr>
        <p:grpSpPr>
          <a:xfrm>
            <a:off x="-1819309" y="3258846"/>
            <a:ext cx="1312831" cy="812540"/>
            <a:chOff x="-1259522" y="3319590"/>
            <a:chExt cx="908883" cy="812540"/>
          </a:xfrm>
        </p:grpSpPr>
        <p:sp>
          <p:nvSpPr>
            <p:cNvPr id="24" name="Rectangle 23">
              <a:extLst>
                <a:ext uri="{FF2B5EF4-FFF2-40B4-BE49-F238E27FC236}">
                  <a16:creationId xmlns:a16="http://schemas.microsoft.com/office/drawing/2014/main" xmlns="" id="{F914C257-519F-43EB-BF6C-195CD8AA2A59}"/>
                </a:ext>
              </a:extLst>
            </p:cNvPr>
            <p:cNvSpPr/>
            <p:nvPr userDrawn="1"/>
          </p:nvSpPr>
          <p:spPr>
            <a:xfrm>
              <a:off x="-1118313" y="3566072"/>
              <a:ext cx="667658" cy="566058"/>
            </a:xfrm>
            <a:prstGeom prst="rect">
              <a:avLst/>
            </a:prstGeom>
            <a:solidFill>
              <a:srgbClr val="CC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tx1"/>
                  </a:solidFill>
                </a:rPr>
                <a:t>R 204</a:t>
              </a:r>
            </a:p>
            <a:p>
              <a:pPr algn="l"/>
              <a:r>
                <a:rPr lang="en-ZA" sz="900" dirty="0">
                  <a:solidFill>
                    <a:schemeClr val="tx1"/>
                  </a:solidFill>
                </a:rPr>
                <a:t>G 204</a:t>
              </a:r>
            </a:p>
            <a:p>
              <a:pPr algn="l"/>
              <a:r>
                <a:rPr lang="en-ZA" sz="900" dirty="0">
                  <a:solidFill>
                    <a:schemeClr val="tx1"/>
                  </a:solidFill>
                </a:rPr>
                <a:t>B 204</a:t>
              </a:r>
            </a:p>
          </p:txBody>
        </p:sp>
        <p:sp>
          <p:nvSpPr>
            <p:cNvPr id="25" name="TextBox 24">
              <a:extLst>
                <a:ext uri="{FF2B5EF4-FFF2-40B4-BE49-F238E27FC236}">
                  <a16:creationId xmlns:a16="http://schemas.microsoft.com/office/drawing/2014/main" xmlns="" id="{C0D7E4A0-ECE8-471C-9189-BB5D76491861}"/>
                </a:ext>
              </a:extLst>
            </p:cNvPr>
            <p:cNvSpPr txBox="1"/>
            <p:nvPr userDrawn="1"/>
          </p:nvSpPr>
          <p:spPr>
            <a:xfrm>
              <a:off x="-1259522" y="3319590"/>
              <a:ext cx="908883" cy="246221"/>
            </a:xfrm>
            <a:prstGeom prst="rect">
              <a:avLst/>
            </a:prstGeom>
            <a:noFill/>
          </p:spPr>
          <p:txBody>
            <a:bodyPr wrap="square" rtlCol="0">
              <a:spAutoFit/>
            </a:bodyPr>
            <a:lstStyle/>
            <a:p>
              <a:pPr algn="ctr"/>
              <a:r>
                <a:rPr lang="en-ZA" sz="1000" dirty="0"/>
                <a:t>AA light grey</a:t>
              </a:r>
            </a:p>
          </p:txBody>
        </p:sp>
      </p:grpSp>
      <p:grpSp>
        <p:nvGrpSpPr>
          <p:cNvPr id="26" name="Group 25">
            <a:extLst>
              <a:ext uri="{FF2B5EF4-FFF2-40B4-BE49-F238E27FC236}">
                <a16:creationId xmlns:a16="http://schemas.microsoft.com/office/drawing/2014/main" xmlns="" id="{B8305C1E-AFFE-4461-B221-CDDF95711EB0}"/>
              </a:ext>
            </a:extLst>
          </p:cNvPr>
          <p:cNvGrpSpPr/>
          <p:nvPr userDrawn="1"/>
        </p:nvGrpSpPr>
        <p:grpSpPr>
          <a:xfrm>
            <a:off x="-1819309" y="2380181"/>
            <a:ext cx="1312831" cy="812540"/>
            <a:chOff x="-1259522" y="2489460"/>
            <a:chExt cx="908883" cy="812540"/>
          </a:xfrm>
        </p:grpSpPr>
        <p:sp>
          <p:nvSpPr>
            <p:cNvPr id="27" name="TextBox 26">
              <a:extLst>
                <a:ext uri="{FF2B5EF4-FFF2-40B4-BE49-F238E27FC236}">
                  <a16:creationId xmlns:a16="http://schemas.microsoft.com/office/drawing/2014/main" xmlns="" id="{9C2538EF-2705-49A5-8BCE-F7206815E660}"/>
                </a:ext>
              </a:extLst>
            </p:cNvPr>
            <p:cNvSpPr txBox="1"/>
            <p:nvPr userDrawn="1"/>
          </p:nvSpPr>
          <p:spPr>
            <a:xfrm>
              <a:off x="-1259522" y="2489460"/>
              <a:ext cx="908883" cy="246221"/>
            </a:xfrm>
            <a:prstGeom prst="rect">
              <a:avLst/>
            </a:prstGeom>
            <a:noFill/>
          </p:spPr>
          <p:txBody>
            <a:bodyPr wrap="square" rtlCol="0">
              <a:spAutoFit/>
            </a:bodyPr>
            <a:lstStyle/>
            <a:p>
              <a:pPr algn="ctr"/>
              <a:r>
                <a:rPr lang="en-ZA" sz="1000" dirty="0"/>
                <a:t>AA grey</a:t>
              </a:r>
            </a:p>
          </p:txBody>
        </p:sp>
        <p:sp>
          <p:nvSpPr>
            <p:cNvPr id="28" name="Rectangle 27">
              <a:extLst>
                <a:ext uri="{FF2B5EF4-FFF2-40B4-BE49-F238E27FC236}">
                  <a16:creationId xmlns:a16="http://schemas.microsoft.com/office/drawing/2014/main" xmlns="" id="{53166C75-3517-4395-9AFB-6534D56B2ED1}"/>
                </a:ext>
              </a:extLst>
            </p:cNvPr>
            <p:cNvSpPr/>
            <p:nvPr userDrawn="1"/>
          </p:nvSpPr>
          <p:spPr>
            <a:xfrm>
              <a:off x="-1102498" y="2735942"/>
              <a:ext cx="667658" cy="566058"/>
            </a:xfrm>
            <a:prstGeom prst="rect">
              <a:avLst/>
            </a:prstGeom>
            <a:solidFill>
              <a:srgbClr val="C5C6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tx1"/>
                  </a:solidFill>
                </a:rPr>
                <a:t>R 197</a:t>
              </a:r>
            </a:p>
            <a:p>
              <a:pPr algn="l"/>
              <a:r>
                <a:rPr lang="en-ZA" sz="900" dirty="0">
                  <a:solidFill>
                    <a:schemeClr val="tx1"/>
                  </a:solidFill>
                </a:rPr>
                <a:t>G 198</a:t>
              </a:r>
            </a:p>
            <a:p>
              <a:pPr algn="l"/>
              <a:r>
                <a:rPr lang="en-ZA" sz="900" dirty="0">
                  <a:solidFill>
                    <a:schemeClr val="tx1"/>
                  </a:solidFill>
                </a:rPr>
                <a:t>B 200</a:t>
              </a:r>
            </a:p>
          </p:txBody>
        </p:sp>
      </p:grpSp>
      <p:sp>
        <p:nvSpPr>
          <p:cNvPr id="29" name="TextBox 28">
            <a:extLst>
              <a:ext uri="{FF2B5EF4-FFF2-40B4-BE49-F238E27FC236}">
                <a16:creationId xmlns:a16="http://schemas.microsoft.com/office/drawing/2014/main" xmlns="" id="{F7B9F9AC-D78F-44B9-960D-0016952DEE08}"/>
              </a:ext>
            </a:extLst>
          </p:cNvPr>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pic>
        <p:nvPicPr>
          <p:cNvPr id="30" name="Picture 29" descr="A close up of a sign&#10;&#10;Description generated with very high confidence">
            <a:extLst>
              <a:ext uri="{FF2B5EF4-FFF2-40B4-BE49-F238E27FC236}">
                <a16:creationId xmlns:a16="http://schemas.microsoft.com/office/drawing/2014/main" xmlns="" id="{2E8789F0-68A1-4B0D-80CA-D2FEA940EEA2}"/>
              </a:ext>
            </a:extLst>
          </p:cNvPr>
          <p:cNvPicPr>
            <a:picLocks noChangeAspect="1"/>
          </p:cNvPicPr>
          <p:nvPr userDrawn="1"/>
        </p:nvPicPr>
        <p:blipFill>
          <a:blip r:embed="rId10" cstate="hqprint">
            <a:extLst>
              <a:ext uri="{28A0092B-C50C-407E-A947-70E740481C1C}">
                <a14:useLocalDpi xmlns:a14="http://schemas.microsoft.com/office/drawing/2010/main" xmlns=""/>
              </a:ext>
            </a:extLst>
          </a:blip>
          <a:stretch>
            <a:fillRect/>
          </a:stretch>
        </p:blipFill>
        <p:spPr>
          <a:xfrm>
            <a:off x="11091920" y="307135"/>
            <a:ext cx="663932" cy="636462"/>
          </a:xfrm>
          <a:prstGeom prst="rect">
            <a:avLst/>
          </a:prstGeom>
        </p:spPr>
      </p:pic>
    </p:spTree>
    <p:extLst>
      <p:ext uri="{BB962C8B-B14F-4D97-AF65-F5344CB8AC3E}">
        <p14:creationId xmlns:p14="http://schemas.microsoft.com/office/powerpoint/2010/main" xmlns="" val="987938618"/>
      </p:ext>
    </p:extLst>
  </p:cSld>
  <p:clrMap bg1="lt1" tx1="dk1" bg2="lt2" tx2="dk2" accent1="accent1" accent2="accent2" accent3="accent3" accent4="accent4" accent5="accent5" accent6="accent6" hlink="hlink" folHlink="folHlink"/>
  <p:sldLayoutIdLst>
    <p:sldLayoutId id="2147483932" r:id="rId1"/>
    <p:sldLayoutId id="2147483936" r:id="rId2"/>
    <p:sldLayoutId id="2147483937" r:id="rId3"/>
    <p:sldLayoutId id="2147483928" r:id="rId4"/>
    <p:sldLayoutId id="2147483926" r:id="rId5"/>
    <p:sldLayoutId id="2147483930" r:id="rId6"/>
    <p:sldLayoutId id="2147483931" r:id="rId7"/>
    <p:sldLayoutId id="2147483933" r:id="rId8"/>
  </p:sldLayoutIdLst>
  <p:hf hdr="0" ftr="0" dt="0"/>
  <p:txStyles>
    <p:titleStyle>
      <a:lvl1pPr algn="l" defTabSz="457195" rtl="0" eaLnBrk="1" latinLnBrk="0" hangingPunct="1">
        <a:spcBef>
          <a:spcPct val="0"/>
        </a:spcBef>
        <a:buNone/>
        <a:defRPr sz="2400" b="1" i="0" kern="1200">
          <a:solidFill>
            <a:schemeClr val="tx2"/>
          </a:solidFill>
          <a:latin typeface="Arial Narrow" panose="020B0606020202030204" pitchFamily="34" charset="0"/>
          <a:ea typeface="Arial Narrow" panose="020B0606020202030204" pitchFamily="34"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95" rtl="0" eaLnBrk="1" latinLnBrk="0" hangingPunct="1">
        <a:spcBef>
          <a:spcPts val="1000"/>
        </a:spcBef>
        <a:spcAft>
          <a:spcPts val="0"/>
        </a:spcAft>
        <a:buClr>
          <a:schemeClr val="accent4"/>
        </a:buClr>
        <a:buSzPct val="100000"/>
        <a:buFont typeface="Arial" panose="020B0604020202020204" pitchFamily="34" charset="0"/>
        <a:buChar char="•"/>
        <a:defRPr sz="2000" b="0" i="0" kern="1200">
          <a:solidFill>
            <a:schemeClr val="tx1"/>
          </a:solidFill>
          <a:latin typeface="Arial" charset="0"/>
          <a:ea typeface="Arial" charset="0"/>
          <a:cs typeface="Arial" charset="0"/>
        </a:defRPr>
      </a:lvl1pPr>
      <a:lvl2pPr marL="742939" indent="-285744" algn="l" defTabSz="457195" rtl="0" eaLnBrk="1" latinLnBrk="0" hangingPunct="1">
        <a:spcBef>
          <a:spcPts val="1000"/>
        </a:spcBef>
        <a:spcAft>
          <a:spcPts val="0"/>
        </a:spcAft>
        <a:buClr>
          <a:schemeClr val="accent4"/>
        </a:buClr>
        <a:buSzPct val="100000"/>
        <a:buFont typeface="Arial" panose="020B0604020202020204" pitchFamily="34" charset="0"/>
        <a:buChar char="̶"/>
        <a:defRPr sz="1800" b="0" i="0" kern="1200">
          <a:solidFill>
            <a:schemeClr val="tx1"/>
          </a:solidFill>
          <a:latin typeface="Arial" charset="0"/>
          <a:ea typeface="Arial" charset="0"/>
          <a:cs typeface="Arial" charset="0"/>
        </a:defRPr>
      </a:lvl2pPr>
      <a:lvl3pPr marL="1200137" indent="-285744" algn="l" defTabSz="457195" rtl="0" eaLnBrk="1" latinLnBrk="0" hangingPunct="1">
        <a:spcBef>
          <a:spcPts val="1000"/>
        </a:spcBef>
        <a:spcAft>
          <a:spcPts val="0"/>
        </a:spcAft>
        <a:buClr>
          <a:schemeClr val="accent4"/>
        </a:buClr>
        <a:buSzPct val="100000"/>
        <a:buFont typeface=".HelveticaNeueDeskInterface-Regular" charset="-120"/>
        <a:buChar char="&gt;"/>
        <a:defRPr sz="1600" b="0" i="0" kern="1200">
          <a:solidFill>
            <a:schemeClr val="tx1"/>
          </a:solidFill>
          <a:latin typeface="Arial" charset="0"/>
          <a:ea typeface="Arial" charset="0"/>
          <a:cs typeface="Arial" charset="0"/>
        </a:defRPr>
      </a:lvl3pPr>
      <a:lvl4pPr marL="1657332" indent="-285744" algn="l" defTabSz="457195" rtl="0" eaLnBrk="1" latinLnBrk="0" hangingPunct="1">
        <a:spcBef>
          <a:spcPts val="1000"/>
        </a:spcBef>
        <a:spcAft>
          <a:spcPts val="0"/>
        </a:spcAft>
        <a:buClr>
          <a:schemeClr val="accent5"/>
        </a:buClr>
        <a:buSzPct val="80000"/>
        <a:buFont typeface=".HelveticaNeueDeskInterface-Regular" charset="-120"/>
        <a:buChar char="&gt;"/>
        <a:defRPr sz="1400" b="0" i="0" kern="1200">
          <a:solidFill>
            <a:schemeClr val="tx1"/>
          </a:solidFill>
          <a:latin typeface="Arial" charset="0"/>
          <a:ea typeface="Arial" charset="0"/>
          <a:cs typeface="Arial" charset="0"/>
        </a:defRPr>
      </a:lvl4pPr>
      <a:lvl5pPr marL="2114527" indent="-285744" algn="l" defTabSz="457195" rtl="0" eaLnBrk="1" latinLnBrk="0" hangingPunct="1">
        <a:spcBef>
          <a:spcPts val="1000"/>
        </a:spcBef>
        <a:spcAft>
          <a:spcPts val="0"/>
        </a:spcAft>
        <a:buClr>
          <a:schemeClr val="accent5"/>
        </a:buClr>
        <a:buSzPct val="80000"/>
        <a:buFont typeface=".HelveticaNeueDeskInterface-Regular" charset="-120"/>
        <a:buChar char="&gt;"/>
        <a:defRPr sz="1400" b="0" i="0" kern="1200">
          <a:solidFill>
            <a:schemeClr val="tx1"/>
          </a:solidFill>
          <a:latin typeface="Arial" charset="0"/>
          <a:ea typeface="Arial" charset="0"/>
          <a:cs typeface="Arial" charset="0"/>
        </a:defRPr>
      </a:lvl5pPr>
      <a:lvl6pPr marL="2514580"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75"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72"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67"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2" algn="l" defTabSz="457195" rtl="0" eaLnBrk="1" latinLnBrk="0" hangingPunct="1">
        <a:defRPr sz="1800" kern="1200">
          <a:solidFill>
            <a:schemeClr val="tx1"/>
          </a:solidFill>
          <a:latin typeface="+mn-lt"/>
          <a:ea typeface="+mn-ea"/>
          <a:cs typeface="+mn-cs"/>
        </a:defRPr>
      </a:lvl3pPr>
      <a:lvl4pPr marL="1371588" algn="l" defTabSz="457195" rtl="0" eaLnBrk="1" latinLnBrk="0" hangingPunct="1">
        <a:defRPr sz="1800" kern="1200">
          <a:solidFill>
            <a:schemeClr val="tx1"/>
          </a:solidFill>
          <a:latin typeface="+mn-lt"/>
          <a:ea typeface="+mn-ea"/>
          <a:cs typeface="+mn-cs"/>
        </a:defRPr>
      </a:lvl4pPr>
      <a:lvl5pPr marL="1828785" algn="l" defTabSz="457195" rtl="0" eaLnBrk="1" latinLnBrk="0" hangingPunct="1">
        <a:defRPr sz="1800" kern="1200">
          <a:solidFill>
            <a:schemeClr val="tx1"/>
          </a:solidFill>
          <a:latin typeface="+mn-lt"/>
          <a:ea typeface="+mn-ea"/>
          <a:cs typeface="+mn-cs"/>
        </a:defRPr>
      </a:lvl5pPr>
      <a:lvl6pPr marL="2285982" algn="l" defTabSz="457195" rtl="0" eaLnBrk="1" latinLnBrk="0" hangingPunct="1">
        <a:defRPr sz="1800" kern="1200">
          <a:solidFill>
            <a:schemeClr val="tx1"/>
          </a:solidFill>
          <a:latin typeface="+mn-lt"/>
          <a:ea typeface="+mn-ea"/>
          <a:cs typeface="+mn-cs"/>
        </a:defRPr>
      </a:lvl6pPr>
      <a:lvl7pPr marL="2743178" algn="l" defTabSz="457195" rtl="0" eaLnBrk="1" latinLnBrk="0" hangingPunct="1">
        <a:defRPr sz="1800" kern="1200">
          <a:solidFill>
            <a:schemeClr val="tx1"/>
          </a:solidFill>
          <a:latin typeface="+mn-lt"/>
          <a:ea typeface="+mn-ea"/>
          <a:cs typeface="+mn-cs"/>
        </a:defRPr>
      </a:lvl7pPr>
      <a:lvl8pPr marL="3200373" algn="l" defTabSz="457195" rtl="0" eaLnBrk="1" latinLnBrk="0" hangingPunct="1">
        <a:defRPr sz="1800" kern="1200">
          <a:solidFill>
            <a:schemeClr val="tx1"/>
          </a:solidFill>
          <a:latin typeface="+mn-lt"/>
          <a:ea typeface="+mn-ea"/>
          <a:cs typeface="+mn-cs"/>
        </a:defRPr>
      </a:lvl8pPr>
      <a:lvl9pPr marL="3657570" algn="l" defTabSz="45719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640" userDrawn="1">
          <p15:clr>
            <a:srgbClr val="F26B43"/>
          </p15:clr>
        </p15:guide>
        <p15:guide id="4" pos="325" userDrawn="1">
          <p15:clr>
            <a:srgbClr val="F26B43"/>
          </p15:clr>
        </p15:guide>
        <p15:guide id="5" pos="7333" userDrawn="1">
          <p15:clr>
            <a:srgbClr val="F26B43"/>
          </p15:clr>
        </p15:guide>
        <p15:guide id="6"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publication/222359890_A_profile_of_fatal_injuries_in_South_Africa_200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who.int/violence_injury_prevention/publications/road_traffic/world_report/alcohol_en.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B1C1372-F929-4F16-8CB9-AE0F50148D12}"/>
              </a:ext>
            </a:extLst>
          </p:cNvPr>
          <p:cNvSpPr/>
          <p:nvPr/>
        </p:nvSpPr>
        <p:spPr>
          <a:xfrm>
            <a:off x="0" y="5029200"/>
            <a:ext cx="12192000" cy="1828800"/>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xmlns="" id="{4CB19F49-8790-444F-BC5D-A91B06E7ADBC}"/>
              </a:ext>
            </a:extLst>
          </p:cNvPr>
          <p:cNvSpPr>
            <a:spLocks noGrp="1"/>
          </p:cNvSpPr>
          <p:nvPr>
            <p:ph type="body" sz="quarter" idx="4294967295"/>
          </p:nvPr>
        </p:nvSpPr>
        <p:spPr>
          <a:xfrm>
            <a:off x="200723" y="4627756"/>
            <a:ext cx="11708780" cy="2123880"/>
          </a:xfrm>
        </p:spPr>
        <p:txBody>
          <a:bodyPr>
            <a:normAutofit fontScale="70000" lnSpcReduction="20000"/>
          </a:bodyPr>
          <a:lstStyle/>
          <a:p>
            <a:pPr marL="0" indent="0" algn="ctr">
              <a:buNone/>
            </a:pPr>
            <a:r>
              <a:rPr lang="en-ZA" sz="4500" dirty="0">
                <a:solidFill>
                  <a:schemeClr val="bg1"/>
                </a:solidFill>
              </a:rPr>
              <a:t>Automobile Association of South Africa, NPC</a:t>
            </a:r>
          </a:p>
          <a:p>
            <a:pPr marL="0" indent="0" algn="ctr">
              <a:buNone/>
            </a:pPr>
            <a:r>
              <a:rPr lang="en-ZA" sz="4500" dirty="0">
                <a:solidFill>
                  <a:schemeClr val="bg1"/>
                </a:solidFill>
              </a:rPr>
              <a:t>Submission on National Road Traffic Amendment Bill</a:t>
            </a:r>
          </a:p>
          <a:p>
            <a:pPr marL="0" indent="0" algn="ctr">
              <a:buNone/>
            </a:pPr>
            <a:r>
              <a:rPr lang="en-ZA" sz="4500" dirty="0">
                <a:solidFill>
                  <a:schemeClr val="bg1"/>
                </a:solidFill>
              </a:rPr>
              <a:t>[B7 – 2020]</a:t>
            </a:r>
          </a:p>
          <a:p>
            <a:pPr marL="0" indent="0" algn="ctr">
              <a:buNone/>
            </a:pPr>
            <a:r>
              <a:rPr lang="en-ZA" sz="4500" dirty="0">
                <a:solidFill>
                  <a:schemeClr val="bg1"/>
                </a:solidFill>
              </a:rPr>
              <a:t>10 March 2021</a:t>
            </a:r>
          </a:p>
          <a:p>
            <a:pPr marL="0" indent="0" algn="ctr">
              <a:buNone/>
            </a:pPr>
            <a:endParaRPr lang="en-ZA" sz="3600" dirty="0">
              <a:solidFill>
                <a:schemeClr val="bg1"/>
              </a:solidFill>
            </a:endParaRPr>
          </a:p>
        </p:txBody>
      </p:sp>
    </p:spTree>
    <p:extLst>
      <p:ext uri="{BB962C8B-B14F-4D97-AF65-F5344CB8AC3E}">
        <p14:creationId xmlns:p14="http://schemas.microsoft.com/office/powerpoint/2010/main" xmlns="" val="242863308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A67DF-2C3B-429B-902D-75D1F4059C6C}"/>
              </a:ext>
            </a:extLst>
          </p:cNvPr>
          <p:cNvSpPr>
            <a:spLocks noGrp="1"/>
          </p:cNvSpPr>
          <p:nvPr>
            <p:ph type="title"/>
          </p:nvPr>
        </p:nvSpPr>
        <p:spPr/>
        <p:txBody>
          <a:bodyPr/>
          <a:lstStyle/>
          <a:p>
            <a:r>
              <a:rPr lang="en-US" dirty="0"/>
              <a:t>NIMMS MRC &amp; UNISA studies</a:t>
            </a:r>
          </a:p>
        </p:txBody>
      </p:sp>
      <p:sp>
        <p:nvSpPr>
          <p:cNvPr id="3" name="Slide Number Placeholder 2">
            <a:extLst>
              <a:ext uri="{FF2B5EF4-FFF2-40B4-BE49-F238E27FC236}">
                <a16:creationId xmlns:a16="http://schemas.microsoft.com/office/drawing/2014/main" xmlns="" id="{75DEB671-ACE5-4438-8755-A619D6CCBBA8}"/>
              </a:ext>
            </a:extLst>
          </p:cNvPr>
          <p:cNvSpPr>
            <a:spLocks noGrp="1"/>
          </p:cNvSpPr>
          <p:nvPr>
            <p:ph type="sldNum" sz="quarter" idx="11"/>
          </p:nvPr>
        </p:nvSpPr>
        <p:spPr/>
        <p:txBody>
          <a:bodyPr/>
          <a:lstStyle/>
          <a:p>
            <a:fld id="{AD9F2B79-9815-F544-BDFF-1EB1FD13B2C3}" type="slidenum">
              <a:rPr lang="en-US" smtClean="0"/>
              <a:pPr/>
              <a:t>10</a:t>
            </a:fld>
            <a:endParaRPr lang="en-US" dirty="0"/>
          </a:p>
        </p:txBody>
      </p:sp>
      <p:sp>
        <p:nvSpPr>
          <p:cNvPr id="4" name="Content Placeholder 3">
            <a:extLst>
              <a:ext uri="{FF2B5EF4-FFF2-40B4-BE49-F238E27FC236}">
                <a16:creationId xmlns:a16="http://schemas.microsoft.com/office/drawing/2014/main" xmlns="" id="{0A4D418D-3895-4C30-B43D-4A3BBCC43B62}"/>
              </a:ext>
            </a:extLst>
          </p:cNvPr>
          <p:cNvSpPr>
            <a:spLocks noGrp="1"/>
          </p:cNvSpPr>
          <p:nvPr>
            <p:ph sz="quarter" idx="13"/>
          </p:nvPr>
        </p:nvSpPr>
        <p:spPr/>
        <p:txBody>
          <a:bodyPr>
            <a:normAutofit fontScale="92500" lnSpcReduction="10000"/>
          </a:bodyPr>
          <a:lstStyle/>
          <a:p>
            <a:pPr marL="0" marR="0">
              <a:lnSpc>
                <a:spcPct val="107000"/>
              </a:lnSpc>
              <a:spcBef>
                <a:spcPts val="0"/>
              </a:spcBef>
              <a:spcAft>
                <a:spcPts val="0"/>
              </a:spcAft>
            </a:pPr>
            <a:r>
              <a:rPr lang="en-US" dirty="0">
                <a:effectLst/>
                <a:latin typeface="+mn-lt"/>
                <a:ea typeface="Calibri" panose="020F0502020204030204" pitchFamily="34" charset="0"/>
                <a:cs typeface="Times New Roman" panose="02020603050405020304" pitchFamily="18" charset="0"/>
              </a:rPr>
              <a:t>National Injury Mortality Surveillance System: A Profile of Fatal Injuries in South Africa 1999 (p30). First Annual Report of the National Injury Mortality Surveillance System</a:t>
            </a:r>
          </a:p>
          <a:p>
            <a:pPr marL="0" marR="0" indent="0">
              <a:lnSpc>
                <a:spcPct val="107000"/>
              </a:lnSpc>
              <a:spcBef>
                <a:spcPts val="0"/>
              </a:spcBef>
              <a:spcAft>
                <a:spcPts val="0"/>
              </a:spcAft>
              <a:buNone/>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Report indicates that of 188 drivers tested, 101 tested positive for alcohol  - 53.72%</a:t>
            </a: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a:lnSpc>
                <a:spcPct val="107000"/>
              </a:lnSpc>
              <a:spcBef>
                <a:spcPts val="0"/>
              </a:spcBef>
            </a:pPr>
            <a:r>
              <a:rPr lang="en-US" dirty="0">
                <a:latin typeface="+mn-lt"/>
                <a:ea typeface="Calibri" panose="020F0502020204030204" pitchFamily="34" charset="0"/>
                <a:cs typeface="Times New Roman" panose="02020603050405020304" pitchFamily="18" charset="0"/>
              </a:rPr>
              <a:t>A Profile of Fatal Injuries in South Africa 2008: Annual Report for South Africa based on the National Injury Mortality Surveillance System (p12)</a:t>
            </a:r>
          </a:p>
          <a:p>
            <a:pPr>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Report indicates that of 748 drivers tested, 438 tested positive for alcohol – 57.62%</a:t>
            </a: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algn="just"/>
            <a:r>
              <a:rPr lang="en-US" dirty="0">
                <a:latin typeface="+mn-lt"/>
                <a:ea typeface="Calibri" panose="020F0502020204030204" pitchFamily="34" charset="0"/>
                <a:cs typeface="Times New Roman" panose="02020603050405020304" pitchFamily="18" charset="0"/>
              </a:rPr>
              <a:t>Blood alcohol levels were reduced from 0.08% to 0.05 in 1999 yet increase in drivers who tested positive for alcohol increased. This indicates lowering of alcohol levels has no impact on driver </a:t>
            </a:r>
            <a:r>
              <a:rPr lang="en-US" dirty="0" err="1">
                <a:latin typeface="+mn-lt"/>
                <a:ea typeface="Calibri" panose="020F0502020204030204" pitchFamily="34" charset="0"/>
                <a:cs typeface="Times New Roman" panose="02020603050405020304" pitchFamily="18" charset="0"/>
              </a:rPr>
              <a:t>behaviour</a:t>
            </a:r>
            <a:r>
              <a:rPr lang="en-US" dirty="0">
                <a:latin typeface="+mn-lt"/>
                <a:ea typeface="Calibri" panose="020F0502020204030204" pitchFamily="34" charset="0"/>
                <a:cs typeface="Times New Roman" panose="02020603050405020304" pitchFamily="18" charset="0"/>
              </a:rPr>
              <a:t> </a:t>
            </a:r>
          </a:p>
          <a:p>
            <a:pPr algn="just"/>
            <a:endParaRPr lang="en-US" dirty="0"/>
          </a:p>
          <a:p>
            <a:pPr algn="just"/>
            <a:r>
              <a:rPr lang="en-US" dirty="0"/>
              <a:t>During 2017/18 – SAPS recorded 86 160 cases of arrest for drunk driving (15% increase over previous period) – Only between 6% and 7% prosecutions with 96% backlog in processing blood samples with turnaround period of just over 11 months</a:t>
            </a:r>
          </a:p>
          <a:p>
            <a:pPr marL="0" indent="0">
              <a:lnSpc>
                <a:spcPct val="107000"/>
              </a:lnSpc>
              <a:spcBef>
                <a:spcPts val="0"/>
              </a:spcBef>
              <a:buNone/>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dirty="0">
              <a:effectLst/>
              <a:latin typeface="+mn-lt"/>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xmlns="" val="40892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anim calcmode="lin" valueType="num">
                                      <p:cBhvr>
                                        <p:cTn id="1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1000"/>
                                        <p:tgtEl>
                                          <p:spTgt spid="4">
                                            <p:txEl>
                                              <p:pRg st="8" end="8"/>
                                            </p:txEl>
                                          </p:spTgt>
                                        </p:tgtEl>
                                      </p:cBhvr>
                                    </p:animEffect>
                                    <p:anim calcmode="lin" valueType="num">
                                      <p:cBhvr>
                                        <p:cTn id="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1000"/>
                                        <p:tgtEl>
                                          <p:spTgt spid="4">
                                            <p:txEl>
                                              <p:pRg st="10" end="10"/>
                                            </p:txEl>
                                          </p:spTgt>
                                        </p:tgtEl>
                                      </p:cBhvr>
                                    </p:animEffect>
                                    <p:anim calcmode="lin" valueType="num">
                                      <p:cBhvr>
                                        <p:cTn id="3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BD94D-D98B-4D41-B772-D985F72B4AC4}"/>
              </a:ext>
            </a:extLst>
          </p:cNvPr>
          <p:cNvSpPr>
            <a:spLocks noGrp="1"/>
          </p:cNvSpPr>
          <p:nvPr>
            <p:ph type="title"/>
          </p:nvPr>
        </p:nvSpPr>
        <p:spPr/>
        <p:txBody>
          <a:bodyPr/>
          <a:lstStyle/>
          <a:p>
            <a:r>
              <a:rPr lang="en-US" dirty="0"/>
              <a:t>Scottish Study	</a:t>
            </a:r>
          </a:p>
        </p:txBody>
      </p:sp>
      <p:sp>
        <p:nvSpPr>
          <p:cNvPr id="3" name="Slide Number Placeholder 2">
            <a:extLst>
              <a:ext uri="{FF2B5EF4-FFF2-40B4-BE49-F238E27FC236}">
                <a16:creationId xmlns:a16="http://schemas.microsoft.com/office/drawing/2014/main" xmlns="" id="{9A57CE7E-AD99-4B28-A39A-B4BD46DD1723}"/>
              </a:ext>
            </a:extLst>
          </p:cNvPr>
          <p:cNvSpPr>
            <a:spLocks noGrp="1"/>
          </p:cNvSpPr>
          <p:nvPr>
            <p:ph type="sldNum" sz="quarter" idx="11"/>
          </p:nvPr>
        </p:nvSpPr>
        <p:spPr/>
        <p:txBody>
          <a:bodyPr/>
          <a:lstStyle/>
          <a:p>
            <a:fld id="{AD9F2B79-9815-F544-BDFF-1EB1FD13B2C3}" type="slidenum">
              <a:rPr lang="en-US" smtClean="0"/>
              <a:pPr/>
              <a:t>11</a:t>
            </a:fld>
            <a:endParaRPr lang="en-US" dirty="0"/>
          </a:p>
        </p:txBody>
      </p:sp>
      <p:sp>
        <p:nvSpPr>
          <p:cNvPr id="4" name="Content Placeholder 3">
            <a:extLst>
              <a:ext uri="{FF2B5EF4-FFF2-40B4-BE49-F238E27FC236}">
                <a16:creationId xmlns:a16="http://schemas.microsoft.com/office/drawing/2014/main" xmlns="" id="{21D3B68F-86F9-4090-A3BC-F66A19805E72}"/>
              </a:ext>
            </a:extLst>
          </p:cNvPr>
          <p:cNvSpPr>
            <a:spLocks noGrp="1"/>
          </p:cNvSpPr>
          <p:nvPr>
            <p:ph sz="quarter" idx="13"/>
          </p:nvPr>
        </p:nvSpPr>
        <p:spPr>
          <a:xfrm>
            <a:off x="558190" y="1064855"/>
            <a:ext cx="10986110" cy="5474061"/>
          </a:xfrm>
        </p:spPr>
        <p:txBody>
          <a:bodyPr>
            <a:normAutofit fontScale="85000" lnSpcReduction="10000"/>
          </a:bodyPr>
          <a:lstStyle/>
          <a:p>
            <a:pPr marL="0" marR="0" indent="0" algn="just">
              <a:lnSpc>
                <a:spcPct val="200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Scottish study by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Haghpanahan</a:t>
            </a:r>
            <a:r>
              <a:rPr lang="en-US" sz="1800" dirty="0">
                <a:effectLst/>
                <a:latin typeface="Arial" panose="020B0604020202020204" pitchFamily="34" charset="0"/>
                <a:ea typeface="Calibri" panose="020F0502020204030204" pitchFamily="34" charset="0"/>
                <a:cs typeface="Times New Roman" panose="02020603050405020304" pitchFamily="18" charset="0"/>
              </a:rPr>
              <a:t>, Lewsey, Mackay, McIntosh, Pell, Jones, Fitzgerald, and Robinson in scientific, peer-reviewed magazine the Lancet in 2019 called: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An evaluation of the effects of lowering blood alcohol concentration limits for drivers on the rates of road traffic accidents and alcohol consumption: a natural experiment </a:t>
            </a:r>
            <a:r>
              <a:rPr lang="en-US" sz="1800" dirty="0">
                <a:effectLst/>
                <a:latin typeface="Arial" panose="020B0604020202020204" pitchFamily="34" charset="0"/>
                <a:ea typeface="Calibri" panose="020F0502020204030204" pitchFamily="34" charset="0"/>
                <a:cs typeface="Times New Roman" panose="02020603050405020304" pitchFamily="18" charset="0"/>
              </a:rPr>
              <a:t>found that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no significant change in weekly RTA rates</a:t>
            </a:r>
            <a:r>
              <a:rPr lang="en-US" sz="1800" dirty="0">
                <a:effectLst/>
                <a:latin typeface="Arial" panose="020B0604020202020204" pitchFamily="34" charset="0"/>
                <a:ea typeface="Calibri" panose="020F0502020204030204" pitchFamily="34" charset="0"/>
                <a:cs typeface="Times New Roman" panose="02020603050405020304" pitchFamily="18" charset="0"/>
              </a:rPr>
              <a:t> after adjustment for seasonality and underlying or after adjustment for seasonality. Relative to RTAs in England and Wales, where the reduction in BAC limit for drivers did not occur, researchers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Hghpanahan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effectLst/>
                <a:latin typeface="Arial" panose="020B0604020202020204" pitchFamily="34" charset="0"/>
                <a:ea typeface="Calibri" panose="020F0502020204030204" pitchFamily="34" charset="0"/>
                <a:cs typeface="Times New Roman" panose="02020603050405020304" pitchFamily="18" charset="0"/>
              </a:rPr>
              <a:t>at </a:t>
            </a:r>
            <a:r>
              <a:rPr lang="en-US" sz="1800" dirty="0">
                <a:effectLst/>
                <a:latin typeface="Arial" panose="020B0604020202020204" pitchFamily="34" charset="0"/>
                <a:ea typeface="Calibri" panose="020F0502020204030204" pitchFamily="34" charset="0"/>
                <a:cs typeface="Times New Roman" panose="02020603050405020304" pitchFamily="18" charset="0"/>
              </a:rPr>
              <a:t>al) found a 7% increase in weekly RTA drivers. Similar findings were observed for serious or fatal RTAs and single-vehicle night-time RTAs. The change in legislation in Scotland was associated with no change in alcohol consumption, measured by per-capita off-trade sales, 0·7% decrease in per-capita on-trade  sales  Their interpretation: Lowering  the  driving BAC  limit  in  Scotland  was  not  associated  with  a  reduction in RTAs, but this change was associated with a small reduction in per-capita alcohol consumption from on-trade alcohol sales. One plausible explanation is that the legislative change was not suitably enforced —for example with random breath testing measures. </a:t>
            </a:r>
            <a:r>
              <a:rPr lang="en-US" sz="1800" b="1" dirty="0">
                <a:effectLst/>
                <a:latin typeface="Arial" panose="020B0604020202020204" pitchFamily="34" charset="0"/>
                <a:ea typeface="Calibri" panose="020F0502020204030204" pitchFamily="34" charset="0"/>
                <a:cs typeface="Times New Roman" panose="02020603050405020304" pitchFamily="18" charset="0"/>
              </a:rPr>
              <a:t>Our findings suggest that changing the legal BAC limit for drivers in isolation does not improve RTA outcomes.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1546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69C1C-F499-4F16-9614-DEB15EB2125D}"/>
              </a:ext>
            </a:extLst>
          </p:cNvPr>
          <p:cNvSpPr>
            <a:spLocks noGrp="1"/>
          </p:cNvSpPr>
          <p:nvPr>
            <p:ph type="title"/>
          </p:nvPr>
        </p:nvSpPr>
        <p:spPr/>
        <p:txBody>
          <a:bodyPr/>
          <a:lstStyle/>
          <a:p>
            <a:r>
              <a:rPr lang="en-US" dirty="0"/>
              <a:t>WHO Fact Sheet</a:t>
            </a:r>
          </a:p>
        </p:txBody>
      </p:sp>
      <p:sp>
        <p:nvSpPr>
          <p:cNvPr id="3" name="Slide Number Placeholder 2">
            <a:extLst>
              <a:ext uri="{FF2B5EF4-FFF2-40B4-BE49-F238E27FC236}">
                <a16:creationId xmlns:a16="http://schemas.microsoft.com/office/drawing/2014/main" xmlns="" id="{88D030E2-3D33-4A54-A93E-EE7CA6051C3C}"/>
              </a:ext>
            </a:extLst>
          </p:cNvPr>
          <p:cNvSpPr>
            <a:spLocks noGrp="1"/>
          </p:cNvSpPr>
          <p:nvPr>
            <p:ph type="sldNum" sz="quarter" idx="11"/>
          </p:nvPr>
        </p:nvSpPr>
        <p:spPr/>
        <p:txBody>
          <a:bodyPr/>
          <a:lstStyle/>
          <a:p>
            <a:fld id="{AD9F2B79-9815-F544-BDFF-1EB1FD13B2C3}" type="slidenum">
              <a:rPr lang="en-US" smtClean="0"/>
              <a:pPr/>
              <a:t>12</a:t>
            </a:fld>
            <a:endParaRPr lang="en-US" dirty="0"/>
          </a:p>
        </p:txBody>
      </p:sp>
      <p:sp>
        <p:nvSpPr>
          <p:cNvPr id="4" name="Content Placeholder 3">
            <a:extLst>
              <a:ext uri="{FF2B5EF4-FFF2-40B4-BE49-F238E27FC236}">
                <a16:creationId xmlns:a16="http://schemas.microsoft.com/office/drawing/2014/main" xmlns="" id="{FB4DED6B-DC75-444B-9E74-D90515AE2E0A}"/>
              </a:ext>
            </a:extLst>
          </p:cNvPr>
          <p:cNvSpPr>
            <a:spLocks noGrp="1"/>
          </p:cNvSpPr>
          <p:nvPr>
            <p:ph sz="quarter" idx="13"/>
          </p:nvPr>
        </p:nvSpPr>
        <p:spPr/>
        <p:txBody>
          <a:bodyPr/>
          <a:lstStyle/>
          <a:p>
            <a:pPr algn="just"/>
            <a:r>
              <a:rPr lang="en-US" dirty="0"/>
              <a:t>Setting blood alcohol limits is effective in reducing road crashes. However, these limits should be consistent with current epidemiological information concerning the relationship between alcohol and crash involvement. Upper limits of 0.05 g/dl for the general driving population and 0.02 g/dl for young drivers are generally considered to be the best practice at this time. </a:t>
            </a:r>
          </a:p>
          <a:p>
            <a:pPr algn="just"/>
            <a:endParaRPr lang="en-US" dirty="0"/>
          </a:p>
          <a:p>
            <a:pPr algn="just"/>
            <a:r>
              <a:rPr lang="en-US" dirty="0"/>
              <a:t>The level of enforcement of drink-driving laws has a direct effect on the incidence of drinking and driving. Increasing drivers’ perception of the risk of being detected is the most effective means of deterring drinking and driving. </a:t>
            </a:r>
          </a:p>
          <a:p>
            <a:pPr algn="just"/>
            <a:endParaRPr lang="en-US" dirty="0"/>
          </a:p>
          <a:p>
            <a:pPr algn="just"/>
            <a:r>
              <a:rPr lang="en-US" dirty="0"/>
              <a:t>Breath-testing devices that provide objective evidence of blood alcohol content are a very effective enforcement tool. The implementation of random breath testing and sobriety checkpoints for drivers has been seen to be effective</a:t>
            </a:r>
          </a:p>
          <a:p>
            <a:pPr algn="just"/>
            <a:r>
              <a:rPr lang="en-US" dirty="0"/>
              <a:t>Legislation without policing is ineffective</a:t>
            </a:r>
          </a:p>
          <a:p>
            <a:pPr marL="0" indent="0" algn="just">
              <a:buNone/>
            </a:pPr>
            <a:endParaRPr lang="en-US" dirty="0"/>
          </a:p>
        </p:txBody>
      </p:sp>
    </p:spTree>
    <p:extLst>
      <p:ext uri="{BB962C8B-B14F-4D97-AF65-F5344CB8AC3E}">
        <p14:creationId xmlns:p14="http://schemas.microsoft.com/office/powerpoint/2010/main" xmlns="" val="997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17204-E56C-46FA-B2E0-20FAA46E39A0}"/>
              </a:ext>
            </a:extLst>
          </p:cNvPr>
          <p:cNvSpPr>
            <a:spLocks noGrp="1"/>
          </p:cNvSpPr>
          <p:nvPr>
            <p:ph type="title"/>
          </p:nvPr>
        </p:nvSpPr>
        <p:spPr/>
        <p:txBody>
          <a:bodyPr/>
          <a:lstStyle/>
          <a:p>
            <a:r>
              <a:rPr lang="en-US" dirty="0"/>
              <a:t>Traffic Law Enforcement Review Committee</a:t>
            </a:r>
          </a:p>
        </p:txBody>
      </p:sp>
      <p:sp>
        <p:nvSpPr>
          <p:cNvPr id="3" name="Slide Number Placeholder 2">
            <a:extLst>
              <a:ext uri="{FF2B5EF4-FFF2-40B4-BE49-F238E27FC236}">
                <a16:creationId xmlns:a16="http://schemas.microsoft.com/office/drawing/2014/main" xmlns="" id="{95961476-2729-4445-B757-9F6C102B556B}"/>
              </a:ext>
            </a:extLst>
          </p:cNvPr>
          <p:cNvSpPr>
            <a:spLocks noGrp="1"/>
          </p:cNvSpPr>
          <p:nvPr>
            <p:ph type="sldNum" sz="quarter" idx="11"/>
          </p:nvPr>
        </p:nvSpPr>
        <p:spPr/>
        <p:txBody>
          <a:bodyPr/>
          <a:lstStyle/>
          <a:p>
            <a:fld id="{AD9F2B79-9815-F544-BDFF-1EB1FD13B2C3}" type="slidenum">
              <a:rPr lang="en-US" smtClean="0"/>
              <a:pPr/>
              <a:t>13</a:t>
            </a:fld>
            <a:endParaRPr lang="en-US" dirty="0"/>
          </a:p>
        </p:txBody>
      </p:sp>
      <p:sp>
        <p:nvSpPr>
          <p:cNvPr id="4" name="Content Placeholder 3">
            <a:extLst>
              <a:ext uri="{FF2B5EF4-FFF2-40B4-BE49-F238E27FC236}">
                <a16:creationId xmlns:a16="http://schemas.microsoft.com/office/drawing/2014/main" xmlns="" id="{31FB632A-9E97-4E34-AA81-F2A7D03ECB8B}"/>
              </a:ext>
            </a:extLst>
          </p:cNvPr>
          <p:cNvSpPr>
            <a:spLocks noGrp="1"/>
          </p:cNvSpPr>
          <p:nvPr>
            <p:ph sz="quarter" idx="13"/>
          </p:nvPr>
        </p:nvSpPr>
        <p:spPr/>
        <p:txBody>
          <a:bodyPr>
            <a:normAutofit fontScale="92500" lnSpcReduction="20000"/>
          </a:bodyPr>
          <a:lstStyle/>
          <a:p>
            <a:pPr algn="just">
              <a:lnSpc>
                <a:spcPct val="150000"/>
              </a:lnSpc>
            </a:pPr>
            <a:r>
              <a:rPr lang="en-US" dirty="0"/>
              <a:t>“Driving under the influence of alcohol or drugs is a crime dependent on effective policing for detection.” TLERC (p28)</a:t>
            </a:r>
          </a:p>
          <a:p>
            <a:pPr algn="just">
              <a:lnSpc>
                <a:spcPct val="150000"/>
              </a:lnSpc>
            </a:pPr>
            <a:r>
              <a:rPr lang="en-US" dirty="0"/>
              <a:t>“South African known globally for having among the highest number of traffic fatalities caused by drunk driving.” TLERC (p28)</a:t>
            </a:r>
          </a:p>
          <a:p>
            <a:pPr algn="just">
              <a:lnSpc>
                <a:spcPct val="150000"/>
              </a:lnSpc>
            </a:pPr>
            <a:r>
              <a:rPr lang="en-US" dirty="0"/>
              <a:t>Problems with collection of blood samples – TLERC (pages 28 &amp; 56)</a:t>
            </a:r>
          </a:p>
          <a:p>
            <a:pPr algn="just">
              <a:lnSpc>
                <a:spcPct val="150000"/>
              </a:lnSpc>
            </a:pPr>
            <a:r>
              <a:rPr lang="en-US" dirty="0"/>
              <a:t>“The entire chain of evidence is fraught with problems and it is no wonder that prosecutions and convictions for drunk driving are so low.” TLERC (pages 28 &amp; 30)</a:t>
            </a:r>
          </a:p>
          <a:p>
            <a:pPr algn="just">
              <a:lnSpc>
                <a:spcPct val="150000"/>
              </a:lnSpc>
            </a:pPr>
            <a:r>
              <a:rPr lang="en-US" dirty="0"/>
              <a:t>“A perception of omnipresence is essential to curb lawlessness: it would allow for simultaneous deployment to hotspots as well as to act preventatively by visibly conducting law enforcement in other areas.” Traffic Law Enforcement Review Committee Draft Report (p 80)</a:t>
            </a:r>
          </a:p>
          <a:p>
            <a:pPr algn="just">
              <a:lnSpc>
                <a:spcPct val="150000"/>
              </a:lnSpc>
            </a:pPr>
            <a:r>
              <a:rPr lang="en-US" dirty="0"/>
              <a:t>“ … the number of traffic officers should be doubled” to bring this number up to around 50 000 by 2030.” TLERC (p 44)</a:t>
            </a:r>
          </a:p>
          <a:p>
            <a:pPr algn="just"/>
            <a:endParaRPr lang="en-US" dirty="0"/>
          </a:p>
          <a:p>
            <a:pPr algn="just"/>
            <a:endParaRPr lang="en-US" dirty="0"/>
          </a:p>
          <a:p>
            <a:pPr algn="just"/>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4710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96DFD-5E62-4B5F-8B66-66A5BF4B9EFA}"/>
              </a:ext>
            </a:extLst>
          </p:cNvPr>
          <p:cNvSpPr>
            <a:spLocks noGrp="1"/>
          </p:cNvSpPr>
          <p:nvPr>
            <p:ph type="title"/>
          </p:nvPr>
        </p:nvSpPr>
        <p:spPr/>
        <p:txBody>
          <a:bodyPr/>
          <a:lstStyle/>
          <a:p>
            <a:r>
              <a:rPr lang="en-US" dirty="0"/>
              <a:t>AASA Comments</a:t>
            </a:r>
          </a:p>
        </p:txBody>
      </p:sp>
      <p:sp>
        <p:nvSpPr>
          <p:cNvPr id="3" name="Slide Number Placeholder 2">
            <a:extLst>
              <a:ext uri="{FF2B5EF4-FFF2-40B4-BE49-F238E27FC236}">
                <a16:creationId xmlns:a16="http://schemas.microsoft.com/office/drawing/2014/main" xmlns="" id="{E2AC79BE-9F63-4255-B2AA-20DFBC0215FF}"/>
              </a:ext>
            </a:extLst>
          </p:cNvPr>
          <p:cNvSpPr>
            <a:spLocks noGrp="1"/>
          </p:cNvSpPr>
          <p:nvPr>
            <p:ph type="sldNum" sz="quarter" idx="11"/>
          </p:nvPr>
        </p:nvSpPr>
        <p:spPr/>
        <p:txBody>
          <a:bodyPr/>
          <a:lstStyle/>
          <a:p>
            <a:fld id="{AD9F2B79-9815-F544-BDFF-1EB1FD13B2C3}" type="slidenum">
              <a:rPr lang="en-US" smtClean="0"/>
              <a:pPr/>
              <a:t>14</a:t>
            </a:fld>
            <a:endParaRPr lang="en-US" dirty="0"/>
          </a:p>
        </p:txBody>
      </p:sp>
      <p:sp>
        <p:nvSpPr>
          <p:cNvPr id="4" name="Content Placeholder 3">
            <a:extLst>
              <a:ext uri="{FF2B5EF4-FFF2-40B4-BE49-F238E27FC236}">
                <a16:creationId xmlns:a16="http://schemas.microsoft.com/office/drawing/2014/main" xmlns="" id="{4622380C-FBB1-4B1F-82A4-877DC0FD4DBA}"/>
              </a:ext>
            </a:extLst>
          </p:cNvPr>
          <p:cNvSpPr>
            <a:spLocks noGrp="1"/>
          </p:cNvSpPr>
          <p:nvPr>
            <p:ph sz="quarter" idx="13"/>
          </p:nvPr>
        </p:nvSpPr>
        <p:spPr>
          <a:xfrm>
            <a:off x="558190" y="1014413"/>
            <a:ext cx="11137236" cy="4962641"/>
          </a:xfrm>
        </p:spPr>
        <p:txBody>
          <a:bodyPr>
            <a:normAutofit/>
          </a:bodyPr>
          <a:lstStyle/>
          <a:p>
            <a:pPr algn="just"/>
            <a:r>
              <a:rPr lang="en-US" b="1" dirty="0"/>
              <a:t>Proposals do not consider gut fermentation syndrome (aka auto brewery syndrome) – a condition characterized by the fermentation of ingested carbohydrates in the gastrointestinal tract of the body resulting in intoxication without drinking alcohol</a:t>
            </a:r>
          </a:p>
          <a:p>
            <a:pPr algn="just"/>
            <a:r>
              <a:rPr lang="en-US" b="1" dirty="0"/>
              <a:t>Proposals do not consider the use of medication or antiseptic products such as mouthwashes which contain alcohol, but which will not impair driving: these products may produce positive breath test results above zero for drivers who are not intoxicated or impaired</a:t>
            </a:r>
          </a:p>
          <a:p>
            <a:pPr algn="just"/>
            <a:r>
              <a:rPr lang="en-US" b="1" dirty="0"/>
              <a:t>Proposals do not consider use of alcohol in religious activities (sacramental wine, communion wine, altar wine) which will deliver positive results above zero, but which do not impair driver </a:t>
            </a:r>
            <a:r>
              <a:rPr lang="en-US" b="1" dirty="0" err="1"/>
              <a:t>behaviour</a:t>
            </a:r>
            <a:endParaRPr lang="en-US" b="1" dirty="0"/>
          </a:p>
          <a:p>
            <a:pPr algn="just"/>
            <a:r>
              <a:rPr lang="en-US" b="1" dirty="0"/>
              <a:t>Proposals do not consider that current traffic law enforcement, blood testing, and prosecution infrastructure are severely strained and struggling to cope. Decrease in alcohol levels = increase in arrests and will add massive further strain to the system which has to process so much more with no real value </a:t>
            </a:r>
          </a:p>
          <a:p>
            <a:pPr algn="just"/>
            <a:endParaRPr lang="en-US" b="1" i="1" dirty="0"/>
          </a:p>
        </p:txBody>
      </p:sp>
    </p:spTree>
    <p:extLst>
      <p:ext uri="{BB962C8B-B14F-4D97-AF65-F5344CB8AC3E}">
        <p14:creationId xmlns:p14="http://schemas.microsoft.com/office/powerpoint/2010/main" xmlns="" val="13959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C9583-B726-490D-8F6B-CE7A579D0823}"/>
              </a:ext>
            </a:extLst>
          </p:cNvPr>
          <p:cNvSpPr>
            <a:spLocks noGrp="1"/>
          </p:cNvSpPr>
          <p:nvPr>
            <p:ph type="title"/>
          </p:nvPr>
        </p:nvSpPr>
        <p:spPr/>
        <p:txBody>
          <a:bodyPr/>
          <a:lstStyle/>
          <a:p>
            <a:r>
              <a:rPr lang="en-US" dirty="0"/>
              <a:t>AASA Comments</a:t>
            </a:r>
          </a:p>
        </p:txBody>
      </p:sp>
      <p:sp>
        <p:nvSpPr>
          <p:cNvPr id="3" name="Slide Number Placeholder 2">
            <a:extLst>
              <a:ext uri="{FF2B5EF4-FFF2-40B4-BE49-F238E27FC236}">
                <a16:creationId xmlns:a16="http://schemas.microsoft.com/office/drawing/2014/main" xmlns="" id="{23580327-FAAD-4B12-9C90-4C4A7F29064B}"/>
              </a:ext>
            </a:extLst>
          </p:cNvPr>
          <p:cNvSpPr>
            <a:spLocks noGrp="1"/>
          </p:cNvSpPr>
          <p:nvPr>
            <p:ph type="sldNum" sz="quarter" idx="11"/>
          </p:nvPr>
        </p:nvSpPr>
        <p:spPr/>
        <p:txBody>
          <a:bodyPr/>
          <a:lstStyle/>
          <a:p>
            <a:fld id="{AD9F2B79-9815-F544-BDFF-1EB1FD13B2C3}" type="slidenum">
              <a:rPr lang="en-US" smtClean="0"/>
              <a:pPr/>
              <a:t>15</a:t>
            </a:fld>
            <a:endParaRPr lang="en-US" dirty="0"/>
          </a:p>
        </p:txBody>
      </p:sp>
      <p:sp>
        <p:nvSpPr>
          <p:cNvPr id="4" name="Content Placeholder 3">
            <a:extLst>
              <a:ext uri="{FF2B5EF4-FFF2-40B4-BE49-F238E27FC236}">
                <a16:creationId xmlns:a16="http://schemas.microsoft.com/office/drawing/2014/main" xmlns="" id="{65A13144-4476-4B3C-A1A0-3D29B199071C}"/>
              </a:ext>
            </a:extLst>
          </p:cNvPr>
          <p:cNvSpPr>
            <a:spLocks noGrp="1"/>
          </p:cNvSpPr>
          <p:nvPr>
            <p:ph sz="quarter" idx="13"/>
          </p:nvPr>
        </p:nvSpPr>
        <p:spPr>
          <a:xfrm>
            <a:off x="527382" y="1014414"/>
            <a:ext cx="11137236" cy="5247844"/>
          </a:xfrm>
        </p:spPr>
        <p:txBody>
          <a:bodyPr>
            <a:normAutofit/>
          </a:bodyPr>
          <a:lstStyle/>
          <a:p>
            <a:pPr algn="just"/>
            <a:r>
              <a:rPr lang="en-US" b="1" dirty="0"/>
              <a:t>Legislation alone will not solve problem of drunk driving in South Africa</a:t>
            </a:r>
          </a:p>
          <a:p>
            <a:pPr marL="400048" lvl="1" indent="0" algn="just">
              <a:buNone/>
            </a:pPr>
            <a:endParaRPr lang="en-US" b="1" dirty="0"/>
          </a:p>
          <a:p>
            <a:pPr lvl="1" algn="just"/>
            <a:r>
              <a:rPr lang="en-US" b="1" dirty="0"/>
              <a:t>Effective policing is needed</a:t>
            </a:r>
          </a:p>
          <a:p>
            <a:pPr lvl="1" algn="just"/>
            <a:r>
              <a:rPr lang="en-US" b="1" dirty="0"/>
              <a:t>As mentioned previously, there is no fear of being caught</a:t>
            </a:r>
          </a:p>
          <a:p>
            <a:pPr lvl="1" algn="just"/>
            <a:r>
              <a:rPr lang="en-US" b="1" dirty="0"/>
              <a:t>There are too few traffic law enforcers on South African roads</a:t>
            </a:r>
          </a:p>
          <a:p>
            <a:pPr lvl="1" algn="just"/>
            <a:r>
              <a:rPr lang="en-US" b="1" dirty="0"/>
              <a:t>Capacity of traffic law enforcement value chain (enforcement, samples, prosecutions) is strained – focus here </a:t>
            </a:r>
          </a:p>
          <a:p>
            <a:pPr lvl="1" algn="just"/>
            <a:r>
              <a:rPr lang="en-US" b="1" dirty="0"/>
              <a:t>Technology must be better employed </a:t>
            </a:r>
          </a:p>
          <a:p>
            <a:pPr lvl="1" algn="just"/>
            <a:r>
              <a:rPr lang="en-US" b="1" dirty="0"/>
              <a:t>Severe punitive measures for offenders – AARTO legislation gives offenders too much leeway </a:t>
            </a:r>
          </a:p>
          <a:p>
            <a:pPr lvl="1" algn="just"/>
            <a:r>
              <a:rPr lang="en-US" b="1" dirty="0"/>
              <a:t>Education and public awareness campaigns need to ramped up and consistent to curb anti-social </a:t>
            </a:r>
            <a:r>
              <a:rPr lang="en-US" b="1" dirty="0" err="1"/>
              <a:t>behaviour</a:t>
            </a:r>
            <a:r>
              <a:rPr lang="en-US" b="1" dirty="0"/>
              <a:t> of drunk driving</a:t>
            </a:r>
          </a:p>
          <a:p>
            <a:pPr marL="457195" lvl="1" indent="0" algn="just">
              <a:buNone/>
            </a:pPr>
            <a:endParaRPr lang="en-US" b="1" dirty="0"/>
          </a:p>
          <a:p>
            <a:pPr marL="0" indent="0" algn="just">
              <a:buNone/>
            </a:pPr>
            <a:endParaRPr lang="en-US" b="1" i="1" dirty="0"/>
          </a:p>
        </p:txBody>
      </p:sp>
    </p:spTree>
    <p:extLst>
      <p:ext uri="{BB962C8B-B14F-4D97-AF65-F5344CB8AC3E}">
        <p14:creationId xmlns:p14="http://schemas.microsoft.com/office/powerpoint/2010/main" xmlns="" val="40000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5D133-3F0A-4BD7-94CE-B1476BE21C01}"/>
              </a:ext>
            </a:extLst>
          </p:cNvPr>
          <p:cNvSpPr>
            <a:spLocks noGrp="1"/>
          </p:cNvSpPr>
          <p:nvPr>
            <p:ph type="title"/>
          </p:nvPr>
        </p:nvSpPr>
        <p:spPr/>
        <p:txBody>
          <a:bodyPr/>
          <a:lstStyle/>
          <a:p>
            <a:r>
              <a:rPr lang="en-US" dirty="0"/>
              <a:t>AASA Comments</a:t>
            </a:r>
          </a:p>
        </p:txBody>
      </p:sp>
      <p:sp>
        <p:nvSpPr>
          <p:cNvPr id="3" name="Slide Number Placeholder 2">
            <a:extLst>
              <a:ext uri="{FF2B5EF4-FFF2-40B4-BE49-F238E27FC236}">
                <a16:creationId xmlns:a16="http://schemas.microsoft.com/office/drawing/2014/main" xmlns="" id="{354173E7-6607-47A7-847A-2FB897F95E7C}"/>
              </a:ext>
            </a:extLst>
          </p:cNvPr>
          <p:cNvSpPr>
            <a:spLocks noGrp="1"/>
          </p:cNvSpPr>
          <p:nvPr>
            <p:ph type="sldNum" sz="quarter" idx="11"/>
          </p:nvPr>
        </p:nvSpPr>
        <p:spPr/>
        <p:txBody>
          <a:bodyPr/>
          <a:lstStyle/>
          <a:p>
            <a:fld id="{AD9F2B79-9815-F544-BDFF-1EB1FD13B2C3}" type="slidenum">
              <a:rPr lang="en-US" smtClean="0"/>
              <a:pPr/>
              <a:t>16</a:t>
            </a:fld>
            <a:endParaRPr lang="en-US" dirty="0"/>
          </a:p>
        </p:txBody>
      </p:sp>
      <p:sp>
        <p:nvSpPr>
          <p:cNvPr id="4" name="Content Placeholder 3">
            <a:extLst>
              <a:ext uri="{FF2B5EF4-FFF2-40B4-BE49-F238E27FC236}">
                <a16:creationId xmlns:a16="http://schemas.microsoft.com/office/drawing/2014/main" xmlns="" id="{C580B196-6F63-424B-9FB8-4E2F4A2D2426}"/>
              </a:ext>
            </a:extLst>
          </p:cNvPr>
          <p:cNvSpPr>
            <a:spLocks noGrp="1"/>
          </p:cNvSpPr>
          <p:nvPr>
            <p:ph sz="quarter" idx="13"/>
          </p:nvPr>
        </p:nvSpPr>
        <p:spPr>
          <a:xfrm>
            <a:off x="245327" y="1014414"/>
            <a:ext cx="11641873" cy="5247844"/>
          </a:xfrm>
        </p:spPr>
        <p:txBody>
          <a:bodyPr/>
          <a:lstStyle/>
          <a:p>
            <a:pPr marL="0" indent="0" algn="ctr">
              <a:buNone/>
            </a:pPr>
            <a:r>
              <a:rPr lang="en-US" sz="3200" b="1" dirty="0"/>
              <a:t>YOU CAN NOT SOLVE A PROBLEM WITH A PROBLEM </a:t>
            </a:r>
          </a:p>
          <a:p>
            <a:pPr marL="0" indent="0" algn="ctr">
              <a:buNone/>
            </a:pPr>
            <a:r>
              <a:rPr lang="en-US" sz="3200" b="1" dirty="0"/>
              <a:t>AND THAT’S EXACTLY WHAT THIS LEGISLATION WILL DO</a:t>
            </a:r>
          </a:p>
          <a:p>
            <a:pPr marL="0" indent="0" algn="ctr">
              <a:buNone/>
            </a:pPr>
            <a:r>
              <a:rPr lang="en-US" sz="3200" b="1" dirty="0"/>
              <a:t>&amp;</a:t>
            </a:r>
          </a:p>
          <a:p>
            <a:pPr marL="0" indent="0" algn="ctr">
              <a:buNone/>
            </a:pPr>
            <a:r>
              <a:rPr lang="en-US" sz="3200" b="1" dirty="0"/>
              <a:t>YOU CANNOT LEGISLATE YOURSELF OUT OF A PROBLEM THAT REQUIRES BOOTS ON THE GROUND</a:t>
            </a:r>
          </a:p>
          <a:p>
            <a:pPr marL="0" indent="0" algn="ctr">
              <a:buNone/>
            </a:pPr>
            <a:r>
              <a:rPr lang="en-US" sz="3200" b="1" dirty="0"/>
              <a:t>&amp;</a:t>
            </a:r>
          </a:p>
          <a:p>
            <a:pPr marL="0" indent="0" algn="ctr">
              <a:buNone/>
            </a:pPr>
            <a:r>
              <a:rPr lang="en-US" sz="3200" b="1" dirty="0"/>
              <a:t>EDUCATION &amp; PUBLIC AWARENESS CAMPAIGNS ARE NEEDED FOR THE ROOT PROBLEM OF DRUNK DRIVING</a:t>
            </a:r>
          </a:p>
          <a:p>
            <a:pPr marL="0" indent="0" algn="ctr">
              <a:buNone/>
            </a:pPr>
            <a:endParaRPr lang="en-US" sz="3200" b="1" dirty="0"/>
          </a:p>
        </p:txBody>
      </p:sp>
    </p:spTree>
    <p:extLst>
      <p:ext uri="{BB962C8B-B14F-4D97-AF65-F5344CB8AC3E}">
        <p14:creationId xmlns:p14="http://schemas.microsoft.com/office/powerpoint/2010/main" xmlns="" val="372329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241A2-2894-4BB8-A362-AD82AEE8AACB}"/>
              </a:ext>
            </a:extLst>
          </p:cNvPr>
          <p:cNvSpPr>
            <a:spLocks noGrp="1"/>
          </p:cNvSpPr>
          <p:nvPr>
            <p:ph type="title"/>
          </p:nvPr>
        </p:nvSpPr>
        <p:spPr/>
        <p:txBody>
          <a:bodyPr/>
          <a:lstStyle/>
          <a:p>
            <a:r>
              <a:rPr lang="en-US" dirty="0"/>
              <a:t>AASA Proposal</a:t>
            </a:r>
          </a:p>
        </p:txBody>
      </p:sp>
      <p:sp>
        <p:nvSpPr>
          <p:cNvPr id="3" name="Slide Number Placeholder 2">
            <a:extLst>
              <a:ext uri="{FF2B5EF4-FFF2-40B4-BE49-F238E27FC236}">
                <a16:creationId xmlns:a16="http://schemas.microsoft.com/office/drawing/2014/main" xmlns="" id="{F23CE5A8-586C-4C79-ADC4-96A2024B0BA9}"/>
              </a:ext>
            </a:extLst>
          </p:cNvPr>
          <p:cNvSpPr>
            <a:spLocks noGrp="1"/>
          </p:cNvSpPr>
          <p:nvPr>
            <p:ph type="sldNum" sz="quarter" idx="11"/>
          </p:nvPr>
        </p:nvSpPr>
        <p:spPr/>
        <p:txBody>
          <a:bodyPr/>
          <a:lstStyle/>
          <a:p>
            <a:fld id="{AD9F2B79-9815-F544-BDFF-1EB1FD13B2C3}" type="slidenum">
              <a:rPr lang="en-US" smtClean="0"/>
              <a:pPr/>
              <a:t>17</a:t>
            </a:fld>
            <a:endParaRPr lang="en-US" dirty="0"/>
          </a:p>
        </p:txBody>
      </p:sp>
      <p:sp>
        <p:nvSpPr>
          <p:cNvPr id="4" name="Content Placeholder 3">
            <a:extLst>
              <a:ext uri="{FF2B5EF4-FFF2-40B4-BE49-F238E27FC236}">
                <a16:creationId xmlns:a16="http://schemas.microsoft.com/office/drawing/2014/main" xmlns="" id="{90AE95C9-B935-4894-88EA-490F33744599}"/>
              </a:ext>
            </a:extLst>
          </p:cNvPr>
          <p:cNvSpPr>
            <a:spLocks noGrp="1"/>
          </p:cNvSpPr>
          <p:nvPr>
            <p:ph sz="quarter" idx="13"/>
          </p:nvPr>
        </p:nvSpPr>
        <p:spPr>
          <a:xfrm>
            <a:off x="558190" y="1014414"/>
            <a:ext cx="11529732" cy="5614986"/>
          </a:xfrm>
        </p:spPr>
        <p:txBody>
          <a:bodyPr>
            <a:normAutofit/>
          </a:bodyPr>
          <a:lstStyle/>
          <a:p>
            <a:pPr algn="just"/>
            <a:endParaRPr lang="en-US" sz="1600" b="1" i="1" dirty="0"/>
          </a:p>
          <a:p>
            <a:pPr algn="just"/>
            <a:endParaRPr lang="en-US" sz="1600" b="1" i="1" dirty="0"/>
          </a:p>
          <a:p>
            <a:pPr marL="0" indent="0" algn="just">
              <a:buNone/>
            </a:pPr>
            <a:r>
              <a:rPr lang="en-US" sz="2800" b="1" i="1" dirty="0"/>
              <a:t>AASA PROPOSES A MINIMUM BAC OF 0.02</a:t>
            </a:r>
            <a:r>
              <a:rPr lang="en-US" sz="2800" b="1" i="1"/>
              <a:t>%, IMPROVED  </a:t>
            </a:r>
            <a:r>
              <a:rPr lang="en-US" sz="2800" b="1" i="1" dirty="0"/>
              <a:t>TRAFFIC LAW ENFORCEMENT CAPACITY BUILDING (TRAINING), INCREASED NUMBERS OF TRAFFIC LAW ENFORCEMENT OFFICERS, IMPROVED USE OF TECHNOLOGY, AND IMPROVED MANAGEMENT OF ALCOHOL CASES BY LABORATORIES AND COURTS</a:t>
            </a:r>
          </a:p>
          <a:p>
            <a:pPr marL="0" indent="0">
              <a:buNone/>
            </a:pPr>
            <a:endParaRPr lang="en-US" sz="1600" b="1" dirty="0"/>
          </a:p>
        </p:txBody>
      </p:sp>
    </p:spTree>
    <p:extLst>
      <p:ext uri="{BB962C8B-B14F-4D97-AF65-F5344CB8AC3E}">
        <p14:creationId xmlns:p14="http://schemas.microsoft.com/office/powerpoint/2010/main" xmlns="" val="37081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500"/>
                                        <p:tgtEl>
                                          <p:spTgt spid="4">
                                            <p:txEl>
                                              <p:pRg st="2" end="2"/>
                                            </p:txEl>
                                          </p:spTgt>
                                        </p:tgtEl>
                                      </p:cBhvr>
                                    </p:animEffect>
                                    <p:anim calcmode="lin" valueType="num">
                                      <p:cBhvr>
                                        <p:cTn id="8"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71500" y="5241925"/>
            <a:ext cx="10795000" cy="611188"/>
          </a:xfrm>
        </p:spPr>
        <p:txBody>
          <a:bodyPr>
            <a:noAutofit/>
          </a:bodyPr>
          <a:lstStyle/>
          <a:p>
            <a:pPr marL="0" indent="0">
              <a:buNone/>
            </a:pPr>
            <a:r>
              <a:rPr lang="en-ZA" sz="7200" b="1" dirty="0">
                <a:solidFill>
                  <a:schemeClr val="bg1"/>
                </a:solidFill>
                <a:latin typeface="Arial Narrow" panose="020B0606020202030204" pitchFamily="34" charset="0"/>
              </a:rPr>
              <a:t>Thank you</a:t>
            </a:r>
          </a:p>
        </p:txBody>
      </p:sp>
    </p:spTree>
    <p:extLst>
      <p:ext uri="{BB962C8B-B14F-4D97-AF65-F5344CB8AC3E}">
        <p14:creationId xmlns:p14="http://schemas.microsoft.com/office/powerpoint/2010/main" xmlns="" val="169488725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5FEDC3-04AD-4F3B-B045-F3DD635E13C5}"/>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xmlns="" id="{CDCB20FB-D1FF-4D60-95FB-8FD2932364F8}"/>
              </a:ext>
            </a:extLst>
          </p:cNvPr>
          <p:cNvSpPr>
            <a:spLocks noGrp="1"/>
          </p:cNvSpPr>
          <p:nvPr>
            <p:ph type="sldNum" sz="quarter" idx="11"/>
          </p:nvPr>
        </p:nvSpPr>
        <p:spPr/>
        <p:txBody>
          <a:bodyPr/>
          <a:lstStyle/>
          <a:p>
            <a:fld id="{AD9F2B79-9815-F544-BDFF-1EB1FD13B2C3}" type="slidenum">
              <a:rPr lang="en-US" smtClean="0"/>
              <a:pPr/>
              <a:t>19</a:t>
            </a:fld>
            <a:endParaRPr lang="en-US" dirty="0"/>
          </a:p>
        </p:txBody>
      </p:sp>
      <p:sp>
        <p:nvSpPr>
          <p:cNvPr id="4" name="Content Placeholder 3">
            <a:extLst>
              <a:ext uri="{FF2B5EF4-FFF2-40B4-BE49-F238E27FC236}">
                <a16:creationId xmlns:a16="http://schemas.microsoft.com/office/drawing/2014/main" xmlns="" id="{004C0D8F-3395-4470-8BB2-0347B4B1F947}"/>
              </a:ext>
            </a:extLst>
          </p:cNvPr>
          <p:cNvSpPr>
            <a:spLocks noGrp="1"/>
          </p:cNvSpPr>
          <p:nvPr>
            <p:ph sz="quarter" idx="13"/>
          </p:nvPr>
        </p:nvSpPr>
        <p:spPr>
          <a:xfrm>
            <a:off x="527382" y="650404"/>
            <a:ext cx="11370968" cy="5583128"/>
          </a:xfrm>
        </p:spPr>
        <p:txBody>
          <a:bodyPr>
            <a:normAutofit lnSpcReduction="10000"/>
          </a:bodyPr>
          <a:lstStyle/>
          <a:p>
            <a:pPr algn="just"/>
            <a:endParaRPr lang="en-US" dirty="0"/>
          </a:p>
          <a:p>
            <a:pPr algn="just">
              <a:lnSpc>
                <a:spcPct val="107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Injury Mortality Surveillance System: A Profile of Fatal Injuries in South Africa 1999 First Annual Report of the National Injury Mortality Surveillance System (p30). Edited by A. Butchart, for The Violence and Injury Surveillance Consortium, with Participating Forensic Pathologists and the State Forensic Chemistry Laboratories November 2000</a:t>
            </a:r>
          </a:p>
          <a:p>
            <a:pPr marL="0" indent="0" algn="just">
              <a:lnSpc>
                <a:spcPct val="107000"/>
              </a:lnSpc>
              <a:spcBef>
                <a:spcPts val="0"/>
              </a:spcBef>
              <a:buNone/>
            </a:pPr>
            <a:endParaRPr lang="en-US" dirty="0">
              <a:latin typeface="Arial" panose="020B0604020202020204" pitchFamily="34" charset="0"/>
              <a:cs typeface="Times New Roman" panose="02020603050405020304" pitchFamily="18" charset="0"/>
              <a:hlinkClick r:id="rId3"/>
            </a:endParaRPr>
          </a:p>
          <a:p>
            <a:pPr marL="400048" lvl="1" indent="0" algn="just">
              <a:lnSpc>
                <a:spcPct val="107000"/>
              </a:lnSpc>
              <a:spcBef>
                <a:spcPts val="0"/>
              </a:spcBef>
              <a:buNone/>
            </a:pPr>
            <a:r>
              <a:rPr lang="en-US" sz="2000" dirty="0">
                <a:latin typeface="Arial" panose="020B0604020202020204" pitchFamily="34" charset="0"/>
                <a:cs typeface="Times New Roman" panose="02020603050405020304" pitchFamily="18" charset="0"/>
                <a:hlinkClick r:id="rId3"/>
              </a:rPr>
              <a:t>https://www.researchgate.net/publication/222359890_A_profile_of_fatal_injuries_in_South_Africa_2000</a:t>
            </a:r>
            <a:endParaRPr lang="en-US" sz="2000" dirty="0">
              <a:latin typeface="Arial" panose="020B060402020202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dirty="0">
              <a:latin typeface="Arial" panose="020B0604020202020204" pitchFamily="34" charset="0"/>
              <a:cs typeface="Times New Roman" panose="02020603050405020304" pitchFamily="18" charset="0"/>
            </a:endParaRPr>
          </a:p>
          <a:p>
            <a:pPr algn="just">
              <a:lnSpc>
                <a:spcPct val="107000"/>
              </a:lnSpc>
              <a:spcBef>
                <a:spcPts val="0"/>
              </a:spcBef>
            </a:pPr>
            <a:r>
              <a:rPr lang="en-US" dirty="0">
                <a:latin typeface="Arial" panose="020B0604020202020204" pitchFamily="34" charset="0"/>
                <a:cs typeface="Times New Roman" panose="02020603050405020304" pitchFamily="18" charset="0"/>
              </a:rPr>
              <a:t>A Profile of Fatal Injuries in South Africa 2008. Annual Report of the National Injury Mortality Surveillance System 2008. Edited by H. </a:t>
            </a:r>
            <a:r>
              <a:rPr lang="en-US" dirty="0" err="1">
                <a:latin typeface="Arial" panose="020B0604020202020204" pitchFamily="34" charset="0"/>
                <a:cs typeface="Times New Roman" panose="02020603050405020304" pitchFamily="18" charset="0"/>
              </a:rPr>
              <a:t>Donson</a:t>
            </a:r>
            <a:r>
              <a:rPr lang="en-US" dirty="0">
                <a:latin typeface="Arial" panose="020B0604020202020204" pitchFamily="34" charset="0"/>
                <a:cs typeface="Times New Roman" panose="02020603050405020304" pitchFamily="18" charset="0"/>
              </a:rPr>
              <a:t>. (p12) .pdf file available upon request.</a:t>
            </a:r>
          </a:p>
          <a:p>
            <a:pPr marL="0" marR="0" indent="0" algn="just">
              <a:lnSpc>
                <a:spcPct val="107000"/>
              </a:lnSpc>
              <a:spcBef>
                <a:spcPts val="0"/>
              </a:spcBef>
              <a:spcAft>
                <a:spcPts val="0"/>
              </a:spcAft>
              <a:buNone/>
            </a:pPr>
            <a:endParaRPr lang="en-US" dirty="0">
              <a:latin typeface="Arial" panose="020B0604020202020204" pitchFamily="34" charset="0"/>
              <a:cs typeface="Times New Roman" panose="02020603050405020304" pitchFamily="18" charset="0"/>
            </a:endParaRPr>
          </a:p>
          <a:p>
            <a:pPr algn="just"/>
            <a:r>
              <a:rPr lang="en-US" dirty="0"/>
              <a:t>Lancet 2019; 393: 321–29 Published Online December 12, 2018 </a:t>
            </a:r>
          </a:p>
          <a:p>
            <a:pPr marL="0" indent="0" algn="just">
              <a:buNone/>
            </a:pPr>
            <a:r>
              <a:rPr lang="en-US" dirty="0"/>
              <a:t>	http://dx.doi.org/10.1016/ S0140-6736(18)32850-2</a:t>
            </a:r>
          </a:p>
          <a:p>
            <a:pPr marL="0" indent="0" algn="just">
              <a:buNone/>
            </a:pPr>
            <a:endParaRPr lang="en-US" dirty="0"/>
          </a:p>
          <a:p>
            <a:pPr algn="just"/>
            <a:r>
              <a:rPr lang="en-US" dirty="0">
                <a:hlinkClick r:id="rId4"/>
              </a:rPr>
              <a:t>https://www.who.int/violence_injury_prevention/publications/road_traffic/world_report/alcohol_en.pdf</a:t>
            </a:r>
            <a:endParaRPr lang="en-US" dirty="0"/>
          </a:p>
        </p:txBody>
      </p:sp>
    </p:spTree>
    <p:extLst>
      <p:ext uri="{BB962C8B-B14F-4D97-AF65-F5344CB8AC3E}">
        <p14:creationId xmlns:p14="http://schemas.microsoft.com/office/powerpoint/2010/main" xmlns="" val="208419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1F95E-6A50-4DE9-96E0-48B8F284D8B6}"/>
              </a:ext>
            </a:extLst>
          </p:cNvPr>
          <p:cNvSpPr>
            <a:spLocks noGrp="1"/>
          </p:cNvSpPr>
          <p:nvPr>
            <p:ph type="title"/>
          </p:nvPr>
        </p:nvSpPr>
        <p:spPr/>
        <p:txBody>
          <a:bodyPr/>
          <a:lstStyle/>
          <a:p>
            <a:r>
              <a:rPr lang="en-US" dirty="0"/>
              <a:t>Bill</a:t>
            </a:r>
          </a:p>
        </p:txBody>
      </p:sp>
      <p:sp>
        <p:nvSpPr>
          <p:cNvPr id="3" name="Slide Number Placeholder 2">
            <a:extLst>
              <a:ext uri="{FF2B5EF4-FFF2-40B4-BE49-F238E27FC236}">
                <a16:creationId xmlns:a16="http://schemas.microsoft.com/office/drawing/2014/main" xmlns="" id="{02CE94EF-D3CE-448C-86DD-A3E387B738A7}"/>
              </a:ext>
            </a:extLst>
          </p:cNvPr>
          <p:cNvSpPr>
            <a:spLocks noGrp="1"/>
          </p:cNvSpPr>
          <p:nvPr>
            <p:ph type="sldNum" sz="quarter" idx="11"/>
          </p:nvPr>
        </p:nvSpPr>
        <p:spPr/>
        <p:txBody>
          <a:bodyPr/>
          <a:lstStyle/>
          <a:p>
            <a:fld id="{AD9F2B79-9815-F544-BDFF-1EB1FD13B2C3}" type="slidenum">
              <a:rPr lang="en-US" smtClean="0"/>
              <a:pPr/>
              <a:t>2</a:t>
            </a:fld>
            <a:endParaRPr lang="en-US" dirty="0"/>
          </a:p>
        </p:txBody>
      </p:sp>
      <p:sp>
        <p:nvSpPr>
          <p:cNvPr id="6" name="Content Placeholder 5">
            <a:extLst>
              <a:ext uri="{FF2B5EF4-FFF2-40B4-BE49-F238E27FC236}">
                <a16:creationId xmlns:a16="http://schemas.microsoft.com/office/drawing/2014/main" xmlns="" id="{BFC95EB3-2C62-4EC2-8AF1-E96A07352C88}"/>
              </a:ext>
            </a:extLst>
          </p:cNvPr>
          <p:cNvSpPr>
            <a:spLocks noGrp="1"/>
          </p:cNvSpPr>
          <p:nvPr>
            <p:ph sz="quarter" idx="13"/>
          </p:nvPr>
        </p:nvSpPr>
        <p:spPr/>
        <p:txBody>
          <a:bodyPr/>
          <a:lstStyle/>
          <a:p>
            <a:r>
              <a:rPr lang="en-US" dirty="0"/>
              <a:t>Our view is that National Road Traffic legislation should:</a:t>
            </a:r>
          </a:p>
          <a:p>
            <a:pPr marL="0" indent="0">
              <a:buNone/>
            </a:pPr>
            <a:endParaRPr lang="en-US" dirty="0"/>
          </a:p>
          <a:p>
            <a:pPr lvl="1"/>
            <a:r>
              <a:rPr lang="en-US" dirty="0"/>
              <a:t>Advance road safety to prevent injuries and death</a:t>
            </a:r>
          </a:p>
          <a:p>
            <a:pPr lvl="1"/>
            <a:r>
              <a:rPr lang="en-US" dirty="0"/>
              <a:t>Advance an approach dealing with all aspects of road safety (roads, users, vehicles, post-crash intervention)</a:t>
            </a:r>
          </a:p>
          <a:p>
            <a:pPr lvl="1"/>
            <a:r>
              <a:rPr lang="en-US" dirty="0"/>
              <a:t>Be punitive on offenders but create an environment conducive for non-offenders</a:t>
            </a:r>
          </a:p>
          <a:p>
            <a:pPr lvl="1"/>
            <a:r>
              <a:rPr lang="en-US" dirty="0"/>
              <a:t>Clearly outline objectives, and be transparent in motivating decisions taken</a:t>
            </a:r>
          </a:p>
          <a:p>
            <a:pPr lvl="1"/>
            <a:r>
              <a:rPr lang="en-US" dirty="0"/>
              <a:t>Be consistent in its application</a:t>
            </a:r>
          </a:p>
          <a:p>
            <a:pPr marL="0" indent="0">
              <a:buNone/>
            </a:pPr>
            <a:endParaRPr lang="en-US" dirty="0"/>
          </a:p>
          <a:p>
            <a:pPr marL="0" indent="0" algn="ctr">
              <a:buNone/>
            </a:pPr>
            <a:r>
              <a:rPr lang="en-US" dirty="0"/>
              <a:t>It is within this framework that the Automobile Association makes the following submissions in relation to the National Traffic Amendment Bill here today</a:t>
            </a:r>
          </a:p>
          <a:p>
            <a:pPr lvl="1"/>
            <a:endParaRPr lang="en-US" dirty="0"/>
          </a:p>
        </p:txBody>
      </p:sp>
    </p:spTree>
    <p:extLst>
      <p:ext uri="{BB962C8B-B14F-4D97-AF65-F5344CB8AC3E}">
        <p14:creationId xmlns:p14="http://schemas.microsoft.com/office/powerpoint/2010/main" xmlns="" val="55697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EFBC4-34C4-4F49-B6BF-F6EF8A0F490A}"/>
              </a:ext>
            </a:extLst>
          </p:cNvPr>
          <p:cNvSpPr>
            <a:spLocks noGrp="1"/>
          </p:cNvSpPr>
          <p:nvPr>
            <p:ph type="title"/>
          </p:nvPr>
        </p:nvSpPr>
        <p:spPr/>
        <p:txBody>
          <a:bodyPr/>
          <a:lstStyle/>
          <a:p>
            <a:r>
              <a:rPr lang="en-US" dirty="0"/>
              <a:t>AASA Comments – Microdots – Various Sections</a:t>
            </a:r>
          </a:p>
        </p:txBody>
      </p:sp>
      <p:sp>
        <p:nvSpPr>
          <p:cNvPr id="3" name="Slide Number Placeholder 2">
            <a:extLst>
              <a:ext uri="{FF2B5EF4-FFF2-40B4-BE49-F238E27FC236}">
                <a16:creationId xmlns:a16="http://schemas.microsoft.com/office/drawing/2014/main" xmlns="" id="{36512922-2A04-4253-8C55-1E3E81510586}"/>
              </a:ext>
            </a:extLst>
          </p:cNvPr>
          <p:cNvSpPr>
            <a:spLocks noGrp="1"/>
          </p:cNvSpPr>
          <p:nvPr>
            <p:ph type="sldNum" sz="quarter" idx="11"/>
          </p:nvPr>
        </p:nvSpPr>
        <p:spPr/>
        <p:txBody>
          <a:bodyPr/>
          <a:lstStyle/>
          <a:p>
            <a:fld id="{AD9F2B79-9815-F544-BDFF-1EB1FD13B2C3}" type="slidenum">
              <a:rPr lang="en-US" smtClean="0"/>
              <a:pPr/>
              <a:t>3</a:t>
            </a:fld>
            <a:endParaRPr lang="en-US" dirty="0"/>
          </a:p>
        </p:txBody>
      </p:sp>
      <p:sp>
        <p:nvSpPr>
          <p:cNvPr id="4" name="Content Placeholder 3">
            <a:extLst>
              <a:ext uri="{FF2B5EF4-FFF2-40B4-BE49-F238E27FC236}">
                <a16:creationId xmlns:a16="http://schemas.microsoft.com/office/drawing/2014/main" xmlns="" id="{9FAD82A7-843B-4154-B3DD-5B418A928B89}"/>
              </a:ext>
            </a:extLst>
          </p:cNvPr>
          <p:cNvSpPr>
            <a:spLocks noGrp="1"/>
          </p:cNvSpPr>
          <p:nvPr>
            <p:ph sz="quarter" idx="13"/>
          </p:nvPr>
        </p:nvSpPr>
        <p:spPr/>
        <p:txBody>
          <a:bodyPr>
            <a:normAutofit lnSpcReduction="10000"/>
          </a:bodyPr>
          <a:lstStyle/>
          <a:p>
            <a:endParaRPr lang="en-US" dirty="0"/>
          </a:p>
          <a:p>
            <a:pPr algn="just"/>
            <a:r>
              <a:rPr lang="en-US" dirty="0"/>
              <a:t>Concern with detail of proposals &amp; necessity thereof</a:t>
            </a:r>
          </a:p>
          <a:p>
            <a:pPr algn="just"/>
            <a:r>
              <a:rPr lang="en-US" dirty="0"/>
              <a:t>Microdot security technology is available along with many others (high security locks, electronic alarm/</a:t>
            </a:r>
            <a:r>
              <a:rPr lang="en-US" dirty="0" err="1"/>
              <a:t>immobilisers</a:t>
            </a:r>
            <a:r>
              <a:rPr lang="en-US" dirty="0"/>
              <a:t>, satellite tracking, etc.)</a:t>
            </a:r>
          </a:p>
          <a:p>
            <a:pPr algn="just"/>
            <a:r>
              <a:rPr lang="en-US" dirty="0"/>
              <a:t>No reasons provided for development of microdot legislation nor whether any research has been conducted to support implementation of new regulations – if research has been conducted, we believe that should be made public and open to scrutiny</a:t>
            </a:r>
          </a:p>
          <a:p>
            <a:pPr algn="just"/>
            <a:r>
              <a:rPr lang="en-US" dirty="0"/>
              <a:t>Premature to link economic value of microdots to NRTA</a:t>
            </a:r>
          </a:p>
          <a:p>
            <a:pPr algn="just"/>
            <a:r>
              <a:rPr lang="en-US" dirty="0"/>
              <a:t>Concern that private companies producing microdots run risk of deregistration given that no clear guidelines for registration have been published</a:t>
            </a:r>
          </a:p>
          <a:p>
            <a:pPr lvl="1" algn="just"/>
            <a:r>
              <a:rPr lang="en-US" dirty="0"/>
              <a:t>Ostensibly guidelines will be published in Regulations: places them beyond Parliamentary scrutiny – therefore operating at pleasure of Minister of Transport</a:t>
            </a:r>
          </a:p>
          <a:p>
            <a:pPr lvl="1" algn="just"/>
            <a:endParaRPr lang="en-US" dirty="0"/>
          </a:p>
          <a:p>
            <a:pPr marL="0" indent="0" algn="ctr">
              <a:buNone/>
            </a:pPr>
            <a:r>
              <a:rPr lang="en-US" b="1" i="1" dirty="0"/>
              <a:t>AA REQUESTS A DELAY IN THIS PROCESS AND FOR MORE INFORMATION RELATING TO MICRODOTS BE PUBLISHED OUTLINING INTENT AND RATIONALE </a:t>
            </a:r>
          </a:p>
        </p:txBody>
      </p:sp>
    </p:spTree>
    <p:extLst>
      <p:ext uri="{BB962C8B-B14F-4D97-AF65-F5344CB8AC3E}">
        <p14:creationId xmlns:p14="http://schemas.microsoft.com/office/powerpoint/2010/main" xmlns="" val="24113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B8F44-FF86-4A6F-A217-DC53CD731A33}"/>
              </a:ext>
            </a:extLst>
          </p:cNvPr>
          <p:cNvSpPr>
            <a:spLocks noGrp="1"/>
          </p:cNvSpPr>
          <p:nvPr>
            <p:ph type="title"/>
          </p:nvPr>
        </p:nvSpPr>
        <p:spPr/>
        <p:txBody>
          <a:bodyPr/>
          <a:lstStyle/>
          <a:p>
            <a:r>
              <a:rPr lang="en-US" dirty="0"/>
              <a:t>AASA Comments – Inspectorate of DLTCs – Section 11 NRTA </a:t>
            </a:r>
          </a:p>
        </p:txBody>
      </p:sp>
      <p:sp>
        <p:nvSpPr>
          <p:cNvPr id="3" name="Slide Number Placeholder 2">
            <a:extLst>
              <a:ext uri="{FF2B5EF4-FFF2-40B4-BE49-F238E27FC236}">
                <a16:creationId xmlns:a16="http://schemas.microsoft.com/office/drawing/2014/main" xmlns="" id="{2B5D6AF0-9D02-4B66-9789-DD845CA305EC}"/>
              </a:ext>
            </a:extLst>
          </p:cNvPr>
          <p:cNvSpPr>
            <a:spLocks noGrp="1"/>
          </p:cNvSpPr>
          <p:nvPr>
            <p:ph type="sldNum" sz="quarter" idx="11"/>
          </p:nvPr>
        </p:nvSpPr>
        <p:spPr/>
        <p:txBody>
          <a:bodyPr/>
          <a:lstStyle/>
          <a:p>
            <a:fld id="{AD9F2B79-9815-F544-BDFF-1EB1FD13B2C3}" type="slidenum">
              <a:rPr lang="en-US" smtClean="0"/>
              <a:pPr/>
              <a:t>4</a:t>
            </a:fld>
            <a:endParaRPr lang="en-US" dirty="0"/>
          </a:p>
        </p:txBody>
      </p:sp>
      <p:sp>
        <p:nvSpPr>
          <p:cNvPr id="4" name="Content Placeholder 3">
            <a:extLst>
              <a:ext uri="{FF2B5EF4-FFF2-40B4-BE49-F238E27FC236}">
                <a16:creationId xmlns:a16="http://schemas.microsoft.com/office/drawing/2014/main" xmlns="" id="{3B09EA42-6416-42EF-88F5-4F7DB2FC2F88}"/>
              </a:ext>
            </a:extLst>
          </p:cNvPr>
          <p:cNvSpPr>
            <a:spLocks noGrp="1"/>
          </p:cNvSpPr>
          <p:nvPr>
            <p:ph sz="quarter" idx="13"/>
          </p:nvPr>
        </p:nvSpPr>
        <p:spPr/>
        <p:txBody>
          <a:bodyPr>
            <a:normAutofit lnSpcReduction="10000"/>
          </a:bodyPr>
          <a:lstStyle/>
          <a:p>
            <a:pPr algn="just"/>
            <a:r>
              <a:rPr lang="en-US" dirty="0"/>
              <a:t>Appointments by Minister of Inspectorate come after decision by Shareholders Committee of Road Traffic Management Corporation (RTMC)</a:t>
            </a:r>
          </a:p>
          <a:p>
            <a:pPr algn="just"/>
            <a:r>
              <a:rPr lang="en-US" dirty="0"/>
              <a:t>Amendment to subsection 11(1) deletes reference to the Shareholders Committee – providing free hand to Minister, removing transparency, and denying members of Shareholders Committee opportunity to make inputs – effectively, in our view, de-</a:t>
            </a:r>
            <a:r>
              <a:rPr lang="en-US" dirty="0" err="1"/>
              <a:t>democtratising</a:t>
            </a:r>
            <a:r>
              <a:rPr lang="en-US" dirty="0"/>
              <a:t> the process</a:t>
            </a:r>
          </a:p>
          <a:p>
            <a:pPr marL="0" indent="0" algn="just">
              <a:buNone/>
            </a:pPr>
            <a:endParaRPr lang="en-US" dirty="0"/>
          </a:p>
          <a:p>
            <a:pPr marL="0" indent="0" algn="ctr">
              <a:buNone/>
            </a:pPr>
            <a:r>
              <a:rPr lang="en-US" b="1" i="1" dirty="0"/>
              <a:t>AA PROPOSES THAT ORIGINAL WORDING OF SUBSECTION 11(1) BE RETAINED:</a:t>
            </a:r>
          </a:p>
          <a:p>
            <a:pPr marL="0" indent="0" algn="just">
              <a:lnSpc>
                <a:spcPct val="200000"/>
              </a:lnSpc>
              <a:buNone/>
            </a:pPr>
            <a:r>
              <a:rPr lang="en-US" sz="1800" b="1" i="0" u="none" strike="noStrike" baseline="0" dirty="0">
                <a:latin typeface="+mn-lt"/>
              </a:rPr>
              <a:t>Amendment of section 11 of Act 93 of 1996, as substituted by section 9 of Act 21 of 1999 and amended by section 6 of Act 64 of 2008 17. </a:t>
            </a:r>
            <a:r>
              <a:rPr lang="en-US" sz="1800" b="0" i="0" u="none" strike="noStrike" baseline="0" dirty="0">
                <a:latin typeface="+mn-lt"/>
              </a:rPr>
              <a:t>Section 11 of the principal Act is hereby amended by the substitution for subsection (1) of the following subsection: ‘‘(1) The Minister shall </a:t>
            </a:r>
            <a:r>
              <a:rPr lang="en-US" sz="1800" b="1" i="0" u="none" strike="noStrike" baseline="0" dirty="0">
                <a:latin typeface="+mn-lt"/>
              </a:rPr>
              <a:t>[, after a decision has been taken by the Shareholders Committee,] </a:t>
            </a:r>
            <a:r>
              <a:rPr lang="en-US" sz="1800" b="0" i="0" u="none" strike="noStrike" baseline="0" dirty="0">
                <a:latin typeface="+mn-lt"/>
              </a:rPr>
              <a:t>appoint a person, an authority or a body as an inspectorate of driving </a:t>
            </a:r>
            <a:r>
              <a:rPr lang="en-US" sz="1800" b="0" i="0" u="none" strike="noStrike" baseline="0" dirty="0" err="1">
                <a:latin typeface="+mn-lt"/>
              </a:rPr>
              <a:t>licence</a:t>
            </a:r>
            <a:r>
              <a:rPr lang="en-US" sz="1800" b="0" i="0" u="none" strike="noStrike" baseline="0" dirty="0">
                <a:latin typeface="+mn-lt"/>
              </a:rPr>
              <a:t> testing </a:t>
            </a:r>
            <a:r>
              <a:rPr lang="en-US" sz="1800" b="0" i="0" u="none" strike="noStrike" baseline="0" dirty="0" err="1">
                <a:latin typeface="+mn-lt"/>
              </a:rPr>
              <a:t>centres</a:t>
            </a:r>
            <a:r>
              <a:rPr lang="en-US" sz="1800" b="0" i="0" u="none" strike="noStrike" baseline="0" dirty="0">
                <a:latin typeface="+mn-lt"/>
              </a:rPr>
              <a:t>.’’.</a:t>
            </a:r>
            <a:endParaRPr lang="en-US" b="1" i="1" dirty="0">
              <a:latin typeface="+mn-lt"/>
            </a:endParaRPr>
          </a:p>
          <a:p>
            <a:pPr algn="just"/>
            <a:endParaRPr lang="en-US" dirty="0"/>
          </a:p>
        </p:txBody>
      </p:sp>
    </p:spTree>
    <p:extLst>
      <p:ext uri="{BB962C8B-B14F-4D97-AF65-F5344CB8AC3E}">
        <p14:creationId xmlns:p14="http://schemas.microsoft.com/office/powerpoint/2010/main" xmlns="" val="126447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259B-B65B-42E4-AA93-C4FEC08B9FB3}"/>
              </a:ext>
            </a:extLst>
          </p:cNvPr>
          <p:cNvSpPr>
            <a:spLocks noGrp="1"/>
          </p:cNvSpPr>
          <p:nvPr>
            <p:ph type="title"/>
          </p:nvPr>
        </p:nvSpPr>
        <p:spPr/>
        <p:txBody>
          <a:bodyPr/>
          <a:lstStyle/>
          <a:p>
            <a:r>
              <a:rPr lang="en-US" dirty="0"/>
              <a:t>AASA Comments – </a:t>
            </a:r>
            <a:r>
              <a:rPr lang="en-US" dirty="0" err="1"/>
              <a:t>licence</a:t>
            </a:r>
            <a:r>
              <a:rPr lang="en-US" dirty="0"/>
              <a:t> verification – Section 31</a:t>
            </a:r>
          </a:p>
        </p:txBody>
      </p:sp>
      <p:sp>
        <p:nvSpPr>
          <p:cNvPr id="3" name="Slide Number Placeholder 2">
            <a:extLst>
              <a:ext uri="{FF2B5EF4-FFF2-40B4-BE49-F238E27FC236}">
                <a16:creationId xmlns:a16="http://schemas.microsoft.com/office/drawing/2014/main" xmlns="" id="{DB053029-119F-46AA-ACB9-DA9770810428}"/>
              </a:ext>
            </a:extLst>
          </p:cNvPr>
          <p:cNvSpPr>
            <a:spLocks noGrp="1"/>
          </p:cNvSpPr>
          <p:nvPr>
            <p:ph type="sldNum" sz="quarter" idx="11"/>
          </p:nvPr>
        </p:nvSpPr>
        <p:spPr/>
        <p:txBody>
          <a:bodyPr/>
          <a:lstStyle/>
          <a:p>
            <a:fld id="{AD9F2B79-9815-F544-BDFF-1EB1FD13B2C3}" type="slidenum">
              <a:rPr lang="en-US" smtClean="0"/>
              <a:pPr/>
              <a:t>5</a:t>
            </a:fld>
            <a:endParaRPr lang="en-US" dirty="0"/>
          </a:p>
        </p:txBody>
      </p:sp>
      <p:sp>
        <p:nvSpPr>
          <p:cNvPr id="4" name="Content Placeholder 3">
            <a:extLst>
              <a:ext uri="{FF2B5EF4-FFF2-40B4-BE49-F238E27FC236}">
                <a16:creationId xmlns:a16="http://schemas.microsoft.com/office/drawing/2014/main" xmlns="" id="{DAC405A0-1637-4882-92EE-D6D07B2D38D9}"/>
              </a:ext>
            </a:extLst>
          </p:cNvPr>
          <p:cNvSpPr>
            <a:spLocks noGrp="1"/>
          </p:cNvSpPr>
          <p:nvPr>
            <p:ph sz="quarter" idx="13"/>
          </p:nvPr>
        </p:nvSpPr>
        <p:spPr/>
        <p:txBody>
          <a:bodyPr/>
          <a:lstStyle/>
          <a:p>
            <a:pPr algn="just"/>
            <a:r>
              <a:rPr lang="en-US" dirty="0"/>
              <a:t>Currently legislation prevents owner or operator, or person in charge, from allowing unlicensed persons to drive on public roads</a:t>
            </a:r>
          </a:p>
          <a:p>
            <a:pPr algn="just"/>
            <a:r>
              <a:rPr lang="en-US" dirty="0"/>
              <a:t>New subsection is onerous and requires owner or operator to take steps to ensure driver is ‘licensed accordingly’ </a:t>
            </a:r>
          </a:p>
          <a:p>
            <a:pPr lvl="1" algn="just"/>
            <a:r>
              <a:rPr lang="en-US" dirty="0"/>
              <a:t>This could be interpreted to mean duty imposed to assist person obtain a </a:t>
            </a:r>
            <a:r>
              <a:rPr lang="en-US" dirty="0" err="1"/>
              <a:t>licence</a:t>
            </a:r>
            <a:endParaRPr lang="en-US" dirty="0"/>
          </a:p>
          <a:p>
            <a:pPr marL="0" indent="0">
              <a:buNone/>
            </a:pPr>
            <a:endParaRPr lang="en-US" dirty="0"/>
          </a:p>
          <a:p>
            <a:pPr marL="0" indent="0" algn="ctr">
              <a:buNone/>
            </a:pPr>
            <a:r>
              <a:rPr lang="en-US" b="1" i="1" dirty="0"/>
              <a:t>AA PROPOSAL TO RE-WORD PARAGRAPH (2) TO READ:</a:t>
            </a:r>
          </a:p>
          <a:p>
            <a:pPr marL="0" indent="0" algn="ctr">
              <a:buNone/>
            </a:pPr>
            <a:endParaRPr lang="en-US" b="1" i="1" dirty="0"/>
          </a:p>
          <a:p>
            <a:pPr marL="0" indent="0" algn="just">
              <a:buNone/>
            </a:pPr>
            <a:r>
              <a:rPr lang="en-US" b="1" i="1" dirty="0"/>
              <a:t>“The owner or operation shall, before the person referred to in subsection (1) drives a vehicle as contemplated in subsection (1), </a:t>
            </a:r>
            <a:r>
              <a:rPr lang="en-US" b="1" i="1" strike="sngStrike" dirty="0"/>
              <a:t>take the necessary steps to ensure</a:t>
            </a:r>
            <a:r>
              <a:rPr lang="en-US" b="1" i="1" dirty="0"/>
              <a:t> </a:t>
            </a:r>
            <a:r>
              <a:rPr lang="en-US" b="1" i="1" u="sng" dirty="0"/>
              <a:t>verify</a:t>
            </a:r>
            <a:r>
              <a:rPr lang="en-US" b="1" i="1" dirty="0"/>
              <a:t> that such a person is licensed accordingly.”</a:t>
            </a:r>
          </a:p>
        </p:txBody>
      </p:sp>
    </p:spTree>
    <p:extLst>
      <p:ext uri="{BB962C8B-B14F-4D97-AF65-F5344CB8AC3E}">
        <p14:creationId xmlns:p14="http://schemas.microsoft.com/office/powerpoint/2010/main" xmlns="" val="266829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128DB-1208-4073-B676-B8BC0B6812E1}"/>
              </a:ext>
            </a:extLst>
          </p:cNvPr>
          <p:cNvSpPr>
            <a:spLocks noGrp="1"/>
          </p:cNvSpPr>
          <p:nvPr>
            <p:ph type="title"/>
          </p:nvPr>
        </p:nvSpPr>
        <p:spPr/>
        <p:txBody>
          <a:bodyPr/>
          <a:lstStyle/>
          <a:p>
            <a:r>
              <a:rPr lang="en-US" dirty="0"/>
              <a:t>AASA Comments – Grading of driving instructors – Section 28</a:t>
            </a:r>
          </a:p>
        </p:txBody>
      </p:sp>
      <p:sp>
        <p:nvSpPr>
          <p:cNvPr id="3" name="Slide Number Placeholder 2">
            <a:extLst>
              <a:ext uri="{FF2B5EF4-FFF2-40B4-BE49-F238E27FC236}">
                <a16:creationId xmlns:a16="http://schemas.microsoft.com/office/drawing/2014/main" xmlns="" id="{EBB94FDC-D842-4BA8-B169-E89816023292}"/>
              </a:ext>
            </a:extLst>
          </p:cNvPr>
          <p:cNvSpPr>
            <a:spLocks noGrp="1"/>
          </p:cNvSpPr>
          <p:nvPr>
            <p:ph type="sldNum" sz="quarter" idx="11"/>
          </p:nvPr>
        </p:nvSpPr>
        <p:spPr/>
        <p:txBody>
          <a:bodyPr/>
          <a:lstStyle/>
          <a:p>
            <a:fld id="{AD9F2B79-9815-F544-BDFF-1EB1FD13B2C3}" type="slidenum">
              <a:rPr lang="en-US" smtClean="0"/>
              <a:pPr/>
              <a:t>6</a:t>
            </a:fld>
            <a:endParaRPr lang="en-US" dirty="0"/>
          </a:p>
        </p:txBody>
      </p:sp>
      <p:sp>
        <p:nvSpPr>
          <p:cNvPr id="4" name="Content Placeholder 3">
            <a:extLst>
              <a:ext uri="{FF2B5EF4-FFF2-40B4-BE49-F238E27FC236}">
                <a16:creationId xmlns:a16="http://schemas.microsoft.com/office/drawing/2014/main" xmlns="" id="{6DFB3904-F279-4D60-9FD9-5D9A9AD83E12}"/>
              </a:ext>
            </a:extLst>
          </p:cNvPr>
          <p:cNvSpPr>
            <a:spLocks noGrp="1"/>
          </p:cNvSpPr>
          <p:nvPr>
            <p:ph sz="quarter" idx="13"/>
          </p:nvPr>
        </p:nvSpPr>
        <p:spPr/>
        <p:txBody>
          <a:bodyPr>
            <a:normAutofit/>
          </a:bodyPr>
          <a:lstStyle/>
          <a:p>
            <a:r>
              <a:rPr lang="en-US" dirty="0"/>
              <a:t>Amendment makes provision for grading of driving instructors</a:t>
            </a:r>
          </a:p>
          <a:p>
            <a:endParaRPr lang="en-US" dirty="0"/>
          </a:p>
          <a:p>
            <a:pPr lvl="1"/>
            <a:r>
              <a:rPr lang="en-US" dirty="0"/>
              <a:t>Will require tests beyond current Driver </a:t>
            </a:r>
            <a:r>
              <a:rPr lang="en-US" dirty="0" err="1"/>
              <a:t>Licence</a:t>
            </a:r>
            <a:r>
              <a:rPr lang="en-US" dirty="0"/>
              <a:t> Instructor’s Test</a:t>
            </a:r>
          </a:p>
          <a:p>
            <a:pPr lvl="1"/>
            <a:endParaRPr lang="en-US" dirty="0"/>
          </a:p>
          <a:p>
            <a:r>
              <a:rPr lang="en-US" dirty="0"/>
              <a:t>Current standard is inadequate and weak (parallel problem of current driving </a:t>
            </a:r>
            <a:r>
              <a:rPr lang="en-US" dirty="0" err="1"/>
              <a:t>licence</a:t>
            </a:r>
            <a:r>
              <a:rPr lang="en-US" dirty="0"/>
              <a:t> test is outdated, does not reflect current state of vehicle technologies) – Grading of driving instructors is wholly dependent on the quality of the test they are preparing drivers for</a:t>
            </a:r>
          </a:p>
          <a:p>
            <a:endParaRPr lang="en-US" dirty="0"/>
          </a:p>
          <a:p>
            <a:r>
              <a:rPr lang="en-US" dirty="0"/>
              <a:t>Grading of instructors is premature</a:t>
            </a:r>
          </a:p>
          <a:p>
            <a:pPr marL="0" indent="0">
              <a:buNone/>
            </a:pPr>
            <a:endParaRPr lang="en-US" dirty="0"/>
          </a:p>
          <a:p>
            <a:pPr marL="0" indent="0" algn="ctr">
              <a:buNone/>
            </a:pPr>
            <a:r>
              <a:rPr lang="en-US" b="1" i="1" dirty="0"/>
              <a:t>AA NOT OPPOSED TO INTRODUCTION BUT NOTES IT CANNOT HAPPEN WITHOUT REVIEW OF CURRENT K53 TESTING. REVIEW OF CURRENT TEST SHOULD INFORM ANY CHANGES TO DRIVER INSTRUCTOR LEGISLATION – DELAYS ARE COSTING LIVES</a:t>
            </a:r>
          </a:p>
        </p:txBody>
      </p:sp>
    </p:spTree>
    <p:extLst>
      <p:ext uri="{BB962C8B-B14F-4D97-AF65-F5344CB8AC3E}">
        <p14:creationId xmlns:p14="http://schemas.microsoft.com/office/powerpoint/2010/main" xmlns="" val="27459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A07B6-7C64-4DBA-A518-C7275F7155E8}"/>
              </a:ext>
            </a:extLst>
          </p:cNvPr>
          <p:cNvSpPr>
            <a:spLocks noGrp="1"/>
          </p:cNvSpPr>
          <p:nvPr>
            <p:ph type="title"/>
          </p:nvPr>
        </p:nvSpPr>
        <p:spPr/>
        <p:txBody>
          <a:bodyPr/>
          <a:lstStyle/>
          <a:p>
            <a:r>
              <a:rPr lang="en-US" dirty="0"/>
              <a:t>AASA Comments – Response to road incidents – Section 62A</a:t>
            </a:r>
          </a:p>
        </p:txBody>
      </p:sp>
      <p:sp>
        <p:nvSpPr>
          <p:cNvPr id="3" name="Slide Number Placeholder 2">
            <a:extLst>
              <a:ext uri="{FF2B5EF4-FFF2-40B4-BE49-F238E27FC236}">
                <a16:creationId xmlns:a16="http://schemas.microsoft.com/office/drawing/2014/main" xmlns="" id="{46D30E02-8FD0-4B93-B428-D656ACDDD990}"/>
              </a:ext>
            </a:extLst>
          </p:cNvPr>
          <p:cNvSpPr>
            <a:spLocks noGrp="1"/>
          </p:cNvSpPr>
          <p:nvPr>
            <p:ph type="sldNum" sz="quarter" idx="11"/>
          </p:nvPr>
        </p:nvSpPr>
        <p:spPr/>
        <p:txBody>
          <a:bodyPr/>
          <a:lstStyle/>
          <a:p>
            <a:fld id="{AD9F2B79-9815-F544-BDFF-1EB1FD13B2C3}" type="slidenum">
              <a:rPr lang="en-US" smtClean="0"/>
              <a:pPr/>
              <a:t>7</a:t>
            </a:fld>
            <a:endParaRPr lang="en-US" dirty="0"/>
          </a:p>
        </p:txBody>
      </p:sp>
      <p:sp>
        <p:nvSpPr>
          <p:cNvPr id="4" name="Content Placeholder 3">
            <a:extLst>
              <a:ext uri="{FF2B5EF4-FFF2-40B4-BE49-F238E27FC236}">
                <a16:creationId xmlns:a16="http://schemas.microsoft.com/office/drawing/2014/main" xmlns="" id="{A410C835-07E4-4103-BEE4-74D476685F9A}"/>
              </a:ext>
            </a:extLst>
          </p:cNvPr>
          <p:cNvSpPr>
            <a:spLocks noGrp="1"/>
          </p:cNvSpPr>
          <p:nvPr>
            <p:ph sz="quarter" idx="13"/>
          </p:nvPr>
        </p:nvSpPr>
        <p:spPr>
          <a:xfrm>
            <a:off x="558190" y="1014413"/>
            <a:ext cx="11137236" cy="5474061"/>
          </a:xfrm>
        </p:spPr>
        <p:txBody>
          <a:bodyPr>
            <a:normAutofit lnSpcReduction="10000"/>
          </a:bodyPr>
          <a:lstStyle/>
          <a:p>
            <a:pPr algn="just"/>
            <a:r>
              <a:rPr lang="en-US" dirty="0"/>
              <a:t>Proposed amendments create onus on emergency services to respond to road incident and “…</a:t>
            </a:r>
            <a:r>
              <a:rPr lang="en-US" i="1" dirty="0"/>
              <a:t> render all the necessary services as prescribed”.</a:t>
            </a:r>
            <a:r>
              <a:rPr lang="en-US" dirty="0"/>
              <a:t> This creates a new definition of “emergency services” encompassing “</a:t>
            </a:r>
            <a:r>
              <a:rPr lang="en-US" i="1" dirty="0"/>
              <a:t>emergency medical emergencies provided by an organ of state or private body”</a:t>
            </a:r>
            <a:r>
              <a:rPr lang="en-US" dirty="0"/>
              <a:t>.</a:t>
            </a:r>
          </a:p>
          <a:p>
            <a:pPr algn="just"/>
            <a:r>
              <a:rPr lang="en-US" dirty="0"/>
              <a:t>Amendment appears to compel private emergency services to respond to road incidents – but lacks detail on cost/utilization aspects</a:t>
            </a:r>
          </a:p>
          <a:p>
            <a:pPr algn="just"/>
            <a:r>
              <a:rPr lang="en-US" dirty="0"/>
              <a:t>Presumption is that “necessary services” will be prescribed in Regulations – a concerning development:</a:t>
            </a:r>
          </a:p>
          <a:p>
            <a:pPr lvl="1" algn="just"/>
            <a:r>
              <a:rPr lang="en-US" dirty="0"/>
              <a:t>Emergency services personnel best placed to make decisions on services rendered</a:t>
            </a:r>
          </a:p>
          <a:p>
            <a:pPr lvl="1" algn="just"/>
            <a:r>
              <a:rPr lang="en-US" dirty="0"/>
              <a:t>Amendment could outsource incident response to private sector = threat to State emergency services</a:t>
            </a:r>
          </a:p>
          <a:p>
            <a:pPr lvl="1" algn="just"/>
            <a:r>
              <a:rPr lang="en-US" dirty="0"/>
              <a:t>Private sector could reduce capacity if compelled to respond at a loss</a:t>
            </a:r>
          </a:p>
          <a:p>
            <a:pPr marL="0" indent="0" algn="just">
              <a:buNone/>
            </a:pPr>
            <a:endParaRPr lang="en-US" dirty="0"/>
          </a:p>
          <a:p>
            <a:pPr marL="0" indent="0" algn="ctr">
              <a:buNone/>
            </a:pPr>
            <a:r>
              <a:rPr lang="en-US" b="1" i="1" dirty="0"/>
              <a:t>AA PROPOSES THAT SECTION 62A BE WITHDRAWN &amp; CONSULTATIVE PROCESS CLARIFY GOVERNMENT’S AIMS IN RESPECT OF EMERGENCY RESPONSE TO ROAD INCIDENTS</a:t>
            </a:r>
          </a:p>
        </p:txBody>
      </p:sp>
    </p:spTree>
    <p:extLst>
      <p:ext uri="{BB962C8B-B14F-4D97-AF65-F5344CB8AC3E}">
        <p14:creationId xmlns:p14="http://schemas.microsoft.com/office/powerpoint/2010/main" xmlns="" val="28024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1000"/>
                                        <p:tgtEl>
                                          <p:spTgt spid="4">
                                            <p:txEl>
                                              <p:pRg st="7" end="7"/>
                                            </p:txEl>
                                          </p:spTgt>
                                        </p:tgtEl>
                                      </p:cBhvr>
                                    </p:animEffect>
                                    <p:anim calcmode="lin" valueType="num">
                                      <p:cBhvr>
                                        <p:cTn id="4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F71E-9F4A-44BF-8351-CF5D402C008E}"/>
              </a:ext>
            </a:extLst>
          </p:cNvPr>
          <p:cNvSpPr>
            <a:spLocks noGrp="1"/>
          </p:cNvSpPr>
          <p:nvPr>
            <p:ph type="title"/>
          </p:nvPr>
        </p:nvSpPr>
        <p:spPr/>
        <p:txBody>
          <a:bodyPr/>
          <a:lstStyle/>
          <a:p>
            <a:r>
              <a:rPr lang="en-US" dirty="0"/>
              <a:t>AASA Comments – Reduction of alcohol levels to zero – Section 65</a:t>
            </a:r>
          </a:p>
        </p:txBody>
      </p:sp>
      <p:sp>
        <p:nvSpPr>
          <p:cNvPr id="3" name="Slide Number Placeholder 2">
            <a:extLst>
              <a:ext uri="{FF2B5EF4-FFF2-40B4-BE49-F238E27FC236}">
                <a16:creationId xmlns:a16="http://schemas.microsoft.com/office/drawing/2014/main" xmlns="" id="{7842634B-8766-4837-8721-A054BE91DDE4}"/>
              </a:ext>
            </a:extLst>
          </p:cNvPr>
          <p:cNvSpPr>
            <a:spLocks noGrp="1"/>
          </p:cNvSpPr>
          <p:nvPr>
            <p:ph type="sldNum" sz="quarter" idx="11"/>
          </p:nvPr>
        </p:nvSpPr>
        <p:spPr/>
        <p:txBody>
          <a:bodyPr/>
          <a:lstStyle/>
          <a:p>
            <a:fld id="{AD9F2B79-9815-F544-BDFF-1EB1FD13B2C3}" type="slidenum">
              <a:rPr lang="en-US" smtClean="0"/>
              <a:pPr/>
              <a:t>8</a:t>
            </a:fld>
            <a:endParaRPr lang="en-US" dirty="0"/>
          </a:p>
        </p:txBody>
      </p:sp>
      <p:sp>
        <p:nvSpPr>
          <p:cNvPr id="4" name="Content Placeholder 3">
            <a:extLst>
              <a:ext uri="{FF2B5EF4-FFF2-40B4-BE49-F238E27FC236}">
                <a16:creationId xmlns:a16="http://schemas.microsoft.com/office/drawing/2014/main" xmlns="" id="{36D23C45-878D-429F-A2BC-27D43F7FDD05}"/>
              </a:ext>
            </a:extLst>
          </p:cNvPr>
          <p:cNvSpPr>
            <a:spLocks noGrp="1"/>
          </p:cNvSpPr>
          <p:nvPr>
            <p:ph sz="quarter" idx="13"/>
          </p:nvPr>
        </p:nvSpPr>
        <p:spPr/>
        <p:txBody>
          <a:bodyPr>
            <a:normAutofit lnSpcReduction="10000"/>
          </a:bodyPr>
          <a:lstStyle/>
          <a:p>
            <a:r>
              <a:rPr lang="en-US" dirty="0"/>
              <a:t>Proposal of most concern to AASA in NRT Amendment Bill</a:t>
            </a:r>
          </a:p>
          <a:p>
            <a:r>
              <a:rPr lang="en-US" dirty="0"/>
              <a:t>Reduction of blood and breath alcohol levels to zero is unlikely to achieve substantial positive changes</a:t>
            </a:r>
          </a:p>
          <a:p>
            <a:r>
              <a:rPr lang="en-US" dirty="0"/>
              <a:t>AA questions </a:t>
            </a:r>
            <a:r>
              <a:rPr lang="en-US" b="1" dirty="0"/>
              <a:t>purpose and desired outcomes </a:t>
            </a:r>
            <a:r>
              <a:rPr lang="en-US" dirty="0"/>
              <a:t>of the reduction from 0.05 to zero – why is this being done?</a:t>
            </a:r>
          </a:p>
          <a:p>
            <a:pPr lvl="2">
              <a:lnSpc>
                <a:spcPct val="150000"/>
              </a:lnSpc>
              <a:buFont typeface="Courier New" panose="02070309020205020404" pitchFamily="49" charset="0"/>
              <a:buChar char="o"/>
            </a:pPr>
            <a:r>
              <a:rPr lang="en-US" b="1" dirty="0"/>
              <a:t>How will traffic law enforcement change within a zero-alcohol environment?</a:t>
            </a:r>
          </a:p>
          <a:p>
            <a:pPr lvl="2">
              <a:lnSpc>
                <a:spcPct val="150000"/>
              </a:lnSpc>
              <a:buFont typeface="Courier New" panose="02070309020205020404" pitchFamily="49" charset="0"/>
              <a:buChar char="o"/>
            </a:pPr>
            <a:r>
              <a:rPr lang="en-US" b="1" dirty="0"/>
              <a:t>If it does not change, how will consumer </a:t>
            </a:r>
            <a:r>
              <a:rPr lang="en-US" b="1" dirty="0" err="1"/>
              <a:t>behaviour</a:t>
            </a:r>
            <a:r>
              <a:rPr lang="en-US" b="1" dirty="0"/>
              <a:t> change in relation to drunk driving? What is being done to stigmatize drunk driving – what public education is being done to decrease/prevent this </a:t>
            </a:r>
            <a:r>
              <a:rPr lang="en-US" b="1" dirty="0" err="1"/>
              <a:t>behaviour</a:t>
            </a:r>
            <a:r>
              <a:rPr lang="en-US" b="1" dirty="0"/>
              <a:t>? The fear of being caught is minimal</a:t>
            </a:r>
          </a:p>
          <a:p>
            <a:pPr lvl="2">
              <a:lnSpc>
                <a:spcPct val="150000"/>
              </a:lnSpc>
              <a:buFont typeface="Courier New" panose="02070309020205020404" pitchFamily="49" charset="0"/>
              <a:buChar char="o"/>
            </a:pPr>
            <a:r>
              <a:rPr lang="en-US" b="1" dirty="0"/>
              <a:t>If it does change, why can that change not be made without legislative change?</a:t>
            </a:r>
          </a:p>
          <a:p>
            <a:pPr>
              <a:lnSpc>
                <a:spcPct val="150000"/>
              </a:lnSpc>
            </a:pPr>
            <a:r>
              <a:rPr lang="en-US" dirty="0"/>
              <a:t>Critically, what is being done to deal with drunk walking – pedestrians are the road user group with most fatalities on South African roads – what education/public awareness is being directed specifically at this group – ahead of proposed legislation?</a:t>
            </a:r>
          </a:p>
          <a:p>
            <a:endParaRPr lang="en-US" dirty="0"/>
          </a:p>
        </p:txBody>
      </p:sp>
    </p:spTree>
    <p:extLst>
      <p:ext uri="{BB962C8B-B14F-4D97-AF65-F5344CB8AC3E}">
        <p14:creationId xmlns:p14="http://schemas.microsoft.com/office/powerpoint/2010/main" xmlns="" val="15144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5C1B4-2AEE-4C04-9018-C582A9F4764D}"/>
              </a:ext>
            </a:extLst>
          </p:cNvPr>
          <p:cNvSpPr>
            <a:spLocks noGrp="1"/>
          </p:cNvSpPr>
          <p:nvPr>
            <p:ph type="title"/>
          </p:nvPr>
        </p:nvSpPr>
        <p:spPr/>
        <p:txBody>
          <a:bodyPr/>
          <a:lstStyle/>
          <a:p>
            <a:r>
              <a:rPr lang="en-US" dirty="0"/>
              <a:t>AASA Comments – Available Research</a:t>
            </a:r>
          </a:p>
        </p:txBody>
      </p:sp>
      <p:sp>
        <p:nvSpPr>
          <p:cNvPr id="3" name="Slide Number Placeholder 2">
            <a:extLst>
              <a:ext uri="{FF2B5EF4-FFF2-40B4-BE49-F238E27FC236}">
                <a16:creationId xmlns:a16="http://schemas.microsoft.com/office/drawing/2014/main" xmlns="" id="{F598612E-7829-4470-BB2F-7B43BF68A137}"/>
              </a:ext>
            </a:extLst>
          </p:cNvPr>
          <p:cNvSpPr>
            <a:spLocks noGrp="1"/>
          </p:cNvSpPr>
          <p:nvPr>
            <p:ph type="sldNum" sz="quarter" idx="11"/>
          </p:nvPr>
        </p:nvSpPr>
        <p:spPr/>
        <p:txBody>
          <a:bodyPr/>
          <a:lstStyle/>
          <a:p>
            <a:fld id="{AD9F2B79-9815-F544-BDFF-1EB1FD13B2C3}" type="slidenum">
              <a:rPr lang="en-US" smtClean="0"/>
              <a:pPr/>
              <a:t>9</a:t>
            </a:fld>
            <a:endParaRPr lang="en-US" dirty="0"/>
          </a:p>
        </p:txBody>
      </p:sp>
      <p:sp>
        <p:nvSpPr>
          <p:cNvPr id="4" name="Content Placeholder 3">
            <a:extLst>
              <a:ext uri="{FF2B5EF4-FFF2-40B4-BE49-F238E27FC236}">
                <a16:creationId xmlns:a16="http://schemas.microsoft.com/office/drawing/2014/main" xmlns="" id="{EBCC41B4-E853-4E1A-B22F-1F71BC9F3F42}"/>
              </a:ext>
            </a:extLst>
          </p:cNvPr>
          <p:cNvSpPr>
            <a:spLocks noGrp="1"/>
          </p:cNvSpPr>
          <p:nvPr>
            <p:ph sz="quarter" idx="13"/>
          </p:nvPr>
        </p:nvSpPr>
        <p:spPr/>
        <p:txBody>
          <a:bodyPr/>
          <a:lstStyle/>
          <a:p>
            <a:r>
              <a:rPr lang="en-US" dirty="0"/>
              <a:t>Blood Alcohol Concentration (BAC) reduced from 0.08% to 0.05% in 1999</a:t>
            </a:r>
          </a:p>
          <a:p>
            <a:endParaRPr lang="en-US" dirty="0"/>
          </a:p>
          <a:p>
            <a:pPr lvl="1"/>
            <a:r>
              <a:rPr lang="en-US" dirty="0"/>
              <a:t>National Injury Mortality Surveillance System (NIMSS) studies by Medical Research Council and UNISA indicate that despite reduction percentage of driver fatalities with BAC above zero rose from 53.2% in 1999 to 57.6% in 2008</a:t>
            </a:r>
          </a:p>
          <a:p>
            <a:pPr marL="457195" lvl="1" indent="0">
              <a:buNone/>
            </a:pPr>
            <a:endParaRPr lang="en-US" dirty="0"/>
          </a:p>
          <a:p>
            <a:r>
              <a:rPr lang="en-US" dirty="0"/>
              <a:t>International studies confirm lowering BAC does not have desired outcome:</a:t>
            </a:r>
          </a:p>
          <a:p>
            <a:pPr lvl="1"/>
            <a:r>
              <a:rPr lang="en-US" dirty="0"/>
              <a:t>1: Scottish study published in Lancet (2019) (see text)</a:t>
            </a:r>
          </a:p>
          <a:p>
            <a:pPr lvl="1"/>
            <a:r>
              <a:rPr lang="en-US" dirty="0"/>
              <a:t>2: World Health Organization (WHO) Fact Sheet, taken from the </a:t>
            </a:r>
            <a:r>
              <a:rPr lang="en-US" i="1" dirty="0"/>
              <a:t>World report on road traffic injury prevention</a:t>
            </a:r>
            <a:r>
              <a:rPr lang="en-US" dirty="0"/>
              <a:t>. </a:t>
            </a:r>
          </a:p>
          <a:p>
            <a:endParaRPr lang="en-US" dirty="0"/>
          </a:p>
        </p:txBody>
      </p:sp>
    </p:spTree>
    <p:extLst>
      <p:ext uri="{BB962C8B-B14F-4D97-AF65-F5344CB8AC3E}">
        <p14:creationId xmlns:p14="http://schemas.microsoft.com/office/powerpoint/2010/main" xmlns="" val="361396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A">
      <a:dk1>
        <a:srgbClr val="000000"/>
      </a:dk1>
      <a:lt1>
        <a:sysClr val="window" lastClr="FFFFFF"/>
      </a:lt1>
      <a:dk2>
        <a:srgbClr val="44546A"/>
      </a:dk2>
      <a:lt2>
        <a:srgbClr val="E7E6E6"/>
      </a:lt2>
      <a:accent1>
        <a:srgbClr val="FAB700"/>
      </a:accent1>
      <a:accent2>
        <a:srgbClr val="CCCCCC"/>
      </a:accent2>
      <a:accent3>
        <a:srgbClr val="3B4548"/>
      </a:accent3>
      <a:accent4>
        <a:srgbClr val="006C8C"/>
      </a:accent4>
      <a:accent5>
        <a:srgbClr val="C5C6C8"/>
      </a:accent5>
      <a:accent6>
        <a:srgbClr val="18151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45720" rIns="91440" bIns="45720" rtlCol="0" anchor="ctr">
        <a:normAutofit/>
      </a:bodyPr>
      <a:lstStyle>
        <a:defPPr marL="14288" marR="0" indent="0" algn="l" defTabSz="914400" rtl="0" eaLnBrk="1" fontAlgn="auto" latinLnBrk="0" hangingPunct="1">
          <a:lnSpc>
            <a:spcPct val="100000"/>
          </a:lnSpc>
          <a:spcBef>
            <a:spcPts val="0"/>
          </a:spcBef>
          <a:spcAft>
            <a:spcPts val="0"/>
          </a:spcAft>
          <a:buClrTx/>
          <a:buSzTx/>
          <a:buFontTx/>
          <a:buNone/>
          <a:tabLst/>
          <a:defRPr kumimoji="0" sz="1200" b="0" i="0" u="none" strike="noStrike" kern="0" cap="none" spc="0" normalizeH="0" baseline="0" noProof="0" dirty="0" smtClean="0">
            <a:ln>
              <a:noFill/>
            </a:ln>
            <a:solidFill>
              <a:srgbClr val="000000"/>
            </a:solidFill>
            <a:effectLst/>
            <a:uLnTx/>
            <a:uFillTx/>
            <a:latin typeface="Arial"/>
            <a:ea typeface="Arial"/>
            <a:cs typeface="Arial"/>
            <a:sym typeface="Arial"/>
          </a:defRPr>
        </a:defPPr>
      </a:lstStyle>
    </a:txDef>
  </a:objectDefaults>
  <a:extraClrSchemeLst/>
  <a:extLst>
    <a:ext uri="{05A4C25C-085E-4340-85A3-A5531E510DB2}">
      <thm15:themeFamily xmlns:thm15="http://schemas.microsoft.com/office/thememl/2012/main" xmlns="" name="AA template widescreen " id="{4DA522C2-3DB2-45E7-907A-1B3FB1BB2894}" vid="{0CD7F0F1-DBC8-44DC-B340-64936ECA8B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EC0693B2C925429AE5225ABC7D1530" ma:contentTypeVersion="8" ma:contentTypeDescription="Create a new document." ma:contentTypeScope="" ma:versionID="6597f3c25118661d779dc9e6a6f6b60c">
  <xsd:schema xmlns:xsd="http://www.w3.org/2001/XMLSchema" xmlns:xs="http://www.w3.org/2001/XMLSchema" xmlns:p="http://schemas.microsoft.com/office/2006/metadata/properties" xmlns:ns2="df840403-b3b5-4d2f-8ed9-552ca078d553" xmlns:ns3="3e1c48cb-9b1c-4e46-8234-3b3e9ec38961" targetNamespace="http://schemas.microsoft.com/office/2006/metadata/properties" ma:root="true" ma:fieldsID="c6a9ed29e3a9f59cf9cce166817f8543" ns2:_="" ns3:_="">
    <xsd:import namespace="df840403-b3b5-4d2f-8ed9-552ca078d553"/>
    <xsd:import namespace="3e1c48cb-9b1c-4e46-8234-3b3e9ec389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40403-b3b5-4d2f-8ed9-552ca078d5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c48cb-9b1c-4e46-8234-3b3e9ec389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7B0A1-5F96-4BAC-A307-BAA7426FCB5F}">
  <ds:schemaRefs>
    <ds:schemaRef ds:uri="http://purl.org/dc/dcmitype/"/>
    <ds:schemaRef ds:uri="http://purl.org/dc/terms/"/>
    <ds:schemaRef ds:uri="df840403-b3b5-4d2f-8ed9-552ca078d553"/>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3e1c48cb-9b1c-4e46-8234-3b3e9ec38961"/>
    <ds:schemaRef ds:uri="http://www.w3.org/XML/1998/namespace"/>
  </ds:schemaRefs>
</ds:datastoreItem>
</file>

<file path=customXml/itemProps2.xml><?xml version="1.0" encoding="utf-8"?>
<ds:datastoreItem xmlns:ds="http://schemas.openxmlformats.org/officeDocument/2006/customXml" ds:itemID="{AEED35B2-990B-4ED5-B6EA-A9403870D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40403-b3b5-4d2f-8ed9-552ca078d553"/>
    <ds:schemaRef ds:uri="3e1c48cb-9b1c-4e46-8234-3b3e9ec38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52884F-D855-436C-BDE1-B32F655E2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 template widescreen_</Template>
  <TotalTime>9108</TotalTime>
  <Words>2289</Words>
  <Application>Microsoft Office PowerPoint</Application>
  <PresentationFormat>Custom</PresentationFormat>
  <Paragraphs>170</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Theme1</vt:lpstr>
      <vt:lpstr>Slide 1</vt:lpstr>
      <vt:lpstr>Bill</vt:lpstr>
      <vt:lpstr>AASA Comments – Microdots – Various Sections</vt:lpstr>
      <vt:lpstr>AASA Comments – Inspectorate of DLTCs – Section 11 NRTA </vt:lpstr>
      <vt:lpstr>AASA Comments – licence verification – Section 31</vt:lpstr>
      <vt:lpstr>AASA Comments – Grading of driving instructors – Section 28</vt:lpstr>
      <vt:lpstr>AASA Comments – Response to road incidents – Section 62A</vt:lpstr>
      <vt:lpstr>AASA Comments – Reduction of alcohol levels to zero – Section 65</vt:lpstr>
      <vt:lpstr>AASA Comments – Available Research</vt:lpstr>
      <vt:lpstr>NIMMS MRC &amp; UNISA studies</vt:lpstr>
      <vt:lpstr>Scottish Study </vt:lpstr>
      <vt:lpstr>WHO Fact Sheet</vt:lpstr>
      <vt:lpstr>Traffic Law Enforcement Review Committee</vt:lpstr>
      <vt:lpstr>AASA Comments</vt:lpstr>
      <vt:lpstr>AASA Comments</vt:lpstr>
      <vt:lpstr>AASA Comments</vt:lpstr>
      <vt:lpstr>AASA Proposal</vt:lpstr>
      <vt:lpstr>Slide 18</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Letlotlo Lebona</dc:creator>
  <cp:lastModifiedBy>USER</cp:lastModifiedBy>
  <cp:revision>380</cp:revision>
  <cp:lastPrinted>2018-09-21T12:28:33Z</cp:lastPrinted>
  <dcterms:created xsi:type="dcterms:W3CDTF">2018-03-12T08:40:36Z</dcterms:created>
  <dcterms:modified xsi:type="dcterms:W3CDTF">2021-03-10T13:24:54Z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0x010100BAEC0693B2C925429AE5225ABC7D1530</vt:lpwstr>
  </property>
</Properties>
</file>