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tags/tag7.xml" ContentType="application/vnd.openxmlformats-officedocument.presentationml.tags+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 id="2147483654" r:id="rId2"/>
    <p:sldMasterId id="2147483663" r:id="rId3"/>
    <p:sldMasterId id="2147483690" r:id="rId4"/>
  </p:sldMasterIdLst>
  <p:notesMasterIdLst>
    <p:notesMasterId r:id="rId26"/>
  </p:notesMasterIdLst>
  <p:handoutMasterIdLst>
    <p:handoutMasterId r:id="rId27"/>
  </p:handoutMasterIdLst>
  <p:sldIdLst>
    <p:sldId id="557" r:id="rId5"/>
    <p:sldId id="560" r:id="rId6"/>
    <p:sldId id="572" r:id="rId7"/>
    <p:sldId id="528" r:id="rId8"/>
    <p:sldId id="530" r:id="rId9"/>
    <p:sldId id="575" r:id="rId10"/>
    <p:sldId id="576" r:id="rId11"/>
    <p:sldId id="577" r:id="rId12"/>
    <p:sldId id="586" r:id="rId13"/>
    <p:sldId id="595" r:id="rId14"/>
    <p:sldId id="596" r:id="rId15"/>
    <p:sldId id="597" r:id="rId16"/>
    <p:sldId id="579" r:id="rId17"/>
    <p:sldId id="580" r:id="rId18"/>
    <p:sldId id="594" r:id="rId19"/>
    <p:sldId id="582" r:id="rId20"/>
    <p:sldId id="593" r:id="rId21"/>
    <p:sldId id="583" r:id="rId22"/>
    <p:sldId id="598" r:id="rId23"/>
    <p:sldId id="599" r:id="rId24"/>
    <p:sldId id="441" r:id="rId25"/>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D19D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79336" autoAdjust="0"/>
  </p:normalViewPr>
  <p:slideViewPr>
    <p:cSldViewPr snapToGrid="0" snapToObjects="1">
      <p:cViewPr varScale="1">
        <p:scale>
          <a:sx n="57" d="100"/>
          <a:sy n="57" d="100"/>
        </p:scale>
        <p:origin x="-19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1" d="100"/>
          <a:sy n="51" d="100"/>
        </p:scale>
        <p:origin x="-2958" y="-108"/>
      </p:cViewPr>
      <p:guideLst>
        <p:guide orient="horz" pos="3132"/>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217" cy="497603"/>
          </a:xfrm>
          <a:prstGeom prst="rect">
            <a:avLst/>
          </a:prstGeom>
        </p:spPr>
        <p:txBody>
          <a:bodyPr vert="horz" lIns="91562" tIns="45781" rIns="91562" bIns="45781" rtlCol="0"/>
          <a:lstStyle>
            <a:lvl1pPr algn="l">
              <a:defRPr sz="1200"/>
            </a:lvl1pPr>
          </a:lstStyle>
          <a:p>
            <a:endParaRPr lang="en-ZA" dirty="0"/>
          </a:p>
        </p:txBody>
      </p:sp>
      <p:sp>
        <p:nvSpPr>
          <p:cNvPr id="3" name="Date Placeholder 2"/>
          <p:cNvSpPr>
            <a:spLocks noGrp="1"/>
          </p:cNvSpPr>
          <p:nvPr>
            <p:ph type="dt" sz="quarter" idx="1"/>
          </p:nvPr>
        </p:nvSpPr>
        <p:spPr>
          <a:xfrm>
            <a:off x="3855981" y="1"/>
            <a:ext cx="2951217" cy="497603"/>
          </a:xfrm>
          <a:prstGeom prst="rect">
            <a:avLst/>
          </a:prstGeom>
        </p:spPr>
        <p:txBody>
          <a:bodyPr vert="horz" lIns="91562" tIns="45781" rIns="91562" bIns="45781" rtlCol="0"/>
          <a:lstStyle>
            <a:lvl1pPr algn="r">
              <a:defRPr sz="1200"/>
            </a:lvl1pPr>
          </a:lstStyle>
          <a:p>
            <a:fld id="{F6D3DFE2-62B3-4D0B-B2B2-39DCD6327B11}" type="datetimeFigureOut">
              <a:rPr lang="en-ZA" smtClean="0"/>
              <a:pPr/>
              <a:t>2021/03/09</a:t>
            </a:fld>
            <a:endParaRPr lang="en-ZA" dirty="0"/>
          </a:p>
        </p:txBody>
      </p:sp>
      <p:sp>
        <p:nvSpPr>
          <p:cNvPr id="4" name="Footer Placeholder 3"/>
          <p:cNvSpPr>
            <a:spLocks noGrp="1"/>
          </p:cNvSpPr>
          <p:nvPr>
            <p:ph type="ftr" sz="quarter" idx="2"/>
          </p:nvPr>
        </p:nvSpPr>
        <p:spPr>
          <a:xfrm>
            <a:off x="1" y="9441734"/>
            <a:ext cx="2951217" cy="497602"/>
          </a:xfrm>
          <a:prstGeom prst="rect">
            <a:avLst/>
          </a:prstGeom>
        </p:spPr>
        <p:txBody>
          <a:bodyPr vert="horz" lIns="91562" tIns="45781" rIns="91562" bIns="45781"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5981" y="9441734"/>
            <a:ext cx="2951217" cy="497602"/>
          </a:xfrm>
          <a:prstGeom prst="rect">
            <a:avLst/>
          </a:prstGeom>
        </p:spPr>
        <p:txBody>
          <a:bodyPr vert="horz" lIns="91562" tIns="45781" rIns="91562" bIns="45781" rtlCol="0" anchor="b"/>
          <a:lstStyle>
            <a:lvl1pPr algn="r">
              <a:defRPr sz="1200"/>
            </a:lvl1pPr>
          </a:lstStyle>
          <a:p>
            <a:fld id="{1268264A-0E56-4A9C-A85B-D2792BE5E66B}" type="slidenum">
              <a:rPr lang="en-ZA" smtClean="0"/>
              <a:pPr/>
              <a:t>‹#›</a:t>
            </a:fld>
            <a:endParaRPr lang="en-ZA" dirty="0"/>
          </a:p>
        </p:txBody>
      </p:sp>
    </p:spTree>
    <p:extLst>
      <p:ext uri="{BB962C8B-B14F-4D97-AF65-F5344CB8AC3E}">
        <p14:creationId xmlns:p14="http://schemas.microsoft.com/office/powerpoint/2010/main" xmlns="" val="19135741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7"/>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49" tIns="46124" rIns="92249" bIns="46124" rtlCol="0" anchor="ctr"/>
          <a:lstStyle/>
          <a:p>
            <a:endParaRPr lang="en-ZA" dirty="0"/>
          </a:p>
        </p:txBody>
      </p:sp>
      <p:sp>
        <p:nvSpPr>
          <p:cNvPr id="10" name="Date Placeholder 9"/>
          <p:cNvSpPr>
            <a:spLocks noGrp="1"/>
          </p:cNvSpPr>
          <p:nvPr>
            <p:ph type="dt" idx="1"/>
          </p:nvPr>
        </p:nvSpPr>
        <p:spPr>
          <a:xfrm>
            <a:off x="3856065" y="3"/>
            <a:ext cx="2951118" cy="497046"/>
          </a:xfrm>
          <a:prstGeom prst="rect">
            <a:avLst/>
          </a:prstGeom>
        </p:spPr>
        <p:txBody>
          <a:bodyPr vert="horz" lIns="92249" tIns="46124" rIns="92249" bIns="46124" rtlCol="0"/>
          <a:lstStyle>
            <a:lvl1pPr algn="r">
              <a:defRPr sz="1200"/>
            </a:lvl1pPr>
          </a:lstStyle>
          <a:p>
            <a:fld id="{E526330C-4623-43AD-8EF4-CE34AFB2835C}" type="datetimeFigureOut">
              <a:rPr lang="en-ZA" smtClean="0"/>
              <a:pPr/>
              <a:t>2021/03/09</a:t>
            </a:fld>
            <a:endParaRPr lang="en-ZA" dirty="0"/>
          </a:p>
        </p:txBody>
      </p:sp>
      <p:sp>
        <p:nvSpPr>
          <p:cNvPr id="11" name="Notes Placeholder 10"/>
          <p:cNvSpPr>
            <a:spLocks noGrp="1"/>
          </p:cNvSpPr>
          <p:nvPr>
            <p:ph type="body" sz="quarter" idx="3"/>
          </p:nvPr>
        </p:nvSpPr>
        <p:spPr>
          <a:xfrm>
            <a:off x="681523" y="4722740"/>
            <a:ext cx="5445744" cy="4473416"/>
          </a:xfrm>
          <a:prstGeom prst="rect">
            <a:avLst/>
          </a:prstGeom>
        </p:spPr>
        <p:txBody>
          <a:bodyPr vert="horz" lIns="92249" tIns="46124" rIns="92249" bIns="461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2" name="Slide Number Placeholder 11"/>
          <p:cNvSpPr>
            <a:spLocks noGrp="1"/>
          </p:cNvSpPr>
          <p:nvPr>
            <p:ph type="sldNum" sz="quarter" idx="5"/>
          </p:nvPr>
        </p:nvSpPr>
        <p:spPr>
          <a:xfrm>
            <a:off x="3856065" y="9442282"/>
            <a:ext cx="2951118" cy="497046"/>
          </a:xfrm>
          <a:prstGeom prst="rect">
            <a:avLst/>
          </a:prstGeom>
        </p:spPr>
        <p:txBody>
          <a:bodyPr vert="horz" lIns="92249" tIns="46124" rIns="92249" bIns="46124" rtlCol="0" anchor="b"/>
          <a:lstStyle>
            <a:lvl1pPr algn="r">
              <a:defRPr sz="1200"/>
            </a:lvl1pPr>
          </a:lstStyle>
          <a:p>
            <a:fld id="{B622A34E-7030-4D91-957B-14B851CB0BC8}" type="slidenum">
              <a:rPr lang="en-ZA" smtClean="0"/>
              <a:pPr/>
              <a:t>‹#›</a:t>
            </a:fld>
            <a:endParaRPr lang="en-ZA" dirty="0"/>
          </a:p>
        </p:txBody>
      </p:sp>
      <p:sp>
        <p:nvSpPr>
          <p:cNvPr id="13" name="Footer Placeholder 12"/>
          <p:cNvSpPr>
            <a:spLocks noGrp="1"/>
          </p:cNvSpPr>
          <p:nvPr>
            <p:ph type="ftr" sz="quarter" idx="4"/>
          </p:nvPr>
        </p:nvSpPr>
        <p:spPr>
          <a:xfrm>
            <a:off x="0" y="9442282"/>
            <a:ext cx="2951118" cy="497046"/>
          </a:xfrm>
          <a:prstGeom prst="rect">
            <a:avLst/>
          </a:prstGeom>
        </p:spPr>
        <p:txBody>
          <a:bodyPr vert="horz" lIns="92249" tIns="46124" rIns="92249" bIns="46124" rtlCol="0" anchor="b"/>
          <a:lstStyle>
            <a:lvl1pPr algn="l">
              <a:defRPr sz="1200"/>
            </a:lvl1pPr>
          </a:lstStyle>
          <a:p>
            <a:endParaRPr lang="en-ZA" dirty="0"/>
          </a:p>
        </p:txBody>
      </p:sp>
      <p:sp>
        <p:nvSpPr>
          <p:cNvPr id="14" name="Header Placeholder 13"/>
          <p:cNvSpPr>
            <a:spLocks noGrp="1"/>
          </p:cNvSpPr>
          <p:nvPr>
            <p:ph type="hdr" sz="quarter"/>
          </p:nvPr>
        </p:nvSpPr>
        <p:spPr>
          <a:xfrm>
            <a:off x="0" y="3"/>
            <a:ext cx="2951118" cy="497046"/>
          </a:xfrm>
          <a:prstGeom prst="rect">
            <a:avLst/>
          </a:prstGeom>
        </p:spPr>
        <p:txBody>
          <a:bodyPr vert="horz" lIns="92249" tIns="46124" rIns="92249" bIns="46124" rtlCol="0"/>
          <a:lstStyle>
            <a:lvl1pPr algn="l">
              <a:defRPr sz="1200"/>
            </a:lvl1pPr>
          </a:lstStyle>
          <a:p>
            <a:endParaRPr lang="en-ZA" dirty="0"/>
          </a:p>
        </p:txBody>
      </p:sp>
    </p:spTree>
    <p:extLst>
      <p:ext uri="{BB962C8B-B14F-4D97-AF65-F5344CB8AC3E}">
        <p14:creationId xmlns:p14="http://schemas.microsoft.com/office/powerpoint/2010/main" xmlns="" val="394444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707219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22A34E-7030-4D91-957B-14B851CB0BC8}" type="slidenum">
              <a:rPr lang="en-ZA" smtClean="0"/>
              <a:pPr/>
              <a:t>19</a:t>
            </a:fld>
            <a:endParaRPr lang="en-ZA" dirty="0"/>
          </a:p>
        </p:txBody>
      </p:sp>
    </p:spTree>
    <p:extLst>
      <p:ext uri="{BB962C8B-B14F-4D97-AF65-F5344CB8AC3E}">
        <p14:creationId xmlns:p14="http://schemas.microsoft.com/office/powerpoint/2010/main" xmlns="" val="582803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22A34E-7030-4D91-957B-14B851CB0BC8}" type="slidenum">
              <a:rPr lang="en-ZA" smtClean="0"/>
              <a:pPr/>
              <a:t>20</a:t>
            </a:fld>
            <a:endParaRPr lang="en-ZA" dirty="0"/>
          </a:p>
        </p:txBody>
      </p:sp>
    </p:spTree>
    <p:extLst>
      <p:ext uri="{BB962C8B-B14F-4D97-AF65-F5344CB8AC3E}">
        <p14:creationId xmlns:p14="http://schemas.microsoft.com/office/powerpoint/2010/main" xmlns="" val="424969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22A34E-7030-4D91-957B-14B851CB0BC8}" type="slidenum">
              <a:rPr lang="en-ZA" smtClean="0"/>
              <a:pPr/>
              <a:t>5</a:t>
            </a:fld>
            <a:endParaRPr lang="en-ZA" dirty="0"/>
          </a:p>
        </p:txBody>
      </p:sp>
    </p:spTree>
    <p:extLst>
      <p:ext uri="{BB962C8B-B14F-4D97-AF65-F5344CB8AC3E}">
        <p14:creationId xmlns:p14="http://schemas.microsoft.com/office/powerpoint/2010/main" xmlns="" val="238889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22A34E-7030-4D91-957B-14B851CB0BC8}" type="slidenum">
              <a:rPr lang="en-ZA" smtClean="0"/>
              <a:pPr/>
              <a:t>6</a:t>
            </a:fld>
            <a:endParaRPr lang="en-ZA" dirty="0"/>
          </a:p>
        </p:txBody>
      </p:sp>
    </p:spTree>
    <p:extLst>
      <p:ext uri="{BB962C8B-B14F-4D97-AF65-F5344CB8AC3E}">
        <p14:creationId xmlns:p14="http://schemas.microsoft.com/office/powerpoint/2010/main" xmlns="" val="457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22A34E-7030-4D91-957B-14B851CB0BC8}" type="slidenum">
              <a:rPr lang="en-ZA" smtClean="0"/>
              <a:pPr/>
              <a:t>7</a:t>
            </a:fld>
            <a:endParaRPr lang="en-ZA" dirty="0"/>
          </a:p>
        </p:txBody>
      </p:sp>
    </p:spTree>
    <p:extLst>
      <p:ext uri="{BB962C8B-B14F-4D97-AF65-F5344CB8AC3E}">
        <p14:creationId xmlns:p14="http://schemas.microsoft.com/office/powerpoint/2010/main" xmlns="" val="3360117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22A34E-7030-4D91-957B-14B851CB0BC8}" type="slidenum">
              <a:rPr lang="en-ZA" smtClean="0"/>
              <a:pPr/>
              <a:t>8</a:t>
            </a:fld>
            <a:endParaRPr lang="en-ZA" dirty="0"/>
          </a:p>
        </p:txBody>
      </p:sp>
    </p:spTree>
    <p:extLst>
      <p:ext uri="{BB962C8B-B14F-4D97-AF65-F5344CB8AC3E}">
        <p14:creationId xmlns:p14="http://schemas.microsoft.com/office/powerpoint/2010/main" xmlns="" val="2623718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22A34E-7030-4D91-957B-14B851CB0BC8}" type="slidenum">
              <a:rPr lang="en-ZA" smtClean="0"/>
              <a:pPr/>
              <a:t>14</a:t>
            </a:fld>
            <a:endParaRPr lang="en-ZA" dirty="0"/>
          </a:p>
        </p:txBody>
      </p:sp>
    </p:spTree>
    <p:extLst>
      <p:ext uri="{BB962C8B-B14F-4D97-AF65-F5344CB8AC3E}">
        <p14:creationId xmlns:p14="http://schemas.microsoft.com/office/powerpoint/2010/main" xmlns="" val="302907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22A34E-7030-4D91-957B-14B851CB0BC8}" type="slidenum">
              <a:rPr lang="en-ZA" smtClean="0"/>
              <a:pPr/>
              <a:t>15</a:t>
            </a:fld>
            <a:endParaRPr lang="en-ZA" dirty="0"/>
          </a:p>
        </p:txBody>
      </p:sp>
    </p:spTree>
    <p:extLst>
      <p:ext uri="{BB962C8B-B14F-4D97-AF65-F5344CB8AC3E}">
        <p14:creationId xmlns:p14="http://schemas.microsoft.com/office/powerpoint/2010/main" xmlns="" val="2954540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22A34E-7030-4D91-957B-14B851CB0BC8}" type="slidenum">
              <a:rPr lang="en-ZA" smtClean="0"/>
              <a:pPr/>
              <a:t>16</a:t>
            </a:fld>
            <a:endParaRPr lang="en-ZA" dirty="0"/>
          </a:p>
        </p:txBody>
      </p:sp>
    </p:spTree>
    <p:extLst>
      <p:ext uri="{BB962C8B-B14F-4D97-AF65-F5344CB8AC3E}">
        <p14:creationId xmlns:p14="http://schemas.microsoft.com/office/powerpoint/2010/main" xmlns="" val="220739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22A34E-7030-4D91-957B-14B851CB0BC8}" type="slidenum">
              <a:rPr lang="en-ZA" smtClean="0"/>
              <a:pPr/>
              <a:t>17</a:t>
            </a:fld>
            <a:endParaRPr lang="en-ZA" dirty="0"/>
          </a:p>
        </p:txBody>
      </p:sp>
    </p:spTree>
    <p:extLst>
      <p:ext uri="{BB962C8B-B14F-4D97-AF65-F5344CB8AC3E}">
        <p14:creationId xmlns:p14="http://schemas.microsoft.com/office/powerpoint/2010/main" xmlns="" val="73568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tags" Target="../tags/tag19.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tags" Target="../tags/tag2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tags" Target="../tags/tag2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tags" Target="../tags/tag25.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tags" Target="../tags/tag27.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tags" Target="../tags/tag2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tags" Target="../tags/tag3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tags" Target="../tags/tag3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tags" Target="../tags/tag35.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tags" Target="../tags/tag37.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tags" Target="../tags/tag39.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tags" Target="../tags/tag4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tags" Target="../tags/tag4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tags" Target="../tags/tag4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3.xml"/><Relationship Id="rId1" Type="http://schemas.openxmlformats.org/officeDocument/2006/relationships/tags" Target="../tags/tag47.xml"/><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486026" y="2371725"/>
            <a:ext cx="6008688" cy="2038350"/>
          </a:xfrm>
          <a:prstGeom prst="rect">
            <a:avLst/>
          </a:prstGeom>
        </p:spPr>
        <p:txBody>
          <a:bodyPr anchor="ct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heading</a:t>
            </a:r>
            <a:br>
              <a:rPr lang="en-US" dirty="0"/>
            </a:br>
            <a:endParaRPr lang="en-US" dirty="0"/>
          </a:p>
        </p:txBody>
      </p:sp>
    </p:spTree>
    <p:extLst>
      <p:ext uri="{BB962C8B-B14F-4D97-AF65-F5344CB8AC3E}">
        <p14:creationId xmlns:p14="http://schemas.microsoft.com/office/powerpoint/2010/main" xmlns="" val="141752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255991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314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600889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290734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95149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57149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07891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5" descr="C:\Users\Conny\Desktop\WCG\WCG - Logo\PNG\Logos blue\Evironmental Affairs and Development Planning\WCG - Logo - Environmental Affairs and Development Planning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80736" y="6158754"/>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2870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74881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6251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485198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49892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6089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40398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070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01632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92537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Evironmental Affairs and Development Planning\WCG - Logo - Environmental Affairs and Development Planning - Tagline - Blue.png"/>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291177" y="1923155"/>
            <a:ext cx="2410848" cy="6797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6085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751793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3420913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1985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276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fld id="{44DF0C3E-4E99-4E2E-BA98-3D852DE6B51F}" type="datetime3">
              <a:rPr lang="en-US" smtClean="0"/>
              <a:pPr/>
              <a:t>9 March 2021</a:t>
            </a:fld>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2" name="Picture 3" descr="C:\Users\Conny\Desktop\WCG\WCG - Logo\PNG\Logos blue\Evironmental Affairs and Development Planning\WCG - Logo - Environmental Affairs and Development Planning - Tagline - Transparent.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14945" y="399866"/>
            <a:ext cx="5588538" cy="15788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5269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6899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6990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24404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68842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368173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theme" Target="../theme/theme3.xml"/><Relationship Id="rId3" Type="http://schemas.openxmlformats.org/officeDocument/2006/relationships/slideLayout" Target="../slideLayouts/slideLayout6.xml"/><Relationship Id="rId21" Type="http://schemas.openxmlformats.org/officeDocument/2006/relationships/slideLayout" Target="../slideLayouts/slideLayout24.xml"/><Relationship Id="rId34" Type="http://schemas.openxmlformats.org/officeDocument/2006/relationships/oleObject" Target="../embeddings/oleObject1.bin"/><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tags" Target="../tags/tag6.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tags" Target="../tags/tag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tags" Target="../tags/tag5.xml"/><Relationship Id="rId37" Type="http://schemas.openxmlformats.org/officeDocument/2006/relationships/image" Target="../media/image7.png"/><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tags" Target="../tags/tag1.xml"/><Relationship Id="rId36" Type="http://schemas.openxmlformats.org/officeDocument/2006/relationships/image" Target="../media/image6.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tags" Target="../tags/tag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vmlDrawing" Target="../drawings/vmlDrawing1.vml"/><Relationship Id="rId30" Type="http://schemas.openxmlformats.org/officeDocument/2006/relationships/tags" Target="../tags/tag3.xml"/><Relationship Id="rId35"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2"/>
          <p:cNvSpPr txBox="1">
            <a:spLocks/>
          </p:cNvSpPr>
          <p:nvPr userDrawn="1"/>
        </p:nvSpPr>
        <p:spPr>
          <a:xfrm>
            <a:off x="2486026" y="2371725"/>
            <a:ext cx="6008688" cy="2038350"/>
          </a:xfrm>
          <a:prstGeom prst="rect">
            <a:avLst/>
          </a:prstGeom>
        </p:spPr>
        <p:txBody>
          <a:bodyPr anchor="ctr">
            <a:normAutofit/>
          </a:bodyPr>
          <a:lstStyle>
            <a:lvl1pPr marL="0" indent="0" algn="l" defTabSz="914400" rtl="0" eaLnBrk="1" latinLnBrk="0" hangingPunct="1">
              <a:spcBef>
                <a:spcPct val="20000"/>
              </a:spcBef>
              <a:buFont typeface="Arial" pitchFamily="34" charset="0"/>
              <a:buNone/>
              <a:defRPr sz="3200"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New section heading</a:t>
            </a:r>
            <a:br>
              <a:rPr lang="en-US" dirty="0"/>
            </a:b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xmlns="" val="617283229"/>
      </p:ext>
    </p:extLst>
  </p:cSld>
  <p:clrMap bg1="lt1" tx1="dk1" bg2="lt2" tx2="dk2" accent1="accent1" accent2="accent2" accent3="accent3" accent4="accent4" accent5="accent5" accent6="accent6" hlink="hlink" folHlink="folHlink"/>
  <p:sldLayoutIdLst>
    <p:sldLayoutId id="2147483662" r:id="rId1"/>
    <p:sldLayoutId id="214748369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CG_ppt_01.jpg"/>
          <p:cNvPicPr>
            <a:picLocks noChangeAspect="1"/>
          </p:cNvPicPr>
          <p:nvPr userDrawn="1"/>
        </p:nvPicPr>
        <p:blipFill>
          <a:blip r:embed="rId3"/>
          <a:stretch>
            <a:fillRect/>
          </a:stretch>
        </p:blipFill>
        <p:spPr>
          <a:xfrm>
            <a:off x="0" y="0"/>
            <a:ext cx="9144000" cy="6858000"/>
          </a:xfrm>
          <a:prstGeom prst="rect">
            <a:avLst/>
          </a:prstGeom>
        </p:spPr>
      </p:pic>
      <p:sp>
        <p:nvSpPr>
          <p:cNvPr id="3" name="Title 1"/>
          <p:cNvSpPr txBox="1">
            <a:spLocks/>
          </p:cNvSpPr>
          <p:nvPr userDrawn="1"/>
        </p:nvSpPr>
        <p:spPr>
          <a:xfrm>
            <a:off x="2516188" y="3641725"/>
            <a:ext cx="6627812" cy="1765300"/>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2222" dirty="0">
                <a:solidFill>
                  <a:schemeClr val="bg1"/>
                </a:solidFill>
                <a:latin typeface="Century Gothic"/>
                <a:cs typeface="Century Gothic"/>
              </a:rPr>
              <a:t>Thank you</a:t>
            </a:r>
          </a:p>
        </p:txBody>
      </p:sp>
    </p:spTree>
    <p:extLst>
      <p:ext uri="{BB962C8B-B14F-4D97-AF65-F5344CB8AC3E}">
        <p14:creationId xmlns:p14="http://schemas.microsoft.com/office/powerpoint/2010/main" xmlns="" val="353692669"/>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1154" name="think-cell Slide" r:id="rId34" imgW="360" imgH="36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2" name="Picture 115" descr="C:\Users\Conny\Desktop\WCG\WCG - Logo\PNG\Logos blue\Evironmental Affairs and Development Planning\WCG - Logo - Environmental Affairs and Development Planning - Blue.png"/>
          <p:cNvPicPr>
            <a:picLocks noChangeAspect="1" noChangeArrowheads="1"/>
          </p:cNvPicPr>
          <p:nvPr userDrawn="1"/>
        </p:nvPicPr>
        <p:blipFill>
          <a:blip r:embed="rId36" cstate="print">
            <a:extLst>
              <a:ext uri="{28A0092B-C50C-407E-A947-70E740481C1C}">
                <a14:useLocalDpi xmlns:a14="http://schemas.microsoft.com/office/drawing/2010/main" xmlns="" val="0"/>
              </a:ext>
            </a:extLst>
          </a:blip>
          <a:srcRect/>
          <a:stretch>
            <a:fillRect/>
          </a:stretch>
        </p:blipFill>
        <p:spPr bwMode="auto">
          <a:xfrm>
            <a:off x="280736" y="6158754"/>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931404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9" r:id="rId25"/>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xmlns="" val="3711323854"/>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59230" y="2547256"/>
            <a:ext cx="8453806" cy="3722915"/>
          </a:xfrm>
          <a:prstGeom prst="rect">
            <a:avLst/>
          </a:prstGeom>
        </p:spPr>
        <p:txBody>
          <a:bodyPr wrap="none" anchor="t">
            <a:normAutofit/>
          </a:bodyPr>
          <a:lstStyle/>
          <a:p>
            <a:pPr lvl="0">
              <a:spcAft>
                <a:spcPts val="2400"/>
              </a:spcAft>
            </a:pPr>
            <a:r>
              <a:rPr lang="en-US" sz="4000" dirty="0">
                <a:solidFill>
                  <a:schemeClr val="bg1"/>
                </a:solidFill>
                <a:latin typeface="Century Gothic" panose="020B0502020202020204" pitchFamily="34" charset="0"/>
                <a:cs typeface="Century Gothic"/>
              </a:rPr>
              <a:t>  </a:t>
            </a:r>
            <a:br>
              <a:rPr lang="en-US" sz="4000" dirty="0">
                <a:solidFill>
                  <a:schemeClr val="bg1"/>
                </a:solidFill>
                <a:latin typeface="Century Gothic" panose="020B0502020202020204" pitchFamily="34" charset="0"/>
                <a:cs typeface="Century Gothic"/>
              </a:rPr>
            </a:br>
            <a:r>
              <a:rPr lang="en-US" sz="2800" b="1" dirty="0">
                <a:solidFill>
                  <a:schemeClr val="bg1"/>
                </a:solidFill>
                <a:latin typeface="Century Gothic"/>
                <a:cs typeface="Century Gothic"/>
              </a:rPr>
              <a:t>Standing Committee on Local Government</a:t>
            </a:r>
            <a:r>
              <a:rPr lang="en-US" sz="4000" b="1" dirty="0">
                <a:solidFill>
                  <a:prstClr val="white"/>
                </a:solidFill>
                <a:latin typeface="Century Gothic"/>
                <a:cs typeface="Century Gothic"/>
              </a:rPr>
              <a:t/>
            </a:r>
            <a:br>
              <a:rPr lang="en-US" sz="4000" b="1" dirty="0">
                <a:solidFill>
                  <a:prstClr val="white"/>
                </a:solidFill>
                <a:latin typeface="Century Gothic"/>
                <a:cs typeface="Century Gothic"/>
              </a:rPr>
            </a:br>
            <a:r>
              <a:rPr lang="en-US" sz="4000" b="1" dirty="0">
                <a:solidFill>
                  <a:prstClr val="white"/>
                </a:solidFill>
                <a:latin typeface="Century Gothic"/>
                <a:cs typeface="Century Gothic"/>
              </a:rPr>
              <a:t/>
            </a:r>
            <a:br>
              <a:rPr lang="en-US" sz="4000" b="1" dirty="0">
                <a:solidFill>
                  <a:prstClr val="white"/>
                </a:solidFill>
                <a:latin typeface="Century Gothic"/>
                <a:cs typeface="Century Gothic"/>
              </a:rPr>
            </a:br>
            <a:r>
              <a:rPr lang="en-US" sz="3100" b="1" dirty="0">
                <a:solidFill>
                  <a:prstClr val="white"/>
                </a:solidFill>
                <a:latin typeface="Century Gothic"/>
              </a:rPr>
              <a:t>S106 Investigations</a:t>
            </a:r>
            <a:br>
              <a:rPr lang="en-US" sz="3100" b="1" dirty="0">
                <a:solidFill>
                  <a:prstClr val="white"/>
                </a:solidFill>
                <a:latin typeface="Century Gothic"/>
              </a:rPr>
            </a:br>
            <a:r>
              <a:rPr lang="en-US" sz="3100" b="1" dirty="0">
                <a:solidFill>
                  <a:prstClr val="white"/>
                </a:solidFill>
                <a:latin typeface="Century Gothic"/>
              </a:rPr>
              <a:t/>
            </a:r>
            <a:br>
              <a:rPr lang="en-US" sz="3100" b="1" dirty="0">
                <a:solidFill>
                  <a:prstClr val="white"/>
                </a:solidFill>
                <a:latin typeface="Century Gothic"/>
              </a:rPr>
            </a:br>
            <a:r>
              <a:rPr lang="en-US" sz="2700" b="1" dirty="0">
                <a:solidFill>
                  <a:schemeClr val="bg1"/>
                </a:solidFill>
                <a:latin typeface="Century Gothic" panose="020B0502020202020204" pitchFamily="34" charset="0"/>
                <a:cs typeface="Century Gothic"/>
              </a:rPr>
              <a:t>9 March 2021</a:t>
            </a:r>
            <a:r>
              <a:rPr lang="en-US" sz="2200" dirty="0">
                <a:solidFill>
                  <a:schemeClr val="bg1"/>
                </a:solidFill>
                <a:latin typeface="Century Gothic" panose="020B0502020202020204" pitchFamily="34" charset="0"/>
                <a:cs typeface="Century Gothic"/>
              </a:rPr>
              <a:t/>
            </a:r>
            <a:br>
              <a:rPr lang="en-US" sz="2200" dirty="0">
                <a:solidFill>
                  <a:schemeClr val="bg1"/>
                </a:solidFill>
                <a:latin typeface="Century Gothic" panose="020B0502020202020204" pitchFamily="34" charset="0"/>
                <a:cs typeface="Century Gothic"/>
              </a:rPr>
            </a:br>
            <a:endParaRPr lang="en-US" sz="2200" dirty="0">
              <a:solidFill>
                <a:schemeClr val="bg1"/>
              </a:solidFill>
              <a:latin typeface="Century Gothic" panose="020B0502020202020204" pitchFamily="34" charset="0"/>
              <a:cs typeface="Century Gothic"/>
            </a:endParaRPr>
          </a:p>
        </p:txBody>
      </p:sp>
    </p:spTree>
    <p:extLst>
      <p:ext uri="{BB962C8B-B14F-4D97-AF65-F5344CB8AC3E}">
        <p14:creationId xmlns:p14="http://schemas.microsoft.com/office/powerpoint/2010/main" xmlns="" val="12887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275" y="180976"/>
            <a:ext cx="8505825" cy="876300"/>
          </a:xfrm>
        </p:spPr>
        <p:txBody>
          <a:bodyPr>
            <a:normAutofit/>
          </a:bodyPr>
          <a:lstStyle/>
          <a:p>
            <a:r>
              <a:rPr lang="en-ZA" sz="2400" dirty="0"/>
              <a:t>Receipt of allegations and complaints</a:t>
            </a:r>
            <a:endParaRPr lang="en-GB" sz="2400" dirty="0"/>
          </a:p>
        </p:txBody>
      </p:sp>
      <p:sp>
        <p:nvSpPr>
          <p:cNvPr id="3" name="Subtitle 2"/>
          <p:cNvSpPr>
            <a:spLocks noGrp="1"/>
          </p:cNvSpPr>
          <p:nvPr>
            <p:ph type="subTitle" idx="1"/>
          </p:nvPr>
        </p:nvSpPr>
        <p:spPr>
          <a:xfrm>
            <a:off x="112542" y="1237957"/>
            <a:ext cx="9031457" cy="4669229"/>
          </a:xfrm>
        </p:spPr>
        <p:txBody>
          <a:bodyPr>
            <a:normAutofit/>
          </a:bodyPr>
          <a:lstStyle/>
          <a:p>
            <a:endParaRPr lang="en-ZA" dirty="0"/>
          </a:p>
          <a:p>
            <a:endParaRPr lang="en-GB" dirty="0"/>
          </a:p>
        </p:txBody>
      </p:sp>
      <p:sp>
        <p:nvSpPr>
          <p:cNvPr id="5" name="Rectangle 4">
            <a:extLst>
              <a:ext uri="{FF2B5EF4-FFF2-40B4-BE49-F238E27FC236}">
                <a16:creationId xmlns:a16="http://schemas.microsoft.com/office/drawing/2014/main" xmlns="" id="{8AA97FA8-C733-4168-B139-68686605F175}"/>
              </a:ext>
            </a:extLst>
          </p:cNvPr>
          <p:cNvSpPr/>
          <p:nvPr/>
        </p:nvSpPr>
        <p:spPr>
          <a:xfrm>
            <a:off x="295275" y="1309189"/>
            <a:ext cx="8505825" cy="684803"/>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6" name="Text Placeholder 4">
            <a:extLst>
              <a:ext uri="{FF2B5EF4-FFF2-40B4-BE49-F238E27FC236}">
                <a16:creationId xmlns:a16="http://schemas.microsoft.com/office/drawing/2014/main" xmlns="" id="{51D2A37A-6C5E-482A-8228-18AFF522BF7F}"/>
              </a:ext>
            </a:extLst>
          </p:cNvPr>
          <p:cNvSpPr txBox="1">
            <a:spLocks/>
          </p:cNvSpPr>
          <p:nvPr/>
        </p:nvSpPr>
        <p:spPr>
          <a:xfrm>
            <a:off x="295275" y="1196752"/>
            <a:ext cx="8597205" cy="4896073"/>
          </a:xfrm>
          <a:prstGeom prst="rect">
            <a:avLst/>
          </a:prstGeom>
        </p:spPr>
        <p:txBody>
          <a:bodyPr>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150000"/>
              </a:lnSpc>
            </a:pPr>
            <a:endParaRPr lang="en-US" sz="1800" dirty="0"/>
          </a:p>
          <a:p>
            <a:pPr lvl="1" algn="just">
              <a:lnSpc>
                <a:spcPct val="150000"/>
              </a:lnSpc>
            </a:pPr>
            <a:r>
              <a:rPr lang="en-US" sz="1800" dirty="0"/>
              <a:t>Allegations are generally received from members of the public, aggrieved tenderers and applicants for posts, councillors and officials. </a:t>
            </a:r>
          </a:p>
          <a:p>
            <a:pPr lvl="2" algn="just">
              <a:lnSpc>
                <a:spcPct val="150000"/>
              </a:lnSpc>
            </a:pPr>
            <a:endParaRPr lang="en-US" sz="1800" dirty="0"/>
          </a:p>
          <a:p>
            <a:pPr lvl="2" algn="just">
              <a:lnSpc>
                <a:spcPct val="150000"/>
              </a:lnSpc>
            </a:pPr>
            <a:r>
              <a:rPr lang="en-US" sz="1800" dirty="0"/>
              <a:t>A significant portion of these complaints and allegations relate to duties and functions which fall within the oversight/purview/mandate of the Municipal Council, MM, CFO, SCM and HRM. </a:t>
            </a:r>
          </a:p>
          <a:p>
            <a:pPr marL="180000" marR="0" lvl="1" indent="-180000" algn="just" defTabSz="914400" rtl="0" eaLnBrk="1" fontAlgn="auto" latinLnBrk="0" hangingPunct="1">
              <a:lnSpc>
                <a:spcPct val="100000"/>
              </a:lnSpc>
              <a:spcBef>
                <a:spcPts val="300"/>
              </a:spcBef>
              <a:spcAft>
                <a:spcPts val="0"/>
              </a:spcAft>
              <a:buClr>
                <a:srgbClr val="002060"/>
              </a:buClr>
              <a:buSzTx/>
              <a:buFontTx/>
              <a:buBlip>
                <a:blip r:embed="rId2"/>
              </a:buBlip>
              <a:tabLst/>
              <a:defRPr/>
            </a:pPr>
            <a:endPar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xmlns="" val="284544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275" y="180976"/>
            <a:ext cx="8505825" cy="876300"/>
          </a:xfrm>
        </p:spPr>
        <p:txBody>
          <a:bodyPr>
            <a:normAutofit/>
          </a:bodyPr>
          <a:lstStyle/>
          <a:p>
            <a:r>
              <a:rPr lang="en-ZA" sz="2400" dirty="0"/>
              <a:t>Receipt of allegations and complaints</a:t>
            </a:r>
            <a:endParaRPr lang="en-GB" sz="2400" dirty="0"/>
          </a:p>
        </p:txBody>
      </p:sp>
      <p:sp>
        <p:nvSpPr>
          <p:cNvPr id="3" name="Subtitle 2"/>
          <p:cNvSpPr>
            <a:spLocks noGrp="1"/>
          </p:cNvSpPr>
          <p:nvPr>
            <p:ph type="subTitle" idx="1"/>
          </p:nvPr>
        </p:nvSpPr>
        <p:spPr>
          <a:xfrm>
            <a:off x="112542" y="1237957"/>
            <a:ext cx="9031457" cy="4669229"/>
          </a:xfrm>
        </p:spPr>
        <p:txBody>
          <a:bodyPr>
            <a:normAutofit/>
          </a:bodyPr>
          <a:lstStyle/>
          <a:p>
            <a:endParaRPr lang="en-ZA" dirty="0"/>
          </a:p>
          <a:p>
            <a:endParaRPr lang="en-GB" dirty="0"/>
          </a:p>
        </p:txBody>
      </p:sp>
      <p:sp>
        <p:nvSpPr>
          <p:cNvPr id="5" name="Rectangle 4">
            <a:extLst>
              <a:ext uri="{FF2B5EF4-FFF2-40B4-BE49-F238E27FC236}">
                <a16:creationId xmlns:a16="http://schemas.microsoft.com/office/drawing/2014/main" xmlns="" id="{8AA97FA8-C733-4168-B139-68686605F175}"/>
              </a:ext>
            </a:extLst>
          </p:cNvPr>
          <p:cNvSpPr/>
          <p:nvPr/>
        </p:nvSpPr>
        <p:spPr>
          <a:xfrm>
            <a:off x="295275" y="1309189"/>
            <a:ext cx="8505825" cy="684803"/>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6" name="Text Placeholder 4">
            <a:extLst>
              <a:ext uri="{FF2B5EF4-FFF2-40B4-BE49-F238E27FC236}">
                <a16:creationId xmlns:a16="http://schemas.microsoft.com/office/drawing/2014/main" xmlns="" id="{51D2A37A-6C5E-482A-8228-18AFF522BF7F}"/>
              </a:ext>
            </a:extLst>
          </p:cNvPr>
          <p:cNvSpPr txBox="1">
            <a:spLocks/>
          </p:cNvSpPr>
          <p:nvPr/>
        </p:nvSpPr>
        <p:spPr>
          <a:xfrm>
            <a:off x="295275" y="1196752"/>
            <a:ext cx="8597205" cy="4896073"/>
          </a:xfrm>
          <a:prstGeom prst="rect">
            <a:avLst/>
          </a:prstGeom>
        </p:spPr>
        <p:txBody>
          <a:bodyPr>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150000"/>
              </a:lnSpc>
            </a:pPr>
            <a:r>
              <a:rPr lang="en-ZA" sz="1800" dirty="0">
                <a:ea typeface="Calibri" panose="020F0502020204030204" pitchFamily="34" charset="0"/>
                <a:cs typeface="Calibri" panose="020F0502020204030204" pitchFamily="34" charset="0"/>
              </a:rPr>
              <a:t>In respect of allegations received that are sufficiently detailed, the MEC:LG addresses correspondence to the Municipality affording it an opportunity to respond to the allegations, as envisaged in section 5 of the Western Cape Act. </a:t>
            </a:r>
          </a:p>
          <a:p>
            <a:pPr lvl="1" algn="just">
              <a:lnSpc>
                <a:spcPct val="150000"/>
              </a:lnSpc>
            </a:pPr>
            <a:r>
              <a:rPr lang="en-ZA" sz="1800" dirty="0">
                <a:ea typeface="Calibri" panose="020F0502020204030204" pitchFamily="34" charset="0"/>
                <a:cs typeface="Calibri" panose="020F0502020204030204" pitchFamily="34" charset="0"/>
              </a:rPr>
              <a:t>The correspondence invites the Municipality to furnish the MEC:LG with a clear and comprehensive response, in writing, to the allegations and provide all supporting documentation relevant and available in this regard.</a:t>
            </a:r>
          </a:p>
          <a:p>
            <a:pPr lvl="1" algn="just">
              <a:lnSpc>
                <a:spcPct val="150000"/>
              </a:lnSpc>
            </a:pPr>
            <a:r>
              <a:rPr lang="en-ZA" sz="1800" dirty="0">
                <a:solidFill>
                  <a:prstClr val="black"/>
                </a:solidFill>
                <a:cs typeface="Calibri" panose="020F0502020204030204" pitchFamily="34" charset="0"/>
              </a:rPr>
              <a:t>It should be noted that while this may require the Municipal officials to prepare such, it is often fairly easy for </a:t>
            </a:r>
            <a:r>
              <a:rPr lang="en-ZA" sz="1800" dirty="0">
                <a:ea typeface="Calibri" panose="020F0502020204030204" pitchFamily="34" charset="0"/>
                <a:cs typeface="Calibri" panose="020F0502020204030204" pitchFamily="34" charset="0"/>
              </a:rPr>
              <a:t>the Municipality to refute allegations which have no substance.</a:t>
            </a:r>
            <a:endParaRPr lang="en-US" sz="1800" dirty="0">
              <a:solidFill>
                <a:prstClr val="black"/>
              </a:solidFill>
            </a:endParaRPr>
          </a:p>
          <a:p>
            <a:pPr marL="180000" marR="0" lvl="1" indent="-180000" algn="just" defTabSz="914400" rtl="0" eaLnBrk="1" fontAlgn="auto" latinLnBrk="0" hangingPunct="1">
              <a:lnSpc>
                <a:spcPct val="100000"/>
              </a:lnSpc>
              <a:spcBef>
                <a:spcPts val="300"/>
              </a:spcBef>
              <a:spcAft>
                <a:spcPts val="0"/>
              </a:spcAft>
              <a:buClr>
                <a:srgbClr val="002060"/>
              </a:buClr>
              <a:buSzTx/>
              <a:buFontTx/>
              <a:buBlip>
                <a:blip r:embed="rId2"/>
              </a:buBlip>
              <a:tabLst/>
              <a:defRPr/>
            </a:pPr>
            <a:endPar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xmlns="" val="176880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275" y="180976"/>
            <a:ext cx="8505825" cy="876300"/>
          </a:xfrm>
        </p:spPr>
        <p:txBody>
          <a:bodyPr>
            <a:normAutofit/>
          </a:bodyPr>
          <a:lstStyle/>
          <a:p>
            <a:r>
              <a:rPr lang="en-ZA" sz="2400" dirty="0"/>
              <a:t>Receipt of allegations and complaints</a:t>
            </a:r>
            <a:endParaRPr lang="en-GB" sz="2400" dirty="0"/>
          </a:p>
        </p:txBody>
      </p:sp>
      <p:sp>
        <p:nvSpPr>
          <p:cNvPr id="3" name="Subtitle 2"/>
          <p:cNvSpPr>
            <a:spLocks noGrp="1"/>
          </p:cNvSpPr>
          <p:nvPr>
            <p:ph type="subTitle" idx="1"/>
          </p:nvPr>
        </p:nvSpPr>
        <p:spPr>
          <a:xfrm>
            <a:off x="112542" y="1237957"/>
            <a:ext cx="9031457" cy="4669229"/>
          </a:xfrm>
        </p:spPr>
        <p:txBody>
          <a:bodyPr>
            <a:normAutofit/>
          </a:bodyPr>
          <a:lstStyle/>
          <a:p>
            <a:endParaRPr lang="en-ZA" dirty="0"/>
          </a:p>
          <a:p>
            <a:endParaRPr lang="en-GB" dirty="0"/>
          </a:p>
        </p:txBody>
      </p:sp>
      <p:sp>
        <p:nvSpPr>
          <p:cNvPr id="5" name="Rectangle 4">
            <a:extLst>
              <a:ext uri="{FF2B5EF4-FFF2-40B4-BE49-F238E27FC236}">
                <a16:creationId xmlns:a16="http://schemas.microsoft.com/office/drawing/2014/main" xmlns="" id="{8AA97FA8-C733-4168-B139-68686605F175}"/>
              </a:ext>
            </a:extLst>
          </p:cNvPr>
          <p:cNvSpPr/>
          <p:nvPr/>
        </p:nvSpPr>
        <p:spPr>
          <a:xfrm>
            <a:off x="295275" y="1309189"/>
            <a:ext cx="8505825" cy="684803"/>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6" name="Text Placeholder 4">
            <a:extLst>
              <a:ext uri="{FF2B5EF4-FFF2-40B4-BE49-F238E27FC236}">
                <a16:creationId xmlns:a16="http://schemas.microsoft.com/office/drawing/2014/main" xmlns="" id="{51D2A37A-6C5E-482A-8228-18AFF522BF7F}"/>
              </a:ext>
            </a:extLst>
          </p:cNvPr>
          <p:cNvSpPr txBox="1">
            <a:spLocks/>
          </p:cNvSpPr>
          <p:nvPr/>
        </p:nvSpPr>
        <p:spPr>
          <a:xfrm>
            <a:off x="295275" y="1196752"/>
            <a:ext cx="8597205" cy="4896073"/>
          </a:xfrm>
          <a:prstGeom prst="rect">
            <a:avLst/>
          </a:prstGeom>
        </p:spPr>
        <p:txBody>
          <a:bodyPr>
            <a:normAutofit lnSpcReduction="10000"/>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150000"/>
              </a:lnSpc>
            </a:pPr>
            <a:r>
              <a:rPr lang="en-US" sz="1800" dirty="0"/>
              <a:t>On receipt of written comment and documentation provided by a municipality, </a:t>
            </a:r>
            <a:r>
              <a:rPr lang="en-US" sz="1800" dirty="0">
                <a:solidFill>
                  <a:schemeClr val="tx1">
                    <a:lumMod val="50000"/>
                    <a:lumOff val="50000"/>
                  </a:schemeClr>
                </a:solidFill>
              </a:rPr>
              <a:t>in response to the section 5 of the Western Cape Act notice letter,</a:t>
            </a:r>
            <a:r>
              <a:rPr lang="en-US" sz="1800" dirty="0"/>
              <a:t> officials within the Department will independently and objectively assess the content thereof, in light of the allegations received, and make recommendations to the MEC:LG on the appropriate action to be taken in relation to the allegations.</a:t>
            </a:r>
          </a:p>
          <a:p>
            <a:pPr lvl="1" algn="just">
              <a:lnSpc>
                <a:spcPct val="150000"/>
              </a:lnSpc>
            </a:pPr>
            <a:endParaRPr lang="en-US" sz="1000" dirty="0"/>
          </a:p>
          <a:p>
            <a:pPr lvl="1" algn="just">
              <a:lnSpc>
                <a:spcPct val="150000"/>
              </a:lnSpc>
            </a:pPr>
            <a:r>
              <a:rPr lang="en-US" sz="1800" dirty="0"/>
              <a:t>It is important to note the officials dealing with the allegations and the assessments thereof in the Department, as well as at the Department of the Premier: Legal Services, are not politically affiliated. As such, it is required of them to assess the allegations without fear, </a:t>
            </a:r>
            <a:r>
              <a:rPr lang="en-US" sz="1800" dirty="0" err="1"/>
              <a:t>favour</a:t>
            </a:r>
            <a:r>
              <a:rPr lang="en-US" sz="1800" dirty="0"/>
              <a:t> or prejudice.</a:t>
            </a:r>
          </a:p>
          <a:p>
            <a:pPr marL="180000" marR="0" lvl="1" indent="-180000" algn="just" defTabSz="914400" rtl="0" eaLnBrk="1" fontAlgn="auto" latinLnBrk="0" hangingPunct="1">
              <a:lnSpc>
                <a:spcPct val="100000"/>
              </a:lnSpc>
              <a:spcBef>
                <a:spcPts val="300"/>
              </a:spcBef>
              <a:spcAft>
                <a:spcPts val="0"/>
              </a:spcAft>
              <a:buClr>
                <a:srgbClr val="002060"/>
              </a:buClr>
              <a:buSzTx/>
              <a:buFontTx/>
              <a:buBlip>
                <a:blip r:embed="rId2"/>
              </a:buBlip>
              <a:tabLst/>
              <a:defRPr/>
            </a:pPr>
            <a:endPar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xmlns="" val="862507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33275A93-2205-4D45-A25E-B6DAF7DBEC08}"/>
              </a:ext>
            </a:extLst>
          </p:cNvPr>
          <p:cNvSpPr>
            <a:spLocks noGrp="1"/>
          </p:cNvSpPr>
          <p:nvPr>
            <p:ph type="body" idx="1"/>
          </p:nvPr>
        </p:nvSpPr>
        <p:spPr>
          <a:xfrm>
            <a:off x="914400" y="2371725"/>
            <a:ext cx="7580314" cy="1913836"/>
          </a:xfrm>
        </p:spPr>
        <p:txBody>
          <a:bodyPr/>
          <a:lstStyle/>
          <a:p>
            <a:r>
              <a:rPr lang="en-ZA" dirty="0"/>
              <a:t>Provincial Investigations</a:t>
            </a:r>
          </a:p>
          <a:p>
            <a:endParaRPr lang="en-ZA" dirty="0"/>
          </a:p>
        </p:txBody>
      </p:sp>
    </p:spTree>
    <p:extLst>
      <p:ext uri="{BB962C8B-B14F-4D97-AF65-F5344CB8AC3E}">
        <p14:creationId xmlns:p14="http://schemas.microsoft.com/office/powerpoint/2010/main" xmlns="" val="289930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A1E5F-3FDA-45DD-83D9-F8B8DC6CD084}"/>
              </a:ext>
            </a:extLst>
          </p:cNvPr>
          <p:cNvSpPr>
            <a:spLocks noGrp="1"/>
          </p:cNvSpPr>
          <p:nvPr>
            <p:ph type="ctrTitle"/>
          </p:nvPr>
        </p:nvSpPr>
        <p:spPr/>
        <p:txBody>
          <a:bodyPr>
            <a:normAutofit fontScale="90000"/>
          </a:bodyPr>
          <a:lstStyle/>
          <a:p>
            <a:pPr algn="just"/>
            <a:r>
              <a:rPr lang="en-US" dirty="0"/>
              <a:t>Section 106 of the Systems Act investigations were initiated and finalised in:</a:t>
            </a:r>
            <a:endParaRPr lang="en-ZA" dirty="0"/>
          </a:p>
        </p:txBody>
      </p:sp>
      <p:sp>
        <p:nvSpPr>
          <p:cNvPr id="3" name="Subtitle 2">
            <a:extLst>
              <a:ext uri="{FF2B5EF4-FFF2-40B4-BE49-F238E27FC236}">
                <a16:creationId xmlns:a16="http://schemas.microsoft.com/office/drawing/2014/main" xmlns="" id="{7A06DD3E-23E9-4852-B7C7-8C660DB45A03}"/>
              </a:ext>
            </a:extLst>
          </p:cNvPr>
          <p:cNvSpPr>
            <a:spLocks noGrp="1"/>
          </p:cNvSpPr>
          <p:nvPr>
            <p:ph type="subTitle" idx="1"/>
          </p:nvPr>
        </p:nvSpPr>
        <p:spPr/>
        <p:txBody>
          <a:bodyPr>
            <a:normAutofit/>
          </a:bodyPr>
          <a:lstStyle/>
          <a:p>
            <a:pPr lvl="2"/>
            <a:endParaRPr lang="en-ZA" dirty="0"/>
          </a:p>
          <a:p>
            <a:endParaRPr lang="en-US" dirty="0"/>
          </a:p>
        </p:txBody>
      </p:sp>
      <p:sp>
        <p:nvSpPr>
          <p:cNvPr id="6" name="Text Placeholder 5">
            <a:extLst>
              <a:ext uri="{FF2B5EF4-FFF2-40B4-BE49-F238E27FC236}">
                <a16:creationId xmlns:a16="http://schemas.microsoft.com/office/drawing/2014/main" xmlns="" id="{CE340F28-AF0F-401C-B980-F66FD81BC06C}"/>
              </a:ext>
            </a:extLst>
          </p:cNvPr>
          <p:cNvSpPr txBox="1">
            <a:spLocks/>
          </p:cNvSpPr>
          <p:nvPr/>
        </p:nvSpPr>
        <p:spPr>
          <a:xfrm>
            <a:off x="295275" y="1196752"/>
            <a:ext cx="8597205" cy="4896073"/>
          </a:xfrm>
          <a:prstGeom prst="rect">
            <a:avLst/>
          </a:prstGeom>
        </p:spPr>
        <p:txBody>
          <a:bodyPr>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150000"/>
              </a:lnSpc>
            </a:pPr>
            <a:endParaRPr lang="en-US" sz="1800" b="1" dirty="0"/>
          </a:p>
          <a:p>
            <a:pPr lvl="1" algn="just">
              <a:lnSpc>
                <a:spcPct val="150000"/>
              </a:lnSpc>
            </a:pPr>
            <a:r>
              <a:rPr lang="en-US" sz="1800" b="1" dirty="0"/>
              <a:t>Bitou Municipality </a:t>
            </a:r>
            <a:r>
              <a:rPr lang="en-US" sz="1800" dirty="0"/>
              <a:t>with a s106 investigation report provided to the Municipality in 2019. </a:t>
            </a:r>
          </a:p>
          <a:p>
            <a:pPr lvl="2" algn="just">
              <a:lnSpc>
                <a:spcPct val="150000"/>
              </a:lnSpc>
            </a:pPr>
            <a:r>
              <a:rPr lang="en-US" sz="1800" dirty="0"/>
              <a:t>The Municipality has appointed an attorneys firm to </a:t>
            </a:r>
            <a:r>
              <a:rPr lang="en-US" sz="1800" i="1" dirty="0"/>
              <a:t>inter alia </a:t>
            </a:r>
            <a:r>
              <a:rPr lang="en-US" sz="1800" dirty="0"/>
              <a:t>develop the process (process plan) of responding to the provincial investigation report issued and attend to the findings and recommendations recorded in the report. </a:t>
            </a:r>
          </a:p>
          <a:p>
            <a:pPr lvl="2" algn="just">
              <a:lnSpc>
                <a:spcPct val="150000"/>
              </a:lnSpc>
            </a:pPr>
            <a:r>
              <a:rPr lang="en-US" sz="1800" dirty="0"/>
              <a:t>A copy of the s106 report was handed over to the HAWKS. </a:t>
            </a:r>
          </a:p>
          <a:p>
            <a:pPr lvl="2" algn="just">
              <a:lnSpc>
                <a:spcPct val="150000"/>
              </a:lnSpc>
            </a:pPr>
            <a:r>
              <a:rPr lang="en-US" sz="1800" dirty="0"/>
              <a:t>A further progress report is expected shortly from the Municipality’s attorney on the recent developments. </a:t>
            </a:r>
          </a:p>
          <a:p>
            <a:pPr lvl="2" algn="just">
              <a:lnSpc>
                <a:spcPct val="150000"/>
              </a:lnSpc>
            </a:pPr>
            <a:endParaRPr lang="en-US" sz="1800" dirty="0"/>
          </a:p>
          <a:p>
            <a:pPr marL="0" lvl="1" indent="0" algn="just">
              <a:lnSpc>
                <a:spcPct val="150000"/>
              </a:lnSpc>
              <a:buNone/>
            </a:pPr>
            <a:endParaRPr lang="en-US" sz="1800" dirty="0"/>
          </a:p>
        </p:txBody>
      </p:sp>
    </p:spTree>
    <p:extLst>
      <p:ext uri="{BB962C8B-B14F-4D97-AF65-F5344CB8AC3E}">
        <p14:creationId xmlns:p14="http://schemas.microsoft.com/office/powerpoint/2010/main" xmlns="" val="2194869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A1E5F-3FDA-45DD-83D9-F8B8DC6CD084}"/>
              </a:ext>
            </a:extLst>
          </p:cNvPr>
          <p:cNvSpPr>
            <a:spLocks noGrp="1"/>
          </p:cNvSpPr>
          <p:nvPr>
            <p:ph type="ctrTitle"/>
          </p:nvPr>
        </p:nvSpPr>
        <p:spPr/>
        <p:txBody>
          <a:bodyPr>
            <a:normAutofit fontScale="90000"/>
          </a:bodyPr>
          <a:lstStyle/>
          <a:p>
            <a:pPr algn="just"/>
            <a:r>
              <a:rPr lang="en-US" dirty="0"/>
              <a:t>Section 106 of the Systems Act investigations were initiated and finalised in:</a:t>
            </a:r>
            <a:endParaRPr lang="en-ZA" dirty="0"/>
          </a:p>
        </p:txBody>
      </p:sp>
      <p:sp>
        <p:nvSpPr>
          <p:cNvPr id="3" name="Subtitle 2">
            <a:extLst>
              <a:ext uri="{FF2B5EF4-FFF2-40B4-BE49-F238E27FC236}">
                <a16:creationId xmlns:a16="http://schemas.microsoft.com/office/drawing/2014/main" xmlns="" id="{7A06DD3E-23E9-4852-B7C7-8C660DB45A03}"/>
              </a:ext>
            </a:extLst>
          </p:cNvPr>
          <p:cNvSpPr>
            <a:spLocks noGrp="1"/>
          </p:cNvSpPr>
          <p:nvPr>
            <p:ph type="subTitle" idx="1"/>
          </p:nvPr>
        </p:nvSpPr>
        <p:spPr/>
        <p:txBody>
          <a:bodyPr>
            <a:normAutofit/>
          </a:bodyPr>
          <a:lstStyle/>
          <a:p>
            <a:pPr lvl="2"/>
            <a:endParaRPr lang="en-ZA" dirty="0"/>
          </a:p>
          <a:p>
            <a:endParaRPr lang="en-US" dirty="0"/>
          </a:p>
        </p:txBody>
      </p:sp>
      <p:sp>
        <p:nvSpPr>
          <p:cNvPr id="6" name="Text Placeholder 5">
            <a:extLst>
              <a:ext uri="{FF2B5EF4-FFF2-40B4-BE49-F238E27FC236}">
                <a16:creationId xmlns:a16="http://schemas.microsoft.com/office/drawing/2014/main" xmlns="" id="{CE340F28-AF0F-401C-B980-F66FD81BC06C}"/>
              </a:ext>
            </a:extLst>
          </p:cNvPr>
          <p:cNvSpPr txBox="1">
            <a:spLocks/>
          </p:cNvSpPr>
          <p:nvPr/>
        </p:nvSpPr>
        <p:spPr>
          <a:xfrm>
            <a:off x="295275" y="1196752"/>
            <a:ext cx="8597205" cy="4896073"/>
          </a:xfrm>
          <a:prstGeom prst="rect">
            <a:avLst/>
          </a:prstGeom>
        </p:spPr>
        <p:txBody>
          <a:bodyPr>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lvl="2" indent="0" algn="just">
              <a:lnSpc>
                <a:spcPct val="150000"/>
              </a:lnSpc>
              <a:buNone/>
            </a:pPr>
            <a:endParaRPr lang="en-US" sz="1000" dirty="0"/>
          </a:p>
          <a:p>
            <a:pPr lvl="1" algn="just">
              <a:lnSpc>
                <a:spcPct val="150000"/>
              </a:lnSpc>
            </a:pPr>
            <a:r>
              <a:rPr lang="en-US" sz="1800" b="1" dirty="0"/>
              <a:t>George Municipality </a:t>
            </a:r>
            <a:r>
              <a:rPr lang="en-US" sz="1800" dirty="0"/>
              <a:t>with a s106 investigation report issued in three parts, namely Part A, B and C, and provided to the Municipality in early 2020.</a:t>
            </a:r>
          </a:p>
          <a:p>
            <a:pPr lvl="2" algn="just">
              <a:lnSpc>
                <a:spcPct val="150000"/>
              </a:lnSpc>
            </a:pPr>
            <a:r>
              <a:rPr lang="en-US" sz="1800" dirty="0"/>
              <a:t>Council resolved to deal with the recommendations in the report.</a:t>
            </a:r>
          </a:p>
          <a:p>
            <a:pPr lvl="2" algn="just">
              <a:lnSpc>
                <a:spcPct val="150000"/>
              </a:lnSpc>
            </a:pPr>
            <a:r>
              <a:rPr lang="en-US" sz="1800" dirty="0"/>
              <a:t>Copies of the s106 reports were handed over to the HAWKS. </a:t>
            </a:r>
          </a:p>
          <a:p>
            <a:pPr lvl="2" algn="just">
              <a:lnSpc>
                <a:spcPct val="150000"/>
              </a:lnSpc>
            </a:pPr>
            <a:r>
              <a:rPr lang="en-US" sz="1800" dirty="0"/>
              <a:t>A number of persons implicated in the s106 report were summonsed to appear in court on 9 October 2020, after the HAWKS concluded their investigation with the benefit of the s106 report.</a:t>
            </a:r>
          </a:p>
          <a:p>
            <a:pPr lvl="1" algn="just">
              <a:lnSpc>
                <a:spcPct val="150000"/>
              </a:lnSpc>
            </a:pPr>
            <a:endParaRPr lang="en-US" sz="1000" dirty="0"/>
          </a:p>
          <a:p>
            <a:pPr lvl="1" algn="just">
              <a:lnSpc>
                <a:spcPct val="150000"/>
              </a:lnSpc>
            </a:pPr>
            <a:r>
              <a:rPr lang="en-US" sz="1800" dirty="0"/>
              <a:t> </a:t>
            </a:r>
            <a:r>
              <a:rPr lang="en-US" sz="1800" b="1" dirty="0"/>
              <a:t>George Municipality </a:t>
            </a:r>
            <a:r>
              <a:rPr lang="en-US" sz="1800" dirty="0"/>
              <a:t>– A further s106 investigation commenced in 2020 and the investigation is still ongoing.</a:t>
            </a:r>
          </a:p>
          <a:p>
            <a:pPr marL="180000" lvl="2" indent="0" algn="just">
              <a:lnSpc>
                <a:spcPct val="150000"/>
              </a:lnSpc>
              <a:buNone/>
            </a:pPr>
            <a:endParaRPr lang="en-US" sz="1800" dirty="0"/>
          </a:p>
          <a:p>
            <a:pPr marL="0" lvl="1" indent="0" algn="just">
              <a:lnSpc>
                <a:spcPct val="150000"/>
              </a:lnSpc>
              <a:buNone/>
            </a:pPr>
            <a:endParaRPr lang="en-US" sz="1800" dirty="0"/>
          </a:p>
        </p:txBody>
      </p:sp>
    </p:spTree>
    <p:extLst>
      <p:ext uri="{BB962C8B-B14F-4D97-AF65-F5344CB8AC3E}">
        <p14:creationId xmlns:p14="http://schemas.microsoft.com/office/powerpoint/2010/main" xmlns="" val="4247787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A1E5F-3FDA-45DD-83D9-F8B8DC6CD084}"/>
              </a:ext>
            </a:extLst>
          </p:cNvPr>
          <p:cNvSpPr>
            <a:spLocks noGrp="1"/>
          </p:cNvSpPr>
          <p:nvPr>
            <p:ph type="ctrTitle"/>
          </p:nvPr>
        </p:nvSpPr>
        <p:spPr/>
        <p:txBody>
          <a:bodyPr>
            <a:normAutofit fontScale="90000"/>
          </a:bodyPr>
          <a:lstStyle/>
          <a:p>
            <a:pPr algn="just"/>
            <a:r>
              <a:rPr lang="en-US" dirty="0"/>
              <a:t>In addition to the above, section 106 investigations were initiated in:</a:t>
            </a:r>
            <a:endParaRPr lang="en-ZA" dirty="0"/>
          </a:p>
        </p:txBody>
      </p:sp>
      <p:sp>
        <p:nvSpPr>
          <p:cNvPr id="3" name="Subtitle 2">
            <a:extLst>
              <a:ext uri="{FF2B5EF4-FFF2-40B4-BE49-F238E27FC236}">
                <a16:creationId xmlns:a16="http://schemas.microsoft.com/office/drawing/2014/main" xmlns="" id="{7A06DD3E-23E9-4852-B7C7-8C660DB45A03}"/>
              </a:ext>
            </a:extLst>
          </p:cNvPr>
          <p:cNvSpPr>
            <a:spLocks noGrp="1"/>
          </p:cNvSpPr>
          <p:nvPr>
            <p:ph type="subTitle" idx="1"/>
          </p:nvPr>
        </p:nvSpPr>
        <p:spPr/>
        <p:txBody>
          <a:bodyPr>
            <a:normAutofit/>
          </a:bodyPr>
          <a:lstStyle/>
          <a:p>
            <a:pPr lvl="2"/>
            <a:endParaRPr lang="en-ZA" dirty="0"/>
          </a:p>
          <a:p>
            <a:endParaRPr lang="en-US" dirty="0"/>
          </a:p>
        </p:txBody>
      </p:sp>
      <p:sp>
        <p:nvSpPr>
          <p:cNvPr id="6" name="Text Placeholder 5">
            <a:extLst>
              <a:ext uri="{FF2B5EF4-FFF2-40B4-BE49-F238E27FC236}">
                <a16:creationId xmlns:a16="http://schemas.microsoft.com/office/drawing/2014/main" xmlns="" id="{CE340F28-AF0F-401C-B980-F66FD81BC06C}"/>
              </a:ext>
            </a:extLst>
          </p:cNvPr>
          <p:cNvSpPr txBox="1">
            <a:spLocks/>
          </p:cNvSpPr>
          <p:nvPr/>
        </p:nvSpPr>
        <p:spPr>
          <a:xfrm>
            <a:off x="295275" y="1196752"/>
            <a:ext cx="8597205" cy="4896073"/>
          </a:xfrm>
          <a:prstGeom prst="rect">
            <a:avLst/>
          </a:prstGeom>
        </p:spPr>
        <p:txBody>
          <a:bodyPr>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150000"/>
              </a:lnSpc>
            </a:pPr>
            <a:endParaRPr lang="en-US" sz="1800" b="1" dirty="0"/>
          </a:p>
          <a:p>
            <a:pPr lvl="1" algn="just">
              <a:lnSpc>
                <a:spcPct val="150000"/>
              </a:lnSpc>
            </a:pPr>
            <a:r>
              <a:rPr lang="en-US" sz="1800" b="1" dirty="0"/>
              <a:t>Central Karoo District Municipality - </a:t>
            </a:r>
            <a:r>
              <a:rPr lang="en-US" sz="1800" dirty="0"/>
              <a:t>Investigation complete and the report with findings and recommendations was handed to the Municipality.</a:t>
            </a:r>
          </a:p>
          <a:p>
            <a:pPr lvl="1" algn="just">
              <a:lnSpc>
                <a:spcPct val="150000"/>
              </a:lnSpc>
            </a:pPr>
            <a:endParaRPr lang="en-US" sz="1800" dirty="0"/>
          </a:p>
          <a:p>
            <a:pPr lvl="2" algn="just">
              <a:lnSpc>
                <a:spcPct val="150000"/>
              </a:lnSpc>
            </a:pPr>
            <a:r>
              <a:rPr lang="en-US" sz="1800" dirty="0"/>
              <a:t>The Council considered the report (together with the internally commissioned report) on 12 November 2020 and resolved to adopt the findings and recommendations of both reports with a further indication that the acting MM deals with the latter. </a:t>
            </a:r>
          </a:p>
          <a:p>
            <a:pPr lvl="2" algn="just">
              <a:lnSpc>
                <a:spcPct val="150000"/>
              </a:lnSpc>
            </a:pPr>
            <a:r>
              <a:rPr lang="en-US" sz="1800" dirty="0"/>
              <a:t>The acting Municipal Manager has provided regular updates </a:t>
            </a:r>
          </a:p>
          <a:p>
            <a:pPr lvl="2" algn="just">
              <a:lnSpc>
                <a:spcPct val="150000"/>
              </a:lnSpc>
            </a:pPr>
            <a:r>
              <a:rPr lang="en-US" sz="1800" dirty="0"/>
              <a:t>Copies of the S106 report were handed to the HAWKS.</a:t>
            </a:r>
          </a:p>
          <a:p>
            <a:pPr lvl="1" algn="just">
              <a:lnSpc>
                <a:spcPct val="150000"/>
              </a:lnSpc>
            </a:pPr>
            <a:endParaRPr lang="en-US" sz="1800" dirty="0"/>
          </a:p>
          <a:p>
            <a:pPr lvl="1" algn="just">
              <a:lnSpc>
                <a:spcPct val="150000"/>
              </a:lnSpc>
            </a:pPr>
            <a:endParaRPr lang="en-US" sz="1800" dirty="0"/>
          </a:p>
          <a:p>
            <a:pPr lvl="1" algn="just">
              <a:lnSpc>
                <a:spcPct val="150000"/>
              </a:lnSpc>
            </a:pPr>
            <a:endParaRPr lang="en-US" sz="1800" dirty="0"/>
          </a:p>
        </p:txBody>
      </p:sp>
    </p:spTree>
    <p:extLst>
      <p:ext uri="{BB962C8B-B14F-4D97-AF65-F5344CB8AC3E}">
        <p14:creationId xmlns:p14="http://schemas.microsoft.com/office/powerpoint/2010/main" xmlns="" val="334986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A1E5F-3FDA-45DD-83D9-F8B8DC6CD084}"/>
              </a:ext>
            </a:extLst>
          </p:cNvPr>
          <p:cNvSpPr>
            <a:spLocks noGrp="1"/>
          </p:cNvSpPr>
          <p:nvPr>
            <p:ph type="ctrTitle"/>
          </p:nvPr>
        </p:nvSpPr>
        <p:spPr/>
        <p:txBody>
          <a:bodyPr>
            <a:normAutofit fontScale="90000"/>
          </a:bodyPr>
          <a:lstStyle/>
          <a:p>
            <a:pPr algn="just"/>
            <a:r>
              <a:rPr lang="en-US" dirty="0"/>
              <a:t>In addition to the above, section 106 investigations were initiated in:</a:t>
            </a:r>
            <a:endParaRPr lang="en-ZA" dirty="0"/>
          </a:p>
        </p:txBody>
      </p:sp>
      <p:sp>
        <p:nvSpPr>
          <p:cNvPr id="3" name="Subtitle 2">
            <a:extLst>
              <a:ext uri="{FF2B5EF4-FFF2-40B4-BE49-F238E27FC236}">
                <a16:creationId xmlns:a16="http://schemas.microsoft.com/office/drawing/2014/main" xmlns="" id="{7A06DD3E-23E9-4852-B7C7-8C660DB45A03}"/>
              </a:ext>
            </a:extLst>
          </p:cNvPr>
          <p:cNvSpPr>
            <a:spLocks noGrp="1"/>
          </p:cNvSpPr>
          <p:nvPr>
            <p:ph type="subTitle" idx="1"/>
          </p:nvPr>
        </p:nvSpPr>
        <p:spPr/>
        <p:txBody>
          <a:bodyPr>
            <a:normAutofit/>
          </a:bodyPr>
          <a:lstStyle/>
          <a:p>
            <a:pPr marL="457200" lvl="0" algn="just">
              <a:lnSpc>
                <a:spcPct val="150000"/>
              </a:lnSpc>
            </a:pPr>
            <a:endParaRPr lang="en-US" dirty="0">
              <a:solidFill>
                <a:prstClr val="black"/>
              </a:solidFill>
              <a:ea typeface="Times New Roman" panose="02020603050405020304" pitchFamily="18" charset="0"/>
            </a:endParaRPr>
          </a:p>
          <a:p>
            <a:endParaRPr lang="en-US" dirty="0"/>
          </a:p>
        </p:txBody>
      </p:sp>
      <p:sp>
        <p:nvSpPr>
          <p:cNvPr id="6" name="Text Placeholder 5">
            <a:extLst>
              <a:ext uri="{FF2B5EF4-FFF2-40B4-BE49-F238E27FC236}">
                <a16:creationId xmlns:a16="http://schemas.microsoft.com/office/drawing/2014/main" xmlns="" id="{CE340F28-AF0F-401C-B980-F66FD81BC06C}"/>
              </a:ext>
            </a:extLst>
          </p:cNvPr>
          <p:cNvSpPr txBox="1">
            <a:spLocks/>
          </p:cNvSpPr>
          <p:nvPr/>
        </p:nvSpPr>
        <p:spPr>
          <a:xfrm>
            <a:off x="295275" y="1196752"/>
            <a:ext cx="8597205" cy="4896073"/>
          </a:xfrm>
          <a:prstGeom prst="rect">
            <a:avLst/>
          </a:prstGeom>
        </p:spPr>
        <p:txBody>
          <a:bodyPr>
            <a:normAutofit fontScale="85000" lnSpcReduction="10000"/>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150000"/>
              </a:lnSpc>
            </a:pPr>
            <a:r>
              <a:rPr lang="en-US" sz="1800" b="1" dirty="0"/>
              <a:t>Matzikama Municipality</a:t>
            </a:r>
          </a:p>
          <a:p>
            <a:pPr lvl="2" algn="just">
              <a:lnSpc>
                <a:spcPct val="150000"/>
              </a:lnSpc>
            </a:pPr>
            <a:r>
              <a:rPr lang="en-US" sz="1800" dirty="0"/>
              <a:t>The investigation commenced in September 2020. The Municipality refused to provide the independent investigators with documentation or allow officials to be interviewed. </a:t>
            </a:r>
          </a:p>
          <a:p>
            <a:pPr lvl="2" algn="just">
              <a:lnSpc>
                <a:spcPct val="150000"/>
              </a:lnSpc>
            </a:pPr>
            <a:r>
              <a:rPr lang="en-US" sz="1800" dirty="0"/>
              <a:t>A criminal docket was opened resulting from the above conduct. </a:t>
            </a:r>
          </a:p>
          <a:p>
            <a:pPr lvl="2" algn="just">
              <a:lnSpc>
                <a:spcPct val="150000"/>
              </a:lnSpc>
            </a:pPr>
            <a:r>
              <a:rPr lang="en-US" sz="1800" dirty="0"/>
              <a:t>The Municipality then sought an interim interdict suspending the decision to appoint investigators </a:t>
            </a:r>
            <a:r>
              <a:rPr lang="en-US" sz="1800" dirty="0" err="1"/>
              <a:t>ito</a:t>
            </a:r>
            <a:r>
              <a:rPr lang="en-US" sz="1800" dirty="0"/>
              <a:t> s106 and suspending the investigation pending resolution of an intergovernmental dispute.  </a:t>
            </a:r>
          </a:p>
          <a:p>
            <a:pPr lvl="2" algn="just">
              <a:lnSpc>
                <a:spcPct val="150000"/>
              </a:lnSpc>
            </a:pPr>
            <a:r>
              <a:rPr lang="en-US" sz="1800" dirty="0"/>
              <a:t>The Provincial Minister brought a counter application requiring the Municipality and all those working under it to immediately comply with the investigation. </a:t>
            </a:r>
          </a:p>
          <a:p>
            <a:pPr lvl="2" algn="just">
              <a:lnSpc>
                <a:spcPct val="150000"/>
              </a:lnSpc>
            </a:pPr>
            <a:r>
              <a:rPr lang="en-US" sz="1800" dirty="0"/>
              <a:t>The Municipality has since abandoned the interim relief and now seeks to review and set aside the Provincial Minister’s decision to appoint s106 independent investigators. </a:t>
            </a:r>
          </a:p>
          <a:p>
            <a:pPr lvl="2" algn="just">
              <a:lnSpc>
                <a:spcPct val="150000"/>
              </a:lnSpc>
            </a:pPr>
            <a:r>
              <a:rPr lang="en-US" sz="1800" dirty="0"/>
              <a:t>The main and counter application were heard on 1 March 2021. Judgment has been reserved.</a:t>
            </a:r>
          </a:p>
        </p:txBody>
      </p:sp>
    </p:spTree>
    <p:extLst>
      <p:ext uri="{BB962C8B-B14F-4D97-AF65-F5344CB8AC3E}">
        <p14:creationId xmlns:p14="http://schemas.microsoft.com/office/powerpoint/2010/main" xmlns="" val="4037927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33275A93-2205-4D45-A25E-B6DAF7DBEC08}"/>
              </a:ext>
            </a:extLst>
          </p:cNvPr>
          <p:cNvSpPr>
            <a:spLocks noGrp="1"/>
          </p:cNvSpPr>
          <p:nvPr>
            <p:ph type="body" idx="1"/>
          </p:nvPr>
        </p:nvSpPr>
        <p:spPr>
          <a:xfrm>
            <a:off x="914400" y="2371725"/>
            <a:ext cx="7580314" cy="1913836"/>
          </a:xfrm>
        </p:spPr>
        <p:txBody>
          <a:bodyPr/>
          <a:lstStyle/>
          <a:p>
            <a:r>
              <a:rPr lang="en-ZA" dirty="0"/>
              <a:t>Limitations to Provincial Mandate</a:t>
            </a:r>
          </a:p>
          <a:p>
            <a:endParaRPr lang="en-ZA" dirty="0"/>
          </a:p>
        </p:txBody>
      </p:sp>
    </p:spTree>
    <p:extLst>
      <p:ext uri="{BB962C8B-B14F-4D97-AF65-F5344CB8AC3E}">
        <p14:creationId xmlns:p14="http://schemas.microsoft.com/office/powerpoint/2010/main" xmlns="" val="190499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A1E5F-3FDA-45DD-83D9-F8B8DC6CD084}"/>
              </a:ext>
            </a:extLst>
          </p:cNvPr>
          <p:cNvSpPr>
            <a:spLocks noGrp="1"/>
          </p:cNvSpPr>
          <p:nvPr>
            <p:ph type="ctrTitle"/>
          </p:nvPr>
        </p:nvSpPr>
        <p:spPr/>
        <p:txBody>
          <a:bodyPr>
            <a:normAutofit/>
          </a:bodyPr>
          <a:lstStyle/>
          <a:p>
            <a:r>
              <a:rPr lang="en-ZA" dirty="0"/>
              <a:t>Limitations to Provincial Mandate</a:t>
            </a:r>
          </a:p>
        </p:txBody>
      </p:sp>
      <p:sp>
        <p:nvSpPr>
          <p:cNvPr id="3" name="Subtitle 2">
            <a:extLst>
              <a:ext uri="{FF2B5EF4-FFF2-40B4-BE49-F238E27FC236}">
                <a16:creationId xmlns:a16="http://schemas.microsoft.com/office/drawing/2014/main" xmlns="" id="{7A06DD3E-23E9-4852-B7C7-8C660DB45A03}"/>
              </a:ext>
            </a:extLst>
          </p:cNvPr>
          <p:cNvSpPr>
            <a:spLocks noGrp="1"/>
          </p:cNvSpPr>
          <p:nvPr>
            <p:ph type="subTitle" idx="1"/>
          </p:nvPr>
        </p:nvSpPr>
        <p:spPr/>
        <p:txBody>
          <a:bodyPr>
            <a:normAutofit/>
          </a:bodyPr>
          <a:lstStyle/>
          <a:p>
            <a:pPr marL="457200" lvl="0" algn="just">
              <a:lnSpc>
                <a:spcPct val="150000"/>
              </a:lnSpc>
            </a:pPr>
            <a:endParaRPr lang="en-US" dirty="0">
              <a:solidFill>
                <a:prstClr val="black"/>
              </a:solidFill>
              <a:ea typeface="Times New Roman" panose="02020603050405020304" pitchFamily="18" charset="0"/>
            </a:endParaRPr>
          </a:p>
          <a:p>
            <a:endParaRPr lang="en-US" dirty="0"/>
          </a:p>
        </p:txBody>
      </p:sp>
      <p:sp>
        <p:nvSpPr>
          <p:cNvPr id="6" name="Text Placeholder 5">
            <a:extLst>
              <a:ext uri="{FF2B5EF4-FFF2-40B4-BE49-F238E27FC236}">
                <a16:creationId xmlns:a16="http://schemas.microsoft.com/office/drawing/2014/main" xmlns="" id="{CE340F28-AF0F-401C-B980-F66FD81BC06C}"/>
              </a:ext>
            </a:extLst>
          </p:cNvPr>
          <p:cNvSpPr txBox="1">
            <a:spLocks/>
          </p:cNvSpPr>
          <p:nvPr/>
        </p:nvSpPr>
        <p:spPr>
          <a:xfrm>
            <a:off x="295275" y="1196752"/>
            <a:ext cx="8597205" cy="4896073"/>
          </a:xfrm>
          <a:prstGeom prst="rect">
            <a:avLst/>
          </a:prstGeom>
        </p:spPr>
        <p:txBody>
          <a:bodyPr>
            <a:normAutofit fontScale="92500" lnSpcReduction="20000"/>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150000"/>
              </a:lnSpc>
            </a:pPr>
            <a:r>
              <a:rPr lang="en-US" sz="1800" dirty="0"/>
              <a:t>Upon receipt of a section 106 report from the designated investigators, the Provincial Minister must provide the report to the municipality concerned. </a:t>
            </a:r>
          </a:p>
          <a:p>
            <a:pPr lvl="1" algn="just">
              <a:lnSpc>
                <a:spcPct val="150000"/>
              </a:lnSpc>
            </a:pPr>
            <a:r>
              <a:rPr lang="en-US" sz="1800" dirty="0"/>
              <a:t>The Municipal Council is then responsible to take appropriate action in relation to the recommendations and findings. </a:t>
            </a:r>
          </a:p>
          <a:p>
            <a:pPr lvl="1" algn="just">
              <a:lnSpc>
                <a:spcPct val="150000"/>
              </a:lnSpc>
            </a:pPr>
            <a:r>
              <a:rPr lang="en-US" sz="1800" dirty="0"/>
              <a:t>To date, we have not seen prompt action being taken by Municipal Councils following receipt of s106 reports (with the exception of Central Karoo District Municipality where the Council resolved to adopt the findings and recommendations promptly and instruct the acting MM to implement the recommendations) </a:t>
            </a:r>
          </a:p>
          <a:p>
            <a:pPr lvl="1" algn="just">
              <a:lnSpc>
                <a:spcPct val="150000"/>
              </a:lnSpc>
            </a:pPr>
            <a:r>
              <a:rPr lang="en-US" sz="1800" dirty="0"/>
              <a:t>This is compounded by:</a:t>
            </a:r>
          </a:p>
          <a:p>
            <a:pPr lvl="2" algn="just">
              <a:lnSpc>
                <a:spcPct val="150000"/>
              </a:lnSpc>
            </a:pPr>
            <a:r>
              <a:rPr lang="en-US" sz="1800" dirty="0"/>
              <a:t>Councillors, including Mayors, being implicated in the reports; </a:t>
            </a:r>
          </a:p>
          <a:p>
            <a:pPr lvl="2" algn="just">
              <a:lnSpc>
                <a:spcPct val="150000"/>
              </a:lnSpc>
            </a:pPr>
            <a:r>
              <a:rPr lang="en-US" sz="1800" dirty="0"/>
              <a:t>Councillors failing to attend council meetings, thereby preventing Council from having a quorum and voting on items.</a:t>
            </a:r>
          </a:p>
        </p:txBody>
      </p:sp>
    </p:spTree>
    <p:extLst>
      <p:ext uri="{BB962C8B-B14F-4D97-AF65-F5344CB8AC3E}">
        <p14:creationId xmlns:p14="http://schemas.microsoft.com/office/powerpoint/2010/main" xmlns="" val="289683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275" y="180976"/>
            <a:ext cx="8505825" cy="876300"/>
          </a:xfrm>
        </p:spPr>
        <p:txBody>
          <a:bodyPr>
            <a:normAutofit/>
          </a:bodyPr>
          <a:lstStyle/>
          <a:p>
            <a:r>
              <a:rPr lang="en-US" dirty="0"/>
              <a:t>Provincial Investigations in Local Government</a:t>
            </a:r>
            <a:endParaRPr lang="en-GB" dirty="0"/>
          </a:p>
        </p:txBody>
      </p:sp>
      <p:sp>
        <p:nvSpPr>
          <p:cNvPr id="3" name="Subtitle 2"/>
          <p:cNvSpPr>
            <a:spLocks noGrp="1"/>
          </p:cNvSpPr>
          <p:nvPr>
            <p:ph type="subTitle" idx="1"/>
          </p:nvPr>
        </p:nvSpPr>
        <p:spPr>
          <a:xfrm>
            <a:off x="112542" y="1237957"/>
            <a:ext cx="9031457" cy="4669229"/>
          </a:xfrm>
        </p:spPr>
        <p:txBody>
          <a:bodyPr>
            <a:normAutofit/>
          </a:bodyPr>
          <a:lstStyle/>
          <a:p>
            <a:endParaRPr lang="en-ZA" dirty="0"/>
          </a:p>
          <a:p>
            <a:endParaRPr lang="en-GB" dirty="0"/>
          </a:p>
        </p:txBody>
      </p:sp>
      <p:sp>
        <p:nvSpPr>
          <p:cNvPr id="5" name="Rectangle 4">
            <a:extLst>
              <a:ext uri="{FF2B5EF4-FFF2-40B4-BE49-F238E27FC236}">
                <a16:creationId xmlns:a16="http://schemas.microsoft.com/office/drawing/2014/main" xmlns="" id="{8AA97FA8-C733-4168-B139-68686605F175}"/>
              </a:ext>
            </a:extLst>
          </p:cNvPr>
          <p:cNvSpPr/>
          <p:nvPr/>
        </p:nvSpPr>
        <p:spPr>
          <a:xfrm>
            <a:off x="295275" y="1309189"/>
            <a:ext cx="8505825" cy="684803"/>
          </a:xfrm>
          <a:prstGeom prst="rect">
            <a:avLst/>
          </a:prstGeom>
        </p:spPr>
        <p:txBody>
          <a:bodyPr wrap="square">
            <a:spAutoFit/>
          </a:bodyPr>
          <a:lstStyle/>
          <a:p>
            <a:pPr lvl="0" defTabSz="914400">
              <a:spcBef>
                <a:spcPts val="300"/>
              </a:spcBef>
            </a:pPr>
            <a:endParaRPr lang="en-US" dirty="0">
              <a:solidFill>
                <a:prstClr val="black"/>
              </a:solidFill>
              <a:latin typeface="Century Gothic" pitchFamily="34" charset="0"/>
            </a:endParaRPr>
          </a:p>
          <a:p>
            <a:pPr lvl="0" defTabSz="914400">
              <a:spcBef>
                <a:spcPts val="300"/>
              </a:spcBef>
            </a:pPr>
            <a:endParaRPr lang="en-US" dirty="0">
              <a:solidFill>
                <a:prstClr val="black"/>
              </a:solidFill>
              <a:latin typeface="Century Gothic" pitchFamily="34" charset="0"/>
            </a:endParaRPr>
          </a:p>
        </p:txBody>
      </p:sp>
      <p:sp>
        <p:nvSpPr>
          <p:cNvPr id="6" name="Text Placeholder 4">
            <a:extLst>
              <a:ext uri="{FF2B5EF4-FFF2-40B4-BE49-F238E27FC236}">
                <a16:creationId xmlns:a16="http://schemas.microsoft.com/office/drawing/2014/main" xmlns="" id="{51D2A37A-6C5E-482A-8228-18AFF522BF7F}"/>
              </a:ext>
            </a:extLst>
          </p:cNvPr>
          <p:cNvSpPr txBox="1">
            <a:spLocks/>
          </p:cNvSpPr>
          <p:nvPr/>
        </p:nvSpPr>
        <p:spPr>
          <a:xfrm>
            <a:off x="295275" y="1196752"/>
            <a:ext cx="8597205" cy="4896073"/>
          </a:xfrm>
          <a:prstGeom prst="rect">
            <a:avLst/>
          </a:prstGeom>
        </p:spPr>
        <p:txBody>
          <a:bodyPr>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150000"/>
              </a:lnSpc>
            </a:pPr>
            <a:endParaRPr lang="en-ZA" sz="1800" dirty="0"/>
          </a:p>
          <a:p>
            <a:pPr lvl="1" algn="just">
              <a:lnSpc>
                <a:spcPct val="150000"/>
              </a:lnSpc>
            </a:pPr>
            <a:r>
              <a:rPr lang="en-ZA" sz="1800" dirty="0"/>
              <a:t>The </a:t>
            </a:r>
            <a:r>
              <a:rPr lang="en-US" sz="1800" dirty="0"/>
              <a:t>Western Cape Department of Local Government </a:t>
            </a:r>
            <a:r>
              <a:rPr lang="en-ZA" sz="1800" dirty="0"/>
              <a:t>receives numerous complaints and allegations of mismanagement, fraud and corruption being conducted at Municipalities. </a:t>
            </a:r>
          </a:p>
          <a:p>
            <a:pPr lvl="1" algn="just">
              <a:lnSpc>
                <a:spcPct val="150000"/>
              </a:lnSpc>
            </a:pPr>
            <a:endParaRPr lang="en-ZA" sz="1800" dirty="0"/>
          </a:p>
          <a:p>
            <a:pPr lvl="1" algn="just">
              <a:lnSpc>
                <a:spcPct val="150000"/>
              </a:lnSpc>
            </a:pPr>
            <a:r>
              <a:rPr lang="en-US" sz="1800" dirty="0"/>
              <a:t>It should be noted that the specific statutory provisions that govern the duties and responsibilities of the municipal council, speaker, executive mayor and municipal administration must be complied with irrespective of the submission of allegations to the Provincial Government. </a:t>
            </a:r>
            <a:endParaRPr lang="en-ZA" sz="1800" dirty="0"/>
          </a:p>
          <a:p>
            <a:pPr lvl="1" algn="just"/>
            <a:endParaRPr lang="en-ZA" dirty="0"/>
          </a:p>
        </p:txBody>
      </p:sp>
    </p:spTree>
    <p:extLst>
      <p:ext uri="{BB962C8B-B14F-4D97-AF65-F5344CB8AC3E}">
        <p14:creationId xmlns:p14="http://schemas.microsoft.com/office/powerpoint/2010/main" xmlns="" val="3928117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A1E5F-3FDA-45DD-83D9-F8B8DC6CD084}"/>
              </a:ext>
            </a:extLst>
          </p:cNvPr>
          <p:cNvSpPr>
            <a:spLocks noGrp="1"/>
          </p:cNvSpPr>
          <p:nvPr>
            <p:ph type="ctrTitle"/>
          </p:nvPr>
        </p:nvSpPr>
        <p:spPr/>
        <p:txBody>
          <a:bodyPr>
            <a:normAutofit/>
          </a:bodyPr>
          <a:lstStyle/>
          <a:p>
            <a:r>
              <a:rPr lang="en-ZA" dirty="0"/>
              <a:t>Limitations to Provincial Mandate</a:t>
            </a:r>
          </a:p>
        </p:txBody>
      </p:sp>
      <p:sp>
        <p:nvSpPr>
          <p:cNvPr id="3" name="Subtitle 2">
            <a:extLst>
              <a:ext uri="{FF2B5EF4-FFF2-40B4-BE49-F238E27FC236}">
                <a16:creationId xmlns:a16="http://schemas.microsoft.com/office/drawing/2014/main" xmlns="" id="{7A06DD3E-23E9-4852-B7C7-8C660DB45A03}"/>
              </a:ext>
            </a:extLst>
          </p:cNvPr>
          <p:cNvSpPr>
            <a:spLocks noGrp="1"/>
          </p:cNvSpPr>
          <p:nvPr>
            <p:ph type="subTitle" idx="1"/>
          </p:nvPr>
        </p:nvSpPr>
        <p:spPr/>
        <p:txBody>
          <a:bodyPr>
            <a:normAutofit/>
          </a:bodyPr>
          <a:lstStyle/>
          <a:p>
            <a:pPr marL="457200" lvl="0" algn="just">
              <a:lnSpc>
                <a:spcPct val="150000"/>
              </a:lnSpc>
            </a:pPr>
            <a:endParaRPr lang="en-US" dirty="0">
              <a:solidFill>
                <a:prstClr val="black"/>
              </a:solidFill>
              <a:ea typeface="Times New Roman" panose="02020603050405020304" pitchFamily="18" charset="0"/>
            </a:endParaRPr>
          </a:p>
          <a:p>
            <a:endParaRPr lang="en-US" dirty="0"/>
          </a:p>
          <a:p>
            <a:endParaRPr lang="en-US" dirty="0"/>
          </a:p>
          <a:p>
            <a:endParaRPr lang="en-US" dirty="0"/>
          </a:p>
          <a:p>
            <a:endParaRPr lang="en-US" dirty="0"/>
          </a:p>
        </p:txBody>
      </p:sp>
      <p:sp>
        <p:nvSpPr>
          <p:cNvPr id="6" name="Text Placeholder 5">
            <a:extLst>
              <a:ext uri="{FF2B5EF4-FFF2-40B4-BE49-F238E27FC236}">
                <a16:creationId xmlns:a16="http://schemas.microsoft.com/office/drawing/2014/main" xmlns="" id="{CE340F28-AF0F-401C-B980-F66FD81BC06C}"/>
              </a:ext>
            </a:extLst>
          </p:cNvPr>
          <p:cNvSpPr txBox="1">
            <a:spLocks/>
          </p:cNvSpPr>
          <p:nvPr/>
        </p:nvSpPr>
        <p:spPr>
          <a:xfrm>
            <a:off x="295275" y="1196752"/>
            <a:ext cx="8597205" cy="4896073"/>
          </a:xfrm>
          <a:prstGeom prst="rect">
            <a:avLst/>
          </a:prstGeom>
        </p:spPr>
        <p:txBody>
          <a:bodyPr>
            <a:normAutofit lnSpcReduction="10000"/>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lnSpc>
                <a:spcPct val="150000"/>
              </a:lnSpc>
              <a:buClr>
                <a:srgbClr val="002060"/>
              </a:buClr>
            </a:pPr>
            <a:r>
              <a:rPr lang="en-US" sz="1800" dirty="0">
                <a:solidFill>
                  <a:prstClr val="black"/>
                </a:solidFill>
              </a:rPr>
              <a:t>Municipal Managers are implicated together with senior managers.</a:t>
            </a:r>
          </a:p>
          <a:p>
            <a:pPr lvl="2" algn="just">
              <a:lnSpc>
                <a:spcPct val="150000"/>
              </a:lnSpc>
              <a:buClr>
                <a:srgbClr val="002060"/>
              </a:buClr>
            </a:pPr>
            <a:r>
              <a:rPr lang="en-US" sz="1800" dirty="0">
                <a:solidFill>
                  <a:prstClr val="black"/>
                </a:solidFill>
              </a:rPr>
              <a:t>Municipal officials resign before disciplinary proceedings can be finalised and are re-employed at other Municipalities. </a:t>
            </a:r>
          </a:p>
          <a:p>
            <a:pPr lvl="2" algn="just">
              <a:lnSpc>
                <a:spcPct val="150000"/>
              </a:lnSpc>
              <a:buClr>
                <a:srgbClr val="002060"/>
              </a:buClr>
            </a:pPr>
            <a:r>
              <a:rPr lang="en-US" sz="1800" dirty="0">
                <a:solidFill>
                  <a:prstClr val="black"/>
                </a:solidFill>
              </a:rPr>
              <a:t>Covid-19</a:t>
            </a:r>
          </a:p>
          <a:p>
            <a:pPr marL="180000" lvl="2" indent="0" algn="just">
              <a:lnSpc>
                <a:spcPct val="150000"/>
              </a:lnSpc>
              <a:buClr>
                <a:srgbClr val="002060"/>
              </a:buClr>
              <a:buNone/>
            </a:pPr>
            <a:endParaRPr lang="en-US" sz="1050" dirty="0">
              <a:solidFill>
                <a:prstClr val="black"/>
              </a:solidFill>
            </a:endParaRPr>
          </a:p>
          <a:p>
            <a:pPr lvl="1" algn="just">
              <a:lnSpc>
                <a:spcPct val="150000"/>
              </a:lnSpc>
              <a:defRPr/>
            </a:pPr>
            <a:r>
              <a:rPr lang="en-US" sz="1800" dirty="0">
                <a:solidFill>
                  <a:prstClr val="black"/>
                </a:solidFill>
              </a:rPr>
              <a:t>Copies of the s106 report are also provided to the National Council of Provinces, the national Minister responsible for local government, the national Minister responsible for finance and the South African Local Government Association. </a:t>
            </a:r>
          </a:p>
          <a:p>
            <a:pPr marL="0" lvl="1" indent="0" algn="just">
              <a:lnSpc>
                <a:spcPct val="150000"/>
              </a:lnSpc>
              <a:buNone/>
              <a:defRPr/>
            </a:pPr>
            <a:endParaRPr lang="en-US" dirty="0">
              <a:solidFill>
                <a:prstClr val="black"/>
              </a:solidFill>
            </a:endParaRPr>
          </a:p>
          <a:p>
            <a:pPr lvl="1" algn="just">
              <a:lnSpc>
                <a:spcPct val="150000"/>
              </a:lnSpc>
              <a:defRPr/>
            </a:pPr>
            <a:r>
              <a:rPr lang="en-US" sz="1800" dirty="0">
                <a:solidFill>
                  <a:prstClr val="black"/>
                </a:solidFill>
              </a:rPr>
              <a:t>If criminal offences are identified in the report, a copy is also provided to the HAWKS and NPA. </a:t>
            </a:r>
          </a:p>
          <a:p>
            <a:pPr marL="180000" lvl="2" indent="0" algn="just">
              <a:lnSpc>
                <a:spcPct val="150000"/>
              </a:lnSpc>
              <a:buNone/>
            </a:pPr>
            <a:endParaRPr lang="en-US" sz="1800" dirty="0"/>
          </a:p>
        </p:txBody>
      </p:sp>
    </p:spTree>
    <p:extLst>
      <p:ext uri="{BB962C8B-B14F-4D97-AF65-F5344CB8AC3E}">
        <p14:creationId xmlns:p14="http://schemas.microsoft.com/office/powerpoint/2010/main" xmlns="" val="1056400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1935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33275A93-2205-4D45-A25E-B6DAF7DBEC08}"/>
              </a:ext>
            </a:extLst>
          </p:cNvPr>
          <p:cNvSpPr>
            <a:spLocks noGrp="1"/>
          </p:cNvSpPr>
          <p:nvPr>
            <p:ph type="body" idx="1"/>
          </p:nvPr>
        </p:nvSpPr>
        <p:spPr>
          <a:xfrm>
            <a:off x="914400" y="2371725"/>
            <a:ext cx="7580314" cy="1913836"/>
          </a:xfrm>
        </p:spPr>
        <p:txBody>
          <a:bodyPr/>
          <a:lstStyle/>
          <a:p>
            <a:r>
              <a:rPr lang="en-ZA" dirty="0"/>
              <a:t>Provincial Legislative Mandate</a:t>
            </a:r>
          </a:p>
          <a:p>
            <a:endParaRPr lang="en-ZA" dirty="0"/>
          </a:p>
        </p:txBody>
      </p:sp>
    </p:spTree>
    <p:extLst>
      <p:ext uri="{BB962C8B-B14F-4D97-AF65-F5344CB8AC3E}">
        <p14:creationId xmlns:p14="http://schemas.microsoft.com/office/powerpoint/2010/main" xmlns="" val="269929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51904B-DBD6-404B-928C-CBF1FFD3BCE9}"/>
              </a:ext>
            </a:extLst>
          </p:cNvPr>
          <p:cNvSpPr>
            <a:spLocks noGrp="1"/>
          </p:cNvSpPr>
          <p:nvPr>
            <p:ph type="ctrTitle"/>
          </p:nvPr>
        </p:nvSpPr>
        <p:spPr/>
        <p:txBody>
          <a:bodyPr/>
          <a:lstStyle/>
          <a:p>
            <a:r>
              <a:rPr lang="en-ZA" dirty="0"/>
              <a:t>S106</a:t>
            </a:r>
            <a:r>
              <a:rPr lang="en-US" dirty="0"/>
              <a:t> of the Municipal Systems Act </a:t>
            </a:r>
            <a:endParaRPr lang="en-ZA" dirty="0"/>
          </a:p>
        </p:txBody>
      </p:sp>
      <p:sp>
        <p:nvSpPr>
          <p:cNvPr id="3" name="Subtitle 2">
            <a:extLst>
              <a:ext uri="{FF2B5EF4-FFF2-40B4-BE49-F238E27FC236}">
                <a16:creationId xmlns:a16="http://schemas.microsoft.com/office/drawing/2014/main" xmlns="" id="{CFC56594-EBA9-49C0-A14A-AE4A290C47D8}"/>
              </a:ext>
            </a:extLst>
          </p:cNvPr>
          <p:cNvSpPr>
            <a:spLocks noGrp="1"/>
          </p:cNvSpPr>
          <p:nvPr>
            <p:ph type="subTitle" idx="1"/>
          </p:nvPr>
        </p:nvSpPr>
        <p:spPr/>
        <p:txBody>
          <a:bodyPr>
            <a:normAutofit lnSpcReduction="10000"/>
          </a:bodyPr>
          <a:lstStyle/>
          <a:p>
            <a:pPr marL="285750" indent="-285750" algn="just">
              <a:lnSpc>
                <a:spcPct val="150000"/>
              </a:lnSpc>
              <a:buFont typeface="Arial" panose="020B0604020202020204" pitchFamily="34" charset="0"/>
              <a:buChar char="•"/>
            </a:pPr>
            <a:r>
              <a:rPr lang="en-US" dirty="0"/>
              <a:t>Section 106(1) of the Municipal Systems Act </a:t>
            </a:r>
            <a:r>
              <a:rPr lang="en-US" b="0" dirty="0"/>
              <a:t>is applicable if the MEC:LG has “reason to believe that a municipality (…) cannot or does not fulfil a statutory obligation binding on that municipality or that maladministration, fraud, corruption or any other serious malpractice has occurred or is occurring in a municipality”</a:t>
            </a:r>
            <a:endParaRPr lang="en-ZA" b="0" dirty="0"/>
          </a:p>
          <a:p>
            <a:r>
              <a:rPr lang="en-US" dirty="0"/>
              <a:t> </a:t>
            </a:r>
            <a:endParaRPr lang="en-ZA" dirty="0"/>
          </a:p>
          <a:p>
            <a:pPr marL="285750" indent="-285750" algn="just">
              <a:buFont typeface="Arial" panose="020B0604020202020204" pitchFamily="34" charset="0"/>
              <a:buChar char="•"/>
            </a:pPr>
            <a:r>
              <a:rPr lang="en-US" dirty="0"/>
              <a:t>If section 106 is applicable, the MEC:LG must choose one or both of these options:</a:t>
            </a:r>
            <a:endParaRPr lang="en-ZA" dirty="0"/>
          </a:p>
          <a:p>
            <a:pPr marL="1200150" lvl="2" indent="-285750" algn="just">
              <a:buFont typeface="Courier New" panose="02070309020205020404" pitchFamily="49" charset="0"/>
              <a:buChar char="o"/>
            </a:pPr>
            <a:r>
              <a:rPr lang="en-US" sz="1800" dirty="0">
                <a:solidFill>
                  <a:schemeClr val="tx1"/>
                </a:solidFill>
                <a:latin typeface="Century Gothic" panose="020B0502020202020204" pitchFamily="34" charset="0"/>
              </a:rPr>
              <a:t>instruct the municipal council or municipal manager to provide information; or</a:t>
            </a:r>
            <a:endParaRPr lang="en-ZA" sz="1800" dirty="0">
              <a:solidFill>
                <a:schemeClr val="tx1"/>
              </a:solidFill>
              <a:latin typeface="Century Gothic" panose="020B0502020202020204" pitchFamily="34" charset="0"/>
            </a:endParaRPr>
          </a:p>
          <a:p>
            <a:pPr marL="1200150" lvl="2" indent="-285750" algn="just">
              <a:buFont typeface="Courier New" panose="02070309020205020404" pitchFamily="49" charset="0"/>
              <a:buChar char="o"/>
            </a:pPr>
            <a:r>
              <a:rPr lang="en-US" sz="1800" dirty="0">
                <a:solidFill>
                  <a:schemeClr val="tx1"/>
                </a:solidFill>
                <a:latin typeface="Century Gothic" panose="020B0502020202020204" pitchFamily="34" charset="0"/>
              </a:rPr>
              <a:t>designate a person or persons to investigate the matter.</a:t>
            </a:r>
            <a:endParaRPr lang="en-ZA" sz="1800" dirty="0">
              <a:solidFill>
                <a:schemeClr val="tx1"/>
              </a:solidFill>
              <a:latin typeface="Century Gothic" panose="020B0502020202020204" pitchFamily="34" charset="0"/>
            </a:endParaRPr>
          </a:p>
          <a:p>
            <a:pPr algn="just"/>
            <a:r>
              <a:rPr lang="en-US" dirty="0"/>
              <a:t> </a:t>
            </a:r>
            <a:endParaRPr lang="en-ZA" dirty="0"/>
          </a:p>
          <a:p>
            <a:pPr algn="just"/>
            <a:r>
              <a:rPr lang="en-US" dirty="0"/>
              <a:t>The Western Cape Monitoring and Support of Municipalities Act 4 of 2014 also applies. </a:t>
            </a:r>
            <a:endParaRPr lang="en-ZA" dirty="0"/>
          </a:p>
          <a:p>
            <a:endParaRPr lang="en-ZA" dirty="0"/>
          </a:p>
        </p:txBody>
      </p:sp>
    </p:spTree>
    <p:extLst>
      <p:ext uri="{BB962C8B-B14F-4D97-AF65-F5344CB8AC3E}">
        <p14:creationId xmlns:p14="http://schemas.microsoft.com/office/powerpoint/2010/main" xmlns="" val="105616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A1E5F-3FDA-45DD-83D9-F8B8DC6CD084}"/>
              </a:ext>
            </a:extLst>
          </p:cNvPr>
          <p:cNvSpPr>
            <a:spLocks noGrp="1"/>
          </p:cNvSpPr>
          <p:nvPr>
            <p:ph type="ctrTitle"/>
          </p:nvPr>
        </p:nvSpPr>
        <p:spPr/>
        <p:txBody>
          <a:bodyPr>
            <a:normAutofit fontScale="90000"/>
          </a:bodyPr>
          <a:lstStyle/>
          <a:p>
            <a:pPr algn="just"/>
            <a:r>
              <a:rPr lang="en-ZA" dirty="0"/>
              <a:t>S5 of the Western Cape Monitoring and </a:t>
            </a:r>
            <a:br>
              <a:rPr lang="en-ZA" dirty="0"/>
            </a:br>
            <a:r>
              <a:rPr lang="en-ZA" dirty="0"/>
              <a:t>Support of Municipalities Act</a:t>
            </a:r>
          </a:p>
        </p:txBody>
      </p:sp>
      <p:sp>
        <p:nvSpPr>
          <p:cNvPr id="3" name="Subtitle 2">
            <a:extLst>
              <a:ext uri="{FF2B5EF4-FFF2-40B4-BE49-F238E27FC236}">
                <a16:creationId xmlns:a16="http://schemas.microsoft.com/office/drawing/2014/main" xmlns="" id="{7A06DD3E-23E9-4852-B7C7-8C660DB45A03}"/>
              </a:ext>
            </a:extLst>
          </p:cNvPr>
          <p:cNvSpPr>
            <a:spLocks noGrp="1"/>
          </p:cNvSpPr>
          <p:nvPr>
            <p:ph type="subTitle" idx="1"/>
          </p:nvPr>
        </p:nvSpPr>
        <p:spPr/>
        <p:txBody>
          <a:bodyPr>
            <a:normAutofit fontScale="92500" lnSpcReduction="20000"/>
          </a:bodyPr>
          <a:lstStyle/>
          <a:p>
            <a:pPr lvl="2"/>
            <a:endParaRPr lang="en-ZA" dirty="0"/>
          </a:p>
          <a:p>
            <a:pPr marL="342900" indent="-342900" algn="just">
              <a:lnSpc>
                <a:spcPct val="150000"/>
              </a:lnSpc>
              <a:buFont typeface="Arial" panose="020B0604020202020204" pitchFamily="34" charset="0"/>
              <a:buChar char="•"/>
            </a:pPr>
            <a:r>
              <a:rPr lang="en-US" sz="2000" dirty="0"/>
              <a:t>The Provincial Minister must, before taking action under section 106(1) of the </a:t>
            </a:r>
            <a:r>
              <a:rPr lang="en-ZA" sz="2000" dirty="0"/>
              <a:t>Municipal Systems Act—</a:t>
            </a:r>
          </a:p>
          <a:p>
            <a:pPr algn="just">
              <a:lnSpc>
                <a:spcPct val="150000"/>
              </a:lnSpc>
            </a:pPr>
            <a:endParaRPr lang="en-ZA" sz="2000" dirty="0"/>
          </a:p>
          <a:p>
            <a:pPr lvl="2" algn="just">
              <a:lnSpc>
                <a:spcPct val="150000"/>
              </a:lnSpc>
            </a:pPr>
            <a:r>
              <a:rPr lang="en-US" sz="2000" i="1" dirty="0">
                <a:solidFill>
                  <a:schemeClr val="tx1"/>
                </a:solidFill>
                <a:latin typeface="Century Gothic" panose="020B0502020202020204" pitchFamily="34" charset="0"/>
              </a:rPr>
              <a:t>(a) </a:t>
            </a:r>
            <a:r>
              <a:rPr lang="en-US" sz="2000" dirty="0">
                <a:solidFill>
                  <a:schemeClr val="tx1"/>
                </a:solidFill>
                <a:latin typeface="Century Gothic" panose="020B0502020202020204" pitchFamily="34" charset="0"/>
              </a:rPr>
              <a:t>inform the municipality concerned in writing of relevant information received by the Provincial Minister and invite the municipality to furnish the Provincial Minister with written comment by a date determined by the Provincial </a:t>
            </a:r>
            <a:r>
              <a:rPr lang="en-ZA" sz="2000" dirty="0">
                <a:solidFill>
                  <a:schemeClr val="tx1"/>
                </a:solidFill>
                <a:latin typeface="Century Gothic" panose="020B0502020202020204" pitchFamily="34" charset="0"/>
              </a:rPr>
              <a:t>Minister; and</a:t>
            </a:r>
          </a:p>
          <a:p>
            <a:pPr lvl="2" algn="just">
              <a:lnSpc>
                <a:spcPct val="150000"/>
              </a:lnSpc>
            </a:pPr>
            <a:endParaRPr lang="en-US" sz="2000" i="1" dirty="0">
              <a:solidFill>
                <a:schemeClr val="tx1"/>
              </a:solidFill>
              <a:latin typeface="Century Gothic" panose="020B0502020202020204" pitchFamily="34" charset="0"/>
            </a:endParaRPr>
          </a:p>
          <a:p>
            <a:pPr lvl="2" algn="just">
              <a:lnSpc>
                <a:spcPct val="150000"/>
              </a:lnSpc>
            </a:pPr>
            <a:r>
              <a:rPr lang="en-US" sz="2000" i="1" dirty="0">
                <a:solidFill>
                  <a:schemeClr val="tx1"/>
                </a:solidFill>
                <a:latin typeface="Century Gothic" panose="020B0502020202020204" pitchFamily="34" charset="0"/>
              </a:rPr>
              <a:t>(b) </a:t>
            </a:r>
            <a:r>
              <a:rPr lang="en-US" sz="2000" dirty="0">
                <a:solidFill>
                  <a:schemeClr val="tx1"/>
                </a:solidFill>
                <a:latin typeface="Century Gothic" panose="020B0502020202020204" pitchFamily="34" charset="0"/>
              </a:rPr>
              <a:t>objectively assess all relevant information at the Provincial Minister’s disposal …</a:t>
            </a:r>
          </a:p>
          <a:p>
            <a:endParaRPr lang="en-US" dirty="0"/>
          </a:p>
        </p:txBody>
      </p:sp>
    </p:spTree>
    <p:extLst>
      <p:ext uri="{BB962C8B-B14F-4D97-AF65-F5344CB8AC3E}">
        <p14:creationId xmlns:p14="http://schemas.microsoft.com/office/powerpoint/2010/main" xmlns="" val="48454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A1E5F-3FDA-45DD-83D9-F8B8DC6CD084}"/>
              </a:ext>
            </a:extLst>
          </p:cNvPr>
          <p:cNvSpPr>
            <a:spLocks noGrp="1"/>
          </p:cNvSpPr>
          <p:nvPr>
            <p:ph type="ctrTitle"/>
          </p:nvPr>
        </p:nvSpPr>
        <p:spPr/>
        <p:txBody>
          <a:bodyPr>
            <a:normAutofit fontScale="90000"/>
          </a:bodyPr>
          <a:lstStyle/>
          <a:p>
            <a:pPr algn="just"/>
            <a:r>
              <a:rPr lang="en-US" dirty="0"/>
              <a:t>If the Provincial Minister decides to designate </a:t>
            </a:r>
            <a:br>
              <a:rPr lang="en-US" dirty="0"/>
            </a:br>
            <a:r>
              <a:rPr lang="en-US" dirty="0"/>
              <a:t>an investigator</a:t>
            </a:r>
            <a:endParaRPr lang="en-ZA" dirty="0"/>
          </a:p>
        </p:txBody>
      </p:sp>
      <p:sp>
        <p:nvSpPr>
          <p:cNvPr id="3" name="Subtitle 2">
            <a:extLst>
              <a:ext uri="{FF2B5EF4-FFF2-40B4-BE49-F238E27FC236}">
                <a16:creationId xmlns:a16="http://schemas.microsoft.com/office/drawing/2014/main" xmlns="" id="{7A06DD3E-23E9-4852-B7C7-8C660DB45A03}"/>
              </a:ext>
            </a:extLst>
          </p:cNvPr>
          <p:cNvSpPr>
            <a:spLocks noGrp="1"/>
          </p:cNvSpPr>
          <p:nvPr>
            <p:ph type="subTitle" idx="1"/>
          </p:nvPr>
        </p:nvSpPr>
        <p:spPr/>
        <p:txBody>
          <a:bodyPr>
            <a:normAutofit/>
          </a:bodyPr>
          <a:lstStyle/>
          <a:p>
            <a:pPr lvl="2"/>
            <a:endParaRPr lang="en-ZA" dirty="0"/>
          </a:p>
          <a:p>
            <a:endParaRPr lang="en-US" dirty="0"/>
          </a:p>
        </p:txBody>
      </p:sp>
      <p:sp>
        <p:nvSpPr>
          <p:cNvPr id="6" name="Text Placeholder 5">
            <a:extLst>
              <a:ext uri="{FF2B5EF4-FFF2-40B4-BE49-F238E27FC236}">
                <a16:creationId xmlns:a16="http://schemas.microsoft.com/office/drawing/2014/main" xmlns="" id="{CE340F28-AF0F-401C-B980-F66FD81BC06C}"/>
              </a:ext>
            </a:extLst>
          </p:cNvPr>
          <p:cNvSpPr txBox="1">
            <a:spLocks/>
          </p:cNvSpPr>
          <p:nvPr/>
        </p:nvSpPr>
        <p:spPr>
          <a:xfrm>
            <a:off x="295275" y="1196752"/>
            <a:ext cx="8597205" cy="4896073"/>
          </a:xfrm>
          <a:prstGeom prst="rect">
            <a:avLst/>
          </a:prstGeom>
        </p:spPr>
        <p:txBody>
          <a:bodyPr>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150000"/>
              </a:lnSpc>
            </a:pPr>
            <a:r>
              <a:rPr lang="en-ZA" sz="1800" dirty="0"/>
              <a:t>The investigator may —</a:t>
            </a:r>
          </a:p>
          <a:p>
            <a:pPr marL="465750" lvl="1" indent="-285750" algn="just">
              <a:lnSpc>
                <a:spcPct val="150000"/>
              </a:lnSpc>
              <a:buFont typeface="Arial" panose="020B0604020202020204" pitchFamily="34" charset="0"/>
              <a:buChar char="•"/>
            </a:pPr>
            <a:r>
              <a:rPr lang="en-US" sz="1800" dirty="0"/>
              <a:t>direct any person to produce any document in the possession of that person or under his or her control </a:t>
            </a:r>
            <a:r>
              <a:rPr lang="en-US" sz="1800" dirty="0">
                <a:solidFill>
                  <a:schemeClr val="tx1">
                    <a:lumMod val="50000"/>
                    <a:lumOff val="50000"/>
                  </a:schemeClr>
                </a:solidFill>
              </a:rPr>
              <a:t>which has a bearing on the matter being investigated; </a:t>
            </a:r>
            <a:r>
              <a:rPr lang="en-ZA" sz="1800" dirty="0">
                <a:solidFill>
                  <a:schemeClr val="tx1">
                    <a:lumMod val="50000"/>
                    <a:lumOff val="50000"/>
                  </a:schemeClr>
                </a:solidFill>
              </a:rPr>
              <a:t>and</a:t>
            </a:r>
          </a:p>
          <a:p>
            <a:pPr marL="465750" lvl="1" indent="-285750" algn="just">
              <a:lnSpc>
                <a:spcPct val="150000"/>
              </a:lnSpc>
              <a:buFont typeface="Arial" panose="020B0604020202020204" pitchFamily="34" charset="0"/>
              <a:buChar char="•"/>
            </a:pPr>
            <a:r>
              <a:rPr lang="en-US" sz="1800" dirty="0"/>
              <a:t>request an explanation from any person </a:t>
            </a:r>
            <a:r>
              <a:rPr lang="en-US" sz="1800" dirty="0">
                <a:solidFill>
                  <a:schemeClr val="tx1">
                    <a:lumMod val="50000"/>
                    <a:lumOff val="50000"/>
                  </a:schemeClr>
                </a:solidFill>
              </a:rPr>
              <a:t>whom the investigator reasonably suspects of having information that has a bearing on the matter being </a:t>
            </a:r>
            <a:r>
              <a:rPr lang="en-ZA" sz="1800" dirty="0">
                <a:solidFill>
                  <a:schemeClr val="tx1">
                    <a:lumMod val="50000"/>
                    <a:lumOff val="50000"/>
                  </a:schemeClr>
                </a:solidFill>
              </a:rPr>
              <a:t>investigated.</a:t>
            </a:r>
          </a:p>
          <a:p>
            <a:pPr algn="just">
              <a:lnSpc>
                <a:spcPct val="150000"/>
              </a:lnSpc>
            </a:pPr>
            <a:endParaRPr lang="en-ZA" sz="800" b="0" dirty="0"/>
          </a:p>
          <a:p>
            <a:pPr lvl="1" algn="just">
              <a:lnSpc>
                <a:spcPct val="150000"/>
              </a:lnSpc>
            </a:pPr>
            <a:r>
              <a:rPr lang="en-US" sz="1800" dirty="0"/>
              <a:t>The municipality and any person </a:t>
            </a:r>
            <a:r>
              <a:rPr lang="en-US" sz="1800" dirty="0">
                <a:solidFill>
                  <a:schemeClr val="tx1">
                    <a:lumMod val="50000"/>
                    <a:lumOff val="50000"/>
                  </a:schemeClr>
                </a:solidFill>
              </a:rPr>
              <a:t>referred to above </a:t>
            </a:r>
            <a:r>
              <a:rPr lang="en-US" sz="1800" dirty="0"/>
              <a:t>must cooperate with the investigator and provide all reasonable assistance </a:t>
            </a:r>
            <a:r>
              <a:rPr lang="en-US" sz="1800" dirty="0">
                <a:solidFill>
                  <a:schemeClr val="tx1">
                    <a:lumMod val="50000"/>
                    <a:lumOff val="50000"/>
                  </a:schemeClr>
                </a:solidFill>
              </a:rPr>
              <a:t>requested by the investigator for the purposes of the investigation.</a:t>
            </a:r>
            <a:endParaRPr lang="en-ZA" sz="1800" dirty="0">
              <a:solidFill>
                <a:schemeClr val="tx1">
                  <a:lumMod val="50000"/>
                  <a:lumOff val="50000"/>
                </a:schemeClr>
              </a:solidFill>
            </a:endParaRPr>
          </a:p>
        </p:txBody>
      </p:sp>
    </p:spTree>
    <p:extLst>
      <p:ext uri="{BB962C8B-B14F-4D97-AF65-F5344CB8AC3E}">
        <p14:creationId xmlns:p14="http://schemas.microsoft.com/office/powerpoint/2010/main" xmlns="" val="102446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A1E5F-3FDA-45DD-83D9-F8B8DC6CD084}"/>
              </a:ext>
            </a:extLst>
          </p:cNvPr>
          <p:cNvSpPr>
            <a:spLocks noGrp="1"/>
          </p:cNvSpPr>
          <p:nvPr>
            <p:ph type="ctrTitle"/>
          </p:nvPr>
        </p:nvSpPr>
        <p:spPr/>
        <p:txBody>
          <a:bodyPr>
            <a:normAutofit/>
          </a:bodyPr>
          <a:lstStyle/>
          <a:p>
            <a:pPr algn="just"/>
            <a:r>
              <a:rPr lang="en-ZA" dirty="0"/>
              <a:t>Criminal offences</a:t>
            </a:r>
          </a:p>
        </p:txBody>
      </p:sp>
      <p:sp>
        <p:nvSpPr>
          <p:cNvPr id="3" name="Subtitle 2">
            <a:extLst>
              <a:ext uri="{FF2B5EF4-FFF2-40B4-BE49-F238E27FC236}">
                <a16:creationId xmlns:a16="http://schemas.microsoft.com/office/drawing/2014/main" xmlns="" id="{7A06DD3E-23E9-4852-B7C7-8C660DB45A03}"/>
              </a:ext>
            </a:extLst>
          </p:cNvPr>
          <p:cNvSpPr>
            <a:spLocks noGrp="1"/>
          </p:cNvSpPr>
          <p:nvPr>
            <p:ph type="subTitle" idx="1"/>
          </p:nvPr>
        </p:nvSpPr>
        <p:spPr/>
        <p:txBody>
          <a:bodyPr>
            <a:normAutofit lnSpcReduction="10000"/>
          </a:bodyPr>
          <a:lstStyle/>
          <a:p>
            <a:pPr marL="0" lvl="1" indent="0">
              <a:buNone/>
            </a:pPr>
            <a:r>
              <a:rPr lang="en-ZA" sz="1800" dirty="0"/>
              <a:t>A person who —</a:t>
            </a:r>
          </a:p>
          <a:p>
            <a:endParaRPr lang="en-ZA" b="0" dirty="0"/>
          </a:p>
          <a:p>
            <a:pPr lvl="1" algn="just"/>
            <a:r>
              <a:rPr lang="en-US" sz="1800" dirty="0"/>
              <a:t>fails or refuses to produce any document </a:t>
            </a:r>
            <a:r>
              <a:rPr lang="en-US" sz="1800" dirty="0">
                <a:solidFill>
                  <a:schemeClr val="tx1">
                    <a:lumMod val="50000"/>
                    <a:lumOff val="50000"/>
                  </a:schemeClr>
                </a:solidFill>
              </a:rPr>
              <a:t>in his or her possession or under his or her control when directed to do so by a designated investigator</a:t>
            </a:r>
            <a:r>
              <a:rPr lang="en-ZA" sz="1800" dirty="0"/>
              <a:t>;</a:t>
            </a:r>
          </a:p>
          <a:p>
            <a:pPr algn="just"/>
            <a:endParaRPr lang="en-ZA" b="0" dirty="0"/>
          </a:p>
          <a:p>
            <a:pPr lvl="1" algn="just"/>
            <a:r>
              <a:rPr lang="en-US" sz="1800" dirty="0"/>
              <a:t>prevents any person from producing any document </a:t>
            </a:r>
            <a:r>
              <a:rPr lang="en-US" sz="1800" dirty="0">
                <a:solidFill>
                  <a:schemeClr val="tx1">
                    <a:lumMod val="50000"/>
                    <a:lumOff val="50000"/>
                  </a:schemeClr>
                </a:solidFill>
              </a:rPr>
              <a:t>in that person’s possession or under that person’s control when that person is directed to do so by a designated investigator</a:t>
            </a:r>
            <a:r>
              <a:rPr lang="en-US" sz="1800" dirty="0"/>
              <a:t>;</a:t>
            </a:r>
          </a:p>
          <a:p>
            <a:pPr algn="just"/>
            <a:endParaRPr lang="en-US" b="0" dirty="0"/>
          </a:p>
          <a:p>
            <a:pPr lvl="1" algn="just"/>
            <a:r>
              <a:rPr lang="en-US" sz="1800" dirty="0">
                <a:solidFill>
                  <a:schemeClr val="tx1">
                    <a:lumMod val="50000"/>
                    <a:lumOff val="50000"/>
                  </a:schemeClr>
                </a:solidFill>
              </a:rPr>
              <a:t>with the intention of hindering or obstructing the investigation of a matter by the investigator, </a:t>
            </a:r>
            <a:r>
              <a:rPr lang="en-US" sz="1800" dirty="0"/>
              <a:t>destroys or conceals any document,</a:t>
            </a:r>
            <a:r>
              <a:rPr lang="en-US" sz="1800" dirty="0">
                <a:solidFill>
                  <a:schemeClr val="tx1">
                    <a:lumMod val="50000"/>
                    <a:lumOff val="50000"/>
                  </a:schemeClr>
                </a:solidFill>
              </a:rPr>
              <a:t> or object, that to his or her knowledge may be of assistance to a designated investigator</a:t>
            </a:r>
            <a:r>
              <a:rPr lang="en-US" sz="1800" dirty="0"/>
              <a:t>,</a:t>
            </a:r>
          </a:p>
          <a:p>
            <a:pPr algn="just"/>
            <a:endParaRPr lang="en-US" b="0" dirty="0"/>
          </a:p>
          <a:p>
            <a:pPr algn="just"/>
            <a:r>
              <a:rPr lang="en-US" b="0" dirty="0"/>
              <a:t>commits an offence and is liable on conviction to a fine or to imprisonment not </a:t>
            </a:r>
            <a:r>
              <a:rPr lang="en-ZA" b="0" dirty="0"/>
              <a:t>exceeding 12 months.</a:t>
            </a:r>
            <a:endParaRPr lang="en-ZA" dirty="0"/>
          </a:p>
          <a:p>
            <a:endParaRPr lang="en-US" dirty="0"/>
          </a:p>
        </p:txBody>
      </p:sp>
      <p:sp>
        <p:nvSpPr>
          <p:cNvPr id="6" name="Text Placeholder 5">
            <a:extLst>
              <a:ext uri="{FF2B5EF4-FFF2-40B4-BE49-F238E27FC236}">
                <a16:creationId xmlns:a16="http://schemas.microsoft.com/office/drawing/2014/main" xmlns="" id="{CE340F28-AF0F-401C-B980-F66FD81BC06C}"/>
              </a:ext>
            </a:extLst>
          </p:cNvPr>
          <p:cNvSpPr txBox="1">
            <a:spLocks/>
          </p:cNvSpPr>
          <p:nvPr/>
        </p:nvSpPr>
        <p:spPr>
          <a:xfrm>
            <a:off x="295275" y="1196752"/>
            <a:ext cx="8597205" cy="4896073"/>
          </a:xfrm>
          <a:prstGeom prst="rect">
            <a:avLst/>
          </a:prstGeom>
        </p:spPr>
        <p:txBody>
          <a:bodyPr>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150000"/>
              </a:lnSpc>
            </a:pPr>
            <a:endParaRPr lang="en-ZA" sz="1800" dirty="0"/>
          </a:p>
        </p:txBody>
      </p:sp>
    </p:spTree>
    <p:extLst>
      <p:ext uri="{BB962C8B-B14F-4D97-AF65-F5344CB8AC3E}">
        <p14:creationId xmlns:p14="http://schemas.microsoft.com/office/powerpoint/2010/main" xmlns="" val="305184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A1E5F-3FDA-45DD-83D9-F8B8DC6CD084}"/>
              </a:ext>
            </a:extLst>
          </p:cNvPr>
          <p:cNvSpPr>
            <a:spLocks noGrp="1"/>
          </p:cNvSpPr>
          <p:nvPr>
            <p:ph type="ctrTitle"/>
          </p:nvPr>
        </p:nvSpPr>
        <p:spPr/>
        <p:txBody>
          <a:bodyPr>
            <a:normAutofit/>
          </a:bodyPr>
          <a:lstStyle/>
          <a:p>
            <a:pPr algn="just"/>
            <a:r>
              <a:rPr lang="en-ZA" dirty="0"/>
              <a:t>Mandatory reporting requirements</a:t>
            </a:r>
          </a:p>
        </p:txBody>
      </p:sp>
      <p:sp>
        <p:nvSpPr>
          <p:cNvPr id="3" name="Subtitle 2">
            <a:extLst>
              <a:ext uri="{FF2B5EF4-FFF2-40B4-BE49-F238E27FC236}">
                <a16:creationId xmlns:a16="http://schemas.microsoft.com/office/drawing/2014/main" xmlns="" id="{7A06DD3E-23E9-4852-B7C7-8C660DB45A03}"/>
              </a:ext>
            </a:extLst>
          </p:cNvPr>
          <p:cNvSpPr>
            <a:spLocks noGrp="1"/>
          </p:cNvSpPr>
          <p:nvPr>
            <p:ph type="subTitle" idx="1"/>
          </p:nvPr>
        </p:nvSpPr>
        <p:spPr/>
        <p:txBody>
          <a:bodyPr>
            <a:normAutofit/>
          </a:bodyPr>
          <a:lstStyle/>
          <a:p>
            <a:pPr lvl="2"/>
            <a:endParaRPr lang="en-ZA" dirty="0"/>
          </a:p>
          <a:p>
            <a:endParaRPr lang="en-US" dirty="0"/>
          </a:p>
        </p:txBody>
      </p:sp>
      <p:sp>
        <p:nvSpPr>
          <p:cNvPr id="6" name="Text Placeholder 5">
            <a:extLst>
              <a:ext uri="{FF2B5EF4-FFF2-40B4-BE49-F238E27FC236}">
                <a16:creationId xmlns:a16="http://schemas.microsoft.com/office/drawing/2014/main" xmlns="" id="{CE340F28-AF0F-401C-B980-F66FD81BC06C}"/>
              </a:ext>
            </a:extLst>
          </p:cNvPr>
          <p:cNvSpPr txBox="1">
            <a:spLocks/>
          </p:cNvSpPr>
          <p:nvPr/>
        </p:nvSpPr>
        <p:spPr>
          <a:xfrm>
            <a:off x="295275" y="1196752"/>
            <a:ext cx="8597205" cy="4896073"/>
          </a:xfrm>
          <a:prstGeom prst="rect">
            <a:avLst/>
          </a:prstGeom>
        </p:spPr>
        <p:txBody>
          <a:bodyPr>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150000"/>
              </a:lnSpc>
            </a:pPr>
            <a:endParaRPr lang="en-ZA" sz="1800" dirty="0"/>
          </a:p>
        </p:txBody>
      </p:sp>
      <p:sp>
        <p:nvSpPr>
          <p:cNvPr id="5" name="Text Placeholder 4">
            <a:extLst>
              <a:ext uri="{FF2B5EF4-FFF2-40B4-BE49-F238E27FC236}">
                <a16:creationId xmlns:a16="http://schemas.microsoft.com/office/drawing/2014/main" xmlns="" id="{3428CC0B-F2FB-4EFD-B495-85B4A0E9AD4B}"/>
              </a:ext>
            </a:extLst>
          </p:cNvPr>
          <p:cNvSpPr txBox="1">
            <a:spLocks/>
          </p:cNvSpPr>
          <p:nvPr/>
        </p:nvSpPr>
        <p:spPr>
          <a:xfrm>
            <a:off x="447675" y="1349153"/>
            <a:ext cx="8353425" cy="4813746"/>
          </a:xfrm>
          <a:prstGeom prst="rect">
            <a:avLst/>
          </a:prstGeom>
        </p:spPr>
        <p:txBody>
          <a:bodyPr>
            <a:normAutofit lnSpcReduction="10000"/>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endParaRPr lang="en-ZA" sz="1900" dirty="0"/>
          </a:p>
          <a:p>
            <a:pPr lvl="1" algn="just">
              <a:lnSpc>
                <a:spcPct val="150000"/>
              </a:lnSpc>
            </a:pPr>
            <a:r>
              <a:rPr lang="en-ZA" sz="1900" dirty="0"/>
              <a:t>Section 34(1)(a) and (b) of the </a:t>
            </a:r>
            <a:r>
              <a:rPr lang="en-ZA" sz="1900" b="1" dirty="0"/>
              <a:t>Prevention and Combating of Corrupt Activities Act</a:t>
            </a:r>
            <a:r>
              <a:rPr lang="en-ZA" sz="1900" dirty="0"/>
              <a:t> places an obligation on any official in a position of authority to report the offences of corruption, theft, fraud, </a:t>
            </a:r>
            <a:r>
              <a:rPr lang="en-ZA" sz="1900" dirty="0">
                <a:solidFill>
                  <a:schemeClr val="tx1">
                    <a:lumMod val="50000"/>
                    <a:lumOff val="50000"/>
                  </a:schemeClr>
                </a:solidFill>
              </a:rPr>
              <a:t>extortion, forgery or uttering a forged document </a:t>
            </a:r>
            <a:r>
              <a:rPr lang="en-ZA" sz="1900" dirty="0"/>
              <a:t>involving an amount of R100 000 or more to the South African Police Service (SAPS).</a:t>
            </a:r>
          </a:p>
          <a:p>
            <a:pPr marL="285750" indent="-285750" algn="just">
              <a:lnSpc>
                <a:spcPct val="150000"/>
              </a:lnSpc>
              <a:buFont typeface="Arial" pitchFamily="34" charset="0"/>
              <a:buChar char="•"/>
            </a:pPr>
            <a:endParaRPr lang="en-ZA" sz="1900" b="0" dirty="0"/>
          </a:p>
          <a:p>
            <a:pPr marL="645750" lvl="2" indent="-285750" algn="just">
              <a:lnSpc>
                <a:spcPct val="150000"/>
              </a:lnSpc>
            </a:pPr>
            <a:r>
              <a:rPr lang="en-ZA" sz="1900" dirty="0"/>
              <a:t>Failure to comply with this duty is a criminal offence</a:t>
            </a:r>
          </a:p>
          <a:p>
            <a:pPr marL="645750" lvl="2" indent="-285750" algn="just">
              <a:lnSpc>
                <a:spcPct val="150000"/>
              </a:lnSpc>
            </a:pPr>
            <a:r>
              <a:rPr lang="en-ZA" sz="1900" dirty="0"/>
              <a:t>“position of authority” includes any public officer in the senior management service of a public body. </a:t>
            </a:r>
          </a:p>
          <a:p>
            <a:pPr marL="285750" indent="-285750" algn="just">
              <a:buFont typeface="Arial" pitchFamily="34" charset="0"/>
              <a:buChar char="•"/>
            </a:pPr>
            <a:endParaRPr lang="en-ZA" b="0" dirty="0"/>
          </a:p>
        </p:txBody>
      </p:sp>
    </p:spTree>
    <p:extLst>
      <p:ext uri="{BB962C8B-B14F-4D97-AF65-F5344CB8AC3E}">
        <p14:creationId xmlns:p14="http://schemas.microsoft.com/office/powerpoint/2010/main" xmlns="" val="193948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33275A93-2205-4D45-A25E-B6DAF7DBEC08}"/>
              </a:ext>
            </a:extLst>
          </p:cNvPr>
          <p:cNvSpPr>
            <a:spLocks noGrp="1"/>
          </p:cNvSpPr>
          <p:nvPr>
            <p:ph type="body" idx="1"/>
          </p:nvPr>
        </p:nvSpPr>
        <p:spPr>
          <a:xfrm>
            <a:off x="914400" y="2371725"/>
            <a:ext cx="7580314" cy="1913836"/>
          </a:xfrm>
        </p:spPr>
        <p:txBody>
          <a:bodyPr/>
          <a:lstStyle/>
          <a:p>
            <a:r>
              <a:rPr lang="en-ZA" dirty="0"/>
              <a:t>Receipt of allegations and complaints</a:t>
            </a:r>
          </a:p>
          <a:p>
            <a:endParaRPr lang="en-ZA" dirty="0"/>
          </a:p>
        </p:txBody>
      </p:sp>
    </p:spTree>
    <p:extLst>
      <p:ext uri="{BB962C8B-B14F-4D97-AF65-F5344CB8AC3E}">
        <p14:creationId xmlns:p14="http://schemas.microsoft.com/office/powerpoint/2010/main" xmlns="" val="13719673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10408</TotalTime>
  <Words>1460</Words>
  <Application>Microsoft Office PowerPoint</Application>
  <PresentationFormat>On-screen Show (4:3)</PresentationFormat>
  <Paragraphs>118</Paragraphs>
  <Slides>21</Slides>
  <Notes>11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26" baseType="lpstr">
      <vt:lpstr>Custom Design</vt:lpstr>
      <vt:lpstr>2_Custom Design</vt:lpstr>
      <vt:lpstr>WCG-PPT Master-121022-amc</vt:lpstr>
      <vt:lpstr>Office Theme</vt:lpstr>
      <vt:lpstr>think-cell Slide</vt:lpstr>
      <vt:lpstr>   Standing Committee on Local Government  S106 Investigations  9 March 2021 </vt:lpstr>
      <vt:lpstr>Provincial Investigations in Local Government</vt:lpstr>
      <vt:lpstr>Slide 3</vt:lpstr>
      <vt:lpstr>S106 of the Municipal Systems Act </vt:lpstr>
      <vt:lpstr>S5 of the Western Cape Monitoring and  Support of Municipalities Act</vt:lpstr>
      <vt:lpstr>If the Provincial Minister decides to designate  an investigator</vt:lpstr>
      <vt:lpstr>Criminal offences</vt:lpstr>
      <vt:lpstr>Mandatory reporting requirements</vt:lpstr>
      <vt:lpstr>Slide 9</vt:lpstr>
      <vt:lpstr>Receipt of allegations and complaints</vt:lpstr>
      <vt:lpstr>Receipt of allegations and complaints</vt:lpstr>
      <vt:lpstr>Receipt of allegations and complaints</vt:lpstr>
      <vt:lpstr>Slide 13</vt:lpstr>
      <vt:lpstr>Section 106 of the Systems Act investigations were initiated and finalised in:</vt:lpstr>
      <vt:lpstr>Section 106 of the Systems Act investigations were initiated and finalised in:</vt:lpstr>
      <vt:lpstr>In addition to the above, section 106 investigations were initiated in:</vt:lpstr>
      <vt:lpstr>In addition to the above, section 106 investigations were initiated in:</vt:lpstr>
      <vt:lpstr>Slide 18</vt:lpstr>
      <vt:lpstr>Limitations to Provincial Mandate</vt:lpstr>
      <vt:lpstr>Limitations to Provincial Mandate</vt:lpstr>
      <vt:lpstr>Slide 21</vt:lpstr>
    </vt:vector>
  </TitlesOfParts>
  <Company>YWood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sub-title  Date of presentation</dc:title>
  <dc:creator>Marios</dc:creator>
  <cp:lastModifiedBy>USER</cp:lastModifiedBy>
  <cp:revision>700</cp:revision>
  <cp:lastPrinted>2018-12-07T12:43:37Z</cp:lastPrinted>
  <dcterms:created xsi:type="dcterms:W3CDTF">2011-10-06T13:46:04Z</dcterms:created>
  <dcterms:modified xsi:type="dcterms:W3CDTF">2021-03-09T14:25:38Z</dcterms:modified>
</cp:coreProperties>
</file>