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style9.xml" ContentType="application/vnd.ms-office.chartstyle+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diagrams/drawing3.xml" ContentType="application/vnd.ms-office.drawingml.diagramDrawing+xml"/>
  <Override PartName="/ppt/charts/style1.xml" ContentType="application/vnd.ms-office.chartstyl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diagrams/layout4.xml" ContentType="application/vnd.openxmlformats-officedocument.drawingml.diagramLayout+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4.xml" ContentType="application/vnd.openxmlformats-officedocument.drawingml.chart+xml"/>
  <Override PartName="/ppt/diagrams/data3.xml" ContentType="application/vnd.openxmlformats-officedocument.drawingml.diagramData+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charts/style3.xml" ContentType="application/vnd.ms-office.chartstyl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diagrams/colors2.xml" ContentType="application/vnd.openxmlformats-officedocument.drawingml.diagramColors+xml"/>
  <Override PartName="/ppt/charts/colors9.xml" ContentType="application/vnd.ms-office.chartcolor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theme/themeOverride4.xml" ContentType="application/vnd.openxmlformats-officedocument.themeOverr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77" r:id="rId2"/>
    <p:sldMasterId id="2147483900" r:id="rId3"/>
    <p:sldMasterId id="2147483940" r:id="rId4"/>
    <p:sldMasterId id="2147483953" r:id="rId5"/>
  </p:sldMasterIdLst>
  <p:notesMasterIdLst>
    <p:notesMasterId r:id="rId42"/>
  </p:notesMasterIdLst>
  <p:handoutMasterIdLst>
    <p:handoutMasterId r:id="rId43"/>
  </p:handoutMasterIdLst>
  <p:sldIdLst>
    <p:sldId id="670" r:id="rId6"/>
    <p:sldId id="774" r:id="rId7"/>
    <p:sldId id="762" r:id="rId8"/>
    <p:sldId id="734" r:id="rId9"/>
    <p:sldId id="722" r:id="rId10"/>
    <p:sldId id="768" r:id="rId11"/>
    <p:sldId id="717" r:id="rId12"/>
    <p:sldId id="751" r:id="rId13"/>
    <p:sldId id="752" r:id="rId14"/>
    <p:sldId id="750" r:id="rId15"/>
    <p:sldId id="767" r:id="rId16"/>
    <p:sldId id="765" r:id="rId17"/>
    <p:sldId id="766" r:id="rId18"/>
    <p:sldId id="671" r:id="rId19"/>
    <p:sldId id="775" r:id="rId20"/>
    <p:sldId id="776" r:id="rId21"/>
    <p:sldId id="784" r:id="rId22"/>
    <p:sldId id="777" r:id="rId23"/>
    <p:sldId id="567" r:id="rId24"/>
    <p:sldId id="783" r:id="rId25"/>
    <p:sldId id="770" r:id="rId26"/>
    <p:sldId id="758" r:id="rId27"/>
    <p:sldId id="759" r:id="rId28"/>
    <p:sldId id="769" r:id="rId29"/>
    <p:sldId id="655" r:id="rId30"/>
    <p:sldId id="656" r:id="rId31"/>
    <p:sldId id="657" r:id="rId32"/>
    <p:sldId id="773" r:id="rId33"/>
    <p:sldId id="771" r:id="rId34"/>
    <p:sldId id="772" r:id="rId35"/>
    <p:sldId id="677" r:id="rId36"/>
    <p:sldId id="778" r:id="rId37"/>
    <p:sldId id="779" r:id="rId38"/>
    <p:sldId id="780" r:id="rId39"/>
    <p:sldId id="781" r:id="rId40"/>
    <p:sldId id="666" r:id="rId41"/>
  </p:sldIdLst>
  <p:sldSz cx="12192000" cy="6858000"/>
  <p:notesSz cx="6808788" cy="9940925"/>
  <p:defaultTextStyle>
    <a:defPPr>
      <a:defRPr lang="en-US"/>
    </a:defPPr>
    <a:lvl1pPr algn="l" rtl="0" fontAlgn="base">
      <a:spcBef>
        <a:spcPct val="0"/>
      </a:spcBef>
      <a:spcAft>
        <a:spcPct val="0"/>
      </a:spcAft>
      <a:defRPr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98"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ColorStyle" Target="colors9.xml"/><Relationship Id="rId2" Type="http://schemas.openxmlformats.org/officeDocument/2006/relationships/package" Target="../embeddings/Microsoft_Office_Excel_Worksheet5.xlsx"/><Relationship Id="rId1" Type="http://schemas.openxmlformats.org/officeDocument/2006/relationships/themeOverride" Target="../theme/themeOverride5.xml"/><Relationship Id="rId4"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2000" dirty="0">
                <a:solidFill>
                  <a:schemeClr val="tx1"/>
                </a:solidFill>
                <a:latin typeface="Arial" panose="020B0604020202020204" pitchFamily="34" charset="0"/>
                <a:cs typeface="Arial" panose="020B0604020202020204" pitchFamily="34" charset="0"/>
              </a:rPr>
              <a:t>USAASA PERFORMANCE TRENDS </a:t>
            </a:r>
          </a:p>
        </c:rich>
      </c:tx>
      <c:layout/>
      <c:spPr>
        <a:noFill/>
        <a:ln>
          <a:noFill/>
        </a:ln>
        <a:effectLst/>
      </c:spPr>
    </c:title>
    <c:plotArea>
      <c:layout/>
      <c:barChart>
        <c:barDir val="bar"/>
        <c:grouping val="clustered"/>
        <c:ser>
          <c:idx val="0"/>
          <c:order val="0"/>
          <c:tx>
            <c:strRef>
              <c:f>'USAASA PERFORMANCE'!$B$1</c:f>
              <c:strCache>
                <c:ptCount val="1"/>
                <c:pt idx="0">
                  <c:v>Achieved</c:v>
                </c:pt>
              </c:strCache>
            </c:strRef>
          </c:tx>
          <c:spPr>
            <a:solidFill>
              <a:srgbClr val="2CA04D"/>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'USAASA PERFORMANCE'!$A$2:$A$5</c:f>
              <c:strCache>
                <c:ptCount val="4"/>
                <c:pt idx="0">
                  <c:v>2016/17</c:v>
                </c:pt>
                <c:pt idx="1">
                  <c:v>2017/18</c:v>
                </c:pt>
                <c:pt idx="2">
                  <c:v>2018/19</c:v>
                </c:pt>
                <c:pt idx="3">
                  <c:v>2019/20</c:v>
                </c:pt>
              </c:strCache>
            </c:strRef>
          </c:cat>
          <c:val>
            <c:numRef>
              <c:f>'USAASA PERFORMANCE'!$B$2:$B$5</c:f>
              <c:numCache>
                <c:formatCode>0%</c:formatCode>
                <c:ptCount val="4"/>
                <c:pt idx="0">
                  <c:v>0.67000000000000015</c:v>
                </c:pt>
                <c:pt idx="1">
                  <c:v>0.42000000000000004</c:v>
                </c:pt>
                <c:pt idx="2">
                  <c:v>0.5</c:v>
                </c:pt>
                <c:pt idx="3">
                  <c:v>0.5</c:v>
                </c:pt>
              </c:numCache>
            </c:numRef>
          </c:val>
          <c:extLst xmlns:c16r2="http://schemas.microsoft.com/office/drawing/2015/06/chart">
            <c:ext xmlns:c16="http://schemas.microsoft.com/office/drawing/2014/chart" uri="{C3380CC4-5D6E-409C-BE32-E72D297353CC}">
              <c16:uniqueId val="{00000000-02D2-4D44-AF54-7D38B464EBDF}"/>
            </c:ext>
          </c:extLst>
        </c:ser>
        <c:ser>
          <c:idx val="1"/>
          <c:order val="1"/>
          <c:tx>
            <c:strRef>
              <c:f>'USAASA PERFORMANCE'!$C$1</c:f>
              <c:strCache>
                <c:ptCount val="1"/>
                <c:pt idx="0">
                  <c:v>Not Achieved</c:v>
                </c:pt>
              </c:strCache>
            </c:strRef>
          </c:tx>
          <c:spPr>
            <a:solidFill>
              <a:srgbClr val="FF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'USAASA PERFORMANCE'!$A$2:$A$5</c:f>
              <c:strCache>
                <c:ptCount val="4"/>
                <c:pt idx="0">
                  <c:v>2016/17</c:v>
                </c:pt>
                <c:pt idx="1">
                  <c:v>2017/18</c:v>
                </c:pt>
                <c:pt idx="2">
                  <c:v>2018/19</c:v>
                </c:pt>
                <c:pt idx="3">
                  <c:v>2019/20</c:v>
                </c:pt>
              </c:strCache>
            </c:strRef>
          </c:cat>
          <c:val>
            <c:numRef>
              <c:f>'USAASA PERFORMANCE'!$C$2:$C$5</c:f>
              <c:numCache>
                <c:formatCode>0%</c:formatCode>
                <c:ptCount val="4"/>
                <c:pt idx="0">
                  <c:v>0.33000000000000007</c:v>
                </c:pt>
                <c:pt idx="1">
                  <c:v>0.58000000000000007</c:v>
                </c:pt>
                <c:pt idx="2">
                  <c:v>0.5</c:v>
                </c:pt>
                <c:pt idx="3">
                  <c:v>0.5</c:v>
                </c:pt>
              </c:numCache>
            </c:numRef>
          </c:val>
          <c:extLst xmlns:c16r2="http://schemas.microsoft.com/office/drawing/2015/06/chart">
            <c:ext xmlns:c16="http://schemas.microsoft.com/office/drawing/2014/chart" uri="{C3380CC4-5D6E-409C-BE32-E72D297353CC}">
              <c16:uniqueId val="{00000001-02D2-4D44-AF54-7D38B464EBDF}"/>
            </c:ext>
          </c:extLst>
        </c:ser>
        <c:dLbls>
          <c:showVal val="1"/>
        </c:dLbls>
        <c:gapWidth val="182"/>
        <c:axId val="87770240"/>
        <c:axId val="87771776"/>
      </c:barChart>
      <c:catAx>
        <c:axId val="87770240"/>
        <c:scaling>
          <c:orientation val="minMax"/>
        </c:scaling>
        <c:axPos val="l"/>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7771776"/>
        <c:crosses val="autoZero"/>
        <c:auto val="1"/>
        <c:lblAlgn val="ctr"/>
        <c:lblOffset val="100"/>
      </c:catAx>
      <c:valAx>
        <c:axId val="87771776"/>
        <c:scaling>
          <c:orientation val="minMax"/>
        </c:scaling>
        <c:axPos val="b"/>
        <c:majorGridlines>
          <c:spPr>
            <a:ln w="9525" cap="flat" cmpd="sng" algn="ctr">
              <a:solidFill>
                <a:schemeClr val="tx1">
                  <a:lumMod val="15000"/>
                  <a:lumOff val="85000"/>
                </a:schemeClr>
              </a:solidFill>
              <a:round/>
            </a:ln>
            <a:effectLst/>
          </c:spPr>
        </c:majorGridlines>
        <c:numFmt formatCode="0%" sourceLinked="1"/>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77702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chart>
  <c:spPr>
    <a:gradFill>
      <a:gsLst>
        <a:gs pos="0">
          <a:srgbClr val="BBE0E3">
            <a:lumMod val="5000"/>
            <a:lumOff val="95000"/>
          </a:srgbClr>
        </a:gs>
        <a:gs pos="74000">
          <a:srgbClr val="BBE0E3">
            <a:lumMod val="45000"/>
            <a:lumOff val="55000"/>
          </a:srgbClr>
        </a:gs>
        <a:gs pos="83000">
          <a:srgbClr val="BBE0E3">
            <a:lumMod val="45000"/>
            <a:lumOff val="55000"/>
          </a:srgbClr>
        </a:gs>
        <a:gs pos="100000">
          <a:srgbClr val="BBE0E3">
            <a:lumMod val="30000"/>
            <a:lumOff val="70000"/>
          </a:srgbClr>
        </a:gs>
      </a:gsLst>
      <a:lin ang="5400000" scaled="1"/>
    </a:gradFill>
    <a:ln w="9525" cap="flat" cmpd="sng" algn="ctr">
      <a:solidFill>
        <a:schemeClr val="tx1">
          <a:lumMod val="15000"/>
          <a:lumOff val="85000"/>
        </a:schemeClr>
      </a:solidFill>
      <a:round/>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rgbClr val="000000"/>
                </a:solidFill>
                <a:latin typeface="Arial" panose="020B0604020202020204" pitchFamily="34" charset="0"/>
                <a:ea typeface="+mn-ea"/>
                <a:cs typeface="Arial" panose="020B0604020202020204" pitchFamily="34" charset="0"/>
              </a:defRPr>
            </a:pPr>
            <a:r>
              <a:rPr lang="en-ZA" b="1" dirty="0" smtClean="0"/>
              <a:t>USAASA</a:t>
            </a:r>
            <a:r>
              <a:rPr lang="en-ZA" b="1" baseline="0" dirty="0" smtClean="0"/>
              <a:t> 2019/2020 ANNAUL PERFORMANCE </a:t>
            </a:r>
            <a:endParaRPr lang="en-ZA" b="1" dirty="0"/>
          </a:p>
        </c:rich>
      </c:tx>
      <c:layout/>
      <c:spPr>
        <a:noFill/>
        <a:ln>
          <a:noFill/>
        </a:ln>
        <a:effectLst/>
      </c:spPr>
    </c:title>
    <c:plotArea>
      <c:layout/>
      <c:barChart>
        <c:barDir val="col"/>
        <c:grouping val="clustered"/>
        <c:ser>
          <c:idx val="0"/>
          <c:order val="0"/>
          <c:tx>
            <c:strRef>
              <c:f>Sheet1!$B$1</c:f>
              <c:strCache>
                <c:ptCount val="1"/>
                <c:pt idx="0">
                  <c:v>No. of Planned Targets </c:v>
                </c:pt>
              </c:strCache>
            </c:strRef>
          </c:tx>
          <c:spPr>
            <a:solidFill>
              <a:schemeClr val="accent1">
                <a:lumMod val="50000"/>
              </a:schemeClr>
            </a:solidFill>
            <a:ln>
              <a:noFill/>
            </a:ln>
            <a:effectLst/>
          </c:spPr>
          <c:dLbls>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trendline>
          <c:cat>
            <c:strRef>
              <c:f>Sheet1!$A$2</c:f>
              <c:strCache>
                <c:ptCount val="1"/>
                <c:pt idx="0">
                  <c:v>Planned targets </c:v>
                </c:pt>
              </c:strCache>
            </c:strRef>
          </c:cat>
          <c:val>
            <c:numRef>
              <c:f>Sheet1!$B$2</c:f>
              <c:numCache>
                <c:formatCode>General</c:formatCode>
                <c:ptCount val="1"/>
                <c:pt idx="0">
                  <c:v>6</c:v>
                </c:pt>
              </c:numCache>
            </c:numRef>
          </c:val>
          <c:extLst xmlns:c16r2="http://schemas.microsoft.com/office/drawing/2015/06/chart">
            <c:ext xmlns:c16="http://schemas.microsoft.com/office/drawing/2014/chart" uri="{C3380CC4-5D6E-409C-BE32-E72D297353CC}">
              <c16:uniqueId val="{00000000-F0B1-4DDF-96D2-E992C4601F04}"/>
            </c:ext>
          </c:extLst>
        </c:ser>
        <c:ser>
          <c:idx val="1"/>
          <c:order val="1"/>
          <c:tx>
            <c:strRef>
              <c:f>Sheet1!$C$1</c:f>
              <c:strCache>
                <c:ptCount val="1"/>
                <c:pt idx="0">
                  <c:v>Achieved </c:v>
                </c:pt>
              </c:strCache>
            </c:strRef>
          </c:tx>
          <c:spPr>
            <a:solidFill>
              <a:srgbClr val="00B050"/>
            </a:solidFill>
            <a:ln>
              <a:noFill/>
            </a:ln>
            <a:effectLst/>
          </c:spPr>
          <c:dLbls>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round/>
                    </a:ln>
                    <a:effectLst/>
                  </c:spPr>
                </c15:leaderLines>
              </c:ext>
            </c:extLst>
          </c:dLbls>
          <c:cat>
            <c:strRef>
              <c:f>Sheet1!$A$2</c:f>
              <c:strCache>
                <c:ptCount val="1"/>
                <c:pt idx="0">
                  <c:v>Planned targets </c:v>
                </c:pt>
              </c:strCache>
            </c:strRef>
          </c:cat>
          <c:val>
            <c:numRef>
              <c:f>Sheet1!$C$2</c:f>
              <c:numCache>
                <c:formatCode>General</c:formatCode>
                <c:ptCount val="1"/>
                <c:pt idx="0">
                  <c:v>3</c:v>
                </c:pt>
              </c:numCache>
            </c:numRef>
          </c:val>
          <c:extLst xmlns:c16r2="http://schemas.microsoft.com/office/drawing/2015/06/chart">
            <c:ext xmlns:c16="http://schemas.microsoft.com/office/drawing/2014/chart" uri="{C3380CC4-5D6E-409C-BE32-E72D297353CC}">
              <c16:uniqueId val="{00000001-F0B1-4DDF-96D2-E992C4601F04}"/>
            </c:ext>
          </c:extLst>
        </c:ser>
        <c:ser>
          <c:idx val="2"/>
          <c:order val="2"/>
          <c:tx>
            <c:strRef>
              <c:f>Sheet1!$D$1</c:f>
              <c:strCache>
                <c:ptCount val="1"/>
                <c:pt idx="0">
                  <c:v>Not Achieved </c:v>
                </c:pt>
              </c:strCache>
            </c:strRef>
          </c:tx>
          <c:spPr>
            <a:solidFill>
              <a:srgbClr val="FF0000"/>
            </a:solidFill>
            <a:ln>
              <a:noFill/>
            </a:ln>
            <a:effectLst/>
          </c:spPr>
          <c:dLbls>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round/>
                    </a:ln>
                    <a:effectLst/>
                  </c:spPr>
                </c15:leaderLines>
              </c:ext>
            </c:extLst>
          </c:dLbls>
          <c:cat>
            <c:strRef>
              <c:f>Sheet1!$A$2</c:f>
              <c:strCache>
                <c:ptCount val="1"/>
                <c:pt idx="0">
                  <c:v>Planned targets </c:v>
                </c:pt>
              </c:strCache>
            </c:strRef>
          </c:cat>
          <c:val>
            <c:numRef>
              <c:f>Sheet1!$D$2</c:f>
              <c:numCache>
                <c:formatCode>General</c:formatCode>
                <c:ptCount val="1"/>
                <c:pt idx="0">
                  <c:v>3</c:v>
                </c:pt>
              </c:numCache>
            </c:numRef>
          </c:val>
          <c:extLst xmlns:c16r2="http://schemas.microsoft.com/office/drawing/2015/06/chart">
            <c:ext xmlns:c16="http://schemas.microsoft.com/office/drawing/2014/chart" uri="{C3380CC4-5D6E-409C-BE32-E72D297353CC}">
              <c16:uniqueId val="{00000002-F0B1-4DDF-96D2-E992C4601F04}"/>
            </c:ext>
          </c:extLst>
        </c:ser>
        <c:dLbls>
          <c:showVal val="1"/>
        </c:dLbls>
        <c:gapWidth val="219"/>
        <c:overlap val="-27"/>
        <c:axId val="100792576"/>
        <c:axId val="100921728"/>
      </c:barChart>
      <c:catAx>
        <c:axId val="100792576"/>
        <c:scaling>
          <c:orientation val="minMax"/>
        </c:scaling>
        <c:axPos val="b"/>
        <c:title>
          <c:layout/>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tickLblPos val="nextTo"/>
        <c:spPr>
          <a:noFill/>
          <a:ln w="9525">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00921728"/>
        <c:crosses val="autoZero"/>
        <c:auto val="1"/>
        <c:lblAlgn val="ctr"/>
        <c:lblOffset val="100"/>
      </c:catAx>
      <c:valAx>
        <c:axId val="100921728"/>
        <c:scaling>
          <c:orientation val="minMax"/>
        </c:scaling>
        <c:axPos val="l"/>
        <c:majorGridlines>
          <c:spPr>
            <a:ln w="9525">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r>
                  <a:rPr lang="en-ZA" dirty="0"/>
                  <a:t>QUARTERLY TARGETS </a:t>
                </a:r>
              </a:p>
            </c:rich>
          </c:tx>
          <c:layout>
            <c:manualLayout>
              <c:xMode val="edge"/>
              <c:yMode val="edge"/>
              <c:x val="2.5462962962962965E-2"/>
              <c:y val="0.13778465191851016"/>
            </c:manualLayout>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00792576"/>
        <c:crosses val="autoZero"/>
        <c:crossBetween val="between"/>
      </c:valAx>
      <c:dTable>
        <c:showHorzBorder val="1"/>
        <c:showVertBorder val="1"/>
        <c:showOutline val="1"/>
        <c:showKeys val="1"/>
        <c:spPr>
          <a:noFill/>
          <a:ln w="9525">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Table>
      <c:spPr>
        <a:noFill/>
        <a:ln>
          <a:noFill/>
        </a:ln>
        <a:effectLst/>
      </c:spPr>
    </c:plotArea>
    <c:legend>
      <c:legendPos val="b"/>
      <c:layout/>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chart>
  <c:spPr>
    <a:solidFill>
      <a:srgbClr val="FAA00A"/>
    </a:solidFill>
    <a:ln w="12700" cap="flat" cmpd="sng" algn="ctr">
      <a:solidFill>
        <a:srgbClr val="000000"/>
      </a:solidFill>
      <a:prstDash val="solid"/>
      <a:miter lim="800000"/>
    </a:ln>
    <a:effectLst/>
  </c:spPr>
  <c:txPr>
    <a:bodyPr/>
    <a:lstStyle/>
    <a:p>
      <a:pPr>
        <a:defRPr sz="1100">
          <a:solidFill>
            <a:srgbClr val="000000"/>
          </a:solidFill>
          <a:latin typeface="Arial" panose="020B0604020202020204" pitchFamily="34" charset="0"/>
          <a:ea typeface="+mn-ea"/>
          <a:cs typeface="Arial" panose="020B0604020202020204" pitchFamily="34" charset="0"/>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00" b="0" i="0" u="none" strike="noStrike" kern="1200" spc="0" baseline="0">
                <a:solidFill>
                  <a:srgbClr val="000000"/>
                </a:solidFill>
                <a:latin typeface="Arial" panose="020B0604020202020204" pitchFamily="34" charset="0"/>
                <a:ea typeface="+mn-ea"/>
                <a:cs typeface="Arial" panose="020B0604020202020204" pitchFamily="34" charset="0"/>
              </a:defRPr>
            </a:pPr>
            <a:r>
              <a:rPr lang="en-US" sz="1300" b="1" dirty="0">
                <a:latin typeface="Arial" panose="020B0604020202020204" pitchFamily="34" charset="0"/>
                <a:cs typeface="Arial" panose="020B0604020202020204" pitchFamily="34" charset="0"/>
              </a:rPr>
              <a:t>USAASA 2019/20 ANNUAL  </a:t>
            </a:r>
            <a:r>
              <a:rPr lang="en-US" sz="1300" b="1" dirty="0" smtClean="0">
                <a:latin typeface="Arial" panose="020B0604020202020204" pitchFamily="34" charset="0"/>
                <a:cs typeface="Arial" panose="020B0604020202020204" pitchFamily="34" charset="0"/>
              </a:rPr>
              <a:t>PERFORMANCE</a:t>
            </a:r>
            <a:endParaRPr lang="en-US" sz="1300" b="1" dirty="0">
              <a:latin typeface="Arial" panose="020B0604020202020204" pitchFamily="34" charset="0"/>
              <a:cs typeface="Arial" panose="020B0604020202020204" pitchFamily="34" charset="0"/>
            </a:endParaRPr>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4.6864880866895553E-2"/>
          <c:y val="5.1519885494573696E-2"/>
          <c:w val="0.80451917944076667"/>
          <c:h val="0.89370978227247555"/>
        </c:manualLayout>
      </c:layout>
      <c:pie3DChart>
        <c:ser>
          <c:idx val="0"/>
          <c:order val="0"/>
          <c:tx>
            <c:strRef>
              <c:f>Sheet1!$B$1</c:f>
              <c:strCache>
                <c:ptCount val="1"/>
                <c:pt idx="0">
                  <c:v>Sales</c:v>
                </c:pt>
              </c:strCache>
            </c:strRef>
          </c:tx>
          <c:spPr>
            <a:solidFill>
              <a:schemeClr val="accent1"/>
            </a:solidFill>
            <a:ln w="25400">
              <a:solidFill>
                <a:schemeClr val="lt1"/>
              </a:solidFill>
            </a:ln>
            <a:effectLst/>
            <a:sp3d contourW="25400">
              <a:contourClr>
                <a:schemeClr val="lt1"/>
              </a:contourClr>
            </a:sp3d>
          </c:spPr>
          <c:dPt>
            <c:idx val="0"/>
            <c:spPr>
              <a:solidFill>
                <a:srgbClr val="FF0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86A9-4F33-AE0D-64A0A553076A}"/>
              </c:ext>
            </c:extLst>
          </c:dPt>
          <c:dPt>
            <c:idx val="1"/>
            <c:spPr>
              <a:solidFill>
                <a:srgbClr val="00B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86A9-4F33-AE0D-64A0A553076A}"/>
              </c:ext>
            </c:extLst>
          </c:dPt>
          <c:dLbls>
            <c:dLbl>
              <c:idx val="0"/>
              <c:layout/>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6A9-4F33-AE0D-64A0A553076A}"/>
                </c:ext>
              </c:extLst>
            </c:dLbl>
            <c:dLbl>
              <c:idx val="1"/>
              <c:layout/>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6A9-4F33-AE0D-64A0A553076A}"/>
                </c:ext>
              </c:extLst>
            </c:dLbl>
            <c:delete val="1"/>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extLst xmlns:c16r2="http://schemas.microsoft.com/office/drawing/2015/06/chart">
              <c:ext xmlns:c15="http://schemas.microsoft.com/office/drawing/2012/chart" uri="{CE6537A1-D6FC-4f65-9D91-7224C49458BB}"/>
            </c:extLst>
          </c:dLbls>
          <c:cat>
            <c:strRef>
              <c:f>Sheet1!$A$2:$A$3</c:f>
              <c:strCache>
                <c:ptCount val="2"/>
                <c:pt idx="0">
                  <c:v>Not Achieved </c:v>
                </c:pt>
                <c:pt idx="1">
                  <c:v>Achieved </c:v>
                </c:pt>
              </c:strCache>
            </c:strRef>
          </c:cat>
          <c:val>
            <c:numRef>
              <c:f>Sheet1!$B$2:$B$3</c:f>
              <c:numCache>
                <c:formatCode>0%</c:formatCode>
                <c:ptCount val="2"/>
                <c:pt idx="0">
                  <c:v>0.5</c:v>
                </c:pt>
                <c:pt idx="1">
                  <c:v>0.5</c:v>
                </c:pt>
              </c:numCache>
            </c:numRef>
          </c:val>
          <c:extLst xmlns:c16r2="http://schemas.microsoft.com/office/drawing/2015/06/chart">
            <c:ext xmlns:c16="http://schemas.microsoft.com/office/drawing/2014/chart" uri="{C3380CC4-5D6E-409C-BE32-E72D297353CC}">
              <c16:uniqueId val="{00000004-86A9-4F33-AE0D-64A0A553076A}"/>
            </c:ext>
          </c:extLst>
        </c:ser>
        <c:dLbls/>
      </c:pie3DChart>
      <c:spPr>
        <a:noFill/>
        <a:ln>
          <a:noFill/>
        </a:ln>
        <a:effectLst/>
      </c:spPr>
    </c:plotArea>
    <c:legend>
      <c:legendPos val="r"/>
      <c:layout>
        <c:manualLayout>
          <c:xMode val="edge"/>
          <c:yMode val="edge"/>
          <c:x val="0.780201251351476"/>
          <c:y val="0.83485756169450287"/>
          <c:w val="0.14236832763839249"/>
          <c:h val="0.16329698406805776"/>
        </c:manualLayout>
      </c:layout>
      <c:spPr>
        <a:solidFill>
          <a:srgbClr val="FFFFFF"/>
        </a:solidFill>
        <a:ln>
          <a:noFill/>
        </a:ln>
        <a:effectLst/>
      </c:spPr>
      <c:txPr>
        <a:bodyPr rot="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zero"/>
  </c:chart>
  <c:spPr>
    <a:solidFill>
      <a:srgbClr val="FFC000"/>
    </a:solidFill>
    <a:ln w="12700" cap="flat" cmpd="sng" algn="ctr">
      <a:solidFill>
        <a:srgbClr val="000000"/>
      </a:solidFill>
      <a:prstDash val="solid"/>
      <a:miter lim="800000"/>
    </a:ln>
    <a:effectLst/>
  </c:spPr>
  <c:txPr>
    <a:bodyPr/>
    <a:lstStyle/>
    <a:p>
      <a:pPr>
        <a:defRPr>
          <a:solidFill>
            <a:srgbClr val="000000"/>
          </a:solidFill>
          <a:latin typeface="+mn-lt"/>
          <a:ea typeface="+mn-ea"/>
          <a:cs typeface="+mn-cs"/>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latin typeface="Arial" panose="020B0604020202020204" pitchFamily="34" charset="0"/>
                <a:cs typeface="Arial" panose="020B0604020202020204" pitchFamily="34" charset="0"/>
              </a:rPr>
              <a:t>USAASA</a:t>
            </a:r>
            <a:endParaRPr lang="en-US" dirty="0">
              <a:latin typeface="Arial" panose="020B0604020202020204" pitchFamily="34" charset="0"/>
              <a:cs typeface="Arial" panose="020B0604020202020204" pitchFamily="34" charset="0"/>
            </a:endParaRPr>
          </a:p>
        </c:rich>
      </c:tx>
      <c:spPr>
        <a:noFill/>
        <a:ln>
          <a:noFill/>
        </a:ln>
        <a:effectLst/>
      </c:spPr>
    </c:title>
    <c:plotArea>
      <c:layout>
        <c:manualLayout>
          <c:layoutTarget val="inner"/>
          <c:xMode val="edge"/>
          <c:yMode val="edge"/>
          <c:x val="0.14117418281750663"/>
          <c:y val="9.1488367895646683E-2"/>
          <c:w val="0.81661195987020252"/>
          <c:h val="0.76748654235442049"/>
        </c:manualLayout>
      </c:layout>
      <c:barChart>
        <c:barDir val="col"/>
        <c:grouping val="clustered"/>
        <c:ser>
          <c:idx val="0"/>
          <c:order val="0"/>
          <c:tx>
            <c:strRef>
              <c:f>Sheet1!$B$1</c:f>
              <c:strCache>
                <c:ptCount val="1"/>
                <c:pt idx="0">
                  <c:v>Number</c:v>
                </c:pt>
              </c:strCache>
            </c:strRef>
          </c:tx>
          <c:spPr>
            <a:solidFill>
              <a:schemeClr val="accent2">
                <a:lumMod val="75000"/>
              </a:schemeClr>
            </a:solidFill>
            <a:ln>
              <a:noFill/>
            </a:ln>
            <a:effectLst/>
          </c:spPr>
          <c:cat>
            <c:strRef>
              <c:f>Sheet1!$A$2:$A$5</c:f>
              <c:strCache>
                <c:ptCount val="4"/>
                <c:pt idx="0">
                  <c:v>PMU</c:v>
                </c:pt>
                <c:pt idx="1">
                  <c:v>Finance</c:v>
                </c:pt>
                <c:pt idx="2">
                  <c:v>SCM</c:v>
                </c:pt>
                <c:pt idx="3">
                  <c:v>CorpS</c:v>
                </c:pt>
              </c:strCache>
            </c:strRef>
          </c:cat>
          <c:val>
            <c:numRef>
              <c:f>Sheet1!$B$2:$B$5</c:f>
              <c:numCache>
                <c:formatCode>General</c:formatCode>
                <c:ptCount val="4"/>
                <c:pt idx="0">
                  <c:v>2</c:v>
                </c:pt>
                <c:pt idx="1">
                  <c:v>10</c:v>
                </c:pt>
                <c:pt idx="2">
                  <c:v>1</c:v>
                </c:pt>
                <c:pt idx="3">
                  <c:v>1</c:v>
                </c:pt>
              </c:numCache>
            </c:numRef>
          </c:val>
          <c:extLst xmlns:c16r2="http://schemas.microsoft.com/office/drawing/2015/06/chart">
            <c:ext xmlns:c16="http://schemas.microsoft.com/office/drawing/2014/chart" uri="{C3380CC4-5D6E-409C-BE32-E72D297353CC}">
              <c16:uniqueId val="{00000000-F04C-412E-91C0-F1356AE65E68}"/>
            </c:ext>
          </c:extLst>
        </c:ser>
        <c:ser>
          <c:idx val="1"/>
          <c:order val="1"/>
          <c:tx>
            <c:strRef>
              <c:f>Sheet1!$C$1</c:f>
              <c:strCache>
                <c:ptCount val="1"/>
                <c:pt idx="0">
                  <c:v>Still to be resolved</c:v>
                </c:pt>
              </c:strCache>
            </c:strRef>
          </c:tx>
          <c:spPr>
            <a:solidFill>
              <a:srgbClr val="FFFF00"/>
            </a:solidFill>
            <a:ln>
              <a:noFill/>
            </a:ln>
            <a:effectLst/>
          </c:spPr>
          <c:cat>
            <c:strRef>
              <c:f>Sheet1!$A$2:$A$5</c:f>
              <c:strCache>
                <c:ptCount val="4"/>
                <c:pt idx="0">
                  <c:v>PMU</c:v>
                </c:pt>
                <c:pt idx="1">
                  <c:v>Finance</c:v>
                </c:pt>
                <c:pt idx="2">
                  <c:v>SCM</c:v>
                </c:pt>
                <c:pt idx="3">
                  <c:v>CorpS</c:v>
                </c:pt>
              </c:strCache>
            </c:strRef>
          </c:cat>
          <c:val>
            <c:numRef>
              <c:f>Sheet1!$C$2:$C$5</c:f>
              <c:numCache>
                <c:formatCode>General</c:formatCode>
                <c:ptCount val="4"/>
                <c:pt idx="2">
                  <c:v>1</c:v>
                </c:pt>
              </c:numCache>
            </c:numRef>
          </c:val>
          <c:extLst xmlns:c16r2="http://schemas.microsoft.com/office/drawing/2015/06/chart">
            <c:ext xmlns:c16="http://schemas.microsoft.com/office/drawing/2014/chart" uri="{C3380CC4-5D6E-409C-BE32-E72D297353CC}">
              <c16:uniqueId val="{00000001-F04C-412E-91C0-F1356AE65E68}"/>
            </c:ext>
          </c:extLst>
        </c:ser>
        <c:ser>
          <c:idx val="2"/>
          <c:order val="2"/>
          <c:tx>
            <c:strRef>
              <c:f>Sheet1!$D$1</c:f>
              <c:strCache>
                <c:ptCount val="1"/>
                <c:pt idx="0">
                  <c:v>Resolved</c:v>
                </c:pt>
              </c:strCache>
            </c:strRef>
          </c:tx>
          <c:spPr>
            <a:solidFill>
              <a:srgbClr val="00B050"/>
            </a:solidFill>
            <a:ln>
              <a:noFill/>
            </a:ln>
            <a:effectLst/>
          </c:spPr>
          <c:cat>
            <c:strRef>
              <c:f>Sheet1!$A$2:$A$5</c:f>
              <c:strCache>
                <c:ptCount val="4"/>
                <c:pt idx="0">
                  <c:v>PMU</c:v>
                </c:pt>
                <c:pt idx="1">
                  <c:v>Finance</c:v>
                </c:pt>
                <c:pt idx="2">
                  <c:v>SCM</c:v>
                </c:pt>
                <c:pt idx="3">
                  <c:v>CorpS</c:v>
                </c:pt>
              </c:strCache>
            </c:strRef>
          </c:cat>
          <c:val>
            <c:numRef>
              <c:f>Sheet1!$D$2:$D$5</c:f>
              <c:numCache>
                <c:formatCode>General</c:formatCode>
                <c:ptCount val="4"/>
                <c:pt idx="0">
                  <c:v>2</c:v>
                </c:pt>
                <c:pt idx="1">
                  <c:v>10</c:v>
                </c:pt>
                <c:pt idx="3">
                  <c:v>0</c:v>
                </c:pt>
              </c:numCache>
            </c:numRef>
          </c:val>
          <c:extLst xmlns:c16r2="http://schemas.microsoft.com/office/drawing/2015/06/chart">
            <c:ext xmlns:c16="http://schemas.microsoft.com/office/drawing/2014/chart" uri="{C3380CC4-5D6E-409C-BE32-E72D297353CC}">
              <c16:uniqueId val="{00000002-F04C-412E-91C0-F1356AE65E68}"/>
            </c:ext>
          </c:extLst>
        </c:ser>
        <c:ser>
          <c:idx val="3"/>
          <c:order val="3"/>
          <c:tx>
            <c:strRef>
              <c:f>Sheet1!$E$1</c:f>
              <c:strCache>
                <c:ptCount val="1"/>
                <c:pt idx="0">
                  <c:v>Repeat findings</c:v>
                </c:pt>
              </c:strCache>
            </c:strRef>
          </c:tx>
          <c:spPr>
            <a:solidFill>
              <a:schemeClr val="accent3">
                <a:lumMod val="50000"/>
              </a:schemeClr>
            </a:solidFill>
            <a:ln>
              <a:noFill/>
            </a:ln>
            <a:effectLst>
              <a:outerShdw blurRad="50800" dist="50800" dir="5400000" algn="ctr" rotWithShape="0">
                <a:schemeClr val="accent5"/>
              </a:outerShdw>
            </a:effectLst>
          </c:spPr>
          <c:cat>
            <c:strRef>
              <c:f>Sheet1!$A$2:$A$5</c:f>
              <c:strCache>
                <c:ptCount val="4"/>
                <c:pt idx="0">
                  <c:v>PMU</c:v>
                </c:pt>
                <c:pt idx="1">
                  <c:v>Finance</c:v>
                </c:pt>
                <c:pt idx="2">
                  <c:v>SCM</c:v>
                </c:pt>
                <c:pt idx="3">
                  <c:v>CorpS</c:v>
                </c:pt>
              </c:strCache>
            </c:strRef>
          </c:cat>
          <c:val>
            <c:numRef>
              <c:f>Sheet1!$E$2:$E$5</c:f>
              <c:numCache>
                <c:formatCode>General</c:formatCode>
                <c:ptCount val="4"/>
                <c:pt idx="3">
                  <c:v>1</c:v>
                </c:pt>
              </c:numCache>
            </c:numRef>
          </c:val>
          <c:extLst xmlns:c16r2="http://schemas.microsoft.com/office/drawing/2015/06/chart">
            <c:ext xmlns:c16="http://schemas.microsoft.com/office/drawing/2014/chart" uri="{C3380CC4-5D6E-409C-BE32-E72D297353CC}">
              <c16:uniqueId val="{00000003-F04C-412E-91C0-F1356AE65E68}"/>
            </c:ext>
          </c:extLst>
        </c:ser>
        <c:dLbls/>
        <c:gapWidth val="219"/>
        <c:overlap val="-27"/>
        <c:axId val="129115648"/>
        <c:axId val="129117184"/>
      </c:barChart>
      <c:catAx>
        <c:axId val="12911564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9117184"/>
        <c:crosses val="autoZero"/>
        <c:auto val="1"/>
        <c:lblAlgn val="ctr"/>
        <c:lblOffset val="100"/>
      </c:catAx>
      <c:valAx>
        <c:axId val="12911718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9115648"/>
        <c:crosses val="autoZero"/>
        <c:crossBetween val="between"/>
      </c:valAx>
      <c:spPr>
        <a:solidFill>
          <a:srgbClr val="FFC000"/>
        </a:solid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rgbClr val="FFC000"/>
    </a:solidFill>
    <a:ln>
      <a:noFill/>
    </a:ln>
    <a:effectLst/>
  </c:spPr>
  <c:txPr>
    <a:bodyPr/>
    <a:lstStyle/>
    <a:p>
      <a:pPr>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r>
              <a:rPr lang="en-US" dirty="0"/>
              <a:t>USAF</a:t>
            </a:r>
          </a:p>
        </c:rich>
      </c:tx>
      <c:spPr>
        <a:noFill/>
        <a:ln>
          <a:noFill/>
        </a:ln>
        <a:effectLst/>
      </c:spPr>
    </c:title>
    <c:plotArea>
      <c:layout>
        <c:manualLayout>
          <c:layoutTarget val="inner"/>
          <c:xMode val="edge"/>
          <c:yMode val="edge"/>
          <c:x val="0.14117418281750663"/>
          <c:y val="9.1488367895646683E-2"/>
          <c:w val="0.81661195987020252"/>
          <c:h val="0.76748654235442049"/>
        </c:manualLayout>
      </c:layout>
      <c:barChart>
        <c:barDir val="col"/>
        <c:grouping val="clustered"/>
        <c:ser>
          <c:idx val="0"/>
          <c:order val="0"/>
          <c:tx>
            <c:strRef>
              <c:f>Sheet1!$B$1</c:f>
              <c:strCache>
                <c:ptCount val="1"/>
                <c:pt idx="0">
                  <c:v>Number</c:v>
                </c:pt>
              </c:strCache>
            </c:strRef>
          </c:tx>
          <c:spPr>
            <a:solidFill>
              <a:schemeClr val="accent2">
                <a:lumMod val="75000"/>
              </a:schemeClr>
            </a:solidFill>
            <a:ln>
              <a:noFill/>
            </a:ln>
            <a:effectLst/>
          </c:spPr>
          <c:cat>
            <c:strRef>
              <c:f>Sheet1!$A$2:$A$4</c:f>
              <c:strCache>
                <c:ptCount val="3"/>
                <c:pt idx="0">
                  <c:v>PMU</c:v>
                </c:pt>
                <c:pt idx="1">
                  <c:v>Finance</c:v>
                </c:pt>
                <c:pt idx="2">
                  <c:v>SCM</c:v>
                </c:pt>
              </c:strCache>
            </c:strRef>
          </c:cat>
          <c:val>
            <c:numRef>
              <c:f>Sheet1!$B$2:$B$4</c:f>
              <c:numCache>
                <c:formatCode>General</c:formatCode>
                <c:ptCount val="3"/>
                <c:pt idx="0">
                  <c:v>3</c:v>
                </c:pt>
                <c:pt idx="1">
                  <c:v>8</c:v>
                </c:pt>
                <c:pt idx="2">
                  <c:v>1</c:v>
                </c:pt>
              </c:numCache>
            </c:numRef>
          </c:val>
          <c:extLst xmlns:c16r2="http://schemas.microsoft.com/office/drawing/2015/06/chart">
            <c:ext xmlns:c16="http://schemas.microsoft.com/office/drawing/2014/chart" uri="{C3380CC4-5D6E-409C-BE32-E72D297353CC}">
              <c16:uniqueId val="{00000000-9217-4B2C-B1E1-C466528F8136}"/>
            </c:ext>
          </c:extLst>
        </c:ser>
        <c:ser>
          <c:idx val="1"/>
          <c:order val="1"/>
          <c:tx>
            <c:strRef>
              <c:f>Sheet1!$C$1</c:f>
              <c:strCache>
                <c:ptCount val="1"/>
                <c:pt idx="0">
                  <c:v>Still to be resolved</c:v>
                </c:pt>
              </c:strCache>
            </c:strRef>
          </c:tx>
          <c:spPr>
            <a:solidFill>
              <a:srgbClr val="FFFF00"/>
            </a:solidFill>
            <a:ln>
              <a:noFill/>
            </a:ln>
            <a:effectLst/>
          </c:spPr>
          <c:cat>
            <c:strRef>
              <c:f>Sheet1!$A$2:$A$4</c:f>
              <c:strCache>
                <c:ptCount val="3"/>
                <c:pt idx="0">
                  <c:v>PMU</c:v>
                </c:pt>
                <c:pt idx="1">
                  <c:v>Finance</c:v>
                </c:pt>
                <c:pt idx="2">
                  <c:v>SCM</c:v>
                </c:pt>
              </c:strCache>
            </c:strRef>
          </c:cat>
          <c:val>
            <c:numRef>
              <c:f>Sheet1!$C$2:$C$4</c:f>
              <c:numCache>
                <c:formatCode>General</c:formatCode>
                <c:ptCount val="3"/>
                <c:pt idx="1">
                  <c:v>6</c:v>
                </c:pt>
              </c:numCache>
            </c:numRef>
          </c:val>
          <c:extLst xmlns:c16r2="http://schemas.microsoft.com/office/drawing/2015/06/chart">
            <c:ext xmlns:c16="http://schemas.microsoft.com/office/drawing/2014/chart" uri="{C3380CC4-5D6E-409C-BE32-E72D297353CC}">
              <c16:uniqueId val="{00000001-9217-4B2C-B1E1-C466528F8136}"/>
            </c:ext>
          </c:extLst>
        </c:ser>
        <c:ser>
          <c:idx val="2"/>
          <c:order val="2"/>
          <c:tx>
            <c:strRef>
              <c:f>Sheet1!$D$1</c:f>
              <c:strCache>
                <c:ptCount val="1"/>
                <c:pt idx="0">
                  <c:v>Resolved</c:v>
                </c:pt>
              </c:strCache>
            </c:strRef>
          </c:tx>
          <c:spPr>
            <a:solidFill>
              <a:srgbClr val="00B050"/>
            </a:solidFill>
            <a:ln>
              <a:noFill/>
            </a:ln>
            <a:effectLst/>
          </c:spPr>
          <c:cat>
            <c:strRef>
              <c:f>Sheet1!$A$2:$A$4</c:f>
              <c:strCache>
                <c:ptCount val="3"/>
                <c:pt idx="0">
                  <c:v>PMU</c:v>
                </c:pt>
                <c:pt idx="1">
                  <c:v>Finance</c:v>
                </c:pt>
                <c:pt idx="2">
                  <c:v>SCM</c:v>
                </c:pt>
              </c:strCache>
            </c:strRef>
          </c:cat>
          <c:val>
            <c:numRef>
              <c:f>Sheet1!$D$2:$D$4</c:f>
              <c:numCache>
                <c:formatCode>General</c:formatCode>
                <c:ptCount val="3"/>
                <c:pt idx="0">
                  <c:v>3</c:v>
                </c:pt>
                <c:pt idx="1">
                  <c:v>2</c:v>
                </c:pt>
                <c:pt idx="2">
                  <c:v>1</c:v>
                </c:pt>
              </c:numCache>
            </c:numRef>
          </c:val>
          <c:extLst xmlns:c16r2="http://schemas.microsoft.com/office/drawing/2015/06/chart">
            <c:ext xmlns:c16="http://schemas.microsoft.com/office/drawing/2014/chart" uri="{C3380CC4-5D6E-409C-BE32-E72D297353CC}">
              <c16:uniqueId val="{00000002-9217-4B2C-B1E1-C466528F8136}"/>
            </c:ext>
          </c:extLst>
        </c:ser>
        <c:ser>
          <c:idx val="3"/>
          <c:order val="3"/>
          <c:tx>
            <c:strRef>
              <c:f>Sheet1!$E$1</c:f>
              <c:strCache>
                <c:ptCount val="1"/>
                <c:pt idx="0">
                  <c:v>Repeat findings</c:v>
                </c:pt>
              </c:strCache>
            </c:strRef>
          </c:tx>
          <c:spPr>
            <a:solidFill>
              <a:schemeClr val="accent3">
                <a:lumMod val="50000"/>
              </a:schemeClr>
            </a:solidFill>
            <a:ln>
              <a:noFill/>
            </a:ln>
            <a:effectLst>
              <a:outerShdw blurRad="50800" dist="50800" dir="5400000" algn="ctr" rotWithShape="0">
                <a:schemeClr val="accent5"/>
              </a:outerShdw>
            </a:effectLst>
          </c:spPr>
          <c:cat>
            <c:strRef>
              <c:f>Sheet1!$A$2:$A$4</c:f>
              <c:strCache>
                <c:ptCount val="3"/>
                <c:pt idx="0">
                  <c:v>PMU</c:v>
                </c:pt>
                <c:pt idx="1">
                  <c:v>Finance</c:v>
                </c:pt>
                <c:pt idx="2">
                  <c:v>SCM</c:v>
                </c:pt>
              </c:strCache>
            </c:strRef>
          </c:cat>
          <c:val>
            <c:numRef>
              <c:f>Sheet1!$E$2:$E$4</c:f>
              <c:numCache>
                <c:formatCode>General</c:formatCode>
                <c:ptCount val="3"/>
              </c:numCache>
            </c:numRef>
          </c:val>
          <c:extLst xmlns:c16r2="http://schemas.microsoft.com/office/drawing/2015/06/chart">
            <c:ext xmlns:c16="http://schemas.microsoft.com/office/drawing/2014/chart" uri="{C3380CC4-5D6E-409C-BE32-E72D297353CC}">
              <c16:uniqueId val="{00000003-9217-4B2C-B1E1-C466528F8136}"/>
            </c:ext>
          </c:extLst>
        </c:ser>
        <c:dLbls/>
        <c:gapWidth val="219"/>
        <c:overlap val="-27"/>
        <c:axId val="134536576"/>
        <c:axId val="134542464"/>
      </c:barChart>
      <c:catAx>
        <c:axId val="13453657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134542464"/>
        <c:crosses val="autoZero"/>
        <c:auto val="1"/>
        <c:lblAlgn val="ctr"/>
        <c:lblOffset val="100"/>
      </c:catAx>
      <c:valAx>
        <c:axId val="13454246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13453657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legend>
    <c:plotVisOnly val="1"/>
    <c:dispBlanksAs val="gap"/>
  </c:chart>
  <c:spPr>
    <a:solidFill>
      <a:srgbClr val="FFC000"/>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round/>
      </a:ln>
    </cs:spPr>
  </cs:dropLine>
  <cs:errorBar>
    <cs:lnRef idx="0"/>
    <cs:fillRef idx="0"/>
    <cs:effectRef idx="0"/>
    <cs:fontRef idx="minor">
      <a:schemeClr val="tx1"/>
    </cs:fontRef>
    <cs:spPr>
      <a:ln w="9525">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a:solidFill>
          <a:schemeClr val="tx1">
            <a:lumMod val="15000"/>
            <a:lumOff val="85000"/>
          </a:schemeClr>
        </a:solidFill>
        <a:round/>
      </a:ln>
    </cs:spPr>
  </cs:gridlineMajor>
  <cs:gridlineMinor>
    <cs:lnRef idx="0"/>
    <cs:fillRef idx="0"/>
    <cs:effectRef idx="0"/>
    <cs:fontRef idx="minor">
      <a:schemeClr val="tx1"/>
    </cs:fontRef>
    <cs:spPr>
      <a:ln w="9525">
        <a:solidFill>
          <a:schemeClr val="tx1">
            <a:lumMod val="5000"/>
            <a:lumOff val="95000"/>
          </a:schemeClr>
        </a:solidFill>
        <a:round/>
      </a:ln>
    </cs:spPr>
  </cs:gridlineMinor>
  <cs:hiLoLine>
    <cs:lnRef idx="0"/>
    <cs:fillRef idx="0"/>
    <cs:effectRef idx="0"/>
    <cs:fontRef idx="minor">
      <a:schemeClr val="tx1"/>
    </cs:fontRef>
    <cs:spPr>
      <a:ln w="9525">
        <a:solidFill>
          <a:schemeClr val="tx1">
            <a:lumMod val="75000"/>
            <a:lumOff val="25000"/>
          </a:schemeClr>
        </a:solidFill>
        <a:round/>
      </a:ln>
    </cs:spPr>
  </cs:hiLoLine>
  <cs:leaderLine>
    <cs:lnRef idx="0"/>
    <cs:fillRef idx="0"/>
    <cs:effectRef idx="0"/>
    <cs:fontRef idx="minor">
      <a:schemeClr val="tx1"/>
    </cs:fontRef>
    <cs:spPr>
      <a:ln w="9525">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B716BE-9F59-4754-9DB0-23BC81AAED48}"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US"/>
        </a:p>
      </dgm:t>
    </dgm:pt>
    <dgm:pt modelId="{4DBD3BC4-AFC7-4835-AEFC-8D07FACB4E6F}">
      <dgm:prSet phldrT="[Text]" custT="1"/>
      <dgm:spPr>
        <a:solidFill>
          <a:schemeClr val="accent1"/>
        </a:solidFill>
      </dgm:spPr>
      <dgm:t>
        <a:bodyPr/>
        <a:lstStyle/>
        <a:p>
          <a:r>
            <a:rPr lang="en-US" sz="1400" dirty="0" smtClean="0">
              <a:latin typeface="Arial" panose="020B0604020202020204" pitchFamily="34" charset="0"/>
              <a:cs typeface="Arial" panose="020B0604020202020204" pitchFamily="34" charset="0"/>
            </a:rPr>
            <a:t>The cumulative 60% of the Business Risk Action Plans as per the Risk Register were implemented during the Financial Year </a:t>
          </a:r>
          <a:endParaRPr lang="en-US" sz="1400" dirty="0">
            <a:latin typeface="Arial" panose="020B0604020202020204" pitchFamily="34" charset="0"/>
            <a:cs typeface="Arial" panose="020B0604020202020204" pitchFamily="34" charset="0"/>
          </a:endParaRPr>
        </a:p>
      </dgm:t>
    </dgm:pt>
    <dgm:pt modelId="{C891CFF8-7326-4C0C-A268-E277DB53BFF0}" type="parTrans" cxnId="{459197CF-C4CD-410D-B6DE-0FD7132B81A9}">
      <dgm:prSet/>
      <dgm:spPr/>
      <dgm:t>
        <a:bodyPr/>
        <a:lstStyle/>
        <a:p>
          <a:endParaRPr lang="en-US"/>
        </a:p>
      </dgm:t>
    </dgm:pt>
    <dgm:pt modelId="{16368144-8470-4B2F-A373-A1C7FF9CC6A2}" type="sibTrans" cxnId="{459197CF-C4CD-410D-B6DE-0FD7132B81A9}">
      <dgm:prSet/>
      <dgm:spPr/>
      <dgm:t>
        <a:bodyPr/>
        <a:lstStyle/>
        <a:p>
          <a:endParaRPr lang="en-US"/>
        </a:p>
      </dgm:t>
    </dgm:pt>
    <dgm:pt modelId="{7320B50B-B635-49D8-8600-92C9ECF633DA}">
      <dgm:prSet phldrT="[Text]" custT="1"/>
      <dgm:spPr>
        <a:solidFill>
          <a:schemeClr val="accent2">
            <a:lumMod val="20000"/>
            <a:lumOff val="80000"/>
          </a:schemeClr>
        </a:solidFill>
      </dgm:spPr>
      <dgm:t>
        <a:bodyPr/>
        <a:lstStyle/>
        <a:p>
          <a:r>
            <a:rPr lang="en-US" sz="1400" dirty="0" smtClean="0">
              <a:latin typeface="Arial" panose="020B0604020202020204" pitchFamily="34" charset="0"/>
              <a:cs typeface="Arial" panose="020B0604020202020204" pitchFamily="34" charset="0"/>
            </a:rPr>
            <a:t>The ICT Master plan benchmark report was developed and approved by the Board </a:t>
          </a:r>
          <a:endParaRPr lang="en-US" sz="1400" dirty="0">
            <a:latin typeface="Arial" panose="020B0604020202020204" pitchFamily="34" charset="0"/>
            <a:cs typeface="Arial" panose="020B0604020202020204" pitchFamily="34" charset="0"/>
          </a:endParaRPr>
        </a:p>
      </dgm:t>
    </dgm:pt>
    <dgm:pt modelId="{3C345A63-6EBC-4269-9A02-2155C75BA0CF}" type="parTrans" cxnId="{7C212FA3-A554-4946-AD63-8919C6A72929}">
      <dgm:prSet/>
      <dgm:spPr/>
      <dgm:t>
        <a:bodyPr/>
        <a:lstStyle/>
        <a:p>
          <a:endParaRPr lang="en-US"/>
        </a:p>
      </dgm:t>
    </dgm:pt>
    <dgm:pt modelId="{4D0D5D92-3D55-4F4B-8C0B-199DF26B35CC}" type="sibTrans" cxnId="{7C212FA3-A554-4946-AD63-8919C6A72929}">
      <dgm:prSet/>
      <dgm:spPr/>
      <dgm:t>
        <a:bodyPr/>
        <a:lstStyle/>
        <a:p>
          <a:endParaRPr lang="en-US"/>
        </a:p>
      </dgm:t>
    </dgm:pt>
    <dgm:pt modelId="{BB489F04-B20F-48B9-9594-907132A90C04}">
      <dgm:prSet phldrT="[Text]" custT="1"/>
      <dgm:spPr>
        <a:solidFill>
          <a:schemeClr val="bg2">
            <a:lumMod val="20000"/>
            <a:lumOff val="80000"/>
          </a:schemeClr>
        </a:solidFill>
      </dgm:spPr>
      <dgm:t>
        <a:bodyPr/>
        <a:lstStyle/>
        <a:p>
          <a:r>
            <a:rPr lang="en-US" sz="1400" dirty="0" smtClean="0">
              <a:latin typeface="Arial" panose="020B0604020202020204" pitchFamily="34" charset="0"/>
              <a:cs typeface="Arial" panose="020B0604020202020204" pitchFamily="34" charset="0"/>
            </a:rPr>
            <a:t>The USAASA 2020-2023 multi-year Procurement Plan was approved by the Board </a:t>
          </a:r>
          <a:endParaRPr lang="en-US" sz="1400" dirty="0">
            <a:latin typeface="Arial" panose="020B0604020202020204" pitchFamily="34" charset="0"/>
            <a:cs typeface="Arial" panose="020B0604020202020204" pitchFamily="34" charset="0"/>
          </a:endParaRPr>
        </a:p>
      </dgm:t>
    </dgm:pt>
    <dgm:pt modelId="{ABF0DFD0-BCE5-41FF-8E19-2F9329ACF36C}" type="parTrans" cxnId="{8365DFE7-E921-42E4-BE0A-87838E46CCE5}">
      <dgm:prSet/>
      <dgm:spPr/>
      <dgm:t>
        <a:bodyPr/>
        <a:lstStyle/>
        <a:p>
          <a:endParaRPr lang="en-US"/>
        </a:p>
      </dgm:t>
    </dgm:pt>
    <dgm:pt modelId="{EBF07ED1-55FD-4E2A-A7CB-41E7DA8676BD}" type="sibTrans" cxnId="{8365DFE7-E921-42E4-BE0A-87838E46CCE5}">
      <dgm:prSet/>
      <dgm:spPr/>
      <dgm:t>
        <a:bodyPr/>
        <a:lstStyle/>
        <a:p>
          <a:endParaRPr lang="en-US"/>
        </a:p>
      </dgm:t>
    </dgm:pt>
    <dgm:pt modelId="{18B1D5D4-10C2-4EF6-AACF-310AC23223D7}" type="pres">
      <dgm:prSet presAssocID="{8DB716BE-9F59-4754-9DB0-23BC81AAED48}" presName="linear" presStyleCnt="0">
        <dgm:presLayoutVars>
          <dgm:dir/>
          <dgm:animLvl val="lvl"/>
          <dgm:resizeHandles val="exact"/>
        </dgm:presLayoutVars>
      </dgm:prSet>
      <dgm:spPr/>
      <dgm:t>
        <a:bodyPr/>
        <a:lstStyle/>
        <a:p>
          <a:endParaRPr lang="en-US"/>
        </a:p>
      </dgm:t>
    </dgm:pt>
    <dgm:pt modelId="{6B75106E-67CD-4F1B-9234-EE9A8297B8A3}" type="pres">
      <dgm:prSet presAssocID="{4DBD3BC4-AFC7-4835-AEFC-8D07FACB4E6F}" presName="parentLin" presStyleCnt="0"/>
      <dgm:spPr/>
    </dgm:pt>
    <dgm:pt modelId="{150E068E-620B-4BEB-9D6D-6FFABE2A9223}" type="pres">
      <dgm:prSet presAssocID="{4DBD3BC4-AFC7-4835-AEFC-8D07FACB4E6F}" presName="parentLeftMargin" presStyleLbl="node1" presStyleIdx="0" presStyleCnt="3"/>
      <dgm:spPr/>
      <dgm:t>
        <a:bodyPr/>
        <a:lstStyle/>
        <a:p>
          <a:endParaRPr lang="en-US"/>
        </a:p>
      </dgm:t>
    </dgm:pt>
    <dgm:pt modelId="{F9A66576-9FDE-4027-A8DE-9E4AA139C146}" type="pres">
      <dgm:prSet presAssocID="{4DBD3BC4-AFC7-4835-AEFC-8D07FACB4E6F}" presName="parentText" presStyleLbl="node1" presStyleIdx="0" presStyleCnt="3" custScaleX="133573" custLinFactNeighborX="-8468" custLinFactNeighborY="-2241">
        <dgm:presLayoutVars>
          <dgm:chMax val="0"/>
          <dgm:bulletEnabled val="1"/>
        </dgm:presLayoutVars>
      </dgm:prSet>
      <dgm:spPr/>
      <dgm:t>
        <a:bodyPr/>
        <a:lstStyle/>
        <a:p>
          <a:endParaRPr lang="en-US"/>
        </a:p>
      </dgm:t>
    </dgm:pt>
    <dgm:pt modelId="{3835B9E2-130B-4041-9491-9BFB2EDF5F9C}" type="pres">
      <dgm:prSet presAssocID="{4DBD3BC4-AFC7-4835-AEFC-8D07FACB4E6F}" presName="negativeSpace" presStyleCnt="0"/>
      <dgm:spPr/>
    </dgm:pt>
    <dgm:pt modelId="{698B9B27-AB3B-4E57-9ED1-D75EA3287321}" type="pres">
      <dgm:prSet presAssocID="{4DBD3BC4-AFC7-4835-AEFC-8D07FACB4E6F}" presName="childText" presStyleLbl="conFgAcc1" presStyleIdx="0" presStyleCnt="3">
        <dgm:presLayoutVars>
          <dgm:bulletEnabled val="1"/>
        </dgm:presLayoutVars>
      </dgm:prSet>
      <dgm:spPr>
        <a:solidFill>
          <a:srgbClr val="E15415">
            <a:alpha val="90000"/>
          </a:srgbClr>
        </a:solidFill>
      </dgm:spPr>
    </dgm:pt>
    <dgm:pt modelId="{64BA2029-FF4A-4252-B85A-F97C21EFEB5D}" type="pres">
      <dgm:prSet presAssocID="{16368144-8470-4B2F-A373-A1C7FF9CC6A2}" presName="spaceBetweenRectangles" presStyleCnt="0"/>
      <dgm:spPr/>
    </dgm:pt>
    <dgm:pt modelId="{BEFD8786-AF83-4883-AB8A-F7B8C5A7355C}" type="pres">
      <dgm:prSet presAssocID="{7320B50B-B635-49D8-8600-92C9ECF633DA}" presName="parentLin" presStyleCnt="0"/>
      <dgm:spPr/>
    </dgm:pt>
    <dgm:pt modelId="{16113732-5424-4E70-90DF-A6F3065ADE48}" type="pres">
      <dgm:prSet presAssocID="{7320B50B-B635-49D8-8600-92C9ECF633DA}" presName="parentLeftMargin" presStyleLbl="node1" presStyleIdx="0" presStyleCnt="3"/>
      <dgm:spPr/>
      <dgm:t>
        <a:bodyPr/>
        <a:lstStyle/>
        <a:p>
          <a:endParaRPr lang="en-US"/>
        </a:p>
      </dgm:t>
    </dgm:pt>
    <dgm:pt modelId="{0FF435AA-2211-42EC-8C7B-64FAC22387CE}" type="pres">
      <dgm:prSet presAssocID="{7320B50B-B635-49D8-8600-92C9ECF633DA}" presName="parentText" presStyleLbl="node1" presStyleIdx="1" presStyleCnt="3" custScaleX="121939">
        <dgm:presLayoutVars>
          <dgm:chMax val="0"/>
          <dgm:bulletEnabled val="1"/>
        </dgm:presLayoutVars>
      </dgm:prSet>
      <dgm:spPr/>
      <dgm:t>
        <a:bodyPr/>
        <a:lstStyle/>
        <a:p>
          <a:endParaRPr lang="en-US"/>
        </a:p>
      </dgm:t>
    </dgm:pt>
    <dgm:pt modelId="{439170A1-C9C4-46F6-B4EC-F1D932170DBD}" type="pres">
      <dgm:prSet presAssocID="{7320B50B-B635-49D8-8600-92C9ECF633DA}" presName="negativeSpace" presStyleCnt="0"/>
      <dgm:spPr/>
    </dgm:pt>
    <dgm:pt modelId="{52BD6C0E-96C3-4C8D-BD4E-C4F7416A0096}" type="pres">
      <dgm:prSet presAssocID="{7320B50B-B635-49D8-8600-92C9ECF633DA}" presName="childText" presStyleLbl="conFgAcc1" presStyleIdx="1" presStyleCnt="3" custLinFactNeighborX="901" custLinFactNeighborY="-45109">
        <dgm:presLayoutVars>
          <dgm:bulletEnabled val="1"/>
        </dgm:presLayoutVars>
      </dgm:prSet>
      <dgm:spPr>
        <a:solidFill>
          <a:srgbClr val="2CA04D">
            <a:alpha val="90000"/>
          </a:srgbClr>
        </a:solidFill>
      </dgm:spPr>
    </dgm:pt>
    <dgm:pt modelId="{8A097A6B-9461-44D1-8C7C-46AAE2F1ED05}" type="pres">
      <dgm:prSet presAssocID="{4D0D5D92-3D55-4F4B-8C0B-199DF26B35CC}" presName="spaceBetweenRectangles" presStyleCnt="0"/>
      <dgm:spPr/>
    </dgm:pt>
    <dgm:pt modelId="{907E27DF-45A0-49B1-9534-38257B590175}" type="pres">
      <dgm:prSet presAssocID="{BB489F04-B20F-48B9-9594-907132A90C04}" presName="parentLin" presStyleCnt="0"/>
      <dgm:spPr/>
    </dgm:pt>
    <dgm:pt modelId="{C7443A64-ADAD-4FDE-9F45-D9BCC2BB2C93}" type="pres">
      <dgm:prSet presAssocID="{BB489F04-B20F-48B9-9594-907132A90C04}" presName="parentLeftMargin" presStyleLbl="node1" presStyleIdx="1" presStyleCnt="3"/>
      <dgm:spPr/>
      <dgm:t>
        <a:bodyPr/>
        <a:lstStyle/>
        <a:p>
          <a:endParaRPr lang="en-US"/>
        </a:p>
      </dgm:t>
    </dgm:pt>
    <dgm:pt modelId="{35112DB8-1110-4956-8922-539E0BF1B064}" type="pres">
      <dgm:prSet presAssocID="{BB489F04-B20F-48B9-9594-907132A90C04}" presName="parentText" presStyleLbl="node1" presStyleIdx="2" presStyleCnt="3" custScaleX="115957">
        <dgm:presLayoutVars>
          <dgm:chMax val="0"/>
          <dgm:bulletEnabled val="1"/>
        </dgm:presLayoutVars>
      </dgm:prSet>
      <dgm:spPr/>
      <dgm:t>
        <a:bodyPr/>
        <a:lstStyle/>
        <a:p>
          <a:endParaRPr lang="en-US"/>
        </a:p>
      </dgm:t>
    </dgm:pt>
    <dgm:pt modelId="{CBAB1F3B-C3D3-4550-A5AB-0A199BDD51B2}" type="pres">
      <dgm:prSet presAssocID="{BB489F04-B20F-48B9-9594-907132A90C04}" presName="negativeSpace" presStyleCnt="0"/>
      <dgm:spPr/>
    </dgm:pt>
    <dgm:pt modelId="{85BE2DC5-EC7F-4546-9C13-4BD4247ED8CD}" type="pres">
      <dgm:prSet presAssocID="{BB489F04-B20F-48B9-9594-907132A90C04}" presName="childText" presStyleLbl="conFgAcc1" presStyleIdx="2" presStyleCnt="3">
        <dgm:presLayoutVars>
          <dgm:bulletEnabled val="1"/>
        </dgm:presLayoutVars>
      </dgm:prSet>
      <dgm:spPr>
        <a:solidFill>
          <a:srgbClr val="FF9900">
            <a:alpha val="90000"/>
          </a:srgbClr>
        </a:solidFill>
      </dgm:spPr>
    </dgm:pt>
  </dgm:ptLst>
  <dgm:cxnLst>
    <dgm:cxn modelId="{1AB55BD6-1296-48A5-8BED-6AD35F87193A}" type="presOf" srcId="{BB489F04-B20F-48B9-9594-907132A90C04}" destId="{C7443A64-ADAD-4FDE-9F45-D9BCC2BB2C93}" srcOrd="0" destOrd="0" presId="urn:microsoft.com/office/officeart/2005/8/layout/list1"/>
    <dgm:cxn modelId="{69F70A5B-BAB3-4120-A55D-4A2830FDE8BC}" type="presOf" srcId="{4DBD3BC4-AFC7-4835-AEFC-8D07FACB4E6F}" destId="{F9A66576-9FDE-4027-A8DE-9E4AA139C146}" srcOrd="1" destOrd="0" presId="urn:microsoft.com/office/officeart/2005/8/layout/list1"/>
    <dgm:cxn modelId="{9FA28872-FEBC-4FAB-A00D-A9D2C33203F7}" type="presOf" srcId="{7320B50B-B635-49D8-8600-92C9ECF633DA}" destId="{16113732-5424-4E70-90DF-A6F3065ADE48}" srcOrd="0" destOrd="0" presId="urn:microsoft.com/office/officeart/2005/8/layout/list1"/>
    <dgm:cxn modelId="{7C212FA3-A554-4946-AD63-8919C6A72929}" srcId="{8DB716BE-9F59-4754-9DB0-23BC81AAED48}" destId="{7320B50B-B635-49D8-8600-92C9ECF633DA}" srcOrd="1" destOrd="0" parTransId="{3C345A63-6EBC-4269-9A02-2155C75BA0CF}" sibTransId="{4D0D5D92-3D55-4F4B-8C0B-199DF26B35CC}"/>
    <dgm:cxn modelId="{459197CF-C4CD-410D-B6DE-0FD7132B81A9}" srcId="{8DB716BE-9F59-4754-9DB0-23BC81AAED48}" destId="{4DBD3BC4-AFC7-4835-AEFC-8D07FACB4E6F}" srcOrd="0" destOrd="0" parTransId="{C891CFF8-7326-4C0C-A268-E277DB53BFF0}" sibTransId="{16368144-8470-4B2F-A373-A1C7FF9CC6A2}"/>
    <dgm:cxn modelId="{8365DFE7-E921-42E4-BE0A-87838E46CCE5}" srcId="{8DB716BE-9F59-4754-9DB0-23BC81AAED48}" destId="{BB489F04-B20F-48B9-9594-907132A90C04}" srcOrd="2" destOrd="0" parTransId="{ABF0DFD0-BCE5-41FF-8E19-2F9329ACF36C}" sibTransId="{EBF07ED1-55FD-4E2A-A7CB-41E7DA8676BD}"/>
    <dgm:cxn modelId="{09E709B6-53A5-4E47-A08B-7330BF6C532D}" type="presOf" srcId="{7320B50B-B635-49D8-8600-92C9ECF633DA}" destId="{0FF435AA-2211-42EC-8C7B-64FAC22387CE}" srcOrd="1" destOrd="0" presId="urn:microsoft.com/office/officeart/2005/8/layout/list1"/>
    <dgm:cxn modelId="{24E9D10A-375B-40BD-84D4-B3CD979A909A}" type="presOf" srcId="{8DB716BE-9F59-4754-9DB0-23BC81AAED48}" destId="{18B1D5D4-10C2-4EF6-AACF-310AC23223D7}" srcOrd="0" destOrd="0" presId="urn:microsoft.com/office/officeart/2005/8/layout/list1"/>
    <dgm:cxn modelId="{C211CBA4-14BE-4F88-990D-357EFA98A76D}" type="presOf" srcId="{BB489F04-B20F-48B9-9594-907132A90C04}" destId="{35112DB8-1110-4956-8922-539E0BF1B064}" srcOrd="1" destOrd="0" presId="urn:microsoft.com/office/officeart/2005/8/layout/list1"/>
    <dgm:cxn modelId="{D25B84BD-0AE3-4074-B73A-D01608C68070}" type="presOf" srcId="{4DBD3BC4-AFC7-4835-AEFC-8D07FACB4E6F}" destId="{150E068E-620B-4BEB-9D6D-6FFABE2A9223}" srcOrd="0" destOrd="0" presId="urn:microsoft.com/office/officeart/2005/8/layout/list1"/>
    <dgm:cxn modelId="{9C781C9B-7B1E-4EED-9575-D128BF2B00BA}" type="presParOf" srcId="{18B1D5D4-10C2-4EF6-AACF-310AC23223D7}" destId="{6B75106E-67CD-4F1B-9234-EE9A8297B8A3}" srcOrd="0" destOrd="0" presId="urn:microsoft.com/office/officeart/2005/8/layout/list1"/>
    <dgm:cxn modelId="{364F42A5-B035-4DDE-8BE6-F17C53C7E2E1}" type="presParOf" srcId="{6B75106E-67CD-4F1B-9234-EE9A8297B8A3}" destId="{150E068E-620B-4BEB-9D6D-6FFABE2A9223}" srcOrd="0" destOrd="0" presId="urn:microsoft.com/office/officeart/2005/8/layout/list1"/>
    <dgm:cxn modelId="{4528356B-6BA2-416B-95C7-778E21585144}" type="presParOf" srcId="{6B75106E-67CD-4F1B-9234-EE9A8297B8A3}" destId="{F9A66576-9FDE-4027-A8DE-9E4AA139C146}" srcOrd="1" destOrd="0" presId="urn:microsoft.com/office/officeart/2005/8/layout/list1"/>
    <dgm:cxn modelId="{65689E71-CC2A-4E6C-B73F-D557CE5D298E}" type="presParOf" srcId="{18B1D5D4-10C2-4EF6-AACF-310AC23223D7}" destId="{3835B9E2-130B-4041-9491-9BFB2EDF5F9C}" srcOrd="1" destOrd="0" presId="urn:microsoft.com/office/officeart/2005/8/layout/list1"/>
    <dgm:cxn modelId="{77B099EA-36C7-4372-A995-3B04D8735F75}" type="presParOf" srcId="{18B1D5D4-10C2-4EF6-AACF-310AC23223D7}" destId="{698B9B27-AB3B-4E57-9ED1-D75EA3287321}" srcOrd="2" destOrd="0" presId="urn:microsoft.com/office/officeart/2005/8/layout/list1"/>
    <dgm:cxn modelId="{EB62BA8C-3013-4289-91F1-13791C5E1B19}" type="presParOf" srcId="{18B1D5D4-10C2-4EF6-AACF-310AC23223D7}" destId="{64BA2029-FF4A-4252-B85A-F97C21EFEB5D}" srcOrd="3" destOrd="0" presId="urn:microsoft.com/office/officeart/2005/8/layout/list1"/>
    <dgm:cxn modelId="{A8C79BF0-C8F3-48D8-B3B9-3C3DBB5F3828}" type="presParOf" srcId="{18B1D5D4-10C2-4EF6-AACF-310AC23223D7}" destId="{BEFD8786-AF83-4883-AB8A-F7B8C5A7355C}" srcOrd="4" destOrd="0" presId="urn:microsoft.com/office/officeart/2005/8/layout/list1"/>
    <dgm:cxn modelId="{92B41C53-A9CD-4904-9F3D-CABE06CBB257}" type="presParOf" srcId="{BEFD8786-AF83-4883-AB8A-F7B8C5A7355C}" destId="{16113732-5424-4E70-90DF-A6F3065ADE48}" srcOrd="0" destOrd="0" presId="urn:microsoft.com/office/officeart/2005/8/layout/list1"/>
    <dgm:cxn modelId="{A974CC85-0CBC-42E1-84C2-4F5B5555E3C8}" type="presParOf" srcId="{BEFD8786-AF83-4883-AB8A-F7B8C5A7355C}" destId="{0FF435AA-2211-42EC-8C7B-64FAC22387CE}" srcOrd="1" destOrd="0" presId="urn:microsoft.com/office/officeart/2005/8/layout/list1"/>
    <dgm:cxn modelId="{47690988-427E-4CB4-9596-D52836301B23}" type="presParOf" srcId="{18B1D5D4-10C2-4EF6-AACF-310AC23223D7}" destId="{439170A1-C9C4-46F6-B4EC-F1D932170DBD}" srcOrd="5" destOrd="0" presId="urn:microsoft.com/office/officeart/2005/8/layout/list1"/>
    <dgm:cxn modelId="{B694F142-9152-4187-ACFE-D1C5ECAD808F}" type="presParOf" srcId="{18B1D5D4-10C2-4EF6-AACF-310AC23223D7}" destId="{52BD6C0E-96C3-4C8D-BD4E-C4F7416A0096}" srcOrd="6" destOrd="0" presId="urn:microsoft.com/office/officeart/2005/8/layout/list1"/>
    <dgm:cxn modelId="{6E24281C-6828-4010-851C-19096A78FE94}" type="presParOf" srcId="{18B1D5D4-10C2-4EF6-AACF-310AC23223D7}" destId="{8A097A6B-9461-44D1-8C7C-46AAE2F1ED05}" srcOrd="7" destOrd="0" presId="urn:microsoft.com/office/officeart/2005/8/layout/list1"/>
    <dgm:cxn modelId="{E98AAE64-A416-42D3-B784-B03C9BC11F8F}" type="presParOf" srcId="{18B1D5D4-10C2-4EF6-AACF-310AC23223D7}" destId="{907E27DF-45A0-49B1-9534-38257B590175}" srcOrd="8" destOrd="0" presId="urn:microsoft.com/office/officeart/2005/8/layout/list1"/>
    <dgm:cxn modelId="{633759C1-03F6-4A78-8656-17A43E6953EC}" type="presParOf" srcId="{907E27DF-45A0-49B1-9534-38257B590175}" destId="{C7443A64-ADAD-4FDE-9F45-D9BCC2BB2C93}" srcOrd="0" destOrd="0" presId="urn:microsoft.com/office/officeart/2005/8/layout/list1"/>
    <dgm:cxn modelId="{5B902A65-E68F-4A24-863D-A10CE8435B0B}" type="presParOf" srcId="{907E27DF-45A0-49B1-9534-38257B590175}" destId="{35112DB8-1110-4956-8922-539E0BF1B064}" srcOrd="1" destOrd="0" presId="urn:microsoft.com/office/officeart/2005/8/layout/list1"/>
    <dgm:cxn modelId="{2F661CA9-7FF8-40D9-B448-1271E1ACAB17}" type="presParOf" srcId="{18B1D5D4-10C2-4EF6-AACF-310AC23223D7}" destId="{CBAB1F3B-C3D3-4550-A5AB-0A199BDD51B2}" srcOrd="9" destOrd="0" presId="urn:microsoft.com/office/officeart/2005/8/layout/list1"/>
    <dgm:cxn modelId="{34D50600-426B-45A3-9D80-13A4DDC7C79E}" type="presParOf" srcId="{18B1D5D4-10C2-4EF6-AACF-310AC23223D7}" destId="{85BE2DC5-EC7F-4546-9C13-4BD4247ED8CD}" srcOrd="10"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C3DAFD-9CF7-46E4-97DD-CAB317D568B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F03E286-A8C0-4A3E-AC18-F61C67F5C192}">
      <dgm:prSet phldrT="[Text]" custT="1"/>
      <dgm:spPr>
        <a:solidFill>
          <a:srgbClr val="FF9900"/>
        </a:solidFill>
        <a:ln>
          <a:solidFill>
            <a:schemeClr val="bg1"/>
          </a:solidFill>
        </a:ln>
      </dgm:spPr>
      <dgm:t>
        <a:bodyPr/>
        <a:lstStyle/>
        <a:p>
          <a:r>
            <a:rPr lang="en-US" sz="1500" b="1" dirty="0" smtClean="0">
              <a:latin typeface="Arial" panose="020B0604020202020204" pitchFamily="34" charset="0"/>
              <a:cs typeface="Arial" panose="020B0604020202020204" pitchFamily="34" charset="0"/>
            </a:rPr>
            <a:t>30 Day payment </a:t>
          </a:r>
          <a:endParaRPr lang="en-US" sz="1500" b="1" dirty="0">
            <a:latin typeface="Arial" panose="020B0604020202020204" pitchFamily="34" charset="0"/>
            <a:cs typeface="Arial" panose="020B0604020202020204" pitchFamily="34" charset="0"/>
          </a:endParaRPr>
        </a:p>
      </dgm:t>
    </dgm:pt>
    <dgm:pt modelId="{DD74050C-6D36-475A-A9EC-05A56C6D57F5}" type="parTrans" cxnId="{605446AB-5E30-4F5F-B858-2118483BE75B}">
      <dgm:prSet/>
      <dgm:spPr/>
      <dgm:t>
        <a:bodyPr/>
        <a:lstStyle/>
        <a:p>
          <a:endParaRPr lang="en-US"/>
        </a:p>
      </dgm:t>
    </dgm:pt>
    <dgm:pt modelId="{8D4A3854-B223-4D70-B55A-232462CB8B47}" type="sibTrans" cxnId="{605446AB-5E30-4F5F-B858-2118483BE75B}">
      <dgm:prSet/>
      <dgm:spPr/>
      <dgm:t>
        <a:bodyPr/>
        <a:lstStyle/>
        <a:p>
          <a:endParaRPr lang="en-US"/>
        </a:p>
      </dgm:t>
    </dgm:pt>
    <dgm:pt modelId="{7770813D-FDB8-410C-906B-3AE6AC3253AC}">
      <dgm:prSet phldrT="[Text]" custT="1">
        <dgm:style>
          <a:lnRef idx="2">
            <a:schemeClr val="accent6"/>
          </a:lnRef>
          <a:fillRef idx="1">
            <a:schemeClr val="lt1"/>
          </a:fillRef>
          <a:effectRef idx="0">
            <a:schemeClr val="accent6"/>
          </a:effectRef>
          <a:fontRef idx="minor">
            <a:schemeClr val="dk1"/>
          </a:fontRef>
        </dgm:style>
      </dgm:prSet>
      <dgm:spPr>
        <a:ln/>
      </dgm:spPr>
      <dgm:t>
        <a:bodyPr/>
        <a:lstStyle/>
        <a:p>
          <a:r>
            <a:rPr lang="en-US" sz="1200" dirty="0" smtClean="0">
              <a:latin typeface="Arial" panose="020B0604020202020204" pitchFamily="34" charset="0"/>
              <a:cs typeface="Arial" panose="020B0604020202020204" pitchFamily="34" charset="0"/>
            </a:rPr>
            <a:t>The Agency and the Fund for Q1,Q2 and Q3 of the 2019-2020 Financial Year managed to meet the target of payment of invoices received within 30 days from the date of receipt </a:t>
          </a:r>
          <a:endParaRPr lang="en-US" sz="1200" dirty="0">
            <a:latin typeface="Arial" panose="020B0604020202020204" pitchFamily="34" charset="0"/>
            <a:cs typeface="Arial" panose="020B0604020202020204" pitchFamily="34" charset="0"/>
          </a:endParaRPr>
        </a:p>
      </dgm:t>
    </dgm:pt>
    <dgm:pt modelId="{C89AA364-CBB7-4D44-A5D0-E607296B89DF}" type="parTrans" cxnId="{C036DB63-2371-4D5F-9290-519B3EF44713}">
      <dgm:prSet/>
      <dgm:spPr/>
      <dgm:t>
        <a:bodyPr/>
        <a:lstStyle/>
        <a:p>
          <a:endParaRPr lang="en-US"/>
        </a:p>
      </dgm:t>
    </dgm:pt>
    <dgm:pt modelId="{5DEAD983-F230-4FD2-AC03-4E6DAB433D0F}" type="sibTrans" cxnId="{C036DB63-2371-4D5F-9290-519B3EF44713}">
      <dgm:prSet/>
      <dgm:spPr/>
      <dgm:t>
        <a:bodyPr/>
        <a:lstStyle/>
        <a:p>
          <a:endParaRPr lang="en-US"/>
        </a:p>
      </dgm:t>
    </dgm:pt>
    <dgm:pt modelId="{D20F0CBB-F69E-4FFC-B669-CF6F2A270167}">
      <dgm:prSet phldrT="[Text]" custT="1"/>
      <dgm:spPr>
        <a:solidFill>
          <a:srgbClr val="2CA04D"/>
        </a:solidFill>
      </dgm:spPr>
      <dgm:t>
        <a:bodyPr/>
        <a:lstStyle/>
        <a:p>
          <a:r>
            <a:rPr lang="en-US" sz="1500" b="1" dirty="0" smtClean="0">
              <a:latin typeface="Arial" panose="020B0604020202020204" pitchFamily="34" charset="0"/>
              <a:cs typeface="Arial" panose="020B0604020202020204" pitchFamily="34" charset="0"/>
            </a:rPr>
            <a:t>Implementation of the 2019-2022 </a:t>
          </a:r>
        </a:p>
        <a:p>
          <a:r>
            <a:rPr lang="en-US" sz="1500" b="1" dirty="0" smtClean="0">
              <a:latin typeface="Arial" panose="020B0604020202020204" pitchFamily="34" charset="0"/>
              <a:cs typeface="Arial" panose="020B0604020202020204" pitchFamily="34" charset="0"/>
            </a:rPr>
            <a:t>Research Plan </a:t>
          </a:r>
          <a:endParaRPr lang="en-US" sz="1500" b="1" dirty="0">
            <a:latin typeface="Arial" panose="020B0604020202020204" pitchFamily="34" charset="0"/>
            <a:cs typeface="Arial" panose="020B0604020202020204" pitchFamily="34" charset="0"/>
          </a:endParaRPr>
        </a:p>
      </dgm:t>
    </dgm:pt>
    <dgm:pt modelId="{15A67920-F4CF-485C-AE7C-13E3DD8962F4}" type="parTrans" cxnId="{0A32265C-5402-4A9B-82CB-BC716E2599A2}">
      <dgm:prSet/>
      <dgm:spPr/>
      <dgm:t>
        <a:bodyPr/>
        <a:lstStyle/>
        <a:p>
          <a:endParaRPr lang="en-US"/>
        </a:p>
      </dgm:t>
    </dgm:pt>
    <dgm:pt modelId="{07137B02-C6A3-46BF-ACA6-070541D7F92C}" type="sibTrans" cxnId="{0A32265C-5402-4A9B-82CB-BC716E2599A2}">
      <dgm:prSet/>
      <dgm:spPr/>
      <dgm:t>
        <a:bodyPr/>
        <a:lstStyle/>
        <a:p>
          <a:endParaRPr lang="en-US"/>
        </a:p>
      </dgm:t>
    </dgm:pt>
    <dgm:pt modelId="{54B2326B-26C8-42C3-91DE-97DB7F56F974}">
      <dgm:prSet phldrT="[Text]" custT="1">
        <dgm:style>
          <a:lnRef idx="2">
            <a:schemeClr val="accent6"/>
          </a:lnRef>
          <a:fillRef idx="1">
            <a:schemeClr val="lt1"/>
          </a:fillRef>
          <a:effectRef idx="0">
            <a:schemeClr val="accent6"/>
          </a:effectRef>
          <a:fontRef idx="minor">
            <a:schemeClr val="dk1"/>
          </a:fontRef>
        </dgm:style>
      </dgm:prSet>
      <dgm:spPr>
        <a:ln/>
      </dgm:spPr>
      <dgm:t>
        <a:bodyPr/>
        <a:lstStyle/>
        <a:p>
          <a:r>
            <a:rPr lang="en-US" sz="1200" dirty="0" smtClean="0">
              <a:latin typeface="Arial" panose="020B0604020202020204" pitchFamily="34" charset="0"/>
              <a:cs typeface="Arial" panose="020B0604020202020204" pitchFamily="34" charset="0"/>
            </a:rPr>
            <a:t>The implementation of the 2019-2020 had two components, i.e. USAF programme evaluation in OR Tambo District Municipality and Baseline Study Report for Port St Johns and Ingquza Local Municipality. </a:t>
          </a:r>
          <a:endParaRPr lang="en-US" sz="1200" dirty="0">
            <a:latin typeface="Arial" panose="020B0604020202020204" pitchFamily="34" charset="0"/>
            <a:cs typeface="Arial" panose="020B0604020202020204" pitchFamily="34" charset="0"/>
          </a:endParaRPr>
        </a:p>
      </dgm:t>
    </dgm:pt>
    <dgm:pt modelId="{19652BC4-3708-4FC0-9C3D-B2D529ABF957}" type="parTrans" cxnId="{59ADE8FB-D85C-408D-B0B9-3126A6F1991E}">
      <dgm:prSet/>
      <dgm:spPr/>
      <dgm:t>
        <a:bodyPr/>
        <a:lstStyle/>
        <a:p>
          <a:endParaRPr lang="en-US"/>
        </a:p>
      </dgm:t>
    </dgm:pt>
    <dgm:pt modelId="{F7B2E341-1A5C-4FFF-8436-7E97208DFA65}" type="sibTrans" cxnId="{59ADE8FB-D85C-408D-B0B9-3126A6F1991E}">
      <dgm:prSet/>
      <dgm:spPr/>
      <dgm:t>
        <a:bodyPr/>
        <a:lstStyle/>
        <a:p>
          <a:endParaRPr lang="en-US"/>
        </a:p>
      </dgm:t>
    </dgm:pt>
    <dgm:pt modelId="{AEFBAE4D-CCCA-4EF1-811A-9D03FFED64B1}">
      <dgm:prSet phldrT="[Text]" custT="1"/>
      <dgm:spPr>
        <a:solidFill>
          <a:srgbClr val="E15415"/>
        </a:solidFill>
      </dgm:spPr>
      <dgm:t>
        <a:bodyPr/>
        <a:lstStyle/>
        <a:p>
          <a:r>
            <a:rPr lang="en-US" sz="1500" b="1" dirty="0" smtClean="0">
              <a:latin typeface="Arial" panose="020B0604020202020204" pitchFamily="34" charset="0"/>
              <a:cs typeface="Arial" panose="020B0604020202020204" pitchFamily="34" charset="0"/>
            </a:rPr>
            <a:t>Approval of 2020-2023 Research Plan </a:t>
          </a:r>
          <a:endParaRPr lang="en-US" sz="1500" b="1" dirty="0">
            <a:latin typeface="Arial" panose="020B0604020202020204" pitchFamily="34" charset="0"/>
            <a:cs typeface="Arial" panose="020B0604020202020204" pitchFamily="34" charset="0"/>
          </a:endParaRPr>
        </a:p>
      </dgm:t>
    </dgm:pt>
    <dgm:pt modelId="{0589619D-7D78-45C3-A072-69480088A3FB}" type="parTrans" cxnId="{29550BCB-470E-4E63-9030-C592D0D9A6B3}">
      <dgm:prSet/>
      <dgm:spPr/>
      <dgm:t>
        <a:bodyPr/>
        <a:lstStyle/>
        <a:p>
          <a:endParaRPr lang="en-US"/>
        </a:p>
      </dgm:t>
    </dgm:pt>
    <dgm:pt modelId="{98B338CE-2BCA-4FF8-8E29-4C726162B3EA}" type="sibTrans" cxnId="{29550BCB-470E-4E63-9030-C592D0D9A6B3}">
      <dgm:prSet/>
      <dgm:spPr/>
      <dgm:t>
        <a:bodyPr/>
        <a:lstStyle/>
        <a:p>
          <a:endParaRPr lang="en-US"/>
        </a:p>
      </dgm:t>
    </dgm:pt>
    <dgm:pt modelId="{ED790ACB-3434-48D8-8863-B88560138B85}">
      <dgm:prSet phldrT="[Text]" custT="1">
        <dgm:style>
          <a:lnRef idx="2">
            <a:schemeClr val="accent6"/>
          </a:lnRef>
          <a:fillRef idx="1">
            <a:schemeClr val="lt1"/>
          </a:fillRef>
          <a:effectRef idx="0">
            <a:schemeClr val="accent6"/>
          </a:effectRef>
          <a:fontRef idx="minor">
            <a:schemeClr val="dk1"/>
          </a:fontRef>
        </dgm:style>
      </dgm:prSet>
      <dgm:spPr>
        <a:ln/>
      </dgm:spPr>
      <dgm:t>
        <a:bodyPr/>
        <a:lstStyle/>
        <a:p>
          <a:r>
            <a:rPr lang="en-US" sz="1200" dirty="0" smtClean="0">
              <a:latin typeface="Arial" panose="020B0604020202020204" pitchFamily="34" charset="0"/>
              <a:cs typeface="Arial" panose="020B0604020202020204" pitchFamily="34" charset="0"/>
            </a:rPr>
            <a:t>The approval of the 2020-2023 Research Plan was approved by EXCO in Q1 (2020-21) as the initial submission tabled to EXCO was not approved in Q4 due to  incompleteness an measurability of the plan submitted for consideration</a:t>
          </a:r>
          <a:r>
            <a:rPr lang="en-US" sz="1300" dirty="0" smtClean="0">
              <a:latin typeface="Arial" panose="020B0604020202020204" pitchFamily="34" charset="0"/>
              <a:cs typeface="Arial" panose="020B0604020202020204" pitchFamily="34" charset="0"/>
            </a:rPr>
            <a:t>. </a:t>
          </a:r>
          <a:endParaRPr lang="en-US" sz="1300" dirty="0">
            <a:latin typeface="Arial" panose="020B0604020202020204" pitchFamily="34" charset="0"/>
            <a:cs typeface="Arial" panose="020B0604020202020204" pitchFamily="34" charset="0"/>
          </a:endParaRPr>
        </a:p>
      </dgm:t>
    </dgm:pt>
    <dgm:pt modelId="{6C4C816E-4DA8-45DD-86B6-75B761AE1F24}" type="parTrans" cxnId="{A1482ABE-9686-42EC-A35E-7C16A600C3CB}">
      <dgm:prSet/>
      <dgm:spPr/>
      <dgm:t>
        <a:bodyPr/>
        <a:lstStyle/>
        <a:p>
          <a:endParaRPr lang="en-US"/>
        </a:p>
      </dgm:t>
    </dgm:pt>
    <dgm:pt modelId="{67B29051-DBDF-4760-BCA4-760803123001}" type="sibTrans" cxnId="{A1482ABE-9686-42EC-A35E-7C16A600C3CB}">
      <dgm:prSet/>
      <dgm:spPr/>
      <dgm:t>
        <a:bodyPr/>
        <a:lstStyle/>
        <a:p>
          <a:endParaRPr lang="en-US"/>
        </a:p>
      </dgm:t>
    </dgm:pt>
    <dgm:pt modelId="{D26BDD13-B3A3-491F-BFF7-D3AD7D504CD8}">
      <dgm:prSet phldrT="[Text]" custT="1">
        <dgm:style>
          <a:lnRef idx="2">
            <a:schemeClr val="accent6"/>
          </a:lnRef>
          <a:fillRef idx="1">
            <a:schemeClr val="lt1"/>
          </a:fillRef>
          <a:effectRef idx="0">
            <a:schemeClr val="accent6"/>
          </a:effectRef>
          <a:fontRef idx="minor">
            <a:schemeClr val="dk1"/>
          </a:fontRef>
        </dgm:style>
      </dgm:prSet>
      <dgm:spPr>
        <a:ln/>
      </dgm:spPr>
      <dgm:t>
        <a:bodyPr/>
        <a:lstStyle/>
        <a:p>
          <a:r>
            <a:rPr lang="en-US" sz="1200" dirty="0" smtClean="0">
              <a:latin typeface="Arial" panose="020B0604020202020204" pitchFamily="34" charset="0"/>
              <a:cs typeface="Arial" panose="020B0604020202020204" pitchFamily="34" charset="0"/>
            </a:rPr>
            <a:t>In quarter 4 one invoice under USAASA was not paid within 30 days and USAF invoices were all settled within 30 days.</a:t>
          </a:r>
          <a:endParaRPr lang="en-US" sz="1200" dirty="0">
            <a:latin typeface="Arial" panose="020B0604020202020204" pitchFamily="34" charset="0"/>
            <a:cs typeface="Arial" panose="020B0604020202020204" pitchFamily="34" charset="0"/>
          </a:endParaRPr>
        </a:p>
      </dgm:t>
    </dgm:pt>
    <dgm:pt modelId="{AF2B8C32-9F81-4CAF-A2FC-6E52CDB207FD}" type="parTrans" cxnId="{3175581A-3C65-411F-A425-43F545F23080}">
      <dgm:prSet/>
      <dgm:spPr/>
      <dgm:t>
        <a:bodyPr/>
        <a:lstStyle/>
        <a:p>
          <a:endParaRPr lang="en-US"/>
        </a:p>
      </dgm:t>
    </dgm:pt>
    <dgm:pt modelId="{E25357CE-DE20-43B0-BF24-33CE5A82B2D9}" type="sibTrans" cxnId="{3175581A-3C65-411F-A425-43F545F23080}">
      <dgm:prSet/>
      <dgm:spPr/>
      <dgm:t>
        <a:bodyPr/>
        <a:lstStyle/>
        <a:p>
          <a:endParaRPr lang="en-US"/>
        </a:p>
      </dgm:t>
    </dgm:pt>
    <dgm:pt modelId="{45A694D2-FBF1-4219-87CA-27C5868F4BD7}">
      <dgm:prSet phldrT="[Text]" custT="1">
        <dgm:style>
          <a:lnRef idx="2">
            <a:schemeClr val="accent6"/>
          </a:lnRef>
          <a:fillRef idx="1">
            <a:schemeClr val="lt1"/>
          </a:fillRef>
          <a:effectRef idx="0">
            <a:schemeClr val="accent6"/>
          </a:effectRef>
          <a:fontRef idx="minor">
            <a:schemeClr val="dk1"/>
          </a:fontRef>
        </dgm:style>
      </dgm:prSet>
      <dgm:spPr>
        <a:ln/>
      </dgm:spPr>
      <dgm:t>
        <a:bodyPr/>
        <a:lstStyle/>
        <a:p>
          <a:r>
            <a:rPr lang="en-US" sz="1200" dirty="0" smtClean="0">
              <a:latin typeface="Arial" panose="020B0604020202020204" pitchFamily="34" charset="0"/>
              <a:cs typeface="Arial" panose="020B0604020202020204" pitchFamily="34" charset="0"/>
            </a:rPr>
            <a:t>The outstanding invoice was paid in Q 1 (2020-21) resulting on the target being subsequently achieved </a:t>
          </a:r>
          <a:endParaRPr lang="en-US" sz="1200" dirty="0">
            <a:latin typeface="Arial" panose="020B0604020202020204" pitchFamily="34" charset="0"/>
            <a:cs typeface="Arial" panose="020B0604020202020204" pitchFamily="34" charset="0"/>
          </a:endParaRPr>
        </a:p>
      </dgm:t>
    </dgm:pt>
    <dgm:pt modelId="{EA9BA8A5-0E30-4769-87D0-262FB8CD463B}" type="parTrans" cxnId="{F691307D-0F61-463A-A826-2DBCB814D589}">
      <dgm:prSet/>
      <dgm:spPr/>
      <dgm:t>
        <a:bodyPr/>
        <a:lstStyle/>
        <a:p>
          <a:endParaRPr lang="en-US"/>
        </a:p>
      </dgm:t>
    </dgm:pt>
    <dgm:pt modelId="{8D545B92-4F7C-46CE-B18E-6FB741F82D41}" type="sibTrans" cxnId="{F691307D-0F61-463A-A826-2DBCB814D589}">
      <dgm:prSet/>
      <dgm:spPr/>
      <dgm:t>
        <a:bodyPr/>
        <a:lstStyle/>
        <a:p>
          <a:endParaRPr lang="en-US"/>
        </a:p>
      </dgm:t>
    </dgm:pt>
    <dgm:pt modelId="{2DDE64B0-4963-4546-A932-70F09FAAEA88}">
      <dgm:prSet phldrT="[Text]" custT="1">
        <dgm:style>
          <a:lnRef idx="2">
            <a:schemeClr val="accent6"/>
          </a:lnRef>
          <a:fillRef idx="1">
            <a:schemeClr val="lt1"/>
          </a:fillRef>
          <a:effectRef idx="0">
            <a:schemeClr val="accent6"/>
          </a:effectRef>
          <a:fontRef idx="minor">
            <a:schemeClr val="dk1"/>
          </a:fontRef>
        </dgm:style>
      </dgm:prSet>
      <dgm:spPr>
        <a:ln/>
      </dgm:spPr>
      <dgm:t>
        <a:bodyPr/>
        <a:lstStyle/>
        <a:p>
          <a:r>
            <a:rPr lang="en-US" sz="1200" dirty="0" smtClean="0">
              <a:latin typeface="Arial" panose="020B0604020202020204" pitchFamily="34" charset="0"/>
              <a:cs typeface="Arial" panose="020B0604020202020204" pitchFamily="34" charset="0"/>
            </a:rPr>
            <a:t>By end of the financial year and the Agency only achieved the USAF Programme evaluation in OR Tambo District Region and the Baseline Study Report was only subsequently achieved in Q1 (2020-21)</a:t>
          </a:r>
          <a:endParaRPr lang="en-US" sz="1200" dirty="0">
            <a:latin typeface="Arial" panose="020B0604020202020204" pitchFamily="34" charset="0"/>
            <a:cs typeface="Arial" panose="020B0604020202020204" pitchFamily="34" charset="0"/>
          </a:endParaRPr>
        </a:p>
      </dgm:t>
    </dgm:pt>
    <dgm:pt modelId="{AFE2C547-59AC-4E92-9642-49378534737E}" type="parTrans" cxnId="{2EE5AC07-8B36-4FEE-BC42-98FCF5DAD9B8}">
      <dgm:prSet/>
      <dgm:spPr/>
      <dgm:t>
        <a:bodyPr/>
        <a:lstStyle/>
        <a:p>
          <a:endParaRPr lang="en-US"/>
        </a:p>
      </dgm:t>
    </dgm:pt>
    <dgm:pt modelId="{527BEF1D-B56C-45AE-8BA5-2522576A9C85}" type="sibTrans" cxnId="{2EE5AC07-8B36-4FEE-BC42-98FCF5DAD9B8}">
      <dgm:prSet/>
      <dgm:spPr/>
      <dgm:t>
        <a:bodyPr/>
        <a:lstStyle/>
        <a:p>
          <a:endParaRPr lang="en-US"/>
        </a:p>
      </dgm:t>
    </dgm:pt>
    <dgm:pt modelId="{141D5233-E6F1-4FB3-95BE-1F9AC9481BAB}">
      <dgm:prSet phldrT="[Text]" custT="1">
        <dgm:style>
          <a:lnRef idx="2">
            <a:schemeClr val="accent6"/>
          </a:lnRef>
          <a:fillRef idx="1">
            <a:schemeClr val="lt1"/>
          </a:fillRef>
          <a:effectRef idx="0">
            <a:schemeClr val="accent6"/>
          </a:effectRef>
          <a:fontRef idx="minor">
            <a:schemeClr val="dk1"/>
          </a:fontRef>
        </dgm:style>
      </dgm:prSet>
      <dgm:spPr>
        <a:ln/>
      </dgm:spPr>
      <dgm:t>
        <a:bodyPr/>
        <a:lstStyle/>
        <a:p>
          <a:endParaRPr lang="en-US" sz="1200" dirty="0">
            <a:latin typeface="Arial" panose="020B0604020202020204" pitchFamily="34" charset="0"/>
            <a:cs typeface="Arial" panose="020B0604020202020204" pitchFamily="34" charset="0"/>
          </a:endParaRPr>
        </a:p>
      </dgm:t>
    </dgm:pt>
    <dgm:pt modelId="{2D3983B6-F0B0-429A-BD32-2A61D457E12D}" type="parTrans" cxnId="{05F17642-E860-4043-8DC0-0CFA24183025}">
      <dgm:prSet/>
      <dgm:spPr/>
      <dgm:t>
        <a:bodyPr/>
        <a:lstStyle/>
        <a:p>
          <a:endParaRPr lang="en-US"/>
        </a:p>
      </dgm:t>
    </dgm:pt>
    <dgm:pt modelId="{76BFB55B-8D92-42A0-890F-522955C42A2E}" type="sibTrans" cxnId="{05F17642-E860-4043-8DC0-0CFA24183025}">
      <dgm:prSet/>
      <dgm:spPr/>
      <dgm:t>
        <a:bodyPr/>
        <a:lstStyle/>
        <a:p>
          <a:endParaRPr lang="en-US"/>
        </a:p>
      </dgm:t>
    </dgm:pt>
    <dgm:pt modelId="{92B0D8D4-F3BC-42D4-B285-F004DBF15419}">
      <dgm:prSet phldrT="[Text]" custT="1">
        <dgm:style>
          <a:lnRef idx="2">
            <a:schemeClr val="accent6"/>
          </a:lnRef>
          <a:fillRef idx="1">
            <a:schemeClr val="lt1"/>
          </a:fillRef>
          <a:effectRef idx="0">
            <a:schemeClr val="accent6"/>
          </a:effectRef>
          <a:fontRef idx="minor">
            <a:schemeClr val="dk1"/>
          </a:fontRef>
        </dgm:style>
      </dgm:prSet>
      <dgm:spPr>
        <a:ln/>
      </dgm:spPr>
      <dgm:t>
        <a:bodyPr/>
        <a:lstStyle/>
        <a:p>
          <a:endParaRPr lang="en-US" sz="1200" dirty="0">
            <a:latin typeface="Arial" panose="020B0604020202020204" pitchFamily="34" charset="0"/>
            <a:cs typeface="Arial" panose="020B0604020202020204" pitchFamily="34" charset="0"/>
          </a:endParaRPr>
        </a:p>
      </dgm:t>
    </dgm:pt>
    <dgm:pt modelId="{6F1C1C38-6477-422D-8520-887C9EAA1E02}" type="parTrans" cxnId="{D1860E37-1A68-4418-BA29-12C801F68A7C}">
      <dgm:prSet/>
      <dgm:spPr/>
      <dgm:t>
        <a:bodyPr/>
        <a:lstStyle/>
        <a:p>
          <a:endParaRPr lang="en-US"/>
        </a:p>
      </dgm:t>
    </dgm:pt>
    <dgm:pt modelId="{243A142A-6C40-43C4-866F-A6F0411F7459}" type="sibTrans" cxnId="{D1860E37-1A68-4418-BA29-12C801F68A7C}">
      <dgm:prSet/>
      <dgm:spPr/>
      <dgm:t>
        <a:bodyPr/>
        <a:lstStyle/>
        <a:p>
          <a:endParaRPr lang="en-US"/>
        </a:p>
      </dgm:t>
    </dgm:pt>
    <dgm:pt modelId="{B459CD22-24EB-4550-9C49-F66AA993320C}">
      <dgm:prSet phldrT="[Text]" custT="1">
        <dgm:style>
          <a:lnRef idx="2">
            <a:schemeClr val="accent6"/>
          </a:lnRef>
          <a:fillRef idx="1">
            <a:schemeClr val="lt1"/>
          </a:fillRef>
          <a:effectRef idx="0">
            <a:schemeClr val="accent6"/>
          </a:effectRef>
          <a:fontRef idx="minor">
            <a:schemeClr val="dk1"/>
          </a:fontRef>
        </dgm:style>
      </dgm:prSet>
      <dgm:spPr>
        <a:ln/>
      </dgm:spPr>
      <dgm:t>
        <a:bodyPr/>
        <a:lstStyle/>
        <a:p>
          <a:endParaRPr lang="en-US" sz="1200" dirty="0">
            <a:latin typeface="Arial" panose="020B0604020202020204" pitchFamily="34" charset="0"/>
            <a:cs typeface="Arial" panose="020B0604020202020204" pitchFamily="34" charset="0"/>
          </a:endParaRPr>
        </a:p>
      </dgm:t>
    </dgm:pt>
    <dgm:pt modelId="{45B24846-C447-4BBF-BE5E-38C4865B188E}" type="parTrans" cxnId="{FD6ED5D0-9578-4A6B-8DA2-C8C34954F07D}">
      <dgm:prSet/>
      <dgm:spPr/>
      <dgm:t>
        <a:bodyPr/>
        <a:lstStyle/>
        <a:p>
          <a:endParaRPr lang="en-US"/>
        </a:p>
      </dgm:t>
    </dgm:pt>
    <dgm:pt modelId="{65F613D0-CE92-4337-B3B7-D6D1CB3056DB}" type="sibTrans" cxnId="{FD6ED5D0-9578-4A6B-8DA2-C8C34954F07D}">
      <dgm:prSet/>
      <dgm:spPr/>
      <dgm:t>
        <a:bodyPr/>
        <a:lstStyle/>
        <a:p>
          <a:endParaRPr lang="en-US"/>
        </a:p>
      </dgm:t>
    </dgm:pt>
    <dgm:pt modelId="{6E72850D-FD62-4011-92FD-732C0BBA5133}" type="pres">
      <dgm:prSet presAssocID="{28C3DAFD-9CF7-46E4-97DD-CAB317D568BB}" presName="Name0" presStyleCnt="0">
        <dgm:presLayoutVars>
          <dgm:dir/>
          <dgm:animLvl val="lvl"/>
          <dgm:resizeHandles val="exact"/>
        </dgm:presLayoutVars>
      </dgm:prSet>
      <dgm:spPr/>
      <dgm:t>
        <a:bodyPr/>
        <a:lstStyle/>
        <a:p>
          <a:endParaRPr lang="en-US"/>
        </a:p>
      </dgm:t>
    </dgm:pt>
    <dgm:pt modelId="{9B757440-A109-4DAB-B25D-099F6EF9000C}" type="pres">
      <dgm:prSet presAssocID="{5F03E286-A8C0-4A3E-AC18-F61C67F5C192}" presName="linNode" presStyleCnt="0"/>
      <dgm:spPr/>
    </dgm:pt>
    <dgm:pt modelId="{76B3E751-64CC-4250-9DAE-3C40CD91D570}" type="pres">
      <dgm:prSet presAssocID="{5F03E286-A8C0-4A3E-AC18-F61C67F5C192}" presName="parentText" presStyleLbl="node1" presStyleIdx="0" presStyleCnt="3" custScaleX="111504" custScaleY="87572">
        <dgm:presLayoutVars>
          <dgm:chMax val="1"/>
          <dgm:bulletEnabled val="1"/>
        </dgm:presLayoutVars>
      </dgm:prSet>
      <dgm:spPr/>
      <dgm:t>
        <a:bodyPr/>
        <a:lstStyle/>
        <a:p>
          <a:endParaRPr lang="en-US"/>
        </a:p>
      </dgm:t>
    </dgm:pt>
    <dgm:pt modelId="{07B0CA30-1B33-445E-9E29-5CD4470B60CC}" type="pres">
      <dgm:prSet presAssocID="{5F03E286-A8C0-4A3E-AC18-F61C67F5C192}" presName="descendantText" presStyleLbl="alignAccFollowNode1" presStyleIdx="0" presStyleCnt="3" custScaleY="93188">
        <dgm:presLayoutVars>
          <dgm:bulletEnabled val="1"/>
        </dgm:presLayoutVars>
      </dgm:prSet>
      <dgm:spPr/>
      <dgm:t>
        <a:bodyPr/>
        <a:lstStyle/>
        <a:p>
          <a:endParaRPr lang="en-US"/>
        </a:p>
      </dgm:t>
    </dgm:pt>
    <dgm:pt modelId="{24BB4812-57B0-4652-890B-7ED8CE987364}" type="pres">
      <dgm:prSet presAssocID="{8D4A3854-B223-4D70-B55A-232462CB8B47}" presName="sp" presStyleCnt="0"/>
      <dgm:spPr/>
    </dgm:pt>
    <dgm:pt modelId="{88BC426B-AE74-41BB-97E8-A91165451863}" type="pres">
      <dgm:prSet presAssocID="{D20F0CBB-F69E-4FFC-B669-CF6F2A270167}" presName="linNode" presStyleCnt="0"/>
      <dgm:spPr/>
    </dgm:pt>
    <dgm:pt modelId="{9A4B624D-2C2B-46EA-9E8E-1B2E387C78FE}" type="pres">
      <dgm:prSet presAssocID="{D20F0CBB-F69E-4FFC-B669-CF6F2A270167}" presName="parentText" presStyleLbl="node1" presStyleIdx="1" presStyleCnt="3" custScaleX="112187" custScaleY="71980" custLinFactNeighborY="965">
        <dgm:presLayoutVars>
          <dgm:chMax val="1"/>
          <dgm:bulletEnabled val="1"/>
        </dgm:presLayoutVars>
      </dgm:prSet>
      <dgm:spPr/>
      <dgm:t>
        <a:bodyPr/>
        <a:lstStyle/>
        <a:p>
          <a:endParaRPr lang="en-US"/>
        </a:p>
      </dgm:t>
    </dgm:pt>
    <dgm:pt modelId="{DE249B12-A707-4716-A6DD-6DE8CF77B34E}" type="pres">
      <dgm:prSet presAssocID="{D20F0CBB-F69E-4FFC-B669-CF6F2A270167}" presName="descendantText" presStyleLbl="alignAccFollowNode1" presStyleIdx="1" presStyleCnt="3" custScaleX="105843" custScaleY="69445">
        <dgm:presLayoutVars>
          <dgm:bulletEnabled val="1"/>
        </dgm:presLayoutVars>
      </dgm:prSet>
      <dgm:spPr/>
      <dgm:t>
        <a:bodyPr/>
        <a:lstStyle/>
        <a:p>
          <a:endParaRPr lang="en-US"/>
        </a:p>
      </dgm:t>
    </dgm:pt>
    <dgm:pt modelId="{50B2ABC9-9B75-4C8C-A717-683948D5B149}" type="pres">
      <dgm:prSet presAssocID="{07137B02-C6A3-46BF-ACA6-070541D7F92C}" presName="sp" presStyleCnt="0"/>
      <dgm:spPr/>
    </dgm:pt>
    <dgm:pt modelId="{0E238B76-3AC9-4F89-925E-83EA1E82021E}" type="pres">
      <dgm:prSet presAssocID="{AEFBAE4D-CCCA-4EF1-811A-9D03FFED64B1}" presName="linNode" presStyleCnt="0"/>
      <dgm:spPr/>
    </dgm:pt>
    <dgm:pt modelId="{33787108-0BDE-44AD-AD9F-6B529EF2EF22}" type="pres">
      <dgm:prSet presAssocID="{AEFBAE4D-CCCA-4EF1-811A-9D03FFED64B1}" presName="parentText" presStyleLbl="node1" presStyleIdx="2" presStyleCnt="3" custScaleY="64729">
        <dgm:presLayoutVars>
          <dgm:chMax val="1"/>
          <dgm:bulletEnabled val="1"/>
        </dgm:presLayoutVars>
      </dgm:prSet>
      <dgm:spPr/>
      <dgm:t>
        <a:bodyPr/>
        <a:lstStyle/>
        <a:p>
          <a:endParaRPr lang="en-US"/>
        </a:p>
      </dgm:t>
    </dgm:pt>
    <dgm:pt modelId="{FD0563C9-4DDB-4ACB-99B5-D3A442FAB4F9}" type="pres">
      <dgm:prSet presAssocID="{AEFBAE4D-CCCA-4EF1-811A-9D03FFED64B1}" presName="descendantText" presStyleLbl="alignAccFollowNode1" presStyleIdx="2" presStyleCnt="3" custScaleY="74679">
        <dgm:presLayoutVars>
          <dgm:bulletEnabled val="1"/>
        </dgm:presLayoutVars>
      </dgm:prSet>
      <dgm:spPr/>
      <dgm:t>
        <a:bodyPr/>
        <a:lstStyle/>
        <a:p>
          <a:endParaRPr lang="en-US"/>
        </a:p>
      </dgm:t>
    </dgm:pt>
  </dgm:ptLst>
  <dgm:cxnLst>
    <dgm:cxn modelId="{BC3CD62D-4E2F-4315-926A-008627D3ED18}" type="presOf" srcId="{92B0D8D4-F3BC-42D4-B285-F004DBF15419}" destId="{07B0CA30-1B33-445E-9E29-5CD4470B60CC}" srcOrd="0" destOrd="3" presId="urn:microsoft.com/office/officeart/2005/8/layout/vList5"/>
    <dgm:cxn modelId="{ECD50411-8A7D-4ECE-8DE7-BAECFEA135E3}" type="presOf" srcId="{54B2326B-26C8-42C3-91DE-97DB7F56F974}" destId="{DE249B12-A707-4716-A6DD-6DE8CF77B34E}" srcOrd="0" destOrd="0" presId="urn:microsoft.com/office/officeart/2005/8/layout/vList5"/>
    <dgm:cxn modelId="{FD6ED5D0-9578-4A6B-8DA2-C8C34954F07D}" srcId="{D20F0CBB-F69E-4FFC-B669-CF6F2A270167}" destId="{B459CD22-24EB-4550-9C49-F66AA993320C}" srcOrd="1" destOrd="0" parTransId="{45B24846-C447-4BBF-BE5E-38C4865B188E}" sibTransId="{65F613D0-CE92-4337-B3B7-D6D1CB3056DB}"/>
    <dgm:cxn modelId="{7FAF0633-9B75-40EC-B975-873099799699}" type="presOf" srcId="{2DDE64B0-4963-4546-A932-70F09FAAEA88}" destId="{DE249B12-A707-4716-A6DD-6DE8CF77B34E}" srcOrd="0" destOrd="2" presId="urn:microsoft.com/office/officeart/2005/8/layout/vList5"/>
    <dgm:cxn modelId="{8C14E4FA-46D9-4860-B895-A7FAD0D2DA9B}" type="presOf" srcId="{7770813D-FDB8-410C-906B-3AE6AC3253AC}" destId="{07B0CA30-1B33-445E-9E29-5CD4470B60CC}" srcOrd="0" destOrd="0" presId="urn:microsoft.com/office/officeart/2005/8/layout/vList5"/>
    <dgm:cxn modelId="{D1860E37-1A68-4418-BA29-12C801F68A7C}" srcId="{5F03E286-A8C0-4A3E-AC18-F61C67F5C192}" destId="{92B0D8D4-F3BC-42D4-B285-F004DBF15419}" srcOrd="3" destOrd="0" parTransId="{6F1C1C38-6477-422D-8520-887C9EAA1E02}" sibTransId="{243A142A-6C40-43C4-866F-A6F0411F7459}"/>
    <dgm:cxn modelId="{05F17642-E860-4043-8DC0-0CFA24183025}" srcId="{5F03E286-A8C0-4A3E-AC18-F61C67F5C192}" destId="{141D5233-E6F1-4FB3-95BE-1F9AC9481BAB}" srcOrd="1" destOrd="0" parTransId="{2D3983B6-F0B0-429A-BD32-2A61D457E12D}" sibTransId="{76BFB55B-8D92-42A0-890F-522955C42A2E}"/>
    <dgm:cxn modelId="{9D8DEF21-B2D4-4808-9F80-D4E73548C037}" type="presOf" srcId="{AEFBAE4D-CCCA-4EF1-811A-9D03FFED64B1}" destId="{33787108-0BDE-44AD-AD9F-6B529EF2EF22}" srcOrd="0" destOrd="0" presId="urn:microsoft.com/office/officeart/2005/8/layout/vList5"/>
    <dgm:cxn modelId="{A1482ABE-9686-42EC-A35E-7C16A600C3CB}" srcId="{AEFBAE4D-CCCA-4EF1-811A-9D03FFED64B1}" destId="{ED790ACB-3434-48D8-8863-B88560138B85}" srcOrd="0" destOrd="0" parTransId="{6C4C816E-4DA8-45DD-86B6-75B761AE1F24}" sibTransId="{67B29051-DBDF-4760-BCA4-760803123001}"/>
    <dgm:cxn modelId="{0A32265C-5402-4A9B-82CB-BC716E2599A2}" srcId="{28C3DAFD-9CF7-46E4-97DD-CAB317D568BB}" destId="{D20F0CBB-F69E-4FFC-B669-CF6F2A270167}" srcOrd="1" destOrd="0" parTransId="{15A67920-F4CF-485C-AE7C-13E3DD8962F4}" sibTransId="{07137B02-C6A3-46BF-ACA6-070541D7F92C}"/>
    <dgm:cxn modelId="{59ADE8FB-D85C-408D-B0B9-3126A6F1991E}" srcId="{D20F0CBB-F69E-4FFC-B669-CF6F2A270167}" destId="{54B2326B-26C8-42C3-91DE-97DB7F56F974}" srcOrd="0" destOrd="0" parTransId="{19652BC4-3708-4FC0-9C3D-B2D529ABF957}" sibTransId="{F7B2E341-1A5C-4FFF-8436-7E97208DFA65}"/>
    <dgm:cxn modelId="{F691307D-0F61-463A-A826-2DBCB814D589}" srcId="{5F03E286-A8C0-4A3E-AC18-F61C67F5C192}" destId="{45A694D2-FBF1-4219-87CA-27C5868F4BD7}" srcOrd="4" destOrd="0" parTransId="{EA9BA8A5-0E30-4769-87D0-262FB8CD463B}" sibTransId="{8D545B92-4F7C-46CE-B18E-6FB741F82D41}"/>
    <dgm:cxn modelId="{C036DB63-2371-4D5F-9290-519B3EF44713}" srcId="{5F03E286-A8C0-4A3E-AC18-F61C67F5C192}" destId="{7770813D-FDB8-410C-906B-3AE6AC3253AC}" srcOrd="0" destOrd="0" parTransId="{C89AA364-CBB7-4D44-A5D0-E607296B89DF}" sibTransId="{5DEAD983-F230-4FD2-AC03-4E6DAB433D0F}"/>
    <dgm:cxn modelId="{E8ACD6AE-45DD-41CF-B55C-30F849362FC3}" type="presOf" srcId="{28C3DAFD-9CF7-46E4-97DD-CAB317D568BB}" destId="{6E72850D-FD62-4011-92FD-732C0BBA5133}" srcOrd="0" destOrd="0" presId="urn:microsoft.com/office/officeart/2005/8/layout/vList5"/>
    <dgm:cxn modelId="{A9F83F0D-FB67-47A8-BA7B-6D3EB2577CCF}" type="presOf" srcId="{D20F0CBB-F69E-4FFC-B669-CF6F2A270167}" destId="{9A4B624D-2C2B-46EA-9E8E-1B2E387C78FE}" srcOrd="0" destOrd="0" presId="urn:microsoft.com/office/officeart/2005/8/layout/vList5"/>
    <dgm:cxn modelId="{64338E3D-9E8A-4E43-868B-B81E5266F8F9}" type="presOf" srcId="{45A694D2-FBF1-4219-87CA-27C5868F4BD7}" destId="{07B0CA30-1B33-445E-9E29-5CD4470B60CC}" srcOrd="0" destOrd="4" presId="urn:microsoft.com/office/officeart/2005/8/layout/vList5"/>
    <dgm:cxn modelId="{C04F170E-5264-4CF1-A6FB-B411772897D4}" type="presOf" srcId="{5F03E286-A8C0-4A3E-AC18-F61C67F5C192}" destId="{76B3E751-64CC-4250-9DAE-3C40CD91D570}" srcOrd="0" destOrd="0" presId="urn:microsoft.com/office/officeart/2005/8/layout/vList5"/>
    <dgm:cxn modelId="{605446AB-5E30-4F5F-B858-2118483BE75B}" srcId="{28C3DAFD-9CF7-46E4-97DD-CAB317D568BB}" destId="{5F03E286-A8C0-4A3E-AC18-F61C67F5C192}" srcOrd="0" destOrd="0" parTransId="{DD74050C-6D36-475A-A9EC-05A56C6D57F5}" sibTransId="{8D4A3854-B223-4D70-B55A-232462CB8B47}"/>
    <dgm:cxn modelId="{3175581A-3C65-411F-A425-43F545F23080}" srcId="{5F03E286-A8C0-4A3E-AC18-F61C67F5C192}" destId="{D26BDD13-B3A3-491F-BFF7-D3AD7D504CD8}" srcOrd="2" destOrd="0" parTransId="{AF2B8C32-9F81-4CAF-A2FC-6E52CDB207FD}" sibTransId="{E25357CE-DE20-43B0-BF24-33CE5A82B2D9}"/>
    <dgm:cxn modelId="{2EE5AC07-8B36-4FEE-BC42-98FCF5DAD9B8}" srcId="{D20F0CBB-F69E-4FFC-B669-CF6F2A270167}" destId="{2DDE64B0-4963-4546-A932-70F09FAAEA88}" srcOrd="2" destOrd="0" parTransId="{AFE2C547-59AC-4E92-9642-49378534737E}" sibTransId="{527BEF1D-B56C-45AE-8BA5-2522576A9C85}"/>
    <dgm:cxn modelId="{CB3BFEE7-7FD5-44FA-94BE-8C6CCA17C5DC}" type="presOf" srcId="{141D5233-E6F1-4FB3-95BE-1F9AC9481BAB}" destId="{07B0CA30-1B33-445E-9E29-5CD4470B60CC}" srcOrd="0" destOrd="1" presId="urn:microsoft.com/office/officeart/2005/8/layout/vList5"/>
    <dgm:cxn modelId="{C6DD8486-24E6-4E16-9D02-E4FEBC3F49F0}" type="presOf" srcId="{D26BDD13-B3A3-491F-BFF7-D3AD7D504CD8}" destId="{07B0CA30-1B33-445E-9E29-5CD4470B60CC}" srcOrd="0" destOrd="2" presId="urn:microsoft.com/office/officeart/2005/8/layout/vList5"/>
    <dgm:cxn modelId="{2EBD608E-FC15-4EBB-B028-A36194563C8C}" type="presOf" srcId="{ED790ACB-3434-48D8-8863-B88560138B85}" destId="{FD0563C9-4DDB-4ACB-99B5-D3A442FAB4F9}" srcOrd="0" destOrd="0" presId="urn:microsoft.com/office/officeart/2005/8/layout/vList5"/>
    <dgm:cxn modelId="{FE5DBF88-A142-47E7-9E66-68585B2BCCA4}" type="presOf" srcId="{B459CD22-24EB-4550-9C49-F66AA993320C}" destId="{DE249B12-A707-4716-A6DD-6DE8CF77B34E}" srcOrd="0" destOrd="1" presId="urn:microsoft.com/office/officeart/2005/8/layout/vList5"/>
    <dgm:cxn modelId="{29550BCB-470E-4E63-9030-C592D0D9A6B3}" srcId="{28C3DAFD-9CF7-46E4-97DD-CAB317D568BB}" destId="{AEFBAE4D-CCCA-4EF1-811A-9D03FFED64B1}" srcOrd="2" destOrd="0" parTransId="{0589619D-7D78-45C3-A072-69480088A3FB}" sibTransId="{98B338CE-2BCA-4FF8-8E29-4C726162B3EA}"/>
    <dgm:cxn modelId="{8486CFD8-A1FD-4661-83D0-902EA94D9973}" type="presParOf" srcId="{6E72850D-FD62-4011-92FD-732C0BBA5133}" destId="{9B757440-A109-4DAB-B25D-099F6EF9000C}" srcOrd="0" destOrd="0" presId="urn:microsoft.com/office/officeart/2005/8/layout/vList5"/>
    <dgm:cxn modelId="{414A9BCB-F547-40D9-9C2E-A5A0EF76D89E}" type="presParOf" srcId="{9B757440-A109-4DAB-B25D-099F6EF9000C}" destId="{76B3E751-64CC-4250-9DAE-3C40CD91D570}" srcOrd="0" destOrd="0" presId="urn:microsoft.com/office/officeart/2005/8/layout/vList5"/>
    <dgm:cxn modelId="{C92EF516-AD7C-4D12-8E9E-6F523067027C}" type="presParOf" srcId="{9B757440-A109-4DAB-B25D-099F6EF9000C}" destId="{07B0CA30-1B33-445E-9E29-5CD4470B60CC}" srcOrd="1" destOrd="0" presId="urn:microsoft.com/office/officeart/2005/8/layout/vList5"/>
    <dgm:cxn modelId="{AF9081A1-77E7-42E1-A9A1-8F56C0906749}" type="presParOf" srcId="{6E72850D-FD62-4011-92FD-732C0BBA5133}" destId="{24BB4812-57B0-4652-890B-7ED8CE987364}" srcOrd="1" destOrd="0" presId="urn:microsoft.com/office/officeart/2005/8/layout/vList5"/>
    <dgm:cxn modelId="{B61A7CAB-E6E4-4467-9DC7-91DF796F18F3}" type="presParOf" srcId="{6E72850D-FD62-4011-92FD-732C0BBA5133}" destId="{88BC426B-AE74-41BB-97E8-A91165451863}" srcOrd="2" destOrd="0" presId="urn:microsoft.com/office/officeart/2005/8/layout/vList5"/>
    <dgm:cxn modelId="{817C2FDC-E13A-4E6D-8600-25B10740D758}" type="presParOf" srcId="{88BC426B-AE74-41BB-97E8-A91165451863}" destId="{9A4B624D-2C2B-46EA-9E8E-1B2E387C78FE}" srcOrd="0" destOrd="0" presId="urn:microsoft.com/office/officeart/2005/8/layout/vList5"/>
    <dgm:cxn modelId="{E24D300C-CFDA-40B5-82CF-C87182A50578}" type="presParOf" srcId="{88BC426B-AE74-41BB-97E8-A91165451863}" destId="{DE249B12-A707-4716-A6DD-6DE8CF77B34E}" srcOrd="1" destOrd="0" presId="urn:microsoft.com/office/officeart/2005/8/layout/vList5"/>
    <dgm:cxn modelId="{CA837300-AA30-412E-BE52-B4A7E2954141}" type="presParOf" srcId="{6E72850D-FD62-4011-92FD-732C0BBA5133}" destId="{50B2ABC9-9B75-4C8C-A717-683948D5B149}" srcOrd="3" destOrd="0" presId="urn:microsoft.com/office/officeart/2005/8/layout/vList5"/>
    <dgm:cxn modelId="{13790FDB-9F35-4C01-88E8-E22639D02244}" type="presParOf" srcId="{6E72850D-FD62-4011-92FD-732C0BBA5133}" destId="{0E238B76-3AC9-4F89-925E-83EA1E82021E}" srcOrd="4" destOrd="0" presId="urn:microsoft.com/office/officeart/2005/8/layout/vList5"/>
    <dgm:cxn modelId="{DD45868B-9FDE-4A19-B506-A293F910B6B5}" type="presParOf" srcId="{0E238B76-3AC9-4F89-925E-83EA1E82021E}" destId="{33787108-0BDE-44AD-AD9F-6B529EF2EF22}" srcOrd="0" destOrd="0" presId="urn:microsoft.com/office/officeart/2005/8/layout/vList5"/>
    <dgm:cxn modelId="{7F369628-C64A-41C4-B395-E89EF9B446B2}" type="presParOf" srcId="{0E238B76-3AC9-4F89-925E-83EA1E82021E}" destId="{FD0563C9-4DDB-4ACB-99B5-D3A442FAB4F9}" srcOrd="1" destOrd="0" presId="urn:microsoft.com/office/officeart/2005/8/layout/vList5"/>
  </dgm:cxnLst>
  <dgm:bg>
    <a:solidFill>
      <a:srgbClr val="FFC000"/>
    </a:solidFill>
  </dgm:bg>
  <dgm:whole>
    <a:ln>
      <a:solidFill>
        <a:srgbClr val="FFFF00"/>
      </a:solidFill>
    </a:ln>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B716BE-9F59-4754-9DB0-23BC81AAED48}"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US"/>
        </a:p>
      </dgm:t>
    </dgm:pt>
    <dgm:pt modelId="{4DBD3BC4-AFC7-4835-AEFC-8D07FACB4E6F}">
      <dgm:prSet phldrT="[Text]" custT="1"/>
      <dgm:spPr>
        <a:solidFill>
          <a:srgbClr val="FFC000"/>
        </a:solidFill>
      </dgm:spPr>
      <dgm:t>
        <a:bodyPr/>
        <a:lstStyle/>
        <a:p>
          <a:r>
            <a:rPr lang="en-US" sz="1400" dirty="0" smtClean="0">
              <a:latin typeface="Arial" panose="020B0604020202020204" pitchFamily="34" charset="0"/>
              <a:cs typeface="Arial" panose="020B0604020202020204" pitchFamily="34" charset="0"/>
            </a:rPr>
            <a:t>The 89,10% of the internet access at existing connected sites as the end of the financial year was achieved</a:t>
          </a:r>
          <a:endParaRPr lang="en-US" sz="1400" dirty="0">
            <a:latin typeface="Arial" panose="020B0604020202020204" pitchFamily="34" charset="0"/>
            <a:cs typeface="Arial" panose="020B0604020202020204" pitchFamily="34" charset="0"/>
          </a:endParaRPr>
        </a:p>
      </dgm:t>
    </dgm:pt>
    <dgm:pt modelId="{16368144-8470-4B2F-A373-A1C7FF9CC6A2}" type="sibTrans" cxnId="{459197CF-C4CD-410D-B6DE-0FD7132B81A9}">
      <dgm:prSet/>
      <dgm:spPr/>
      <dgm:t>
        <a:bodyPr/>
        <a:lstStyle/>
        <a:p>
          <a:endParaRPr lang="en-US"/>
        </a:p>
      </dgm:t>
    </dgm:pt>
    <dgm:pt modelId="{C891CFF8-7326-4C0C-A268-E277DB53BFF0}" type="parTrans" cxnId="{459197CF-C4CD-410D-B6DE-0FD7132B81A9}">
      <dgm:prSet/>
      <dgm:spPr/>
      <dgm:t>
        <a:bodyPr/>
        <a:lstStyle/>
        <a:p>
          <a:endParaRPr lang="en-US"/>
        </a:p>
      </dgm:t>
    </dgm:pt>
    <dgm:pt modelId="{7320B50B-B635-49D8-8600-92C9ECF633DA}">
      <dgm:prSet phldrT="[Text]" custT="1"/>
      <dgm:spPr>
        <a:solidFill>
          <a:schemeClr val="bg1">
            <a:lumMod val="95000"/>
          </a:schemeClr>
        </a:solidFill>
      </dgm:spPr>
      <dgm:t>
        <a:bodyPr/>
        <a:lstStyle/>
        <a:p>
          <a:r>
            <a:rPr lang="en-US" sz="1400" dirty="0" smtClean="0">
              <a:latin typeface="Arial" panose="020B0604020202020204" pitchFamily="34" charset="0"/>
              <a:cs typeface="Arial" panose="020B0604020202020204" pitchFamily="34" charset="0"/>
            </a:rPr>
            <a:t>The USAF 2020-2023 multi-year Procurement Plan was approved by the Board </a:t>
          </a:r>
        </a:p>
        <a:p>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4D0D5D92-3D55-4F4B-8C0B-199DF26B35CC}" type="sibTrans" cxnId="{7C212FA3-A554-4946-AD63-8919C6A72929}">
      <dgm:prSet/>
      <dgm:spPr/>
      <dgm:t>
        <a:bodyPr/>
        <a:lstStyle/>
        <a:p>
          <a:endParaRPr lang="en-US"/>
        </a:p>
      </dgm:t>
    </dgm:pt>
    <dgm:pt modelId="{3C345A63-6EBC-4269-9A02-2155C75BA0CF}" type="parTrans" cxnId="{7C212FA3-A554-4946-AD63-8919C6A72929}">
      <dgm:prSet/>
      <dgm:spPr/>
      <dgm:t>
        <a:bodyPr/>
        <a:lstStyle/>
        <a:p>
          <a:endParaRPr lang="en-US"/>
        </a:p>
      </dgm:t>
    </dgm:pt>
    <dgm:pt modelId="{18B1D5D4-10C2-4EF6-AACF-310AC23223D7}" type="pres">
      <dgm:prSet presAssocID="{8DB716BE-9F59-4754-9DB0-23BC81AAED48}" presName="linear" presStyleCnt="0">
        <dgm:presLayoutVars>
          <dgm:dir/>
          <dgm:animLvl val="lvl"/>
          <dgm:resizeHandles val="exact"/>
        </dgm:presLayoutVars>
      </dgm:prSet>
      <dgm:spPr/>
      <dgm:t>
        <a:bodyPr/>
        <a:lstStyle/>
        <a:p>
          <a:endParaRPr lang="en-US"/>
        </a:p>
      </dgm:t>
    </dgm:pt>
    <dgm:pt modelId="{6B75106E-67CD-4F1B-9234-EE9A8297B8A3}" type="pres">
      <dgm:prSet presAssocID="{4DBD3BC4-AFC7-4835-AEFC-8D07FACB4E6F}" presName="parentLin" presStyleCnt="0"/>
      <dgm:spPr/>
    </dgm:pt>
    <dgm:pt modelId="{150E068E-620B-4BEB-9D6D-6FFABE2A9223}" type="pres">
      <dgm:prSet presAssocID="{4DBD3BC4-AFC7-4835-AEFC-8D07FACB4E6F}" presName="parentLeftMargin" presStyleLbl="node1" presStyleIdx="0" presStyleCnt="2"/>
      <dgm:spPr/>
      <dgm:t>
        <a:bodyPr/>
        <a:lstStyle/>
        <a:p>
          <a:endParaRPr lang="en-US"/>
        </a:p>
      </dgm:t>
    </dgm:pt>
    <dgm:pt modelId="{F9A66576-9FDE-4027-A8DE-9E4AA139C146}" type="pres">
      <dgm:prSet presAssocID="{4DBD3BC4-AFC7-4835-AEFC-8D07FACB4E6F}" presName="parentText" presStyleLbl="node1" presStyleIdx="0" presStyleCnt="2" custScaleX="133573" custLinFactNeighborX="-8468" custLinFactNeighborY="-2241">
        <dgm:presLayoutVars>
          <dgm:chMax val="0"/>
          <dgm:bulletEnabled val="1"/>
        </dgm:presLayoutVars>
      </dgm:prSet>
      <dgm:spPr/>
      <dgm:t>
        <a:bodyPr/>
        <a:lstStyle/>
        <a:p>
          <a:endParaRPr lang="en-US"/>
        </a:p>
      </dgm:t>
    </dgm:pt>
    <dgm:pt modelId="{3835B9E2-130B-4041-9491-9BFB2EDF5F9C}" type="pres">
      <dgm:prSet presAssocID="{4DBD3BC4-AFC7-4835-AEFC-8D07FACB4E6F}" presName="negativeSpace" presStyleCnt="0"/>
      <dgm:spPr/>
    </dgm:pt>
    <dgm:pt modelId="{698B9B27-AB3B-4E57-9ED1-D75EA3287321}" type="pres">
      <dgm:prSet presAssocID="{4DBD3BC4-AFC7-4835-AEFC-8D07FACB4E6F}" presName="childText" presStyleLbl="conFgAcc1" presStyleIdx="0" presStyleCnt="2">
        <dgm:presLayoutVars>
          <dgm:bulletEnabled val="1"/>
        </dgm:presLayoutVars>
      </dgm:prSet>
      <dgm:spPr>
        <a:solidFill>
          <a:srgbClr val="E15415">
            <a:alpha val="90000"/>
          </a:srgbClr>
        </a:solidFill>
      </dgm:spPr>
    </dgm:pt>
    <dgm:pt modelId="{64BA2029-FF4A-4252-B85A-F97C21EFEB5D}" type="pres">
      <dgm:prSet presAssocID="{16368144-8470-4B2F-A373-A1C7FF9CC6A2}" presName="spaceBetweenRectangles" presStyleCnt="0"/>
      <dgm:spPr/>
    </dgm:pt>
    <dgm:pt modelId="{BEFD8786-AF83-4883-AB8A-F7B8C5A7355C}" type="pres">
      <dgm:prSet presAssocID="{7320B50B-B635-49D8-8600-92C9ECF633DA}" presName="parentLin" presStyleCnt="0"/>
      <dgm:spPr/>
    </dgm:pt>
    <dgm:pt modelId="{16113732-5424-4E70-90DF-A6F3065ADE48}" type="pres">
      <dgm:prSet presAssocID="{7320B50B-B635-49D8-8600-92C9ECF633DA}" presName="parentLeftMargin" presStyleLbl="node1" presStyleIdx="0" presStyleCnt="2"/>
      <dgm:spPr/>
      <dgm:t>
        <a:bodyPr/>
        <a:lstStyle/>
        <a:p>
          <a:endParaRPr lang="en-US"/>
        </a:p>
      </dgm:t>
    </dgm:pt>
    <dgm:pt modelId="{0FF435AA-2211-42EC-8C7B-64FAC22387CE}" type="pres">
      <dgm:prSet presAssocID="{7320B50B-B635-49D8-8600-92C9ECF633DA}" presName="parentText" presStyleLbl="node1" presStyleIdx="1" presStyleCnt="2" custScaleX="121939">
        <dgm:presLayoutVars>
          <dgm:chMax val="0"/>
          <dgm:bulletEnabled val="1"/>
        </dgm:presLayoutVars>
      </dgm:prSet>
      <dgm:spPr/>
      <dgm:t>
        <a:bodyPr/>
        <a:lstStyle/>
        <a:p>
          <a:endParaRPr lang="en-US"/>
        </a:p>
      </dgm:t>
    </dgm:pt>
    <dgm:pt modelId="{439170A1-C9C4-46F6-B4EC-F1D932170DBD}" type="pres">
      <dgm:prSet presAssocID="{7320B50B-B635-49D8-8600-92C9ECF633DA}" presName="negativeSpace" presStyleCnt="0"/>
      <dgm:spPr/>
    </dgm:pt>
    <dgm:pt modelId="{52BD6C0E-96C3-4C8D-BD4E-C4F7416A0096}" type="pres">
      <dgm:prSet presAssocID="{7320B50B-B635-49D8-8600-92C9ECF633DA}" presName="childText" presStyleLbl="conFgAcc1" presStyleIdx="1" presStyleCnt="2" custLinFactNeighborX="901" custLinFactNeighborY="-45109">
        <dgm:presLayoutVars>
          <dgm:bulletEnabled val="1"/>
        </dgm:presLayoutVars>
      </dgm:prSet>
      <dgm:spPr>
        <a:solidFill>
          <a:srgbClr val="FF9900">
            <a:alpha val="90000"/>
          </a:srgbClr>
        </a:solidFill>
      </dgm:spPr>
    </dgm:pt>
  </dgm:ptLst>
  <dgm:cxnLst>
    <dgm:cxn modelId="{09E709B6-53A5-4E47-A08B-7330BF6C532D}" type="presOf" srcId="{7320B50B-B635-49D8-8600-92C9ECF633DA}" destId="{0FF435AA-2211-42EC-8C7B-64FAC22387CE}" srcOrd="1" destOrd="0" presId="urn:microsoft.com/office/officeart/2005/8/layout/list1"/>
    <dgm:cxn modelId="{24E9D10A-375B-40BD-84D4-B3CD979A909A}" type="presOf" srcId="{8DB716BE-9F59-4754-9DB0-23BC81AAED48}" destId="{18B1D5D4-10C2-4EF6-AACF-310AC23223D7}" srcOrd="0" destOrd="0" presId="urn:microsoft.com/office/officeart/2005/8/layout/list1"/>
    <dgm:cxn modelId="{69F70A5B-BAB3-4120-A55D-4A2830FDE8BC}" type="presOf" srcId="{4DBD3BC4-AFC7-4835-AEFC-8D07FACB4E6F}" destId="{F9A66576-9FDE-4027-A8DE-9E4AA139C146}" srcOrd="1" destOrd="0" presId="urn:microsoft.com/office/officeart/2005/8/layout/list1"/>
    <dgm:cxn modelId="{459197CF-C4CD-410D-B6DE-0FD7132B81A9}" srcId="{8DB716BE-9F59-4754-9DB0-23BC81AAED48}" destId="{4DBD3BC4-AFC7-4835-AEFC-8D07FACB4E6F}" srcOrd="0" destOrd="0" parTransId="{C891CFF8-7326-4C0C-A268-E277DB53BFF0}" sibTransId="{16368144-8470-4B2F-A373-A1C7FF9CC6A2}"/>
    <dgm:cxn modelId="{D25B84BD-0AE3-4074-B73A-D01608C68070}" type="presOf" srcId="{4DBD3BC4-AFC7-4835-AEFC-8D07FACB4E6F}" destId="{150E068E-620B-4BEB-9D6D-6FFABE2A9223}" srcOrd="0" destOrd="0" presId="urn:microsoft.com/office/officeart/2005/8/layout/list1"/>
    <dgm:cxn modelId="{7C212FA3-A554-4946-AD63-8919C6A72929}" srcId="{8DB716BE-9F59-4754-9DB0-23BC81AAED48}" destId="{7320B50B-B635-49D8-8600-92C9ECF633DA}" srcOrd="1" destOrd="0" parTransId="{3C345A63-6EBC-4269-9A02-2155C75BA0CF}" sibTransId="{4D0D5D92-3D55-4F4B-8C0B-199DF26B35CC}"/>
    <dgm:cxn modelId="{9FA28872-FEBC-4FAB-A00D-A9D2C33203F7}" type="presOf" srcId="{7320B50B-B635-49D8-8600-92C9ECF633DA}" destId="{16113732-5424-4E70-90DF-A6F3065ADE48}" srcOrd="0" destOrd="0" presId="urn:microsoft.com/office/officeart/2005/8/layout/list1"/>
    <dgm:cxn modelId="{9C781C9B-7B1E-4EED-9575-D128BF2B00BA}" type="presParOf" srcId="{18B1D5D4-10C2-4EF6-AACF-310AC23223D7}" destId="{6B75106E-67CD-4F1B-9234-EE9A8297B8A3}" srcOrd="0" destOrd="0" presId="urn:microsoft.com/office/officeart/2005/8/layout/list1"/>
    <dgm:cxn modelId="{364F42A5-B035-4DDE-8BE6-F17C53C7E2E1}" type="presParOf" srcId="{6B75106E-67CD-4F1B-9234-EE9A8297B8A3}" destId="{150E068E-620B-4BEB-9D6D-6FFABE2A9223}" srcOrd="0" destOrd="0" presId="urn:microsoft.com/office/officeart/2005/8/layout/list1"/>
    <dgm:cxn modelId="{4528356B-6BA2-416B-95C7-778E21585144}" type="presParOf" srcId="{6B75106E-67CD-4F1B-9234-EE9A8297B8A3}" destId="{F9A66576-9FDE-4027-A8DE-9E4AA139C146}" srcOrd="1" destOrd="0" presId="urn:microsoft.com/office/officeart/2005/8/layout/list1"/>
    <dgm:cxn modelId="{65689E71-CC2A-4E6C-B73F-D557CE5D298E}" type="presParOf" srcId="{18B1D5D4-10C2-4EF6-AACF-310AC23223D7}" destId="{3835B9E2-130B-4041-9491-9BFB2EDF5F9C}" srcOrd="1" destOrd="0" presId="urn:microsoft.com/office/officeart/2005/8/layout/list1"/>
    <dgm:cxn modelId="{77B099EA-36C7-4372-A995-3B04D8735F75}" type="presParOf" srcId="{18B1D5D4-10C2-4EF6-AACF-310AC23223D7}" destId="{698B9B27-AB3B-4E57-9ED1-D75EA3287321}" srcOrd="2" destOrd="0" presId="urn:microsoft.com/office/officeart/2005/8/layout/list1"/>
    <dgm:cxn modelId="{EB62BA8C-3013-4289-91F1-13791C5E1B19}" type="presParOf" srcId="{18B1D5D4-10C2-4EF6-AACF-310AC23223D7}" destId="{64BA2029-FF4A-4252-B85A-F97C21EFEB5D}" srcOrd="3" destOrd="0" presId="urn:microsoft.com/office/officeart/2005/8/layout/list1"/>
    <dgm:cxn modelId="{A8C79BF0-C8F3-48D8-B3B9-3C3DBB5F3828}" type="presParOf" srcId="{18B1D5D4-10C2-4EF6-AACF-310AC23223D7}" destId="{BEFD8786-AF83-4883-AB8A-F7B8C5A7355C}" srcOrd="4" destOrd="0" presId="urn:microsoft.com/office/officeart/2005/8/layout/list1"/>
    <dgm:cxn modelId="{92B41C53-A9CD-4904-9F3D-CABE06CBB257}" type="presParOf" srcId="{BEFD8786-AF83-4883-AB8A-F7B8C5A7355C}" destId="{16113732-5424-4E70-90DF-A6F3065ADE48}" srcOrd="0" destOrd="0" presId="urn:microsoft.com/office/officeart/2005/8/layout/list1"/>
    <dgm:cxn modelId="{A974CC85-0CBC-42E1-84C2-4F5B5555E3C8}" type="presParOf" srcId="{BEFD8786-AF83-4883-AB8A-F7B8C5A7355C}" destId="{0FF435AA-2211-42EC-8C7B-64FAC22387CE}" srcOrd="1" destOrd="0" presId="urn:microsoft.com/office/officeart/2005/8/layout/list1"/>
    <dgm:cxn modelId="{47690988-427E-4CB4-9596-D52836301B23}" type="presParOf" srcId="{18B1D5D4-10C2-4EF6-AACF-310AC23223D7}" destId="{439170A1-C9C4-46F6-B4EC-F1D932170DBD}" srcOrd="5" destOrd="0" presId="urn:microsoft.com/office/officeart/2005/8/layout/list1"/>
    <dgm:cxn modelId="{B694F142-9152-4187-ACFE-D1C5ECAD808F}" type="presParOf" srcId="{18B1D5D4-10C2-4EF6-AACF-310AC23223D7}" destId="{52BD6C0E-96C3-4C8D-BD4E-C4F7416A0096}" srcOrd="6"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C3DAFD-9CF7-46E4-97DD-CAB317D568B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F03E286-A8C0-4A3E-AC18-F61C67F5C192}">
      <dgm:prSet phldrT="[Text]" custT="1"/>
      <dgm:spPr>
        <a:solidFill>
          <a:srgbClr val="FF9900"/>
        </a:solidFill>
        <a:ln>
          <a:solidFill>
            <a:schemeClr val="bg1"/>
          </a:solidFill>
        </a:ln>
      </dgm:spPr>
      <dgm:t>
        <a:bodyPr/>
        <a:lstStyle/>
        <a:p>
          <a:r>
            <a:rPr lang="en-US" sz="1500" b="1" dirty="0" smtClean="0">
              <a:latin typeface="Arial" panose="020B0604020202020204" pitchFamily="34" charset="0"/>
              <a:cs typeface="Arial" panose="020B0604020202020204" pitchFamily="34" charset="0"/>
            </a:rPr>
            <a:t>Reconnection of two identified local municipalities in prior year, i.e Joe Morolong (Northern Cape) and Ratlou (North West) local municipalities  </a:t>
          </a:r>
          <a:endParaRPr lang="en-US" sz="1500" b="1" dirty="0">
            <a:latin typeface="Arial" panose="020B0604020202020204" pitchFamily="34" charset="0"/>
            <a:cs typeface="Arial" panose="020B0604020202020204" pitchFamily="34" charset="0"/>
          </a:endParaRPr>
        </a:p>
      </dgm:t>
    </dgm:pt>
    <dgm:pt modelId="{DD74050C-6D36-475A-A9EC-05A56C6D57F5}" type="parTrans" cxnId="{605446AB-5E30-4F5F-B858-2118483BE75B}">
      <dgm:prSet/>
      <dgm:spPr/>
      <dgm:t>
        <a:bodyPr/>
        <a:lstStyle/>
        <a:p>
          <a:endParaRPr lang="en-US"/>
        </a:p>
      </dgm:t>
    </dgm:pt>
    <dgm:pt modelId="{8D4A3854-B223-4D70-B55A-232462CB8B47}" type="sibTrans" cxnId="{605446AB-5E30-4F5F-B858-2118483BE75B}">
      <dgm:prSet/>
      <dgm:spPr/>
      <dgm:t>
        <a:bodyPr/>
        <a:lstStyle/>
        <a:p>
          <a:endParaRPr lang="en-US"/>
        </a:p>
      </dgm:t>
    </dgm:pt>
    <dgm:pt modelId="{7770813D-FDB8-410C-906B-3AE6AC3253AC}">
      <dgm:prSet phldrT="[Text]" custT="1">
        <dgm:style>
          <a:lnRef idx="2">
            <a:schemeClr val="accent6"/>
          </a:lnRef>
          <a:fillRef idx="1">
            <a:schemeClr val="lt1"/>
          </a:fillRef>
          <a:effectRef idx="0">
            <a:schemeClr val="accent6"/>
          </a:effectRef>
          <a:fontRef idx="minor">
            <a:schemeClr val="dk1"/>
          </a:fontRef>
        </dgm:style>
      </dgm:prSet>
      <dgm:spPr>
        <a:ln/>
      </dgm:spPr>
      <dgm:t>
        <a:bodyPr/>
        <a:lstStyle/>
        <a:p>
          <a:r>
            <a:rPr lang="en-US" sz="1400" dirty="0" smtClean="0">
              <a:latin typeface="Arial" panose="020B0604020202020204" pitchFamily="34" charset="0"/>
              <a:cs typeface="Arial" panose="020B0604020202020204" pitchFamily="34" charset="0"/>
            </a:rPr>
            <a:t>A compliment of 61 sites connected in previous financial years in Joe Morolong and Ratlou Local Municipalities were not reconnected by year end due to irregularities identified in the initial appointment of the service provider and an open review by Internal Audit was commissioned to informed the cancellation of the reappointment of the service provider</a:t>
          </a:r>
          <a:r>
            <a:rPr lang="en-US" sz="1500" dirty="0" smtClean="0">
              <a:latin typeface="Arial" panose="020B0604020202020204" pitchFamily="34" charset="0"/>
              <a:cs typeface="Arial" panose="020B0604020202020204" pitchFamily="34" charset="0"/>
            </a:rPr>
            <a:t>. </a:t>
          </a:r>
          <a:endParaRPr lang="en-US" sz="1500" dirty="0">
            <a:latin typeface="Arial" panose="020B0604020202020204" pitchFamily="34" charset="0"/>
            <a:cs typeface="Arial" panose="020B0604020202020204" pitchFamily="34" charset="0"/>
          </a:endParaRPr>
        </a:p>
      </dgm:t>
    </dgm:pt>
    <dgm:pt modelId="{C89AA364-CBB7-4D44-A5D0-E607296B89DF}" type="parTrans" cxnId="{C036DB63-2371-4D5F-9290-519B3EF44713}">
      <dgm:prSet/>
      <dgm:spPr/>
      <dgm:t>
        <a:bodyPr/>
        <a:lstStyle/>
        <a:p>
          <a:endParaRPr lang="en-US"/>
        </a:p>
      </dgm:t>
    </dgm:pt>
    <dgm:pt modelId="{5DEAD983-F230-4FD2-AC03-4E6DAB433D0F}" type="sibTrans" cxnId="{C036DB63-2371-4D5F-9290-519B3EF44713}">
      <dgm:prSet/>
      <dgm:spPr/>
      <dgm:t>
        <a:bodyPr/>
        <a:lstStyle/>
        <a:p>
          <a:endParaRPr lang="en-US"/>
        </a:p>
      </dgm:t>
    </dgm:pt>
    <dgm:pt modelId="{AEFBAE4D-CCCA-4EF1-811A-9D03FFED64B1}">
      <dgm:prSet phldrT="[Text]" custT="1"/>
      <dgm:spPr>
        <a:solidFill>
          <a:srgbClr val="E15415"/>
        </a:solidFill>
      </dgm:spPr>
      <dgm:t>
        <a:bodyPr/>
        <a:lstStyle/>
        <a:p>
          <a:r>
            <a:rPr lang="en-US" sz="1500" b="1" dirty="0" smtClean="0">
              <a:latin typeface="Arial" panose="020B0604020202020204" pitchFamily="34" charset="0"/>
              <a:cs typeface="Arial" panose="020B0604020202020204" pitchFamily="34" charset="0"/>
            </a:rPr>
            <a:t>Installation of 66,66% of set-top-boxes inventory delivered in Post Office warehouses  </a:t>
          </a:r>
          <a:endParaRPr lang="en-US" sz="1500" b="1" dirty="0">
            <a:latin typeface="Arial" panose="020B0604020202020204" pitchFamily="34" charset="0"/>
            <a:cs typeface="Arial" panose="020B0604020202020204" pitchFamily="34" charset="0"/>
          </a:endParaRPr>
        </a:p>
      </dgm:t>
    </dgm:pt>
    <dgm:pt modelId="{0589619D-7D78-45C3-A072-69480088A3FB}" type="parTrans" cxnId="{29550BCB-470E-4E63-9030-C592D0D9A6B3}">
      <dgm:prSet/>
      <dgm:spPr/>
      <dgm:t>
        <a:bodyPr/>
        <a:lstStyle/>
        <a:p>
          <a:endParaRPr lang="en-US"/>
        </a:p>
      </dgm:t>
    </dgm:pt>
    <dgm:pt modelId="{98B338CE-2BCA-4FF8-8E29-4C726162B3EA}" type="sibTrans" cxnId="{29550BCB-470E-4E63-9030-C592D0D9A6B3}">
      <dgm:prSet/>
      <dgm:spPr/>
      <dgm:t>
        <a:bodyPr/>
        <a:lstStyle/>
        <a:p>
          <a:endParaRPr lang="en-US"/>
        </a:p>
      </dgm:t>
    </dgm:pt>
    <dgm:pt modelId="{ED790ACB-3434-48D8-8863-B88560138B85}">
      <dgm:prSet phldrT="[Text]" custT="1">
        <dgm:style>
          <a:lnRef idx="2">
            <a:schemeClr val="accent6"/>
          </a:lnRef>
          <a:fillRef idx="1">
            <a:schemeClr val="lt1"/>
          </a:fillRef>
          <a:effectRef idx="0">
            <a:schemeClr val="accent6"/>
          </a:effectRef>
          <a:fontRef idx="minor">
            <a:schemeClr val="dk1"/>
          </a:fontRef>
        </dgm:style>
      </dgm:prSet>
      <dgm:spPr>
        <a:ln/>
      </dgm:spPr>
      <dgm:t>
        <a:bodyPr/>
        <a:lstStyle/>
        <a:p>
          <a:pPr algn="just"/>
          <a:r>
            <a:rPr lang="en-US" sz="1400" dirty="0" smtClean="0">
              <a:latin typeface="Arial" panose="020B0604020202020204" pitchFamily="34" charset="0"/>
              <a:cs typeface="Arial" panose="020B0604020202020204" pitchFamily="34" charset="0"/>
            </a:rPr>
            <a:t>There were 0,37% set-top-boxes at qualifying households installed under the quarter review</a:t>
          </a:r>
          <a:endParaRPr lang="en-US" sz="1400" dirty="0">
            <a:latin typeface="Arial" panose="020B0604020202020204" pitchFamily="34" charset="0"/>
            <a:cs typeface="Arial" panose="020B0604020202020204" pitchFamily="34" charset="0"/>
          </a:endParaRPr>
        </a:p>
      </dgm:t>
    </dgm:pt>
    <dgm:pt modelId="{6C4C816E-4DA8-45DD-86B6-75B761AE1F24}" type="parTrans" cxnId="{A1482ABE-9686-42EC-A35E-7C16A600C3CB}">
      <dgm:prSet/>
      <dgm:spPr/>
      <dgm:t>
        <a:bodyPr/>
        <a:lstStyle/>
        <a:p>
          <a:endParaRPr lang="en-US"/>
        </a:p>
      </dgm:t>
    </dgm:pt>
    <dgm:pt modelId="{67B29051-DBDF-4760-BCA4-760803123001}" type="sibTrans" cxnId="{A1482ABE-9686-42EC-A35E-7C16A600C3CB}">
      <dgm:prSet/>
      <dgm:spPr/>
      <dgm:t>
        <a:bodyPr/>
        <a:lstStyle/>
        <a:p>
          <a:endParaRPr lang="en-US"/>
        </a:p>
      </dgm:t>
    </dgm:pt>
    <dgm:pt modelId="{9CA34CF2-4343-456C-942A-4A3F1D8D5EAA}">
      <dgm:prSet phldrT="[Text]" custT="1">
        <dgm:style>
          <a:lnRef idx="2">
            <a:schemeClr val="accent6"/>
          </a:lnRef>
          <a:fillRef idx="1">
            <a:schemeClr val="lt1"/>
          </a:fillRef>
          <a:effectRef idx="0">
            <a:schemeClr val="accent6"/>
          </a:effectRef>
          <a:fontRef idx="minor">
            <a:schemeClr val="dk1"/>
          </a:fontRef>
        </dgm:style>
      </dgm:prSet>
      <dgm:spPr>
        <a:ln/>
      </dgm:spPr>
      <dgm:t>
        <a:bodyPr/>
        <a:lstStyle/>
        <a:p>
          <a:pPr algn="just"/>
          <a:r>
            <a:rPr lang="en-US" sz="1400" dirty="0" smtClean="0">
              <a:latin typeface="Arial" panose="020B0604020202020204" pitchFamily="34" charset="0"/>
              <a:cs typeface="Arial" panose="020B0604020202020204" pitchFamily="34" charset="0"/>
            </a:rPr>
            <a:t>The revision of the BDM service delivery model resulted in the delayed installation of set-top-boxes in Free State, North West, and Northern Cape. As at the end of the financial year under review, there were only 4 387 installations of STB’s that took place in Q1(2019-2020) following the contract expiry on 31 January 2019 for appointed panel of installation companies.</a:t>
          </a:r>
          <a:endParaRPr lang="en-US" sz="1400" dirty="0">
            <a:latin typeface="Arial" panose="020B0604020202020204" pitchFamily="34" charset="0"/>
            <a:cs typeface="Arial" panose="020B0604020202020204" pitchFamily="34" charset="0"/>
          </a:endParaRPr>
        </a:p>
      </dgm:t>
    </dgm:pt>
    <dgm:pt modelId="{E1FD3B28-856B-4976-9137-CE3CEC7756EC}" type="parTrans" cxnId="{01C89F3F-0571-43E4-B3CE-EB14343BCBE6}">
      <dgm:prSet/>
      <dgm:spPr/>
      <dgm:t>
        <a:bodyPr/>
        <a:lstStyle/>
        <a:p>
          <a:endParaRPr lang="en-US"/>
        </a:p>
      </dgm:t>
    </dgm:pt>
    <dgm:pt modelId="{5982D5DF-9095-403E-9989-D9D1F49E6F9D}" type="sibTrans" cxnId="{01C89F3F-0571-43E4-B3CE-EB14343BCBE6}">
      <dgm:prSet/>
      <dgm:spPr/>
      <dgm:t>
        <a:bodyPr/>
        <a:lstStyle/>
        <a:p>
          <a:endParaRPr lang="en-US"/>
        </a:p>
      </dgm:t>
    </dgm:pt>
    <dgm:pt modelId="{9DC185E7-045D-47B4-BC28-8A45A6D27413}">
      <dgm:prSet phldrT="[Text]" custT="1">
        <dgm:style>
          <a:lnRef idx="2">
            <a:schemeClr val="accent6"/>
          </a:lnRef>
          <a:fillRef idx="1">
            <a:schemeClr val="lt1"/>
          </a:fillRef>
          <a:effectRef idx="0">
            <a:schemeClr val="accent6"/>
          </a:effectRef>
          <a:fontRef idx="minor">
            <a:schemeClr val="dk1"/>
          </a:fontRef>
        </dgm:style>
      </dgm:prSet>
      <dgm:spPr>
        <a:ln/>
      </dgm:spPr>
      <dgm:t>
        <a:bodyPr/>
        <a:lstStyle/>
        <a:p>
          <a:pPr algn="just"/>
          <a:endParaRPr lang="en-US" sz="1400" dirty="0">
            <a:latin typeface="Arial" panose="020B0604020202020204" pitchFamily="34" charset="0"/>
            <a:cs typeface="Arial" panose="020B0604020202020204" pitchFamily="34" charset="0"/>
          </a:endParaRPr>
        </a:p>
      </dgm:t>
    </dgm:pt>
    <dgm:pt modelId="{79E100D8-5422-4284-B2B7-E378317A3807}" type="parTrans" cxnId="{C9550505-8477-496B-AB5F-B0A619DB8348}">
      <dgm:prSet/>
      <dgm:spPr/>
      <dgm:t>
        <a:bodyPr/>
        <a:lstStyle/>
        <a:p>
          <a:endParaRPr lang="en-US"/>
        </a:p>
      </dgm:t>
    </dgm:pt>
    <dgm:pt modelId="{D8730D5D-E565-4182-9C34-7F86D202493E}" type="sibTrans" cxnId="{C9550505-8477-496B-AB5F-B0A619DB8348}">
      <dgm:prSet/>
      <dgm:spPr/>
      <dgm:t>
        <a:bodyPr/>
        <a:lstStyle/>
        <a:p>
          <a:endParaRPr lang="en-US"/>
        </a:p>
      </dgm:t>
    </dgm:pt>
    <dgm:pt modelId="{6E72850D-FD62-4011-92FD-732C0BBA5133}" type="pres">
      <dgm:prSet presAssocID="{28C3DAFD-9CF7-46E4-97DD-CAB317D568BB}" presName="Name0" presStyleCnt="0">
        <dgm:presLayoutVars>
          <dgm:dir/>
          <dgm:animLvl val="lvl"/>
          <dgm:resizeHandles val="exact"/>
        </dgm:presLayoutVars>
      </dgm:prSet>
      <dgm:spPr/>
      <dgm:t>
        <a:bodyPr/>
        <a:lstStyle/>
        <a:p>
          <a:endParaRPr lang="en-US"/>
        </a:p>
      </dgm:t>
    </dgm:pt>
    <dgm:pt modelId="{9B757440-A109-4DAB-B25D-099F6EF9000C}" type="pres">
      <dgm:prSet presAssocID="{5F03E286-A8C0-4A3E-AC18-F61C67F5C192}" presName="linNode" presStyleCnt="0"/>
      <dgm:spPr/>
    </dgm:pt>
    <dgm:pt modelId="{76B3E751-64CC-4250-9DAE-3C40CD91D570}" type="pres">
      <dgm:prSet presAssocID="{5F03E286-A8C0-4A3E-AC18-F61C67F5C192}" presName="parentText" presStyleLbl="node1" presStyleIdx="0" presStyleCnt="2">
        <dgm:presLayoutVars>
          <dgm:chMax val="1"/>
          <dgm:bulletEnabled val="1"/>
        </dgm:presLayoutVars>
      </dgm:prSet>
      <dgm:spPr/>
      <dgm:t>
        <a:bodyPr/>
        <a:lstStyle/>
        <a:p>
          <a:endParaRPr lang="en-US"/>
        </a:p>
      </dgm:t>
    </dgm:pt>
    <dgm:pt modelId="{07B0CA30-1B33-445E-9E29-5CD4470B60CC}" type="pres">
      <dgm:prSet presAssocID="{5F03E286-A8C0-4A3E-AC18-F61C67F5C192}" presName="descendantText" presStyleLbl="alignAccFollowNode1" presStyleIdx="0" presStyleCnt="2">
        <dgm:presLayoutVars>
          <dgm:bulletEnabled val="1"/>
        </dgm:presLayoutVars>
      </dgm:prSet>
      <dgm:spPr/>
      <dgm:t>
        <a:bodyPr/>
        <a:lstStyle/>
        <a:p>
          <a:endParaRPr lang="en-US"/>
        </a:p>
      </dgm:t>
    </dgm:pt>
    <dgm:pt modelId="{24BB4812-57B0-4652-890B-7ED8CE987364}" type="pres">
      <dgm:prSet presAssocID="{8D4A3854-B223-4D70-B55A-232462CB8B47}" presName="sp" presStyleCnt="0"/>
      <dgm:spPr/>
    </dgm:pt>
    <dgm:pt modelId="{0E238B76-3AC9-4F89-925E-83EA1E82021E}" type="pres">
      <dgm:prSet presAssocID="{AEFBAE4D-CCCA-4EF1-811A-9D03FFED64B1}" presName="linNode" presStyleCnt="0"/>
      <dgm:spPr/>
    </dgm:pt>
    <dgm:pt modelId="{33787108-0BDE-44AD-AD9F-6B529EF2EF22}" type="pres">
      <dgm:prSet presAssocID="{AEFBAE4D-CCCA-4EF1-811A-9D03FFED64B1}" presName="parentText" presStyleLbl="node1" presStyleIdx="1" presStyleCnt="2">
        <dgm:presLayoutVars>
          <dgm:chMax val="1"/>
          <dgm:bulletEnabled val="1"/>
        </dgm:presLayoutVars>
      </dgm:prSet>
      <dgm:spPr/>
      <dgm:t>
        <a:bodyPr/>
        <a:lstStyle/>
        <a:p>
          <a:endParaRPr lang="en-US"/>
        </a:p>
      </dgm:t>
    </dgm:pt>
    <dgm:pt modelId="{FD0563C9-4DDB-4ACB-99B5-D3A442FAB4F9}" type="pres">
      <dgm:prSet presAssocID="{AEFBAE4D-CCCA-4EF1-811A-9D03FFED64B1}" presName="descendantText" presStyleLbl="alignAccFollowNode1" presStyleIdx="1" presStyleCnt="2">
        <dgm:presLayoutVars>
          <dgm:bulletEnabled val="1"/>
        </dgm:presLayoutVars>
      </dgm:prSet>
      <dgm:spPr/>
      <dgm:t>
        <a:bodyPr/>
        <a:lstStyle/>
        <a:p>
          <a:endParaRPr lang="en-US"/>
        </a:p>
      </dgm:t>
    </dgm:pt>
  </dgm:ptLst>
  <dgm:cxnLst>
    <dgm:cxn modelId="{C9550505-8477-496B-AB5F-B0A619DB8348}" srcId="{AEFBAE4D-CCCA-4EF1-811A-9D03FFED64B1}" destId="{9DC185E7-045D-47B4-BC28-8A45A6D27413}" srcOrd="1" destOrd="0" parTransId="{79E100D8-5422-4284-B2B7-E378317A3807}" sibTransId="{D8730D5D-E565-4182-9C34-7F86D202493E}"/>
    <dgm:cxn modelId="{9D8DEF21-B2D4-4808-9F80-D4E73548C037}" type="presOf" srcId="{AEFBAE4D-CCCA-4EF1-811A-9D03FFED64B1}" destId="{33787108-0BDE-44AD-AD9F-6B529EF2EF22}" srcOrd="0" destOrd="0" presId="urn:microsoft.com/office/officeart/2005/8/layout/vList5"/>
    <dgm:cxn modelId="{E8ACD6AE-45DD-41CF-B55C-30F849362FC3}" type="presOf" srcId="{28C3DAFD-9CF7-46E4-97DD-CAB317D568BB}" destId="{6E72850D-FD62-4011-92FD-732C0BBA5133}" srcOrd="0" destOrd="0" presId="urn:microsoft.com/office/officeart/2005/8/layout/vList5"/>
    <dgm:cxn modelId="{605446AB-5E30-4F5F-B858-2118483BE75B}" srcId="{28C3DAFD-9CF7-46E4-97DD-CAB317D568BB}" destId="{5F03E286-A8C0-4A3E-AC18-F61C67F5C192}" srcOrd="0" destOrd="0" parTransId="{DD74050C-6D36-475A-A9EC-05A56C6D57F5}" sibTransId="{8D4A3854-B223-4D70-B55A-232462CB8B47}"/>
    <dgm:cxn modelId="{6673B2BE-FC43-4A6D-B5E3-C55E986514EB}" type="presOf" srcId="{9DC185E7-045D-47B4-BC28-8A45A6D27413}" destId="{FD0563C9-4DDB-4ACB-99B5-D3A442FAB4F9}" srcOrd="0" destOrd="1" presId="urn:microsoft.com/office/officeart/2005/8/layout/vList5"/>
    <dgm:cxn modelId="{C036DB63-2371-4D5F-9290-519B3EF44713}" srcId="{5F03E286-A8C0-4A3E-AC18-F61C67F5C192}" destId="{7770813D-FDB8-410C-906B-3AE6AC3253AC}" srcOrd="0" destOrd="0" parTransId="{C89AA364-CBB7-4D44-A5D0-E607296B89DF}" sibTransId="{5DEAD983-F230-4FD2-AC03-4E6DAB433D0F}"/>
    <dgm:cxn modelId="{8F1796BA-8239-43DC-915A-23F87EE49E31}" type="presOf" srcId="{9CA34CF2-4343-456C-942A-4A3F1D8D5EAA}" destId="{FD0563C9-4DDB-4ACB-99B5-D3A442FAB4F9}" srcOrd="0" destOrd="2" presId="urn:microsoft.com/office/officeart/2005/8/layout/vList5"/>
    <dgm:cxn modelId="{2EBD608E-FC15-4EBB-B028-A36194563C8C}" type="presOf" srcId="{ED790ACB-3434-48D8-8863-B88560138B85}" destId="{FD0563C9-4DDB-4ACB-99B5-D3A442FAB4F9}" srcOrd="0" destOrd="0" presId="urn:microsoft.com/office/officeart/2005/8/layout/vList5"/>
    <dgm:cxn modelId="{29550BCB-470E-4E63-9030-C592D0D9A6B3}" srcId="{28C3DAFD-9CF7-46E4-97DD-CAB317D568BB}" destId="{AEFBAE4D-CCCA-4EF1-811A-9D03FFED64B1}" srcOrd="1" destOrd="0" parTransId="{0589619D-7D78-45C3-A072-69480088A3FB}" sibTransId="{98B338CE-2BCA-4FF8-8E29-4C726162B3EA}"/>
    <dgm:cxn modelId="{8C14E4FA-46D9-4860-B895-A7FAD0D2DA9B}" type="presOf" srcId="{7770813D-FDB8-410C-906B-3AE6AC3253AC}" destId="{07B0CA30-1B33-445E-9E29-5CD4470B60CC}" srcOrd="0" destOrd="0" presId="urn:microsoft.com/office/officeart/2005/8/layout/vList5"/>
    <dgm:cxn modelId="{C04F170E-5264-4CF1-A6FB-B411772897D4}" type="presOf" srcId="{5F03E286-A8C0-4A3E-AC18-F61C67F5C192}" destId="{76B3E751-64CC-4250-9DAE-3C40CD91D570}" srcOrd="0" destOrd="0" presId="urn:microsoft.com/office/officeart/2005/8/layout/vList5"/>
    <dgm:cxn modelId="{01C89F3F-0571-43E4-B3CE-EB14343BCBE6}" srcId="{AEFBAE4D-CCCA-4EF1-811A-9D03FFED64B1}" destId="{9CA34CF2-4343-456C-942A-4A3F1D8D5EAA}" srcOrd="2" destOrd="0" parTransId="{E1FD3B28-856B-4976-9137-CE3CEC7756EC}" sibTransId="{5982D5DF-9095-403E-9989-D9D1F49E6F9D}"/>
    <dgm:cxn modelId="{A1482ABE-9686-42EC-A35E-7C16A600C3CB}" srcId="{AEFBAE4D-CCCA-4EF1-811A-9D03FFED64B1}" destId="{ED790ACB-3434-48D8-8863-B88560138B85}" srcOrd="0" destOrd="0" parTransId="{6C4C816E-4DA8-45DD-86B6-75B761AE1F24}" sibTransId="{67B29051-DBDF-4760-BCA4-760803123001}"/>
    <dgm:cxn modelId="{8486CFD8-A1FD-4661-83D0-902EA94D9973}" type="presParOf" srcId="{6E72850D-FD62-4011-92FD-732C0BBA5133}" destId="{9B757440-A109-4DAB-B25D-099F6EF9000C}" srcOrd="0" destOrd="0" presId="urn:microsoft.com/office/officeart/2005/8/layout/vList5"/>
    <dgm:cxn modelId="{414A9BCB-F547-40D9-9C2E-A5A0EF76D89E}" type="presParOf" srcId="{9B757440-A109-4DAB-B25D-099F6EF9000C}" destId="{76B3E751-64CC-4250-9DAE-3C40CD91D570}" srcOrd="0" destOrd="0" presId="urn:microsoft.com/office/officeart/2005/8/layout/vList5"/>
    <dgm:cxn modelId="{C92EF516-AD7C-4D12-8E9E-6F523067027C}" type="presParOf" srcId="{9B757440-A109-4DAB-B25D-099F6EF9000C}" destId="{07B0CA30-1B33-445E-9E29-5CD4470B60CC}" srcOrd="1" destOrd="0" presId="urn:microsoft.com/office/officeart/2005/8/layout/vList5"/>
    <dgm:cxn modelId="{AF9081A1-77E7-42E1-A9A1-8F56C0906749}" type="presParOf" srcId="{6E72850D-FD62-4011-92FD-732C0BBA5133}" destId="{24BB4812-57B0-4652-890B-7ED8CE987364}" srcOrd="1" destOrd="0" presId="urn:microsoft.com/office/officeart/2005/8/layout/vList5"/>
    <dgm:cxn modelId="{13790FDB-9F35-4C01-88E8-E22639D02244}" type="presParOf" srcId="{6E72850D-FD62-4011-92FD-732C0BBA5133}" destId="{0E238B76-3AC9-4F89-925E-83EA1E82021E}" srcOrd="2" destOrd="0" presId="urn:microsoft.com/office/officeart/2005/8/layout/vList5"/>
    <dgm:cxn modelId="{DD45868B-9FDE-4A19-B506-A293F910B6B5}" type="presParOf" srcId="{0E238B76-3AC9-4F89-925E-83EA1E82021E}" destId="{33787108-0BDE-44AD-AD9F-6B529EF2EF22}" srcOrd="0" destOrd="0" presId="urn:microsoft.com/office/officeart/2005/8/layout/vList5"/>
    <dgm:cxn modelId="{7F369628-C64A-41C4-B395-E89EF9B446B2}" type="presParOf" srcId="{0E238B76-3AC9-4F89-925E-83EA1E82021E}" destId="{FD0563C9-4DDB-4ACB-99B5-D3A442FAB4F9}" srcOrd="1" destOrd="0" presId="urn:microsoft.com/office/officeart/2005/8/layout/vList5"/>
  </dgm:cxnLst>
  <dgm:bg>
    <a:solidFill>
      <a:srgbClr val="2CA04D"/>
    </a:solidFill>
  </dgm:bg>
  <dgm:whole>
    <a:ln>
      <a:solidFill>
        <a:srgbClr val="FFFF00"/>
      </a:solidFill>
    </a:ln>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8B9B27-AB3B-4E57-9ED1-D75EA3287321}">
      <dsp:nvSpPr>
        <dsp:cNvPr id="0" name=""/>
        <dsp:cNvSpPr/>
      </dsp:nvSpPr>
      <dsp:spPr>
        <a:xfrm>
          <a:off x="0" y="582806"/>
          <a:ext cx="10314855" cy="932400"/>
        </a:xfrm>
        <a:prstGeom prst="rect">
          <a:avLst/>
        </a:prstGeom>
        <a:solidFill>
          <a:srgbClr val="E15415">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A66576-9FDE-4027-A8DE-9E4AA139C146}">
      <dsp:nvSpPr>
        <dsp:cNvPr id="0" name=""/>
        <dsp:cNvSpPr/>
      </dsp:nvSpPr>
      <dsp:spPr>
        <a:xfrm>
          <a:off x="472069" y="12209"/>
          <a:ext cx="9644502" cy="1092240"/>
        </a:xfrm>
        <a:prstGeom prst="roundRect">
          <a:avLst/>
        </a:prstGeom>
        <a:solidFill>
          <a:schemeClr val="accent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914" tIns="0" rIns="272914" bIns="0" numCol="1" spcCol="1270" anchor="ctr" anchorCtr="0">
          <a:noAutofit/>
        </a:bodyPr>
        <a:lstStyle/>
        <a:p>
          <a:pPr lvl="0" algn="l"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The cumulative 60% of the Business Risk Action Plans as per the Risk Register were implemented during the Financial Year </a:t>
          </a:r>
          <a:endParaRPr lang="en-US" sz="1400" kern="1200" dirty="0">
            <a:latin typeface="Arial" panose="020B0604020202020204" pitchFamily="34" charset="0"/>
            <a:cs typeface="Arial" panose="020B0604020202020204" pitchFamily="34" charset="0"/>
          </a:endParaRPr>
        </a:p>
      </dsp:txBody>
      <dsp:txXfrm>
        <a:off x="472069" y="12209"/>
        <a:ext cx="9644502" cy="1092240"/>
      </dsp:txXfrm>
    </dsp:sp>
    <dsp:sp modelId="{52BD6C0E-96C3-4C8D-BD4E-C4F7416A0096}">
      <dsp:nvSpPr>
        <dsp:cNvPr id="0" name=""/>
        <dsp:cNvSpPr/>
      </dsp:nvSpPr>
      <dsp:spPr>
        <a:xfrm>
          <a:off x="0" y="2170999"/>
          <a:ext cx="10314855" cy="932400"/>
        </a:xfrm>
        <a:prstGeom prst="rect">
          <a:avLst/>
        </a:prstGeom>
        <a:solidFill>
          <a:srgbClr val="2CA04D">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F435AA-2211-42EC-8C7B-64FAC22387CE}">
      <dsp:nvSpPr>
        <dsp:cNvPr id="0" name=""/>
        <dsp:cNvSpPr/>
      </dsp:nvSpPr>
      <dsp:spPr>
        <a:xfrm>
          <a:off x="515742" y="1715006"/>
          <a:ext cx="8804481" cy="1092240"/>
        </a:xfrm>
        <a:prstGeom prst="roundRect">
          <a:avLst/>
        </a:prstGeom>
        <a:solidFill>
          <a:schemeClr val="accent2">
            <a:lumMod val="20000"/>
            <a:lumOff val="8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914" tIns="0" rIns="272914" bIns="0" numCol="1" spcCol="1270" anchor="ctr" anchorCtr="0">
          <a:noAutofit/>
        </a:bodyPr>
        <a:lstStyle/>
        <a:p>
          <a:pPr lvl="0" algn="l"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The ICT Master plan benchmark report was developed and approved by the Board </a:t>
          </a:r>
          <a:endParaRPr lang="en-US" sz="1400" kern="1200" dirty="0">
            <a:latin typeface="Arial" panose="020B0604020202020204" pitchFamily="34" charset="0"/>
            <a:cs typeface="Arial" panose="020B0604020202020204" pitchFamily="34" charset="0"/>
          </a:endParaRPr>
        </a:p>
      </dsp:txBody>
      <dsp:txXfrm>
        <a:off x="515742" y="1715006"/>
        <a:ext cx="8804481" cy="1092240"/>
      </dsp:txXfrm>
    </dsp:sp>
    <dsp:sp modelId="{85BE2DC5-EC7F-4546-9C13-4BD4247ED8CD}">
      <dsp:nvSpPr>
        <dsp:cNvPr id="0" name=""/>
        <dsp:cNvSpPr/>
      </dsp:nvSpPr>
      <dsp:spPr>
        <a:xfrm>
          <a:off x="0" y="3939447"/>
          <a:ext cx="10314855" cy="932400"/>
        </a:xfrm>
        <a:prstGeom prst="rect">
          <a:avLst/>
        </a:prstGeom>
        <a:solidFill>
          <a:srgbClr val="FF9900">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112DB8-1110-4956-8922-539E0BF1B064}">
      <dsp:nvSpPr>
        <dsp:cNvPr id="0" name=""/>
        <dsp:cNvSpPr/>
      </dsp:nvSpPr>
      <dsp:spPr>
        <a:xfrm>
          <a:off x="515742" y="3393327"/>
          <a:ext cx="8372557" cy="1092240"/>
        </a:xfrm>
        <a:prstGeom prst="roundRect">
          <a:avLst/>
        </a:prstGeom>
        <a:solidFill>
          <a:schemeClr val="bg2">
            <a:lumMod val="20000"/>
            <a:lumOff val="8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914" tIns="0" rIns="272914" bIns="0" numCol="1" spcCol="1270" anchor="ctr" anchorCtr="0">
          <a:noAutofit/>
        </a:bodyPr>
        <a:lstStyle/>
        <a:p>
          <a:pPr lvl="0" algn="l"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The USAASA 2020-2023 multi-year Procurement Plan was approved by the Board </a:t>
          </a:r>
          <a:endParaRPr lang="en-US" sz="1400" kern="1200" dirty="0">
            <a:latin typeface="Arial" panose="020B0604020202020204" pitchFamily="34" charset="0"/>
            <a:cs typeface="Arial" panose="020B0604020202020204" pitchFamily="34" charset="0"/>
          </a:endParaRPr>
        </a:p>
      </dsp:txBody>
      <dsp:txXfrm>
        <a:off x="515742" y="3393327"/>
        <a:ext cx="8372557" cy="10922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B0CA30-1B33-445E-9E29-5CD4470B60CC}">
      <dsp:nvSpPr>
        <dsp:cNvPr id="0" name=""/>
        <dsp:cNvSpPr/>
      </dsp:nvSpPr>
      <dsp:spPr>
        <a:xfrm rot="5400000">
          <a:off x="7184591" y="-2569273"/>
          <a:ext cx="1688208" cy="7122626"/>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The Agency and the Fund for Q1,Q2 and Q3 of the 2019-2020 Financial Year managed to meet the target of payment of invoices received within 30 days from the date of receipt </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In quarter 4 one invoice under USAASA was not paid within 30 days and USAF invoices were all settled within 30 days.</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The outstanding invoice was paid in Q 1 (2020-21) resulting on the target being subsequently achieved </a:t>
          </a:r>
          <a:endParaRPr lang="en-US" sz="1200" kern="1200" dirty="0">
            <a:latin typeface="Arial" panose="020B0604020202020204" pitchFamily="34" charset="0"/>
            <a:cs typeface="Arial" panose="020B0604020202020204" pitchFamily="34" charset="0"/>
          </a:endParaRPr>
        </a:p>
      </dsp:txBody>
      <dsp:txXfrm rot="5400000">
        <a:off x="7184591" y="-2569273"/>
        <a:ext cx="1688208" cy="7122626"/>
      </dsp:txXfrm>
    </dsp:sp>
    <dsp:sp modelId="{76B3E751-64CC-4250-9DAE-3C40CD91D570}">
      <dsp:nvSpPr>
        <dsp:cNvPr id="0" name=""/>
        <dsp:cNvSpPr/>
      </dsp:nvSpPr>
      <dsp:spPr>
        <a:xfrm>
          <a:off x="0" y="497"/>
          <a:ext cx="4467382" cy="1983084"/>
        </a:xfrm>
        <a:prstGeom prst="roundRect">
          <a:avLst/>
        </a:prstGeom>
        <a:solidFill>
          <a:srgbClr val="FF99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b="1" kern="1200" dirty="0" smtClean="0">
              <a:latin typeface="Arial" panose="020B0604020202020204" pitchFamily="34" charset="0"/>
              <a:cs typeface="Arial" panose="020B0604020202020204" pitchFamily="34" charset="0"/>
            </a:rPr>
            <a:t>30 Day payment </a:t>
          </a:r>
          <a:endParaRPr lang="en-US" sz="1500" b="1" kern="1200" dirty="0">
            <a:latin typeface="Arial" panose="020B0604020202020204" pitchFamily="34" charset="0"/>
            <a:cs typeface="Arial" panose="020B0604020202020204" pitchFamily="34" charset="0"/>
          </a:endParaRPr>
        </a:p>
      </dsp:txBody>
      <dsp:txXfrm>
        <a:off x="0" y="497"/>
        <a:ext cx="4467382" cy="1983084"/>
      </dsp:txXfrm>
    </dsp:sp>
    <dsp:sp modelId="{DE249B12-A707-4716-A6DD-6DE8CF77B34E}">
      <dsp:nvSpPr>
        <dsp:cNvPr id="0" name=""/>
        <dsp:cNvSpPr/>
      </dsp:nvSpPr>
      <dsp:spPr>
        <a:xfrm rot="5400000">
          <a:off x="7332454" y="-719546"/>
          <a:ext cx="1258076" cy="7262710"/>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The implementation of the 2019-2020 had two components, i.e. USAF programme evaluation in OR Tambo District Municipality and Baseline Study Report for Port St Johns and Ingquza Local Municipality. </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By end of the financial year and the Agency only achieved the USAF Programme evaluation in OR Tambo District Region and the Baseline Study Report was only subsequently achieved in Q1 (2020-21)</a:t>
          </a:r>
          <a:endParaRPr lang="en-US" sz="1200" kern="1200" dirty="0">
            <a:latin typeface="Arial" panose="020B0604020202020204" pitchFamily="34" charset="0"/>
            <a:cs typeface="Arial" panose="020B0604020202020204" pitchFamily="34" charset="0"/>
          </a:endParaRPr>
        </a:p>
      </dsp:txBody>
      <dsp:txXfrm rot="5400000">
        <a:off x="7332454" y="-719546"/>
        <a:ext cx="1258076" cy="7262710"/>
      </dsp:txXfrm>
    </dsp:sp>
    <dsp:sp modelId="{9A4B624D-2C2B-46EA-9E8E-1B2E387C78FE}">
      <dsp:nvSpPr>
        <dsp:cNvPr id="0" name=""/>
        <dsp:cNvSpPr/>
      </dsp:nvSpPr>
      <dsp:spPr>
        <a:xfrm>
          <a:off x="0" y="2118660"/>
          <a:ext cx="4330137" cy="1630000"/>
        </a:xfrm>
        <a:prstGeom prst="roundRect">
          <a:avLst/>
        </a:prstGeom>
        <a:solidFill>
          <a:srgbClr val="2CA0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b="1" kern="1200" dirty="0" smtClean="0">
              <a:latin typeface="Arial" panose="020B0604020202020204" pitchFamily="34" charset="0"/>
              <a:cs typeface="Arial" panose="020B0604020202020204" pitchFamily="34" charset="0"/>
            </a:rPr>
            <a:t>Implementation of the 2019-2022 </a:t>
          </a:r>
        </a:p>
        <a:p>
          <a:pPr lvl="0" algn="ctr" defTabSz="666750">
            <a:lnSpc>
              <a:spcPct val="90000"/>
            </a:lnSpc>
            <a:spcBef>
              <a:spcPct val="0"/>
            </a:spcBef>
            <a:spcAft>
              <a:spcPct val="35000"/>
            </a:spcAft>
          </a:pPr>
          <a:r>
            <a:rPr lang="en-US" sz="1500" b="1" kern="1200" dirty="0" smtClean="0">
              <a:latin typeface="Arial" panose="020B0604020202020204" pitchFamily="34" charset="0"/>
              <a:cs typeface="Arial" panose="020B0604020202020204" pitchFamily="34" charset="0"/>
            </a:rPr>
            <a:t>Research Plan </a:t>
          </a:r>
          <a:endParaRPr lang="en-US" sz="1500" b="1" kern="1200" dirty="0">
            <a:latin typeface="Arial" panose="020B0604020202020204" pitchFamily="34" charset="0"/>
            <a:cs typeface="Arial" panose="020B0604020202020204" pitchFamily="34" charset="0"/>
          </a:endParaRPr>
        </a:p>
      </dsp:txBody>
      <dsp:txXfrm>
        <a:off x="0" y="2118660"/>
        <a:ext cx="4330137" cy="1630000"/>
      </dsp:txXfrm>
    </dsp:sp>
    <dsp:sp modelId="{FD0563C9-4DDB-4ACB-99B5-D3A442FAB4F9}">
      <dsp:nvSpPr>
        <dsp:cNvPr id="0" name=""/>
        <dsp:cNvSpPr/>
      </dsp:nvSpPr>
      <dsp:spPr>
        <a:xfrm rot="5400000">
          <a:off x="7206987" y="863083"/>
          <a:ext cx="1352896" cy="741970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The approval of the 2020-2023 Research Plan was approved by EXCO in Q1 (2020-21) as the initial submission tabled to EXCO was not approved in Q4 due to  incompleteness an measurability of the plan submitted for consideration</a:t>
          </a:r>
          <a:r>
            <a:rPr lang="en-US" sz="1300" kern="1200" dirty="0" smtClean="0">
              <a:latin typeface="Arial" panose="020B0604020202020204" pitchFamily="34" charset="0"/>
              <a:cs typeface="Arial" panose="020B0604020202020204" pitchFamily="34" charset="0"/>
            </a:rPr>
            <a:t>. </a:t>
          </a:r>
          <a:endParaRPr lang="en-US" sz="1300" kern="1200" dirty="0">
            <a:latin typeface="Arial" panose="020B0604020202020204" pitchFamily="34" charset="0"/>
            <a:cs typeface="Arial" panose="020B0604020202020204" pitchFamily="34" charset="0"/>
          </a:endParaRPr>
        </a:p>
      </dsp:txBody>
      <dsp:txXfrm rot="5400000">
        <a:off x="7206987" y="863083"/>
        <a:ext cx="1352896" cy="7419704"/>
      </dsp:txXfrm>
    </dsp:sp>
    <dsp:sp modelId="{33787108-0BDE-44AD-AD9F-6B529EF2EF22}">
      <dsp:nvSpPr>
        <dsp:cNvPr id="0" name=""/>
        <dsp:cNvSpPr/>
      </dsp:nvSpPr>
      <dsp:spPr>
        <a:xfrm>
          <a:off x="0" y="3840034"/>
          <a:ext cx="4173583" cy="1465800"/>
        </a:xfrm>
        <a:prstGeom prst="roundRect">
          <a:avLst/>
        </a:prstGeom>
        <a:solidFill>
          <a:srgbClr val="E1541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b="1" kern="1200" dirty="0" smtClean="0">
              <a:latin typeface="Arial" panose="020B0604020202020204" pitchFamily="34" charset="0"/>
              <a:cs typeface="Arial" panose="020B0604020202020204" pitchFamily="34" charset="0"/>
            </a:rPr>
            <a:t>Approval of 2020-2023 Research Plan </a:t>
          </a:r>
          <a:endParaRPr lang="en-US" sz="1500" b="1" kern="1200" dirty="0">
            <a:latin typeface="Arial" panose="020B0604020202020204" pitchFamily="34" charset="0"/>
            <a:cs typeface="Arial" panose="020B0604020202020204" pitchFamily="34" charset="0"/>
          </a:endParaRPr>
        </a:p>
      </dsp:txBody>
      <dsp:txXfrm>
        <a:off x="0" y="3840034"/>
        <a:ext cx="4173583" cy="14658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7603"/>
          </a:xfrm>
          <a:prstGeom prst="rect">
            <a:avLst/>
          </a:prstGeom>
        </p:spPr>
        <p:txBody>
          <a:bodyPr vert="horz" lIns="91577" tIns="45789" rIns="91577" bIns="45789" rtlCol="0"/>
          <a:lstStyle>
            <a:lvl1pPr algn="l">
              <a:defRPr sz="1200">
                <a:latin typeface="Arial" charset="0"/>
                <a:cs typeface="+mn-cs"/>
              </a:defRPr>
            </a:lvl1pPr>
          </a:lstStyle>
          <a:p>
            <a:pPr>
              <a:defRPr/>
            </a:pPr>
            <a:endParaRPr lang="en-ZA" dirty="0"/>
          </a:p>
        </p:txBody>
      </p:sp>
      <p:sp>
        <p:nvSpPr>
          <p:cNvPr id="3" name="Date Placeholder 2"/>
          <p:cNvSpPr>
            <a:spLocks noGrp="1"/>
          </p:cNvSpPr>
          <p:nvPr>
            <p:ph type="dt" sz="quarter" idx="1"/>
          </p:nvPr>
        </p:nvSpPr>
        <p:spPr>
          <a:xfrm>
            <a:off x="3855981" y="0"/>
            <a:ext cx="2951217" cy="497603"/>
          </a:xfrm>
          <a:prstGeom prst="rect">
            <a:avLst/>
          </a:prstGeom>
        </p:spPr>
        <p:txBody>
          <a:bodyPr vert="horz" lIns="91577" tIns="45789" rIns="91577" bIns="45789" rtlCol="0"/>
          <a:lstStyle>
            <a:lvl1pPr algn="r">
              <a:defRPr sz="1200">
                <a:latin typeface="Arial" charset="0"/>
                <a:cs typeface="+mn-cs"/>
              </a:defRPr>
            </a:lvl1pPr>
          </a:lstStyle>
          <a:p>
            <a:pPr>
              <a:defRPr/>
            </a:pPr>
            <a:fld id="{DC86797C-0EAA-4835-9CA3-6B5CFEFCD302}" type="datetimeFigureOut">
              <a:rPr lang="en-US"/>
              <a:pPr>
                <a:defRPr/>
              </a:pPr>
              <a:t>3/9/2021</a:t>
            </a:fld>
            <a:endParaRPr lang="en-ZA" dirty="0"/>
          </a:p>
        </p:txBody>
      </p:sp>
      <p:sp>
        <p:nvSpPr>
          <p:cNvPr id="4" name="Footer Placeholder 3"/>
          <p:cNvSpPr>
            <a:spLocks noGrp="1"/>
          </p:cNvSpPr>
          <p:nvPr>
            <p:ph type="ftr" sz="quarter" idx="2"/>
          </p:nvPr>
        </p:nvSpPr>
        <p:spPr>
          <a:xfrm>
            <a:off x="0" y="9441733"/>
            <a:ext cx="2951217" cy="497602"/>
          </a:xfrm>
          <a:prstGeom prst="rect">
            <a:avLst/>
          </a:prstGeom>
        </p:spPr>
        <p:txBody>
          <a:bodyPr vert="horz" lIns="91577" tIns="45789" rIns="91577" bIns="45789" rtlCol="0" anchor="b"/>
          <a:lstStyle>
            <a:lvl1pPr algn="l">
              <a:defRPr sz="1200">
                <a:latin typeface="Arial" charset="0"/>
                <a:cs typeface="+mn-cs"/>
              </a:defRPr>
            </a:lvl1pPr>
          </a:lstStyle>
          <a:p>
            <a:pPr>
              <a:defRPr/>
            </a:pPr>
            <a:endParaRPr lang="en-ZA" dirty="0"/>
          </a:p>
        </p:txBody>
      </p:sp>
      <p:sp>
        <p:nvSpPr>
          <p:cNvPr id="5" name="Slide Number Placeholder 4"/>
          <p:cNvSpPr>
            <a:spLocks noGrp="1"/>
          </p:cNvSpPr>
          <p:nvPr>
            <p:ph type="sldNum" sz="quarter" idx="3"/>
          </p:nvPr>
        </p:nvSpPr>
        <p:spPr>
          <a:xfrm>
            <a:off x="3855981" y="9441733"/>
            <a:ext cx="2951217" cy="497602"/>
          </a:xfrm>
          <a:prstGeom prst="rect">
            <a:avLst/>
          </a:prstGeom>
        </p:spPr>
        <p:txBody>
          <a:bodyPr vert="horz" lIns="91577" tIns="45789" rIns="91577" bIns="45789" rtlCol="0" anchor="b"/>
          <a:lstStyle>
            <a:lvl1pPr algn="r">
              <a:defRPr sz="1200">
                <a:latin typeface="Arial" charset="0"/>
                <a:cs typeface="+mn-cs"/>
              </a:defRPr>
            </a:lvl1pPr>
          </a:lstStyle>
          <a:p>
            <a:pPr>
              <a:defRPr/>
            </a:pPr>
            <a:fld id="{3A035F56-8059-484F-84EF-27E4F3861C6B}" type="slidenum">
              <a:rPr lang="en-ZA"/>
              <a:pPr>
                <a:defRPr/>
              </a:pPr>
              <a:t>‹#›</a:t>
            </a:fld>
            <a:endParaRPr lang="en-ZA" dirty="0"/>
          </a:p>
        </p:txBody>
      </p:sp>
    </p:spTree>
    <p:extLst>
      <p:ext uri="{BB962C8B-B14F-4D97-AF65-F5344CB8AC3E}">
        <p14:creationId xmlns:p14="http://schemas.microsoft.com/office/powerpoint/2010/main" xmlns="" val="2300680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7603"/>
          </a:xfrm>
          <a:prstGeom prst="rect">
            <a:avLst/>
          </a:prstGeom>
        </p:spPr>
        <p:txBody>
          <a:bodyPr vert="horz" lIns="91577" tIns="45789" rIns="91577" bIns="45789" rtlCol="0"/>
          <a:lstStyle>
            <a:lvl1pPr algn="l">
              <a:defRPr sz="1200">
                <a:latin typeface="Arial" charset="0"/>
                <a:cs typeface="+mn-cs"/>
              </a:defRPr>
            </a:lvl1pPr>
          </a:lstStyle>
          <a:p>
            <a:pPr>
              <a:defRPr/>
            </a:pPr>
            <a:endParaRPr lang="en-ZA" dirty="0"/>
          </a:p>
        </p:txBody>
      </p:sp>
      <p:sp>
        <p:nvSpPr>
          <p:cNvPr id="3" name="Date Placeholder 2"/>
          <p:cNvSpPr>
            <a:spLocks noGrp="1"/>
          </p:cNvSpPr>
          <p:nvPr>
            <p:ph type="dt" idx="1"/>
          </p:nvPr>
        </p:nvSpPr>
        <p:spPr>
          <a:xfrm>
            <a:off x="3855981" y="0"/>
            <a:ext cx="2951217" cy="497603"/>
          </a:xfrm>
          <a:prstGeom prst="rect">
            <a:avLst/>
          </a:prstGeom>
        </p:spPr>
        <p:txBody>
          <a:bodyPr vert="horz" lIns="91577" tIns="45789" rIns="91577" bIns="45789" rtlCol="0"/>
          <a:lstStyle>
            <a:lvl1pPr algn="r">
              <a:defRPr sz="1200">
                <a:latin typeface="Arial" charset="0"/>
                <a:cs typeface="+mn-cs"/>
              </a:defRPr>
            </a:lvl1pPr>
          </a:lstStyle>
          <a:p>
            <a:pPr>
              <a:defRPr/>
            </a:pPr>
            <a:fld id="{7FDCE99A-3146-4BA1-BCB2-19B27B05AC6D}" type="datetimeFigureOut">
              <a:rPr lang="en-US"/>
              <a:pPr>
                <a:defRPr/>
              </a:pPr>
              <a:t>3/9/2021</a:t>
            </a:fld>
            <a:endParaRPr lang="en-ZA" dirty="0"/>
          </a:p>
        </p:txBody>
      </p:sp>
      <p:sp>
        <p:nvSpPr>
          <p:cNvPr id="4" name="Slide Image Placehold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577" tIns="45789" rIns="91577" bIns="45789" rtlCol="0" anchor="ctr"/>
          <a:lstStyle/>
          <a:p>
            <a:pPr lvl="0"/>
            <a:endParaRPr lang="en-ZA" noProof="0" dirty="0"/>
          </a:p>
        </p:txBody>
      </p:sp>
      <p:sp>
        <p:nvSpPr>
          <p:cNvPr id="5" name="Notes Placeholder 4"/>
          <p:cNvSpPr>
            <a:spLocks noGrp="1"/>
          </p:cNvSpPr>
          <p:nvPr>
            <p:ph type="body" sz="quarter" idx="3"/>
          </p:nvPr>
        </p:nvSpPr>
        <p:spPr>
          <a:xfrm>
            <a:off x="680562" y="4721662"/>
            <a:ext cx="5447666" cy="4473654"/>
          </a:xfrm>
          <a:prstGeom prst="rect">
            <a:avLst/>
          </a:prstGeom>
        </p:spPr>
        <p:txBody>
          <a:bodyPr vert="horz" lIns="91577" tIns="45789" rIns="91577" bIns="457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0" y="9441733"/>
            <a:ext cx="2951217" cy="497602"/>
          </a:xfrm>
          <a:prstGeom prst="rect">
            <a:avLst/>
          </a:prstGeom>
        </p:spPr>
        <p:txBody>
          <a:bodyPr vert="horz" lIns="91577" tIns="45789" rIns="91577" bIns="45789" rtlCol="0" anchor="b"/>
          <a:lstStyle>
            <a:lvl1pPr algn="l">
              <a:defRPr sz="1200">
                <a:latin typeface="Arial" charset="0"/>
                <a:cs typeface="+mn-cs"/>
              </a:defRPr>
            </a:lvl1pPr>
          </a:lstStyle>
          <a:p>
            <a:pPr>
              <a:defRPr/>
            </a:pPr>
            <a:endParaRPr lang="en-ZA" dirty="0"/>
          </a:p>
        </p:txBody>
      </p:sp>
      <p:sp>
        <p:nvSpPr>
          <p:cNvPr id="7" name="Slide Number Placeholder 6"/>
          <p:cNvSpPr>
            <a:spLocks noGrp="1"/>
          </p:cNvSpPr>
          <p:nvPr>
            <p:ph type="sldNum" sz="quarter" idx="5"/>
          </p:nvPr>
        </p:nvSpPr>
        <p:spPr>
          <a:xfrm>
            <a:off x="3855981" y="9441733"/>
            <a:ext cx="2951217" cy="497602"/>
          </a:xfrm>
          <a:prstGeom prst="rect">
            <a:avLst/>
          </a:prstGeom>
        </p:spPr>
        <p:txBody>
          <a:bodyPr vert="horz" lIns="91577" tIns="45789" rIns="91577" bIns="45789" rtlCol="0" anchor="b"/>
          <a:lstStyle>
            <a:lvl1pPr algn="r">
              <a:defRPr sz="1200">
                <a:latin typeface="Arial" charset="0"/>
                <a:cs typeface="+mn-cs"/>
              </a:defRPr>
            </a:lvl1pPr>
          </a:lstStyle>
          <a:p>
            <a:pPr>
              <a:defRPr/>
            </a:pPr>
            <a:fld id="{2ACEF963-89FD-494C-9260-DDF89D775176}" type="slidenum">
              <a:rPr lang="en-ZA"/>
              <a:pPr>
                <a:defRPr/>
              </a:pPr>
              <a:t>‹#›</a:t>
            </a:fld>
            <a:endParaRPr lang="en-ZA" dirty="0"/>
          </a:p>
        </p:txBody>
      </p:sp>
    </p:spTree>
    <p:extLst>
      <p:ext uri="{BB962C8B-B14F-4D97-AF65-F5344CB8AC3E}">
        <p14:creationId xmlns:p14="http://schemas.microsoft.com/office/powerpoint/2010/main" xmlns="" val="6899570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36D7854F-BB25-4EBF-AC24-38D00AAFAF4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6559761D-B61F-4481-B4A1-07F1D6F7B42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74675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09600" y="274638"/>
            <a:ext cx="8026400" cy="5746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30A1D51D-AA7E-43DD-855A-A4617F4375F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2" y="274638"/>
            <a:ext cx="5966884"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609600" y="1600200"/>
            <a:ext cx="5384800" cy="4421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lipArt Placeholder 3"/>
          <p:cNvSpPr>
            <a:spLocks noGrp="1"/>
          </p:cNvSpPr>
          <p:nvPr>
            <p:ph type="clipArt" sz="half" idx="2"/>
          </p:nvPr>
        </p:nvSpPr>
        <p:spPr>
          <a:xfrm>
            <a:off x="6197600" y="1600200"/>
            <a:ext cx="5384800" cy="4421188"/>
          </a:xfrm>
        </p:spPr>
        <p:txBody>
          <a:bodyPr/>
          <a:lstStyle/>
          <a:p>
            <a:pPr lvl="0"/>
            <a:endParaRPr lang="en-ZA" noProof="0" dirty="0" smtClean="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a:defRPr/>
            </a:pPr>
            <a:fld id="{5F104B22-8847-4421-A6B2-15511A0D707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stretch>
            <a:fillRect/>
          </a:stretch>
        </p:blipFill>
        <p:spPr>
          <a:xfrm>
            <a:off x="0" y="0"/>
            <a:ext cx="12192000" cy="6858000"/>
          </a:xfrm>
          <a:prstGeom prst="rect">
            <a:avLst/>
          </a:prstGeom>
        </p:spPr>
      </p:pic>
      <p:sp>
        <p:nvSpPr>
          <p:cNvPr id="2" name="Title 1"/>
          <p:cNvSpPr>
            <a:spLocks noGrp="1"/>
          </p:cNvSpPr>
          <p:nvPr>
            <p:ph type="ctrTitle"/>
          </p:nvPr>
        </p:nvSpPr>
        <p:spPr>
          <a:xfrm>
            <a:off x="239352" y="1440160"/>
            <a:ext cx="11713301" cy="1124744"/>
          </a:xfrm>
        </p:spPr>
        <p:txBody>
          <a:bodyPr anchor="b">
            <a:normAutofit/>
          </a:bodyPr>
          <a:lstStyle>
            <a:lvl1pPr algn="ctr">
              <a:defRPr sz="3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39352" y="3356992"/>
            <a:ext cx="11713301" cy="584858"/>
          </a:xfrm>
        </p:spPr>
        <p:txBody>
          <a:bodyPr anchor="b">
            <a:normAutofit/>
          </a:bodyPr>
          <a:lstStyle>
            <a:lvl1pPr marL="0" indent="0" algn="ctr">
              <a:buNone/>
              <a:defRPr sz="2400">
                <a:solidFill>
                  <a:schemeClr val="bg1"/>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2387104" y="6435410"/>
            <a:ext cx="2844800" cy="365125"/>
          </a:xfrm>
        </p:spPr>
        <p:txBody>
          <a:bodyPr/>
          <a:lstStyle>
            <a:lvl1pPr algn="r">
              <a:defRPr/>
            </a:lvl1pPr>
          </a:lstStyle>
          <a:p>
            <a:pPr defTabSz="685783"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783" fontAlgn="auto">
                <a:spcBef>
                  <a:spcPts val="0"/>
                </a:spcBef>
                <a:spcAft>
                  <a:spcPts val="0"/>
                </a:spcAft>
              </a:pPr>
              <a:t>3/9/2021</a:t>
            </a:fld>
            <a:endParaRPr lang="en-US" b="0" dirty="0">
              <a:solidFill>
                <a:prstClr val="black">
                  <a:tint val="75000"/>
                </a:prstClr>
              </a:solidFill>
              <a:latin typeface="Calibri"/>
              <a:cs typeface="+mn-cs"/>
            </a:endParaRPr>
          </a:p>
        </p:txBody>
      </p:sp>
      <p:sp>
        <p:nvSpPr>
          <p:cNvPr id="5" name="Footer Placeholder 4"/>
          <p:cNvSpPr>
            <a:spLocks noGrp="1"/>
          </p:cNvSpPr>
          <p:nvPr>
            <p:ph type="ftr" sz="quarter" idx="11"/>
          </p:nvPr>
        </p:nvSpPr>
        <p:spPr>
          <a:xfrm>
            <a:off x="5331544" y="6435410"/>
            <a:ext cx="3860800" cy="365125"/>
          </a:xfrm>
        </p:spPr>
        <p:txBody>
          <a:bodyPr/>
          <a:lstStyle/>
          <a:p>
            <a:pPr defTabSz="685783" fontAlgn="auto">
              <a:spcBef>
                <a:spcPts val="0"/>
              </a:spcBef>
              <a:spcAft>
                <a:spcPts val="0"/>
              </a:spcAft>
            </a:pPr>
            <a:endParaRPr lang="en-US" b="0" dirty="0">
              <a:solidFill>
                <a:prstClr val="black">
                  <a:tint val="75000"/>
                </a:prstClr>
              </a:solidFill>
              <a:latin typeface="Calibri"/>
              <a:cs typeface="+mn-cs"/>
            </a:endParaRPr>
          </a:p>
        </p:txBody>
      </p:sp>
      <p:sp>
        <p:nvSpPr>
          <p:cNvPr id="6" name="Slide Number Placeholder 5"/>
          <p:cNvSpPr>
            <a:spLocks noGrp="1"/>
          </p:cNvSpPr>
          <p:nvPr>
            <p:ph type="sldNum" sz="quarter" idx="12"/>
          </p:nvPr>
        </p:nvSpPr>
        <p:spPr>
          <a:xfrm>
            <a:off x="9299872" y="6435410"/>
            <a:ext cx="2844800" cy="365125"/>
          </a:xfrm>
        </p:spPr>
        <p:txBody>
          <a:bodyPr/>
          <a:lstStyle/>
          <a:p>
            <a:pPr defTabSz="685783"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783" fontAlgn="auto">
                <a:spcBef>
                  <a:spcPts val="0"/>
                </a:spcBef>
                <a:spcAft>
                  <a:spcPts val="0"/>
                </a:spcAft>
              </a:pPr>
              <a:t>‹#›</a:t>
            </a:fld>
            <a:endParaRPr lang="en-US" b="0" dirty="0">
              <a:solidFill>
                <a:prstClr val="black">
                  <a:tint val="75000"/>
                </a:prstClr>
              </a:solidFill>
              <a:latin typeface="Calibri"/>
              <a:cs typeface="+mn-cs"/>
            </a:endParaRPr>
          </a:p>
        </p:txBody>
      </p:sp>
      <p:cxnSp>
        <p:nvCxnSpPr>
          <p:cNvPr id="14" name="Straight Connector 13"/>
          <p:cNvCxnSpPr/>
          <p:nvPr userDrawn="1"/>
        </p:nvCxnSpPr>
        <p:spPr>
          <a:xfrm>
            <a:off x="2063552" y="3335921"/>
            <a:ext cx="782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249393" y="2662547"/>
            <a:ext cx="11703259" cy="652309"/>
          </a:xfrm>
        </p:spPr>
        <p:txBody>
          <a:bodyPr/>
          <a:lstStyle>
            <a:lvl1pPr marL="0" indent="0" algn="ctr">
              <a:buNone/>
              <a:defRPr/>
            </a:lvl1pPr>
          </a:lstStyle>
          <a:p>
            <a:pPr lvl="0"/>
            <a:r>
              <a:rPr lang="en-US" dirty="0" smtClean="0"/>
              <a:t>Edit Master text styles</a:t>
            </a:r>
          </a:p>
        </p:txBody>
      </p:sp>
      <p:sp>
        <p:nvSpPr>
          <p:cNvPr id="12" name="Text Placeholder 11"/>
          <p:cNvSpPr>
            <a:spLocks noGrp="1"/>
          </p:cNvSpPr>
          <p:nvPr>
            <p:ph type="body" sz="quarter" idx="14"/>
          </p:nvPr>
        </p:nvSpPr>
        <p:spPr>
          <a:xfrm>
            <a:off x="249393" y="3983991"/>
            <a:ext cx="11703259" cy="576262"/>
          </a:xfrm>
        </p:spPr>
        <p:txBody>
          <a:bodyPr>
            <a:normAutofit/>
          </a:bodyPr>
          <a:lstStyle>
            <a:lvl1pPr marL="0" indent="0" algn="ctr">
              <a:buNone/>
              <a:defRPr sz="1800"/>
            </a:lvl1pPr>
          </a:lstStyle>
          <a:p>
            <a:pPr lvl="0"/>
            <a:r>
              <a:rPr lang="en-US" dirty="0" smtClean="0"/>
              <a:t>Edit Master text styles</a:t>
            </a:r>
          </a:p>
        </p:txBody>
      </p:sp>
      <p:pic>
        <p:nvPicPr>
          <p:cNvPr id="13" name="Picture 7" descr="Picture 7"/>
          <p:cNvPicPr>
            <a:picLocks noChangeAspect="1"/>
          </p:cNvPicPr>
          <p:nvPr userDrawn="1"/>
        </p:nvPicPr>
        <p:blipFill>
          <a:blip r:embed="rId3" cstate="print">
            <a:extLst/>
          </a:blip>
          <a:stretch>
            <a:fillRect/>
          </a:stretch>
        </p:blipFill>
        <p:spPr>
          <a:xfrm>
            <a:off x="10731409" y="0"/>
            <a:ext cx="1440161" cy="1440160"/>
          </a:xfrm>
          <a:prstGeom prst="rect">
            <a:avLst/>
          </a:prstGeom>
          <a:ln w="12700">
            <a:miter lim="400000"/>
          </a:ln>
        </p:spPr>
      </p:pic>
    </p:spTree>
    <p:extLst>
      <p:ext uri="{BB962C8B-B14F-4D97-AF65-F5344CB8AC3E}">
        <p14:creationId xmlns:p14="http://schemas.microsoft.com/office/powerpoint/2010/main" xmlns="" val="45116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dirty="0"/>
              <a:t>Click to edit Master title style</a:t>
            </a:r>
          </a:p>
        </p:txBody>
      </p:sp>
      <p:sp>
        <p:nvSpPr>
          <p:cNvPr id="3" name="Content Placeholder 2"/>
          <p:cNvSpPr>
            <a:spLocks noGrp="1"/>
          </p:cNvSpPr>
          <p:nvPr>
            <p:ph idx="1"/>
          </p:nvPr>
        </p:nvSpPr>
        <p:spPr/>
        <p:txBody>
          <a:bodyPr/>
          <a:lstStyle>
            <a:lvl1pPr>
              <a:defRPr sz="1800"/>
            </a:lvl1pPr>
            <a:lvl2pPr>
              <a:defRPr sz="1500"/>
            </a:lvl2pPr>
            <a:lvl3pPr>
              <a:defRPr sz="1351"/>
            </a:lvl3pPr>
            <a:lvl4pPr>
              <a:defRPr sz="1200"/>
            </a:lvl4pPr>
            <a:lvl5pPr>
              <a:defRPr sz="105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defTabSz="685783"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783" fontAlgn="auto">
                <a:spcBef>
                  <a:spcPts val="0"/>
                </a:spcBef>
                <a:spcAft>
                  <a:spcPts val="0"/>
                </a:spcAft>
              </a:pPr>
              <a:t>3/9/2021</a:t>
            </a:fld>
            <a:endParaRPr lang="en-US" b="0" dirty="0">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685783" fontAlgn="auto">
              <a:spcBef>
                <a:spcPts val="0"/>
              </a:spcBef>
              <a:spcAft>
                <a:spcPts val="0"/>
              </a:spcAft>
            </a:pPr>
            <a:endParaRPr lang="en-US" b="0" dirty="0">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685783"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783"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3942915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137104"/>
            <a:ext cx="10363200" cy="1362075"/>
          </a:xfrm>
        </p:spPr>
        <p:txBody>
          <a:bodyPr anchor="t">
            <a:normAutofit/>
          </a:bodyPr>
          <a:lstStyle>
            <a:lvl1pPr algn="l">
              <a:defRPr sz="2700" b="0" cap="none" baseline="0">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963084" y="2636917"/>
            <a:ext cx="10363200" cy="1500187"/>
          </a:xfrm>
        </p:spPr>
        <p:txBody>
          <a:bodyPr anchor="b"/>
          <a:lstStyle>
            <a:lvl1pPr marL="0" indent="0">
              <a:buNone/>
              <a:defRPr sz="1500">
                <a:solidFill>
                  <a:schemeClr val="tx1">
                    <a:tint val="7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783"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783" fontAlgn="auto">
                <a:spcBef>
                  <a:spcPts val="0"/>
                </a:spcBef>
                <a:spcAft>
                  <a:spcPts val="0"/>
                </a:spcAft>
              </a:pPr>
              <a:t>3/9/2021</a:t>
            </a:fld>
            <a:endParaRPr lang="en-US" b="0" dirty="0">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685783" fontAlgn="auto">
              <a:spcBef>
                <a:spcPts val="0"/>
              </a:spcBef>
              <a:spcAft>
                <a:spcPts val="0"/>
              </a:spcAft>
            </a:pPr>
            <a:endParaRPr lang="en-US" b="0" dirty="0">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685783"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783"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1908432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119669" y="-8709"/>
            <a:ext cx="9072331" cy="1417638"/>
          </a:xfrm>
        </p:spPr>
        <p:txBody>
          <a:bodyPr>
            <a:normAutofit/>
          </a:bodyPr>
          <a:lstStyle>
            <a:lvl1pPr>
              <a:defRPr sz="2700"/>
            </a:lvl1pPr>
          </a:lstStyle>
          <a:p>
            <a:r>
              <a:rPr lang="en-US" dirty="0"/>
              <a:t>Click to edit Master title style</a:t>
            </a:r>
          </a:p>
        </p:txBody>
      </p:sp>
      <p:sp>
        <p:nvSpPr>
          <p:cNvPr id="3" name="Content Placeholder 2"/>
          <p:cNvSpPr>
            <a:spLocks noGrp="1"/>
          </p:cNvSpPr>
          <p:nvPr>
            <p:ph sz="half" idx="1"/>
          </p:nvPr>
        </p:nvSpPr>
        <p:spPr>
          <a:xfrm>
            <a:off x="119336" y="1600200"/>
            <a:ext cx="5875064" cy="5141168"/>
          </a:xfrm>
        </p:spPr>
        <p:txBody>
          <a:bodyPr/>
          <a:lstStyle>
            <a:lvl1pPr>
              <a:defRPr sz="1800"/>
            </a:lvl1pPr>
            <a:lvl2pPr>
              <a:defRPr sz="1500"/>
            </a:lvl2pPr>
            <a:lvl3pPr>
              <a:defRPr sz="1351"/>
            </a:lvl3pPr>
            <a:lvl4pPr>
              <a:defRPr sz="1200"/>
            </a:lvl4pPr>
            <a:lvl5pPr>
              <a:defRPr sz="1051"/>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0"/>
            <a:ext cx="5875064" cy="5141168"/>
          </a:xfrm>
        </p:spPr>
        <p:txBody>
          <a:bodyPr/>
          <a:lstStyle>
            <a:lvl1pPr>
              <a:defRPr sz="1800"/>
            </a:lvl1pPr>
            <a:lvl2pPr>
              <a:defRPr sz="1500"/>
            </a:lvl2pPr>
            <a:lvl3pPr>
              <a:defRPr sz="1351"/>
            </a:lvl3pPr>
            <a:lvl4pPr>
              <a:defRPr sz="1200"/>
            </a:lvl4pPr>
            <a:lvl5pPr>
              <a:defRPr sz="1051"/>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pPr defTabSz="685783"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783" fontAlgn="auto">
                <a:spcBef>
                  <a:spcPts val="0"/>
                </a:spcBef>
                <a:spcAft>
                  <a:spcPts val="0"/>
                </a:spcAft>
              </a:pPr>
              <a:t>3/9/2021</a:t>
            </a:fld>
            <a:endParaRPr lang="en-US" b="0" dirty="0">
              <a:solidFill>
                <a:prstClr val="black">
                  <a:tint val="75000"/>
                </a:prstClr>
              </a:solidFill>
              <a:latin typeface="Calibri"/>
              <a:cs typeface="+mn-cs"/>
            </a:endParaRPr>
          </a:p>
        </p:txBody>
      </p:sp>
      <p:sp>
        <p:nvSpPr>
          <p:cNvPr id="6" name="Footer Placeholder 5"/>
          <p:cNvSpPr>
            <a:spLocks noGrp="1"/>
          </p:cNvSpPr>
          <p:nvPr>
            <p:ph type="ftr" sz="quarter" idx="11"/>
          </p:nvPr>
        </p:nvSpPr>
        <p:spPr/>
        <p:txBody>
          <a:bodyPr/>
          <a:lstStyle/>
          <a:p>
            <a:pPr defTabSz="685783" fontAlgn="auto">
              <a:spcBef>
                <a:spcPts val="0"/>
              </a:spcBef>
              <a:spcAft>
                <a:spcPts val="0"/>
              </a:spcAft>
            </a:pPr>
            <a:endParaRPr lang="en-US" b="0" dirty="0">
              <a:solidFill>
                <a:prstClr val="black">
                  <a:tint val="75000"/>
                </a:prstClr>
              </a:solidFill>
              <a:latin typeface="Calibri"/>
              <a:cs typeface="+mn-cs"/>
            </a:endParaRPr>
          </a:p>
        </p:txBody>
      </p:sp>
      <p:sp>
        <p:nvSpPr>
          <p:cNvPr id="7" name="Slide Number Placeholder 6"/>
          <p:cNvSpPr>
            <a:spLocks noGrp="1"/>
          </p:cNvSpPr>
          <p:nvPr>
            <p:ph type="sldNum" sz="quarter" idx="12"/>
          </p:nvPr>
        </p:nvSpPr>
        <p:spPr/>
        <p:txBody>
          <a:bodyPr/>
          <a:lstStyle/>
          <a:p>
            <a:pPr defTabSz="685783"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783"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3799662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9336" y="1535113"/>
            <a:ext cx="5877181"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19336" y="2174875"/>
            <a:ext cx="5877181"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879296"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8" y="2174875"/>
            <a:ext cx="5879296"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783"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783" fontAlgn="auto">
                <a:spcBef>
                  <a:spcPts val="0"/>
                </a:spcBef>
                <a:spcAft>
                  <a:spcPts val="0"/>
                </a:spcAft>
              </a:pPr>
              <a:t>3/9/2021</a:t>
            </a:fld>
            <a:endParaRPr lang="en-US" b="0" dirty="0">
              <a:solidFill>
                <a:prstClr val="black">
                  <a:tint val="75000"/>
                </a:prstClr>
              </a:solidFill>
              <a:latin typeface="Calibri"/>
              <a:cs typeface="+mn-cs"/>
            </a:endParaRPr>
          </a:p>
        </p:txBody>
      </p:sp>
      <p:sp>
        <p:nvSpPr>
          <p:cNvPr id="8" name="Footer Placeholder 7"/>
          <p:cNvSpPr>
            <a:spLocks noGrp="1"/>
          </p:cNvSpPr>
          <p:nvPr>
            <p:ph type="ftr" sz="quarter" idx="11"/>
          </p:nvPr>
        </p:nvSpPr>
        <p:spPr/>
        <p:txBody>
          <a:bodyPr/>
          <a:lstStyle/>
          <a:p>
            <a:pPr defTabSz="685783" fontAlgn="auto">
              <a:spcBef>
                <a:spcPts val="0"/>
              </a:spcBef>
              <a:spcAft>
                <a:spcPts val="0"/>
              </a:spcAft>
            </a:pPr>
            <a:endParaRPr lang="en-US" b="0" dirty="0">
              <a:solidFill>
                <a:prstClr val="black">
                  <a:tint val="75000"/>
                </a:prstClr>
              </a:solidFill>
              <a:latin typeface="Calibri"/>
              <a:cs typeface="+mn-cs"/>
            </a:endParaRPr>
          </a:p>
        </p:txBody>
      </p:sp>
      <p:sp>
        <p:nvSpPr>
          <p:cNvPr id="9" name="Slide Number Placeholder 8"/>
          <p:cNvSpPr>
            <a:spLocks noGrp="1"/>
          </p:cNvSpPr>
          <p:nvPr>
            <p:ph type="sldNum" sz="quarter" idx="12"/>
          </p:nvPr>
        </p:nvSpPr>
        <p:spPr/>
        <p:txBody>
          <a:bodyPr/>
          <a:lstStyle/>
          <a:p>
            <a:pPr defTabSz="685783"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783"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3175253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pPr defTabSz="685783"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783" fontAlgn="auto">
                <a:spcBef>
                  <a:spcPts val="0"/>
                </a:spcBef>
                <a:spcAft>
                  <a:spcPts val="0"/>
                </a:spcAft>
              </a:pPr>
              <a:t>3/9/2021</a:t>
            </a:fld>
            <a:endParaRPr lang="en-US" b="0" dirty="0">
              <a:solidFill>
                <a:prstClr val="black">
                  <a:tint val="75000"/>
                </a:prstClr>
              </a:solidFill>
              <a:latin typeface="Calibri"/>
              <a:cs typeface="+mn-cs"/>
            </a:endParaRPr>
          </a:p>
        </p:txBody>
      </p:sp>
      <p:sp>
        <p:nvSpPr>
          <p:cNvPr id="4" name="Footer Placeholder 3"/>
          <p:cNvSpPr>
            <a:spLocks noGrp="1"/>
          </p:cNvSpPr>
          <p:nvPr>
            <p:ph type="ftr" sz="quarter" idx="11"/>
          </p:nvPr>
        </p:nvSpPr>
        <p:spPr/>
        <p:txBody>
          <a:bodyPr/>
          <a:lstStyle/>
          <a:p>
            <a:pPr defTabSz="685783" fontAlgn="auto">
              <a:spcBef>
                <a:spcPts val="0"/>
              </a:spcBef>
              <a:spcAft>
                <a:spcPts val="0"/>
              </a:spcAft>
            </a:pPr>
            <a:endParaRPr lang="en-US" b="0" dirty="0">
              <a:solidFill>
                <a:prstClr val="black">
                  <a:tint val="75000"/>
                </a:prstClr>
              </a:solidFill>
              <a:latin typeface="Calibri"/>
              <a:cs typeface="+mn-cs"/>
            </a:endParaRPr>
          </a:p>
        </p:txBody>
      </p:sp>
      <p:sp>
        <p:nvSpPr>
          <p:cNvPr id="5" name="Slide Number Placeholder 4"/>
          <p:cNvSpPr>
            <a:spLocks noGrp="1"/>
          </p:cNvSpPr>
          <p:nvPr>
            <p:ph type="sldNum" sz="quarter" idx="12"/>
          </p:nvPr>
        </p:nvSpPr>
        <p:spPr/>
        <p:txBody>
          <a:bodyPr/>
          <a:lstStyle/>
          <a:p>
            <a:pPr defTabSz="685783"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783"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2588566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783"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783" fontAlgn="auto">
                <a:spcBef>
                  <a:spcPts val="0"/>
                </a:spcBef>
                <a:spcAft>
                  <a:spcPts val="0"/>
                </a:spcAft>
              </a:pPr>
              <a:t>3/9/2021</a:t>
            </a:fld>
            <a:endParaRPr lang="en-US" b="0" dirty="0">
              <a:solidFill>
                <a:prstClr val="black">
                  <a:tint val="75000"/>
                </a:prstClr>
              </a:solidFill>
              <a:latin typeface="Calibri"/>
              <a:cs typeface="+mn-cs"/>
            </a:endParaRPr>
          </a:p>
        </p:txBody>
      </p:sp>
      <p:sp>
        <p:nvSpPr>
          <p:cNvPr id="3" name="Footer Placeholder 2"/>
          <p:cNvSpPr>
            <a:spLocks noGrp="1"/>
          </p:cNvSpPr>
          <p:nvPr>
            <p:ph type="ftr" sz="quarter" idx="11"/>
          </p:nvPr>
        </p:nvSpPr>
        <p:spPr/>
        <p:txBody>
          <a:bodyPr/>
          <a:lstStyle/>
          <a:p>
            <a:pPr defTabSz="685783" fontAlgn="auto">
              <a:spcBef>
                <a:spcPts val="0"/>
              </a:spcBef>
              <a:spcAft>
                <a:spcPts val="0"/>
              </a:spcAft>
            </a:pPr>
            <a:endParaRPr lang="en-US" b="0" dirty="0">
              <a:solidFill>
                <a:prstClr val="black">
                  <a:tint val="75000"/>
                </a:prstClr>
              </a:solidFill>
              <a:latin typeface="Calibri"/>
              <a:cs typeface="+mn-cs"/>
            </a:endParaRPr>
          </a:p>
        </p:txBody>
      </p:sp>
      <p:sp>
        <p:nvSpPr>
          <p:cNvPr id="4" name="Slide Number Placeholder 3"/>
          <p:cNvSpPr>
            <a:spLocks noGrp="1"/>
          </p:cNvSpPr>
          <p:nvPr>
            <p:ph type="sldNum" sz="quarter" idx="12"/>
          </p:nvPr>
        </p:nvSpPr>
        <p:spPr/>
        <p:txBody>
          <a:bodyPr/>
          <a:lstStyle/>
          <a:p>
            <a:pPr defTabSz="685783"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783"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2993470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22A525F6-AA27-4C0C-9780-FABF772D3FB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783"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783" fontAlgn="auto">
                <a:spcBef>
                  <a:spcPts val="0"/>
                </a:spcBef>
                <a:spcAft>
                  <a:spcPts val="0"/>
                </a:spcAft>
              </a:pPr>
              <a:t>3/9/2021</a:t>
            </a:fld>
            <a:endParaRPr lang="en-US" b="0" dirty="0">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685783" fontAlgn="auto">
              <a:spcBef>
                <a:spcPts val="0"/>
              </a:spcBef>
              <a:spcAft>
                <a:spcPts val="0"/>
              </a:spcAft>
            </a:pPr>
            <a:endParaRPr lang="en-US" b="0" dirty="0">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685783"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783"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3715034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20693"/>
            <a:ext cx="2743200" cy="5505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20693"/>
            <a:ext cx="8026400" cy="5505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783"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783" fontAlgn="auto">
                <a:spcBef>
                  <a:spcPts val="0"/>
                </a:spcBef>
                <a:spcAft>
                  <a:spcPts val="0"/>
                </a:spcAft>
              </a:pPr>
              <a:t>3/9/2021</a:t>
            </a:fld>
            <a:endParaRPr lang="en-US" b="0" dirty="0">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685783" fontAlgn="auto">
              <a:spcBef>
                <a:spcPts val="0"/>
              </a:spcBef>
              <a:spcAft>
                <a:spcPts val="0"/>
              </a:spcAft>
            </a:pPr>
            <a:endParaRPr lang="en-US" b="0" dirty="0">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685783"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783"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1934438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13" name="Picture 7" descr="Picture 7"/>
          <p:cNvPicPr>
            <a:picLocks noChangeAspect="1"/>
          </p:cNvPicPr>
          <p:nvPr/>
        </p:nvPicPr>
        <p:blipFill>
          <a:blip r:embed="rId2" cstate="print">
            <a:extLst/>
          </a:blip>
          <a:stretch>
            <a:fillRect/>
          </a:stretch>
        </p:blipFill>
        <p:spPr>
          <a:xfrm>
            <a:off x="3" y="5"/>
            <a:ext cx="12194119" cy="6859589"/>
          </a:xfrm>
          <a:prstGeom prst="rect">
            <a:avLst/>
          </a:prstGeom>
          <a:ln w="12700">
            <a:miter lim="400000"/>
          </a:ln>
        </p:spPr>
      </p:pic>
      <p:sp>
        <p:nvSpPr>
          <p:cNvPr id="14" name="Title Text"/>
          <p:cNvSpPr>
            <a:spLocks noGrp="1"/>
          </p:cNvSpPr>
          <p:nvPr>
            <p:ph type="title"/>
          </p:nvPr>
        </p:nvSpPr>
        <p:spPr>
          <a:xfrm>
            <a:off x="239348" y="1556791"/>
            <a:ext cx="7787053" cy="1470026"/>
          </a:xfrm>
          <a:prstGeom prst="rect">
            <a:avLst/>
          </a:prstGeom>
        </p:spPr>
        <p:txBody>
          <a:bodyPr/>
          <a:lstStyle>
            <a:lvl1pPr>
              <a:defRPr>
                <a:solidFill>
                  <a:srgbClr val="FFFFFF"/>
                </a:solidFill>
              </a:defRPr>
            </a:lvl1pPr>
          </a:lstStyle>
          <a:p>
            <a:r>
              <a:t>Title Text</a:t>
            </a:r>
          </a:p>
        </p:txBody>
      </p:sp>
      <p:sp>
        <p:nvSpPr>
          <p:cNvPr id="15" name="Body Level One…"/>
          <p:cNvSpPr>
            <a:spLocks noGrp="1"/>
          </p:cNvSpPr>
          <p:nvPr>
            <p:ph type="body" sz="quarter" idx="1"/>
          </p:nvPr>
        </p:nvSpPr>
        <p:spPr>
          <a:xfrm>
            <a:off x="239351" y="3068964"/>
            <a:ext cx="8160908" cy="1752601"/>
          </a:xfrm>
          <a:prstGeom prst="rect">
            <a:avLst/>
          </a:prstGeom>
        </p:spPr>
        <p:txBody>
          <a:bodyPr/>
          <a:lstStyle>
            <a:lvl1pPr marL="0" indent="0">
              <a:spcBef>
                <a:spcPts val="451"/>
              </a:spcBef>
              <a:buSzTx/>
              <a:buFontTx/>
              <a:buNone/>
              <a:defRPr sz="2100">
                <a:solidFill>
                  <a:srgbClr val="FFFFFF"/>
                </a:solidFill>
              </a:defRPr>
            </a:lvl1pPr>
            <a:lvl2pPr marL="0" indent="342891">
              <a:spcBef>
                <a:spcPts val="451"/>
              </a:spcBef>
              <a:buSzTx/>
              <a:buFontTx/>
              <a:buNone/>
              <a:defRPr sz="2100">
                <a:solidFill>
                  <a:srgbClr val="FFFFFF"/>
                </a:solidFill>
              </a:defRPr>
            </a:lvl2pPr>
            <a:lvl3pPr marL="0" indent="685783">
              <a:spcBef>
                <a:spcPts val="451"/>
              </a:spcBef>
              <a:buSzTx/>
              <a:buFontTx/>
              <a:buNone/>
              <a:defRPr sz="2100">
                <a:solidFill>
                  <a:srgbClr val="FFFFFF"/>
                </a:solidFill>
              </a:defRPr>
            </a:lvl3pPr>
            <a:lvl4pPr marL="0" indent="1028674">
              <a:spcBef>
                <a:spcPts val="451"/>
              </a:spcBef>
              <a:buSzTx/>
              <a:buFontTx/>
              <a:buNone/>
              <a:defRPr sz="2100">
                <a:solidFill>
                  <a:srgbClr val="FFFFFF"/>
                </a:solidFill>
              </a:defRPr>
            </a:lvl4pPr>
            <a:lvl5pPr marL="0" indent="1371566">
              <a:spcBef>
                <a:spcPts val="451"/>
              </a:spcBef>
              <a:buSzTx/>
              <a:buFontTx/>
              <a:buNone/>
              <a:defRPr sz="21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7" name="Slide Number"/>
          <p:cNvSpPr>
            <a:spLocks noGrp="1"/>
          </p:cNvSpPr>
          <p:nvPr>
            <p:ph type="sldNum" sz="quarter" idx="2"/>
          </p:nvPr>
        </p:nvSpPr>
        <p:spPr>
          <a:xfrm>
            <a:off x="8459822" y="6423497"/>
            <a:ext cx="226983" cy="230832"/>
          </a:xfrm>
          <a:prstGeom prst="rect">
            <a:avLst/>
          </a:prstGeom>
        </p:spPr>
        <p:txBody>
          <a:bodyPr/>
          <a:lstStyle/>
          <a:p>
            <a:pPr defTabSz="685783" fontAlgn="auto" hangingPunct="0">
              <a:spcBef>
                <a:spcPts val="0"/>
              </a:spcBef>
              <a:spcAft>
                <a:spcPts val="0"/>
              </a:spcAft>
              <a:defRPr/>
            </a:pPr>
            <a:fld id="{86CB4B4D-7CA3-9044-876B-883B54F8677D}" type="slidenum">
              <a:rPr lang="en-ZA" b="0" kern="0" smtClean="0">
                <a:latin typeface="Calibri"/>
                <a:cs typeface="Calibri"/>
                <a:sym typeface="Calibri"/>
              </a:rPr>
              <a:pPr defTabSz="685783" fontAlgn="auto" hangingPunct="0">
                <a:spcBef>
                  <a:spcPts val="0"/>
                </a:spcBef>
                <a:spcAft>
                  <a:spcPts val="0"/>
                </a:spcAft>
                <a:defRPr/>
              </a:pPr>
              <a:t>‹#›</a:t>
            </a:fld>
            <a:endParaRPr lang="en-ZA" b="0" kern="0" dirty="0">
              <a:latin typeface="Calibri"/>
              <a:cs typeface="Calibri"/>
              <a:sym typeface="Calibri"/>
            </a:endParaRPr>
          </a:p>
        </p:txBody>
      </p:sp>
      <p:pic>
        <p:nvPicPr>
          <p:cNvPr id="7" name="Picture 7" descr="Picture 7"/>
          <p:cNvPicPr>
            <a:picLocks noChangeAspect="1"/>
          </p:cNvPicPr>
          <p:nvPr userDrawn="1"/>
        </p:nvPicPr>
        <p:blipFill>
          <a:blip r:embed="rId3" cstate="print">
            <a:extLst/>
          </a:blip>
          <a:stretch>
            <a:fillRect/>
          </a:stretch>
        </p:blipFill>
        <p:spPr>
          <a:xfrm>
            <a:off x="10731409" y="0"/>
            <a:ext cx="1440161" cy="1440160"/>
          </a:xfrm>
          <a:prstGeom prst="rect">
            <a:avLst/>
          </a:prstGeom>
          <a:ln w="12700">
            <a:miter lim="400000"/>
          </a:ln>
        </p:spPr>
      </p:pic>
    </p:spTree>
    <p:extLst>
      <p:ext uri="{BB962C8B-B14F-4D97-AF65-F5344CB8AC3E}">
        <p14:creationId xmlns:p14="http://schemas.microsoft.com/office/powerpoint/2010/main" xmlns="" val="98907603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33" name="Picture 6" descr="Picture 6"/>
          <p:cNvPicPr>
            <a:picLocks noChangeAspect="1"/>
          </p:cNvPicPr>
          <p:nvPr/>
        </p:nvPicPr>
        <p:blipFill>
          <a:blip r:embed="rId2" cstate="print">
            <a:extLst/>
          </a:blip>
          <a:stretch>
            <a:fillRect/>
          </a:stretch>
        </p:blipFill>
        <p:spPr>
          <a:xfrm>
            <a:off x="0" y="0"/>
            <a:ext cx="12192000" cy="3409950"/>
          </a:xfrm>
          <a:prstGeom prst="rect">
            <a:avLst/>
          </a:prstGeom>
          <a:ln w="12700">
            <a:miter lim="400000"/>
          </a:ln>
        </p:spPr>
      </p:pic>
      <p:sp>
        <p:nvSpPr>
          <p:cNvPr id="34" name="Title Text"/>
          <p:cNvSpPr>
            <a:spLocks noGrp="1"/>
          </p:cNvSpPr>
          <p:nvPr>
            <p:ph type="title"/>
          </p:nvPr>
        </p:nvSpPr>
        <p:spPr>
          <a:xfrm>
            <a:off x="963086" y="3417018"/>
            <a:ext cx="10363201" cy="1362076"/>
          </a:xfrm>
          <a:prstGeom prst="rect">
            <a:avLst/>
          </a:prstGeom>
        </p:spPr>
        <p:txBody>
          <a:bodyPr anchor="t"/>
          <a:lstStyle>
            <a:lvl1pPr algn="ctr">
              <a:defRPr sz="3000"/>
            </a:lvl1pPr>
          </a:lstStyle>
          <a:p>
            <a:r>
              <a:t>Title Text</a:t>
            </a:r>
          </a:p>
        </p:txBody>
      </p:sp>
      <p:sp>
        <p:nvSpPr>
          <p:cNvPr id="35" name="Body Level One…"/>
          <p:cNvSpPr>
            <a:spLocks noGrp="1"/>
          </p:cNvSpPr>
          <p:nvPr>
            <p:ph type="body" sz="quarter" idx="1"/>
          </p:nvPr>
        </p:nvSpPr>
        <p:spPr>
          <a:xfrm>
            <a:off x="963086" y="1916832"/>
            <a:ext cx="10363201" cy="1500188"/>
          </a:xfrm>
          <a:prstGeom prst="rect">
            <a:avLst/>
          </a:prstGeom>
        </p:spPr>
        <p:txBody>
          <a:bodyPr anchor="b"/>
          <a:lstStyle>
            <a:lvl1pPr marL="0" indent="0" algn="ctr">
              <a:spcBef>
                <a:spcPts val="451"/>
              </a:spcBef>
              <a:buSzTx/>
              <a:buFontTx/>
              <a:buNone/>
              <a:defRPr sz="2100">
                <a:solidFill>
                  <a:srgbClr val="FFFFFF"/>
                </a:solidFill>
              </a:defRPr>
            </a:lvl1pPr>
            <a:lvl2pPr marL="0" indent="342891" algn="ctr">
              <a:spcBef>
                <a:spcPts val="451"/>
              </a:spcBef>
              <a:buSzTx/>
              <a:buFontTx/>
              <a:buNone/>
              <a:defRPr sz="2100">
                <a:solidFill>
                  <a:srgbClr val="FFFFFF"/>
                </a:solidFill>
              </a:defRPr>
            </a:lvl2pPr>
            <a:lvl3pPr marL="0" indent="685783" algn="ctr">
              <a:spcBef>
                <a:spcPts val="451"/>
              </a:spcBef>
              <a:buSzTx/>
              <a:buFontTx/>
              <a:buNone/>
              <a:defRPr sz="2100">
                <a:solidFill>
                  <a:srgbClr val="FFFFFF"/>
                </a:solidFill>
              </a:defRPr>
            </a:lvl3pPr>
            <a:lvl4pPr marL="0" indent="1028674" algn="ctr">
              <a:spcBef>
                <a:spcPts val="451"/>
              </a:spcBef>
              <a:buSzTx/>
              <a:buFontTx/>
              <a:buNone/>
              <a:defRPr sz="2100">
                <a:solidFill>
                  <a:srgbClr val="FFFFFF"/>
                </a:solidFill>
              </a:defRPr>
            </a:lvl4pPr>
            <a:lvl5pPr marL="0" indent="1371566" algn="ctr">
              <a:spcBef>
                <a:spcPts val="451"/>
              </a:spcBef>
              <a:buSzTx/>
              <a:buFontTx/>
              <a:buNone/>
              <a:defRPr sz="21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37" name="Picture 8" descr="Picture 8"/>
          <p:cNvPicPr>
            <a:picLocks noChangeAspect="1"/>
          </p:cNvPicPr>
          <p:nvPr/>
        </p:nvPicPr>
        <p:blipFill>
          <a:blip r:embed="rId3" cstate="print">
            <a:extLst/>
          </a:blip>
          <a:stretch>
            <a:fillRect/>
          </a:stretch>
        </p:blipFill>
        <p:spPr>
          <a:xfrm>
            <a:off x="47332" y="46509"/>
            <a:ext cx="3302001" cy="1438276"/>
          </a:xfrm>
          <a:prstGeom prst="rect">
            <a:avLst/>
          </a:prstGeom>
          <a:ln w="12700">
            <a:miter lim="400000"/>
          </a:ln>
        </p:spPr>
      </p:pic>
      <p:sp>
        <p:nvSpPr>
          <p:cNvPr id="38" name="Slide Number"/>
          <p:cNvSpPr>
            <a:spLocks noGrp="1"/>
          </p:cNvSpPr>
          <p:nvPr>
            <p:ph type="sldNum" sz="quarter" idx="2"/>
          </p:nvPr>
        </p:nvSpPr>
        <p:spPr>
          <a:xfrm>
            <a:off x="8459822" y="6423497"/>
            <a:ext cx="226983" cy="230832"/>
          </a:xfrm>
          <a:prstGeom prst="rect">
            <a:avLst/>
          </a:prstGeom>
        </p:spPr>
        <p:txBody>
          <a:bodyPr/>
          <a:lstStyle/>
          <a:p>
            <a:pPr defTabSz="685783" fontAlgn="auto" hangingPunct="0">
              <a:spcBef>
                <a:spcPts val="0"/>
              </a:spcBef>
              <a:spcAft>
                <a:spcPts val="0"/>
              </a:spcAft>
              <a:defRPr/>
            </a:pPr>
            <a:fld id="{86CB4B4D-7CA3-9044-876B-883B54F8677D}" type="slidenum">
              <a:rPr lang="en-ZA" b="0" kern="0" smtClean="0">
                <a:latin typeface="Calibri"/>
                <a:cs typeface="Calibri"/>
                <a:sym typeface="Calibri"/>
              </a:rPr>
              <a:pPr defTabSz="685783" fontAlgn="auto" hangingPunct="0">
                <a:spcBef>
                  <a:spcPts val="0"/>
                </a:spcBef>
                <a:spcAft>
                  <a:spcPts val="0"/>
                </a:spcAft>
                <a:defRPr/>
              </a:pPr>
              <a:t>‹#›</a:t>
            </a:fld>
            <a:endParaRPr lang="en-ZA" b="0" kern="0" dirty="0">
              <a:latin typeface="Calibri"/>
              <a:cs typeface="Calibri"/>
              <a:sym typeface="Calibri"/>
            </a:endParaRPr>
          </a:p>
        </p:txBody>
      </p:sp>
      <p:pic>
        <p:nvPicPr>
          <p:cNvPr id="8" name="Picture 7" descr="Picture 7"/>
          <p:cNvPicPr>
            <a:picLocks noChangeAspect="1"/>
          </p:cNvPicPr>
          <p:nvPr userDrawn="1"/>
        </p:nvPicPr>
        <p:blipFill>
          <a:blip r:embed="rId4" cstate="print">
            <a:extLst/>
          </a:blip>
          <a:stretch>
            <a:fillRect/>
          </a:stretch>
        </p:blipFill>
        <p:spPr>
          <a:xfrm>
            <a:off x="10731409" y="0"/>
            <a:ext cx="1440161" cy="1440160"/>
          </a:xfrm>
          <a:prstGeom prst="rect">
            <a:avLst/>
          </a:prstGeom>
          <a:ln w="12700">
            <a:miter lim="400000"/>
          </a:ln>
        </p:spPr>
      </p:pic>
    </p:spTree>
    <p:extLst>
      <p:ext uri="{BB962C8B-B14F-4D97-AF65-F5344CB8AC3E}">
        <p14:creationId xmlns:p14="http://schemas.microsoft.com/office/powerpoint/2010/main" xmlns="" val="209148213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5" name="Title Text"/>
          <p:cNvSpPr>
            <a:spLocks noGrp="1"/>
          </p:cNvSpPr>
          <p:nvPr>
            <p:ph type="title"/>
          </p:nvPr>
        </p:nvSpPr>
        <p:spPr>
          <a:xfrm>
            <a:off x="3119668" y="-8710"/>
            <a:ext cx="9072333" cy="1417639"/>
          </a:xfrm>
          <a:prstGeom prst="rect">
            <a:avLst/>
          </a:prstGeom>
        </p:spPr>
        <p:txBody>
          <a:bodyPr/>
          <a:lstStyle/>
          <a:p>
            <a:r>
              <a:t>Title Text</a:t>
            </a:r>
          </a:p>
        </p:txBody>
      </p:sp>
      <p:sp>
        <p:nvSpPr>
          <p:cNvPr id="46" name="Body Level One…"/>
          <p:cNvSpPr>
            <a:spLocks noGrp="1"/>
          </p:cNvSpPr>
          <p:nvPr>
            <p:ph type="body" sz="half" idx="1"/>
          </p:nvPr>
        </p:nvSpPr>
        <p:spPr>
          <a:xfrm>
            <a:off x="609600" y="1600200"/>
            <a:ext cx="5384800" cy="5141168"/>
          </a:xfrm>
          <a:prstGeom prst="rect">
            <a:avLst/>
          </a:prstGeom>
        </p:spPr>
        <p:txBody>
          <a:bodyPr/>
          <a:lstStyle>
            <a:lvl1pPr>
              <a:spcBef>
                <a:spcPts val="375"/>
              </a:spcBef>
              <a:defRPr sz="1800"/>
            </a:lvl1pPr>
            <a:lvl2pPr marL="600060" indent="-257168">
              <a:spcBef>
                <a:spcPts val="375"/>
              </a:spcBef>
              <a:defRPr sz="1800"/>
            </a:lvl2pPr>
            <a:lvl3pPr>
              <a:spcBef>
                <a:spcPts val="375"/>
              </a:spcBef>
              <a:defRPr sz="1800"/>
            </a:lvl3pPr>
            <a:lvl4pPr marL="1285843" indent="-257168">
              <a:spcBef>
                <a:spcPts val="375"/>
              </a:spcBef>
              <a:defRPr sz="1800"/>
            </a:lvl4pPr>
            <a:lvl5pPr marL="1665473" indent="-293907">
              <a:spcBef>
                <a:spcPts val="375"/>
              </a:spcBef>
              <a:defRPr sz="1800"/>
            </a:lvl5pPr>
          </a:lstStyle>
          <a:p>
            <a:r>
              <a:t>Body Level One</a:t>
            </a:r>
          </a:p>
          <a:p>
            <a:pPr lvl="1"/>
            <a:r>
              <a:t>Body Level Two</a:t>
            </a:r>
          </a:p>
          <a:p>
            <a:pPr lvl="2"/>
            <a:r>
              <a:t>Body Level Three</a:t>
            </a:r>
          </a:p>
          <a:p>
            <a:pPr lvl="3"/>
            <a:r>
              <a:t>Body Level Four</a:t>
            </a:r>
          </a:p>
          <a:p>
            <a:pPr lvl="4"/>
            <a:r>
              <a:t>Body Level Five</a:t>
            </a:r>
          </a:p>
        </p:txBody>
      </p:sp>
      <p:sp>
        <p:nvSpPr>
          <p:cNvPr id="47" name="Slide Number"/>
          <p:cNvSpPr>
            <a:spLocks noGrp="1"/>
          </p:cNvSpPr>
          <p:nvPr>
            <p:ph type="sldNum" sz="quarter" idx="2"/>
          </p:nvPr>
        </p:nvSpPr>
        <p:spPr>
          <a:xfrm>
            <a:off x="8459822" y="6423497"/>
            <a:ext cx="226983" cy="230832"/>
          </a:xfrm>
          <a:prstGeom prst="rect">
            <a:avLst/>
          </a:prstGeom>
        </p:spPr>
        <p:txBody>
          <a:bodyPr/>
          <a:lstStyle/>
          <a:p>
            <a:pPr defTabSz="685783" fontAlgn="auto" hangingPunct="0">
              <a:spcBef>
                <a:spcPts val="0"/>
              </a:spcBef>
              <a:spcAft>
                <a:spcPts val="0"/>
              </a:spcAft>
              <a:defRPr/>
            </a:pPr>
            <a:fld id="{86CB4B4D-7CA3-9044-876B-883B54F8677D}" type="slidenum">
              <a:rPr lang="en-ZA" b="0" kern="0" smtClean="0">
                <a:latin typeface="Calibri"/>
                <a:cs typeface="Calibri"/>
                <a:sym typeface="Calibri"/>
              </a:rPr>
              <a:pPr defTabSz="685783" fontAlgn="auto" hangingPunct="0">
                <a:spcBef>
                  <a:spcPts val="0"/>
                </a:spcBef>
                <a:spcAft>
                  <a:spcPts val="0"/>
                </a:spcAft>
                <a:defRPr/>
              </a:pPr>
              <a:t>‹#›</a:t>
            </a:fld>
            <a:endParaRPr lang="en-ZA" b="0" kern="0" dirty="0">
              <a:latin typeface="Calibri"/>
              <a:cs typeface="Calibri"/>
              <a:sym typeface="Calibri"/>
            </a:endParaRPr>
          </a:p>
        </p:txBody>
      </p:sp>
    </p:spTree>
    <p:extLst>
      <p:ext uri="{BB962C8B-B14F-4D97-AF65-F5344CB8AC3E}">
        <p14:creationId xmlns:p14="http://schemas.microsoft.com/office/powerpoint/2010/main" xmlns="" val="3754177298"/>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4" name="Title Text"/>
          <p:cNvSpPr>
            <a:spLocks noGrp="1"/>
          </p:cNvSpPr>
          <p:nvPr>
            <p:ph type="title"/>
          </p:nvPr>
        </p:nvSpPr>
        <p:spPr>
          <a:xfrm>
            <a:off x="3258094" y="0"/>
            <a:ext cx="8933907" cy="1417638"/>
          </a:xfrm>
          <a:prstGeom prst="rect">
            <a:avLst/>
          </a:prstGeom>
        </p:spPr>
        <p:txBody>
          <a:bodyPr/>
          <a:lstStyle/>
          <a:p>
            <a:r>
              <a:t>Title Text</a:t>
            </a:r>
          </a:p>
        </p:txBody>
      </p:sp>
      <p:sp>
        <p:nvSpPr>
          <p:cNvPr id="55" name="Body Level One…"/>
          <p:cNvSpPr>
            <a:spLocks noGrp="1"/>
          </p:cNvSpPr>
          <p:nvPr>
            <p:ph type="body" sz="quarter" idx="1"/>
          </p:nvPr>
        </p:nvSpPr>
        <p:spPr>
          <a:xfrm>
            <a:off x="609600" y="1535112"/>
            <a:ext cx="5386917" cy="639763"/>
          </a:xfrm>
          <a:prstGeom prst="rect">
            <a:avLst/>
          </a:prstGeom>
        </p:spPr>
        <p:txBody>
          <a:bodyPr anchor="b"/>
          <a:lstStyle>
            <a:lvl1pPr marL="0" indent="0">
              <a:spcBef>
                <a:spcPts val="375"/>
              </a:spcBef>
              <a:buSzTx/>
              <a:buFontTx/>
              <a:buNone/>
              <a:defRPr sz="1800" b="1"/>
            </a:lvl1pPr>
            <a:lvl2pPr marL="0" indent="342891">
              <a:spcBef>
                <a:spcPts val="375"/>
              </a:spcBef>
              <a:buSzTx/>
              <a:buFontTx/>
              <a:buNone/>
              <a:defRPr sz="1800" b="1"/>
            </a:lvl2pPr>
            <a:lvl3pPr marL="0" indent="685783">
              <a:spcBef>
                <a:spcPts val="375"/>
              </a:spcBef>
              <a:buSzTx/>
              <a:buFontTx/>
              <a:buNone/>
              <a:defRPr sz="1800" b="1"/>
            </a:lvl3pPr>
            <a:lvl4pPr marL="0" indent="1028674">
              <a:spcBef>
                <a:spcPts val="375"/>
              </a:spcBef>
              <a:buSzTx/>
              <a:buFontTx/>
              <a:buNone/>
              <a:defRPr sz="1800" b="1"/>
            </a:lvl4pPr>
            <a:lvl5pPr marL="0" indent="1371566">
              <a:spcBef>
                <a:spcPts val="375"/>
              </a:spcBef>
              <a:buSzTx/>
              <a:buFontTx/>
              <a:buNone/>
              <a:defRPr sz="1800" b="1"/>
            </a:lvl5pPr>
          </a:lstStyle>
          <a:p>
            <a:r>
              <a:t>Body Level One</a:t>
            </a:r>
          </a:p>
          <a:p>
            <a:pPr lvl="1"/>
            <a:r>
              <a:t>Body Level Two</a:t>
            </a:r>
          </a:p>
          <a:p>
            <a:pPr lvl="2"/>
            <a:r>
              <a:t>Body Level Three</a:t>
            </a:r>
          </a:p>
          <a:p>
            <a:pPr lvl="3"/>
            <a:r>
              <a:t>Body Level Four</a:t>
            </a:r>
          </a:p>
          <a:p>
            <a:pPr lvl="4"/>
            <a:r>
              <a:t>Body Level Five</a:t>
            </a:r>
          </a:p>
        </p:txBody>
      </p:sp>
      <p:sp>
        <p:nvSpPr>
          <p:cNvPr id="56" name="Text Placeholder 4"/>
          <p:cNvSpPr>
            <a:spLocks noGrp="1"/>
          </p:cNvSpPr>
          <p:nvPr>
            <p:ph type="body" sz="quarter" idx="13"/>
          </p:nvPr>
        </p:nvSpPr>
        <p:spPr>
          <a:xfrm>
            <a:off x="6193370" y="1535112"/>
            <a:ext cx="5389033" cy="639763"/>
          </a:xfrm>
          <a:prstGeom prst="rect">
            <a:avLst/>
          </a:prstGeom>
        </p:spPr>
        <p:txBody>
          <a:bodyPr anchor="b"/>
          <a:lstStyle>
            <a:lvl1pPr marL="0" indent="0">
              <a:spcBef>
                <a:spcPts val="667"/>
              </a:spcBef>
              <a:buSzTx/>
              <a:buFontTx/>
              <a:buNone/>
              <a:defRPr sz="2400" b="1"/>
            </a:lvl1pPr>
          </a:lstStyle>
          <a:p>
            <a:pPr marL="0" indent="0">
              <a:spcBef>
                <a:spcPts val="500"/>
              </a:spcBef>
              <a:buSzTx/>
              <a:buFontTx/>
              <a:buNone/>
              <a:defRPr sz="2400" b="1"/>
            </a:pPr>
            <a:endParaRPr/>
          </a:p>
        </p:txBody>
      </p:sp>
      <p:sp>
        <p:nvSpPr>
          <p:cNvPr id="57" name="Slide Number"/>
          <p:cNvSpPr>
            <a:spLocks noGrp="1"/>
          </p:cNvSpPr>
          <p:nvPr>
            <p:ph type="sldNum" sz="quarter" idx="2"/>
          </p:nvPr>
        </p:nvSpPr>
        <p:spPr>
          <a:xfrm>
            <a:off x="8459822" y="6423497"/>
            <a:ext cx="226983" cy="230832"/>
          </a:xfrm>
          <a:prstGeom prst="rect">
            <a:avLst/>
          </a:prstGeom>
        </p:spPr>
        <p:txBody>
          <a:bodyPr/>
          <a:lstStyle/>
          <a:p>
            <a:pPr defTabSz="685783" fontAlgn="auto" hangingPunct="0">
              <a:spcBef>
                <a:spcPts val="0"/>
              </a:spcBef>
              <a:spcAft>
                <a:spcPts val="0"/>
              </a:spcAft>
              <a:defRPr/>
            </a:pPr>
            <a:fld id="{86CB4B4D-7CA3-9044-876B-883B54F8677D}" type="slidenum">
              <a:rPr lang="en-ZA" b="0" kern="0" smtClean="0">
                <a:latin typeface="Calibri"/>
                <a:cs typeface="Calibri"/>
                <a:sym typeface="Calibri"/>
              </a:rPr>
              <a:pPr defTabSz="685783" fontAlgn="auto" hangingPunct="0">
                <a:spcBef>
                  <a:spcPts val="0"/>
                </a:spcBef>
                <a:spcAft>
                  <a:spcPts val="0"/>
                </a:spcAft>
                <a:defRPr/>
              </a:pPr>
              <a:t>‹#›</a:t>
            </a:fld>
            <a:endParaRPr lang="en-ZA" b="0" kern="0" dirty="0">
              <a:latin typeface="Calibri"/>
              <a:cs typeface="Calibri"/>
              <a:sym typeface="Calibri"/>
            </a:endParaRPr>
          </a:p>
        </p:txBody>
      </p:sp>
    </p:spTree>
    <p:extLst>
      <p:ext uri="{BB962C8B-B14F-4D97-AF65-F5344CB8AC3E}">
        <p14:creationId xmlns:p14="http://schemas.microsoft.com/office/powerpoint/2010/main" xmlns="" val="2113013832"/>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4" name="Title Text"/>
          <p:cNvSpPr>
            <a:spLocks noGrp="1"/>
          </p:cNvSpPr>
          <p:nvPr>
            <p:ph type="title"/>
          </p:nvPr>
        </p:nvSpPr>
        <p:spPr>
          <a:xfrm>
            <a:off x="3258094" y="0"/>
            <a:ext cx="8933907" cy="1417638"/>
          </a:xfrm>
          <a:prstGeom prst="rect">
            <a:avLst/>
          </a:prstGeom>
        </p:spPr>
        <p:txBody>
          <a:bodyPr/>
          <a:lstStyle/>
          <a:p>
            <a:r>
              <a:t>Title Text</a:t>
            </a:r>
          </a:p>
        </p:txBody>
      </p:sp>
      <p:sp>
        <p:nvSpPr>
          <p:cNvPr id="65" name="Slide Number"/>
          <p:cNvSpPr>
            <a:spLocks noGrp="1"/>
          </p:cNvSpPr>
          <p:nvPr>
            <p:ph type="sldNum" sz="quarter" idx="2"/>
          </p:nvPr>
        </p:nvSpPr>
        <p:spPr>
          <a:xfrm>
            <a:off x="8459822" y="6423497"/>
            <a:ext cx="226983" cy="230832"/>
          </a:xfrm>
          <a:prstGeom prst="rect">
            <a:avLst/>
          </a:prstGeom>
        </p:spPr>
        <p:txBody>
          <a:bodyPr/>
          <a:lstStyle/>
          <a:p>
            <a:pPr defTabSz="685783" fontAlgn="auto" hangingPunct="0">
              <a:spcBef>
                <a:spcPts val="0"/>
              </a:spcBef>
              <a:spcAft>
                <a:spcPts val="0"/>
              </a:spcAft>
              <a:defRPr/>
            </a:pPr>
            <a:fld id="{86CB4B4D-7CA3-9044-876B-883B54F8677D}" type="slidenum">
              <a:rPr lang="en-ZA" b="0" kern="0" smtClean="0">
                <a:latin typeface="Calibri"/>
                <a:cs typeface="Calibri"/>
                <a:sym typeface="Calibri"/>
              </a:rPr>
              <a:pPr defTabSz="685783" fontAlgn="auto" hangingPunct="0">
                <a:spcBef>
                  <a:spcPts val="0"/>
                </a:spcBef>
                <a:spcAft>
                  <a:spcPts val="0"/>
                </a:spcAft>
                <a:defRPr/>
              </a:pPr>
              <a:t>‹#›</a:t>
            </a:fld>
            <a:endParaRPr lang="en-ZA" b="0" kern="0" dirty="0">
              <a:latin typeface="Calibri"/>
              <a:cs typeface="Calibri"/>
              <a:sym typeface="Calibri"/>
            </a:endParaRPr>
          </a:p>
        </p:txBody>
      </p:sp>
    </p:spTree>
    <p:extLst>
      <p:ext uri="{BB962C8B-B14F-4D97-AF65-F5344CB8AC3E}">
        <p14:creationId xmlns:p14="http://schemas.microsoft.com/office/powerpoint/2010/main" xmlns="" val="119371703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72" name="Title Text"/>
          <p:cNvSpPr>
            <a:spLocks noGrp="1"/>
          </p:cNvSpPr>
          <p:nvPr>
            <p:ph type="title"/>
          </p:nvPr>
        </p:nvSpPr>
        <p:spPr>
          <a:xfrm>
            <a:off x="3258094" y="0"/>
            <a:ext cx="8933907" cy="1417638"/>
          </a:xfrm>
          <a:prstGeom prst="rect">
            <a:avLst/>
          </a:prstGeom>
        </p:spPr>
        <p:txBody>
          <a:bodyPr/>
          <a:lstStyle/>
          <a:p>
            <a:r>
              <a:t>Title Text</a:t>
            </a:r>
          </a:p>
        </p:txBody>
      </p:sp>
      <p:sp>
        <p:nvSpPr>
          <p:cNvPr id="73" name="Slide Number"/>
          <p:cNvSpPr>
            <a:spLocks noGrp="1"/>
          </p:cNvSpPr>
          <p:nvPr>
            <p:ph type="sldNum" sz="quarter" idx="2"/>
          </p:nvPr>
        </p:nvSpPr>
        <p:spPr>
          <a:xfrm>
            <a:off x="8459822" y="6423497"/>
            <a:ext cx="226983" cy="230832"/>
          </a:xfrm>
          <a:prstGeom prst="rect">
            <a:avLst/>
          </a:prstGeom>
        </p:spPr>
        <p:txBody>
          <a:bodyPr/>
          <a:lstStyle/>
          <a:p>
            <a:pPr defTabSz="685783" fontAlgn="auto" hangingPunct="0">
              <a:spcBef>
                <a:spcPts val="0"/>
              </a:spcBef>
              <a:spcAft>
                <a:spcPts val="0"/>
              </a:spcAft>
              <a:defRPr/>
            </a:pPr>
            <a:fld id="{86CB4B4D-7CA3-9044-876B-883B54F8677D}" type="slidenum">
              <a:rPr lang="en-ZA" b="0" kern="0" smtClean="0">
                <a:latin typeface="Calibri"/>
                <a:cs typeface="Calibri"/>
                <a:sym typeface="Calibri"/>
              </a:rPr>
              <a:pPr defTabSz="685783" fontAlgn="auto" hangingPunct="0">
                <a:spcBef>
                  <a:spcPts val="0"/>
                </a:spcBef>
                <a:spcAft>
                  <a:spcPts val="0"/>
                </a:spcAft>
                <a:defRPr/>
              </a:pPr>
              <a:t>‹#›</a:t>
            </a:fld>
            <a:endParaRPr lang="en-ZA" b="0" kern="0" dirty="0">
              <a:latin typeface="Calibri"/>
              <a:cs typeface="Calibri"/>
              <a:sym typeface="Calibri"/>
            </a:endParaRPr>
          </a:p>
        </p:txBody>
      </p:sp>
    </p:spTree>
    <p:extLst>
      <p:ext uri="{BB962C8B-B14F-4D97-AF65-F5344CB8AC3E}">
        <p14:creationId xmlns:p14="http://schemas.microsoft.com/office/powerpoint/2010/main" xmlns="" val="216128670"/>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Side With Title">
    <p:spTree>
      <p:nvGrpSpPr>
        <p:cNvPr id="1" name=""/>
        <p:cNvGrpSpPr/>
        <p:nvPr/>
      </p:nvGrpSpPr>
      <p:grpSpPr>
        <a:xfrm>
          <a:off x="0" y="0"/>
          <a:ext cx="0" cy="0"/>
          <a:chOff x="0" y="0"/>
          <a:chExt cx="0" cy="0"/>
        </a:xfrm>
      </p:grpSpPr>
      <p:pic>
        <p:nvPicPr>
          <p:cNvPr id="80" name="Picture 8" descr="Picture 8"/>
          <p:cNvPicPr>
            <a:picLocks noChangeAspect="1"/>
          </p:cNvPicPr>
          <p:nvPr/>
        </p:nvPicPr>
        <p:blipFill>
          <a:blip r:embed="rId2" cstate="print">
            <a:extLst/>
          </a:blip>
          <a:stretch>
            <a:fillRect/>
          </a:stretch>
        </p:blipFill>
        <p:spPr>
          <a:xfrm>
            <a:off x="-15795" y="1"/>
            <a:ext cx="1948943" cy="692696"/>
          </a:xfrm>
          <a:prstGeom prst="rect">
            <a:avLst/>
          </a:prstGeom>
          <a:ln w="12700">
            <a:miter lim="400000"/>
          </a:ln>
        </p:spPr>
      </p:pic>
      <p:pic>
        <p:nvPicPr>
          <p:cNvPr id="81" name="Picture 10" descr="Picture 10"/>
          <p:cNvPicPr>
            <a:picLocks noChangeAspect="1"/>
          </p:cNvPicPr>
          <p:nvPr/>
        </p:nvPicPr>
        <p:blipFill>
          <a:blip r:embed="rId3" cstate="print">
            <a:extLst/>
          </a:blip>
          <a:stretch>
            <a:fillRect/>
          </a:stretch>
        </p:blipFill>
        <p:spPr>
          <a:xfrm>
            <a:off x="0" y="692695"/>
            <a:ext cx="1936376" cy="6172201"/>
          </a:xfrm>
          <a:prstGeom prst="rect">
            <a:avLst/>
          </a:prstGeom>
          <a:ln w="12700">
            <a:miter lim="400000"/>
          </a:ln>
        </p:spPr>
      </p:pic>
      <p:pic>
        <p:nvPicPr>
          <p:cNvPr id="82" name="Picture 4" descr="Picture 4"/>
          <p:cNvPicPr>
            <a:picLocks noChangeAspect="1"/>
          </p:cNvPicPr>
          <p:nvPr/>
        </p:nvPicPr>
        <p:blipFill>
          <a:blip r:embed="rId4" cstate="print">
            <a:extLst/>
          </a:blip>
          <a:stretch>
            <a:fillRect/>
          </a:stretch>
        </p:blipFill>
        <p:spPr>
          <a:xfrm>
            <a:off x="151655" y="5541490"/>
            <a:ext cx="1614036" cy="1210528"/>
          </a:xfrm>
          <a:prstGeom prst="rect">
            <a:avLst/>
          </a:prstGeom>
          <a:ln w="12700">
            <a:miter lim="400000"/>
          </a:ln>
        </p:spPr>
      </p:pic>
      <p:sp>
        <p:nvSpPr>
          <p:cNvPr id="83" name="Title Text"/>
          <p:cNvSpPr>
            <a:spLocks noGrp="1"/>
          </p:cNvSpPr>
          <p:nvPr>
            <p:ph type="title"/>
          </p:nvPr>
        </p:nvSpPr>
        <p:spPr>
          <a:xfrm rot="16200000">
            <a:off x="-1477421" y="2186951"/>
            <a:ext cx="4878689" cy="1890185"/>
          </a:xfrm>
          <a:prstGeom prst="rect">
            <a:avLst/>
          </a:prstGeom>
        </p:spPr>
        <p:txBody>
          <a:bodyPr/>
          <a:lstStyle>
            <a:lvl1pPr algn="ctr"/>
          </a:lstStyle>
          <a:p>
            <a:r>
              <a:t>Title Text</a:t>
            </a:r>
          </a:p>
        </p:txBody>
      </p:sp>
      <p:sp>
        <p:nvSpPr>
          <p:cNvPr id="84" name="Slide Number"/>
          <p:cNvSpPr>
            <a:spLocks noGrp="1"/>
          </p:cNvSpPr>
          <p:nvPr>
            <p:ph type="sldNum" sz="quarter" idx="2"/>
          </p:nvPr>
        </p:nvSpPr>
        <p:spPr>
          <a:xfrm>
            <a:off x="8459822" y="6423497"/>
            <a:ext cx="226983" cy="230832"/>
          </a:xfrm>
          <a:prstGeom prst="rect">
            <a:avLst/>
          </a:prstGeom>
        </p:spPr>
        <p:txBody>
          <a:bodyPr/>
          <a:lstStyle/>
          <a:p>
            <a:pPr defTabSz="685783" fontAlgn="auto" hangingPunct="0">
              <a:spcBef>
                <a:spcPts val="0"/>
              </a:spcBef>
              <a:spcAft>
                <a:spcPts val="0"/>
              </a:spcAft>
              <a:defRPr/>
            </a:pPr>
            <a:fld id="{86CB4B4D-7CA3-9044-876B-883B54F8677D}" type="slidenum">
              <a:rPr lang="en-ZA" b="0" kern="0" smtClean="0">
                <a:latin typeface="Calibri"/>
                <a:cs typeface="Calibri"/>
                <a:sym typeface="Calibri"/>
              </a:rPr>
              <a:pPr defTabSz="685783" fontAlgn="auto" hangingPunct="0">
                <a:spcBef>
                  <a:spcPts val="0"/>
                </a:spcBef>
                <a:spcAft>
                  <a:spcPts val="0"/>
                </a:spcAft>
                <a:defRPr/>
              </a:pPr>
              <a:t>‹#›</a:t>
            </a:fld>
            <a:endParaRPr lang="en-ZA" b="0" kern="0" dirty="0">
              <a:latin typeface="Calibri"/>
              <a:cs typeface="Calibri"/>
              <a:sym typeface="Calibri"/>
            </a:endParaRPr>
          </a:p>
        </p:txBody>
      </p:sp>
    </p:spTree>
    <p:extLst>
      <p:ext uri="{BB962C8B-B14F-4D97-AF65-F5344CB8AC3E}">
        <p14:creationId xmlns:p14="http://schemas.microsoft.com/office/powerpoint/2010/main" xmlns="" val="1882741405"/>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1" name="Title Text"/>
          <p:cNvSpPr>
            <a:spLocks noGrp="1"/>
          </p:cNvSpPr>
          <p:nvPr>
            <p:ph type="title"/>
          </p:nvPr>
        </p:nvSpPr>
        <p:spPr>
          <a:xfrm>
            <a:off x="3258094" y="0"/>
            <a:ext cx="8933907" cy="1417638"/>
          </a:xfrm>
          <a:prstGeom prst="rect">
            <a:avLst/>
          </a:prstGeom>
        </p:spPr>
        <p:txBody>
          <a:bodyPr/>
          <a:lstStyle/>
          <a:p>
            <a:r>
              <a:t>Title Text</a:t>
            </a:r>
          </a:p>
        </p:txBody>
      </p:sp>
      <p:sp>
        <p:nvSpPr>
          <p:cNvPr id="92" name="Body Level One…"/>
          <p:cNvSpPr>
            <a:spLocks noGrp="1"/>
          </p:cNvSpPr>
          <p:nvPr>
            <p:ph type="body" idx="1"/>
          </p:nvPr>
        </p:nvSpPr>
        <p:spPr>
          <a:xfrm>
            <a:off x="609600" y="1600200"/>
            <a:ext cx="10972800" cy="514116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3" name="Slide Number"/>
          <p:cNvSpPr>
            <a:spLocks noGrp="1"/>
          </p:cNvSpPr>
          <p:nvPr>
            <p:ph type="sldNum" sz="quarter" idx="2"/>
          </p:nvPr>
        </p:nvSpPr>
        <p:spPr>
          <a:xfrm>
            <a:off x="8459822" y="6423497"/>
            <a:ext cx="226983" cy="230832"/>
          </a:xfrm>
          <a:prstGeom prst="rect">
            <a:avLst/>
          </a:prstGeom>
        </p:spPr>
        <p:txBody>
          <a:bodyPr/>
          <a:lstStyle/>
          <a:p>
            <a:pPr defTabSz="685783" fontAlgn="auto" hangingPunct="0">
              <a:spcBef>
                <a:spcPts val="0"/>
              </a:spcBef>
              <a:spcAft>
                <a:spcPts val="0"/>
              </a:spcAft>
              <a:defRPr/>
            </a:pPr>
            <a:fld id="{86CB4B4D-7CA3-9044-876B-883B54F8677D}" type="slidenum">
              <a:rPr lang="en-ZA" b="0" kern="0" smtClean="0">
                <a:latin typeface="Calibri"/>
                <a:cs typeface="Calibri"/>
                <a:sym typeface="Calibri"/>
              </a:rPr>
              <a:pPr defTabSz="685783" fontAlgn="auto" hangingPunct="0">
                <a:spcBef>
                  <a:spcPts val="0"/>
                </a:spcBef>
                <a:spcAft>
                  <a:spcPts val="0"/>
                </a:spcAft>
                <a:defRPr/>
              </a:pPr>
              <a:t>‹#›</a:t>
            </a:fld>
            <a:endParaRPr lang="en-ZA" b="0" kern="0" dirty="0">
              <a:latin typeface="Calibri"/>
              <a:cs typeface="Calibri"/>
              <a:sym typeface="Calibri"/>
            </a:endParaRPr>
          </a:p>
        </p:txBody>
      </p:sp>
    </p:spTree>
    <p:extLst>
      <p:ext uri="{BB962C8B-B14F-4D97-AF65-F5344CB8AC3E}">
        <p14:creationId xmlns:p14="http://schemas.microsoft.com/office/powerpoint/2010/main" xmlns="" val="269699745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6B941FF1-1831-4115-95E2-37176DA718FF}"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00" name="Title Text"/>
          <p:cNvSpPr>
            <a:spLocks noGrp="1"/>
          </p:cNvSpPr>
          <p:nvPr>
            <p:ph type="title"/>
          </p:nvPr>
        </p:nvSpPr>
        <p:spPr>
          <a:xfrm>
            <a:off x="8839200" y="620692"/>
            <a:ext cx="2743200" cy="5505477"/>
          </a:xfrm>
          <a:prstGeom prst="rect">
            <a:avLst/>
          </a:prstGeom>
        </p:spPr>
        <p:txBody>
          <a:bodyPr/>
          <a:lstStyle/>
          <a:p>
            <a:r>
              <a:t>Title Text</a:t>
            </a:r>
          </a:p>
        </p:txBody>
      </p:sp>
      <p:sp>
        <p:nvSpPr>
          <p:cNvPr id="101" name="Body Level One…"/>
          <p:cNvSpPr>
            <a:spLocks noGrp="1"/>
          </p:cNvSpPr>
          <p:nvPr>
            <p:ph type="body" idx="1"/>
          </p:nvPr>
        </p:nvSpPr>
        <p:spPr>
          <a:xfrm>
            <a:off x="609600" y="620692"/>
            <a:ext cx="8026400" cy="550547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2" name="Slide Number"/>
          <p:cNvSpPr>
            <a:spLocks noGrp="1"/>
          </p:cNvSpPr>
          <p:nvPr>
            <p:ph type="sldNum" sz="quarter" idx="2"/>
          </p:nvPr>
        </p:nvSpPr>
        <p:spPr>
          <a:xfrm>
            <a:off x="8459822" y="6423497"/>
            <a:ext cx="226983" cy="230832"/>
          </a:xfrm>
          <a:prstGeom prst="rect">
            <a:avLst/>
          </a:prstGeom>
        </p:spPr>
        <p:txBody>
          <a:bodyPr/>
          <a:lstStyle/>
          <a:p>
            <a:pPr defTabSz="685783" fontAlgn="auto" hangingPunct="0">
              <a:spcBef>
                <a:spcPts val="0"/>
              </a:spcBef>
              <a:spcAft>
                <a:spcPts val="0"/>
              </a:spcAft>
              <a:defRPr/>
            </a:pPr>
            <a:fld id="{86CB4B4D-7CA3-9044-876B-883B54F8677D}" type="slidenum">
              <a:rPr lang="en-ZA" b="0" kern="0" smtClean="0">
                <a:latin typeface="Calibri"/>
                <a:cs typeface="Calibri"/>
                <a:sym typeface="Calibri"/>
              </a:rPr>
              <a:pPr defTabSz="685783" fontAlgn="auto" hangingPunct="0">
                <a:spcBef>
                  <a:spcPts val="0"/>
                </a:spcBef>
                <a:spcAft>
                  <a:spcPts val="0"/>
                </a:spcAft>
                <a:defRPr/>
              </a:pPr>
              <a:t>‹#›</a:t>
            </a:fld>
            <a:endParaRPr lang="en-ZA" b="0" kern="0" dirty="0">
              <a:latin typeface="Calibri"/>
              <a:cs typeface="Calibri"/>
              <a:sym typeface="Calibri"/>
            </a:endParaRPr>
          </a:p>
        </p:txBody>
      </p:sp>
    </p:spTree>
    <p:extLst>
      <p:ext uri="{BB962C8B-B14F-4D97-AF65-F5344CB8AC3E}">
        <p14:creationId xmlns:p14="http://schemas.microsoft.com/office/powerpoint/2010/main" xmlns="" val="1246612824"/>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3" name="Slide Number"/>
          <p:cNvSpPr>
            <a:spLocks noGrp="1"/>
          </p:cNvSpPr>
          <p:nvPr>
            <p:ph type="sldNum" sz="quarter" idx="2"/>
          </p:nvPr>
        </p:nvSpPr>
        <p:spPr>
          <a:xfrm>
            <a:off x="8459822" y="6423497"/>
            <a:ext cx="226983" cy="230832"/>
          </a:xfrm>
          <a:prstGeom prst="rect">
            <a:avLst/>
          </a:prstGeom>
        </p:spPr>
        <p:txBody>
          <a:bodyPr/>
          <a:lstStyle/>
          <a:p>
            <a:pPr defTabSz="685783" fontAlgn="auto" hangingPunct="0">
              <a:spcBef>
                <a:spcPts val="0"/>
              </a:spcBef>
              <a:spcAft>
                <a:spcPts val="0"/>
              </a:spcAft>
              <a:defRPr/>
            </a:pPr>
            <a:fld id="{86CB4B4D-7CA3-9044-876B-883B54F8677D}" type="slidenum">
              <a:rPr lang="en-ZA" b="0" kern="0" smtClean="0">
                <a:latin typeface="Calibri"/>
                <a:cs typeface="Calibri"/>
                <a:sym typeface="Calibri"/>
              </a:rPr>
              <a:pPr defTabSz="685783" fontAlgn="auto" hangingPunct="0">
                <a:spcBef>
                  <a:spcPts val="0"/>
                </a:spcBef>
                <a:spcAft>
                  <a:spcPts val="0"/>
                </a:spcAft>
                <a:defRPr/>
              </a:pPr>
              <a:t>‹#›</a:t>
            </a:fld>
            <a:endParaRPr lang="en-ZA" b="0" kern="0" dirty="0">
              <a:latin typeface="Calibri"/>
              <a:cs typeface="Calibri"/>
              <a:sym typeface="Calibri"/>
            </a:endParaRPr>
          </a:p>
        </p:txBody>
      </p:sp>
    </p:spTree>
    <p:extLst>
      <p:ext uri="{BB962C8B-B14F-4D97-AF65-F5344CB8AC3E}">
        <p14:creationId xmlns:p14="http://schemas.microsoft.com/office/powerpoint/2010/main" xmlns="" val="2552180503"/>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6D7854F-BB25-4EBF-AC24-38D00AAFAF4C}"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33604288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2A525F6-AA27-4C0C-9780-FABF772D3FB6}"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4227415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B941FF1-1831-4115-95E2-37176DA718F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36472729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09600" y="1600200"/>
            <a:ext cx="53848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97600" y="1600200"/>
            <a:ext cx="53848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72A1F5D-8F71-48D7-8FB7-AD8F773A142B}"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185844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Footer Placeholder 7"/>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9F013F5-858A-469D-A2E9-42C3871D9DC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3213452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Footer Placeholder 3"/>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0F97061-FD04-4B12-96C1-6B37E956F7EC}"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11416103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Footer Placeholder 2"/>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8305AC6-5B65-4BF6-976A-1909E30F547D}"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31274460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441FDEF-A3C4-47E6-9B56-B356F55E6CF8}"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4163375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09600" y="1600200"/>
            <a:ext cx="53848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97600" y="1600200"/>
            <a:ext cx="53848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a:defRPr/>
            </a:pPr>
            <a:fld id="{A72A1F5D-8F71-48D7-8FB7-AD8F773A142B}"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BCA85EA-5CE5-457D-B8E3-C0C09F0CB70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1348493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559761D-B61F-4481-B4A1-07F1D6F7B42D}"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7032654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74675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09600" y="274638"/>
            <a:ext cx="8026400" cy="5746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0A1D51D-AA7E-43DD-855A-A4617F4375F0}"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33497805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5966884"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609600" y="1600200"/>
            <a:ext cx="5384800" cy="4421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lipArt Placeholder 3"/>
          <p:cNvSpPr>
            <a:spLocks noGrp="1"/>
          </p:cNvSpPr>
          <p:nvPr>
            <p:ph type="clipArt" sz="half" idx="2"/>
          </p:nvPr>
        </p:nvSpPr>
        <p:spPr>
          <a:xfrm>
            <a:off x="6197600" y="1600200"/>
            <a:ext cx="5384800" cy="4421188"/>
          </a:xfrm>
        </p:spPr>
        <p:txBody>
          <a:bodyPr/>
          <a:lstStyle/>
          <a:p>
            <a:pPr lvl="0"/>
            <a:endParaRPr lang="en-ZA" noProof="0" dirty="0" smtClean="0"/>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F104B22-8847-4421-A6B2-15511A0D707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39457551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6D7854F-BB25-4EBF-AC24-38D00AAFAF4C}"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21424215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2A525F6-AA27-4C0C-9780-FABF772D3FB6}"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618006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B941FF1-1831-4115-95E2-37176DA718F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25100549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09600" y="1600200"/>
            <a:ext cx="53848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97600" y="1600200"/>
            <a:ext cx="53848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72A1F5D-8F71-48D7-8FB7-AD8F773A142B}"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16521912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Footer Placeholder 7"/>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9F013F5-858A-469D-A2E9-42C3871D9DC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35448077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Footer Placeholder 3"/>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0F97061-FD04-4B12-96C1-6B37E956F7EC}"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3450977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US" dirty="0"/>
          </a:p>
        </p:txBody>
      </p:sp>
      <p:sp>
        <p:nvSpPr>
          <p:cNvPr id="8" name="Footer Placeholder 7"/>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9" name="Slide Number Placeholder 8"/>
          <p:cNvSpPr>
            <a:spLocks noGrp="1"/>
          </p:cNvSpPr>
          <p:nvPr>
            <p:ph type="sldNum" sz="quarter" idx="12"/>
          </p:nvPr>
        </p:nvSpPr>
        <p:spPr/>
        <p:txBody>
          <a:bodyPr/>
          <a:lstStyle>
            <a:lvl1pPr>
              <a:defRPr/>
            </a:lvl1pPr>
          </a:lstStyle>
          <a:p>
            <a:pPr>
              <a:defRPr/>
            </a:pPr>
            <a:fld id="{69F013F5-858A-469D-A2E9-42C3871D9DCF}"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Footer Placeholder 2"/>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8305AC6-5B65-4BF6-976A-1909E30F547D}"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26175741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441FDEF-A3C4-47E6-9B56-B356F55E6CF8}"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34136827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ZA"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BCA85EA-5CE5-457D-B8E3-C0C09F0CB70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33784032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559761D-B61F-4481-B4A1-07F1D6F7B42D}"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25061503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74675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09600" y="274638"/>
            <a:ext cx="8026400" cy="5746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0A1D51D-AA7E-43DD-855A-A4617F4375F0}"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7000197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2" y="274638"/>
            <a:ext cx="5966884"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609600" y="1600200"/>
            <a:ext cx="5384800" cy="4421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lipArt Placeholder 3"/>
          <p:cNvSpPr>
            <a:spLocks noGrp="1"/>
          </p:cNvSpPr>
          <p:nvPr>
            <p:ph type="clipArt" sz="half" idx="2"/>
          </p:nvPr>
        </p:nvSpPr>
        <p:spPr>
          <a:xfrm>
            <a:off x="6197600" y="1600200"/>
            <a:ext cx="5384800" cy="4421188"/>
          </a:xfrm>
        </p:spPr>
        <p:txBody>
          <a:bodyPr/>
          <a:lstStyle/>
          <a:p>
            <a:pPr lvl="0"/>
            <a:endParaRPr lang="en-ZA" noProof="0" dirty="0" smtClean="0"/>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F104B22-8847-4421-A6B2-15511A0D707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391900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5" name="Slide Number Placeholder 4"/>
          <p:cNvSpPr>
            <a:spLocks noGrp="1"/>
          </p:cNvSpPr>
          <p:nvPr>
            <p:ph type="sldNum" sz="quarter" idx="12"/>
          </p:nvPr>
        </p:nvSpPr>
        <p:spPr/>
        <p:txBody>
          <a:bodyPr/>
          <a:lstStyle>
            <a:lvl1pPr>
              <a:defRPr/>
            </a:lvl1pPr>
          </a:lstStyle>
          <a:p>
            <a:pPr>
              <a:defRPr/>
            </a:pPr>
            <a:fld id="{E0F97061-FD04-4B12-96C1-6B37E956F7E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4" name="Slide Number Placeholder 3"/>
          <p:cNvSpPr>
            <a:spLocks noGrp="1"/>
          </p:cNvSpPr>
          <p:nvPr>
            <p:ph type="sldNum" sz="quarter" idx="12"/>
          </p:nvPr>
        </p:nvSpPr>
        <p:spPr/>
        <p:txBody>
          <a:bodyPr/>
          <a:lstStyle>
            <a:lvl1pPr>
              <a:defRPr/>
            </a:lvl1pPr>
          </a:lstStyle>
          <a:p>
            <a:pPr>
              <a:defRPr/>
            </a:pPr>
            <a:fld id="{E8305AC6-5B65-4BF6-976A-1909E30F547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a:defRPr/>
            </a:pPr>
            <a:fld id="{1441FDEF-A3C4-47E6-9B56-B356F55E6CF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ZA"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a:defRPr/>
            </a:pPr>
            <a:fld id="{ABCA85EA-5CE5-457D-B8E3-C0C09F0CB70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NUL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NUL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NUL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2" y="274638"/>
            <a:ext cx="596688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0"/>
            <a:ext cx="10972800" cy="4421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 Third level</a:t>
            </a:r>
          </a:p>
          <a:p>
            <a:pPr lvl="3"/>
            <a:endParaRPr lang="en-US" smtClean="0"/>
          </a:p>
        </p:txBody>
      </p:sp>
      <p:sp>
        <p:nvSpPr>
          <p:cNvPr id="1028" name="Rectangle 4"/>
          <p:cNvSpPr>
            <a:spLocks noGrp="1" noChangeArrowheads="1"/>
          </p:cNvSpPr>
          <p:nvPr>
            <p:ph type="dt" sz="half" idx="2"/>
          </p:nvPr>
        </p:nvSpPr>
        <p:spPr bwMode="auto">
          <a:xfrm>
            <a:off x="609602" y="6245225"/>
            <a:ext cx="1358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005668" y="6426200"/>
            <a:ext cx="6239933"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solidFill>
                  <a:srgbClr val="E15415"/>
                </a:solidFill>
                <a:latin typeface="+mn-lt"/>
                <a:cs typeface="+mn-cs"/>
              </a:defRPr>
            </a:lvl1pPr>
          </a:lstStyle>
          <a:p>
            <a:pPr>
              <a:defRPr/>
            </a:pPr>
            <a:r>
              <a:rPr lang="en-US" dirty="0"/>
              <a:t>Making South Africa a Global Leader</a:t>
            </a:r>
          </a:p>
          <a:p>
            <a:pPr>
              <a:defRPr/>
            </a:pPr>
            <a:r>
              <a:rPr lang="en-US" dirty="0"/>
              <a:t>in Harnessing ICTs for Socio-economic Development</a:t>
            </a:r>
          </a:p>
        </p:txBody>
      </p:sp>
      <p:sp>
        <p:nvSpPr>
          <p:cNvPr id="1030" name="Rectangle 6"/>
          <p:cNvSpPr>
            <a:spLocks noGrp="1" noChangeArrowheads="1"/>
          </p:cNvSpPr>
          <p:nvPr>
            <p:ph type="sldNum" sz="quarter" idx="4"/>
          </p:nvPr>
        </p:nvSpPr>
        <p:spPr bwMode="auto">
          <a:xfrm>
            <a:off x="9457268" y="6245225"/>
            <a:ext cx="21251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3DAF0D4-8F83-44C5-8484-415C99B2E3B5}" type="slidenum">
              <a:rPr lang="en-US"/>
              <a:pPr>
                <a:defRPr/>
              </a:pPr>
              <a:t>‹#›</a:t>
            </a:fld>
            <a:endParaRPr lang="en-US" dirty="0"/>
          </a:p>
        </p:txBody>
      </p:sp>
      <p:pic>
        <p:nvPicPr>
          <p:cNvPr id="1031" name="Picture 7" descr="DoC Corporate ID"/>
          <p:cNvPicPr>
            <a:picLocks noChangeAspect="1" noChangeArrowheads="1"/>
          </p:cNvPicPr>
          <p:nvPr userDrawn="1"/>
        </p:nvPicPr>
        <p:blipFill>
          <a:blip r:embed="rId14" cstate="print"/>
          <a:srcRect/>
          <a:stretch>
            <a:fillRect/>
          </a:stretch>
        </p:blipFill>
        <p:spPr bwMode="auto">
          <a:xfrm>
            <a:off x="7924801" y="3"/>
            <a:ext cx="4199467" cy="1025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hf hdr="0" dt="0"/>
  <p:txStyles>
    <p:titleStyle>
      <a:lvl1pPr algn="ctr" rtl="0" eaLnBrk="0" fontAlgn="base" hangingPunct="0">
        <a:spcBef>
          <a:spcPct val="0"/>
        </a:spcBef>
        <a:spcAft>
          <a:spcPct val="0"/>
        </a:spcAft>
        <a:defRPr sz="2800" b="1">
          <a:solidFill>
            <a:srgbClr val="996633"/>
          </a:solidFill>
          <a:latin typeface="+mj-lt"/>
          <a:ea typeface="+mj-ea"/>
          <a:cs typeface="+mj-cs"/>
        </a:defRPr>
      </a:lvl1pPr>
      <a:lvl2pPr algn="ctr" rtl="0" eaLnBrk="0" fontAlgn="base" hangingPunct="0">
        <a:spcBef>
          <a:spcPct val="0"/>
        </a:spcBef>
        <a:spcAft>
          <a:spcPct val="0"/>
        </a:spcAft>
        <a:defRPr sz="2800" b="1">
          <a:solidFill>
            <a:srgbClr val="996633"/>
          </a:solidFill>
          <a:latin typeface="Bookman Old Style" pitchFamily="18" charset="0"/>
        </a:defRPr>
      </a:lvl2pPr>
      <a:lvl3pPr algn="ctr" rtl="0" eaLnBrk="0" fontAlgn="base" hangingPunct="0">
        <a:spcBef>
          <a:spcPct val="0"/>
        </a:spcBef>
        <a:spcAft>
          <a:spcPct val="0"/>
        </a:spcAft>
        <a:defRPr sz="2800" b="1">
          <a:solidFill>
            <a:srgbClr val="996633"/>
          </a:solidFill>
          <a:latin typeface="Bookman Old Style" pitchFamily="18" charset="0"/>
        </a:defRPr>
      </a:lvl3pPr>
      <a:lvl4pPr algn="ctr" rtl="0" eaLnBrk="0" fontAlgn="base" hangingPunct="0">
        <a:spcBef>
          <a:spcPct val="0"/>
        </a:spcBef>
        <a:spcAft>
          <a:spcPct val="0"/>
        </a:spcAft>
        <a:defRPr sz="2800" b="1">
          <a:solidFill>
            <a:srgbClr val="996633"/>
          </a:solidFill>
          <a:latin typeface="Bookman Old Style" pitchFamily="18" charset="0"/>
        </a:defRPr>
      </a:lvl4pPr>
      <a:lvl5pPr algn="ctr" rtl="0" eaLnBrk="0" fontAlgn="base" hangingPunct="0">
        <a:spcBef>
          <a:spcPct val="0"/>
        </a:spcBef>
        <a:spcAft>
          <a:spcPct val="0"/>
        </a:spcAft>
        <a:defRPr sz="2800" b="1">
          <a:solidFill>
            <a:srgbClr val="996633"/>
          </a:solidFill>
          <a:latin typeface="Bookman Old Style" pitchFamily="18" charset="0"/>
        </a:defRPr>
      </a:lvl5pPr>
      <a:lvl6pPr marL="457189" algn="ctr" rtl="0" fontAlgn="base">
        <a:spcBef>
          <a:spcPct val="0"/>
        </a:spcBef>
        <a:spcAft>
          <a:spcPct val="0"/>
        </a:spcAft>
        <a:defRPr sz="2800" b="1">
          <a:solidFill>
            <a:srgbClr val="996633"/>
          </a:solidFill>
          <a:latin typeface="Bookman Old Style" pitchFamily="18" charset="0"/>
        </a:defRPr>
      </a:lvl6pPr>
      <a:lvl7pPr marL="914377" algn="ctr" rtl="0" fontAlgn="base">
        <a:spcBef>
          <a:spcPct val="0"/>
        </a:spcBef>
        <a:spcAft>
          <a:spcPct val="0"/>
        </a:spcAft>
        <a:defRPr sz="2800" b="1">
          <a:solidFill>
            <a:srgbClr val="996633"/>
          </a:solidFill>
          <a:latin typeface="Bookman Old Style" pitchFamily="18" charset="0"/>
        </a:defRPr>
      </a:lvl7pPr>
      <a:lvl8pPr marL="1371566" algn="ctr" rtl="0" fontAlgn="base">
        <a:spcBef>
          <a:spcPct val="0"/>
        </a:spcBef>
        <a:spcAft>
          <a:spcPct val="0"/>
        </a:spcAft>
        <a:defRPr sz="2800" b="1">
          <a:solidFill>
            <a:srgbClr val="996633"/>
          </a:solidFill>
          <a:latin typeface="Bookman Old Style" pitchFamily="18" charset="0"/>
        </a:defRPr>
      </a:lvl8pPr>
      <a:lvl9pPr marL="1828754" algn="ctr" rtl="0" fontAlgn="base">
        <a:spcBef>
          <a:spcPct val="0"/>
        </a:spcBef>
        <a:spcAft>
          <a:spcPct val="0"/>
        </a:spcAft>
        <a:defRPr sz="2800" b="1">
          <a:solidFill>
            <a:srgbClr val="996633"/>
          </a:solidFill>
          <a:latin typeface="Bookman Old Style" pitchFamily="18" charset="0"/>
        </a:defRPr>
      </a:lvl9pPr>
    </p:titleStyle>
    <p:bodyStyle>
      <a:lvl1pPr marL="342891" indent="-342891" algn="l" rtl="0" eaLnBrk="0" fontAlgn="base" hangingPunct="0">
        <a:spcBef>
          <a:spcPct val="20000"/>
        </a:spcBef>
        <a:spcAft>
          <a:spcPct val="0"/>
        </a:spcAft>
        <a:buFont typeface="Wingdings" pitchFamily="2" charset="2"/>
        <a:buChar char=")"/>
        <a:defRPr sz="2400">
          <a:solidFill>
            <a:srgbClr val="006600"/>
          </a:solidFill>
          <a:latin typeface="+mn-lt"/>
          <a:ea typeface="+mn-ea"/>
          <a:cs typeface="+mn-cs"/>
        </a:defRPr>
      </a:lvl1pPr>
      <a:lvl2pPr marL="742932" indent="-285744" algn="l" rtl="0" eaLnBrk="0" fontAlgn="base" hangingPunct="0">
        <a:spcBef>
          <a:spcPct val="20000"/>
        </a:spcBef>
        <a:spcAft>
          <a:spcPct val="0"/>
        </a:spcAft>
        <a:buFont typeface="Wingdings" pitchFamily="2" charset="2"/>
        <a:buChar char=")"/>
        <a:defRPr sz="2400">
          <a:solidFill>
            <a:srgbClr val="006600"/>
          </a:solidFill>
          <a:latin typeface="+mn-lt"/>
        </a:defRPr>
      </a:lvl2pPr>
      <a:lvl3pPr marL="1142971" indent="-228594" algn="l" rtl="0" eaLnBrk="0" fontAlgn="base" hangingPunct="0">
        <a:spcBef>
          <a:spcPct val="20000"/>
        </a:spcBef>
        <a:spcAft>
          <a:spcPct val="0"/>
        </a:spcAft>
        <a:buFont typeface="Wingdings" pitchFamily="2" charset="2"/>
        <a:buChar char=")"/>
        <a:defRPr sz="2000">
          <a:solidFill>
            <a:srgbClr val="006600"/>
          </a:solidFill>
          <a:latin typeface="+mn-lt"/>
        </a:defRPr>
      </a:lvl3pPr>
      <a:lvl4pPr marL="1600160" indent="-228594" algn="l" rtl="0" eaLnBrk="0" fontAlgn="base" hangingPunct="0">
        <a:spcBef>
          <a:spcPct val="20000"/>
        </a:spcBef>
        <a:spcAft>
          <a:spcPct val="0"/>
        </a:spcAft>
        <a:buChar char="–"/>
        <a:defRPr sz="2000">
          <a:solidFill>
            <a:srgbClr val="006600"/>
          </a:solidFill>
          <a:latin typeface="+mn-lt"/>
        </a:defRPr>
      </a:lvl4pPr>
      <a:lvl5pPr marL="2057349" indent="-228594" algn="l" rtl="0" eaLnBrk="0" fontAlgn="base" hangingPunct="0">
        <a:spcBef>
          <a:spcPct val="20000"/>
        </a:spcBef>
        <a:spcAft>
          <a:spcPct val="0"/>
        </a:spcAft>
        <a:buChar char="»"/>
        <a:defRPr sz="2000">
          <a:solidFill>
            <a:schemeClr val="tx1"/>
          </a:solidFill>
          <a:latin typeface="Arial" charset="0"/>
        </a:defRPr>
      </a:lvl5pPr>
      <a:lvl6pPr marL="2514537" indent="-228594" algn="l" rtl="0" fontAlgn="base">
        <a:spcBef>
          <a:spcPct val="20000"/>
        </a:spcBef>
        <a:spcAft>
          <a:spcPct val="0"/>
        </a:spcAft>
        <a:buChar char="»"/>
        <a:defRPr sz="2000">
          <a:solidFill>
            <a:schemeClr val="tx1"/>
          </a:solidFill>
          <a:latin typeface="Arial" charset="0"/>
        </a:defRPr>
      </a:lvl6pPr>
      <a:lvl7pPr marL="2971726" indent="-228594" algn="l" rtl="0" fontAlgn="base">
        <a:spcBef>
          <a:spcPct val="20000"/>
        </a:spcBef>
        <a:spcAft>
          <a:spcPct val="0"/>
        </a:spcAft>
        <a:buChar char="»"/>
        <a:defRPr sz="2000">
          <a:solidFill>
            <a:schemeClr val="tx1"/>
          </a:solidFill>
          <a:latin typeface="Arial" charset="0"/>
        </a:defRPr>
      </a:lvl7pPr>
      <a:lvl8pPr marL="3428914" indent="-228594" algn="l" rtl="0" fontAlgn="base">
        <a:spcBef>
          <a:spcPct val="20000"/>
        </a:spcBef>
        <a:spcAft>
          <a:spcPct val="0"/>
        </a:spcAft>
        <a:buChar char="»"/>
        <a:defRPr sz="2000">
          <a:solidFill>
            <a:schemeClr val="tx1"/>
          </a:solidFill>
          <a:latin typeface="Arial" charset="0"/>
        </a:defRPr>
      </a:lvl8pPr>
      <a:lvl9pPr marL="3886103" indent="-228594"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 name="Picture 11" descr="Picture 11"/>
          <p:cNvPicPr>
            <a:picLocks noChangeAspect="1"/>
          </p:cNvPicPr>
          <p:nvPr userDrawn="1"/>
        </p:nvPicPr>
        <p:blipFill>
          <a:blip r:embed="rId11" cstate="print">
            <a:extLst/>
          </a:blip>
          <a:stretch>
            <a:fillRect/>
          </a:stretch>
        </p:blipFill>
        <p:spPr>
          <a:xfrm>
            <a:off x="11280576" y="5949279"/>
            <a:ext cx="913688" cy="913688"/>
          </a:xfrm>
          <a:prstGeom prst="rect">
            <a:avLst/>
          </a:prstGeom>
          <a:ln w="12700">
            <a:miter lim="400000"/>
          </a:ln>
        </p:spPr>
      </p:pic>
      <p:pic>
        <p:nvPicPr>
          <p:cNvPr id="9" name="Picture 8"/>
          <p:cNvPicPr>
            <a:picLocks noChangeAspect="1"/>
          </p:cNvPicPr>
          <p:nvPr userDrawn="1"/>
        </p:nvPicPr>
        <p:blipFill>
          <a:blip r:embed="rId12" cstate="print"/>
          <a:stretch>
            <a:fillRect/>
          </a:stretch>
        </p:blipFill>
        <p:spPr>
          <a:xfrm>
            <a:off x="-4333" y="4"/>
            <a:ext cx="12192000" cy="1466850"/>
          </a:xfrm>
          <a:prstGeom prst="rect">
            <a:avLst/>
          </a:prstGeom>
        </p:spPr>
      </p:pic>
      <p:sp>
        <p:nvSpPr>
          <p:cNvPr id="2" name="Title Placeholder 1"/>
          <p:cNvSpPr>
            <a:spLocks noGrp="1"/>
          </p:cNvSpPr>
          <p:nvPr>
            <p:ph type="title"/>
          </p:nvPr>
        </p:nvSpPr>
        <p:spPr>
          <a:xfrm>
            <a:off x="2423592" y="24610"/>
            <a:ext cx="9768408" cy="14176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9336" y="1600200"/>
            <a:ext cx="11953328" cy="51411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9336" y="6356355"/>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783"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783" fontAlgn="auto">
                <a:spcBef>
                  <a:spcPts val="0"/>
                </a:spcBef>
                <a:spcAft>
                  <a:spcPts val="0"/>
                </a:spcAft>
              </a:pPr>
              <a:t>3/9/2021</a:t>
            </a:fld>
            <a:endParaRPr lang="en-US" b="0"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791744" y="6356355"/>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783" fontAlgn="auto">
              <a:spcBef>
                <a:spcPts val="0"/>
              </a:spcBef>
              <a:spcAft>
                <a:spcPts val="0"/>
              </a:spcAft>
            </a:pPr>
            <a:endParaRPr lang="en-US" b="0"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8472264" y="6356355"/>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783"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783"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2265655356"/>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Lst>
  <p:txStyles>
    <p:titleStyle>
      <a:lvl1pPr algn="l" defTabSz="685783" rtl="0" eaLnBrk="1" latinLnBrk="0" hangingPunct="1">
        <a:spcBef>
          <a:spcPct val="0"/>
        </a:spcBef>
        <a:buNone/>
        <a:defRPr sz="27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EFCED"/>
            </a:gs>
            <a:gs pos="40000">
              <a:srgbClr val="FDFAEA"/>
            </a:gs>
            <a:gs pos="100000">
              <a:srgbClr val="777567"/>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12" cstate="print">
            <a:extLst/>
          </a:blip>
          <a:stretch>
            <a:fillRect/>
          </a:stretch>
        </p:blipFill>
        <p:spPr>
          <a:xfrm>
            <a:off x="0" y="-20638"/>
            <a:ext cx="12192000" cy="1438276"/>
          </a:xfrm>
          <a:prstGeom prst="rect">
            <a:avLst/>
          </a:prstGeom>
          <a:ln w="12700">
            <a:miter lim="400000"/>
          </a:ln>
        </p:spPr>
      </p:pic>
      <p:pic>
        <p:nvPicPr>
          <p:cNvPr id="3" name="Picture 11" descr="Picture 11"/>
          <p:cNvPicPr>
            <a:picLocks noChangeAspect="1"/>
          </p:cNvPicPr>
          <p:nvPr/>
        </p:nvPicPr>
        <p:blipFill>
          <a:blip r:embed="rId13" cstate="print">
            <a:extLst/>
          </a:blip>
          <a:stretch>
            <a:fillRect/>
          </a:stretch>
        </p:blipFill>
        <p:spPr>
          <a:xfrm>
            <a:off x="10972393" y="5949279"/>
            <a:ext cx="1218251" cy="913688"/>
          </a:xfrm>
          <a:prstGeom prst="rect">
            <a:avLst/>
          </a:prstGeom>
          <a:ln w="12700">
            <a:miter lim="400000"/>
          </a:ln>
        </p:spPr>
      </p:pic>
      <p:sp>
        <p:nvSpPr>
          <p:cNvPr id="4" name="Title Text"/>
          <p:cNvSpPr>
            <a:spLocks noGrp="1"/>
          </p:cNvSpPr>
          <p:nvPr>
            <p:ph type="title"/>
          </p:nvPr>
        </p:nvSpPr>
        <p:spPr>
          <a:xfrm>
            <a:off x="609600" y="92074"/>
            <a:ext cx="10972800" cy="150812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5" name="Body Level One…"/>
          <p:cNvSpPr>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a:spLocks noGrp="1"/>
          </p:cNvSpPr>
          <p:nvPr>
            <p:ph type="sldNum" sz="quarter" idx="2"/>
          </p:nvPr>
        </p:nvSpPr>
        <p:spPr>
          <a:xfrm>
            <a:off x="11355422" y="6423497"/>
            <a:ext cx="226983" cy="230832"/>
          </a:xfrm>
          <a:prstGeom prst="rect">
            <a:avLst/>
          </a:prstGeom>
          <a:ln w="12700">
            <a:miter lim="400000"/>
          </a:ln>
        </p:spPr>
        <p:txBody>
          <a:bodyPr wrap="none" lIns="45719" rIns="45719" anchor="ctr">
            <a:spAutoFit/>
          </a:bodyPr>
          <a:lstStyle>
            <a:lvl1pPr algn="r">
              <a:defRPr sz="900">
                <a:solidFill>
                  <a:srgbClr val="888888"/>
                </a:solidFill>
              </a:defRPr>
            </a:lvl1pPr>
          </a:lstStyle>
          <a:p>
            <a:pPr defTabSz="685783" fontAlgn="auto" hangingPunct="0">
              <a:spcBef>
                <a:spcPts val="0"/>
              </a:spcBef>
              <a:spcAft>
                <a:spcPts val="0"/>
              </a:spcAft>
              <a:defRPr/>
            </a:pPr>
            <a:fld id="{86CB4B4D-7CA3-9044-876B-883B54F8677D}" type="slidenum">
              <a:rPr lang="en-ZA" b="0" kern="0" smtClean="0">
                <a:latin typeface="Calibri"/>
                <a:cs typeface="Calibri"/>
                <a:sym typeface="Calibri"/>
              </a:rPr>
              <a:pPr defTabSz="685783" fontAlgn="auto" hangingPunct="0">
                <a:spcBef>
                  <a:spcPts val="0"/>
                </a:spcBef>
                <a:spcAft>
                  <a:spcPts val="0"/>
                </a:spcAft>
                <a:defRPr/>
              </a:pPr>
              <a:t>‹#›</a:t>
            </a:fld>
            <a:endParaRPr lang="en-ZA" b="0" kern="0" dirty="0">
              <a:latin typeface="Calibri"/>
              <a:cs typeface="Calibri"/>
              <a:sym typeface="Calibri"/>
            </a:endParaRPr>
          </a:p>
        </p:txBody>
      </p:sp>
    </p:spTree>
    <p:extLst>
      <p:ext uri="{BB962C8B-B14F-4D97-AF65-F5344CB8AC3E}">
        <p14:creationId xmlns:p14="http://schemas.microsoft.com/office/powerpoint/2010/main" xmlns="" val="2945485389"/>
      </p:ext>
    </p:extLst>
  </p:cSld>
  <p:clrMap bg1="lt1" tx1="dk1" bg2="lt2" tx2="dk2" accent1="accent1" accent2="accent2" accent3="accent3" accent4="accent4" accent5="accent5" accent6="accent6" hlink="hlink" folHlink="folHlink"/>
  <p:sldLayoutIdLst>
    <p:sldLayoutId id="2147483901"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2" r:id="rId10"/>
  </p:sldLayoutIdLst>
  <p:transition spd="med"/>
  <p:txStyles>
    <p:titleStyle>
      <a:lvl1pPr marL="0" marR="0" indent="0" algn="l" defTabSz="685783"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mj-lt"/>
          <a:ea typeface="+mj-ea"/>
          <a:cs typeface="+mj-cs"/>
          <a:sym typeface="Calibri"/>
        </a:defRPr>
      </a:lvl1pPr>
      <a:lvl2pPr marL="0" marR="0" indent="0" algn="l" defTabSz="685783"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mj-lt"/>
          <a:ea typeface="+mj-ea"/>
          <a:cs typeface="+mj-cs"/>
          <a:sym typeface="Calibri"/>
        </a:defRPr>
      </a:lvl2pPr>
      <a:lvl3pPr marL="0" marR="0" indent="0" algn="l" defTabSz="685783"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mj-lt"/>
          <a:ea typeface="+mj-ea"/>
          <a:cs typeface="+mj-cs"/>
          <a:sym typeface="Calibri"/>
        </a:defRPr>
      </a:lvl3pPr>
      <a:lvl4pPr marL="0" marR="0" indent="0" algn="l" defTabSz="685783"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mj-lt"/>
          <a:ea typeface="+mj-ea"/>
          <a:cs typeface="+mj-cs"/>
          <a:sym typeface="Calibri"/>
        </a:defRPr>
      </a:lvl4pPr>
      <a:lvl5pPr marL="0" marR="0" indent="0" algn="l" defTabSz="685783"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mj-lt"/>
          <a:ea typeface="+mj-ea"/>
          <a:cs typeface="+mj-cs"/>
          <a:sym typeface="Calibri"/>
        </a:defRPr>
      </a:lvl5pPr>
      <a:lvl6pPr marL="0" marR="0" indent="0" algn="l" defTabSz="685783"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mj-lt"/>
          <a:ea typeface="+mj-ea"/>
          <a:cs typeface="+mj-cs"/>
          <a:sym typeface="Calibri"/>
        </a:defRPr>
      </a:lvl6pPr>
      <a:lvl7pPr marL="0" marR="0" indent="0" algn="l" defTabSz="685783"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mj-lt"/>
          <a:ea typeface="+mj-ea"/>
          <a:cs typeface="+mj-cs"/>
          <a:sym typeface="Calibri"/>
        </a:defRPr>
      </a:lvl7pPr>
      <a:lvl8pPr marL="0" marR="0" indent="0" algn="l" defTabSz="685783"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mj-lt"/>
          <a:ea typeface="+mj-ea"/>
          <a:cs typeface="+mj-cs"/>
          <a:sym typeface="Calibri"/>
        </a:defRPr>
      </a:lvl8pPr>
      <a:lvl9pPr marL="0" marR="0" indent="0" algn="l" defTabSz="685783"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mj-lt"/>
          <a:ea typeface="+mj-ea"/>
          <a:cs typeface="+mj-cs"/>
          <a:sym typeface="Calibri"/>
        </a:defRPr>
      </a:lvl9pPr>
    </p:titleStyle>
    <p:bodyStyle>
      <a:lvl1pPr marL="257168" marR="0" indent="-257168" algn="l" defTabSz="685783"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1pPr>
      <a:lvl2pPr marL="587813" marR="0" indent="-244922" algn="l" defTabSz="685783"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2pPr>
      <a:lvl3pPr marL="914377" marR="0" indent="-228594" algn="l" defTabSz="685783"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3pPr>
      <a:lvl4pPr marL="1302987" marR="0" indent="-274313" algn="l" defTabSz="685783"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4pPr>
      <a:lvl5pPr marL="1645879" marR="0" indent="-274313" algn="l" defTabSz="685783"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5pPr>
      <a:lvl6pPr marL="1988770" marR="0" indent="-274313" algn="l" defTabSz="685783"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6pPr>
      <a:lvl7pPr marL="2331662" marR="0" indent="-274313" algn="l" defTabSz="685783"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7pPr>
      <a:lvl8pPr marL="2674552" marR="0" indent="-274312" algn="l" defTabSz="685783"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8pPr>
      <a:lvl9pPr marL="3017443" marR="0" indent="-274312" algn="l" defTabSz="685783"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9pPr>
    </p:bodyStyle>
    <p:otherStyle>
      <a:lvl1pPr marL="0" marR="0" indent="0" algn="r" defTabSz="68578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1pPr>
      <a:lvl2pPr marL="0" marR="0" indent="342891" algn="r" defTabSz="68578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2pPr>
      <a:lvl3pPr marL="0" marR="0" indent="685783" algn="r" defTabSz="68578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3pPr>
      <a:lvl4pPr marL="0" marR="0" indent="1028674" algn="r" defTabSz="68578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4pPr>
      <a:lvl5pPr marL="0" marR="0" indent="1371566" algn="r" defTabSz="68578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5pPr>
      <a:lvl6pPr marL="0" marR="0" indent="1714457" algn="r" defTabSz="68578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6pPr>
      <a:lvl7pPr marL="0" marR="0" indent="2057349" algn="r" defTabSz="68578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7pPr>
      <a:lvl8pPr marL="0" marR="0" indent="2400240" algn="r" defTabSz="68578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8pPr>
      <a:lvl9pPr marL="0" marR="0" indent="2743131" algn="r" defTabSz="68578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1" y="274638"/>
            <a:ext cx="596688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0"/>
            <a:ext cx="10972800" cy="4421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 Third level</a:t>
            </a:r>
          </a:p>
          <a:p>
            <a:pPr lvl="3"/>
            <a:endParaRPr lang="en-US" smtClean="0"/>
          </a:p>
        </p:txBody>
      </p:sp>
      <p:sp>
        <p:nvSpPr>
          <p:cNvPr id="1028" name="Rectangle 4"/>
          <p:cNvSpPr>
            <a:spLocks noGrp="1" noChangeArrowheads="1"/>
          </p:cNvSpPr>
          <p:nvPr>
            <p:ph type="dt" sz="half" idx="2"/>
          </p:nvPr>
        </p:nvSpPr>
        <p:spPr bwMode="auto">
          <a:xfrm>
            <a:off x="609601" y="6245225"/>
            <a:ext cx="1358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005667" y="6426200"/>
            <a:ext cx="6239933"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solidFill>
                  <a:srgbClr val="E15415"/>
                </a:solidFill>
                <a:latin typeface="+mn-lt"/>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1030" name="Rectangle 6"/>
          <p:cNvSpPr>
            <a:spLocks noGrp="1" noChangeArrowheads="1"/>
          </p:cNvSpPr>
          <p:nvPr>
            <p:ph type="sldNum" sz="quarter" idx="4"/>
          </p:nvPr>
        </p:nvSpPr>
        <p:spPr bwMode="auto">
          <a:xfrm>
            <a:off x="9457267" y="6245225"/>
            <a:ext cx="21251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3DAF0D4-8F83-44C5-8484-415C99B2E3B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031" name="Picture 7" descr="DoC Corporate ID"/>
          <p:cNvPicPr>
            <a:picLocks noChangeAspect="1" noChangeArrowheads="1"/>
          </p:cNvPicPr>
          <p:nvPr userDrawn="1"/>
        </p:nvPicPr>
        <p:blipFill>
          <a:blip r:embed="rId14" cstate="print"/>
          <a:srcRect/>
          <a:stretch>
            <a:fillRect/>
          </a:stretch>
        </p:blipFill>
        <p:spPr bwMode="auto">
          <a:xfrm>
            <a:off x="7924800" y="1"/>
            <a:ext cx="4199467" cy="1025525"/>
          </a:xfrm>
          <a:prstGeom prst="rect">
            <a:avLst/>
          </a:prstGeom>
          <a:noFill/>
          <a:ln w="9525">
            <a:noFill/>
            <a:miter lim="800000"/>
            <a:headEnd/>
            <a:tailEnd/>
          </a:ln>
        </p:spPr>
      </p:pic>
    </p:spTree>
    <p:extLst>
      <p:ext uri="{BB962C8B-B14F-4D97-AF65-F5344CB8AC3E}">
        <p14:creationId xmlns:p14="http://schemas.microsoft.com/office/powerpoint/2010/main" xmlns="" val="138260766"/>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Lst>
  <p:hf hdr="0" dt="0"/>
  <p:txStyles>
    <p:titleStyle>
      <a:lvl1pPr algn="ctr" rtl="0" eaLnBrk="0" fontAlgn="base" hangingPunct="0">
        <a:spcBef>
          <a:spcPct val="0"/>
        </a:spcBef>
        <a:spcAft>
          <a:spcPct val="0"/>
        </a:spcAft>
        <a:defRPr sz="2800" b="1">
          <a:solidFill>
            <a:srgbClr val="996633"/>
          </a:solidFill>
          <a:latin typeface="+mj-lt"/>
          <a:ea typeface="+mj-ea"/>
          <a:cs typeface="+mj-cs"/>
        </a:defRPr>
      </a:lvl1pPr>
      <a:lvl2pPr algn="ctr" rtl="0" eaLnBrk="0" fontAlgn="base" hangingPunct="0">
        <a:spcBef>
          <a:spcPct val="0"/>
        </a:spcBef>
        <a:spcAft>
          <a:spcPct val="0"/>
        </a:spcAft>
        <a:defRPr sz="2800" b="1">
          <a:solidFill>
            <a:srgbClr val="996633"/>
          </a:solidFill>
          <a:latin typeface="Bookman Old Style" pitchFamily="18" charset="0"/>
        </a:defRPr>
      </a:lvl2pPr>
      <a:lvl3pPr algn="ctr" rtl="0" eaLnBrk="0" fontAlgn="base" hangingPunct="0">
        <a:spcBef>
          <a:spcPct val="0"/>
        </a:spcBef>
        <a:spcAft>
          <a:spcPct val="0"/>
        </a:spcAft>
        <a:defRPr sz="2800" b="1">
          <a:solidFill>
            <a:srgbClr val="996633"/>
          </a:solidFill>
          <a:latin typeface="Bookman Old Style" pitchFamily="18" charset="0"/>
        </a:defRPr>
      </a:lvl3pPr>
      <a:lvl4pPr algn="ctr" rtl="0" eaLnBrk="0" fontAlgn="base" hangingPunct="0">
        <a:spcBef>
          <a:spcPct val="0"/>
        </a:spcBef>
        <a:spcAft>
          <a:spcPct val="0"/>
        </a:spcAft>
        <a:defRPr sz="2800" b="1">
          <a:solidFill>
            <a:srgbClr val="996633"/>
          </a:solidFill>
          <a:latin typeface="Bookman Old Style" pitchFamily="18" charset="0"/>
        </a:defRPr>
      </a:lvl4pPr>
      <a:lvl5pPr algn="ctr" rtl="0" eaLnBrk="0" fontAlgn="base" hangingPunct="0">
        <a:spcBef>
          <a:spcPct val="0"/>
        </a:spcBef>
        <a:spcAft>
          <a:spcPct val="0"/>
        </a:spcAft>
        <a:defRPr sz="2800" b="1">
          <a:solidFill>
            <a:srgbClr val="996633"/>
          </a:solidFill>
          <a:latin typeface="Bookman Old Style" pitchFamily="18" charset="0"/>
        </a:defRPr>
      </a:lvl5pPr>
      <a:lvl6pPr marL="457200" algn="ctr" rtl="0" fontAlgn="base">
        <a:spcBef>
          <a:spcPct val="0"/>
        </a:spcBef>
        <a:spcAft>
          <a:spcPct val="0"/>
        </a:spcAft>
        <a:defRPr sz="2800" b="1">
          <a:solidFill>
            <a:srgbClr val="996633"/>
          </a:solidFill>
          <a:latin typeface="Bookman Old Style" pitchFamily="18" charset="0"/>
        </a:defRPr>
      </a:lvl6pPr>
      <a:lvl7pPr marL="914400" algn="ctr" rtl="0" fontAlgn="base">
        <a:spcBef>
          <a:spcPct val="0"/>
        </a:spcBef>
        <a:spcAft>
          <a:spcPct val="0"/>
        </a:spcAft>
        <a:defRPr sz="2800" b="1">
          <a:solidFill>
            <a:srgbClr val="996633"/>
          </a:solidFill>
          <a:latin typeface="Bookman Old Style" pitchFamily="18" charset="0"/>
        </a:defRPr>
      </a:lvl7pPr>
      <a:lvl8pPr marL="1371600" algn="ctr" rtl="0" fontAlgn="base">
        <a:spcBef>
          <a:spcPct val="0"/>
        </a:spcBef>
        <a:spcAft>
          <a:spcPct val="0"/>
        </a:spcAft>
        <a:defRPr sz="2800" b="1">
          <a:solidFill>
            <a:srgbClr val="996633"/>
          </a:solidFill>
          <a:latin typeface="Bookman Old Style" pitchFamily="18" charset="0"/>
        </a:defRPr>
      </a:lvl8pPr>
      <a:lvl9pPr marL="1828800" algn="ctr" rtl="0" fontAlgn="base">
        <a:spcBef>
          <a:spcPct val="0"/>
        </a:spcBef>
        <a:spcAft>
          <a:spcPct val="0"/>
        </a:spcAft>
        <a:defRPr sz="2800" b="1">
          <a:solidFill>
            <a:srgbClr val="996633"/>
          </a:solidFill>
          <a:latin typeface="Bookman Old Style" pitchFamily="18"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rgbClr val="006600"/>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rgbClr val="006600"/>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2" y="274638"/>
            <a:ext cx="596688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0"/>
            <a:ext cx="10972800" cy="4421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 Third level</a:t>
            </a:r>
          </a:p>
          <a:p>
            <a:pPr lvl="3"/>
            <a:endParaRPr lang="en-US" smtClean="0"/>
          </a:p>
        </p:txBody>
      </p:sp>
      <p:sp>
        <p:nvSpPr>
          <p:cNvPr id="1028" name="Rectangle 4"/>
          <p:cNvSpPr>
            <a:spLocks noGrp="1" noChangeArrowheads="1"/>
          </p:cNvSpPr>
          <p:nvPr>
            <p:ph type="dt" sz="half" idx="2"/>
          </p:nvPr>
        </p:nvSpPr>
        <p:spPr bwMode="auto">
          <a:xfrm>
            <a:off x="609602" y="6245225"/>
            <a:ext cx="1358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005668" y="6426200"/>
            <a:ext cx="6239933"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solidFill>
                  <a:srgbClr val="E15415"/>
                </a:solidFill>
                <a:latin typeface="+mn-lt"/>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1030" name="Rectangle 6"/>
          <p:cNvSpPr>
            <a:spLocks noGrp="1" noChangeArrowheads="1"/>
          </p:cNvSpPr>
          <p:nvPr>
            <p:ph type="sldNum" sz="quarter" idx="4"/>
          </p:nvPr>
        </p:nvSpPr>
        <p:spPr bwMode="auto">
          <a:xfrm>
            <a:off x="9457268" y="6245225"/>
            <a:ext cx="21251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3DAF0D4-8F83-44C5-8484-415C99B2E3B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031" name="Picture 7" descr="DoC Corporate ID"/>
          <p:cNvPicPr>
            <a:picLocks noChangeAspect="1" noChangeArrowheads="1"/>
          </p:cNvPicPr>
          <p:nvPr userDrawn="1"/>
        </p:nvPicPr>
        <p:blipFill>
          <a:blip r:embed="rId14" cstate="print"/>
          <a:srcRect/>
          <a:stretch>
            <a:fillRect/>
          </a:stretch>
        </p:blipFill>
        <p:spPr bwMode="auto">
          <a:xfrm>
            <a:off x="7924801" y="3"/>
            <a:ext cx="4199467" cy="1025525"/>
          </a:xfrm>
          <a:prstGeom prst="rect">
            <a:avLst/>
          </a:prstGeom>
          <a:noFill/>
          <a:ln w="9525">
            <a:noFill/>
            <a:miter lim="800000"/>
            <a:headEnd/>
            <a:tailEnd/>
          </a:ln>
        </p:spPr>
      </p:pic>
    </p:spTree>
    <p:extLst>
      <p:ext uri="{BB962C8B-B14F-4D97-AF65-F5344CB8AC3E}">
        <p14:creationId xmlns:p14="http://schemas.microsoft.com/office/powerpoint/2010/main" xmlns="" val="3674945615"/>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Lst>
  <p:hf hdr="0" dt="0"/>
  <p:txStyles>
    <p:titleStyle>
      <a:lvl1pPr algn="ctr" rtl="0" eaLnBrk="0" fontAlgn="base" hangingPunct="0">
        <a:spcBef>
          <a:spcPct val="0"/>
        </a:spcBef>
        <a:spcAft>
          <a:spcPct val="0"/>
        </a:spcAft>
        <a:defRPr sz="2800" b="1">
          <a:solidFill>
            <a:srgbClr val="996633"/>
          </a:solidFill>
          <a:latin typeface="+mj-lt"/>
          <a:ea typeface="+mj-ea"/>
          <a:cs typeface="+mj-cs"/>
        </a:defRPr>
      </a:lvl1pPr>
      <a:lvl2pPr algn="ctr" rtl="0" eaLnBrk="0" fontAlgn="base" hangingPunct="0">
        <a:spcBef>
          <a:spcPct val="0"/>
        </a:spcBef>
        <a:spcAft>
          <a:spcPct val="0"/>
        </a:spcAft>
        <a:defRPr sz="2800" b="1">
          <a:solidFill>
            <a:srgbClr val="996633"/>
          </a:solidFill>
          <a:latin typeface="Bookman Old Style" pitchFamily="18" charset="0"/>
        </a:defRPr>
      </a:lvl2pPr>
      <a:lvl3pPr algn="ctr" rtl="0" eaLnBrk="0" fontAlgn="base" hangingPunct="0">
        <a:spcBef>
          <a:spcPct val="0"/>
        </a:spcBef>
        <a:spcAft>
          <a:spcPct val="0"/>
        </a:spcAft>
        <a:defRPr sz="2800" b="1">
          <a:solidFill>
            <a:srgbClr val="996633"/>
          </a:solidFill>
          <a:latin typeface="Bookman Old Style" pitchFamily="18" charset="0"/>
        </a:defRPr>
      </a:lvl3pPr>
      <a:lvl4pPr algn="ctr" rtl="0" eaLnBrk="0" fontAlgn="base" hangingPunct="0">
        <a:spcBef>
          <a:spcPct val="0"/>
        </a:spcBef>
        <a:spcAft>
          <a:spcPct val="0"/>
        </a:spcAft>
        <a:defRPr sz="2800" b="1">
          <a:solidFill>
            <a:srgbClr val="996633"/>
          </a:solidFill>
          <a:latin typeface="Bookman Old Style" pitchFamily="18" charset="0"/>
        </a:defRPr>
      </a:lvl4pPr>
      <a:lvl5pPr algn="ctr" rtl="0" eaLnBrk="0" fontAlgn="base" hangingPunct="0">
        <a:spcBef>
          <a:spcPct val="0"/>
        </a:spcBef>
        <a:spcAft>
          <a:spcPct val="0"/>
        </a:spcAft>
        <a:defRPr sz="2800" b="1">
          <a:solidFill>
            <a:srgbClr val="996633"/>
          </a:solidFill>
          <a:latin typeface="Bookman Old Style" pitchFamily="18" charset="0"/>
        </a:defRPr>
      </a:lvl5pPr>
      <a:lvl6pPr marL="457189" algn="ctr" rtl="0" fontAlgn="base">
        <a:spcBef>
          <a:spcPct val="0"/>
        </a:spcBef>
        <a:spcAft>
          <a:spcPct val="0"/>
        </a:spcAft>
        <a:defRPr sz="2800" b="1">
          <a:solidFill>
            <a:srgbClr val="996633"/>
          </a:solidFill>
          <a:latin typeface="Bookman Old Style" pitchFamily="18" charset="0"/>
        </a:defRPr>
      </a:lvl6pPr>
      <a:lvl7pPr marL="914377" algn="ctr" rtl="0" fontAlgn="base">
        <a:spcBef>
          <a:spcPct val="0"/>
        </a:spcBef>
        <a:spcAft>
          <a:spcPct val="0"/>
        </a:spcAft>
        <a:defRPr sz="2800" b="1">
          <a:solidFill>
            <a:srgbClr val="996633"/>
          </a:solidFill>
          <a:latin typeface="Bookman Old Style" pitchFamily="18" charset="0"/>
        </a:defRPr>
      </a:lvl7pPr>
      <a:lvl8pPr marL="1371566" algn="ctr" rtl="0" fontAlgn="base">
        <a:spcBef>
          <a:spcPct val="0"/>
        </a:spcBef>
        <a:spcAft>
          <a:spcPct val="0"/>
        </a:spcAft>
        <a:defRPr sz="2800" b="1">
          <a:solidFill>
            <a:srgbClr val="996633"/>
          </a:solidFill>
          <a:latin typeface="Bookman Old Style" pitchFamily="18" charset="0"/>
        </a:defRPr>
      </a:lvl8pPr>
      <a:lvl9pPr marL="1828754" algn="ctr" rtl="0" fontAlgn="base">
        <a:spcBef>
          <a:spcPct val="0"/>
        </a:spcBef>
        <a:spcAft>
          <a:spcPct val="0"/>
        </a:spcAft>
        <a:defRPr sz="2800" b="1">
          <a:solidFill>
            <a:srgbClr val="996633"/>
          </a:solidFill>
          <a:latin typeface="Bookman Old Style" pitchFamily="18" charset="0"/>
        </a:defRPr>
      </a:lvl9pPr>
    </p:titleStyle>
    <p:bodyStyle>
      <a:lvl1pPr marL="342891" indent="-342891" algn="l" rtl="0" eaLnBrk="0" fontAlgn="base" hangingPunct="0">
        <a:spcBef>
          <a:spcPct val="20000"/>
        </a:spcBef>
        <a:spcAft>
          <a:spcPct val="0"/>
        </a:spcAft>
        <a:buFont typeface="Wingdings" pitchFamily="2" charset="2"/>
        <a:buChar char=")"/>
        <a:defRPr sz="2400">
          <a:solidFill>
            <a:srgbClr val="006600"/>
          </a:solidFill>
          <a:latin typeface="+mn-lt"/>
          <a:ea typeface="+mn-ea"/>
          <a:cs typeface="+mn-cs"/>
        </a:defRPr>
      </a:lvl1pPr>
      <a:lvl2pPr marL="742932" indent="-285744" algn="l" rtl="0" eaLnBrk="0" fontAlgn="base" hangingPunct="0">
        <a:spcBef>
          <a:spcPct val="20000"/>
        </a:spcBef>
        <a:spcAft>
          <a:spcPct val="0"/>
        </a:spcAft>
        <a:buFont typeface="Wingdings" pitchFamily="2" charset="2"/>
        <a:buChar char=")"/>
        <a:defRPr sz="2400">
          <a:solidFill>
            <a:srgbClr val="006600"/>
          </a:solidFill>
          <a:latin typeface="+mn-lt"/>
        </a:defRPr>
      </a:lvl2pPr>
      <a:lvl3pPr marL="1142971" indent="-228594" algn="l" rtl="0" eaLnBrk="0" fontAlgn="base" hangingPunct="0">
        <a:spcBef>
          <a:spcPct val="20000"/>
        </a:spcBef>
        <a:spcAft>
          <a:spcPct val="0"/>
        </a:spcAft>
        <a:buFont typeface="Wingdings" pitchFamily="2" charset="2"/>
        <a:buChar char=")"/>
        <a:defRPr sz="2000">
          <a:solidFill>
            <a:srgbClr val="006600"/>
          </a:solidFill>
          <a:latin typeface="+mn-lt"/>
        </a:defRPr>
      </a:lvl3pPr>
      <a:lvl4pPr marL="1600160" indent="-228594" algn="l" rtl="0" eaLnBrk="0" fontAlgn="base" hangingPunct="0">
        <a:spcBef>
          <a:spcPct val="20000"/>
        </a:spcBef>
        <a:spcAft>
          <a:spcPct val="0"/>
        </a:spcAft>
        <a:buChar char="–"/>
        <a:defRPr sz="2000">
          <a:solidFill>
            <a:srgbClr val="006600"/>
          </a:solidFill>
          <a:latin typeface="+mn-lt"/>
        </a:defRPr>
      </a:lvl4pPr>
      <a:lvl5pPr marL="2057349" indent="-228594" algn="l" rtl="0" eaLnBrk="0" fontAlgn="base" hangingPunct="0">
        <a:spcBef>
          <a:spcPct val="20000"/>
        </a:spcBef>
        <a:spcAft>
          <a:spcPct val="0"/>
        </a:spcAft>
        <a:buChar char="»"/>
        <a:defRPr sz="2000">
          <a:solidFill>
            <a:schemeClr val="tx1"/>
          </a:solidFill>
          <a:latin typeface="Arial" charset="0"/>
        </a:defRPr>
      </a:lvl5pPr>
      <a:lvl6pPr marL="2514537" indent="-228594" algn="l" rtl="0" fontAlgn="base">
        <a:spcBef>
          <a:spcPct val="20000"/>
        </a:spcBef>
        <a:spcAft>
          <a:spcPct val="0"/>
        </a:spcAft>
        <a:buChar char="»"/>
        <a:defRPr sz="2000">
          <a:solidFill>
            <a:schemeClr val="tx1"/>
          </a:solidFill>
          <a:latin typeface="Arial" charset="0"/>
        </a:defRPr>
      </a:lvl6pPr>
      <a:lvl7pPr marL="2971726" indent="-228594" algn="l" rtl="0" fontAlgn="base">
        <a:spcBef>
          <a:spcPct val="20000"/>
        </a:spcBef>
        <a:spcAft>
          <a:spcPct val="0"/>
        </a:spcAft>
        <a:buChar char="»"/>
        <a:defRPr sz="2000">
          <a:solidFill>
            <a:schemeClr val="tx1"/>
          </a:solidFill>
          <a:latin typeface="Arial" charset="0"/>
        </a:defRPr>
      </a:lvl7pPr>
      <a:lvl8pPr marL="3428914" indent="-228594" algn="l" rtl="0" fontAlgn="base">
        <a:spcBef>
          <a:spcPct val="20000"/>
        </a:spcBef>
        <a:spcAft>
          <a:spcPct val="0"/>
        </a:spcAft>
        <a:buChar char="»"/>
        <a:defRPr sz="2000">
          <a:solidFill>
            <a:schemeClr val="tx1"/>
          </a:solidFill>
          <a:latin typeface="Arial" charset="0"/>
        </a:defRPr>
      </a:lvl8pPr>
      <a:lvl9pPr marL="3886103" indent="-228594"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55.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2.emf"/><Relationship Id="rId7" Type="http://schemas.openxmlformats.org/officeDocument/2006/relationships/diagramColors" Target="../diagrams/colors3.xml"/><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2.emf"/><Relationship Id="rId7" Type="http://schemas.openxmlformats.org/officeDocument/2006/relationships/diagramColors" Target="../diagrams/colors4.xml"/><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emf"/><Relationship Id="rId7" Type="http://schemas.openxmlformats.org/officeDocument/2006/relationships/diagramColors" Target="../diagrams/colors1.xml"/><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emf"/><Relationship Id="rId7" Type="http://schemas.openxmlformats.org/officeDocument/2006/relationships/diagramColors" Target="../diagrams/colors2.xml"/><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ZA" sz="3300" b="1" dirty="0">
                <a:latin typeface="Arial" panose="020B0604020202020204" pitchFamily="34" charset="0"/>
                <a:cs typeface="Arial" panose="020B0604020202020204" pitchFamily="34" charset="0"/>
              </a:rPr>
              <a:t>USAASA</a:t>
            </a:r>
            <a:r>
              <a:rPr lang="en-ZA" sz="3600" b="1" dirty="0">
                <a:latin typeface="Arial" panose="020B0604020202020204" pitchFamily="34" charset="0"/>
                <a:cs typeface="Arial" panose="020B0604020202020204" pitchFamily="34" charset="0"/>
              </a:rPr>
              <a:t> </a:t>
            </a:r>
            <a:r>
              <a:rPr lang="en-ZA" sz="3600" b="1" dirty="0" smtClean="0">
                <a:latin typeface="Arial" panose="020B0604020202020204" pitchFamily="34" charset="0"/>
                <a:cs typeface="Arial" panose="020B0604020202020204" pitchFamily="34" charset="0"/>
              </a:rPr>
              <a:t>&amp; USAF</a:t>
            </a:r>
            <a:r>
              <a:rPr lang="en-ZA" sz="3600" b="1" dirty="0">
                <a:latin typeface="Arial" panose="020B0604020202020204" pitchFamily="34" charset="0"/>
                <a:cs typeface="Arial" panose="020B0604020202020204" pitchFamily="34" charset="0"/>
              </a:rPr>
              <a:t/>
            </a:r>
            <a:br>
              <a:rPr lang="en-ZA" sz="3600" b="1" dirty="0">
                <a:latin typeface="Arial" panose="020B0604020202020204" pitchFamily="34" charset="0"/>
                <a:cs typeface="Arial" panose="020B0604020202020204" pitchFamily="34" charset="0"/>
              </a:rPr>
            </a:br>
            <a:r>
              <a:rPr lang="en-ZA" sz="3600" b="1" dirty="0">
                <a:latin typeface="Arial" panose="020B0604020202020204" pitchFamily="34" charset="0"/>
                <a:cs typeface="Arial" panose="020B0604020202020204" pitchFamily="34" charset="0"/>
              </a:rPr>
              <a:t>Annual 2019-2020 Report Presentation </a:t>
            </a:r>
            <a:endParaRPr lang="en-ZA" dirty="0">
              <a:solidFill>
                <a:schemeClr val="tx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chor="ctr">
            <a:normAutofit/>
          </a:bodyPr>
          <a:lstStyle/>
          <a:p>
            <a:pPr algn="ctr"/>
            <a:r>
              <a:rPr lang="en-ZA" sz="2000" dirty="0"/>
              <a:t>“</a:t>
            </a:r>
            <a:r>
              <a:rPr lang="en-ZA" sz="2000" dirty="0">
                <a:latin typeface="Arial" panose="020B0604020202020204" pitchFamily="34" charset="0"/>
                <a:cs typeface="Arial" panose="020B0604020202020204" pitchFamily="34" charset="0"/>
              </a:rPr>
              <a:t>Universal Access and Service to ICT for All</a:t>
            </a:r>
            <a:r>
              <a:rPr lang="en-ZA" sz="2000" dirty="0"/>
              <a:t>”</a:t>
            </a:r>
            <a:endParaRPr lang="en-ZA" sz="2000" dirty="0">
              <a:solidFill>
                <a:schemeClr val="tx1"/>
              </a:solidFill>
            </a:endParaRPr>
          </a:p>
        </p:txBody>
      </p:sp>
      <p:sp>
        <p:nvSpPr>
          <p:cNvPr id="5" name="Text Placeholder 4"/>
          <p:cNvSpPr>
            <a:spLocks noGrp="1"/>
          </p:cNvSpPr>
          <p:nvPr>
            <p:ph type="body" sz="quarter" idx="13"/>
          </p:nvPr>
        </p:nvSpPr>
        <p:spPr/>
        <p:txBody>
          <a:bodyPr>
            <a:normAutofit/>
          </a:bodyPr>
          <a:lstStyle/>
          <a:p>
            <a:r>
              <a:rPr lang="en-ZA" b="1" dirty="0" smtClean="0">
                <a:latin typeface="Arial" panose="020B0604020202020204" pitchFamily="34" charset="0"/>
                <a:cs typeface="Arial" panose="020B0604020202020204" pitchFamily="34" charset="0"/>
              </a:rPr>
              <a:t>Parliamentary Portfolio Committee on Communications </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79929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1078585"/>
            <a:ext cx="12192000" cy="19956"/>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5015880" y="6484304"/>
            <a:ext cx="2232248" cy="257064"/>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0" i="0" u="none" strike="noStrike" kern="1200" cap="none" spc="0" normalizeH="0" baseline="0" noProof="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90300" y="0"/>
            <a:ext cx="901700" cy="901700"/>
          </a:xfrm>
          <a:prstGeom prst="rect">
            <a:avLst/>
          </a:prstGeom>
        </p:spPr>
      </p:pic>
      <p:sp>
        <p:nvSpPr>
          <p:cNvPr id="12" name="Rectangle 11"/>
          <p:cNvSpPr/>
          <p:nvPr/>
        </p:nvSpPr>
        <p:spPr>
          <a:xfrm>
            <a:off x="1343472" y="188640"/>
            <a:ext cx="10153128" cy="1015663"/>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smtClean="0">
              <a:ln>
                <a:noFill/>
              </a:ln>
              <a:solidFill>
                <a:srgbClr val="FF9900"/>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smtClean="0">
                <a:ln>
                  <a:noFill/>
                </a:ln>
                <a:solidFill>
                  <a:srgbClr val="FF9900"/>
                </a:solidFill>
                <a:effectLst/>
                <a:uLnTx/>
                <a:uFillTx/>
                <a:latin typeface="Arial" pitchFamily="34" charset="0"/>
                <a:ea typeface="+mn-ea"/>
                <a:cs typeface="Arial" pitchFamily="34" charset="0"/>
              </a:rPr>
              <a:t>USAASA ANNUAL</a:t>
            </a:r>
            <a:r>
              <a:rPr kumimoji="0" lang="en-US" b="1" i="0" u="none" strike="noStrike" kern="1200" cap="none" spc="0" normalizeH="0" noProof="0" dirty="0" smtClean="0">
                <a:ln>
                  <a:noFill/>
                </a:ln>
                <a:solidFill>
                  <a:srgbClr val="FF9900"/>
                </a:solidFill>
                <a:effectLst/>
                <a:uLnTx/>
                <a:uFillTx/>
                <a:latin typeface="Arial" pitchFamily="34" charset="0"/>
                <a:ea typeface="+mn-ea"/>
                <a:cs typeface="Arial" pitchFamily="34" charset="0"/>
              </a:rPr>
              <a:t> </a:t>
            </a:r>
            <a:r>
              <a:rPr kumimoji="0" lang="en-US" b="1" i="0" u="none" strike="noStrike" kern="1200" cap="none" spc="0" normalizeH="0" baseline="0" noProof="0" dirty="0" smtClean="0">
                <a:ln>
                  <a:noFill/>
                </a:ln>
                <a:solidFill>
                  <a:srgbClr val="FF9900"/>
                </a:solidFill>
                <a:effectLst/>
                <a:uLnTx/>
                <a:uFillTx/>
                <a:latin typeface="Arial" pitchFamily="34" charset="0"/>
                <a:ea typeface="+mn-ea"/>
                <a:cs typeface="Arial" pitchFamily="34" charset="0"/>
              </a:rPr>
              <a:t>PERFORMANCE INFORMATION 2019/20  </a:t>
            </a:r>
            <a:endParaRPr kumimoji="0" lang="en-US" b="1" i="0" u="none" strike="noStrike" kern="1200" cap="none" spc="0" normalizeH="0" baseline="0" noProof="0" dirty="0">
              <a:ln>
                <a:noFill/>
              </a:ln>
              <a:solidFill>
                <a:srgbClr val="FF9900"/>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endParaRP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7176" y="0"/>
            <a:ext cx="1403648" cy="836712"/>
          </a:xfrm>
          <a:prstGeom prst="rect">
            <a:avLst/>
          </a:prstGeom>
          <a:noFill/>
          <a:ln>
            <a:noFill/>
          </a:ln>
        </p:spPr>
      </p:pic>
      <p:sp>
        <p:nvSpPr>
          <p:cNvPr id="10" name="Slide Number Placeholder 7"/>
          <p:cNvSpPr txBox="1">
            <a:spLocks/>
          </p:cNvSpPr>
          <p:nvPr/>
        </p:nvSpPr>
        <p:spPr bwMode="auto">
          <a:xfrm>
            <a:off x="4943872" y="5085184"/>
            <a:ext cx="568863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1"/>
          <p:cNvSpPr/>
          <p:nvPr/>
        </p:nvSpPr>
        <p:spPr>
          <a:xfrm>
            <a:off x="263352" y="1204303"/>
            <a:ext cx="1494749" cy="338554"/>
          </a:xfrm>
          <a:prstGeom prst="rect">
            <a:avLst/>
          </a:prstGeom>
        </p:spPr>
        <p:txBody>
          <a:bodyPr wrap="square">
            <a:spAutoFit/>
          </a:bodyPr>
          <a:lstStyle/>
          <a:p>
            <a:r>
              <a:rPr lang="en-US" sz="1600" dirty="0">
                <a:solidFill>
                  <a:srgbClr val="FF9900"/>
                </a:solidFill>
                <a:ea typeface="Trebuchet MS" panose="020B0603020202020204" pitchFamily="34" charset="0"/>
              </a:rPr>
              <a:t>RESEARCH</a:t>
            </a:r>
            <a:endParaRPr lang="en-ZA" sz="1600" dirty="0">
              <a:solidFill>
                <a:srgbClr val="FF99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1470505649"/>
              </p:ext>
            </p:extLst>
          </p:nvPr>
        </p:nvGraphicFramePr>
        <p:xfrm>
          <a:off x="127176" y="1726657"/>
          <a:ext cx="11945487" cy="3719335"/>
        </p:xfrm>
        <a:graphic>
          <a:graphicData uri="http://schemas.openxmlformats.org/drawingml/2006/table">
            <a:tbl>
              <a:tblPr firstRow="1" firstCol="1" lastRow="1" lastCol="1" bandRow="1" bandCol="1"/>
              <a:tblGrid>
                <a:gridCol w="1391000">
                  <a:extLst>
                    <a:ext uri="{9D8B030D-6E8A-4147-A177-3AD203B41FA5}">
                      <a16:colId xmlns:a16="http://schemas.microsoft.com/office/drawing/2014/main" xmlns="" val="3505539158"/>
                    </a:ext>
                  </a:extLst>
                </a:gridCol>
                <a:gridCol w="1375672">
                  <a:extLst>
                    <a:ext uri="{9D8B030D-6E8A-4147-A177-3AD203B41FA5}">
                      <a16:colId xmlns:a16="http://schemas.microsoft.com/office/drawing/2014/main" xmlns="" val="4282226485"/>
                    </a:ext>
                  </a:extLst>
                </a:gridCol>
                <a:gridCol w="1430598">
                  <a:extLst>
                    <a:ext uri="{9D8B030D-6E8A-4147-A177-3AD203B41FA5}">
                      <a16:colId xmlns:a16="http://schemas.microsoft.com/office/drawing/2014/main" xmlns="" val="1121174339"/>
                    </a:ext>
                  </a:extLst>
                </a:gridCol>
                <a:gridCol w="2582739">
                  <a:extLst>
                    <a:ext uri="{9D8B030D-6E8A-4147-A177-3AD203B41FA5}">
                      <a16:colId xmlns:a16="http://schemas.microsoft.com/office/drawing/2014/main" xmlns="" val="4082309262"/>
                    </a:ext>
                  </a:extLst>
                </a:gridCol>
                <a:gridCol w="2582739">
                  <a:extLst>
                    <a:ext uri="{9D8B030D-6E8A-4147-A177-3AD203B41FA5}">
                      <a16:colId xmlns:a16="http://schemas.microsoft.com/office/drawing/2014/main" xmlns="" val="2799530804"/>
                    </a:ext>
                  </a:extLst>
                </a:gridCol>
                <a:gridCol w="2582739">
                  <a:extLst>
                    <a:ext uri="{9D8B030D-6E8A-4147-A177-3AD203B41FA5}">
                      <a16:colId xmlns:a16="http://schemas.microsoft.com/office/drawing/2014/main" xmlns="" val="502717227"/>
                    </a:ext>
                  </a:extLst>
                </a:gridCol>
              </a:tblGrid>
              <a:tr h="276882">
                <a:tc gridSpan="6">
                  <a:txBody>
                    <a:bodyPr/>
                    <a:lstStyle/>
                    <a:p>
                      <a:pPr marL="1022350" marR="1021080" algn="ctr">
                        <a:spcBef>
                          <a:spcPts val="235"/>
                        </a:spcBef>
                        <a:spcAft>
                          <a:spcPts val="0"/>
                        </a:spcAft>
                      </a:pPr>
                      <a:r>
                        <a:rPr lang="en-US" sz="120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STRATEGIC OBJECTIVES, PERFORMANCE INDICATORS, PLANNED TARGETS AND ACTUAL ACHIEVEMENTS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87E9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331420320"/>
                  </a:ext>
                </a:extLst>
              </a:tr>
              <a:tr h="546091">
                <a:tc>
                  <a:txBody>
                    <a:bodyPr/>
                    <a:lstStyle/>
                    <a:p>
                      <a:pPr>
                        <a:spcAft>
                          <a:spcPts val="0"/>
                        </a:spcAft>
                      </a:pPr>
                      <a:r>
                        <a:rPr lang="en-US" sz="1050" b="1"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marL="135255" marR="48895" indent="20320">
                        <a:lnSpc>
                          <a:spcPct val="102000"/>
                        </a:lnSpc>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STRATEGIC OBJECTIVES</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tc>
                  <a:txBody>
                    <a:bodyPr/>
                    <a:lstStyle/>
                    <a:p>
                      <a:pPr>
                        <a:spcBef>
                          <a:spcPts val="20"/>
                        </a:spcBef>
                        <a:spcAft>
                          <a:spcPts val="0"/>
                        </a:spcAft>
                      </a:pPr>
                      <a:r>
                        <a:rPr lang="en-US" sz="1050" b="1"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marL="123825" indent="-83185">
                        <a:lnSpc>
                          <a:spcPct val="102000"/>
                        </a:lnSpc>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PERFORMANCE INDICATOR</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tc>
                  <a:txBody>
                    <a:bodyPr/>
                    <a:lstStyle/>
                    <a:p>
                      <a:pPr marL="193040" indent="-29210">
                        <a:lnSpc>
                          <a:spcPct val="102000"/>
                        </a:lnSpc>
                        <a:spcBef>
                          <a:spcPts val="215"/>
                        </a:spcBef>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PLANNED TARGET 2019/20</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tc>
                  <a:txBody>
                    <a:bodyPr/>
                    <a:lstStyle/>
                    <a:p>
                      <a:pPr>
                        <a:spcBef>
                          <a:spcPts val="20"/>
                        </a:spcBef>
                        <a:spcAft>
                          <a:spcPts val="0"/>
                        </a:spcAft>
                      </a:pPr>
                      <a:r>
                        <a:rPr lang="en-US" sz="1050" b="1"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marL="478790" indent="-286385">
                        <a:lnSpc>
                          <a:spcPct val="102000"/>
                        </a:lnSpc>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ACTUAL ACHIEVEMENT 2019/20</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tc>
                  <a:txBody>
                    <a:bodyPr/>
                    <a:lstStyle/>
                    <a:p>
                      <a:pPr marL="307340" indent="-151130">
                        <a:lnSpc>
                          <a:spcPct val="102000"/>
                        </a:lnSpc>
                        <a:spcBef>
                          <a:spcPts val="550"/>
                        </a:spcBef>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DEVIATION FROM PLANNED TARGET TO ACTUAL</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marL="156210">
                        <a:spcBef>
                          <a:spcPts val="5"/>
                        </a:spcBef>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ACHIEVEMENT FOR 2019/20</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tc>
                  <a:txBody>
                    <a:bodyPr/>
                    <a:lstStyle/>
                    <a:p>
                      <a:pPr>
                        <a:spcAft>
                          <a:spcPts val="0"/>
                        </a:spcAft>
                      </a:pPr>
                      <a:r>
                        <a:rPr lang="en-US" sz="1050" b="1"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a:spcBef>
                          <a:spcPts val="55"/>
                        </a:spcBef>
                        <a:spcAft>
                          <a:spcPts val="0"/>
                        </a:spcAft>
                      </a:pPr>
                      <a:r>
                        <a:rPr lang="en-US" sz="1050" b="1"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marL="117475">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COMMENT ON DEVIATIONS</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extLst>
                  <a:ext uri="{0D108BD9-81ED-4DB2-BD59-A6C34878D82A}">
                    <a16:rowId xmlns:a16="http://schemas.microsoft.com/office/drawing/2014/main" xmlns="" val="3646611201"/>
                  </a:ext>
                </a:extLst>
              </a:tr>
              <a:tr h="1223787">
                <a:tc>
                  <a:txBody>
                    <a:bodyPr/>
                    <a:lstStyle/>
                    <a:p>
                      <a:pPr marL="50800" marR="48895">
                        <a:lnSpc>
                          <a:spcPct val="102000"/>
                        </a:lnSpc>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Improved quality of reported APP performance</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6E7E8"/>
                    </a:solidFill>
                  </a:tcPr>
                </a:tc>
                <a:tc>
                  <a:txBody>
                    <a:bodyPr/>
                    <a:lstStyle/>
                    <a:p>
                      <a:pPr marL="50165">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Approved</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0165" marR="52705" algn="just">
                        <a:lnSpc>
                          <a:spcPct val="102000"/>
                        </a:lnSpc>
                        <a:spcBef>
                          <a:spcPts val="3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multi-year (MTEF aligned) Research Plan </a:t>
                      </a:r>
                      <a:r>
                        <a:rPr lang="en-US" sz="1200" spc="-15" dirty="0">
                          <a:effectLst/>
                          <a:latin typeface="Arial" panose="020B0604020202020204" pitchFamily="34" charset="0"/>
                          <a:ea typeface="Trebuchet MS" panose="020B0603020202020204" pitchFamily="34" charset="0"/>
                          <a:cs typeface="Arial" panose="020B0604020202020204" pitchFamily="34" charset="0"/>
                        </a:rPr>
                        <a:t>implemented</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6E7E8"/>
                    </a:solidFill>
                  </a:tcPr>
                </a:tc>
                <a:tc>
                  <a:txBody>
                    <a:bodyPr/>
                    <a:lstStyle/>
                    <a:p>
                      <a:pPr marL="50165" marR="98425">
                        <a:lnSpc>
                          <a:spcPct val="102000"/>
                        </a:lnSpc>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4x Quarterly reports on the implementation of</a:t>
                      </a:r>
                      <a:r>
                        <a:rPr lang="en-US" sz="1200" spc="-12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the</a:t>
                      </a:r>
                      <a:r>
                        <a:rPr lang="en-US" sz="1200" spc="-11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2019-2022 Research Plan, submitted</a:t>
                      </a:r>
                      <a:r>
                        <a:rPr lang="en-US" sz="1200" spc="-7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to</a:t>
                      </a:r>
                      <a:r>
                        <a:rPr lang="en-US" sz="1200" spc="-70" dirty="0">
                          <a:effectLst/>
                          <a:latin typeface="Arial" panose="020B0604020202020204" pitchFamily="34" charset="0"/>
                          <a:ea typeface="Trebuchet MS" panose="020B0603020202020204" pitchFamily="34" charset="0"/>
                          <a:cs typeface="Arial" panose="020B0604020202020204" pitchFamily="34" charset="0"/>
                        </a:rPr>
                        <a:t> </a:t>
                      </a:r>
                      <a:r>
                        <a:rPr lang="en-US" sz="1200" spc="-25" dirty="0">
                          <a:effectLst/>
                          <a:latin typeface="Arial" panose="020B0604020202020204" pitchFamily="34" charset="0"/>
                          <a:ea typeface="Trebuchet MS" panose="020B0603020202020204" pitchFamily="34" charset="0"/>
                          <a:cs typeface="Arial" panose="020B0604020202020204" pitchFamily="34" charset="0"/>
                        </a:rPr>
                        <a:t>Exco</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a:txBody>
                    <a:bodyPr/>
                    <a:lstStyle/>
                    <a:p>
                      <a:pPr marL="50165">
                        <a:spcBef>
                          <a:spcPts val="235"/>
                        </a:spcBef>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Not Achieved.</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0165" marR="69215">
                        <a:lnSpc>
                          <a:spcPct val="102000"/>
                        </a:lnSpc>
                        <a:spcBef>
                          <a:spcPts val="315"/>
                        </a:spcBef>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The 4x quarterly reports on the implementation of the 2019-2022 Research Plan were submitted to </a:t>
                      </a:r>
                      <a:r>
                        <a:rPr lang="en-US" sz="1200" spc="-15"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EXCO, however,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they did not include all the planned activities for the current financial year</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161C"/>
                    </a:solidFill>
                  </a:tcPr>
                </a:tc>
                <a:tc>
                  <a:txBody>
                    <a:bodyPr/>
                    <a:lstStyle/>
                    <a:p>
                      <a:pPr marL="49530" marR="43180">
                        <a:lnSpc>
                          <a:spcPct val="102000"/>
                        </a:lnSpc>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The final report on the implementation of the 2019-2022 Research Plan submitted only included the Evaluation Study and excluded Baseline Study as approved by Board</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a:txBody>
                    <a:bodyPr/>
                    <a:lstStyle/>
                    <a:p>
                      <a:pPr marL="49530" marR="76835">
                        <a:lnSpc>
                          <a:spcPct val="102000"/>
                        </a:lnSpc>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The</a:t>
                      </a:r>
                      <a:r>
                        <a:rPr lang="en-US" sz="1200" spc="-6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Baseline</a:t>
                      </a:r>
                      <a:r>
                        <a:rPr lang="en-US" sz="1200" spc="-5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Study</a:t>
                      </a:r>
                      <a:r>
                        <a:rPr lang="en-US" sz="1200" spc="-5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was</a:t>
                      </a:r>
                      <a:r>
                        <a:rPr lang="en-US" sz="1200" spc="-6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not</a:t>
                      </a:r>
                      <a:r>
                        <a:rPr lang="en-US" sz="1200" spc="-5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included in</a:t>
                      </a:r>
                      <a:r>
                        <a:rPr lang="en-US" sz="1200" spc="-11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Q4</a:t>
                      </a:r>
                      <a:r>
                        <a:rPr lang="en-US" sz="1200" spc="-11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which</a:t>
                      </a:r>
                      <a:r>
                        <a:rPr lang="en-US" sz="1200" spc="-11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is</a:t>
                      </a:r>
                      <a:r>
                        <a:rPr lang="en-US" sz="1200" spc="-10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a</a:t>
                      </a:r>
                      <a:r>
                        <a:rPr lang="en-US" sz="1200" spc="-11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variation</a:t>
                      </a:r>
                      <a:r>
                        <a:rPr lang="en-US" sz="1200" spc="-11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from</a:t>
                      </a:r>
                      <a:r>
                        <a:rPr lang="en-US" sz="1200" spc="-10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the Board</a:t>
                      </a:r>
                      <a:r>
                        <a:rPr lang="en-US" sz="1200" spc="-5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approved</a:t>
                      </a:r>
                      <a:r>
                        <a:rPr lang="en-US" sz="1200" spc="-4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2019-2020</a:t>
                      </a:r>
                      <a:r>
                        <a:rPr lang="en-US" sz="1200" spc="-5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Research Plan.</a:t>
                      </a:r>
                      <a:r>
                        <a:rPr lang="en-US" sz="1200" spc="-14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The</a:t>
                      </a:r>
                      <a:r>
                        <a:rPr lang="en-US" sz="1200" spc="-12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amended</a:t>
                      </a:r>
                      <a:r>
                        <a:rPr lang="en-US" sz="1200" spc="-13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Final</a:t>
                      </a:r>
                      <a:r>
                        <a:rPr lang="en-US" sz="1200" spc="-13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report</a:t>
                      </a:r>
                      <a:r>
                        <a:rPr lang="en-US" sz="1200" spc="-13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on the implementation of 2019-2022 including</a:t>
                      </a:r>
                      <a:r>
                        <a:rPr lang="en-US" sz="1200" spc="-14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the</a:t>
                      </a:r>
                      <a:r>
                        <a:rPr lang="en-US" sz="1200" spc="-13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Baseline</a:t>
                      </a:r>
                      <a:r>
                        <a:rPr lang="en-US" sz="1200" spc="-14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Study</a:t>
                      </a:r>
                      <a:r>
                        <a:rPr lang="en-US" sz="1200" spc="-13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will</a:t>
                      </a:r>
                      <a:r>
                        <a:rPr lang="en-US" sz="1200" spc="-14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be submitted</a:t>
                      </a:r>
                      <a:r>
                        <a:rPr lang="en-US" sz="1200" spc="-10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to</a:t>
                      </a:r>
                      <a:r>
                        <a:rPr lang="en-US" sz="1200" spc="-10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Exco</a:t>
                      </a:r>
                      <a:r>
                        <a:rPr lang="en-US" sz="1200" spc="-10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by</a:t>
                      </a:r>
                      <a:r>
                        <a:rPr lang="en-US" sz="1200" spc="-10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31</a:t>
                      </a:r>
                      <a:r>
                        <a:rPr lang="en-US" sz="1200" spc="-10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May</a:t>
                      </a:r>
                      <a:r>
                        <a:rPr lang="en-US" sz="1200" spc="-10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2020 for</a:t>
                      </a:r>
                      <a:r>
                        <a:rPr lang="en-US" sz="1200" spc="-85" dirty="0">
                          <a:effectLst/>
                          <a:latin typeface="Arial" panose="020B0604020202020204" pitchFamily="34" charset="0"/>
                          <a:ea typeface="Trebuchet MS" panose="020B0603020202020204" pitchFamily="34" charset="0"/>
                          <a:cs typeface="Arial" panose="020B0604020202020204" pitchFamily="34" charset="0"/>
                        </a:rPr>
                        <a:t> </a:t>
                      </a:r>
                      <a:r>
                        <a:rPr lang="en-US" sz="1200" dirty="0" smtClean="0">
                          <a:effectLst/>
                          <a:latin typeface="Arial" panose="020B0604020202020204" pitchFamily="34" charset="0"/>
                          <a:ea typeface="Trebuchet MS" panose="020B0603020202020204" pitchFamily="34" charset="0"/>
                          <a:cs typeface="Arial" panose="020B0604020202020204" pitchFamily="34" charset="0"/>
                        </a:rPr>
                        <a:t>approval</a:t>
                      </a:r>
                    </a:p>
                    <a:p>
                      <a:pPr marL="49530" marR="76835">
                        <a:lnSpc>
                          <a:spcPct val="102000"/>
                        </a:lnSpc>
                        <a:spcBef>
                          <a:spcPts val="235"/>
                        </a:spcBef>
                        <a:spcAft>
                          <a:spcPts val="0"/>
                        </a:spcAft>
                      </a:pP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extLst>
                  <a:ext uri="{0D108BD9-81ED-4DB2-BD59-A6C34878D82A}">
                    <a16:rowId xmlns:a16="http://schemas.microsoft.com/office/drawing/2014/main" xmlns="" val="3956551500"/>
                  </a:ext>
                </a:extLst>
              </a:tr>
              <a:tr h="831237">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6E7E8"/>
                    </a:solidFill>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6E7E8"/>
                    </a:solidFill>
                  </a:tcPr>
                </a:tc>
                <a:tc>
                  <a:txBody>
                    <a:bodyPr/>
                    <a:lstStyle/>
                    <a:p>
                      <a:pPr marL="50800">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2020-2023</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0800" marR="24130">
                        <a:lnSpc>
                          <a:spcPct val="102000"/>
                        </a:lnSpc>
                        <a:spcBef>
                          <a:spcPts val="3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Research Plan approved by Exco by Q4</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a:txBody>
                    <a:bodyPr/>
                    <a:lstStyle/>
                    <a:p>
                      <a:pPr marL="50165">
                        <a:spcBef>
                          <a:spcPts val="235"/>
                        </a:spcBef>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Not Achieved.</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0165" marR="56515">
                        <a:lnSpc>
                          <a:spcPct val="102000"/>
                        </a:lnSpc>
                        <a:spcBef>
                          <a:spcPts val="315"/>
                        </a:spcBef>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The 2020-2023 Research Plan submitted</a:t>
                      </a:r>
                      <a:r>
                        <a:rPr lang="en-US" sz="1200" spc="-7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was</a:t>
                      </a:r>
                      <a:r>
                        <a:rPr lang="en-US" sz="1200" spc="-7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not</a:t>
                      </a:r>
                      <a:r>
                        <a:rPr lang="en-US" sz="1200" spc="-65"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approved</a:t>
                      </a:r>
                      <a:r>
                        <a:rPr lang="en-US" sz="1200" spc="-7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by</a:t>
                      </a:r>
                      <a:r>
                        <a:rPr lang="en-US" sz="1200" spc="-65"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EXCO as</a:t>
                      </a:r>
                      <a:r>
                        <a:rPr lang="en-US" sz="1200" spc="-65"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it</a:t>
                      </a:r>
                      <a:r>
                        <a:rPr lang="en-US" sz="1200" spc="-65"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did</a:t>
                      </a:r>
                      <a:r>
                        <a:rPr lang="en-US" sz="1200" spc="-65"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not</a:t>
                      </a:r>
                      <a:r>
                        <a:rPr lang="en-US" sz="1200" spc="-6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include</a:t>
                      </a:r>
                      <a:r>
                        <a:rPr lang="en-US" sz="1200" spc="-65"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a</a:t>
                      </a:r>
                      <a:r>
                        <a:rPr lang="en-US" sz="1200" spc="-65"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detailed</a:t>
                      </a:r>
                      <a:r>
                        <a:rPr lang="en-US" sz="1200" spc="-6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plan</a:t>
                      </a:r>
                      <a:r>
                        <a:rPr lang="en-US" sz="1200" spc="-65"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of activities</a:t>
                      </a:r>
                      <a:r>
                        <a:rPr lang="en-US" sz="1200" spc="-125"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to</a:t>
                      </a:r>
                      <a:r>
                        <a:rPr lang="en-US" sz="1200" spc="-125"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be</a:t>
                      </a:r>
                      <a:r>
                        <a:rPr lang="en-US" sz="1200" spc="-125"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dirty="0" smtClean="0">
                          <a:solidFill>
                            <a:srgbClr val="FFFFFF"/>
                          </a:solidFill>
                          <a:effectLst/>
                          <a:latin typeface="Arial" panose="020B0604020202020204" pitchFamily="34" charset="0"/>
                          <a:ea typeface="Trebuchet MS" panose="020B0603020202020204" pitchFamily="34" charset="0"/>
                          <a:cs typeface="Arial" panose="020B0604020202020204" pitchFamily="34" charset="0"/>
                        </a:rPr>
                        <a:t>implemented</a:t>
                      </a:r>
                    </a:p>
                    <a:p>
                      <a:pPr marL="50165" marR="56515">
                        <a:lnSpc>
                          <a:spcPct val="102000"/>
                        </a:lnSpc>
                        <a:spcBef>
                          <a:spcPts val="315"/>
                        </a:spcBef>
                        <a:spcAft>
                          <a:spcPts val="0"/>
                        </a:spcAft>
                      </a:pP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161C"/>
                    </a:solidFill>
                  </a:tcPr>
                </a:tc>
                <a:tc>
                  <a:txBody>
                    <a:bodyPr/>
                    <a:lstStyle/>
                    <a:p>
                      <a:pPr marL="50165" marR="120650" algn="just">
                        <a:lnSpc>
                          <a:spcPct val="102000"/>
                        </a:lnSpc>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The</a:t>
                      </a:r>
                      <a:r>
                        <a:rPr lang="en-US" sz="1200" spc="-6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draft</a:t>
                      </a:r>
                      <a:r>
                        <a:rPr lang="en-US" sz="1200" spc="-5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Research</a:t>
                      </a:r>
                      <a:r>
                        <a:rPr lang="en-US" sz="1200" spc="-6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Plan</a:t>
                      </a:r>
                      <a:r>
                        <a:rPr lang="en-US" sz="1200" spc="-5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2020-2023 did</a:t>
                      </a:r>
                      <a:r>
                        <a:rPr lang="en-US" sz="1200" spc="-5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not</a:t>
                      </a:r>
                      <a:r>
                        <a:rPr lang="en-US" sz="1200" spc="-4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have</a:t>
                      </a:r>
                      <a:r>
                        <a:rPr lang="en-US" sz="1200" spc="-5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a</a:t>
                      </a:r>
                      <a:r>
                        <a:rPr lang="en-US" sz="1200" spc="-4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measurable</a:t>
                      </a:r>
                      <a:r>
                        <a:rPr lang="en-US" sz="1200" spc="-4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plan</a:t>
                      </a:r>
                      <a:r>
                        <a:rPr lang="en-US" sz="1200" spc="-50" dirty="0">
                          <a:effectLst/>
                          <a:latin typeface="Arial" panose="020B0604020202020204" pitchFamily="34" charset="0"/>
                          <a:ea typeface="Trebuchet MS" panose="020B0603020202020204" pitchFamily="34" charset="0"/>
                          <a:cs typeface="Arial" panose="020B0604020202020204" pitchFamily="34" charset="0"/>
                        </a:rPr>
                        <a:t> </a:t>
                      </a:r>
                      <a:r>
                        <a:rPr lang="en-US" sz="1200" spc="-20" dirty="0">
                          <a:effectLst/>
                          <a:latin typeface="Arial" panose="020B0604020202020204" pitchFamily="34" charset="0"/>
                          <a:ea typeface="Trebuchet MS" panose="020B0603020202020204" pitchFamily="34" charset="0"/>
                          <a:cs typeface="Arial" panose="020B0604020202020204" pitchFamily="34" charset="0"/>
                        </a:rPr>
                        <a:t>and </a:t>
                      </a:r>
                      <a:r>
                        <a:rPr lang="en-US" sz="1200" dirty="0">
                          <a:effectLst/>
                          <a:latin typeface="Arial" panose="020B0604020202020204" pitchFamily="34" charset="0"/>
                          <a:ea typeface="Trebuchet MS" panose="020B0603020202020204" pitchFamily="34" charset="0"/>
                          <a:cs typeface="Arial" panose="020B0604020202020204" pitchFamily="34" charset="0"/>
                        </a:rPr>
                        <a:t>activities</a:t>
                      </a:r>
                      <a:r>
                        <a:rPr lang="en-US" sz="1200" spc="-11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to</a:t>
                      </a:r>
                      <a:r>
                        <a:rPr lang="en-US" sz="1200" spc="-11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be</a:t>
                      </a:r>
                      <a:r>
                        <a:rPr lang="en-US" sz="1200" spc="-11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reported</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a:txBody>
                    <a:bodyPr/>
                    <a:lstStyle/>
                    <a:p>
                      <a:pPr marL="49530" marR="55880">
                        <a:lnSpc>
                          <a:spcPct val="102000"/>
                        </a:lnSpc>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The amended Research Plan 2020- 2023 including a detailed plan of activities to be implemented will be submitted to Exco by 31 May 2020 for approval</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extLst>
                  <a:ext uri="{0D108BD9-81ED-4DB2-BD59-A6C34878D82A}">
                    <a16:rowId xmlns:a16="http://schemas.microsoft.com/office/drawing/2014/main" xmlns="" val="102454460"/>
                  </a:ext>
                </a:extLst>
              </a:tr>
            </a:tbl>
          </a:graphicData>
        </a:graphic>
      </p:graphicFrame>
    </p:spTree>
    <p:extLst>
      <p:ext uri="{BB962C8B-B14F-4D97-AF65-F5344CB8AC3E}">
        <p14:creationId xmlns:p14="http://schemas.microsoft.com/office/powerpoint/2010/main" xmlns="" val="337235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p:txBody>
          <a:bodyPr>
            <a:normAutofit lnSpcReduction="10000"/>
          </a:bodyPr>
          <a:lstStyle/>
          <a:p>
            <a:r>
              <a:rPr lang="en-ZA" sz="2600" dirty="0" smtClean="0">
                <a:latin typeface="Arial" panose="020B0604020202020204" pitchFamily="34" charset="0"/>
                <a:cs typeface="Arial" panose="020B0604020202020204" pitchFamily="34" charset="0"/>
              </a:rPr>
              <a:t> </a:t>
            </a:r>
            <a:endParaRPr lang="en-ZA" sz="2600" dirty="0">
              <a:latin typeface="Arial" panose="020B0604020202020204" pitchFamily="34" charset="0"/>
              <a:cs typeface="Arial" panose="020B0604020202020204" pitchFamily="34" charset="0"/>
            </a:endParaRPr>
          </a:p>
          <a:p>
            <a:r>
              <a:rPr lang="en-ZA" sz="2000" b="1" dirty="0" smtClean="0">
                <a:latin typeface="Arial" panose="020B0604020202020204" pitchFamily="34" charset="0"/>
                <a:cs typeface="Arial" panose="020B0604020202020204" pitchFamily="34" charset="0"/>
              </a:rPr>
              <a:t>STATUS OF AGSA AUDIT IMPLEMENTATION PLAN FOR USAASA</a:t>
            </a:r>
          </a:p>
          <a:p>
            <a:endParaRPr lang="en-ZA" sz="2000" b="1" dirty="0">
              <a:latin typeface="Arial" panose="020B0604020202020204" pitchFamily="34" charset="0"/>
              <a:cs typeface="Arial" panose="020B0604020202020204" pitchFamily="34" charset="0"/>
            </a:endParaRPr>
          </a:p>
          <a:p>
            <a:r>
              <a:rPr lang="en-ZA" sz="2000" b="1" dirty="0" smtClean="0">
                <a:latin typeface="Arial" panose="020B0604020202020204" pitchFamily="34" charset="0"/>
                <a:cs typeface="Arial" panose="020B0604020202020204" pitchFamily="34" charset="0"/>
              </a:rPr>
              <a:t>2018/2019 </a:t>
            </a:r>
            <a:r>
              <a:rPr lang="en-ZA" sz="2000" b="1" dirty="0">
                <a:latin typeface="Arial" panose="020B0604020202020204" pitchFamily="34" charset="0"/>
                <a:cs typeface="Arial" panose="020B0604020202020204" pitchFamily="34" charset="0"/>
              </a:rPr>
              <a:t>FY</a:t>
            </a:r>
          </a:p>
        </p:txBody>
      </p:sp>
    </p:spTree>
    <p:extLst>
      <p:ext uri="{BB962C8B-B14F-4D97-AF65-F5344CB8AC3E}">
        <p14:creationId xmlns:p14="http://schemas.microsoft.com/office/powerpoint/2010/main" xmlns="" val="322932418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1" y="963527"/>
            <a:ext cx="12110268" cy="32533"/>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4871865" y="6553149"/>
            <a:ext cx="1944215" cy="304851"/>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08569" y="44625"/>
            <a:ext cx="901700" cy="901700"/>
          </a:xfrm>
          <a:prstGeom prst="rect">
            <a:avLst/>
          </a:prstGeom>
        </p:spPr>
      </p:pic>
      <p:sp>
        <p:nvSpPr>
          <p:cNvPr id="12" name="Rectangle 11"/>
          <p:cNvSpPr/>
          <p:nvPr/>
        </p:nvSpPr>
        <p:spPr>
          <a:xfrm>
            <a:off x="2063552" y="426986"/>
            <a:ext cx="8856984" cy="400110"/>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smtClean="0">
                <a:ln>
                  <a:noFill/>
                </a:ln>
                <a:solidFill>
                  <a:srgbClr val="FF9900"/>
                </a:solidFill>
                <a:effectLst/>
                <a:uLnTx/>
                <a:uFillTx/>
                <a:latin typeface="Arial" pitchFamily="34" charset="0"/>
                <a:ea typeface="+mn-ea"/>
                <a:cs typeface="Arial" pitchFamily="34" charset="0"/>
              </a:rPr>
              <a:t>SUMMARY OF PROGRESS ON USAASA  AUDIT ACTION PLAN  </a:t>
            </a:r>
            <a:endPar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endParaRP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337" y="10261"/>
            <a:ext cx="2048412" cy="946324"/>
          </a:xfrm>
          <a:prstGeom prst="rect">
            <a:avLst/>
          </a:prstGeom>
          <a:noFill/>
          <a:ln>
            <a:noFill/>
          </a:ln>
        </p:spPr>
      </p:pic>
      <p:graphicFrame>
        <p:nvGraphicFramePr>
          <p:cNvPr id="13" name="Chart 12"/>
          <p:cNvGraphicFramePr/>
          <p:nvPr>
            <p:extLst>
              <p:ext uri="{D42A27DB-BD31-4B8C-83A1-F6EECF244321}">
                <p14:modId xmlns:p14="http://schemas.microsoft.com/office/powerpoint/2010/main" xmlns="" val="2667036007"/>
              </p:ext>
            </p:extLst>
          </p:nvPr>
        </p:nvGraphicFramePr>
        <p:xfrm>
          <a:off x="4583831" y="1132490"/>
          <a:ext cx="6972443" cy="53208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Table 13"/>
          <p:cNvGraphicFramePr>
            <a:graphicFrameLocks noGrp="1"/>
          </p:cNvGraphicFramePr>
          <p:nvPr>
            <p:extLst/>
          </p:nvPr>
        </p:nvGraphicFramePr>
        <p:xfrm>
          <a:off x="348342" y="1132491"/>
          <a:ext cx="4014651" cy="5320845"/>
        </p:xfrm>
        <a:graphic>
          <a:graphicData uri="http://schemas.openxmlformats.org/drawingml/2006/table">
            <a:tbl>
              <a:tblPr/>
              <a:tblGrid>
                <a:gridCol w="4014651">
                  <a:extLst>
                    <a:ext uri="{9D8B030D-6E8A-4147-A177-3AD203B41FA5}">
                      <a16:colId xmlns:a16="http://schemas.microsoft.com/office/drawing/2014/main" xmlns="" val="20000"/>
                    </a:ext>
                  </a:extLst>
                </a:gridCol>
              </a:tblGrid>
              <a:tr h="5320845">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dirty="0" smtClean="0">
                          <a:solidFill>
                            <a:schemeClr val="tx1"/>
                          </a:solidFill>
                          <a:effectLst/>
                          <a:latin typeface="Arial" panose="020B0604020202020204" pitchFamily="34" charset="0"/>
                          <a:ea typeface="+mn-ea"/>
                          <a:cs typeface="Arial" panose="020B0604020202020204" pitchFamily="34" charset="0"/>
                        </a:rPr>
                        <a:t>Out of 2 matters raised for PMU,  2</a:t>
                      </a:r>
                      <a:r>
                        <a:rPr lang="en-ZA" sz="1400" kern="1200" baseline="0" dirty="0" smtClean="0">
                          <a:solidFill>
                            <a:schemeClr val="tx1"/>
                          </a:solidFill>
                          <a:effectLst/>
                          <a:latin typeface="Arial" panose="020B0604020202020204" pitchFamily="34" charset="0"/>
                          <a:ea typeface="+mn-ea"/>
                          <a:cs typeface="Arial" panose="020B0604020202020204" pitchFamily="34" charset="0"/>
                        </a:rPr>
                        <a:t>  were </a:t>
                      </a:r>
                      <a:r>
                        <a:rPr lang="en-ZA" sz="1400" kern="1200" dirty="0" smtClean="0">
                          <a:solidFill>
                            <a:schemeClr val="tx1"/>
                          </a:solidFill>
                          <a:effectLst/>
                          <a:latin typeface="Arial" panose="020B0604020202020204" pitchFamily="34" charset="0"/>
                          <a:ea typeface="+mn-ea"/>
                          <a:cs typeface="Arial" panose="020B0604020202020204" pitchFamily="34" charset="0"/>
                        </a:rPr>
                        <a:t>resolved .</a:t>
                      </a:r>
                    </a:p>
                    <a:p>
                      <a:pPr marL="285750" indent="-285750" algn="l" defTabSz="914400" rtl="0" eaLnBrk="1" latinLnBrk="0" hangingPunct="1">
                        <a:buFont typeface="Arial" panose="020B0604020202020204" pitchFamily="34" charset="0"/>
                        <a:buChar char="•"/>
                      </a:pPr>
                      <a:endParaRPr lang="en-ZA" sz="1400" kern="1200" dirty="0" smtClean="0">
                        <a:solidFill>
                          <a:schemeClr val="tx1"/>
                        </a:solidFill>
                        <a:effectLst/>
                        <a:latin typeface="Arial" panose="020B0604020202020204" pitchFamily="34" charset="0"/>
                        <a:ea typeface="+mn-ea"/>
                        <a:cs typeface="Arial" panose="020B0604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dirty="0" smtClean="0">
                          <a:solidFill>
                            <a:schemeClr val="tx1"/>
                          </a:solidFill>
                          <a:effectLst/>
                          <a:latin typeface="Arial" panose="020B0604020202020204" pitchFamily="34" charset="0"/>
                          <a:ea typeface="+mn-ea"/>
                          <a:cs typeface="Arial" panose="020B0604020202020204" pitchFamily="34" charset="0"/>
                        </a:rPr>
                        <a:t>Out of 10 matters raised for Finance, all were resolved .</a:t>
                      </a:r>
                    </a:p>
                    <a:p>
                      <a:pPr marL="0" indent="0" algn="l" defTabSz="914400" rtl="0" eaLnBrk="1" latinLnBrk="0" hangingPunct="1">
                        <a:buFont typeface="Arial" panose="020B0604020202020204" pitchFamily="34" charset="0"/>
                        <a:buNone/>
                      </a:pPr>
                      <a:endParaRPr lang="en-ZA" sz="1400" kern="1200" dirty="0" smtClean="0">
                        <a:solidFill>
                          <a:schemeClr val="tx1"/>
                        </a:solidFill>
                        <a:effectLst/>
                        <a:latin typeface="Arial" panose="020B0604020202020204" pitchFamily="34" charset="0"/>
                        <a:ea typeface="+mn-ea"/>
                        <a:cs typeface="Arial" panose="020B0604020202020204" pitchFamily="34" charset="0"/>
                      </a:endParaRPr>
                    </a:p>
                    <a:p>
                      <a:pPr marL="285750" indent="-285750" algn="l" defTabSz="914400" rtl="0" eaLnBrk="1" latinLnBrk="0" hangingPunct="1">
                        <a:buFont typeface="Arial" panose="020B0604020202020204" pitchFamily="34" charset="0"/>
                        <a:buChar char="•"/>
                      </a:pPr>
                      <a:r>
                        <a:rPr lang="en-ZA" sz="1400" kern="1200" dirty="0" smtClean="0">
                          <a:solidFill>
                            <a:schemeClr val="tx1"/>
                          </a:solidFill>
                          <a:effectLst/>
                          <a:latin typeface="Arial" panose="020B0604020202020204" pitchFamily="34" charset="0"/>
                          <a:ea typeface="+mn-ea"/>
                          <a:cs typeface="Arial" panose="020B0604020202020204" pitchFamily="34" charset="0"/>
                        </a:rPr>
                        <a:t>Out of 1 matter raised for SCM,  1</a:t>
                      </a:r>
                      <a:r>
                        <a:rPr lang="en-ZA" sz="1400" kern="1200" baseline="0" dirty="0" smtClean="0">
                          <a:solidFill>
                            <a:schemeClr val="tx1"/>
                          </a:solidFill>
                          <a:effectLst/>
                          <a:latin typeface="Arial" panose="020B0604020202020204" pitchFamily="34" charset="0"/>
                          <a:ea typeface="+mn-ea"/>
                          <a:cs typeface="Arial" panose="020B0604020202020204" pitchFamily="34" charset="0"/>
                        </a:rPr>
                        <a:t> was </a:t>
                      </a:r>
                      <a:r>
                        <a:rPr lang="en-ZA" sz="1400" kern="1200" dirty="0" smtClean="0">
                          <a:solidFill>
                            <a:schemeClr val="tx1"/>
                          </a:solidFill>
                          <a:effectLst/>
                          <a:latin typeface="Arial" panose="020B0604020202020204" pitchFamily="34" charset="0"/>
                          <a:ea typeface="+mn-ea"/>
                          <a:cs typeface="Arial" panose="020B0604020202020204" pitchFamily="34" charset="0"/>
                        </a:rPr>
                        <a:t>resolved</a:t>
                      </a:r>
                    </a:p>
                    <a:p>
                      <a:pPr marL="0" indent="0" algn="l" defTabSz="914400" rtl="0" eaLnBrk="1" latinLnBrk="0" hangingPunct="1">
                        <a:buFont typeface="Arial" panose="020B0604020202020204" pitchFamily="34" charset="0"/>
                        <a:buNone/>
                      </a:pPr>
                      <a:endParaRPr lang="en-ZA" sz="1400" kern="1200" dirty="0" smtClean="0">
                        <a:solidFill>
                          <a:schemeClr val="tx1"/>
                        </a:solidFill>
                        <a:effectLst/>
                        <a:latin typeface="Arial" panose="020B0604020202020204" pitchFamily="34" charset="0"/>
                        <a:ea typeface="+mn-ea"/>
                        <a:cs typeface="Arial" panose="020B0604020202020204" pitchFamily="34" charset="0"/>
                      </a:endParaRPr>
                    </a:p>
                    <a:p>
                      <a:pPr marL="285750" indent="-285750" algn="l" defTabSz="914400" rtl="0" eaLnBrk="1" latinLnBrk="0" hangingPunct="1">
                        <a:buFont typeface="Arial" panose="020B0604020202020204" pitchFamily="34" charset="0"/>
                        <a:buChar char="•"/>
                      </a:pPr>
                      <a:r>
                        <a:rPr lang="en-US" sz="1400" kern="1200" dirty="0" smtClean="0">
                          <a:solidFill>
                            <a:schemeClr val="tx1"/>
                          </a:solidFill>
                          <a:effectLst/>
                          <a:latin typeface="Arial" panose="020B0604020202020204" pitchFamily="34" charset="0"/>
                          <a:ea typeface="+mn-ea"/>
                          <a:cs typeface="Arial" panose="020B0604020202020204" pitchFamily="34" charset="0"/>
                        </a:rPr>
                        <a:t>Out of 1 matter raised for Corporate Services1 still  to be resolved.</a:t>
                      </a:r>
                    </a:p>
                    <a:p>
                      <a:pPr marL="0" indent="0" algn="l" defTabSz="914400" rtl="0" eaLnBrk="1" latinLnBrk="0" hangingPunct="1">
                        <a:buFont typeface="Arial" panose="020B0604020202020204" pitchFamily="34" charset="0"/>
                        <a:buNone/>
                      </a:pPr>
                      <a:endParaRPr lang="en-ZA" sz="1400" kern="1200" dirty="0" smtClean="0">
                        <a:solidFill>
                          <a:schemeClr val="tx1"/>
                        </a:solidFill>
                        <a:effectLst/>
                        <a:latin typeface="Arial" panose="020B0604020202020204" pitchFamily="34" charset="0"/>
                        <a:ea typeface="+mn-ea"/>
                        <a:cs typeface="Arial" panose="020B0604020202020204" pitchFamily="34" charset="0"/>
                      </a:endParaRPr>
                    </a:p>
                    <a:p>
                      <a:pPr marL="0" indent="0" algn="l" defTabSz="914400" rtl="0" eaLnBrk="1" latinLnBrk="0" hangingPunct="1">
                        <a:buFont typeface="Arial" panose="020B0604020202020204" pitchFamily="34" charset="0"/>
                        <a:buNone/>
                      </a:pPr>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a:lnL w="12700" cmpd="sng">
                      <a:solidFill>
                        <a:sysClr val="windowText" lastClr="000000"/>
                      </a:solidFill>
                      <a:prstDash val="solid"/>
                    </a:lnL>
                    <a:lnR w="12700" cmpd="sng">
                      <a:solidFill>
                        <a:sysClr val="windowText" lastClr="000000"/>
                      </a:solidFill>
                      <a:prstDash val="solid"/>
                    </a:lnR>
                    <a:lnT w="12700" cmpd="sng">
                      <a:solidFill>
                        <a:sysClr val="windowText" lastClr="000000"/>
                      </a:solidFill>
                      <a:prstDash val="solid"/>
                    </a:lnT>
                    <a:lnB w="12700" cmpd="sng">
                      <a:solidFill>
                        <a:sysClr val="windowText" lastClr="000000"/>
                      </a:solid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0"/>
                  </a:ext>
                </a:extLst>
              </a:tr>
            </a:tbl>
          </a:graphicData>
        </a:graphic>
      </p:graphicFrame>
      <p:graphicFrame>
        <p:nvGraphicFramePr>
          <p:cNvPr id="2" name="Table 1"/>
          <p:cNvGraphicFramePr>
            <a:graphicFrameLocks noGrp="1"/>
          </p:cNvGraphicFramePr>
          <p:nvPr>
            <p:extLst/>
          </p:nvPr>
        </p:nvGraphicFramePr>
        <p:xfrm>
          <a:off x="479376" y="3969131"/>
          <a:ext cx="3744416" cy="2230140"/>
        </p:xfrm>
        <a:graphic>
          <a:graphicData uri="http://schemas.openxmlformats.org/drawingml/2006/table">
            <a:tbl>
              <a:tblPr firstRow="1" bandRow="1">
                <a:tableStyleId>{5940675A-B579-460E-94D1-54222C63F5DA}</a:tableStyleId>
              </a:tblPr>
              <a:tblGrid>
                <a:gridCol w="1946719">
                  <a:extLst>
                    <a:ext uri="{9D8B030D-6E8A-4147-A177-3AD203B41FA5}">
                      <a16:colId xmlns:a16="http://schemas.microsoft.com/office/drawing/2014/main" xmlns="" val="3596511178"/>
                    </a:ext>
                  </a:extLst>
                </a:gridCol>
                <a:gridCol w="1797697">
                  <a:extLst>
                    <a:ext uri="{9D8B030D-6E8A-4147-A177-3AD203B41FA5}">
                      <a16:colId xmlns:a16="http://schemas.microsoft.com/office/drawing/2014/main" xmlns="" val="1638125286"/>
                    </a:ext>
                  </a:extLst>
                </a:gridCol>
              </a:tblGrid>
              <a:tr h="371690">
                <a:tc gridSpan="2">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Arial" panose="020B0604020202020204" pitchFamily="34" charset="0"/>
                          <a:ea typeface="+mn-ea"/>
                          <a:cs typeface="Arial" panose="020B0604020202020204" pitchFamily="34" charset="0"/>
                        </a:rPr>
                        <a:t>Percentage</a:t>
                      </a:r>
                    </a:p>
                  </a:txBody>
                  <a:tcPr>
                    <a:solidFill>
                      <a:srgbClr val="FFC000"/>
                    </a:solidFill>
                  </a:tcPr>
                </a:tc>
                <a:tc hMerge="1">
                  <a:txBody>
                    <a:bodyPr/>
                    <a:lstStyle/>
                    <a:p>
                      <a:endParaRPr lang="en-ZA" dirty="0"/>
                    </a:p>
                  </a:txBody>
                  <a:tcPr/>
                </a:tc>
                <a:extLst>
                  <a:ext uri="{0D108BD9-81ED-4DB2-BD59-A6C34878D82A}">
                    <a16:rowId xmlns:a16="http://schemas.microsoft.com/office/drawing/2014/main" xmlns="" val="3743258993"/>
                  </a:ext>
                </a:extLst>
              </a:tr>
              <a:tr h="371690">
                <a:tc>
                  <a:txBody>
                    <a:bodyPr/>
                    <a:lstStyle/>
                    <a:p>
                      <a:r>
                        <a:rPr lang="en-ZA" sz="1200" b="1" kern="1200" dirty="0" smtClean="0">
                          <a:solidFill>
                            <a:schemeClr val="tx1"/>
                          </a:solidFill>
                          <a:effectLst/>
                          <a:latin typeface="Arial" panose="020B0604020202020204" pitchFamily="34" charset="0"/>
                          <a:ea typeface="+mn-ea"/>
                          <a:cs typeface="Arial" panose="020B0604020202020204" pitchFamily="34" charset="0"/>
                        </a:rPr>
                        <a:t>PMU </a:t>
                      </a:r>
                      <a:endParaRPr lang="en-ZA" sz="12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ZA"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80%</a:t>
                      </a:r>
                    </a:p>
                  </a:txBody>
                  <a:tcPr/>
                </a:tc>
                <a:extLst>
                  <a:ext uri="{0D108BD9-81ED-4DB2-BD59-A6C34878D82A}">
                    <a16:rowId xmlns:a16="http://schemas.microsoft.com/office/drawing/2014/main" xmlns="" val="3776617812"/>
                  </a:ext>
                </a:extLst>
              </a:tr>
              <a:tr h="371690">
                <a:tc>
                  <a:txBody>
                    <a:bodyPr/>
                    <a:lstStyle/>
                    <a:p>
                      <a:r>
                        <a:rPr kumimoji="0" lang="en-ZA"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Finance</a:t>
                      </a:r>
                      <a:endParaRPr lang="en-ZA" sz="12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ZA"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89%</a:t>
                      </a:r>
                    </a:p>
                  </a:txBody>
                  <a:tcPr/>
                </a:tc>
                <a:extLst>
                  <a:ext uri="{0D108BD9-81ED-4DB2-BD59-A6C34878D82A}">
                    <a16:rowId xmlns:a16="http://schemas.microsoft.com/office/drawing/2014/main" xmlns="" val="323320557"/>
                  </a:ext>
                </a:extLst>
              </a:tr>
              <a:tr h="371690">
                <a:tc>
                  <a:txBody>
                    <a:bodyPr/>
                    <a:lstStyle/>
                    <a:p>
                      <a:r>
                        <a:rPr kumimoji="0" lang="en-ZA"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SCM</a:t>
                      </a:r>
                      <a:endParaRPr lang="en-ZA" sz="12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ZA"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100%</a:t>
                      </a:r>
                    </a:p>
                  </a:txBody>
                  <a:tcPr/>
                </a:tc>
                <a:extLst>
                  <a:ext uri="{0D108BD9-81ED-4DB2-BD59-A6C34878D82A}">
                    <a16:rowId xmlns:a16="http://schemas.microsoft.com/office/drawing/2014/main" xmlns="" val="2624128667"/>
                  </a:ext>
                </a:extLst>
              </a:tr>
              <a:tr h="371690">
                <a:tc>
                  <a:txBody>
                    <a:bodyPr/>
                    <a:lstStyle/>
                    <a:p>
                      <a:r>
                        <a:rPr kumimoji="0" lang="en-ZA"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Corporate Service </a:t>
                      </a:r>
                      <a:endParaRPr lang="en-ZA" sz="1200" dirty="0"/>
                    </a:p>
                  </a:txBody>
                  <a:tcPr/>
                </a:tc>
                <a:tc>
                  <a:txBody>
                    <a:bodyPr/>
                    <a:lstStyle/>
                    <a:p>
                      <a:pPr algn="r"/>
                      <a:r>
                        <a:rPr kumimoji="0" lang="en-ZA"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50% </a:t>
                      </a:r>
                      <a:endParaRPr lang="en-ZA" sz="1200" dirty="0"/>
                    </a:p>
                  </a:txBody>
                  <a:tcPr/>
                </a:tc>
                <a:extLst>
                  <a:ext uri="{0D108BD9-81ED-4DB2-BD59-A6C34878D82A}">
                    <a16:rowId xmlns:a16="http://schemas.microsoft.com/office/drawing/2014/main" xmlns="" val="3405488082"/>
                  </a:ext>
                </a:extLst>
              </a:tr>
              <a:tr h="371690">
                <a:tc>
                  <a:txBody>
                    <a:bodyPr/>
                    <a:lstStyle/>
                    <a:p>
                      <a:r>
                        <a:rPr kumimoji="0" lang="en-ZA"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Corporate Governance </a:t>
                      </a:r>
                      <a:endParaRPr lang="en-ZA" sz="1200" dirty="0"/>
                    </a:p>
                  </a:txBody>
                  <a:tcPr/>
                </a:tc>
                <a:tc>
                  <a:txBody>
                    <a:bodyPr/>
                    <a:lstStyle/>
                    <a:p>
                      <a:pPr algn="r"/>
                      <a:r>
                        <a:rPr kumimoji="0" lang="en-ZA"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100% </a:t>
                      </a:r>
                      <a:endParaRPr lang="en-ZA" sz="1200" dirty="0"/>
                    </a:p>
                  </a:txBody>
                  <a:tcPr/>
                </a:tc>
                <a:extLst>
                  <a:ext uri="{0D108BD9-81ED-4DB2-BD59-A6C34878D82A}">
                    <a16:rowId xmlns:a16="http://schemas.microsoft.com/office/drawing/2014/main" xmlns="" val="1281232149"/>
                  </a:ext>
                </a:extLst>
              </a:tr>
            </a:tbl>
          </a:graphicData>
        </a:graphic>
      </p:graphicFrame>
    </p:spTree>
    <p:extLst>
      <p:ext uri="{BB962C8B-B14F-4D97-AF65-F5344CB8AC3E}">
        <p14:creationId xmlns:p14="http://schemas.microsoft.com/office/powerpoint/2010/main" xmlns="" val="3448234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p:txBody>
          <a:bodyPr>
            <a:normAutofit/>
          </a:bodyPr>
          <a:lstStyle/>
          <a:p>
            <a:r>
              <a:rPr lang="en-ZA" sz="2000" b="1" dirty="0" smtClean="0">
                <a:latin typeface="Arial" panose="020B0604020202020204" pitchFamily="34" charset="0"/>
                <a:cs typeface="Arial" panose="020B0604020202020204" pitchFamily="34" charset="0"/>
              </a:rPr>
              <a:t>USAASA AUDITED </a:t>
            </a:r>
            <a:r>
              <a:rPr lang="en-ZA" sz="2000" b="1" dirty="0">
                <a:latin typeface="Arial" panose="020B0604020202020204" pitchFamily="34" charset="0"/>
                <a:cs typeface="Arial" panose="020B0604020202020204" pitchFamily="34" charset="0"/>
              </a:rPr>
              <a:t>FINANCIAL </a:t>
            </a:r>
            <a:r>
              <a:rPr lang="en-ZA" sz="2000" b="1" dirty="0" smtClean="0">
                <a:latin typeface="Arial" panose="020B0604020202020204" pitchFamily="34" charset="0"/>
                <a:cs typeface="Arial" panose="020B0604020202020204" pitchFamily="34" charset="0"/>
              </a:rPr>
              <a:t>STATEMENTS</a:t>
            </a:r>
          </a:p>
          <a:p>
            <a:endParaRPr lang="en-ZA" sz="2000" b="1" dirty="0">
              <a:latin typeface="Arial" panose="020B0604020202020204" pitchFamily="34" charset="0"/>
              <a:cs typeface="Arial" panose="020B0604020202020204" pitchFamily="34" charset="0"/>
            </a:endParaRPr>
          </a:p>
          <a:p>
            <a:r>
              <a:rPr lang="en-ZA" sz="2000" b="1" dirty="0">
                <a:latin typeface="Arial" panose="020B0604020202020204" pitchFamily="34" charset="0"/>
                <a:cs typeface="Arial" panose="020B0604020202020204" pitchFamily="34" charset="0"/>
              </a:rPr>
              <a:t>2019/2020 FY</a:t>
            </a:r>
          </a:p>
        </p:txBody>
      </p:sp>
    </p:spTree>
    <p:extLst>
      <p:ext uri="{BB962C8B-B14F-4D97-AF65-F5344CB8AC3E}">
        <p14:creationId xmlns:p14="http://schemas.microsoft.com/office/powerpoint/2010/main" xmlns="" val="403178084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1078585"/>
            <a:ext cx="12192000" cy="19956"/>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5015880" y="6484304"/>
            <a:ext cx="2232248" cy="257064"/>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0" i="0" u="none" strike="noStrike" kern="1200" cap="none" spc="0" normalizeH="0" baseline="0" noProof="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15</a:t>
            </a:fld>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90300" y="0"/>
            <a:ext cx="901700" cy="901700"/>
          </a:xfrm>
          <a:prstGeom prst="rect">
            <a:avLst/>
          </a:prstGeom>
        </p:spPr>
      </p:pic>
      <p:sp>
        <p:nvSpPr>
          <p:cNvPr id="12" name="Rectangle 11"/>
          <p:cNvSpPr/>
          <p:nvPr/>
        </p:nvSpPr>
        <p:spPr>
          <a:xfrm>
            <a:off x="1343472" y="188640"/>
            <a:ext cx="10153128" cy="707886"/>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smtClean="0">
              <a:ln>
                <a:noFill/>
              </a:ln>
              <a:solidFill>
                <a:srgbClr val="FF9900"/>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endParaRP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7176" y="0"/>
            <a:ext cx="1403648" cy="836712"/>
          </a:xfrm>
          <a:prstGeom prst="rect">
            <a:avLst/>
          </a:prstGeom>
          <a:noFill/>
          <a:ln>
            <a:noFill/>
          </a:ln>
        </p:spPr>
      </p:pic>
      <p:sp>
        <p:nvSpPr>
          <p:cNvPr id="10" name="Slide Number Placeholder 7"/>
          <p:cNvSpPr txBox="1">
            <a:spLocks/>
          </p:cNvSpPr>
          <p:nvPr/>
        </p:nvSpPr>
        <p:spPr bwMode="auto">
          <a:xfrm>
            <a:off x="4943872" y="5085184"/>
            <a:ext cx="568863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3"/>
          <p:cNvSpPr/>
          <p:nvPr/>
        </p:nvSpPr>
        <p:spPr>
          <a:xfrm>
            <a:off x="2063552" y="157767"/>
            <a:ext cx="9001000"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2000" i="0" u="none" strike="noStrike" kern="0" cap="none" spc="0" normalizeH="0" baseline="0" noProof="0" dirty="0" smtClean="0">
                <a:ln>
                  <a:noFill/>
                </a:ln>
                <a:solidFill>
                  <a:srgbClr val="FF9900"/>
                </a:solidFill>
                <a:effectLst/>
                <a:uLnTx/>
                <a:uFillTx/>
                <a:sym typeface="Calibri"/>
              </a:rPr>
              <a:t>Audited USAASA Annual Financial Statements 2019/2020</a:t>
            </a:r>
            <a:r>
              <a:rPr kumimoji="0" lang="en-ZA" sz="2000" b="0" i="0" u="none" strike="noStrike" kern="0" cap="none" spc="0" normalizeH="0" baseline="0" noProof="0" dirty="0" smtClean="0">
                <a:ln>
                  <a:noFill/>
                </a:ln>
                <a:solidFill>
                  <a:srgbClr val="FF9900"/>
                </a:solidFill>
                <a:effectLst/>
                <a:uLnTx/>
                <a:uFillTx/>
                <a:sym typeface="Calibri"/>
              </a:rPr>
              <a:t/>
            </a:r>
            <a:br>
              <a:rPr kumimoji="0" lang="en-ZA" sz="2000" b="0" i="0" u="none" strike="noStrike" kern="0" cap="none" spc="0" normalizeH="0" baseline="0" noProof="0" dirty="0" smtClean="0">
                <a:ln>
                  <a:noFill/>
                </a:ln>
                <a:solidFill>
                  <a:srgbClr val="FF9900"/>
                </a:solidFill>
                <a:effectLst/>
                <a:uLnTx/>
                <a:uFillTx/>
                <a:sym typeface="Calibri"/>
              </a:rPr>
            </a:br>
            <a:r>
              <a:rPr kumimoji="0" lang="en-ZA" sz="2000" b="0" i="0" u="none" strike="noStrike" kern="0" cap="none" spc="0" normalizeH="0" baseline="0" noProof="0" dirty="0" smtClean="0">
                <a:ln>
                  <a:noFill/>
                </a:ln>
                <a:solidFill>
                  <a:srgbClr val="FF9900"/>
                </a:solidFill>
                <a:effectLst/>
                <a:uLnTx/>
                <a:uFillTx/>
                <a:sym typeface="Calibri"/>
              </a:rPr>
              <a:t>Statement of Financial Position as at 31 March 2020</a:t>
            </a:r>
            <a:endParaRPr kumimoji="0" lang="en-ZA" sz="1800" b="0" i="0" u="none" strike="noStrike" kern="0" cap="none" spc="0" normalizeH="0" baseline="0" noProof="0" dirty="0" smtClean="0">
              <a:ln>
                <a:noFill/>
              </a:ln>
              <a:solidFill>
                <a:sysClr val="windowText" lastClr="000000"/>
              </a:solidFill>
              <a:effectLst/>
              <a:uLnTx/>
              <a:uFillTx/>
            </a:endParaRPr>
          </a:p>
        </p:txBody>
      </p:sp>
      <p:graphicFrame>
        <p:nvGraphicFramePr>
          <p:cNvPr id="14" name="Table 13"/>
          <p:cNvGraphicFramePr>
            <a:graphicFrameLocks noGrp="1"/>
          </p:cNvGraphicFramePr>
          <p:nvPr>
            <p:extLst>
              <p:ext uri="{D42A27DB-BD31-4B8C-83A1-F6EECF244321}">
                <p14:modId xmlns:p14="http://schemas.microsoft.com/office/powerpoint/2010/main" xmlns="" val="189625372"/>
              </p:ext>
            </p:extLst>
          </p:nvPr>
        </p:nvGraphicFramePr>
        <p:xfrm>
          <a:off x="551384" y="1479352"/>
          <a:ext cx="11305256" cy="4987832"/>
        </p:xfrm>
        <a:graphic>
          <a:graphicData uri="http://schemas.openxmlformats.org/drawingml/2006/table">
            <a:tbl>
              <a:tblPr firstRow="1" firstCol="1" lastRow="1" lastCol="1" bandRow="1" bandCol="1"/>
              <a:tblGrid>
                <a:gridCol w="4391970">
                  <a:extLst>
                    <a:ext uri="{9D8B030D-6E8A-4147-A177-3AD203B41FA5}">
                      <a16:colId xmlns:a16="http://schemas.microsoft.com/office/drawing/2014/main" xmlns="" val="3978759604"/>
                    </a:ext>
                  </a:extLst>
                </a:gridCol>
                <a:gridCol w="2016742">
                  <a:extLst>
                    <a:ext uri="{9D8B030D-6E8A-4147-A177-3AD203B41FA5}">
                      <a16:colId xmlns:a16="http://schemas.microsoft.com/office/drawing/2014/main" xmlns="" val="3131570226"/>
                    </a:ext>
                  </a:extLst>
                </a:gridCol>
                <a:gridCol w="2863225">
                  <a:extLst>
                    <a:ext uri="{9D8B030D-6E8A-4147-A177-3AD203B41FA5}">
                      <a16:colId xmlns:a16="http://schemas.microsoft.com/office/drawing/2014/main" xmlns="" val="2287792411"/>
                    </a:ext>
                  </a:extLst>
                </a:gridCol>
                <a:gridCol w="2033319">
                  <a:extLst>
                    <a:ext uri="{9D8B030D-6E8A-4147-A177-3AD203B41FA5}">
                      <a16:colId xmlns:a16="http://schemas.microsoft.com/office/drawing/2014/main" xmlns="" val="2237239938"/>
                    </a:ext>
                  </a:extLst>
                </a:gridCol>
              </a:tblGrid>
              <a:tr h="209964">
                <a:tc rowSpan="2">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spcAft>
                          <a:spcPts val="0"/>
                        </a:spcAft>
                      </a:pPr>
                      <a:r>
                        <a:rPr lang="en-US" sz="1000" dirty="0">
                          <a:effectLst/>
                          <a:latin typeface="Times New Roman" panose="02020603050405020304" pitchFamily="18" charset="0"/>
                          <a:ea typeface="Trebuchet MS" panose="020B0603020202020204" pitchFamily="34" charset="0"/>
                          <a:cs typeface="Trebuchet MS" panose="020B0603020202020204" pitchFamily="34" charset="0"/>
                        </a:rPr>
                        <a:t> </a:t>
                      </a:r>
                      <a:endParaRPr lang="en-ZA" sz="11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solidFill>
                      <a:srgbClr val="487E94"/>
                    </a:solid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solidFill>
                      <a:srgbClr val="487E94"/>
                    </a:solid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L="317500">
                        <a:lnSpc>
                          <a:spcPts val="1265"/>
                        </a:lnSpc>
                        <a:spcBef>
                          <a:spcPts val="170"/>
                        </a:spcBef>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2020</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solidFill>
                      <a:srgbClr val="487E94"/>
                    </a:solid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L="209550">
                        <a:lnSpc>
                          <a:spcPts val="1265"/>
                        </a:lnSpc>
                        <a:spcBef>
                          <a:spcPts val="170"/>
                        </a:spcBef>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2019</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solidFill>
                      <a:srgbClr val="487E94"/>
                    </a:solidFill>
                  </a:tcPr>
                </a:tc>
                <a:extLst>
                  <a:ext uri="{0D108BD9-81ED-4DB2-BD59-A6C34878D82A}">
                    <a16:rowId xmlns:a16="http://schemas.microsoft.com/office/drawing/2014/main" xmlns="" val="2604411090"/>
                  </a:ext>
                </a:extLst>
              </a:tr>
              <a:tr h="199705">
                <a:tc vMerge="1">
                  <a:txBody>
                    <a:bodyPr/>
                    <a:lstStyle/>
                    <a:p>
                      <a:endParaRPr lang="en-ZA"/>
                    </a:p>
                  </a:txBody>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50165" algn="r">
                        <a:spcBef>
                          <a:spcPts val="215"/>
                        </a:spcBef>
                        <a:spcAft>
                          <a:spcPts val="0"/>
                        </a:spcAft>
                      </a:pPr>
                      <a:r>
                        <a:rPr lang="en-US" sz="120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NOTES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solidFill>
                      <a:srgbClr val="487E94"/>
                    </a:solid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L="301625">
                        <a:lnSpc>
                          <a:spcPts val="1325"/>
                        </a:lnSpc>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R’000</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solidFill>
                      <a:srgbClr val="487E94"/>
                    </a:solid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L="193675">
                        <a:lnSpc>
                          <a:spcPts val="1325"/>
                        </a:lnSpc>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R’000</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solidFill>
                      <a:srgbClr val="487E94"/>
                    </a:solidFill>
                  </a:tcPr>
                </a:tc>
                <a:extLst>
                  <a:ext uri="{0D108BD9-81ED-4DB2-BD59-A6C34878D82A}">
                    <a16:rowId xmlns:a16="http://schemas.microsoft.com/office/drawing/2014/main" xmlns="" val="110536229"/>
                  </a:ext>
                </a:extLst>
              </a:tr>
              <a:tr h="559448">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L="52070" algn="l">
                        <a:spcBef>
                          <a:spcPts val="1065"/>
                        </a:spcBef>
                        <a:spcAft>
                          <a:spcPts val="0"/>
                        </a:spcAft>
                      </a:pPr>
                      <a:r>
                        <a:rPr lang="en-US" sz="1200" b="1" dirty="0">
                          <a:solidFill>
                            <a:srgbClr val="487E94"/>
                          </a:solidFill>
                          <a:effectLst/>
                          <a:latin typeface="Arial" panose="020B0604020202020204" pitchFamily="34" charset="0"/>
                          <a:ea typeface="Trebuchet MS" panose="020B0603020202020204" pitchFamily="34" charset="0"/>
                          <a:cs typeface="Arial" panose="020B0604020202020204" pitchFamily="34" charset="0"/>
                        </a:rPr>
                        <a:t>ASSETS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2070" algn="l">
                        <a:spcBef>
                          <a:spcPts val="365"/>
                        </a:spcBef>
                        <a:spcAft>
                          <a:spcPts val="0"/>
                        </a:spcAft>
                      </a:pPr>
                      <a:r>
                        <a:rPr lang="en-US" sz="1200" b="1" dirty="0">
                          <a:solidFill>
                            <a:srgbClr val="6D6E71"/>
                          </a:solidFill>
                          <a:effectLst/>
                          <a:latin typeface="Arial" panose="020B0604020202020204" pitchFamily="34" charset="0"/>
                          <a:ea typeface="Trebuchet MS" panose="020B0603020202020204" pitchFamily="34" charset="0"/>
                          <a:cs typeface="Arial" panose="020B0604020202020204" pitchFamily="34" charset="0"/>
                        </a:rPr>
                        <a:t>CURRENT ASSETS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610287567"/>
                  </a:ext>
                </a:extLst>
              </a:tr>
              <a:tr h="199705">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L="50800" algn="l">
                        <a:spcBef>
                          <a:spcPts val="18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Inventories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146050" algn="r">
                        <a:spcBef>
                          <a:spcPts val="18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4</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193040" algn="r">
                        <a:spcBef>
                          <a:spcPts val="18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85725" algn="r">
                        <a:spcBef>
                          <a:spcPts val="18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5</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845371797"/>
                  </a:ext>
                </a:extLst>
              </a:tr>
              <a:tr h="201757">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L="50800" algn="l">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Receivables from exchange transactions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14605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5</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19304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1 721</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85725"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936</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838757872"/>
                  </a:ext>
                </a:extLst>
              </a:tr>
              <a:tr h="194233">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L="50800" algn="l">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Cash and cash equivalents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14605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6</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19304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34 355</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85725"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21 081</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59689000"/>
                  </a:ext>
                </a:extLst>
              </a:tr>
              <a:tr h="194917">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l">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solidFill>
                      <a:srgbClr val="BCBEC0"/>
                    </a:solid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solidFill>
                      <a:srgbClr val="BCBEC0"/>
                    </a:solid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193040"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36 076</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CBEC0"/>
                    </a:solid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85725"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22 022</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CBEC0"/>
                    </a:solidFill>
                  </a:tcPr>
                </a:tc>
                <a:extLst>
                  <a:ext uri="{0D108BD9-81ED-4DB2-BD59-A6C34878D82A}">
                    <a16:rowId xmlns:a16="http://schemas.microsoft.com/office/drawing/2014/main" xmlns="" val="1249337730"/>
                  </a:ext>
                </a:extLst>
              </a:tr>
              <a:tr h="426082">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l">
                        <a:spcBef>
                          <a:spcPts val="5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2070" algn="l">
                        <a:spcAft>
                          <a:spcPts val="0"/>
                        </a:spcAft>
                      </a:pPr>
                      <a:r>
                        <a:rPr lang="en-US" sz="1200" b="1" dirty="0">
                          <a:solidFill>
                            <a:srgbClr val="6D6E71"/>
                          </a:solidFill>
                          <a:effectLst/>
                          <a:latin typeface="Arial" panose="020B0604020202020204" pitchFamily="34" charset="0"/>
                          <a:ea typeface="Trebuchet MS" panose="020B0603020202020204" pitchFamily="34" charset="0"/>
                          <a:cs typeface="Arial" panose="020B0604020202020204" pitchFamily="34" charset="0"/>
                        </a:rPr>
                        <a:t>NON-CURRENT ASSETS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260404111"/>
                  </a:ext>
                </a:extLst>
              </a:tr>
              <a:tr h="199705">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L="50800" algn="l">
                        <a:spcBef>
                          <a:spcPts val="18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Property and equipment</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146050" algn="r">
                        <a:spcBef>
                          <a:spcPts val="18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2</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193040" algn="r">
                        <a:spcBef>
                          <a:spcPts val="18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596</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85725" algn="r">
                        <a:spcBef>
                          <a:spcPts val="18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1 516</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142746392"/>
                  </a:ext>
                </a:extLst>
              </a:tr>
              <a:tr h="201757">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L="50800" algn="l">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Intangible assets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14605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3</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19304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29</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85725"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15 251</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3251392846"/>
                  </a:ext>
                </a:extLst>
              </a:tr>
              <a:tr h="194233">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L="50800" algn="l">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Total Assets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19304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625</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85725"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16 767</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08155900"/>
                  </a:ext>
                </a:extLst>
              </a:tr>
              <a:tr h="194233">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l">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solidFill>
                      <a:srgbClr val="BCBEC0"/>
                    </a:solid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solidFill>
                      <a:srgbClr val="BCBEC0"/>
                    </a:solid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193040"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36 701</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CBEC0"/>
                    </a:solid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85725"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38 789</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CBEC0"/>
                    </a:solidFill>
                  </a:tcPr>
                </a:tc>
                <a:extLst>
                  <a:ext uri="{0D108BD9-81ED-4DB2-BD59-A6C34878D82A}">
                    <a16:rowId xmlns:a16="http://schemas.microsoft.com/office/drawing/2014/main" xmlns="" val="3822168193"/>
                  </a:ext>
                </a:extLst>
              </a:tr>
              <a:tr h="638098">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l">
                        <a:spcBef>
                          <a:spcPts val="1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2070" algn="l">
                        <a:spcAft>
                          <a:spcPts val="0"/>
                        </a:spcAft>
                      </a:pPr>
                      <a:r>
                        <a:rPr lang="en-US" sz="1200" b="1" dirty="0">
                          <a:solidFill>
                            <a:srgbClr val="487E94"/>
                          </a:solidFill>
                          <a:effectLst/>
                          <a:latin typeface="Arial" panose="020B0604020202020204" pitchFamily="34" charset="0"/>
                          <a:ea typeface="Trebuchet MS" panose="020B0603020202020204" pitchFamily="34" charset="0"/>
                          <a:cs typeface="Arial" panose="020B0604020202020204" pitchFamily="34" charset="0"/>
                        </a:rPr>
                        <a:t>LIABILITIES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2070" algn="l">
                        <a:spcBef>
                          <a:spcPts val="365"/>
                        </a:spcBef>
                        <a:spcAft>
                          <a:spcPts val="0"/>
                        </a:spcAft>
                      </a:pPr>
                      <a:r>
                        <a:rPr lang="en-US" sz="1200" b="1" dirty="0">
                          <a:solidFill>
                            <a:srgbClr val="487E94"/>
                          </a:solidFill>
                          <a:effectLst/>
                          <a:latin typeface="Arial" panose="020B0604020202020204" pitchFamily="34" charset="0"/>
                          <a:ea typeface="Trebuchet MS" panose="020B0603020202020204" pitchFamily="34" charset="0"/>
                          <a:cs typeface="Arial" panose="020B0604020202020204" pitchFamily="34" charset="0"/>
                        </a:rPr>
                        <a:t>CURRENT LIABILITIES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927239075"/>
                  </a:ext>
                </a:extLst>
              </a:tr>
              <a:tr h="199705">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L="50800" algn="l">
                        <a:spcBef>
                          <a:spcPts val="18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Finance lease obligation</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146050" algn="r">
                        <a:spcBef>
                          <a:spcPts val="18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7</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193040" algn="r">
                        <a:spcBef>
                          <a:spcPts val="18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85725" algn="r">
                        <a:spcBef>
                          <a:spcPts val="18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51</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3845611070"/>
                  </a:ext>
                </a:extLst>
              </a:tr>
              <a:tr h="201757">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L="50800" algn="l">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Trade and other payables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14605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9</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19304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11 943</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85725"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11 044</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3189101941"/>
                  </a:ext>
                </a:extLst>
              </a:tr>
              <a:tr h="194233">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L="50800" algn="l">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Provisions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14605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8</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19304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6 244</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85725"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2 447</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49413210"/>
                  </a:ext>
                </a:extLst>
              </a:tr>
              <a:tr h="194233">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l">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193040"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18 187</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85725"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13 542</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52142042"/>
                  </a:ext>
                </a:extLst>
              </a:tr>
              <a:tr h="194917">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L="50800" algn="l">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Total Liabilities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solidFill>
                      <a:srgbClr val="BCBEC0"/>
                    </a:solid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solidFill>
                      <a:srgbClr val="BCBEC0"/>
                    </a:solid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193040"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18 187</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CBEC0"/>
                    </a:solid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85725"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13 542</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CBEC0"/>
                    </a:solidFill>
                  </a:tcPr>
                </a:tc>
                <a:extLst>
                  <a:ext uri="{0D108BD9-81ED-4DB2-BD59-A6C34878D82A}">
                    <a16:rowId xmlns:a16="http://schemas.microsoft.com/office/drawing/2014/main" xmlns="" val="1834165554"/>
                  </a:ext>
                </a:extLst>
              </a:tr>
              <a:tr h="194233">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L="50800" algn="l">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Net Assets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193040"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18 514</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85725"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25 247</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20086354"/>
                  </a:ext>
                </a:extLst>
              </a:tr>
              <a:tr h="194917">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L="50800" algn="l">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Accumulated surplus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solidFill>
                      <a:srgbClr val="BCBEC0"/>
                    </a:solid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solidFill>
                      <a:srgbClr val="BCBEC0"/>
                    </a:solid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193040"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18 514</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CBEC0"/>
                    </a:solid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R="85725"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25 246</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CBEC0"/>
                    </a:solidFill>
                  </a:tcPr>
                </a:tc>
                <a:extLst>
                  <a:ext uri="{0D108BD9-81ED-4DB2-BD59-A6C34878D82A}">
                    <a16:rowId xmlns:a16="http://schemas.microsoft.com/office/drawing/2014/main" xmlns="" val="2365046129"/>
                  </a:ext>
                </a:extLst>
              </a:tr>
            </a:tbl>
          </a:graphicData>
        </a:graphic>
      </p:graphicFrame>
    </p:spTree>
    <p:extLst>
      <p:ext uri="{BB962C8B-B14F-4D97-AF65-F5344CB8AC3E}">
        <p14:creationId xmlns:p14="http://schemas.microsoft.com/office/powerpoint/2010/main" xmlns="" val="418847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1078585"/>
            <a:ext cx="12192000" cy="19956"/>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5015880" y="6484304"/>
            <a:ext cx="2232248" cy="257064"/>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0" i="0" u="none" strike="noStrike" kern="1200" cap="none" spc="0" normalizeH="0" baseline="0" noProof="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16</a:t>
            </a:fld>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90300" y="0"/>
            <a:ext cx="901700" cy="901700"/>
          </a:xfrm>
          <a:prstGeom prst="rect">
            <a:avLst/>
          </a:prstGeom>
        </p:spPr>
      </p:pic>
      <p:sp>
        <p:nvSpPr>
          <p:cNvPr id="12" name="Rectangle 11"/>
          <p:cNvSpPr/>
          <p:nvPr/>
        </p:nvSpPr>
        <p:spPr>
          <a:xfrm>
            <a:off x="1343472" y="188640"/>
            <a:ext cx="10153128" cy="707886"/>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smtClean="0">
              <a:ln>
                <a:noFill/>
              </a:ln>
              <a:solidFill>
                <a:srgbClr val="FF9900"/>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endParaRP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7176" y="0"/>
            <a:ext cx="1403648" cy="836712"/>
          </a:xfrm>
          <a:prstGeom prst="rect">
            <a:avLst/>
          </a:prstGeom>
          <a:noFill/>
          <a:ln>
            <a:noFill/>
          </a:ln>
        </p:spPr>
      </p:pic>
      <p:sp>
        <p:nvSpPr>
          <p:cNvPr id="10" name="Slide Number Placeholder 7"/>
          <p:cNvSpPr txBox="1">
            <a:spLocks/>
          </p:cNvSpPr>
          <p:nvPr/>
        </p:nvSpPr>
        <p:spPr bwMode="auto">
          <a:xfrm>
            <a:off x="4943872" y="5085184"/>
            <a:ext cx="568863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1"/>
          <p:cNvSpPr/>
          <p:nvPr/>
        </p:nvSpPr>
        <p:spPr>
          <a:xfrm>
            <a:off x="2207568" y="220648"/>
            <a:ext cx="7776864"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2000" i="0" u="none" strike="noStrike" kern="0" cap="none" spc="0" normalizeH="0" baseline="0" noProof="0" dirty="0" smtClean="0">
                <a:ln>
                  <a:noFill/>
                </a:ln>
                <a:solidFill>
                  <a:srgbClr val="FF9900"/>
                </a:solidFill>
                <a:effectLst/>
                <a:uLnTx/>
                <a:uFillTx/>
                <a:sym typeface="Calibri"/>
              </a:rPr>
              <a:t>Audited USAASA Annual Financial Statements 2019/2020</a:t>
            </a:r>
          </a:p>
          <a:p>
            <a:pPr marL="0" marR="0" lvl="0" indent="0" algn="ctr" defTabSz="914400" eaLnBrk="1" fontAlgn="auto" latinLnBrk="0" hangingPunct="1">
              <a:lnSpc>
                <a:spcPct val="100000"/>
              </a:lnSpc>
              <a:spcBef>
                <a:spcPts val="0"/>
              </a:spcBef>
              <a:spcAft>
                <a:spcPts val="0"/>
              </a:spcAft>
              <a:buClrTx/>
              <a:buSzTx/>
              <a:buFontTx/>
              <a:buNone/>
              <a:tabLst/>
              <a:defRPr/>
            </a:pPr>
            <a:r>
              <a:rPr lang="en-ZA" sz="2000" b="0" kern="0" dirty="0" smtClean="0">
                <a:solidFill>
                  <a:srgbClr val="FF9900"/>
                </a:solidFill>
                <a:sym typeface="Calibri"/>
              </a:rPr>
              <a:t>Statement of Financial Performance</a:t>
            </a:r>
            <a:endParaRPr kumimoji="0" lang="en-ZA" sz="1800" b="0" i="0" u="none" strike="noStrike" kern="0" cap="none" spc="0" normalizeH="0" baseline="0" noProof="0" dirty="0" smtClean="0">
              <a:ln>
                <a:noFill/>
              </a:ln>
              <a:solidFill>
                <a:sysClr val="windowText" lastClr="000000"/>
              </a:solidFill>
              <a:effectLst/>
              <a:uLnTx/>
              <a:uFillTx/>
            </a:endParaRPr>
          </a:p>
        </p:txBody>
      </p:sp>
      <p:graphicFrame>
        <p:nvGraphicFramePr>
          <p:cNvPr id="3" name="Table 2"/>
          <p:cNvGraphicFramePr>
            <a:graphicFrameLocks noGrp="1"/>
          </p:cNvGraphicFramePr>
          <p:nvPr>
            <p:extLst>
              <p:ext uri="{D42A27DB-BD31-4B8C-83A1-F6EECF244321}">
                <p14:modId xmlns:p14="http://schemas.microsoft.com/office/powerpoint/2010/main" xmlns="" val="3260203245"/>
              </p:ext>
            </p:extLst>
          </p:nvPr>
        </p:nvGraphicFramePr>
        <p:xfrm>
          <a:off x="546624" y="1412776"/>
          <a:ext cx="10945215" cy="4930302"/>
        </p:xfrm>
        <a:graphic>
          <a:graphicData uri="http://schemas.openxmlformats.org/drawingml/2006/table">
            <a:tbl>
              <a:tblPr firstRow="1" firstCol="1" lastRow="1" lastCol="1" bandRow="1" bandCol="1"/>
              <a:tblGrid>
                <a:gridCol w="5542784">
                  <a:extLst>
                    <a:ext uri="{9D8B030D-6E8A-4147-A177-3AD203B41FA5}">
                      <a16:colId xmlns:a16="http://schemas.microsoft.com/office/drawing/2014/main" xmlns="" val="1941130473"/>
                    </a:ext>
                  </a:extLst>
                </a:gridCol>
                <a:gridCol w="1441992">
                  <a:extLst>
                    <a:ext uri="{9D8B030D-6E8A-4147-A177-3AD203B41FA5}">
                      <a16:colId xmlns:a16="http://schemas.microsoft.com/office/drawing/2014/main" xmlns="" val="2890827699"/>
                    </a:ext>
                  </a:extLst>
                </a:gridCol>
                <a:gridCol w="2232248">
                  <a:extLst>
                    <a:ext uri="{9D8B030D-6E8A-4147-A177-3AD203B41FA5}">
                      <a16:colId xmlns:a16="http://schemas.microsoft.com/office/drawing/2014/main" xmlns="" val="2517030314"/>
                    </a:ext>
                  </a:extLst>
                </a:gridCol>
                <a:gridCol w="1728191">
                  <a:extLst>
                    <a:ext uri="{9D8B030D-6E8A-4147-A177-3AD203B41FA5}">
                      <a16:colId xmlns:a16="http://schemas.microsoft.com/office/drawing/2014/main" xmlns="" val="4207257289"/>
                    </a:ext>
                  </a:extLst>
                </a:gridCol>
              </a:tblGrid>
              <a:tr h="179277">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487E94"/>
                    </a:solidFill>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487E94"/>
                    </a:solidFill>
                  </a:tcPr>
                </a:tc>
                <a:tc>
                  <a:txBody>
                    <a:bodyPr/>
                    <a:lstStyle/>
                    <a:p>
                      <a:pPr marL="192405">
                        <a:lnSpc>
                          <a:spcPts val="1265"/>
                        </a:lnSpc>
                        <a:spcBef>
                          <a:spcPts val="170"/>
                        </a:spcBef>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2020</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487E94"/>
                    </a:solidFill>
                  </a:tcPr>
                </a:tc>
                <a:tc>
                  <a:txBody>
                    <a:bodyPr/>
                    <a:lstStyle/>
                    <a:p>
                      <a:pPr marL="210185">
                        <a:lnSpc>
                          <a:spcPts val="1265"/>
                        </a:lnSpc>
                        <a:spcBef>
                          <a:spcPts val="170"/>
                        </a:spcBef>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2019</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487E94"/>
                    </a:solidFill>
                  </a:tcPr>
                </a:tc>
                <a:extLst>
                  <a:ext uri="{0D108BD9-81ED-4DB2-BD59-A6C34878D82A}">
                    <a16:rowId xmlns:a16="http://schemas.microsoft.com/office/drawing/2014/main" xmlns="" val="3604629234"/>
                  </a:ext>
                </a:extLst>
              </a:tr>
              <a:tr h="170517">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487E94"/>
                    </a:solidFill>
                  </a:tcPr>
                </a:tc>
                <a:tc>
                  <a:txBody>
                    <a:bodyPr/>
                    <a:lstStyle/>
                    <a:p>
                      <a:pPr marR="175260" algn="r">
                        <a:spcBef>
                          <a:spcPts val="215"/>
                        </a:spcBef>
                        <a:spcAft>
                          <a:spcPts val="0"/>
                        </a:spcAft>
                      </a:pPr>
                      <a:r>
                        <a:rPr lang="en-US" sz="120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NOTES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487E94"/>
                    </a:solidFill>
                  </a:tcPr>
                </a:tc>
                <a:tc>
                  <a:txBody>
                    <a:bodyPr/>
                    <a:lstStyle/>
                    <a:p>
                      <a:pPr marL="176530">
                        <a:lnSpc>
                          <a:spcPts val="1325"/>
                        </a:lnSpc>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R’000</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487E94"/>
                    </a:solidFill>
                  </a:tcPr>
                </a:tc>
                <a:tc>
                  <a:txBody>
                    <a:bodyPr/>
                    <a:lstStyle/>
                    <a:p>
                      <a:pPr marL="194310">
                        <a:lnSpc>
                          <a:spcPts val="1325"/>
                        </a:lnSpc>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R’000</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487E94"/>
                    </a:solidFill>
                  </a:tcPr>
                </a:tc>
                <a:extLst>
                  <a:ext uri="{0D108BD9-81ED-4DB2-BD59-A6C34878D82A}">
                    <a16:rowId xmlns:a16="http://schemas.microsoft.com/office/drawing/2014/main" xmlns="" val="2692342290"/>
                  </a:ext>
                </a:extLst>
              </a:tr>
              <a:tr h="477682">
                <a:tc>
                  <a:txBody>
                    <a:bodyPr/>
                    <a:lstStyle/>
                    <a:p>
                      <a:pPr marL="52070">
                        <a:spcBef>
                          <a:spcPts val="1065"/>
                        </a:spcBef>
                        <a:spcAft>
                          <a:spcPts val="0"/>
                        </a:spcAft>
                      </a:pPr>
                      <a:r>
                        <a:rPr lang="en-US" sz="1200" b="1" dirty="0">
                          <a:solidFill>
                            <a:srgbClr val="487E94"/>
                          </a:solidFill>
                          <a:effectLst/>
                          <a:latin typeface="Arial" panose="020B0604020202020204" pitchFamily="34" charset="0"/>
                          <a:ea typeface="Trebuchet MS" panose="020B0603020202020204" pitchFamily="34" charset="0"/>
                          <a:cs typeface="Arial" panose="020B0604020202020204" pitchFamily="34" charset="0"/>
                        </a:rPr>
                        <a:t>REVENUE</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1435">
                        <a:spcBef>
                          <a:spcPts val="365"/>
                        </a:spcBef>
                        <a:spcAft>
                          <a:spcPts val="0"/>
                        </a:spcAft>
                      </a:pPr>
                      <a:r>
                        <a:rPr lang="en-US" sz="1200" b="1" dirty="0">
                          <a:solidFill>
                            <a:srgbClr val="6D6E71"/>
                          </a:solidFill>
                          <a:effectLst/>
                          <a:latin typeface="Arial" panose="020B0604020202020204" pitchFamily="34" charset="0"/>
                          <a:ea typeface="Trebuchet MS" panose="020B0603020202020204" pitchFamily="34" charset="0"/>
                          <a:cs typeface="Arial" panose="020B0604020202020204" pitchFamily="34" charset="0"/>
                        </a:rPr>
                        <a:t>REVENUE FROM EXCHANGE TRANSACTIONS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737020905"/>
                  </a:ext>
                </a:extLst>
              </a:tr>
              <a:tr h="170517">
                <a:tc>
                  <a:txBody>
                    <a:bodyPr/>
                    <a:lstStyle/>
                    <a:p>
                      <a:pPr marL="50800">
                        <a:spcBef>
                          <a:spcPts val="18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Recoveries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92405" algn="r">
                        <a:spcBef>
                          <a:spcPts val="18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514</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84455" algn="r">
                        <a:spcBef>
                          <a:spcPts val="18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125</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3366648340"/>
                  </a:ext>
                </a:extLst>
              </a:tr>
              <a:tr h="165846">
                <a:tc>
                  <a:txBody>
                    <a:bodyPr/>
                    <a:lstStyle/>
                    <a:p>
                      <a:pPr marL="50800">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Interest received - investment</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92405"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1 931</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R="84455"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1 707</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29155546"/>
                  </a:ext>
                </a:extLst>
              </a:tr>
              <a:tr h="166430">
                <a:tc>
                  <a:txBody>
                    <a:bodyPr/>
                    <a:lstStyle/>
                    <a:p>
                      <a:pPr marL="50800">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Total revenue from exchange transactions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marR="192405"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2 445</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marR="84455"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1 832</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extLst>
                  <a:ext uri="{0D108BD9-81ED-4DB2-BD59-A6C34878D82A}">
                    <a16:rowId xmlns:a16="http://schemas.microsoft.com/office/drawing/2014/main" xmlns="" val="1384793798"/>
                  </a:ext>
                </a:extLst>
              </a:tr>
              <a:tr h="525567">
                <a:tc>
                  <a:txBody>
                    <a:bodyPr/>
                    <a:lstStyle/>
                    <a:p>
                      <a:pPr>
                        <a:spcBef>
                          <a:spcPts val="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1435">
                        <a:spcAft>
                          <a:spcPts val="0"/>
                        </a:spcAft>
                      </a:pPr>
                      <a:r>
                        <a:rPr lang="en-US" sz="1200" b="1" dirty="0">
                          <a:solidFill>
                            <a:srgbClr val="6D6E71"/>
                          </a:solidFill>
                          <a:effectLst/>
                          <a:latin typeface="Arial" panose="020B0604020202020204" pitchFamily="34" charset="0"/>
                          <a:ea typeface="Trebuchet MS" panose="020B0603020202020204" pitchFamily="34" charset="0"/>
                          <a:cs typeface="Arial" panose="020B0604020202020204" pitchFamily="34" charset="0"/>
                        </a:rPr>
                        <a:t>REVENUE FROM NON-EXCHANGE TRANSACTIONS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1435">
                        <a:spcBef>
                          <a:spcPts val="405"/>
                        </a:spcBef>
                        <a:spcAft>
                          <a:spcPts val="0"/>
                        </a:spcAft>
                      </a:pPr>
                      <a:r>
                        <a:rPr lang="en-US" sz="1200" b="1" dirty="0">
                          <a:solidFill>
                            <a:srgbClr val="6D6E71"/>
                          </a:solidFill>
                          <a:effectLst/>
                          <a:latin typeface="Arial" panose="020B0604020202020204" pitchFamily="34" charset="0"/>
                          <a:ea typeface="Trebuchet MS" panose="020B0603020202020204" pitchFamily="34" charset="0"/>
                          <a:cs typeface="Arial" panose="020B0604020202020204" pitchFamily="34" charset="0"/>
                        </a:rPr>
                        <a:t>TRANSFER REVENUE</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450856661"/>
                  </a:ext>
                </a:extLst>
              </a:tr>
              <a:tr h="165846">
                <a:tc>
                  <a:txBody>
                    <a:bodyPr/>
                    <a:lstStyle/>
                    <a:p>
                      <a:pPr marL="50165">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Government grants &amp; subsidies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92405"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82 949</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R="84455"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80 074</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57906382"/>
                  </a:ext>
                </a:extLst>
              </a:tr>
              <a:tr h="166430">
                <a:tc>
                  <a:txBody>
                    <a:bodyPr/>
                    <a:lstStyle/>
                    <a:p>
                      <a:pPr marL="50165">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Total revenue</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marR="243205" algn="r">
                        <a:spcBef>
                          <a:spcPts val="20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10</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marR="192405"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85 394</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marR="84455"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81 906</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extLst>
                  <a:ext uri="{0D108BD9-81ED-4DB2-BD59-A6C34878D82A}">
                    <a16:rowId xmlns:a16="http://schemas.microsoft.com/office/drawing/2014/main" xmlns="" val="2173040882"/>
                  </a:ext>
                </a:extLst>
              </a:tr>
              <a:tr h="534327">
                <a:tc>
                  <a:txBody>
                    <a:bodyPr/>
                    <a:lstStyle/>
                    <a:p>
                      <a:pPr>
                        <a:spcBef>
                          <a:spcPts val="1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2070">
                        <a:spcAft>
                          <a:spcPts val="0"/>
                        </a:spcAft>
                      </a:pPr>
                      <a:r>
                        <a:rPr lang="en-US" sz="1200" b="1" dirty="0">
                          <a:solidFill>
                            <a:srgbClr val="487E94"/>
                          </a:solidFill>
                          <a:effectLst/>
                          <a:latin typeface="Arial" panose="020B0604020202020204" pitchFamily="34" charset="0"/>
                          <a:ea typeface="Trebuchet MS" panose="020B0603020202020204" pitchFamily="34" charset="0"/>
                          <a:cs typeface="Arial" panose="020B0604020202020204" pitchFamily="34" charset="0"/>
                        </a:rPr>
                        <a:t>EXPENDITURE</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0800">
                        <a:spcBef>
                          <a:spcPts val="38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Employee related costs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a:spcBef>
                          <a:spcPts val="5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R="243205" algn="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11</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a:spcBef>
                          <a:spcPts val="5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R="192405" algn="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(49 362)</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a:spcBef>
                          <a:spcPts val="5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R="84455" algn="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(47 169)</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91639203"/>
                  </a:ext>
                </a:extLst>
              </a:tr>
              <a:tr h="172269">
                <a:tc>
                  <a:txBody>
                    <a:bodyPr/>
                    <a:lstStyle/>
                    <a:p>
                      <a:pPr marL="50800">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Legal fees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92405"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(297)</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84455"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(9 860)</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653779507"/>
                  </a:ext>
                </a:extLst>
              </a:tr>
              <a:tr h="172269">
                <a:tc>
                  <a:txBody>
                    <a:bodyPr/>
                    <a:lstStyle/>
                    <a:p>
                      <a:pPr marL="50800">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Depreciation and amortisation</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92405"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(16 252)</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84455"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(16 533)</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2040549712"/>
                  </a:ext>
                </a:extLst>
              </a:tr>
              <a:tr h="172269">
                <a:tc>
                  <a:txBody>
                    <a:bodyPr/>
                    <a:lstStyle/>
                    <a:p>
                      <a:pPr marL="50800">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Finance costs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92405"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(283)</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84455"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(18)</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126765178"/>
                  </a:ext>
                </a:extLst>
              </a:tr>
              <a:tr h="172269">
                <a:tc>
                  <a:txBody>
                    <a:bodyPr/>
                    <a:lstStyle/>
                    <a:p>
                      <a:pPr marL="50800">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Lease rentals on operating lease</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92405"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(5 517)</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84455"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(5 006)</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464355663"/>
                  </a:ext>
                </a:extLst>
              </a:tr>
              <a:tr h="172269">
                <a:tc>
                  <a:txBody>
                    <a:bodyPr/>
                    <a:lstStyle/>
                    <a:p>
                      <a:pPr marL="50800">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Loss on disposal of assets and liabilities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92405"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84455"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(11)</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2664413429"/>
                  </a:ext>
                </a:extLst>
              </a:tr>
              <a:tr h="172269">
                <a:tc>
                  <a:txBody>
                    <a:bodyPr/>
                    <a:lstStyle/>
                    <a:p>
                      <a:pPr marL="50800">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Fair value adjustments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92405"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84455"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(4)</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3484093033"/>
                  </a:ext>
                </a:extLst>
              </a:tr>
              <a:tr h="165846">
                <a:tc>
                  <a:txBody>
                    <a:bodyPr/>
                    <a:lstStyle/>
                    <a:p>
                      <a:pPr marL="50800">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General Expenses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243205"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12</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92405"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(20 415)</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R="84455"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(28 944)</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49159012"/>
                  </a:ext>
                </a:extLst>
              </a:tr>
              <a:tr h="166430">
                <a:tc>
                  <a:txBody>
                    <a:bodyPr/>
                    <a:lstStyle/>
                    <a:p>
                      <a:pPr marL="50800">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Total expenditure</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marR="192405"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(92 126)</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marR="84455"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(107 545)</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extLst>
                  <a:ext uri="{0D108BD9-81ED-4DB2-BD59-A6C34878D82A}">
                    <a16:rowId xmlns:a16="http://schemas.microsoft.com/office/drawing/2014/main" xmlns="" val="1234742089"/>
                  </a:ext>
                </a:extLst>
              </a:tr>
              <a:tr h="166430">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38294979"/>
                  </a:ext>
                </a:extLst>
              </a:tr>
              <a:tr h="166430">
                <a:tc>
                  <a:txBody>
                    <a:bodyPr/>
                    <a:lstStyle/>
                    <a:p>
                      <a:pPr marL="50800">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Deficit for the year</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marR="192405"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(6 732)</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marR="84455"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(25 639)</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extLst>
                  <a:ext uri="{0D108BD9-81ED-4DB2-BD59-A6C34878D82A}">
                    <a16:rowId xmlns:a16="http://schemas.microsoft.com/office/drawing/2014/main" xmlns="" val="2963596122"/>
                  </a:ext>
                </a:extLst>
              </a:tr>
            </a:tbl>
          </a:graphicData>
        </a:graphic>
      </p:graphicFrame>
    </p:spTree>
    <p:extLst>
      <p:ext uri="{BB962C8B-B14F-4D97-AF65-F5344CB8AC3E}">
        <p14:creationId xmlns:p14="http://schemas.microsoft.com/office/powerpoint/2010/main" xmlns="" val="3076365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1078585"/>
            <a:ext cx="12192000" cy="19956"/>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5015880" y="6484304"/>
            <a:ext cx="2232248" cy="257064"/>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0" i="0" u="none" strike="noStrike" kern="1200" cap="none" spc="0" normalizeH="0" baseline="0" noProof="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17</a:t>
            </a:fld>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90300" y="0"/>
            <a:ext cx="901700" cy="901700"/>
          </a:xfrm>
          <a:prstGeom prst="rect">
            <a:avLst/>
          </a:prstGeom>
        </p:spPr>
      </p:pic>
      <p:sp>
        <p:nvSpPr>
          <p:cNvPr id="12" name="Rectangle 11"/>
          <p:cNvSpPr/>
          <p:nvPr/>
        </p:nvSpPr>
        <p:spPr>
          <a:xfrm>
            <a:off x="1343472" y="188640"/>
            <a:ext cx="10153128" cy="707886"/>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smtClean="0">
              <a:ln>
                <a:noFill/>
              </a:ln>
              <a:solidFill>
                <a:srgbClr val="FF9900"/>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endParaRP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7176" y="0"/>
            <a:ext cx="1403648" cy="836712"/>
          </a:xfrm>
          <a:prstGeom prst="rect">
            <a:avLst/>
          </a:prstGeom>
          <a:noFill/>
          <a:ln>
            <a:noFill/>
          </a:ln>
        </p:spPr>
      </p:pic>
      <p:sp>
        <p:nvSpPr>
          <p:cNvPr id="10" name="Slide Number Placeholder 7"/>
          <p:cNvSpPr txBox="1">
            <a:spLocks/>
          </p:cNvSpPr>
          <p:nvPr/>
        </p:nvSpPr>
        <p:spPr bwMode="auto">
          <a:xfrm>
            <a:off x="4943872" y="5085184"/>
            <a:ext cx="568863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 name="Rectangle 12"/>
          <p:cNvSpPr/>
          <p:nvPr/>
        </p:nvSpPr>
        <p:spPr>
          <a:xfrm>
            <a:off x="2207568" y="220648"/>
            <a:ext cx="7776864"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0" cap="none" spc="0" normalizeH="0" baseline="0" noProof="0" dirty="0" smtClean="0">
                <a:ln>
                  <a:noFill/>
                </a:ln>
                <a:solidFill>
                  <a:srgbClr val="FF9900"/>
                </a:solidFill>
                <a:effectLst/>
                <a:uLnTx/>
                <a:uFillTx/>
                <a:latin typeface="Arial" pitchFamily="34" charset="0"/>
                <a:ea typeface="+mn-ea"/>
                <a:cs typeface="Arial" pitchFamily="34" charset="0"/>
                <a:sym typeface="Calibri"/>
              </a:rPr>
              <a:t>Audited USAASA Annual Financial Statements 2019/2020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0" cap="none" spc="0" normalizeH="0" baseline="0" noProof="0" dirty="0" smtClean="0">
                <a:ln>
                  <a:noFill/>
                </a:ln>
                <a:solidFill>
                  <a:srgbClr val="FF9900"/>
                </a:solidFill>
                <a:effectLst/>
                <a:uLnTx/>
                <a:uFillTx/>
                <a:latin typeface="Arial" pitchFamily="34" charset="0"/>
                <a:ea typeface="+mn-ea"/>
                <a:cs typeface="Arial" pitchFamily="34" charset="0"/>
                <a:sym typeface="Calibri"/>
              </a:rPr>
              <a:t>Statement of Changes in Net Assets </a:t>
            </a:r>
            <a:endParaRPr kumimoji="0" lang="en-ZA" sz="1800" b="0" i="0" u="none" strike="noStrike" kern="0" cap="none" spc="0" normalizeH="0" baseline="0" noProof="0" dirty="0" smtClean="0">
              <a:ln>
                <a:noFill/>
              </a:ln>
              <a:solidFill>
                <a:sysClr val="windowText" lastClr="000000"/>
              </a:solidFill>
              <a:effectLst/>
              <a:uLnTx/>
              <a:uFillTx/>
              <a:latin typeface="Arial" pitchFamily="34" charset="0"/>
              <a:ea typeface="+mn-ea"/>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732901750"/>
              </p:ext>
            </p:extLst>
          </p:nvPr>
        </p:nvGraphicFramePr>
        <p:xfrm>
          <a:off x="335360" y="1484785"/>
          <a:ext cx="11521279" cy="4168445"/>
        </p:xfrm>
        <a:graphic>
          <a:graphicData uri="http://schemas.openxmlformats.org/drawingml/2006/table">
            <a:tbl>
              <a:tblPr firstRow="1" firstCol="1" lastRow="1" lastCol="1" bandRow="1" bandCol="1"/>
              <a:tblGrid>
                <a:gridCol w="6552728">
                  <a:extLst>
                    <a:ext uri="{9D8B030D-6E8A-4147-A177-3AD203B41FA5}">
                      <a16:colId xmlns:a16="http://schemas.microsoft.com/office/drawing/2014/main" xmlns="" val="1721856698"/>
                    </a:ext>
                  </a:extLst>
                </a:gridCol>
                <a:gridCol w="2808312">
                  <a:extLst>
                    <a:ext uri="{9D8B030D-6E8A-4147-A177-3AD203B41FA5}">
                      <a16:colId xmlns:a16="http://schemas.microsoft.com/office/drawing/2014/main" xmlns="" val="1249635811"/>
                    </a:ext>
                  </a:extLst>
                </a:gridCol>
                <a:gridCol w="2160239">
                  <a:extLst>
                    <a:ext uri="{9D8B030D-6E8A-4147-A177-3AD203B41FA5}">
                      <a16:colId xmlns:a16="http://schemas.microsoft.com/office/drawing/2014/main" xmlns="" val="3175939397"/>
                    </a:ext>
                  </a:extLst>
                </a:gridCol>
              </a:tblGrid>
              <a:tr h="317433">
                <a:tc>
                  <a:txBody>
                    <a:bodyPr/>
                    <a:lstStyle/>
                    <a:p>
                      <a:pPr marL="635">
                        <a:lnSpc>
                          <a:spcPts val="1040"/>
                        </a:lnSpc>
                        <a:spcAft>
                          <a:spcPts val="0"/>
                        </a:spcAft>
                      </a:pPr>
                      <a:endParaRPr lang="en-ZA" sz="11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a:noFill/>
                    </a:lnT>
                    <a:lnB>
                      <a:noFill/>
                    </a:lnB>
                  </a:tcPr>
                </a:tc>
                <a:tc gridSpan="2">
                  <a:txBody>
                    <a:bodyPr/>
                    <a:lstStyle/>
                    <a:p>
                      <a:pPr>
                        <a:spcAft>
                          <a:spcPts val="0"/>
                        </a:spcAft>
                      </a:pPr>
                      <a:r>
                        <a:rPr lang="en-US" sz="1000" dirty="0">
                          <a:effectLst/>
                          <a:latin typeface="Times New Roman" panose="02020603050405020304" pitchFamily="18" charset="0"/>
                          <a:ea typeface="Trebuchet MS" panose="020B0603020202020204" pitchFamily="34" charset="0"/>
                          <a:cs typeface="Trebuchet MS" panose="020B0603020202020204" pitchFamily="34" charset="0"/>
                        </a:rPr>
                        <a:t> </a:t>
                      </a:r>
                      <a:endParaRPr lang="en-ZA" sz="11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a:noFill/>
                    </a:lnT>
                    <a:lnB>
                      <a:noFill/>
                    </a:lnB>
                  </a:tcPr>
                </a:tc>
                <a:tc hMerge="1">
                  <a:txBody>
                    <a:bodyPr/>
                    <a:lstStyle/>
                    <a:p>
                      <a:endParaRPr lang="en-ZA"/>
                    </a:p>
                  </a:txBody>
                  <a:tcPr/>
                </a:tc>
                <a:extLst>
                  <a:ext uri="{0D108BD9-81ED-4DB2-BD59-A6C34878D82A}">
                    <a16:rowId xmlns:a16="http://schemas.microsoft.com/office/drawing/2014/main" xmlns="" val="3197219939"/>
                  </a:ext>
                </a:extLst>
              </a:tr>
              <a:tr h="766466">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487E94"/>
                    </a:solidFill>
                  </a:tcPr>
                </a:tc>
                <a:tc>
                  <a:txBody>
                    <a:bodyPr/>
                    <a:lstStyle/>
                    <a:p>
                      <a:pPr marL="271780" marR="203835" algn="ctr">
                        <a:lnSpc>
                          <a:spcPct val="92000"/>
                        </a:lnSpc>
                        <a:spcBef>
                          <a:spcPts val="250"/>
                        </a:spcBef>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Accumulated Surplus R’000</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487E94"/>
                    </a:solidFill>
                  </a:tcPr>
                </a:tc>
                <a:tc>
                  <a:txBody>
                    <a:bodyPr/>
                    <a:lstStyle/>
                    <a:p>
                      <a:pPr marL="135255" marR="205740" algn="ctr">
                        <a:lnSpc>
                          <a:spcPct val="92000"/>
                        </a:lnSpc>
                        <a:spcBef>
                          <a:spcPts val="250"/>
                        </a:spcBef>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Total Net Assets R’000</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487E94"/>
                    </a:solidFill>
                  </a:tcPr>
                </a:tc>
                <a:extLst>
                  <a:ext uri="{0D108BD9-81ED-4DB2-BD59-A6C34878D82A}">
                    <a16:rowId xmlns:a16="http://schemas.microsoft.com/office/drawing/2014/main" xmlns="" val="39890086"/>
                  </a:ext>
                </a:extLst>
              </a:tr>
              <a:tr h="344187">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0800">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Balance at 01 April 2018</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R="156210" algn="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50 885</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R="86360" algn="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50 885</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3621895442"/>
                  </a:ext>
                </a:extLst>
              </a:tr>
              <a:tr h="212586">
                <a:tc>
                  <a:txBody>
                    <a:bodyPr/>
                    <a:lstStyle/>
                    <a:p>
                      <a:pPr marL="50800">
                        <a:spcBef>
                          <a:spcPts val="200"/>
                        </a:spcBef>
                        <a:spcAft>
                          <a:spcPts val="0"/>
                        </a:spcAft>
                      </a:pPr>
                      <a:r>
                        <a:rPr lang="en-US" sz="1200" i="1" dirty="0">
                          <a:effectLst/>
                          <a:latin typeface="Arial" panose="020B0604020202020204" pitchFamily="34" charset="0"/>
                          <a:ea typeface="Trebuchet MS" panose="020B0603020202020204" pitchFamily="34" charset="0"/>
                          <a:cs typeface="Arial" panose="020B0604020202020204" pitchFamily="34" charset="0"/>
                        </a:rPr>
                        <a:t>Changes in net assets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3139505112"/>
                  </a:ext>
                </a:extLst>
              </a:tr>
              <a:tr h="205355">
                <a:tc>
                  <a:txBody>
                    <a:bodyPr/>
                    <a:lstStyle/>
                    <a:p>
                      <a:pPr marL="50800">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Deficit for the year</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5621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(25 639)</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R="8636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(25 639)</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86462114"/>
                  </a:ext>
                </a:extLst>
              </a:tr>
              <a:tr h="206078">
                <a:tc>
                  <a:txBody>
                    <a:bodyPr/>
                    <a:lstStyle/>
                    <a:p>
                      <a:pPr marL="50800">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Total changes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marR="156210"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(25 639)</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marR="86360"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(25 639)</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extLst>
                  <a:ext uri="{0D108BD9-81ED-4DB2-BD59-A6C34878D82A}">
                    <a16:rowId xmlns:a16="http://schemas.microsoft.com/office/drawing/2014/main" xmlns="" val="801732374"/>
                  </a:ext>
                </a:extLst>
              </a:tr>
              <a:tr h="213309">
                <a:tc>
                  <a:txBody>
                    <a:bodyPr/>
                    <a:lstStyle/>
                    <a:p>
                      <a:pPr marL="50800">
                        <a:spcBef>
                          <a:spcPts val="20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Opening balance as previously reported</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56210" algn="r">
                        <a:spcBef>
                          <a:spcPts val="20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29 722</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R="86360" algn="r">
                        <a:spcBef>
                          <a:spcPts val="20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29 722</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967080009"/>
                  </a:ext>
                </a:extLst>
              </a:tr>
              <a:tr h="213309">
                <a:tc>
                  <a:txBody>
                    <a:bodyPr/>
                    <a:lstStyle/>
                    <a:p>
                      <a:pPr marL="50800">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Opening balance as previously reported</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5621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29 722</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8636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29 722</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3095242025"/>
                  </a:ext>
                </a:extLst>
              </a:tr>
              <a:tr h="213309">
                <a:tc>
                  <a:txBody>
                    <a:bodyPr/>
                    <a:lstStyle/>
                    <a:p>
                      <a:pPr marL="50800">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Adjustments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2271381493"/>
                  </a:ext>
                </a:extLst>
              </a:tr>
              <a:tr h="205355">
                <a:tc>
                  <a:txBody>
                    <a:bodyPr/>
                    <a:lstStyle/>
                    <a:p>
                      <a:pPr marL="50800">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Prior year adjustments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5621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(4 476)</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R="8636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(4 476)</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98537928"/>
                  </a:ext>
                </a:extLst>
              </a:tr>
              <a:tr h="209694">
                <a:tc>
                  <a:txBody>
                    <a:bodyPr/>
                    <a:lstStyle/>
                    <a:p>
                      <a:pPr marL="50800">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Balance at 01 April 2019 as restated*</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marR="156210"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25 246</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BCBEC0"/>
                    </a:solidFill>
                  </a:tcPr>
                </a:tc>
                <a:tc>
                  <a:txBody>
                    <a:bodyPr/>
                    <a:lstStyle/>
                    <a:p>
                      <a:pPr marR="86360"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25 246</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BCBEC0"/>
                    </a:solidFill>
                  </a:tcPr>
                </a:tc>
                <a:extLst>
                  <a:ext uri="{0D108BD9-81ED-4DB2-BD59-A6C34878D82A}">
                    <a16:rowId xmlns:a16="http://schemas.microsoft.com/office/drawing/2014/main" xmlns="" val="635132881"/>
                  </a:ext>
                </a:extLst>
              </a:tr>
              <a:tr h="217648">
                <a:tc>
                  <a:txBody>
                    <a:bodyPr/>
                    <a:lstStyle/>
                    <a:p>
                      <a:pPr marL="50800">
                        <a:spcBef>
                          <a:spcPts val="230"/>
                        </a:spcBef>
                        <a:spcAft>
                          <a:spcPts val="0"/>
                        </a:spcAft>
                      </a:pPr>
                      <a:r>
                        <a:rPr lang="en-US" sz="1200" i="1" dirty="0">
                          <a:effectLst/>
                          <a:latin typeface="Arial" panose="020B0604020202020204" pitchFamily="34" charset="0"/>
                          <a:ea typeface="Trebuchet MS" panose="020B0603020202020204" pitchFamily="34" charset="0"/>
                          <a:cs typeface="Arial" panose="020B0604020202020204" pitchFamily="34" charset="0"/>
                        </a:rPr>
                        <a:t>Changes in net assets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866199877"/>
                  </a:ext>
                </a:extLst>
              </a:tr>
              <a:tr h="204632">
                <a:tc>
                  <a:txBody>
                    <a:bodyPr/>
                    <a:lstStyle/>
                    <a:p>
                      <a:pPr marL="50800">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Deficit for the year</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5621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(6 732)</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R="8636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(6 732)</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5789981"/>
                  </a:ext>
                </a:extLst>
              </a:tr>
              <a:tr h="206078">
                <a:tc>
                  <a:txBody>
                    <a:bodyPr/>
                    <a:lstStyle/>
                    <a:p>
                      <a:pPr marL="50800">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Total changes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marR="156210"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(6 732)</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marR="86360"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(6 732)</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extLst>
                  <a:ext uri="{0D108BD9-81ED-4DB2-BD59-A6C34878D82A}">
                    <a16:rowId xmlns:a16="http://schemas.microsoft.com/office/drawing/2014/main" xmlns="" val="3343894625"/>
                  </a:ext>
                </a:extLst>
              </a:tr>
              <a:tr h="205355">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99546556"/>
                  </a:ext>
                </a:extLst>
              </a:tr>
              <a:tr h="206078">
                <a:tc>
                  <a:txBody>
                    <a:bodyPr/>
                    <a:lstStyle/>
                    <a:p>
                      <a:pPr marL="50800">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Balance at 31 March 2020</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marR="156210"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18 514</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marR="86360"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18 514</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extLst>
                  <a:ext uri="{0D108BD9-81ED-4DB2-BD59-A6C34878D82A}">
                    <a16:rowId xmlns:a16="http://schemas.microsoft.com/office/drawing/2014/main" xmlns="" val="825415883"/>
                  </a:ext>
                </a:extLst>
              </a:tr>
            </a:tbl>
          </a:graphicData>
        </a:graphic>
      </p:graphicFrame>
    </p:spTree>
    <p:extLst>
      <p:ext uri="{BB962C8B-B14F-4D97-AF65-F5344CB8AC3E}">
        <p14:creationId xmlns:p14="http://schemas.microsoft.com/office/powerpoint/2010/main" xmlns="" val="3696983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1070384"/>
            <a:ext cx="12192000" cy="19956"/>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5015880" y="6484304"/>
            <a:ext cx="2232248" cy="257064"/>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0" i="0" u="none" strike="noStrike" kern="1200" cap="none" spc="0" normalizeH="0" baseline="0" noProof="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18</a:t>
            </a:fld>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90300" y="0"/>
            <a:ext cx="901700" cy="901700"/>
          </a:xfrm>
          <a:prstGeom prst="rect">
            <a:avLst/>
          </a:prstGeom>
        </p:spPr>
      </p:pic>
      <p:sp>
        <p:nvSpPr>
          <p:cNvPr id="12" name="Rectangle 11"/>
          <p:cNvSpPr/>
          <p:nvPr/>
        </p:nvSpPr>
        <p:spPr>
          <a:xfrm>
            <a:off x="1343472" y="188640"/>
            <a:ext cx="10153128" cy="1015663"/>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smtClean="0">
              <a:ln>
                <a:noFill/>
              </a:ln>
              <a:solidFill>
                <a:srgbClr val="FF9900"/>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FF9900"/>
                </a:solidFill>
                <a:effectLst/>
                <a:uLnTx/>
                <a:uFillTx/>
                <a:latin typeface="Arial" pitchFamily="34" charset="0"/>
                <a:ea typeface="+mn-ea"/>
                <a:cs typeface="Arial"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endParaRP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7176" y="0"/>
            <a:ext cx="1403648" cy="836712"/>
          </a:xfrm>
          <a:prstGeom prst="rect">
            <a:avLst/>
          </a:prstGeom>
          <a:noFill/>
          <a:ln>
            <a:noFill/>
          </a:ln>
        </p:spPr>
      </p:pic>
      <p:sp>
        <p:nvSpPr>
          <p:cNvPr id="10" name="Slide Number Placeholder 7"/>
          <p:cNvSpPr txBox="1">
            <a:spLocks/>
          </p:cNvSpPr>
          <p:nvPr/>
        </p:nvSpPr>
        <p:spPr bwMode="auto">
          <a:xfrm>
            <a:off x="4943872" y="5085184"/>
            <a:ext cx="568863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Rectangle 2"/>
          <p:cNvSpPr/>
          <p:nvPr/>
        </p:nvSpPr>
        <p:spPr>
          <a:xfrm>
            <a:off x="1631504" y="249763"/>
            <a:ext cx="8856984" cy="67710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2000" i="0" u="none" strike="noStrike" kern="0" cap="none" spc="0" normalizeH="0" baseline="0" noProof="0" dirty="0" smtClean="0">
                <a:ln>
                  <a:noFill/>
                </a:ln>
                <a:solidFill>
                  <a:srgbClr val="FF9900"/>
                </a:solidFill>
                <a:effectLst/>
                <a:uLnTx/>
                <a:uFillTx/>
                <a:sym typeface="Calibri"/>
              </a:rPr>
              <a:t>Audited USAASA Annual Financial Statements 2019/2020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smtClean="0">
                <a:ln>
                  <a:noFill/>
                </a:ln>
                <a:solidFill>
                  <a:srgbClr val="FF9900"/>
                </a:solidFill>
                <a:effectLst/>
                <a:uLnTx/>
                <a:uFillTx/>
              </a:rPr>
              <a:t>Statement of Comparison of Budgets and Actual</a:t>
            </a:r>
            <a:r>
              <a:rPr kumimoji="0" lang="en-ZA" sz="1800" b="0" i="0" u="none" strike="noStrike" kern="0" cap="none" spc="0" normalizeH="0" noProof="0" dirty="0" smtClean="0">
                <a:ln>
                  <a:noFill/>
                </a:ln>
                <a:solidFill>
                  <a:srgbClr val="FF9900"/>
                </a:solidFill>
                <a:effectLst/>
                <a:uLnTx/>
                <a:uFillTx/>
              </a:rPr>
              <a:t> Amounts </a:t>
            </a:r>
            <a:endParaRPr kumimoji="0" lang="en-ZA" sz="1800" b="0" i="0" u="none" strike="noStrike" kern="0" cap="none" spc="0" normalizeH="0" baseline="0" noProof="0" dirty="0" smtClean="0">
              <a:ln>
                <a:noFill/>
              </a:ln>
              <a:solidFill>
                <a:srgbClr val="FF9900"/>
              </a:solidFill>
              <a:effectLst/>
              <a:uLnTx/>
              <a:uFillTx/>
            </a:endParaRPr>
          </a:p>
        </p:txBody>
      </p:sp>
      <p:grpSp>
        <p:nvGrpSpPr>
          <p:cNvPr id="13" name="Group 12"/>
          <p:cNvGrpSpPr>
            <a:grpSpLocks/>
          </p:cNvGrpSpPr>
          <p:nvPr/>
        </p:nvGrpSpPr>
        <p:grpSpPr bwMode="auto">
          <a:xfrm>
            <a:off x="0" y="1127841"/>
            <a:ext cx="12192000" cy="620267"/>
            <a:chOff x="1417" y="269"/>
            <a:chExt cx="9349" cy="1159"/>
          </a:xfrm>
        </p:grpSpPr>
        <p:sp>
          <p:nvSpPr>
            <p:cNvPr id="14" name="Rectangle 13"/>
            <p:cNvSpPr>
              <a:spLocks noChangeArrowheads="1"/>
            </p:cNvSpPr>
            <p:nvPr/>
          </p:nvSpPr>
          <p:spPr bwMode="auto">
            <a:xfrm>
              <a:off x="1417" y="269"/>
              <a:ext cx="9349" cy="1159"/>
            </a:xfrm>
            <a:prstGeom prst="rect">
              <a:avLst/>
            </a:prstGeom>
            <a:solidFill>
              <a:srgbClr val="487E9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sysClr val="windowText" lastClr="000000"/>
                </a:solidFill>
                <a:effectLst/>
                <a:uLnTx/>
                <a:uFillTx/>
              </a:endParaRPr>
            </a:p>
          </p:txBody>
        </p:sp>
        <p:sp>
          <p:nvSpPr>
            <p:cNvPr id="15" name="Text Box 66"/>
            <p:cNvSpPr txBox="1">
              <a:spLocks noChangeArrowheads="1"/>
            </p:cNvSpPr>
            <p:nvPr/>
          </p:nvSpPr>
          <p:spPr bwMode="auto">
            <a:xfrm>
              <a:off x="1497" y="1192"/>
              <a:ext cx="1489" cy="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945"/>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Verdana" panose="020B0604030504040204" pitchFamily="34" charset="0"/>
                  <a:ea typeface="Trebuchet MS" panose="020B0603020202020204" pitchFamily="34" charset="0"/>
                  <a:cs typeface="Trebuchet MS" panose="020B0603020202020204" pitchFamily="34" charset="0"/>
                </a:rPr>
                <a:t>Budget</a:t>
              </a:r>
              <a:r>
                <a:rPr kumimoji="0" lang="en-US" sz="800" b="1" i="0" u="none" strike="noStrike" kern="0" cap="none" spc="-120" normalizeH="0" baseline="0" noProof="0" dirty="0">
                  <a:ln>
                    <a:noFill/>
                  </a:ln>
                  <a:solidFill>
                    <a:srgbClr val="FFFFFF"/>
                  </a:solidFill>
                  <a:effectLst/>
                  <a:uLnTx/>
                  <a:uFillTx/>
                  <a:latin typeface="Verdana" panose="020B0604030504040204" pitchFamily="34" charset="0"/>
                  <a:ea typeface="Trebuchet MS" panose="020B0603020202020204" pitchFamily="34" charset="0"/>
                  <a:cs typeface="Trebuchet MS" panose="020B0603020202020204" pitchFamily="34" charset="0"/>
                </a:rPr>
                <a:t> </a:t>
              </a:r>
              <a:r>
                <a:rPr kumimoji="0" lang="en-US" sz="800" b="1" i="0" u="none" strike="noStrike" kern="0" cap="none" spc="0" normalizeH="0" baseline="0" noProof="0" dirty="0">
                  <a:ln>
                    <a:noFill/>
                  </a:ln>
                  <a:solidFill>
                    <a:srgbClr val="FFFFFF"/>
                  </a:solidFill>
                  <a:effectLst/>
                  <a:uLnTx/>
                  <a:uFillTx/>
                  <a:latin typeface="Verdana" panose="020B0604030504040204" pitchFamily="34" charset="0"/>
                  <a:ea typeface="Trebuchet MS" panose="020B0603020202020204" pitchFamily="34" charset="0"/>
                  <a:cs typeface="Trebuchet MS" panose="020B0603020202020204" pitchFamily="34" charset="0"/>
                </a:rPr>
                <a:t>on</a:t>
              </a:r>
              <a:r>
                <a:rPr kumimoji="0" lang="en-US" sz="800" b="1" i="0" u="none" strike="noStrike" kern="0" cap="none" spc="-120" normalizeH="0" baseline="0" noProof="0" dirty="0">
                  <a:ln>
                    <a:noFill/>
                  </a:ln>
                  <a:solidFill>
                    <a:srgbClr val="FFFFFF"/>
                  </a:solidFill>
                  <a:effectLst/>
                  <a:uLnTx/>
                  <a:uFillTx/>
                  <a:latin typeface="Verdana" panose="020B0604030504040204" pitchFamily="34" charset="0"/>
                  <a:ea typeface="Trebuchet MS" panose="020B0603020202020204" pitchFamily="34" charset="0"/>
                  <a:cs typeface="Trebuchet MS" panose="020B0603020202020204" pitchFamily="34" charset="0"/>
                </a:rPr>
                <a:t> </a:t>
              </a:r>
              <a:r>
                <a:rPr kumimoji="0" lang="en-US" sz="800" b="1" i="0" u="none" strike="noStrike" kern="0" cap="none" spc="0" normalizeH="0" baseline="0" noProof="0" dirty="0">
                  <a:ln>
                    <a:noFill/>
                  </a:ln>
                  <a:solidFill>
                    <a:srgbClr val="FFFFFF"/>
                  </a:solidFill>
                  <a:effectLst/>
                  <a:uLnTx/>
                  <a:uFillTx/>
                  <a:latin typeface="Verdana" panose="020B0604030504040204" pitchFamily="34" charset="0"/>
                  <a:ea typeface="Trebuchet MS" panose="020B0603020202020204" pitchFamily="34" charset="0"/>
                  <a:cs typeface="Trebuchet MS" panose="020B0603020202020204" pitchFamily="34" charset="0"/>
                </a:rPr>
                <a:t>Cash</a:t>
              </a:r>
              <a:r>
                <a:rPr kumimoji="0" lang="en-US" sz="800" b="1" i="0" u="none" strike="noStrike" kern="0" cap="none" spc="-115" normalizeH="0" baseline="0" noProof="0" dirty="0">
                  <a:ln>
                    <a:noFill/>
                  </a:ln>
                  <a:solidFill>
                    <a:srgbClr val="FFFFFF"/>
                  </a:solidFill>
                  <a:effectLst/>
                  <a:uLnTx/>
                  <a:uFillTx/>
                  <a:latin typeface="Verdana" panose="020B0604030504040204" pitchFamily="34" charset="0"/>
                  <a:ea typeface="Trebuchet MS" panose="020B0603020202020204" pitchFamily="34" charset="0"/>
                  <a:cs typeface="Trebuchet MS" panose="020B0603020202020204" pitchFamily="34" charset="0"/>
                </a:rPr>
                <a:t> </a:t>
              </a:r>
              <a:r>
                <a:rPr kumimoji="0" lang="en-US" sz="800" b="1" i="0" u="none" strike="noStrike" kern="0" cap="none" spc="0" normalizeH="0" baseline="0" noProof="0" dirty="0">
                  <a:ln>
                    <a:noFill/>
                  </a:ln>
                  <a:solidFill>
                    <a:srgbClr val="FFFFFF"/>
                  </a:solidFill>
                  <a:effectLst/>
                  <a:uLnTx/>
                  <a:uFillTx/>
                  <a:latin typeface="Verdana" panose="020B0604030504040204" pitchFamily="34" charset="0"/>
                  <a:ea typeface="Trebuchet MS" panose="020B0603020202020204" pitchFamily="34" charset="0"/>
                  <a:cs typeface="Trebuchet MS" panose="020B0603020202020204" pitchFamily="34" charset="0"/>
                </a:rPr>
                <a:t>Basis</a:t>
              </a:r>
              <a:endParaRPr kumimoji="0" lang="en-ZA" sz="11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16" name="Text Box 65"/>
            <p:cNvSpPr txBox="1">
              <a:spLocks noChangeArrowheads="1"/>
            </p:cNvSpPr>
            <p:nvPr/>
          </p:nvSpPr>
          <p:spPr bwMode="auto">
            <a:xfrm>
              <a:off x="4376" y="747"/>
              <a:ext cx="549" cy="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marL="0" marR="11430" lvl="0" indent="0" algn="ctr" defTabSz="914400" eaLnBrk="1" fontAlgn="auto" latinLnBrk="0" hangingPunct="1">
                <a:lnSpc>
                  <a:spcPct val="102000"/>
                </a:lnSpc>
                <a:spcBef>
                  <a:spcPts val="0"/>
                </a:spcBef>
                <a:spcAft>
                  <a:spcPts val="0"/>
                </a:spcAft>
                <a:buClrTx/>
                <a:buSzTx/>
                <a:buFontTx/>
                <a:buNone/>
                <a:tabLst/>
                <a:defRPr/>
              </a:pPr>
              <a:r>
                <a:rPr kumimoji="0" lang="en-US" sz="900" b="0" i="0" u="none" strike="noStrike" kern="0" cap="none" spc="-5" normalizeH="0" baseline="0" noProof="0" dirty="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Approved </a:t>
              </a:r>
              <a:r>
                <a:rPr kumimoji="0" lang="en-US" sz="900" b="0" i="0" u="none" strike="noStrike" kern="0" cap="none" spc="0" normalizeH="0" baseline="0" noProof="0" dirty="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Budget R’000</a:t>
              </a:r>
              <a:endParaRPr kumimoji="0" lang="en-ZA" sz="11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17" name="Text Box 64"/>
            <p:cNvSpPr txBox="1">
              <a:spLocks noChangeArrowheads="1"/>
            </p:cNvSpPr>
            <p:nvPr/>
          </p:nvSpPr>
          <p:spPr bwMode="auto">
            <a:xfrm>
              <a:off x="5183" y="963"/>
              <a:ext cx="1609" cy="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104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Adjustments Final Budget</a:t>
              </a:r>
              <a:endParaRPr kumimoji="0" lang="en-ZA" sz="11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18" name="Text Box 63"/>
            <p:cNvSpPr txBox="1">
              <a:spLocks noChangeArrowheads="1"/>
            </p:cNvSpPr>
            <p:nvPr/>
          </p:nvSpPr>
          <p:spPr bwMode="auto">
            <a:xfrm>
              <a:off x="6986" y="315"/>
              <a:ext cx="1578" cy="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marL="97155" marR="0" lvl="0" indent="0" defTabSz="914400" eaLnBrk="1" fontAlgn="auto" latinLnBrk="0" hangingPunct="1">
                <a:lnSpc>
                  <a:spcPts val="1040"/>
                </a:lnSpc>
                <a:spcBef>
                  <a:spcPts val="0"/>
                </a:spcBef>
                <a:spcAft>
                  <a:spcPts val="0"/>
                </a:spcAft>
                <a:buClrTx/>
                <a:buSzTx/>
                <a:buFontTx/>
                <a:buNone/>
                <a:tabLst>
                  <a:tab pos="596900" algn="l"/>
                </a:tabLst>
                <a:defRPr/>
              </a:pPr>
              <a:r>
                <a:rPr kumimoji="0" lang="en-US" sz="900" b="0" i="0" u="none" strike="noStrike" kern="0" cap="none" spc="0" normalizeH="0" baseline="0" noProof="0" dirty="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Actual	Difference</a:t>
              </a:r>
              <a:endParaRPr kumimoji="0" lang="en-ZA" sz="11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1270" marR="11430" lvl="0" indent="-1905" defTabSz="914400" eaLnBrk="1" fontAlgn="auto" latinLnBrk="0" hangingPunct="1">
                <a:lnSpc>
                  <a:spcPct val="102000"/>
                </a:lnSpc>
                <a:spcBef>
                  <a:spcPts val="35"/>
                </a:spcBef>
                <a:spcAft>
                  <a:spcPts val="0"/>
                </a:spcAft>
                <a:buClrTx/>
                <a:buSzTx/>
                <a:buFontTx/>
                <a:buNone/>
                <a:tabLst>
                  <a:tab pos="560070" algn="l"/>
                  <a:tab pos="619760" algn="l"/>
                </a:tabLst>
                <a:defRPr/>
              </a:pPr>
              <a:r>
                <a:rPr kumimoji="0" lang="en-US" sz="900" b="0" i="0" u="none" strike="noStrike" kern="0" cap="none" spc="0" normalizeH="0" baseline="0" noProof="0" dirty="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amounts</a:t>
              </a:r>
              <a:r>
                <a:rPr kumimoji="0" lang="en-US" sz="900" b="0" i="0" u="none" strike="noStrike" kern="0" cap="none" spc="-155" normalizeH="0" baseline="0" noProof="0" dirty="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 </a:t>
              </a:r>
              <a:r>
                <a:rPr kumimoji="0" lang="en-US" sz="900" b="0" i="0" u="none" strike="noStrike" kern="0" cap="none" spc="0" normalizeH="0" baseline="0" noProof="0" dirty="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on		between comparable	final</a:t>
              </a:r>
              <a:r>
                <a:rPr kumimoji="0" lang="en-US" sz="900" b="0" i="0" u="none" strike="noStrike" kern="0" cap="none" spc="-45" normalizeH="0" baseline="0" noProof="0" dirty="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 </a:t>
              </a:r>
              <a:r>
                <a:rPr kumimoji="0" lang="en-US" sz="900" b="0" i="0" u="none" strike="noStrike" kern="0" cap="none" spc="-15" normalizeH="0" baseline="0" noProof="0" dirty="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budget</a:t>
              </a:r>
              <a:endParaRPr kumimoji="0" lang="en-ZA" sz="11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121285" marR="0" lvl="0" indent="0" defTabSz="914400" eaLnBrk="1" fontAlgn="auto" latinLnBrk="0" hangingPunct="1">
                <a:lnSpc>
                  <a:spcPct val="100000"/>
                </a:lnSpc>
                <a:spcBef>
                  <a:spcPts val="5"/>
                </a:spcBef>
                <a:spcAft>
                  <a:spcPts val="0"/>
                </a:spcAft>
                <a:buClrTx/>
                <a:buSzTx/>
                <a:buFontTx/>
                <a:buNone/>
                <a:tabLst>
                  <a:tab pos="591185" algn="l"/>
                </a:tabLst>
                <a:defRPr/>
              </a:pPr>
              <a:r>
                <a:rPr kumimoji="0" lang="en-US" sz="900" b="0" i="0" u="none" strike="noStrike" kern="0" cap="none" spc="0" normalizeH="0" baseline="0" noProof="0" dirty="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basis	and</a:t>
              </a:r>
              <a:r>
                <a:rPr kumimoji="0" lang="en-US" sz="900" b="0" i="0" u="none" strike="noStrike" kern="0" cap="none" spc="-85" normalizeH="0" baseline="0" noProof="0" dirty="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 </a:t>
              </a:r>
              <a:r>
                <a:rPr kumimoji="0" lang="en-US" sz="900" b="0" i="0" u="none" strike="noStrike" kern="0" cap="none" spc="0" normalizeH="0" baseline="0" noProof="0" dirty="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actual</a:t>
              </a:r>
              <a:endParaRPr kumimoji="0" lang="en-ZA" sz="11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19" name="Text Box 62"/>
            <p:cNvSpPr txBox="1">
              <a:spLocks noChangeArrowheads="1"/>
            </p:cNvSpPr>
            <p:nvPr/>
          </p:nvSpPr>
          <p:spPr bwMode="auto">
            <a:xfrm>
              <a:off x="5375" y="1179"/>
              <a:ext cx="335" cy="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104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R’000</a:t>
              </a:r>
              <a:endParaRPr kumimoji="0" lang="en-ZA" sz="11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20" name="Text Box 61"/>
            <p:cNvSpPr txBox="1">
              <a:spLocks noChangeArrowheads="1"/>
            </p:cNvSpPr>
            <p:nvPr/>
          </p:nvSpPr>
          <p:spPr bwMode="auto">
            <a:xfrm>
              <a:off x="6266" y="1179"/>
              <a:ext cx="335" cy="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104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R’000</a:t>
              </a:r>
              <a:endParaRPr kumimoji="0" lang="en-ZA" sz="11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21" name="Text Box 60"/>
            <p:cNvSpPr txBox="1">
              <a:spLocks noChangeArrowheads="1"/>
            </p:cNvSpPr>
            <p:nvPr/>
          </p:nvSpPr>
          <p:spPr bwMode="auto">
            <a:xfrm>
              <a:off x="7158" y="1179"/>
              <a:ext cx="335" cy="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104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R’000</a:t>
              </a:r>
              <a:endParaRPr kumimoji="0" lang="en-ZA" sz="11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22" name="Text Box 59"/>
            <p:cNvSpPr txBox="1">
              <a:spLocks noChangeArrowheads="1"/>
            </p:cNvSpPr>
            <p:nvPr/>
          </p:nvSpPr>
          <p:spPr bwMode="auto">
            <a:xfrm>
              <a:off x="8049" y="1179"/>
              <a:ext cx="335" cy="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104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R’000</a:t>
              </a:r>
              <a:endParaRPr kumimoji="0" lang="en-ZA" sz="11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23" name="Text Box 58"/>
            <p:cNvSpPr txBox="1">
              <a:spLocks noChangeArrowheads="1"/>
            </p:cNvSpPr>
            <p:nvPr/>
          </p:nvSpPr>
          <p:spPr bwMode="auto">
            <a:xfrm>
              <a:off x="9436" y="1198"/>
              <a:ext cx="567"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925"/>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REFERENCE</a:t>
              </a:r>
              <a:endParaRPr kumimoji="0" lang="en-ZA" sz="11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grpSp>
      <p:graphicFrame>
        <p:nvGraphicFramePr>
          <p:cNvPr id="5" name="Table 4"/>
          <p:cNvGraphicFramePr>
            <a:graphicFrameLocks noGrp="1"/>
          </p:cNvGraphicFramePr>
          <p:nvPr>
            <p:extLst>
              <p:ext uri="{D42A27DB-BD31-4B8C-83A1-F6EECF244321}">
                <p14:modId xmlns:p14="http://schemas.microsoft.com/office/powerpoint/2010/main" xmlns="" val="3493728491"/>
              </p:ext>
            </p:extLst>
          </p:nvPr>
        </p:nvGraphicFramePr>
        <p:xfrm>
          <a:off x="0" y="1746392"/>
          <a:ext cx="12032741" cy="4710509"/>
        </p:xfrm>
        <a:graphic>
          <a:graphicData uri="http://schemas.openxmlformats.org/drawingml/2006/table">
            <a:tbl>
              <a:tblPr firstRow="1" firstCol="1" lastRow="1" lastCol="1" bandRow="1" bandCol="1"/>
              <a:tblGrid>
                <a:gridCol w="3263153">
                  <a:extLst>
                    <a:ext uri="{9D8B030D-6E8A-4147-A177-3AD203B41FA5}">
                      <a16:colId xmlns:a16="http://schemas.microsoft.com/office/drawing/2014/main" xmlns="" val="1667296656"/>
                    </a:ext>
                  </a:extLst>
                </a:gridCol>
                <a:gridCol w="1174706">
                  <a:extLst>
                    <a:ext uri="{9D8B030D-6E8A-4147-A177-3AD203B41FA5}">
                      <a16:colId xmlns:a16="http://schemas.microsoft.com/office/drawing/2014/main" xmlns="" val="921115112"/>
                    </a:ext>
                  </a:extLst>
                </a:gridCol>
                <a:gridCol w="1248125">
                  <a:extLst>
                    <a:ext uri="{9D8B030D-6E8A-4147-A177-3AD203B41FA5}">
                      <a16:colId xmlns:a16="http://schemas.microsoft.com/office/drawing/2014/main" xmlns="" val="74743564"/>
                    </a:ext>
                  </a:extLst>
                </a:gridCol>
                <a:gridCol w="1027868">
                  <a:extLst>
                    <a:ext uri="{9D8B030D-6E8A-4147-A177-3AD203B41FA5}">
                      <a16:colId xmlns:a16="http://schemas.microsoft.com/office/drawing/2014/main" xmlns="" val="3793217200"/>
                    </a:ext>
                  </a:extLst>
                </a:gridCol>
                <a:gridCol w="1248125">
                  <a:extLst>
                    <a:ext uri="{9D8B030D-6E8A-4147-A177-3AD203B41FA5}">
                      <a16:colId xmlns:a16="http://schemas.microsoft.com/office/drawing/2014/main" xmlns="" val="2754787074"/>
                    </a:ext>
                  </a:extLst>
                </a:gridCol>
                <a:gridCol w="954449">
                  <a:extLst>
                    <a:ext uri="{9D8B030D-6E8A-4147-A177-3AD203B41FA5}">
                      <a16:colId xmlns:a16="http://schemas.microsoft.com/office/drawing/2014/main" xmlns="" val="730793466"/>
                    </a:ext>
                  </a:extLst>
                </a:gridCol>
                <a:gridCol w="3116315">
                  <a:extLst>
                    <a:ext uri="{9D8B030D-6E8A-4147-A177-3AD203B41FA5}">
                      <a16:colId xmlns:a16="http://schemas.microsoft.com/office/drawing/2014/main" xmlns="" val="1167899513"/>
                    </a:ext>
                  </a:extLst>
                </a:gridCol>
              </a:tblGrid>
              <a:tr h="283009">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L="50165">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Recoveries</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3271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0477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0477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19380"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514</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8445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514</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L="51435" marR="105410">
                        <a:lnSpc>
                          <a:spcPct val="102000"/>
                        </a:lnSpc>
                        <a:spcBef>
                          <a:spcPts val="2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Recoveries from former employees</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2782297160"/>
                  </a:ext>
                </a:extLst>
              </a:tr>
              <a:tr h="283009">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L="50800">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Interest received - investment</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3271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900</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0477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0477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900</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19380"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1 931</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83820"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1 031</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51435" marR="105410">
                        <a:lnSpc>
                          <a:spcPct val="102000"/>
                        </a:lnSpc>
                        <a:spcBef>
                          <a:spcPts val="2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Interest earned from short term Call account</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3988747825"/>
                  </a:ext>
                </a:extLst>
              </a:tr>
              <a:tr h="283009">
                <a:tc>
                  <a:txBody>
                    <a:bodyPr/>
                    <a:lstStyle/>
                    <a:p>
                      <a:pPr marL="50800" marR="426720">
                        <a:lnSpc>
                          <a:spcPct val="98000"/>
                        </a:lnSpc>
                        <a:spcBef>
                          <a:spcPts val="175"/>
                        </a:spcBef>
                        <a:spcAft>
                          <a:spcPts val="0"/>
                        </a:spcAft>
                      </a:pPr>
                      <a:r>
                        <a:rPr lang="en-US" sz="1000" b="1" spc="-15" dirty="0">
                          <a:effectLst/>
                          <a:latin typeface="Arial" panose="020B0604020202020204" pitchFamily="34" charset="0"/>
                          <a:ea typeface="Trebuchet MS" panose="020B0603020202020204" pitchFamily="34" charset="0"/>
                          <a:cs typeface="Arial" panose="020B0604020202020204" pitchFamily="34" charset="0"/>
                        </a:rPr>
                        <a:t>Total </a:t>
                      </a:r>
                      <a:r>
                        <a:rPr lang="en-US" sz="1000" b="1" dirty="0">
                          <a:effectLst/>
                          <a:latin typeface="Arial" panose="020B0604020202020204" pitchFamily="34" charset="0"/>
                          <a:ea typeface="Trebuchet MS" panose="020B0603020202020204" pitchFamily="34" charset="0"/>
                          <a:cs typeface="Arial" panose="020B0604020202020204" pitchFamily="34" charset="0"/>
                        </a:rPr>
                        <a:t>revenue from </a:t>
                      </a:r>
                      <a:r>
                        <a:rPr lang="en-US" sz="1000" b="1" spc="-15" dirty="0">
                          <a:effectLst/>
                          <a:latin typeface="Arial" panose="020B0604020202020204" pitchFamily="34" charset="0"/>
                          <a:ea typeface="Trebuchet MS" panose="020B0603020202020204" pitchFamily="34" charset="0"/>
                          <a:cs typeface="Arial" panose="020B0604020202020204" pitchFamily="34" charset="0"/>
                        </a:rPr>
                        <a:t>exchange </a:t>
                      </a:r>
                      <a:r>
                        <a:rPr lang="en-US" sz="1000" b="1" dirty="0">
                          <a:effectLst/>
                          <a:latin typeface="Arial" panose="020B0604020202020204" pitchFamily="34" charset="0"/>
                          <a:ea typeface="Trebuchet MS" panose="020B0603020202020204" pitchFamily="34" charset="0"/>
                          <a:cs typeface="Arial" panose="020B0604020202020204" pitchFamily="34" charset="0"/>
                        </a:rPr>
                        <a:t>transactions</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a:spcBef>
                          <a:spcPts val="25"/>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32080" algn="r">
                        <a:spcAft>
                          <a:spcPts val="0"/>
                        </a:spcAft>
                      </a:pPr>
                      <a:r>
                        <a:rPr lang="en-US" sz="1000" b="1" dirty="0">
                          <a:effectLst/>
                          <a:latin typeface="Arial" panose="020B0604020202020204" pitchFamily="34" charset="0"/>
                          <a:ea typeface="Trebuchet MS" panose="020B0603020202020204" pitchFamily="34" charset="0"/>
                          <a:cs typeface="Arial" panose="020B0604020202020204" pitchFamily="34" charset="0"/>
                        </a:rPr>
                        <a:t>900</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a:spcBef>
                          <a:spcPts val="25"/>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04775" algn="r">
                        <a:spcAft>
                          <a:spcPts val="0"/>
                        </a:spcAft>
                      </a:pPr>
                      <a:r>
                        <a:rPr lang="en-US" sz="1000" b="1" dirty="0">
                          <a:effectLst/>
                          <a:latin typeface="Arial" panose="020B0604020202020204" pitchFamily="34" charset="0"/>
                          <a:ea typeface="Trebuchet MS" panose="020B0603020202020204" pitchFamily="34" charset="0"/>
                          <a:cs typeface="Arial" panose="020B0604020202020204" pitchFamily="34" charset="0"/>
                        </a:rPr>
                        <a:t>-</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a:spcBef>
                          <a:spcPts val="25"/>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04140" algn="r">
                        <a:spcAft>
                          <a:spcPts val="0"/>
                        </a:spcAft>
                      </a:pPr>
                      <a:r>
                        <a:rPr lang="en-US" sz="1000" b="1" dirty="0">
                          <a:effectLst/>
                          <a:latin typeface="Arial" panose="020B0604020202020204" pitchFamily="34" charset="0"/>
                          <a:ea typeface="Trebuchet MS" panose="020B0603020202020204" pitchFamily="34" charset="0"/>
                          <a:cs typeface="Arial" panose="020B0604020202020204" pitchFamily="34" charset="0"/>
                        </a:rPr>
                        <a:t>900</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a:spcBef>
                          <a:spcPts val="25"/>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19380" algn="r">
                        <a:spcAft>
                          <a:spcPts val="0"/>
                        </a:spcAft>
                      </a:pPr>
                      <a:r>
                        <a:rPr lang="en-US" sz="1000" b="1" dirty="0">
                          <a:effectLst/>
                          <a:latin typeface="Arial" panose="020B0604020202020204" pitchFamily="34" charset="0"/>
                          <a:ea typeface="Trebuchet MS" panose="020B0603020202020204" pitchFamily="34" charset="0"/>
                          <a:cs typeface="Arial" panose="020B0604020202020204" pitchFamily="34" charset="0"/>
                        </a:rPr>
                        <a:t>2 445</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a:spcBef>
                          <a:spcPts val="25"/>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83820" algn="r">
                        <a:spcAft>
                          <a:spcPts val="0"/>
                        </a:spcAft>
                      </a:pPr>
                      <a:r>
                        <a:rPr lang="en-US" sz="1000" b="1" dirty="0">
                          <a:effectLst/>
                          <a:latin typeface="Arial" panose="020B0604020202020204" pitchFamily="34" charset="0"/>
                          <a:ea typeface="Trebuchet MS" panose="020B0603020202020204" pitchFamily="34" charset="0"/>
                          <a:cs typeface="Arial" panose="020B0604020202020204" pitchFamily="34" charset="0"/>
                        </a:rPr>
                        <a:t>1 545</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792569989"/>
                  </a:ext>
                </a:extLst>
              </a:tr>
              <a:tr h="141504">
                <a:tc>
                  <a:txBody>
                    <a:bodyPr/>
                    <a:lstStyle/>
                    <a:p>
                      <a:pPr marL="52070">
                        <a:spcBef>
                          <a:spcPts val="220"/>
                        </a:spcBef>
                        <a:spcAft>
                          <a:spcPts val="0"/>
                        </a:spcAft>
                      </a:pPr>
                      <a:r>
                        <a:rPr lang="en-US" sz="1000" dirty="0">
                          <a:solidFill>
                            <a:srgbClr val="487E94"/>
                          </a:solidFill>
                          <a:effectLst/>
                          <a:latin typeface="Arial" panose="020B0604020202020204" pitchFamily="34" charset="0"/>
                          <a:ea typeface="Trebuchet MS" panose="020B0603020202020204" pitchFamily="34" charset="0"/>
                          <a:cs typeface="Arial" panose="020B0604020202020204" pitchFamily="34" charset="0"/>
                        </a:rPr>
                        <a:t>TRANSFER REVENUE</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366903432"/>
                  </a:ext>
                </a:extLst>
              </a:tr>
              <a:tr h="566017">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a:spcBef>
                          <a:spcPts val="25"/>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L="50800">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Transfers &amp; subsidies received</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a:spcBef>
                          <a:spcPts val="25"/>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32080"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82 949</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a:spcBef>
                          <a:spcPts val="25"/>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0477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4 500</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a:spcBef>
                          <a:spcPts val="25"/>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04140"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87 449</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a:spcBef>
                          <a:spcPts val="25"/>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19380"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87 449</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a:spcBef>
                          <a:spcPts val="25"/>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83820"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51435">
                        <a:lnSpc>
                          <a:spcPct val="102000"/>
                        </a:lnSpc>
                        <a:spcBef>
                          <a:spcPts val="2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Transfers received from </a:t>
                      </a:r>
                      <a:r>
                        <a:rPr lang="en-US" sz="1000" spc="-20" dirty="0">
                          <a:effectLst/>
                          <a:latin typeface="Arial" panose="020B0604020202020204" pitchFamily="34" charset="0"/>
                          <a:ea typeface="Trebuchet MS" panose="020B0603020202020204" pitchFamily="34" charset="0"/>
                          <a:cs typeface="Arial" panose="020B0604020202020204" pitchFamily="34" charset="0"/>
                        </a:rPr>
                        <a:t>DTPS </a:t>
                      </a:r>
                      <a:r>
                        <a:rPr lang="en-US" sz="1000" dirty="0">
                          <a:effectLst/>
                          <a:latin typeface="Arial" panose="020B0604020202020204" pitchFamily="34" charset="0"/>
                          <a:ea typeface="Trebuchet MS" panose="020B0603020202020204" pitchFamily="34" charset="0"/>
                          <a:cs typeface="Arial" panose="020B0604020202020204" pitchFamily="34" charset="0"/>
                        </a:rPr>
                        <a:t>including R4.5 mil retained surplus from 2018/19 financial year</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3198399448"/>
                  </a:ext>
                </a:extLst>
              </a:tr>
              <a:tr h="141504">
                <a:tc>
                  <a:txBody>
                    <a:bodyPr/>
                    <a:lstStyle/>
                    <a:p>
                      <a:pPr marL="50800">
                        <a:spcBef>
                          <a:spcPts val="170"/>
                        </a:spcBef>
                        <a:spcAft>
                          <a:spcPts val="0"/>
                        </a:spcAft>
                      </a:pPr>
                      <a:r>
                        <a:rPr lang="en-US" sz="1000" b="1" dirty="0">
                          <a:effectLst/>
                          <a:latin typeface="Arial" panose="020B0604020202020204" pitchFamily="34" charset="0"/>
                          <a:ea typeface="Trebuchet MS" panose="020B0603020202020204" pitchFamily="34" charset="0"/>
                          <a:cs typeface="Arial" panose="020B0604020202020204" pitchFamily="34" charset="0"/>
                        </a:rPr>
                        <a:t>Total revenue</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marR="132080" algn="r">
                        <a:spcBef>
                          <a:spcPts val="170"/>
                        </a:spcBef>
                        <a:spcAft>
                          <a:spcPts val="0"/>
                        </a:spcAft>
                      </a:pPr>
                      <a:r>
                        <a:rPr lang="en-US" sz="1000" b="1" dirty="0">
                          <a:effectLst/>
                          <a:latin typeface="Arial" panose="020B0604020202020204" pitchFamily="34" charset="0"/>
                          <a:ea typeface="Trebuchet MS" panose="020B0603020202020204" pitchFamily="34" charset="0"/>
                          <a:cs typeface="Arial" panose="020B0604020202020204" pitchFamily="34" charset="0"/>
                        </a:rPr>
                        <a:t>83 849</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marR="104775" algn="r">
                        <a:spcBef>
                          <a:spcPts val="170"/>
                        </a:spcBef>
                        <a:spcAft>
                          <a:spcPts val="0"/>
                        </a:spcAft>
                      </a:pPr>
                      <a:r>
                        <a:rPr lang="en-US" sz="1000" b="1" dirty="0">
                          <a:effectLst/>
                          <a:latin typeface="Arial" panose="020B0604020202020204" pitchFamily="34" charset="0"/>
                          <a:ea typeface="Trebuchet MS" panose="020B0603020202020204" pitchFamily="34" charset="0"/>
                          <a:cs typeface="Arial" panose="020B0604020202020204" pitchFamily="34" charset="0"/>
                        </a:rPr>
                        <a:t>4 500</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marR="104140" algn="r">
                        <a:spcBef>
                          <a:spcPts val="170"/>
                        </a:spcBef>
                        <a:spcAft>
                          <a:spcPts val="0"/>
                        </a:spcAft>
                      </a:pPr>
                      <a:r>
                        <a:rPr lang="en-US" sz="1000" b="1" dirty="0">
                          <a:effectLst/>
                          <a:latin typeface="Arial" panose="020B0604020202020204" pitchFamily="34" charset="0"/>
                          <a:ea typeface="Trebuchet MS" panose="020B0603020202020204" pitchFamily="34" charset="0"/>
                          <a:cs typeface="Arial" panose="020B0604020202020204" pitchFamily="34" charset="0"/>
                        </a:rPr>
                        <a:t>88 349</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marR="119380" algn="r">
                        <a:spcBef>
                          <a:spcPts val="170"/>
                        </a:spcBef>
                        <a:spcAft>
                          <a:spcPts val="0"/>
                        </a:spcAft>
                      </a:pPr>
                      <a:r>
                        <a:rPr lang="en-US" sz="1000" b="1" dirty="0">
                          <a:effectLst/>
                          <a:latin typeface="Arial" panose="020B0604020202020204" pitchFamily="34" charset="0"/>
                          <a:ea typeface="Trebuchet MS" panose="020B0603020202020204" pitchFamily="34" charset="0"/>
                          <a:cs typeface="Arial" panose="020B0604020202020204" pitchFamily="34" charset="0"/>
                        </a:rPr>
                        <a:t>89 894</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marR="83820" algn="r">
                        <a:spcBef>
                          <a:spcPts val="170"/>
                        </a:spcBef>
                        <a:spcAft>
                          <a:spcPts val="0"/>
                        </a:spcAft>
                      </a:pPr>
                      <a:r>
                        <a:rPr lang="en-US" sz="1000" b="1" dirty="0">
                          <a:effectLst/>
                          <a:latin typeface="Arial" panose="020B0604020202020204" pitchFamily="34" charset="0"/>
                          <a:ea typeface="Trebuchet MS" panose="020B0603020202020204" pitchFamily="34" charset="0"/>
                          <a:cs typeface="Arial" panose="020B0604020202020204" pitchFamily="34" charset="0"/>
                        </a:rPr>
                        <a:t>1 545</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3341305383"/>
                  </a:ext>
                </a:extLst>
              </a:tr>
              <a:tr h="283009">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L="50800">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Personnel</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32080"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(53 895)</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04140"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04140"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(53 895)</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1874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(49 362)</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83820"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4 533</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52070" marR="163195">
                        <a:lnSpc>
                          <a:spcPct val="102000"/>
                        </a:lnSpc>
                        <a:spcBef>
                          <a:spcPts val="2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Savings</a:t>
                      </a:r>
                      <a:r>
                        <a:rPr lang="en-US" sz="1000" spc="-160" dirty="0">
                          <a:effectLst/>
                          <a:latin typeface="Arial" panose="020B0604020202020204" pitchFamily="34" charset="0"/>
                          <a:ea typeface="Trebuchet MS" panose="020B0603020202020204" pitchFamily="34" charset="0"/>
                          <a:cs typeface="Arial" panose="020B0604020202020204" pitchFamily="34" charset="0"/>
                        </a:rPr>
                        <a:t> </a:t>
                      </a:r>
                      <a:r>
                        <a:rPr lang="en-US" sz="1000" dirty="0">
                          <a:effectLst/>
                          <a:latin typeface="Arial" panose="020B0604020202020204" pitchFamily="34" charset="0"/>
                          <a:ea typeface="Trebuchet MS" panose="020B0603020202020204" pitchFamily="34" charset="0"/>
                          <a:cs typeface="Arial" panose="020B0604020202020204" pitchFamily="34" charset="0"/>
                        </a:rPr>
                        <a:t>realised</a:t>
                      </a:r>
                      <a:r>
                        <a:rPr lang="en-US" sz="1000" spc="-160" dirty="0">
                          <a:effectLst/>
                          <a:latin typeface="Arial" panose="020B0604020202020204" pitchFamily="34" charset="0"/>
                          <a:ea typeface="Trebuchet MS" panose="020B0603020202020204" pitchFamily="34" charset="0"/>
                          <a:cs typeface="Arial" panose="020B0604020202020204" pitchFamily="34" charset="0"/>
                        </a:rPr>
                        <a:t> </a:t>
                      </a:r>
                      <a:r>
                        <a:rPr lang="en-US" sz="1000" dirty="0">
                          <a:effectLst/>
                          <a:latin typeface="Arial" panose="020B0604020202020204" pitchFamily="34" charset="0"/>
                          <a:ea typeface="Trebuchet MS" panose="020B0603020202020204" pitchFamily="34" charset="0"/>
                          <a:cs typeface="Arial" panose="020B0604020202020204" pitchFamily="34" charset="0"/>
                        </a:rPr>
                        <a:t>due</a:t>
                      </a:r>
                      <a:r>
                        <a:rPr lang="en-US" sz="1000" spc="-160" dirty="0">
                          <a:effectLst/>
                          <a:latin typeface="Arial" panose="020B0604020202020204" pitchFamily="34" charset="0"/>
                          <a:ea typeface="Trebuchet MS" panose="020B0603020202020204" pitchFamily="34" charset="0"/>
                          <a:cs typeface="Arial" panose="020B0604020202020204" pitchFamily="34" charset="0"/>
                        </a:rPr>
                        <a:t> </a:t>
                      </a:r>
                      <a:r>
                        <a:rPr lang="en-US" sz="1000" dirty="0">
                          <a:effectLst/>
                          <a:latin typeface="Arial" panose="020B0604020202020204" pitchFamily="34" charset="0"/>
                          <a:ea typeface="Trebuchet MS" panose="020B0603020202020204" pitchFamily="34" charset="0"/>
                          <a:cs typeface="Arial" panose="020B0604020202020204" pitchFamily="34" charset="0"/>
                        </a:rPr>
                        <a:t>to vacancies</a:t>
                      </a:r>
                      <a:r>
                        <a:rPr lang="en-US" sz="1000" spc="-170" dirty="0">
                          <a:effectLst/>
                          <a:latin typeface="Arial" panose="020B0604020202020204" pitchFamily="34" charset="0"/>
                          <a:ea typeface="Trebuchet MS" panose="020B0603020202020204" pitchFamily="34" charset="0"/>
                          <a:cs typeface="Arial" panose="020B0604020202020204" pitchFamily="34" charset="0"/>
                        </a:rPr>
                        <a:t> </a:t>
                      </a:r>
                      <a:r>
                        <a:rPr lang="en-US" sz="1000" dirty="0">
                          <a:effectLst/>
                          <a:latin typeface="Arial" panose="020B0604020202020204" pitchFamily="34" charset="0"/>
                          <a:ea typeface="Trebuchet MS" panose="020B0603020202020204" pitchFamily="34" charset="0"/>
                          <a:cs typeface="Arial" panose="020B0604020202020204" pitchFamily="34" charset="0"/>
                        </a:rPr>
                        <a:t>during</a:t>
                      </a:r>
                      <a:r>
                        <a:rPr lang="en-US" sz="1000" spc="-170" dirty="0">
                          <a:effectLst/>
                          <a:latin typeface="Arial" panose="020B0604020202020204" pitchFamily="34" charset="0"/>
                          <a:ea typeface="Trebuchet MS" panose="020B0603020202020204" pitchFamily="34" charset="0"/>
                          <a:cs typeface="Arial" panose="020B0604020202020204" pitchFamily="34" charset="0"/>
                        </a:rPr>
                        <a:t> </a:t>
                      </a:r>
                      <a:r>
                        <a:rPr lang="en-US" sz="1000" dirty="0">
                          <a:effectLst/>
                          <a:latin typeface="Arial" panose="020B0604020202020204" pitchFamily="34" charset="0"/>
                          <a:ea typeface="Trebuchet MS" panose="020B0603020202020204" pitchFamily="34" charset="0"/>
                          <a:cs typeface="Arial" panose="020B0604020202020204" pitchFamily="34" charset="0"/>
                        </a:rPr>
                        <a:t>the</a:t>
                      </a:r>
                      <a:r>
                        <a:rPr lang="en-US" sz="1000" spc="-170" dirty="0">
                          <a:effectLst/>
                          <a:latin typeface="Arial" panose="020B0604020202020204" pitchFamily="34" charset="0"/>
                          <a:ea typeface="Trebuchet MS" panose="020B0603020202020204" pitchFamily="34" charset="0"/>
                          <a:cs typeface="Arial" panose="020B0604020202020204" pitchFamily="34" charset="0"/>
                        </a:rPr>
                        <a:t> </a:t>
                      </a:r>
                      <a:r>
                        <a:rPr lang="en-US" sz="1000" spc="-25" dirty="0">
                          <a:effectLst/>
                          <a:latin typeface="Arial" panose="020B0604020202020204" pitchFamily="34" charset="0"/>
                          <a:ea typeface="Trebuchet MS" panose="020B0603020202020204" pitchFamily="34" charset="0"/>
                          <a:cs typeface="Arial" panose="020B0604020202020204" pitchFamily="34" charset="0"/>
                        </a:rPr>
                        <a:t>year</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3244431242"/>
                  </a:ext>
                </a:extLst>
              </a:tr>
              <a:tr h="288669">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L="50800">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Legal fees</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32080"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(1 381)</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04140"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04140"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(1 381)</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1874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(297)</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83820"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1 084</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L="52070" marR="20955">
                        <a:lnSpc>
                          <a:spcPct val="102000"/>
                        </a:lnSpc>
                        <a:spcBef>
                          <a:spcPts val="2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Savings</a:t>
                      </a:r>
                      <a:r>
                        <a:rPr lang="en-US" sz="1000" spc="-170" dirty="0">
                          <a:effectLst/>
                          <a:latin typeface="Arial" panose="020B0604020202020204" pitchFamily="34" charset="0"/>
                          <a:ea typeface="Trebuchet MS" panose="020B0603020202020204" pitchFamily="34" charset="0"/>
                          <a:cs typeface="Arial" panose="020B0604020202020204" pitchFamily="34" charset="0"/>
                        </a:rPr>
                        <a:t> </a:t>
                      </a:r>
                      <a:r>
                        <a:rPr lang="en-US" sz="1000" dirty="0">
                          <a:effectLst/>
                          <a:latin typeface="Arial" panose="020B0604020202020204" pitchFamily="34" charset="0"/>
                          <a:ea typeface="Trebuchet MS" panose="020B0603020202020204" pitchFamily="34" charset="0"/>
                          <a:cs typeface="Arial" panose="020B0604020202020204" pitchFamily="34" charset="0"/>
                        </a:rPr>
                        <a:t>realised</a:t>
                      </a:r>
                      <a:r>
                        <a:rPr lang="en-US" sz="1000" spc="-165" dirty="0">
                          <a:effectLst/>
                          <a:latin typeface="Arial" panose="020B0604020202020204" pitchFamily="34" charset="0"/>
                          <a:ea typeface="Trebuchet MS" panose="020B0603020202020204" pitchFamily="34" charset="0"/>
                          <a:cs typeface="Arial" panose="020B0604020202020204" pitchFamily="34" charset="0"/>
                        </a:rPr>
                        <a:t> </a:t>
                      </a:r>
                      <a:r>
                        <a:rPr lang="en-US" sz="1000" dirty="0">
                          <a:effectLst/>
                          <a:latin typeface="Arial" panose="020B0604020202020204" pitchFamily="34" charset="0"/>
                          <a:ea typeface="Trebuchet MS" panose="020B0603020202020204" pitchFamily="34" charset="0"/>
                          <a:cs typeface="Arial" panose="020B0604020202020204" pitchFamily="34" charset="0"/>
                        </a:rPr>
                        <a:t>due</a:t>
                      </a:r>
                      <a:r>
                        <a:rPr lang="en-US" sz="1000" spc="-165" dirty="0">
                          <a:effectLst/>
                          <a:latin typeface="Arial" panose="020B0604020202020204" pitchFamily="34" charset="0"/>
                          <a:ea typeface="Trebuchet MS" panose="020B0603020202020204" pitchFamily="34" charset="0"/>
                          <a:cs typeface="Arial" panose="020B0604020202020204" pitchFamily="34" charset="0"/>
                        </a:rPr>
                        <a:t> </a:t>
                      </a:r>
                      <a:r>
                        <a:rPr lang="en-US" sz="1000" dirty="0">
                          <a:effectLst/>
                          <a:latin typeface="Arial" panose="020B0604020202020204" pitchFamily="34" charset="0"/>
                          <a:ea typeface="Trebuchet MS" panose="020B0603020202020204" pitchFamily="34" charset="0"/>
                          <a:cs typeface="Arial" panose="020B0604020202020204" pitchFamily="34" charset="0"/>
                        </a:rPr>
                        <a:t>to</a:t>
                      </a:r>
                      <a:r>
                        <a:rPr lang="en-US" sz="1000" spc="-165" dirty="0">
                          <a:effectLst/>
                          <a:latin typeface="Arial" panose="020B0604020202020204" pitchFamily="34" charset="0"/>
                          <a:ea typeface="Trebuchet MS" panose="020B0603020202020204" pitchFamily="34" charset="0"/>
                          <a:cs typeface="Arial" panose="020B0604020202020204" pitchFamily="34" charset="0"/>
                        </a:rPr>
                        <a:t> </a:t>
                      </a:r>
                      <a:r>
                        <a:rPr lang="en-US" sz="1000" spc="-20" dirty="0">
                          <a:effectLst/>
                          <a:latin typeface="Arial" panose="020B0604020202020204" pitchFamily="34" charset="0"/>
                          <a:ea typeface="Trebuchet MS" panose="020B0603020202020204" pitchFamily="34" charset="0"/>
                          <a:cs typeface="Arial" panose="020B0604020202020204" pitchFamily="34" charset="0"/>
                        </a:rPr>
                        <a:t>fewer </a:t>
                      </a:r>
                      <a:r>
                        <a:rPr lang="en-US" sz="1000" dirty="0">
                          <a:effectLst/>
                          <a:latin typeface="Arial" panose="020B0604020202020204" pitchFamily="34" charset="0"/>
                          <a:ea typeface="Trebuchet MS" panose="020B0603020202020204" pitchFamily="34" charset="0"/>
                          <a:cs typeface="Arial" panose="020B0604020202020204" pitchFamily="34" charset="0"/>
                        </a:rPr>
                        <a:t>litigations</a:t>
                      </a:r>
                      <a:r>
                        <a:rPr lang="en-US" sz="1000" spc="-145" dirty="0">
                          <a:effectLst/>
                          <a:latin typeface="Arial" panose="020B0604020202020204" pitchFamily="34" charset="0"/>
                          <a:ea typeface="Trebuchet MS" panose="020B0603020202020204" pitchFamily="34" charset="0"/>
                          <a:cs typeface="Arial" panose="020B0604020202020204" pitchFamily="34" charset="0"/>
                        </a:rPr>
                        <a:t> </a:t>
                      </a:r>
                      <a:r>
                        <a:rPr lang="en-US" sz="1000" dirty="0">
                          <a:effectLst/>
                          <a:latin typeface="Arial" panose="020B0604020202020204" pitchFamily="34" charset="0"/>
                          <a:ea typeface="Trebuchet MS" panose="020B0603020202020204" pitchFamily="34" charset="0"/>
                          <a:cs typeface="Arial" panose="020B0604020202020204" pitchFamily="34" charset="0"/>
                        </a:rPr>
                        <a:t>during</a:t>
                      </a:r>
                      <a:r>
                        <a:rPr lang="en-US" sz="1000" spc="-145" dirty="0">
                          <a:effectLst/>
                          <a:latin typeface="Arial" panose="020B0604020202020204" pitchFamily="34" charset="0"/>
                          <a:ea typeface="Trebuchet MS" panose="020B0603020202020204" pitchFamily="34" charset="0"/>
                          <a:cs typeface="Arial" panose="020B0604020202020204" pitchFamily="34" charset="0"/>
                        </a:rPr>
                        <a:t> </a:t>
                      </a:r>
                      <a:r>
                        <a:rPr lang="en-US" sz="1000" dirty="0">
                          <a:effectLst/>
                          <a:latin typeface="Arial" panose="020B0604020202020204" pitchFamily="34" charset="0"/>
                          <a:ea typeface="Trebuchet MS" panose="020B0603020202020204" pitchFamily="34" charset="0"/>
                          <a:cs typeface="Arial" panose="020B0604020202020204" pitchFamily="34" charset="0"/>
                        </a:rPr>
                        <a:t>the</a:t>
                      </a:r>
                      <a:r>
                        <a:rPr lang="en-US" sz="1000" spc="-145" dirty="0">
                          <a:effectLst/>
                          <a:latin typeface="Arial" panose="020B0604020202020204" pitchFamily="34" charset="0"/>
                          <a:ea typeface="Trebuchet MS" panose="020B0603020202020204" pitchFamily="34" charset="0"/>
                          <a:cs typeface="Arial" panose="020B0604020202020204" pitchFamily="34" charset="0"/>
                        </a:rPr>
                        <a:t> </a:t>
                      </a:r>
                      <a:r>
                        <a:rPr lang="en-US" sz="1000" dirty="0">
                          <a:effectLst/>
                          <a:latin typeface="Arial" panose="020B0604020202020204" pitchFamily="34" charset="0"/>
                          <a:ea typeface="Trebuchet MS" panose="020B0603020202020204" pitchFamily="34" charset="0"/>
                          <a:cs typeface="Arial" panose="020B0604020202020204" pitchFamily="34" charset="0"/>
                        </a:rPr>
                        <a:t>period</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913360880"/>
                  </a:ext>
                </a:extLst>
              </a:tr>
              <a:tr h="283009">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L="51435">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Depreciation and amortisation</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32080"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04140"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04140"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1874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(16 252)</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83820"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(16 252)</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L="52070" marR="186055">
                        <a:lnSpc>
                          <a:spcPct val="102000"/>
                        </a:lnSpc>
                        <a:spcBef>
                          <a:spcPts val="2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Non-cash flow item not budgeted for</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3154318933"/>
                  </a:ext>
                </a:extLst>
              </a:tr>
              <a:tr h="141504">
                <a:tc>
                  <a:txBody>
                    <a:bodyPr/>
                    <a:lstStyle/>
                    <a:p>
                      <a:pPr marL="51435">
                        <a:spcBef>
                          <a:spcPts val="2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Finance costs</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31445" algn="r">
                        <a:spcBef>
                          <a:spcPts val="2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04140" algn="r">
                        <a:spcBef>
                          <a:spcPts val="2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(283)</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03505" algn="r">
                        <a:spcBef>
                          <a:spcPts val="2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(283)</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18745" algn="r">
                        <a:spcBef>
                          <a:spcPts val="2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(283)</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83185" algn="r">
                        <a:spcBef>
                          <a:spcPts val="2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L="52070">
                        <a:spcBef>
                          <a:spcPts val="2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Unanticipated costs</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4151591017"/>
                  </a:ext>
                </a:extLst>
              </a:tr>
              <a:tr h="566017">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a:spcBef>
                          <a:spcPts val="25"/>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L="51435">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Lease rentals on operating lease</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a:spcBef>
                          <a:spcPts val="25"/>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3144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(5 500)</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a:spcBef>
                          <a:spcPts val="25"/>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04140"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a:spcBef>
                          <a:spcPts val="25"/>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0350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(5 500)</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a:spcBef>
                          <a:spcPts val="25"/>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1874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(5 517)</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a:spcBef>
                          <a:spcPts val="25"/>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8318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(17)</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L="52070">
                        <a:lnSpc>
                          <a:spcPct val="102000"/>
                        </a:lnSpc>
                        <a:spcBef>
                          <a:spcPts val="2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Overspending due to fluctuations on rental related expenditure such as electricity, water and utilities.</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13143090"/>
                  </a:ext>
                </a:extLst>
              </a:tr>
              <a:tr h="436305">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a:spcBef>
                          <a:spcPts val="5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L="51435">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General Expenses</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a:spcBef>
                          <a:spcPts val="5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3144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(23 073)</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a:spcBef>
                          <a:spcPts val="5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04140"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(4 217)</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a:spcBef>
                          <a:spcPts val="5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0350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(27 290)</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a:spcBef>
                          <a:spcPts val="5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11874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(20 415)</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a:spcBef>
                          <a:spcPts val="5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8318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6 875</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52705" marR="10160">
                        <a:lnSpc>
                          <a:spcPct val="102000"/>
                        </a:lnSpc>
                        <a:spcBef>
                          <a:spcPts val="2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R4.2 mil of the approved retained surplus allocated to General Expenses.</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72616822"/>
                  </a:ext>
                </a:extLst>
              </a:tr>
              <a:tr h="141504">
                <a:tc>
                  <a:txBody>
                    <a:bodyPr/>
                    <a:lstStyle/>
                    <a:p>
                      <a:pPr marL="51435">
                        <a:spcBef>
                          <a:spcPts val="170"/>
                        </a:spcBef>
                        <a:spcAft>
                          <a:spcPts val="0"/>
                        </a:spcAft>
                      </a:pPr>
                      <a:r>
                        <a:rPr lang="en-US" sz="900" b="1" dirty="0">
                          <a:effectLst/>
                          <a:latin typeface="Arial" panose="020B0604020202020204" pitchFamily="34" charset="0"/>
                          <a:ea typeface="Trebuchet MS" panose="020B0603020202020204" pitchFamily="34" charset="0"/>
                          <a:cs typeface="Arial" panose="020B0604020202020204" pitchFamily="34" charset="0"/>
                        </a:rPr>
                        <a:t>Total expenditure</a:t>
                      </a:r>
                      <a:endParaRPr lang="en-ZA" sz="9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marR="131445" algn="r">
                        <a:spcBef>
                          <a:spcPts val="170"/>
                        </a:spcBef>
                        <a:spcAft>
                          <a:spcPts val="0"/>
                        </a:spcAft>
                      </a:pPr>
                      <a:r>
                        <a:rPr lang="en-US" sz="900" b="1" dirty="0">
                          <a:effectLst/>
                          <a:latin typeface="Arial" panose="020B0604020202020204" pitchFamily="34" charset="0"/>
                          <a:ea typeface="Trebuchet MS" panose="020B0603020202020204" pitchFamily="34" charset="0"/>
                          <a:cs typeface="Arial" panose="020B0604020202020204" pitchFamily="34" charset="0"/>
                        </a:rPr>
                        <a:t>(83 849)</a:t>
                      </a:r>
                      <a:endParaRPr lang="en-ZA" sz="9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marR="103505" algn="r">
                        <a:spcBef>
                          <a:spcPts val="170"/>
                        </a:spcBef>
                        <a:spcAft>
                          <a:spcPts val="0"/>
                        </a:spcAft>
                      </a:pPr>
                      <a:r>
                        <a:rPr lang="en-US" sz="900" b="1" dirty="0">
                          <a:effectLst/>
                          <a:latin typeface="Arial" panose="020B0604020202020204" pitchFamily="34" charset="0"/>
                          <a:ea typeface="Trebuchet MS" panose="020B0603020202020204" pitchFamily="34" charset="0"/>
                          <a:cs typeface="Arial" panose="020B0604020202020204" pitchFamily="34" charset="0"/>
                        </a:rPr>
                        <a:t>(4 500)</a:t>
                      </a:r>
                      <a:endParaRPr lang="en-ZA" sz="9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marR="103505" algn="r">
                        <a:spcBef>
                          <a:spcPts val="170"/>
                        </a:spcBef>
                        <a:spcAft>
                          <a:spcPts val="0"/>
                        </a:spcAft>
                      </a:pPr>
                      <a:r>
                        <a:rPr lang="en-US" sz="900" b="1" dirty="0">
                          <a:effectLst/>
                          <a:latin typeface="Arial" panose="020B0604020202020204" pitchFamily="34" charset="0"/>
                          <a:ea typeface="Trebuchet MS" panose="020B0603020202020204" pitchFamily="34" charset="0"/>
                          <a:cs typeface="Arial" panose="020B0604020202020204" pitchFamily="34" charset="0"/>
                        </a:rPr>
                        <a:t>(88 349)</a:t>
                      </a:r>
                      <a:endParaRPr lang="en-ZA" sz="9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marR="118110" algn="r">
                        <a:spcBef>
                          <a:spcPts val="170"/>
                        </a:spcBef>
                        <a:spcAft>
                          <a:spcPts val="0"/>
                        </a:spcAft>
                      </a:pPr>
                      <a:r>
                        <a:rPr lang="en-US" sz="900" b="1" dirty="0">
                          <a:effectLst/>
                          <a:latin typeface="Arial" panose="020B0604020202020204" pitchFamily="34" charset="0"/>
                          <a:ea typeface="Trebuchet MS" panose="020B0603020202020204" pitchFamily="34" charset="0"/>
                          <a:cs typeface="Arial" panose="020B0604020202020204" pitchFamily="34" charset="0"/>
                        </a:rPr>
                        <a:t>(92 126)</a:t>
                      </a:r>
                      <a:endParaRPr lang="en-ZA" sz="9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marR="83185" algn="r">
                        <a:spcBef>
                          <a:spcPts val="170"/>
                        </a:spcBef>
                        <a:spcAft>
                          <a:spcPts val="0"/>
                        </a:spcAft>
                      </a:pPr>
                      <a:r>
                        <a:rPr lang="en-US" sz="900" b="1" dirty="0">
                          <a:effectLst/>
                          <a:latin typeface="Arial" panose="020B0604020202020204" pitchFamily="34" charset="0"/>
                          <a:ea typeface="Trebuchet MS" panose="020B0603020202020204" pitchFamily="34" charset="0"/>
                          <a:cs typeface="Arial" panose="020B0604020202020204" pitchFamily="34" charset="0"/>
                        </a:rPr>
                        <a:t>(3 777)</a:t>
                      </a:r>
                      <a:endParaRPr lang="en-ZA" sz="9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2378132038"/>
                  </a:ext>
                </a:extLst>
              </a:tr>
              <a:tr h="141504">
                <a:tc>
                  <a:txBody>
                    <a:bodyPr/>
                    <a:lstStyle/>
                    <a:p>
                      <a:pPr marL="51435">
                        <a:spcBef>
                          <a:spcPts val="170"/>
                        </a:spcBef>
                        <a:spcAft>
                          <a:spcPts val="0"/>
                        </a:spcAft>
                      </a:pPr>
                      <a:r>
                        <a:rPr lang="en-US" sz="900" b="1" dirty="0">
                          <a:effectLst/>
                          <a:latin typeface="Arial" panose="020B0604020202020204" pitchFamily="34" charset="0"/>
                          <a:ea typeface="Trebuchet MS" panose="020B0603020202020204" pitchFamily="34" charset="0"/>
                          <a:cs typeface="Arial" panose="020B0604020202020204" pitchFamily="34" charset="0"/>
                        </a:rPr>
                        <a:t>Deficit before taxation</a:t>
                      </a:r>
                      <a:endParaRPr lang="en-ZA" sz="9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31445" algn="r">
                        <a:spcBef>
                          <a:spcPts val="170"/>
                        </a:spcBef>
                        <a:spcAft>
                          <a:spcPts val="0"/>
                        </a:spcAft>
                      </a:pPr>
                      <a:r>
                        <a:rPr lang="en-US" sz="900" b="1" dirty="0">
                          <a:effectLst/>
                          <a:latin typeface="Arial" panose="020B0604020202020204" pitchFamily="34" charset="0"/>
                          <a:ea typeface="Trebuchet MS" panose="020B0603020202020204" pitchFamily="34" charset="0"/>
                          <a:cs typeface="Arial" panose="020B0604020202020204" pitchFamily="34" charset="0"/>
                        </a:rPr>
                        <a:t>-</a:t>
                      </a:r>
                      <a:endParaRPr lang="en-ZA" sz="9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3505" algn="r">
                        <a:spcBef>
                          <a:spcPts val="170"/>
                        </a:spcBef>
                        <a:spcAft>
                          <a:spcPts val="0"/>
                        </a:spcAft>
                      </a:pPr>
                      <a:r>
                        <a:rPr lang="en-US" sz="900" b="1" dirty="0">
                          <a:effectLst/>
                          <a:latin typeface="Arial" panose="020B0604020202020204" pitchFamily="34" charset="0"/>
                          <a:ea typeface="Trebuchet MS" panose="020B0603020202020204" pitchFamily="34" charset="0"/>
                          <a:cs typeface="Arial" panose="020B0604020202020204" pitchFamily="34" charset="0"/>
                        </a:rPr>
                        <a:t>-</a:t>
                      </a:r>
                      <a:endParaRPr lang="en-ZA" sz="9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3505" algn="r">
                        <a:spcBef>
                          <a:spcPts val="170"/>
                        </a:spcBef>
                        <a:spcAft>
                          <a:spcPts val="0"/>
                        </a:spcAft>
                      </a:pPr>
                      <a:r>
                        <a:rPr lang="en-US" sz="900" b="1" dirty="0">
                          <a:effectLst/>
                          <a:latin typeface="Arial" panose="020B0604020202020204" pitchFamily="34" charset="0"/>
                          <a:ea typeface="Trebuchet MS" panose="020B0603020202020204" pitchFamily="34" charset="0"/>
                          <a:cs typeface="Arial" panose="020B0604020202020204" pitchFamily="34" charset="0"/>
                        </a:rPr>
                        <a:t>-</a:t>
                      </a:r>
                      <a:endParaRPr lang="en-ZA" sz="9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8110" algn="r">
                        <a:spcBef>
                          <a:spcPts val="170"/>
                        </a:spcBef>
                        <a:spcAft>
                          <a:spcPts val="0"/>
                        </a:spcAft>
                      </a:pPr>
                      <a:r>
                        <a:rPr lang="en-US" sz="900" b="1" dirty="0">
                          <a:effectLst/>
                          <a:latin typeface="Arial" panose="020B0604020202020204" pitchFamily="34" charset="0"/>
                          <a:ea typeface="Trebuchet MS" panose="020B0603020202020204" pitchFamily="34" charset="0"/>
                          <a:cs typeface="Arial" panose="020B0604020202020204" pitchFamily="34" charset="0"/>
                        </a:rPr>
                        <a:t>(2 232)</a:t>
                      </a:r>
                      <a:endParaRPr lang="en-ZA" sz="9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3185" algn="r">
                        <a:spcBef>
                          <a:spcPts val="170"/>
                        </a:spcBef>
                        <a:spcAft>
                          <a:spcPts val="0"/>
                        </a:spcAft>
                      </a:pPr>
                      <a:r>
                        <a:rPr lang="en-US" sz="900" b="1" dirty="0">
                          <a:effectLst/>
                          <a:latin typeface="Arial" panose="020B0604020202020204" pitchFamily="34" charset="0"/>
                          <a:ea typeface="Trebuchet MS" panose="020B0603020202020204" pitchFamily="34" charset="0"/>
                          <a:cs typeface="Arial" panose="020B0604020202020204" pitchFamily="34" charset="0"/>
                        </a:rPr>
                        <a:t>(2 232)</a:t>
                      </a:r>
                      <a:endParaRPr lang="en-ZA" sz="9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2038977301"/>
                  </a:ext>
                </a:extLst>
              </a:tr>
              <a:tr h="424513">
                <a:tc>
                  <a:txBody>
                    <a:bodyPr/>
                    <a:lstStyle/>
                    <a:p>
                      <a:pPr marL="52070" marR="81280">
                        <a:lnSpc>
                          <a:spcPct val="98000"/>
                        </a:lnSpc>
                        <a:spcBef>
                          <a:spcPts val="175"/>
                        </a:spcBef>
                        <a:spcAft>
                          <a:spcPts val="0"/>
                        </a:spcAft>
                      </a:pPr>
                      <a:r>
                        <a:rPr lang="en-US" sz="900" b="1" dirty="0">
                          <a:effectLst/>
                          <a:latin typeface="Arial" panose="020B0604020202020204" pitchFamily="34" charset="0"/>
                          <a:ea typeface="Trebuchet MS" panose="020B0603020202020204" pitchFamily="34" charset="0"/>
                          <a:cs typeface="Arial" panose="020B0604020202020204" pitchFamily="34" charset="0"/>
                        </a:rPr>
                        <a:t>Actual Amount on Comparable Basis as</a:t>
                      </a:r>
                      <a:r>
                        <a:rPr lang="en-US" sz="900" b="1" spc="-110" dirty="0">
                          <a:effectLst/>
                          <a:latin typeface="Arial" panose="020B0604020202020204" pitchFamily="34" charset="0"/>
                          <a:ea typeface="Trebuchet MS" panose="020B0603020202020204" pitchFamily="34" charset="0"/>
                          <a:cs typeface="Arial" panose="020B0604020202020204" pitchFamily="34" charset="0"/>
                        </a:rPr>
                        <a:t> </a:t>
                      </a:r>
                      <a:r>
                        <a:rPr lang="en-US" sz="900" b="1" dirty="0">
                          <a:effectLst/>
                          <a:latin typeface="Arial" panose="020B0604020202020204" pitchFamily="34" charset="0"/>
                          <a:ea typeface="Trebuchet MS" panose="020B0603020202020204" pitchFamily="34" charset="0"/>
                          <a:cs typeface="Arial" panose="020B0604020202020204" pitchFamily="34" charset="0"/>
                        </a:rPr>
                        <a:t>Presented</a:t>
                      </a:r>
                      <a:r>
                        <a:rPr lang="en-US" sz="900" b="1" spc="-105" dirty="0">
                          <a:effectLst/>
                          <a:latin typeface="Arial" panose="020B0604020202020204" pitchFamily="34" charset="0"/>
                          <a:ea typeface="Trebuchet MS" panose="020B0603020202020204" pitchFamily="34" charset="0"/>
                          <a:cs typeface="Arial" panose="020B0604020202020204" pitchFamily="34" charset="0"/>
                        </a:rPr>
                        <a:t> </a:t>
                      </a:r>
                      <a:r>
                        <a:rPr lang="en-US" sz="900" b="1" dirty="0">
                          <a:effectLst/>
                          <a:latin typeface="Arial" panose="020B0604020202020204" pitchFamily="34" charset="0"/>
                          <a:ea typeface="Trebuchet MS" panose="020B0603020202020204" pitchFamily="34" charset="0"/>
                          <a:cs typeface="Arial" panose="020B0604020202020204" pitchFamily="34" charset="0"/>
                        </a:rPr>
                        <a:t>in</a:t>
                      </a:r>
                      <a:r>
                        <a:rPr lang="en-US" sz="900" b="1" spc="-105" dirty="0">
                          <a:effectLst/>
                          <a:latin typeface="Arial" panose="020B0604020202020204" pitchFamily="34" charset="0"/>
                          <a:ea typeface="Trebuchet MS" panose="020B0603020202020204" pitchFamily="34" charset="0"/>
                          <a:cs typeface="Arial" panose="020B0604020202020204" pitchFamily="34" charset="0"/>
                        </a:rPr>
                        <a:t> </a:t>
                      </a:r>
                      <a:r>
                        <a:rPr lang="en-US" sz="900" b="1" dirty="0">
                          <a:effectLst/>
                          <a:latin typeface="Arial" panose="020B0604020202020204" pitchFamily="34" charset="0"/>
                          <a:ea typeface="Trebuchet MS" panose="020B0603020202020204" pitchFamily="34" charset="0"/>
                          <a:cs typeface="Arial" panose="020B0604020202020204" pitchFamily="34" charset="0"/>
                        </a:rPr>
                        <a:t>the</a:t>
                      </a:r>
                      <a:r>
                        <a:rPr lang="en-US" sz="900" b="1" spc="-110" dirty="0">
                          <a:effectLst/>
                          <a:latin typeface="Arial" panose="020B0604020202020204" pitchFamily="34" charset="0"/>
                          <a:ea typeface="Trebuchet MS" panose="020B0603020202020204" pitchFamily="34" charset="0"/>
                          <a:cs typeface="Arial" panose="020B0604020202020204" pitchFamily="34" charset="0"/>
                        </a:rPr>
                        <a:t> </a:t>
                      </a:r>
                      <a:r>
                        <a:rPr lang="en-US" sz="900" b="1" dirty="0">
                          <a:effectLst/>
                          <a:latin typeface="Arial" panose="020B0604020202020204" pitchFamily="34" charset="0"/>
                          <a:ea typeface="Trebuchet MS" panose="020B0603020202020204" pitchFamily="34" charset="0"/>
                          <a:cs typeface="Arial" panose="020B0604020202020204" pitchFamily="34" charset="0"/>
                        </a:rPr>
                        <a:t>Budget</a:t>
                      </a:r>
                      <a:r>
                        <a:rPr lang="en-US" sz="900" b="1" spc="-105" dirty="0">
                          <a:effectLst/>
                          <a:latin typeface="Arial" panose="020B0604020202020204" pitchFamily="34" charset="0"/>
                          <a:ea typeface="Trebuchet MS" panose="020B0603020202020204" pitchFamily="34" charset="0"/>
                          <a:cs typeface="Arial" panose="020B0604020202020204" pitchFamily="34" charset="0"/>
                        </a:rPr>
                        <a:t> </a:t>
                      </a:r>
                      <a:r>
                        <a:rPr lang="en-US" sz="900" b="1" dirty="0">
                          <a:effectLst/>
                          <a:latin typeface="Arial" panose="020B0604020202020204" pitchFamily="34" charset="0"/>
                          <a:ea typeface="Trebuchet MS" panose="020B0603020202020204" pitchFamily="34" charset="0"/>
                          <a:cs typeface="Arial" panose="020B0604020202020204" pitchFamily="34" charset="0"/>
                        </a:rPr>
                        <a:t>and</a:t>
                      </a:r>
                      <a:r>
                        <a:rPr lang="en-US" sz="900" b="1" spc="-105" dirty="0">
                          <a:effectLst/>
                          <a:latin typeface="Arial" panose="020B0604020202020204" pitchFamily="34" charset="0"/>
                          <a:ea typeface="Trebuchet MS" panose="020B0603020202020204" pitchFamily="34" charset="0"/>
                          <a:cs typeface="Arial" panose="020B0604020202020204" pitchFamily="34" charset="0"/>
                        </a:rPr>
                        <a:t> </a:t>
                      </a:r>
                      <a:r>
                        <a:rPr lang="en-US" sz="900" b="1" spc="-15" dirty="0">
                          <a:effectLst/>
                          <a:latin typeface="Arial" panose="020B0604020202020204" pitchFamily="34" charset="0"/>
                          <a:ea typeface="Trebuchet MS" panose="020B0603020202020204" pitchFamily="34" charset="0"/>
                          <a:cs typeface="Arial" panose="020B0604020202020204" pitchFamily="34" charset="0"/>
                        </a:rPr>
                        <a:t>Actual </a:t>
                      </a:r>
                      <a:r>
                        <a:rPr lang="en-US" sz="900" b="1" dirty="0">
                          <a:effectLst/>
                          <a:latin typeface="Arial" panose="020B0604020202020204" pitchFamily="34" charset="0"/>
                          <a:ea typeface="Trebuchet MS" panose="020B0603020202020204" pitchFamily="34" charset="0"/>
                          <a:cs typeface="Arial" panose="020B0604020202020204" pitchFamily="34" charset="0"/>
                        </a:rPr>
                        <a:t>Comparative</a:t>
                      </a:r>
                      <a:r>
                        <a:rPr lang="en-US" sz="900" b="1" spc="-125" dirty="0">
                          <a:effectLst/>
                          <a:latin typeface="Arial" panose="020B0604020202020204" pitchFamily="34" charset="0"/>
                          <a:ea typeface="Trebuchet MS" panose="020B0603020202020204" pitchFamily="34" charset="0"/>
                          <a:cs typeface="Arial" panose="020B0604020202020204" pitchFamily="34" charset="0"/>
                        </a:rPr>
                        <a:t> </a:t>
                      </a:r>
                      <a:r>
                        <a:rPr lang="en-US" sz="900" b="1" dirty="0">
                          <a:effectLst/>
                          <a:latin typeface="Arial" panose="020B0604020202020204" pitchFamily="34" charset="0"/>
                          <a:ea typeface="Trebuchet MS" panose="020B0603020202020204" pitchFamily="34" charset="0"/>
                          <a:cs typeface="Arial" panose="020B0604020202020204" pitchFamily="34" charset="0"/>
                        </a:rPr>
                        <a:t>Statement</a:t>
                      </a:r>
                      <a:endParaRPr lang="en-ZA" sz="9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a:spcAft>
                          <a:spcPts val="0"/>
                        </a:spcAft>
                      </a:pPr>
                      <a:r>
                        <a:rPr lang="en-US" sz="900" dirty="0">
                          <a:effectLst/>
                          <a:latin typeface="Arial" panose="020B0604020202020204" pitchFamily="34" charset="0"/>
                          <a:ea typeface="Trebuchet MS" panose="020B0603020202020204" pitchFamily="34" charset="0"/>
                          <a:cs typeface="Arial" panose="020B0604020202020204" pitchFamily="34" charset="0"/>
                        </a:rPr>
                        <a:t> </a:t>
                      </a:r>
                      <a:endParaRPr lang="en-ZA" sz="900" dirty="0">
                        <a:effectLst/>
                        <a:latin typeface="Arial" panose="020B0604020202020204" pitchFamily="34" charset="0"/>
                        <a:ea typeface="Trebuchet MS" panose="020B0603020202020204" pitchFamily="34" charset="0"/>
                        <a:cs typeface="Arial" panose="020B0604020202020204" pitchFamily="34" charset="0"/>
                      </a:endParaRPr>
                    </a:p>
                    <a:p>
                      <a:pPr>
                        <a:spcAft>
                          <a:spcPts val="0"/>
                        </a:spcAft>
                      </a:pPr>
                      <a:r>
                        <a:rPr lang="en-US" sz="900" dirty="0">
                          <a:effectLst/>
                          <a:latin typeface="Arial" panose="020B0604020202020204" pitchFamily="34" charset="0"/>
                          <a:ea typeface="Trebuchet MS" panose="020B0603020202020204" pitchFamily="34" charset="0"/>
                          <a:cs typeface="Arial" panose="020B0604020202020204" pitchFamily="34" charset="0"/>
                        </a:rPr>
                        <a:t> </a:t>
                      </a:r>
                      <a:endParaRPr lang="en-ZA" sz="900" dirty="0">
                        <a:effectLst/>
                        <a:latin typeface="Arial" panose="020B0604020202020204" pitchFamily="34" charset="0"/>
                        <a:ea typeface="Trebuchet MS" panose="020B0603020202020204" pitchFamily="34" charset="0"/>
                        <a:cs typeface="Arial" panose="020B0604020202020204" pitchFamily="34" charset="0"/>
                      </a:endParaRPr>
                    </a:p>
                    <a:p>
                      <a:pPr marR="131445" algn="r">
                        <a:spcAft>
                          <a:spcPts val="0"/>
                        </a:spcAft>
                      </a:pPr>
                      <a:r>
                        <a:rPr lang="en-US" sz="900" b="1" dirty="0">
                          <a:effectLst/>
                          <a:latin typeface="Arial" panose="020B0604020202020204" pitchFamily="34" charset="0"/>
                          <a:ea typeface="Trebuchet MS" panose="020B0603020202020204" pitchFamily="34" charset="0"/>
                          <a:cs typeface="Arial" panose="020B0604020202020204" pitchFamily="34" charset="0"/>
                        </a:rPr>
                        <a:t>-</a:t>
                      </a:r>
                      <a:endParaRPr lang="en-ZA" sz="9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a:spcAft>
                          <a:spcPts val="0"/>
                        </a:spcAft>
                      </a:pPr>
                      <a:r>
                        <a:rPr lang="en-US" sz="900" dirty="0">
                          <a:effectLst/>
                          <a:latin typeface="Arial" panose="020B0604020202020204" pitchFamily="34" charset="0"/>
                          <a:ea typeface="Trebuchet MS" panose="020B0603020202020204" pitchFamily="34" charset="0"/>
                          <a:cs typeface="Arial" panose="020B0604020202020204" pitchFamily="34" charset="0"/>
                        </a:rPr>
                        <a:t> </a:t>
                      </a:r>
                      <a:endParaRPr lang="en-ZA" sz="900" dirty="0">
                        <a:effectLst/>
                        <a:latin typeface="Arial" panose="020B0604020202020204" pitchFamily="34" charset="0"/>
                        <a:ea typeface="Trebuchet MS" panose="020B0603020202020204" pitchFamily="34" charset="0"/>
                        <a:cs typeface="Arial" panose="020B0604020202020204" pitchFamily="34" charset="0"/>
                      </a:endParaRPr>
                    </a:p>
                    <a:p>
                      <a:pPr>
                        <a:spcAft>
                          <a:spcPts val="0"/>
                        </a:spcAft>
                      </a:pPr>
                      <a:r>
                        <a:rPr lang="en-US" sz="900" dirty="0">
                          <a:effectLst/>
                          <a:latin typeface="Arial" panose="020B0604020202020204" pitchFamily="34" charset="0"/>
                          <a:ea typeface="Trebuchet MS" panose="020B0603020202020204" pitchFamily="34" charset="0"/>
                          <a:cs typeface="Arial" panose="020B0604020202020204" pitchFamily="34" charset="0"/>
                        </a:rPr>
                        <a:t> </a:t>
                      </a:r>
                      <a:endParaRPr lang="en-ZA" sz="900" dirty="0">
                        <a:effectLst/>
                        <a:latin typeface="Arial" panose="020B0604020202020204" pitchFamily="34" charset="0"/>
                        <a:ea typeface="Trebuchet MS" panose="020B0603020202020204" pitchFamily="34" charset="0"/>
                        <a:cs typeface="Arial" panose="020B0604020202020204" pitchFamily="34" charset="0"/>
                      </a:endParaRPr>
                    </a:p>
                    <a:p>
                      <a:pPr marR="103505" algn="r">
                        <a:spcAft>
                          <a:spcPts val="0"/>
                        </a:spcAft>
                      </a:pPr>
                      <a:r>
                        <a:rPr lang="en-US" sz="900" b="1" dirty="0">
                          <a:effectLst/>
                          <a:latin typeface="Arial" panose="020B0604020202020204" pitchFamily="34" charset="0"/>
                          <a:ea typeface="Trebuchet MS" panose="020B0603020202020204" pitchFamily="34" charset="0"/>
                          <a:cs typeface="Arial" panose="020B0604020202020204" pitchFamily="34" charset="0"/>
                        </a:rPr>
                        <a:t>-</a:t>
                      </a:r>
                      <a:endParaRPr lang="en-ZA" sz="9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a:spcAft>
                          <a:spcPts val="0"/>
                        </a:spcAft>
                      </a:pPr>
                      <a:r>
                        <a:rPr lang="en-US" sz="900" dirty="0">
                          <a:effectLst/>
                          <a:latin typeface="Arial" panose="020B0604020202020204" pitchFamily="34" charset="0"/>
                          <a:ea typeface="Trebuchet MS" panose="020B0603020202020204" pitchFamily="34" charset="0"/>
                          <a:cs typeface="Arial" panose="020B0604020202020204" pitchFamily="34" charset="0"/>
                        </a:rPr>
                        <a:t> </a:t>
                      </a:r>
                      <a:endParaRPr lang="en-ZA" sz="900" dirty="0">
                        <a:effectLst/>
                        <a:latin typeface="Arial" panose="020B0604020202020204" pitchFamily="34" charset="0"/>
                        <a:ea typeface="Trebuchet MS" panose="020B0603020202020204" pitchFamily="34" charset="0"/>
                        <a:cs typeface="Arial" panose="020B0604020202020204" pitchFamily="34" charset="0"/>
                      </a:endParaRPr>
                    </a:p>
                    <a:p>
                      <a:pPr>
                        <a:spcAft>
                          <a:spcPts val="0"/>
                        </a:spcAft>
                      </a:pPr>
                      <a:r>
                        <a:rPr lang="en-US" sz="900" dirty="0">
                          <a:effectLst/>
                          <a:latin typeface="Arial" panose="020B0604020202020204" pitchFamily="34" charset="0"/>
                          <a:ea typeface="Trebuchet MS" panose="020B0603020202020204" pitchFamily="34" charset="0"/>
                          <a:cs typeface="Arial" panose="020B0604020202020204" pitchFamily="34" charset="0"/>
                        </a:rPr>
                        <a:t> </a:t>
                      </a:r>
                      <a:endParaRPr lang="en-ZA" sz="900" dirty="0">
                        <a:effectLst/>
                        <a:latin typeface="Arial" panose="020B0604020202020204" pitchFamily="34" charset="0"/>
                        <a:ea typeface="Trebuchet MS" panose="020B0603020202020204" pitchFamily="34" charset="0"/>
                        <a:cs typeface="Arial" panose="020B0604020202020204" pitchFamily="34" charset="0"/>
                      </a:endParaRPr>
                    </a:p>
                    <a:p>
                      <a:pPr marR="103505" algn="r">
                        <a:spcAft>
                          <a:spcPts val="0"/>
                        </a:spcAft>
                      </a:pPr>
                      <a:r>
                        <a:rPr lang="en-US" sz="900" b="1" dirty="0">
                          <a:effectLst/>
                          <a:latin typeface="Arial" panose="020B0604020202020204" pitchFamily="34" charset="0"/>
                          <a:ea typeface="Trebuchet MS" panose="020B0603020202020204" pitchFamily="34" charset="0"/>
                          <a:cs typeface="Arial" panose="020B0604020202020204" pitchFamily="34" charset="0"/>
                        </a:rPr>
                        <a:t>-</a:t>
                      </a:r>
                      <a:endParaRPr lang="en-ZA" sz="9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a:spcAft>
                          <a:spcPts val="0"/>
                        </a:spcAft>
                      </a:pPr>
                      <a:r>
                        <a:rPr lang="en-US" sz="900" dirty="0">
                          <a:effectLst/>
                          <a:latin typeface="Arial" panose="020B0604020202020204" pitchFamily="34" charset="0"/>
                          <a:ea typeface="Trebuchet MS" panose="020B0603020202020204" pitchFamily="34" charset="0"/>
                          <a:cs typeface="Arial" panose="020B0604020202020204" pitchFamily="34" charset="0"/>
                        </a:rPr>
                        <a:t> </a:t>
                      </a:r>
                      <a:endParaRPr lang="en-ZA" sz="900" dirty="0">
                        <a:effectLst/>
                        <a:latin typeface="Arial" panose="020B0604020202020204" pitchFamily="34" charset="0"/>
                        <a:ea typeface="Trebuchet MS" panose="020B0603020202020204" pitchFamily="34" charset="0"/>
                        <a:cs typeface="Arial" panose="020B0604020202020204" pitchFamily="34" charset="0"/>
                      </a:endParaRPr>
                    </a:p>
                    <a:p>
                      <a:pPr>
                        <a:spcAft>
                          <a:spcPts val="0"/>
                        </a:spcAft>
                      </a:pPr>
                      <a:r>
                        <a:rPr lang="en-US" sz="900" dirty="0">
                          <a:effectLst/>
                          <a:latin typeface="Arial" panose="020B0604020202020204" pitchFamily="34" charset="0"/>
                          <a:ea typeface="Trebuchet MS" panose="020B0603020202020204" pitchFamily="34" charset="0"/>
                          <a:cs typeface="Arial" panose="020B0604020202020204" pitchFamily="34" charset="0"/>
                        </a:rPr>
                        <a:t> </a:t>
                      </a:r>
                      <a:endParaRPr lang="en-ZA" sz="900" dirty="0">
                        <a:effectLst/>
                        <a:latin typeface="Arial" panose="020B0604020202020204" pitchFamily="34" charset="0"/>
                        <a:ea typeface="Trebuchet MS" panose="020B0603020202020204" pitchFamily="34" charset="0"/>
                        <a:cs typeface="Arial" panose="020B0604020202020204" pitchFamily="34" charset="0"/>
                      </a:endParaRPr>
                    </a:p>
                    <a:p>
                      <a:pPr marR="118110" algn="r">
                        <a:spcAft>
                          <a:spcPts val="0"/>
                        </a:spcAft>
                      </a:pPr>
                      <a:r>
                        <a:rPr lang="en-US" sz="900" b="1" dirty="0">
                          <a:effectLst/>
                          <a:latin typeface="Arial" panose="020B0604020202020204" pitchFamily="34" charset="0"/>
                          <a:ea typeface="Trebuchet MS" panose="020B0603020202020204" pitchFamily="34" charset="0"/>
                          <a:cs typeface="Arial" panose="020B0604020202020204" pitchFamily="34" charset="0"/>
                        </a:rPr>
                        <a:t>(2 232)</a:t>
                      </a:r>
                      <a:endParaRPr lang="en-ZA" sz="9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a:spcAft>
                          <a:spcPts val="0"/>
                        </a:spcAft>
                      </a:pPr>
                      <a:r>
                        <a:rPr lang="en-US" sz="900" dirty="0">
                          <a:effectLst/>
                          <a:latin typeface="Arial" panose="020B0604020202020204" pitchFamily="34" charset="0"/>
                          <a:ea typeface="Trebuchet MS" panose="020B0603020202020204" pitchFamily="34" charset="0"/>
                          <a:cs typeface="Arial" panose="020B0604020202020204" pitchFamily="34" charset="0"/>
                        </a:rPr>
                        <a:t> </a:t>
                      </a:r>
                      <a:endParaRPr lang="en-ZA" sz="900" dirty="0">
                        <a:effectLst/>
                        <a:latin typeface="Arial" panose="020B0604020202020204" pitchFamily="34" charset="0"/>
                        <a:ea typeface="Trebuchet MS" panose="020B0603020202020204" pitchFamily="34" charset="0"/>
                        <a:cs typeface="Arial" panose="020B0604020202020204" pitchFamily="34" charset="0"/>
                      </a:endParaRPr>
                    </a:p>
                    <a:p>
                      <a:pPr>
                        <a:spcAft>
                          <a:spcPts val="0"/>
                        </a:spcAft>
                      </a:pPr>
                      <a:r>
                        <a:rPr lang="en-US" sz="900" dirty="0">
                          <a:effectLst/>
                          <a:latin typeface="Arial" panose="020B0604020202020204" pitchFamily="34" charset="0"/>
                          <a:ea typeface="Trebuchet MS" panose="020B0603020202020204" pitchFamily="34" charset="0"/>
                          <a:cs typeface="Arial" panose="020B0604020202020204" pitchFamily="34" charset="0"/>
                        </a:rPr>
                        <a:t> </a:t>
                      </a:r>
                      <a:endParaRPr lang="en-ZA" sz="900" dirty="0">
                        <a:effectLst/>
                        <a:latin typeface="Arial" panose="020B0604020202020204" pitchFamily="34" charset="0"/>
                        <a:ea typeface="Trebuchet MS" panose="020B0603020202020204" pitchFamily="34" charset="0"/>
                        <a:cs typeface="Arial" panose="020B0604020202020204" pitchFamily="34" charset="0"/>
                      </a:endParaRPr>
                    </a:p>
                    <a:p>
                      <a:pPr marR="83185" algn="r">
                        <a:spcAft>
                          <a:spcPts val="0"/>
                        </a:spcAft>
                      </a:pPr>
                      <a:r>
                        <a:rPr lang="en-US" sz="900" b="1" dirty="0">
                          <a:effectLst/>
                          <a:latin typeface="Arial" panose="020B0604020202020204" pitchFamily="34" charset="0"/>
                          <a:ea typeface="Trebuchet MS" panose="020B0603020202020204" pitchFamily="34" charset="0"/>
                          <a:cs typeface="Arial" panose="020B0604020202020204" pitchFamily="34" charset="0"/>
                        </a:rPr>
                        <a:t>(2 232)</a:t>
                      </a:r>
                      <a:endParaRPr lang="en-ZA" sz="9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3693057859"/>
                  </a:ext>
                </a:extLst>
              </a:tr>
            </a:tbl>
          </a:graphicData>
        </a:graphic>
      </p:graphicFrame>
    </p:spTree>
    <p:extLst>
      <p:ext uri="{BB962C8B-B14F-4D97-AF65-F5344CB8AC3E}">
        <p14:creationId xmlns:p14="http://schemas.microsoft.com/office/powerpoint/2010/main" xmlns="" val="2282985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7568" y="1700808"/>
            <a:ext cx="7920880" cy="1608133"/>
          </a:xfrm>
          <a:prstGeom prst="rect">
            <a:avLst/>
          </a:prstGeom>
        </p:spPr>
        <p:txBody>
          <a:bodyPr wrap="square">
            <a:spAutoFit/>
          </a:bodyPr>
          <a:lstStyle/>
          <a:p>
            <a:pPr lvl="0" algn="ctr" defTabSz="685783" fontAlgn="auto">
              <a:spcBef>
                <a:spcPts val="451"/>
              </a:spcBef>
              <a:spcAft>
                <a:spcPts val="0"/>
              </a:spcAft>
            </a:pPr>
            <a:endParaRPr lang="en-ZA" sz="2600" kern="0" dirty="0" smtClean="0">
              <a:solidFill>
                <a:srgbClr val="FFFFFF"/>
              </a:solidFill>
              <a:sym typeface="Calibri"/>
            </a:endParaRPr>
          </a:p>
          <a:p>
            <a:pPr lvl="0" algn="ctr" defTabSz="685783" fontAlgn="auto">
              <a:spcBef>
                <a:spcPts val="451"/>
              </a:spcBef>
              <a:spcAft>
                <a:spcPts val="0"/>
              </a:spcAft>
            </a:pPr>
            <a:r>
              <a:rPr lang="en-ZA" sz="2000" kern="0" dirty="0" smtClean="0">
                <a:solidFill>
                  <a:srgbClr val="FFFFFF"/>
                </a:solidFill>
                <a:sym typeface="Calibri"/>
              </a:rPr>
              <a:t>USAF</a:t>
            </a:r>
            <a:r>
              <a:rPr lang="en-ZA" sz="2000" kern="0" dirty="0">
                <a:solidFill>
                  <a:srgbClr val="FFFFFF"/>
                </a:solidFill>
                <a:sym typeface="Calibri"/>
              </a:rPr>
              <a:t> </a:t>
            </a:r>
            <a:r>
              <a:rPr lang="en-ZA" sz="2000" kern="0" dirty="0" smtClean="0">
                <a:solidFill>
                  <a:srgbClr val="FFFFFF"/>
                </a:solidFill>
                <a:sym typeface="Calibri"/>
              </a:rPr>
              <a:t>AUDITED PERFORMANCE INFORMATION</a:t>
            </a:r>
            <a:endParaRPr lang="en-ZA" sz="2000" kern="0" dirty="0">
              <a:solidFill>
                <a:srgbClr val="FFFFFF"/>
              </a:solidFill>
              <a:sym typeface="Calibri"/>
            </a:endParaRPr>
          </a:p>
          <a:p>
            <a:pPr lvl="0" algn="ctr" defTabSz="685783" fontAlgn="auto">
              <a:spcBef>
                <a:spcPts val="451"/>
              </a:spcBef>
              <a:spcAft>
                <a:spcPts val="0"/>
              </a:spcAft>
            </a:pPr>
            <a:endParaRPr lang="en-ZA" sz="2000" kern="0" dirty="0" smtClean="0">
              <a:solidFill>
                <a:srgbClr val="FFFFFF"/>
              </a:solidFill>
              <a:sym typeface="Calibri"/>
            </a:endParaRPr>
          </a:p>
          <a:p>
            <a:pPr lvl="0" algn="ctr" defTabSz="685783" fontAlgn="auto">
              <a:spcBef>
                <a:spcPts val="451"/>
              </a:spcBef>
              <a:spcAft>
                <a:spcPts val="0"/>
              </a:spcAft>
            </a:pPr>
            <a:r>
              <a:rPr lang="en-ZA" sz="2000" kern="0" dirty="0" smtClean="0">
                <a:solidFill>
                  <a:srgbClr val="FFFFFF"/>
                </a:solidFill>
                <a:sym typeface="Calibri"/>
              </a:rPr>
              <a:t>2019/2020 </a:t>
            </a:r>
            <a:r>
              <a:rPr lang="en-ZA" sz="2000" kern="0" dirty="0">
                <a:solidFill>
                  <a:srgbClr val="FFFFFF"/>
                </a:solidFill>
                <a:sym typeface="Calibri"/>
              </a:rPr>
              <a:t>FY</a:t>
            </a:r>
          </a:p>
        </p:txBody>
      </p:sp>
    </p:spTree>
    <p:extLst>
      <p:ext uri="{BB962C8B-B14F-4D97-AF65-F5344CB8AC3E}">
        <p14:creationId xmlns:p14="http://schemas.microsoft.com/office/powerpoint/2010/main" xmlns="" val="361862020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1108110"/>
            <a:ext cx="12192000" cy="16634"/>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5447929" y="6381749"/>
            <a:ext cx="1296144" cy="359619"/>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26279" y="77195"/>
            <a:ext cx="901700" cy="901700"/>
          </a:xfrm>
          <a:prstGeom prst="rect">
            <a:avLst/>
          </a:prstGeom>
        </p:spPr>
      </p:pic>
      <p:sp>
        <p:nvSpPr>
          <p:cNvPr id="12" name="Rectangle 11"/>
          <p:cNvSpPr/>
          <p:nvPr/>
        </p:nvSpPr>
        <p:spPr>
          <a:xfrm>
            <a:off x="1991544" y="332656"/>
            <a:ext cx="9234735" cy="400110"/>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smtClean="0">
                <a:ln>
                  <a:noFill/>
                </a:ln>
                <a:solidFill>
                  <a:srgbClr val="FF9900"/>
                </a:solidFill>
                <a:effectLst/>
                <a:uLnTx/>
                <a:uFillTx/>
                <a:latin typeface="Arial" pitchFamily="34" charset="0"/>
                <a:ea typeface="+mn-ea"/>
                <a:cs typeface="Arial" pitchFamily="34" charset="0"/>
              </a:rPr>
              <a:t>USAASA PERFORMANCE TRENDS 2016/17 – 2019/20 </a:t>
            </a:r>
            <a:endPar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endParaRP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336" y="44625"/>
            <a:ext cx="2051720" cy="946324"/>
          </a:xfrm>
          <a:prstGeom prst="rect">
            <a:avLst/>
          </a:prstGeom>
          <a:noFill/>
          <a:ln>
            <a:noFill/>
          </a:ln>
        </p:spPr>
      </p:pic>
      <p:graphicFrame>
        <p:nvGraphicFramePr>
          <p:cNvPr id="10" name="Chart 9"/>
          <p:cNvGraphicFramePr>
            <a:graphicFrameLocks/>
          </p:cNvGraphicFramePr>
          <p:nvPr>
            <p:extLst>
              <p:ext uri="{D42A27DB-BD31-4B8C-83A1-F6EECF244321}">
                <p14:modId xmlns:p14="http://schemas.microsoft.com/office/powerpoint/2010/main" xmlns="" val="3466758770"/>
              </p:ext>
            </p:extLst>
          </p:nvPr>
        </p:nvGraphicFramePr>
        <p:xfrm>
          <a:off x="407368" y="1500088"/>
          <a:ext cx="11233248" cy="45932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4266326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p:txBody>
          <a:bodyPr>
            <a:normAutofit/>
          </a:bodyPr>
          <a:lstStyle/>
          <a:p>
            <a:r>
              <a:rPr lang="en-ZA" sz="2000" b="1" dirty="0" smtClean="0">
                <a:latin typeface="Arial" panose="020B0604020202020204" pitchFamily="34" charset="0"/>
                <a:cs typeface="Arial" panose="020B0604020202020204" pitchFamily="34" charset="0"/>
              </a:rPr>
              <a:t>AUDITED USAF PERFORMANCE INFORMATION</a:t>
            </a:r>
          </a:p>
          <a:p>
            <a:endParaRPr lang="en-ZA" sz="2000" b="1" dirty="0">
              <a:latin typeface="Arial" panose="020B0604020202020204" pitchFamily="34" charset="0"/>
              <a:cs typeface="Arial" panose="020B0604020202020204" pitchFamily="34" charset="0"/>
            </a:endParaRPr>
          </a:p>
          <a:p>
            <a:r>
              <a:rPr lang="en-ZA" sz="2000" b="1" dirty="0" smtClean="0">
                <a:latin typeface="Arial" panose="020B0604020202020204" pitchFamily="34" charset="0"/>
                <a:cs typeface="Arial" panose="020B0604020202020204" pitchFamily="34" charset="0"/>
              </a:rPr>
              <a:t>2019/2020 </a:t>
            </a:r>
            <a:r>
              <a:rPr lang="en-ZA" sz="2000" b="1" dirty="0">
                <a:latin typeface="Arial" panose="020B0604020202020204" pitchFamily="34" charset="0"/>
                <a:cs typeface="Arial" panose="020B0604020202020204" pitchFamily="34" charset="0"/>
              </a:rPr>
              <a:t>FY</a:t>
            </a:r>
          </a:p>
        </p:txBody>
      </p:sp>
    </p:spTree>
    <p:extLst>
      <p:ext uri="{BB962C8B-B14F-4D97-AF65-F5344CB8AC3E}">
        <p14:creationId xmlns:p14="http://schemas.microsoft.com/office/powerpoint/2010/main" xmlns="" val="1646351013"/>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96688" y="1108110"/>
            <a:ext cx="12288688" cy="452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5159896" y="6224351"/>
            <a:ext cx="1593851" cy="476251"/>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0" i="0" u="none" strike="noStrike" kern="1200" cap="none" spc="0" normalizeH="0" baseline="0" noProof="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22</a:t>
            </a:fld>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26279" y="77195"/>
            <a:ext cx="901700" cy="901700"/>
          </a:xfrm>
          <a:prstGeom prst="rect">
            <a:avLst/>
          </a:prstGeom>
        </p:spPr>
      </p:pic>
      <p:sp>
        <p:nvSpPr>
          <p:cNvPr id="12" name="Rectangle 11"/>
          <p:cNvSpPr/>
          <p:nvPr/>
        </p:nvSpPr>
        <p:spPr>
          <a:xfrm>
            <a:off x="2279577" y="332656"/>
            <a:ext cx="8946702" cy="400110"/>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rPr>
              <a:t>SIGNIFICANT </a:t>
            </a:r>
            <a:r>
              <a:rPr kumimoji="0" lang="en-US" sz="2000" b="1" i="0" u="none" strike="noStrike" kern="1200" cap="none" spc="0" normalizeH="0" baseline="0" noProof="0" dirty="0" smtClean="0">
                <a:ln>
                  <a:noFill/>
                </a:ln>
                <a:solidFill>
                  <a:srgbClr val="FF9900"/>
                </a:solidFill>
                <a:effectLst/>
                <a:uLnTx/>
                <a:uFillTx/>
                <a:latin typeface="Arial" pitchFamily="34" charset="0"/>
                <a:ea typeface="+mn-ea"/>
                <a:cs typeface="Arial" pitchFamily="34" charset="0"/>
              </a:rPr>
              <a:t>ACHIEVEMENTS DURING THE REPORTING PERIOD </a:t>
            </a:r>
            <a:endPar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endParaRP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336" y="44625"/>
            <a:ext cx="2051720" cy="946324"/>
          </a:xfrm>
          <a:prstGeom prst="rect">
            <a:avLst/>
          </a:prstGeom>
          <a:noFill/>
          <a:ln>
            <a:noFill/>
          </a:ln>
        </p:spPr>
      </p:pic>
      <p:graphicFrame>
        <p:nvGraphicFramePr>
          <p:cNvPr id="2" name="Diagram 1"/>
          <p:cNvGraphicFramePr/>
          <p:nvPr>
            <p:extLst>
              <p:ext uri="{D42A27DB-BD31-4B8C-83A1-F6EECF244321}">
                <p14:modId xmlns:p14="http://schemas.microsoft.com/office/powerpoint/2010/main" xmlns="" val="4038241966"/>
              </p:ext>
            </p:extLst>
          </p:nvPr>
        </p:nvGraphicFramePr>
        <p:xfrm>
          <a:off x="799393" y="1256555"/>
          <a:ext cx="10314855" cy="4908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40636107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1108110"/>
            <a:ext cx="12192000" cy="16634"/>
          </a:xfrm>
          <a:prstGeom prst="line">
            <a:avLst/>
          </a:prstGeom>
          <a:ln>
            <a:solidFill>
              <a:schemeClr val="bg1"/>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5447929" y="6381749"/>
            <a:ext cx="1296144" cy="359619"/>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26279" y="77195"/>
            <a:ext cx="901700" cy="901700"/>
          </a:xfrm>
          <a:prstGeom prst="rect">
            <a:avLst/>
          </a:prstGeom>
        </p:spPr>
      </p:pic>
      <p:sp>
        <p:nvSpPr>
          <p:cNvPr id="12" name="Rectangle 11"/>
          <p:cNvSpPr/>
          <p:nvPr/>
        </p:nvSpPr>
        <p:spPr>
          <a:xfrm>
            <a:off x="1991544" y="332656"/>
            <a:ext cx="9234735" cy="400110"/>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smtClean="0">
                <a:ln>
                  <a:noFill/>
                </a:ln>
                <a:solidFill>
                  <a:srgbClr val="FF9900"/>
                </a:solidFill>
                <a:effectLst/>
                <a:uLnTx/>
                <a:uFillTx/>
                <a:latin typeface="Arial" pitchFamily="34" charset="0"/>
                <a:ea typeface="+mn-ea"/>
                <a:cs typeface="Arial" pitchFamily="34" charset="0"/>
              </a:rPr>
              <a:t>AREARS OF UNDER-ACHIEVEMENT DURING THE REPORTING PERIOD </a:t>
            </a:r>
            <a:endPar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endParaRP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336" y="44625"/>
            <a:ext cx="2051720" cy="946324"/>
          </a:xfrm>
          <a:prstGeom prst="rect">
            <a:avLst/>
          </a:prstGeom>
          <a:noFill/>
          <a:ln>
            <a:noFill/>
          </a:ln>
        </p:spPr>
      </p:pic>
      <p:graphicFrame>
        <p:nvGraphicFramePr>
          <p:cNvPr id="3" name="Diagram 2"/>
          <p:cNvGraphicFramePr/>
          <p:nvPr>
            <p:extLst>
              <p:ext uri="{D42A27DB-BD31-4B8C-83A1-F6EECF244321}">
                <p14:modId xmlns:p14="http://schemas.microsoft.com/office/powerpoint/2010/main" xmlns="" val="1676187095"/>
              </p:ext>
            </p:extLst>
          </p:nvPr>
        </p:nvGraphicFramePr>
        <p:xfrm>
          <a:off x="119336" y="1354239"/>
          <a:ext cx="11953328" cy="53063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371755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124744"/>
            <a:ext cx="12192000" cy="1"/>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8822629" y="6553149"/>
            <a:ext cx="1593851" cy="476251"/>
          </a:xfrm>
        </p:spPr>
        <p:txBody>
          <a:bodyPr/>
          <a:lstStyle/>
          <a:p>
            <a:pPr>
              <a:defRPr/>
            </a:pPr>
            <a:fld id="{D0FB1A35-26F3-4129-92ED-E891618A16E1}" type="slidenum">
              <a:rPr lang="en-US">
                <a:solidFill>
                  <a:srgbClr val="000000"/>
                </a:solidFill>
              </a:rPr>
              <a:pPr>
                <a:defRPr/>
              </a:pPr>
              <a:t>25</a:t>
            </a:fld>
            <a:endParaRPr lang="en-US" dirty="0">
              <a:solidFill>
                <a:srgbClr val="000000"/>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08568" y="78888"/>
            <a:ext cx="901700" cy="901700"/>
          </a:xfrm>
          <a:prstGeom prst="rect">
            <a:avLst/>
          </a:prstGeom>
        </p:spPr>
      </p:pic>
      <p:pic>
        <p:nvPicPr>
          <p:cNvPr id="2" name="Picture 1"/>
          <p:cNvPicPr>
            <a:picLocks noChangeAspect="1"/>
          </p:cNvPicPr>
          <p:nvPr/>
        </p:nvPicPr>
        <p:blipFill>
          <a:blip r:embed="rId3" cstate="print"/>
          <a:stretch>
            <a:fillRect/>
          </a:stretch>
        </p:blipFill>
        <p:spPr>
          <a:xfrm>
            <a:off x="0" y="78888"/>
            <a:ext cx="1761897" cy="98058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xmlns="" val="1030366569"/>
              </p:ext>
            </p:extLst>
          </p:nvPr>
        </p:nvGraphicFramePr>
        <p:xfrm>
          <a:off x="227348" y="1620581"/>
          <a:ext cx="11737303" cy="4505000"/>
        </p:xfrm>
        <a:graphic>
          <a:graphicData uri="http://schemas.openxmlformats.org/drawingml/2006/table">
            <a:tbl>
              <a:tblPr firstRow="1" firstCol="1" lastRow="1" lastCol="1" bandRow="1" bandCol="1"/>
              <a:tblGrid>
                <a:gridCol w="1366758">
                  <a:extLst>
                    <a:ext uri="{9D8B030D-6E8A-4147-A177-3AD203B41FA5}">
                      <a16:colId xmlns:a16="http://schemas.microsoft.com/office/drawing/2014/main" xmlns="" val="1428484449"/>
                    </a:ext>
                  </a:extLst>
                </a:gridCol>
                <a:gridCol w="1351697">
                  <a:extLst>
                    <a:ext uri="{9D8B030D-6E8A-4147-A177-3AD203B41FA5}">
                      <a16:colId xmlns:a16="http://schemas.microsoft.com/office/drawing/2014/main" xmlns="" val="1619571851"/>
                    </a:ext>
                  </a:extLst>
                </a:gridCol>
                <a:gridCol w="1405664">
                  <a:extLst>
                    <a:ext uri="{9D8B030D-6E8A-4147-A177-3AD203B41FA5}">
                      <a16:colId xmlns:a16="http://schemas.microsoft.com/office/drawing/2014/main" xmlns="" val="1770691388"/>
                    </a:ext>
                  </a:extLst>
                </a:gridCol>
                <a:gridCol w="1566314">
                  <a:extLst>
                    <a:ext uri="{9D8B030D-6E8A-4147-A177-3AD203B41FA5}">
                      <a16:colId xmlns:a16="http://schemas.microsoft.com/office/drawing/2014/main" xmlns="" val="497841736"/>
                    </a:ext>
                  </a:extLst>
                </a:gridCol>
                <a:gridCol w="3023435">
                  <a:extLst>
                    <a:ext uri="{9D8B030D-6E8A-4147-A177-3AD203B41FA5}">
                      <a16:colId xmlns:a16="http://schemas.microsoft.com/office/drawing/2014/main" xmlns="" val="3063290100"/>
                    </a:ext>
                  </a:extLst>
                </a:gridCol>
                <a:gridCol w="3023435">
                  <a:extLst>
                    <a:ext uri="{9D8B030D-6E8A-4147-A177-3AD203B41FA5}">
                      <a16:colId xmlns:a16="http://schemas.microsoft.com/office/drawing/2014/main" xmlns="" val="981558872"/>
                    </a:ext>
                  </a:extLst>
                </a:gridCol>
              </a:tblGrid>
              <a:tr h="143607">
                <a:tc gridSpan="6">
                  <a:txBody>
                    <a:bodyPr/>
                    <a:lstStyle/>
                    <a:p>
                      <a:pPr marL="1022350" marR="1021080" algn="ctr">
                        <a:spcBef>
                          <a:spcPts val="235"/>
                        </a:spcBef>
                        <a:spcAft>
                          <a:spcPts val="0"/>
                        </a:spcAft>
                      </a:pPr>
                      <a:r>
                        <a:rPr lang="en-US" sz="120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STRATEGIC OBJECTIVES, PERFORMANCE INDICATORS, PLANNED TARGETS AND ACTUAL ACHIEVEMENTS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87E9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735184884"/>
                  </a:ext>
                </a:extLst>
              </a:tr>
              <a:tr h="551402">
                <a:tc>
                  <a:txBody>
                    <a:bodyPr/>
                    <a:lstStyle/>
                    <a:p>
                      <a:pPr>
                        <a:spcAft>
                          <a:spcPts val="0"/>
                        </a:spcAft>
                      </a:pPr>
                      <a:r>
                        <a:rPr lang="en-US" sz="1050" b="1"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marL="135255" marR="81280" indent="20320">
                        <a:lnSpc>
                          <a:spcPct val="102000"/>
                        </a:lnSpc>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STRATEGIC OBJECTIVES</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tc>
                  <a:txBody>
                    <a:bodyPr/>
                    <a:lstStyle/>
                    <a:p>
                      <a:pPr>
                        <a:spcBef>
                          <a:spcPts val="20"/>
                        </a:spcBef>
                        <a:spcAft>
                          <a:spcPts val="0"/>
                        </a:spcAft>
                      </a:pPr>
                      <a:r>
                        <a:rPr lang="en-US" sz="1050" b="1"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marL="123825" indent="-83185">
                        <a:lnSpc>
                          <a:spcPct val="102000"/>
                        </a:lnSpc>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PERFORMANCE INDICATOR</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tc>
                  <a:txBody>
                    <a:bodyPr/>
                    <a:lstStyle/>
                    <a:p>
                      <a:pPr marL="193040" marR="5715" indent="-29210">
                        <a:lnSpc>
                          <a:spcPct val="102000"/>
                        </a:lnSpc>
                        <a:spcBef>
                          <a:spcPts val="215"/>
                        </a:spcBef>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PLANNED TARGET 2019/20</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tc>
                  <a:txBody>
                    <a:bodyPr/>
                    <a:lstStyle/>
                    <a:p>
                      <a:pPr marL="113665" marR="109220" algn="ctr">
                        <a:spcBef>
                          <a:spcPts val="215"/>
                        </a:spcBef>
                        <a:spcAft>
                          <a:spcPts val="0"/>
                        </a:spcAft>
                      </a:pPr>
                      <a:r>
                        <a:rPr lang="en-US" sz="1050" b="1" spc="15"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ACTUAL</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marL="114935" marR="109220" algn="ctr">
                        <a:lnSpc>
                          <a:spcPct val="102000"/>
                        </a:lnSpc>
                        <a:spcBef>
                          <a:spcPts val="35"/>
                        </a:spcBef>
                        <a:spcAft>
                          <a:spcPts val="0"/>
                        </a:spcAft>
                      </a:pPr>
                      <a:r>
                        <a:rPr lang="en-US" sz="1050" b="1" spc="1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ACHIEVEMENT </a:t>
                      </a: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2019/20</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tc>
                  <a:txBody>
                    <a:bodyPr/>
                    <a:lstStyle/>
                    <a:p>
                      <a:pPr>
                        <a:spcAft>
                          <a:spcPts val="0"/>
                        </a:spcAft>
                      </a:pPr>
                      <a:r>
                        <a:rPr lang="en-US" sz="1050" b="1"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marL="133350" indent="-50800">
                        <a:lnSpc>
                          <a:spcPct val="102000"/>
                        </a:lnSpc>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DEVIATION FROM PLANNED TARGET TO ACTUAL ACHIEVEMENT FOR 2019/20</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tc>
                  <a:txBody>
                    <a:bodyPr/>
                    <a:lstStyle/>
                    <a:p>
                      <a:pPr>
                        <a:spcAft>
                          <a:spcPts val="0"/>
                        </a:spcAft>
                      </a:pPr>
                      <a:r>
                        <a:rPr lang="en-US" sz="1050" b="1"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a:spcBef>
                          <a:spcPts val="55"/>
                        </a:spcBef>
                        <a:spcAft>
                          <a:spcPts val="0"/>
                        </a:spcAft>
                      </a:pPr>
                      <a:r>
                        <a:rPr lang="en-US" sz="1050" b="1"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marL="240665">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COMMENT ON DEVIATIONS</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extLst>
                  <a:ext uri="{0D108BD9-81ED-4DB2-BD59-A6C34878D82A}">
                    <a16:rowId xmlns:a16="http://schemas.microsoft.com/office/drawing/2014/main" xmlns="" val="2785945338"/>
                  </a:ext>
                </a:extLst>
              </a:tr>
              <a:tr h="1262882">
                <a:tc>
                  <a:txBody>
                    <a:bodyPr/>
                    <a:lstStyle/>
                    <a:p>
                      <a:pPr marL="50800" marR="81280">
                        <a:lnSpc>
                          <a:spcPct val="102000"/>
                        </a:lnSpc>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Increased access to connectivity through the roll- out of electronic communication</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a:txBody>
                    <a:bodyPr/>
                    <a:lstStyle/>
                    <a:p>
                      <a:pPr marL="50165">
                        <a:lnSpc>
                          <a:spcPct val="102000"/>
                        </a:lnSpc>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Percentage of internet access at existing connected sites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a:txBody>
                    <a:bodyPr/>
                    <a:lstStyle/>
                    <a:p>
                      <a:pPr marL="50165" marR="5715">
                        <a:lnSpc>
                          <a:spcPct val="102000"/>
                        </a:lnSpc>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70% of internet access at existing connected sites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a:txBody>
                    <a:bodyPr/>
                    <a:lstStyle/>
                    <a:p>
                      <a:pPr marL="50165">
                        <a:spcBef>
                          <a:spcPts val="235"/>
                        </a:spcBef>
                        <a:spcAft>
                          <a:spcPts val="0"/>
                        </a:spcAft>
                      </a:pPr>
                      <a:r>
                        <a:rPr lang="en-US" sz="120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Achieved.</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0165" marR="97790">
                        <a:lnSpc>
                          <a:spcPct val="102000"/>
                        </a:lnSpc>
                        <a:spcBef>
                          <a:spcPts val="315"/>
                        </a:spcBef>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There</a:t>
                      </a:r>
                      <a:r>
                        <a:rPr lang="en-US" sz="1200" spc="-15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was</a:t>
                      </a:r>
                      <a:r>
                        <a:rPr lang="en-US" sz="1200" spc="-1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89,10% of</a:t>
                      </a:r>
                      <a:r>
                        <a:rPr lang="en-US" sz="1200" spc="-1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internet</a:t>
                      </a:r>
                      <a:r>
                        <a:rPr lang="en-US" sz="1200" spc="-95"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access</a:t>
                      </a:r>
                      <a:r>
                        <a:rPr lang="en-US" sz="1200" spc="-1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at existing connected sites</a:t>
                      </a:r>
                      <a:r>
                        <a:rPr lang="en-US" sz="1200" spc="-135"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as</a:t>
                      </a:r>
                      <a:r>
                        <a:rPr lang="en-US" sz="1200" spc="-13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at</a:t>
                      </a:r>
                      <a:r>
                        <a:rPr lang="en-US" sz="1200" spc="-13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the</a:t>
                      </a:r>
                      <a:r>
                        <a:rPr lang="en-US" sz="1200" spc="-13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end</a:t>
                      </a:r>
                      <a:r>
                        <a:rPr lang="en-US" sz="1200" spc="-13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spc="-3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of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the</a:t>
                      </a:r>
                      <a:r>
                        <a:rPr lang="en-US" sz="1200" spc="-11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financial</a:t>
                      </a:r>
                      <a:r>
                        <a:rPr lang="en-US" sz="1200" spc="-11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year</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C44"/>
                    </a:solidFill>
                  </a:tcPr>
                </a:tc>
                <a:tc>
                  <a:txBody>
                    <a:bodyPr/>
                    <a:lstStyle/>
                    <a:p>
                      <a:pPr marL="49530">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Not applicable</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a:txBody>
                    <a:bodyPr/>
                    <a:lstStyle/>
                    <a:p>
                      <a:pPr marL="48895">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Not Applicable</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extLst>
                  <a:ext uri="{0D108BD9-81ED-4DB2-BD59-A6C34878D82A}">
                    <a16:rowId xmlns:a16="http://schemas.microsoft.com/office/drawing/2014/main" xmlns="" val="2592646986"/>
                  </a:ext>
                </a:extLst>
              </a:tr>
              <a:tr h="2507836">
                <a:tc>
                  <a:txBody>
                    <a:bodyPr/>
                    <a:lstStyle/>
                    <a:p>
                      <a:pPr marL="50165" marR="81280">
                        <a:lnSpc>
                          <a:spcPct val="102000"/>
                        </a:lnSpc>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Increased access to connectivity through the roll- out of electronic communication</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a:txBody>
                    <a:bodyPr/>
                    <a:lstStyle/>
                    <a:p>
                      <a:pPr marL="50165" marR="35560">
                        <a:lnSpc>
                          <a:spcPct val="102000"/>
                        </a:lnSpc>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Number of local municipalities with expired contracts reconnected</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a:txBody>
                    <a:bodyPr/>
                    <a:lstStyle/>
                    <a:p>
                      <a:pPr marL="50165" marR="5715">
                        <a:lnSpc>
                          <a:spcPct val="102000"/>
                        </a:lnSpc>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Two identified local municipalities with expired contracts reconnected</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a:txBody>
                    <a:bodyPr/>
                    <a:lstStyle/>
                    <a:p>
                      <a:pPr marL="50165">
                        <a:spcBef>
                          <a:spcPts val="235"/>
                        </a:spcBef>
                        <a:spcAft>
                          <a:spcPts val="0"/>
                        </a:spcAft>
                      </a:pPr>
                      <a:r>
                        <a:rPr lang="en-US" sz="120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Not Achieved.</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0165" marR="43815">
                        <a:lnSpc>
                          <a:spcPct val="102000"/>
                        </a:lnSpc>
                        <a:spcBef>
                          <a:spcPts val="315"/>
                        </a:spcBef>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The Service Level Agreement is yet to be signed between the contracting parties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161C"/>
                    </a:solidFill>
                  </a:tcPr>
                </a:tc>
                <a:tc>
                  <a:txBody>
                    <a:bodyPr/>
                    <a:lstStyle/>
                    <a:p>
                      <a:pPr marL="49530" marR="149860">
                        <a:lnSpc>
                          <a:spcPct val="102000"/>
                        </a:lnSpc>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Following</a:t>
                      </a:r>
                      <a:r>
                        <a:rPr lang="en-US" sz="1200" spc="-6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a</a:t>
                      </a:r>
                      <a:r>
                        <a:rPr lang="en-US" sz="1200" spc="-6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deviation</a:t>
                      </a:r>
                      <a:r>
                        <a:rPr lang="en-US" sz="1200" spc="-6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approval</a:t>
                      </a:r>
                      <a:r>
                        <a:rPr lang="en-US" sz="1200" spc="-6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to</a:t>
                      </a:r>
                      <a:r>
                        <a:rPr lang="en-US" sz="1200" spc="-6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appoint a</a:t>
                      </a:r>
                      <a:r>
                        <a:rPr lang="en-US" sz="1200" spc="-6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service</a:t>
                      </a:r>
                      <a:r>
                        <a:rPr lang="en-US" sz="1200" spc="-6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provider</a:t>
                      </a:r>
                      <a:r>
                        <a:rPr lang="en-US" sz="1200" spc="-6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on</a:t>
                      </a:r>
                      <a:r>
                        <a:rPr lang="en-US" sz="1200" spc="-6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12</a:t>
                      </a:r>
                      <a:r>
                        <a:rPr lang="en-US" sz="1200" spc="-6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months</a:t>
                      </a:r>
                      <a:r>
                        <a:rPr lang="en-US" sz="1200" spc="-6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to</a:t>
                      </a:r>
                      <a:r>
                        <a:rPr lang="en-US" sz="1200" spc="-6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provide internet connectivity to 61 sites. A letter of</a:t>
                      </a:r>
                      <a:r>
                        <a:rPr lang="en-US" sz="1200" spc="-14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appointment</a:t>
                      </a:r>
                      <a:r>
                        <a:rPr lang="en-US" sz="1200" spc="-14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was</a:t>
                      </a:r>
                      <a:r>
                        <a:rPr lang="en-US" sz="1200" spc="-13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issued</a:t>
                      </a:r>
                      <a:r>
                        <a:rPr lang="en-US" sz="1200" spc="-14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to</a:t>
                      </a:r>
                      <a:r>
                        <a:rPr lang="en-US" sz="1200" spc="-13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the</a:t>
                      </a:r>
                      <a:r>
                        <a:rPr lang="en-US" sz="1200" spc="-14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service provider</a:t>
                      </a:r>
                      <a:r>
                        <a:rPr lang="en-US" sz="1200" spc="-7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with</a:t>
                      </a:r>
                      <a:r>
                        <a:rPr lang="en-US" sz="1200" spc="-6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a</a:t>
                      </a:r>
                      <a:r>
                        <a:rPr lang="en-US" sz="1200" spc="-6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condition</a:t>
                      </a:r>
                      <a:r>
                        <a:rPr lang="en-US" sz="1200" spc="-6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that</a:t>
                      </a:r>
                      <a:r>
                        <a:rPr lang="en-US" sz="1200" spc="-6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the</a:t>
                      </a:r>
                      <a:r>
                        <a:rPr lang="en-US" sz="1200" spc="-6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parties must</a:t>
                      </a:r>
                      <a:r>
                        <a:rPr lang="en-US" sz="1200" spc="-5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agree</a:t>
                      </a:r>
                      <a:r>
                        <a:rPr lang="en-US" sz="1200" spc="-5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on</a:t>
                      </a:r>
                      <a:r>
                        <a:rPr lang="en-US" sz="1200" spc="-5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the</a:t>
                      </a:r>
                      <a:r>
                        <a:rPr lang="en-US" sz="1200" spc="-5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terms</a:t>
                      </a:r>
                      <a:r>
                        <a:rPr lang="en-US" sz="1200" spc="-5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and</a:t>
                      </a:r>
                      <a:r>
                        <a:rPr lang="en-US" sz="1200" spc="-5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conditions</a:t>
                      </a:r>
                      <a:r>
                        <a:rPr lang="en-US" sz="1200" spc="-5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of the</a:t>
                      </a:r>
                      <a:r>
                        <a:rPr lang="en-US" sz="1200" spc="-11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service</a:t>
                      </a:r>
                      <a:r>
                        <a:rPr lang="en-US" sz="1200" spc="-11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level</a:t>
                      </a:r>
                      <a:r>
                        <a:rPr lang="en-US" sz="1200" spc="-11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agreement.</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49530" marR="217805">
                        <a:lnSpc>
                          <a:spcPct val="102000"/>
                        </a:lnSpc>
                        <a:spcBef>
                          <a:spcPts val="30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By 31/12/19 a service level agreement was not signed between the respective</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49530" marR="17145">
                        <a:lnSpc>
                          <a:spcPct val="102000"/>
                        </a:lnSpc>
                        <a:spcBef>
                          <a:spcPts val="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contracting parties due to non-compliance to supply chain management processes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a:txBody>
                    <a:bodyPr/>
                    <a:lstStyle/>
                    <a:p>
                      <a:pPr marL="48895" marR="39370">
                        <a:lnSpc>
                          <a:spcPct val="102000"/>
                        </a:lnSpc>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The</a:t>
                      </a:r>
                      <a:r>
                        <a:rPr lang="en-US" sz="1200" spc="-10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internet</a:t>
                      </a:r>
                      <a:r>
                        <a:rPr lang="en-US" sz="1200" spc="-9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connectivity</a:t>
                      </a:r>
                      <a:r>
                        <a:rPr lang="en-US" sz="1200" spc="-10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of</a:t>
                      </a:r>
                      <a:r>
                        <a:rPr lang="en-US" sz="1200" spc="-9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the</a:t>
                      </a:r>
                      <a:r>
                        <a:rPr lang="en-US" sz="1200" spc="-10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two</a:t>
                      </a:r>
                      <a:r>
                        <a:rPr lang="en-US" sz="1200" spc="-9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identified local municipalities with expired contracts was</a:t>
                      </a:r>
                      <a:r>
                        <a:rPr lang="en-US" sz="1200" spc="-9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not</a:t>
                      </a:r>
                      <a:r>
                        <a:rPr lang="en-US" sz="1200" spc="-9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activated</a:t>
                      </a:r>
                      <a:r>
                        <a:rPr lang="en-US" sz="1200" spc="-9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by</a:t>
                      </a:r>
                      <a:r>
                        <a:rPr lang="en-US" sz="1200" spc="-9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Q4.</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a:spcBef>
                          <a:spcPts val="2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48895" marR="77470">
                        <a:lnSpc>
                          <a:spcPct val="102000"/>
                        </a:lnSpc>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The internal audit open review has been commissioned on the appointment process of</a:t>
                      </a:r>
                      <a:r>
                        <a:rPr lang="en-US" sz="1200" spc="-14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the</a:t>
                      </a:r>
                      <a:r>
                        <a:rPr lang="en-US" sz="1200" spc="-14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service</a:t>
                      </a:r>
                      <a:r>
                        <a:rPr lang="en-US" sz="1200" spc="-14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provider</a:t>
                      </a:r>
                      <a:r>
                        <a:rPr lang="en-US" sz="1200" spc="-14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and</a:t>
                      </a:r>
                      <a:r>
                        <a:rPr lang="en-US" sz="1200" spc="-14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also</a:t>
                      </a:r>
                      <a:r>
                        <a:rPr lang="en-US" sz="1200" spc="-14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on</a:t>
                      </a:r>
                      <a:r>
                        <a:rPr lang="en-US" sz="1200" spc="-14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the</a:t>
                      </a:r>
                      <a:r>
                        <a:rPr lang="en-US" sz="1200" spc="-14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draft terms</a:t>
                      </a:r>
                      <a:r>
                        <a:rPr lang="en-US" sz="1200" spc="-7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and</a:t>
                      </a:r>
                      <a:r>
                        <a:rPr lang="en-US" sz="1200" spc="-6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conditions</a:t>
                      </a:r>
                      <a:r>
                        <a:rPr lang="en-US" sz="1200" spc="-7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of</a:t>
                      </a:r>
                      <a:r>
                        <a:rPr lang="en-US" sz="1200" spc="-6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an</a:t>
                      </a:r>
                      <a:r>
                        <a:rPr lang="en-US" sz="1200" spc="-7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appointed</a:t>
                      </a:r>
                      <a:r>
                        <a:rPr lang="en-US" sz="1200" spc="-6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service provider.</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extLst>
                  <a:ext uri="{0D108BD9-81ED-4DB2-BD59-A6C34878D82A}">
                    <a16:rowId xmlns:a16="http://schemas.microsoft.com/office/drawing/2014/main" xmlns="" val="1742420077"/>
                  </a:ext>
                </a:extLst>
              </a:tr>
            </a:tbl>
          </a:graphicData>
        </a:graphic>
      </p:graphicFrame>
      <p:sp>
        <p:nvSpPr>
          <p:cNvPr id="6" name="Rectangle 5"/>
          <p:cNvSpPr/>
          <p:nvPr/>
        </p:nvSpPr>
        <p:spPr>
          <a:xfrm>
            <a:off x="551384" y="1204925"/>
            <a:ext cx="4104455" cy="338554"/>
          </a:xfrm>
          <a:prstGeom prst="rect">
            <a:avLst/>
          </a:prstGeom>
        </p:spPr>
        <p:txBody>
          <a:bodyPr wrap="square">
            <a:spAutoFit/>
          </a:bodyPr>
          <a:lstStyle/>
          <a:p>
            <a:pPr marL="505460">
              <a:spcBef>
                <a:spcPts val="2025"/>
              </a:spcBef>
              <a:spcAft>
                <a:spcPts val="0"/>
              </a:spcAft>
            </a:pPr>
            <a:r>
              <a:rPr lang="en-US" sz="1600" dirty="0" smtClean="0">
                <a:solidFill>
                  <a:srgbClr val="FF9900"/>
                </a:solidFill>
                <a:ea typeface="Trebuchet MS" panose="020B0603020202020204" pitchFamily="34" charset="0"/>
              </a:rPr>
              <a:t>BROADBAND CONNECTIVITY</a:t>
            </a:r>
            <a:endParaRPr lang="en-ZA" sz="1600" dirty="0">
              <a:solidFill>
                <a:srgbClr val="FF9900"/>
              </a:solidFill>
              <a:ea typeface="Trebuchet MS" panose="020B0603020202020204" pitchFamily="34" charset="0"/>
            </a:endParaRPr>
          </a:p>
        </p:txBody>
      </p:sp>
      <p:sp>
        <p:nvSpPr>
          <p:cNvPr id="5" name="Rectangle 4"/>
          <p:cNvSpPr/>
          <p:nvPr/>
        </p:nvSpPr>
        <p:spPr>
          <a:xfrm>
            <a:off x="2279577" y="297066"/>
            <a:ext cx="8712968" cy="400110"/>
          </a:xfrm>
          <a:prstGeom prst="rect">
            <a:avLst/>
          </a:prstGeom>
        </p:spPr>
        <p:txBody>
          <a:bodyPr wrap="square">
            <a:spAutoFit/>
          </a:bodyPr>
          <a:lstStyle/>
          <a:p>
            <a:pPr lvl="0" algn="ctr" eaLnBrk="0" hangingPunct="0">
              <a:defRPr/>
            </a:pPr>
            <a:r>
              <a:rPr lang="en-US" sz="2000" dirty="0" smtClean="0">
                <a:solidFill>
                  <a:srgbClr val="FF9900"/>
                </a:solidFill>
              </a:rPr>
              <a:t>USAF </a:t>
            </a:r>
            <a:r>
              <a:rPr lang="en-US" sz="2000" dirty="0">
                <a:solidFill>
                  <a:srgbClr val="FF9900"/>
                </a:solidFill>
              </a:rPr>
              <a:t>ANNUAL PERFORMANCE INFORMATION 2019/20  </a:t>
            </a:r>
          </a:p>
        </p:txBody>
      </p:sp>
    </p:spTree>
    <p:extLst>
      <p:ext uri="{BB962C8B-B14F-4D97-AF65-F5344CB8AC3E}">
        <p14:creationId xmlns:p14="http://schemas.microsoft.com/office/powerpoint/2010/main" xmlns="" val="2131072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124744"/>
            <a:ext cx="12192000" cy="1"/>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8822629" y="6553149"/>
            <a:ext cx="1593851" cy="476251"/>
          </a:xfrm>
        </p:spPr>
        <p:txBody>
          <a:bodyPr/>
          <a:lstStyle/>
          <a:p>
            <a:pPr>
              <a:defRPr/>
            </a:pPr>
            <a:fld id="{D0FB1A35-26F3-4129-92ED-E891618A16E1}" type="slidenum">
              <a:rPr lang="en-US">
                <a:solidFill>
                  <a:srgbClr val="000000"/>
                </a:solidFill>
              </a:rPr>
              <a:pPr>
                <a:defRPr/>
              </a:pPr>
              <a:t>26</a:t>
            </a:fld>
            <a:endParaRPr lang="en-US" dirty="0">
              <a:solidFill>
                <a:srgbClr val="000000"/>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90300" y="56499"/>
            <a:ext cx="901700" cy="901700"/>
          </a:xfrm>
          <a:prstGeom prst="rect">
            <a:avLst/>
          </a:prstGeom>
        </p:spPr>
      </p:pic>
      <p:pic>
        <p:nvPicPr>
          <p:cNvPr id="3" name="Picture 2"/>
          <p:cNvPicPr>
            <a:picLocks noChangeAspect="1"/>
          </p:cNvPicPr>
          <p:nvPr/>
        </p:nvPicPr>
        <p:blipFill>
          <a:blip r:embed="rId3" cstate="print"/>
          <a:stretch>
            <a:fillRect/>
          </a:stretch>
        </p:blipFill>
        <p:spPr>
          <a:xfrm>
            <a:off x="0" y="-603448"/>
            <a:ext cx="1761897" cy="1738442"/>
          </a:xfrm>
          <a:prstGeom prst="rect">
            <a:avLst/>
          </a:prstGeom>
        </p:spPr>
      </p:pic>
      <p:sp>
        <p:nvSpPr>
          <p:cNvPr id="4" name="Rectangle 3"/>
          <p:cNvSpPr/>
          <p:nvPr/>
        </p:nvSpPr>
        <p:spPr bwMode="auto">
          <a:xfrm>
            <a:off x="155340" y="1241050"/>
            <a:ext cx="5400600" cy="35556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05460">
              <a:spcBef>
                <a:spcPts val="5"/>
              </a:spcBef>
              <a:spcAft>
                <a:spcPts val="0"/>
              </a:spcAft>
            </a:pPr>
            <a:r>
              <a:rPr lang="en-US" sz="1600" dirty="0" smtClean="0">
                <a:solidFill>
                  <a:srgbClr val="FF9900"/>
                </a:solidFill>
                <a:ea typeface="Trebuchet MS" panose="020B0603020202020204" pitchFamily="34" charset="0"/>
              </a:rPr>
              <a:t>BROADCASTING DIGITAL MIGRATION</a:t>
            </a:r>
            <a:endParaRPr lang="en-ZA" sz="1600" dirty="0">
              <a:solidFill>
                <a:srgbClr val="FF9900"/>
              </a:solidFill>
              <a:effectLst/>
              <a:ea typeface="Trebuchet MS" panose="020B0603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691393258"/>
              </p:ext>
            </p:extLst>
          </p:nvPr>
        </p:nvGraphicFramePr>
        <p:xfrm>
          <a:off x="263352" y="1823644"/>
          <a:ext cx="11809313" cy="3785774"/>
        </p:xfrm>
        <a:graphic>
          <a:graphicData uri="http://schemas.openxmlformats.org/drawingml/2006/table">
            <a:tbl>
              <a:tblPr firstRow="1" firstCol="1" lastRow="1" lastCol="1" bandRow="1" bandCol="1"/>
              <a:tblGrid>
                <a:gridCol w="1393568">
                  <a:extLst>
                    <a:ext uri="{9D8B030D-6E8A-4147-A177-3AD203B41FA5}">
                      <a16:colId xmlns:a16="http://schemas.microsoft.com/office/drawing/2014/main" xmlns="" val="761664773"/>
                    </a:ext>
                  </a:extLst>
                </a:gridCol>
                <a:gridCol w="1396094">
                  <a:extLst>
                    <a:ext uri="{9D8B030D-6E8A-4147-A177-3AD203B41FA5}">
                      <a16:colId xmlns:a16="http://schemas.microsoft.com/office/drawing/2014/main" xmlns="" val="3562027405"/>
                    </a:ext>
                  </a:extLst>
                </a:gridCol>
                <a:gridCol w="1431470">
                  <a:extLst>
                    <a:ext uri="{9D8B030D-6E8A-4147-A177-3AD203B41FA5}">
                      <a16:colId xmlns:a16="http://schemas.microsoft.com/office/drawing/2014/main" xmlns="" val="4050068052"/>
                    </a:ext>
                  </a:extLst>
                </a:gridCol>
                <a:gridCol w="1503485">
                  <a:extLst>
                    <a:ext uri="{9D8B030D-6E8A-4147-A177-3AD203B41FA5}">
                      <a16:colId xmlns:a16="http://schemas.microsoft.com/office/drawing/2014/main" xmlns="" val="402654953"/>
                    </a:ext>
                  </a:extLst>
                </a:gridCol>
                <a:gridCol w="3042348">
                  <a:extLst>
                    <a:ext uri="{9D8B030D-6E8A-4147-A177-3AD203B41FA5}">
                      <a16:colId xmlns:a16="http://schemas.microsoft.com/office/drawing/2014/main" xmlns="" val="207894930"/>
                    </a:ext>
                  </a:extLst>
                </a:gridCol>
                <a:gridCol w="3042348">
                  <a:extLst>
                    <a:ext uri="{9D8B030D-6E8A-4147-A177-3AD203B41FA5}">
                      <a16:colId xmlns:a16="http://schemas.microsoft.com/office/drawing/2014/main" xmlns="" val="192707431"/>
                    </a:ext>
                  </a:extLst>
                </a:gridCol>
              </a:tblGrid>
              <a:tr h="256542">
                <a:tc gridSpan="6">
                  <a:txBody>
                    <a:bodyPr/>
                    <a:lstStyle/>
                    <a:p>
                      <a:pPr marL="1022350" marR="1017905" algn="ctr">
                        <a:spcBef>
                          <a:spcPts val="235"/>
                        </a:spcBef>
                        <a:spcAft>
                          <a:spcPts val="0"/>
                        </a:spcAft>
                      </a:pPr>
                      <a:r>
                        <a:rPr lang="en-US" sz="120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STRATEGIC OBJECTIVES, PERFORMANCE INDICATORS, PLANNED TARGETS AND ACTUAL ACHIEVEMENTS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87E9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946695365"/>
                  </a:ext>
                </a:extLst>
              </a:tr>
              <a:tr h="765083">
                <a:tc>
                  <a:txBody>
                    <a:bodyPr/>
                    <a:lstStyle/>
                    <a:p>
                      <a:pPr>
                        <a:spcAft>
                          <a:spcPts val="0"/>
                        </a:spcAft>
                      </a:pPr>
                      <a:r>
                        <a:rPr lang="en-US" sz="1050" b="1"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marL="139700" marR="106045" indent="20320">
                        <a:lnSpc>
                          <a:spcPct val="102000"/>
                        </a:lnSpc>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STRATEGIC OBJECTIVES</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tc>
                  <a:txBody>
                    <a:bodyPr/>
                    <a:lstStyle/>
                    <a:p>
                      <a:pPr>
                        <a:spcBef>
                          <a:spcPts val="20"/>
                        </a:spcBef>
                        <a:spcAft>
                          <a:spcPts val="0"/>
                        </a:spcAft>
                      </a:pPr>
                      <a:r>
                        <a:rPr lang="en-US" sz="1050" b="1"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marL="132715" indent="-83185">
                        <a:lnSpc>
                          <a:spcPct val="102000"/>
                        </a:lnSpc>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PERFORMANCE INDICATOR</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tc>
                  <a:txBody>
                    <a:bodyPr/>
                    <a:lstStyle/>
                    <a:p>
                      <a:pPr marL="198120" marR="59690" indent="-29210">
                        <a:lnSpc>
                          <a:spcPct val="102000"/>
                        </a:lnSpc>
                        <a:spcBef>
                          <a:spcPts val="215"/>
                        </a:spcBef>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PLANNED TARGET 2019/20</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tc>
                  <a:txBody>
                    <a:bodyPr/>
                    <a:lstStyle/>
                    <a:p>
                      <a:pPr marL="96520" marR="89535" algn="ctr">
                        <a:spcBef>
                          <a:spcPts val="215"/>
                        </a:spcBef>
                        <a:spcAft>
                          <a:spcPts val="0"/>
                        </a:spcAft>
                      </a:pPr>
                      <a:r>
                        <a:rPr lang="en-US" sz="1050" b="1" spc="15"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ACTUAL</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marL="98425" marR="89535" algn="ctr">
                        <a:lnSpc>
                          <a:spcPct val="102000"/>
                        </a:lnSpc>
                        <a:spcBef>
                          <a:spcPts val="35"/>
                        </a:spcBef>
                        <a:spcAft>
                          <a:spcPts val="0"/>
                        </a:spcAft>
                      </a:pPr>
                      <a:r>
                        <a:rPr lang="en-US" sz="1050" b="1" spc="1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ACHIEVEMENT </a:t>
                      </a: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2019/20</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tc>
                  <a:txBody>
                    <a:bodyPr/>
                    <a:lstStyle/>
                    <a:p>
                      <a:pPr>
                        <a:spcAft>
                          <a:spcPts val="0"/>
                        </a:spcAft>
                      </a:pPr>
                      <a:r>
                        <a:rPr lang="en-US" sz="1050" b="1"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marL="135255" indent="-50800">
                        <a:lnSpc>
                          <a:spcPct val="102000"/>
                        </a:lnSpc>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DEVIATION FROM PLANNED TARGET TO ACTUAL ACHIEVEMENT FOR 2019/20</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tc>
                  <a:txBody>
                    <a:bodyPr/>
                    <a:lstStyle/>
                    <a:p>
                      <a:pPr>
                        <a:spcAft>
                          <a:spcPts val="0"/>
                        </a:spcAft>
                      </a:pPr>
                      <a:r>
                        <a:rPr lang="en-US" sz="1050" b="1"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a:spcBef>
                          <a:spcPts val="55"/>
                        </a:spcBef>
                        <a:spcAft>
                          <a:spcPts val="0"/>
                        </a:spcAft>
                      </a:pPr>
                      <a:r>
                        <a:rPr lang="en-US" sz="1050" b="1"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marL="243205">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COMMENT ON DEVIATIONS</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extLst>
                  <a:ext uri="{0D108BD9-81ED-4DB2-BD59-A6C34878D82A}">
                    <a16:rowId xmlns:a16="http://schemas.microsoft.com/office/drawing/2014/main" xmlns="" val="3068429659"/>
                  </a:ext>
                </a:extLst>
              </a:tr>
              <a:tr h="1831334">
                <a:tc>
                  <a:txBody>
                    <a:bodyPr/>
                    <a:lstStyle/>
                    <a:p>
                      <a:pPr marL="50800" marR="106045">
                        <a:lnSpc>
                          <a:spcPct val="102000"/>
                        </a:lnSpc>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Increased access to Digital Broadcasting Services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6E7E8"/>
                    </a:solidFill>
                  </a:tcPr>
                </a:tc>
                <a:tc>
                  <a:txBody>
                    <a:bodyPr/>
                    <a:lstStyle/>
                    <a:p>
                      <a:pPr marL="50800" marR="213995" algn="just">
                        <a:lnSpc>
                          <a:spcPct val="102000"/>
                        </a:lnSpc>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Percentage</a:t>
                      </a:r>
                      <a:r>
                        <a:rPr lang="en-US" sz="1200" spc="-12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of </a:t>
                      </a:r>
                      <a:r>
                        <a:rPr lang="en-US" sz="1200" spc="-5" dirty="0">
                          <a:effectLst/>
                          <a:latin typeface="Arial" panose="020B0604020202020204" pitchFamily="34" charset="0"/>
                          <a:ea typeface="Trebuchet MS" panose="020B0603020202020204" pitchFamily="34" charset="0"/>
                          <a:cs typeface="Arial" panose="020B0604020202020204" pitchFamily="34" charset="0"/>
                        </a:rPr>
                        <a:t>set-top-boxes </a:t>
                      </a:r>
                      <a:r>
                        <a:rPr lang="en-US" sz="1200" dirty="0">
                          <a:effectLst/>
                          <a:latin typeface="Arial" panose="020B0604020202020204" pitchFamily="34" charset="0"/>
                          <a:ea typeface="Trebuchet MS" panose="020B0603020202020204" pitchFamily="34" charset="0"/>
                          <a:cs typeface="Arial" panose="020B0604020202020204" pitchFamily="34" charset="0"/>
                        </a:rPr>
                        <a:t>installed</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6E7E8"/>
                    </a:solidFill>
                  </a:tcPr>
                </a:tc>
                <a:tc>
                  <a:txBody>
                    <a:bodyPr/>
                    <a:lstStyle/>
                    <a:p>
                      <a:pPr marL="50800" marR="59690">
                        <a:lnSpc>
                          <a:spcPct val="102000"/>
                        </a:lnSpc>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66.66% of set-top boxes installed</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6E7E8"/>
                    </a:solidFill>
                  </a:tcPr>
                </a:tc>
                <a:tc>
                  <a:txBody>
                    <a:bodyPr/>
                    <a:lstStyle/>
                    <a:p>
                      <a:pPr marL="51435">
                        <a:spcBef>
                          <a:spcPts val="235"/>
                        </a:spcBef>
                        <a:spcAft>
                          <a:spcPts val="0"/>
                        </a:spcAft>
                      </a:pPr>
                      <a:r>
                        <a:rPr lang="en-US" sz="120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Not Achieved.</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1435" marR="110490">
                        <a:lnSpc>
                          <a:spcPct val="102000"/>
                        </a:lnSpc>
                        <a:spcBef>
                          <a:spcPts val="315"/>
                        </a:spcBef>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There were 0,37% set-top-boxes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1435">
                        <a:lnSpc>
                          <a:spcPct val="102000"/>
                        </a:lnSpc>
                        <a:spcBef>
                          <a:spcPts val="5"/>
                        </a:spcBef>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at qualifying households installed under the quarter review</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4161C"/>
                    </a:solidFill>
                  </a:tcPr>
                </a:tc>
                <a:tc>
                  <a:txBody>
                    <a:bodyPr/>
                    <a:lstStyle/>
                    <a:p>
                      <a:pPr marL="51435" marR="106680">
                        <a:lnSpc>
                          <a:spcPct val="102000"/>
                        </a:lnSpc>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The</a:t>
                      </a:r>
                      <a:r>
                        <a:rPr lang="en-US" sz="1200" spc="-11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revision</a:t>
                      </a:r>
                      <a:r>
                        <a:rPr lang="en-US" sz="1200" spc="-11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of</a:t>
                      </a:r>
                      <a:r>
                        <a:rPr lang="en-US" sz="1200" spc="-11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the</a:t>
                      </a:r>
                      <a:r>
                        <a:rPr lang="en-US" sz="1200" spc="-11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BDM</a:t>
                      </a:r>
                      <a:r>
                        <a:rPr lang="en-US" sz="1200" spc="-11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service</a:t>
                      </a:r>
                      <a:r>
                        <a:rPr lang="en-US" sz="1200" spc="-11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delivery model resulted in the delayed installation of</a:t>
                      </a:r>
                      <a:r>
                        <a:rPr lang="en-US" sz="1200" spc="-8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set-top-boxes</a:t>
                      </a:r>
                      <a:r>
                        <a:rPr lang="en-US" sz="1200" spc="-8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in</a:t>
                      </a:r>
                      <a:r>
                        <a:rPr lang="en-US" sz="1200" spc="-8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Free</a:t>
                      </a:r>
                      <a:r>
                        <a:rPr lang="en-US" sz="1200" spc="-8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State,</a:t>
                      </a:r>
                      <a:r>
                        <a:rPr lang="en-US" sz="1200" spc="-8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North</a:t>
                      </a:r>
                      <a:r>
                        <a:rPr lang="en-US" sz="1200" spc="-10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West, and</a:t>
                      </a:r>
                      <a:r>
                        <a:rPr lang="en-US" sz="1200" spc="-10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Northern</a:t>
                      </a:r>
                      <a:r>
                        <a:rPr lang="en-US" sz="1200" spc="-10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Cape.</a:t>
                      </a:r>
                      <a:r>
                        <a:rPr lang="en-US" sz="1200" spc="-10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As</a:t>
                      </a:r>
                      <a:r>
                        <a:rPr lang="en-US" sz="1200" spc="-10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at</a:t>
                      </a:r>
                      <a:r>
                        <a:rPr lang="en-US" sz="1200" spc="-10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the</a:t>
                      </a:r>
                      <a:r>
                        <a:rPr lang="en-US" sz="1200" spc="-10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end</a:t>
                      </a:r>
                      <a:r>
                        <a:rPr lang="en-US" sz="1200" spc="-10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of</a:t>
                      </a:r>
                      <a:r>
                        <a:rPr lang="en-US" sz="1200" spc="-10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the financial</a:t>
                      </a:r>
                      <a:r>
                        <a:rPr lang="en-US" sz="1200" spc="-10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year</a:t>
                      </a:r>
                      <a:r>
                        <a:rPr lang="en-US" sz="1200" spc="-10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under</a:t>
                      </a:r>
                      <a:r>
                        <a:rPr lang="en-US" sz="1200" spc="-9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review,</a:t>
                      </a:r>
                      <a:r>
                        <a:rPr lang="en-US" sz="1200" spc="-10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there</a:t>
                      </a:r>
                      <a:r>
                        <a:rPr lang="en-US" sz="1200" spc="-10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were</a:t>
                      </a:r>
                      <a:r>
                        <a:rPr lang="en-US" sz="1200" spc="-9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only</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1435" marR="82550">
                        <a:lnSpc>
                          <a:spcPct val="102000"/>
                        </a:lnSpc>
                        <a:spcBef>
                          <a:spcPts val="1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4</a:t>
                      </a:r>
                      <a:r>
                        <a:rPr lang="en-US" sz="1200" spc="-7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387</a:t>
                      </a:r>
                      <a:r>
                        <a:rPr lang="en-US" sz="1200" spc="-6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installations</a:t>
                      </a:r>
                      <a:r>
                        <a:rPr lang="en-US" sz="1200" spc="-6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of</a:t>
                      </a:r>
                      <a:r>
                        <a:rPr lang="en-US" sz="1200" spc="-65" dirty="0">
                          <a:effectLst/>
                          <a:latin typeface="Arial" panose="020B0604020202020204" pitchFamily="34" charset="0"/>
                          <a:ea typeface="Trebuchet MS" panose="020B0603020202020204" pitchFamily="34" charset="0"/>
                          <a:cs typeface="Arial" panose="020B0604020202020204" pitchFamily="34" charset="0"/>
                        </a:rPr>
                        <a:t> </a:t>
                      </a:r>
                      <a:r>
                        <a:rPr lang="en-US" sz="1200" spc="-15" dirty="0">
                          <a:effectLst/>
                          <a:latin typeface="Arial" panose="020B0604020202020204" pitchFamily="34" charset="0"/>
                          <a:ea typeface="Trebuchet MS" panose="020B0603020202020204" pitchFamily="34" charset="0"/>
                          <a:cs typeface="Arial" panose="020B0604020202020204" pitchFamily="34" charset="0"/>
                        </a:rPr>
                        <a:t>STB’s</a:t>
                      </a:r>
                      <a:r>
                        <a:rPr lang="en-US" sz="1200" spc="-6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that</a:t>
                      </a:r>
                      <a:r>
                        <a:rPr lang="en-US" sz="1200" spc="-6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took</a:t>
                      </a:r>
                      <a:r>
                        <a:rPr lang="en-US" sz="1200" spc="-6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place</a:t>
                      </a:r>
                      <a:r>
                        <a:rPr lang="en-US" sz="1200" spc="-6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in Q1(2019-2020)</a:t>
                      </a:r>
                      <a:r>
                        <a:rPr lang="en-US" sz="1200" spc="-5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following</a:t>
                      </a:r>
                      <a:r>
                        <a:rPr lang="en-US" sz="1200" spc="-5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the</a:t>
                      </a:r>
                      <a:r>
                        <a:rPr lang="en-US" sz="1200" spc="-5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contract</a:t>
                      </a:r>
                      <a:r>
                        <a:rPr lang="en-US" sz="1200" spc="-5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expiry on</a:t>
                      </a:r>
                      <a:r>
                        <a:rPr lang="en-US" sz="1200" spc="-11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31</a:t>
                      </a:r>
                      <a:r>
                        <a:rPr lang="en-US" sz="1200" spc="-11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January</a:t>
                      </a:r>
                      <a:r>
                        <a:rPr lang="en-US" sz="1200" spc="-11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2019</a:t>
                      </a:r>
                      <a:r>
                        <a:rPr lang="en-US" sz="1200" spc="-11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for</a:t>
                      </a:r>
                      <a:r>
                        <a:rPr lang="en-US" sz="1200" spc="-11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appointed</a:t>
                      </a:r>
                      <a:r>
                        <a:rPr lang="en-US" sz="1200" spc="-11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panel</a:t>
                      </a:r>
                      <a:r>
                        <a:rPr lang="en-US" sz="1200" spc="-11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of installation</a:t>
                      </a:r>
                      <a:r>
                        <a:rPr lang="en-US" sz="1200" spc="-9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companies.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6E7E8"/>
                    </a:solidFill>
                  </a:tcPr>
                </a:tc>
                <a:tc>
                  <a:txBody>
                    <a:bodyPr/>
                    <a:lstStyle/>
                    <a:p>
                      <a:pPr marL="52070" marR="135255">
                        <a:lnSpc>
                          <a:spcPct val="102000"/>
                        </a:lnSpc>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The</a:t>
                      </a:r>
                      <a:r>
                        <a:rPr lang="en-US" sz="1200" spc="-15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2020-21</a:t>
                      </a:r>
                      <a:r>
                        <a:rPr lang="en-US" sz="1200" spc="-15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USAF</a:t>
                      </a:r>
                      <a:r>
                        <a:rPr lang="en-US" sz="1200" spc="-15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APP</a:t>
                      </a:r>
                      <a:r>
                        <a:rPr lang="en-US" sz="1200" spc="-15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on</a:t>
                      </a:r>
                      <a:r>
                        <a:rPr lang="en-US" sz="1200" spc="-15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set-top-box installations</a:t>
                      </a:r>
                      <a:r>
                        <a:rPr lang="en-US" sz="1200" spc="-8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has</a:t>
                      </a:r>
                      <a:r>
                        <a:rPr lang="en-US" sz="1200" spc="-7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been</a:t>
                      </a:r>
                      <a:r>
                        <a:rPr lang="en-US" sz="1200" spc="-7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revised</a:t>
                      </a:r>
                      <a:r>
                        <a:rPr lang="en-US" sz="1200" spc="-8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to</a:t>
                      </a:r>
                      <a:r>
                        <a:rPr lang="en-US" sz="1200" spc="-7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include</a:t>
                      </a:r>
                      <a:r>
                        <a:rPr lang="en-US" sz="1200" spc="-7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all the non-installed set-top-boxes from the current</a:t>
                      </a:r>
                      <a:r>
                        <a:rPr lang="en-US" sz="1200" spc="-9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financial</a:t>
                      </a:r>
                      <a:r>
                        <a:rPr lang="en-US" sz="1200" spc="-9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year</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6E7E8"/>
                    </a:solidFill>
                  </a:tcPr>
                </a:tc>
                <a:extLst>
                  <a:ext uri="{0D108BD9-81ED-4DB2-BD59-A6C34878D82A}">
                    <a16:rowId xmlns:a16="http://schemas.microsoft.com/office/drawing/2014/main" xmlns="" val="4054799364"/>
                  </a:ext>
                </a:extLst>
              </a:tr>
              <a:tr h="915667">
                <a:tc>
                  <a:txBody>
                    <a:bodyPr/>
                    <a:lstStyle/>
                    <a:p>
                      <a:pPr>
                        <a:spcAft>
                          <a:spcPts val="0"/>
                        </a:spcAft>
                      </a:pPr>
                      <a:r>
                        <a:rPr lang="en-US" sz="800" dirty="0">
                          <a:effectLst/>
                          <a:latin typeface="Times New Roman" panose="02020603050405020304" pitchFamily="18" charset="0"/>
                          <a:ea typeface="Trebuchet MS" panose="020B0603020202020204" pitchFamily="34" charset="0"/>
                          <a:cs typeface="Trebuchet MS" panose="020B0603020202020204" pitchFamily="34" charset="0"/>
                        </a:rPr>
                        <a:t> </a:t>
                      </a:r>
                      <a:endParaRPr lang="en-ZA" sz="11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6E7E8"/>
                    </a:solidFill>
                  </a:tcPr>
                </a:tc>
                <a:tc>
                  <a:txBody>
                    <a:bodyPr/>
                    <a:lstStyle/>
                    <a:p>
                      <a:pPr>
                        <a:spcAft>
                          <a:spcPts val="0"/>
                        </a:spcAft>
                      </a:pPr>
                      <a:r>
                        <a:rPr lang="en-US" sz="800" dirty="0">
                          <a:effectLst/>
                          <a:latin typeface="Times New Roman" panose="02020603050405020304" pitchFamily="18" charset="0"/>
                          <a:ea typeface="Trebuchet MS" panose="020B0603020202020204" pitchFamily="34" charset="0"/>
                          <a:cs typeface="Trebuchet MS" panose="020B0603020202020204" pitchFamily="34" charset="0"/>
                        </a:rPr>
                        <a:t> </a:t>
                      </a:r>
                      <a:endParaRPr lang="en-ZA" sz="11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6E7E8"/>
                    </a:solidFill>
                  </a:tcPr>
                </a:tc>
                <a:tc>
                  <a:txBody>
                    <a:bodyPr/>
                    <a:lstStyle/>
                    <a:p>
                      <a:pPr>
                        <a:spcAft>
                          <a:spcPts val="0"/>
                        </a:spcAft>
                      </a:pPr>
                      <a:r>
                        <a:rPr lang="en-US" sz="800" dirty="0">
                          <a:effectLst/>
                          <a:latin typeface="Times New Roman" panose="02020603050405020304" pitchFamily="18" charset="0"/>
                          <a:ea typeface="Trebuchet MS" panose="020B0603020202020204" pitchFamily="34" charset="0"/>
                          <a:cs typeface="Trebuchet MS" panose="020B0603020202020204" pitchFamily="34" charset="0"/>
                        </a:rPr>
                        <a:t> </a:t>
                      </a:r>
                      <a:endParaRPr lang="en-ZA" sz="11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6E7E8"/>
                    </a:solidFill>
                  </a:tcPr>
                </a:tc>
                <a:tc>
                  <a:txBody>
                    <a:bodyPr/>
                    <a:lstStyle/>
                    <a:p>
                      <a:pPr>
                        <a:spcAft>
                          <a:spcPts val="0"/>
                        </a:spcAft>
                      </a:pPr>
                      <a:r>
                        <a:rPr lang="en-US" sz="800" dirty="0">
                          <a:effectLst/>
                          <a:latin typeface="Times New Roman" panose="02020603050405020304" pitchFamily="18" charset="0"/>
                          <a:ea typeface="Trebuchet MS" panose="020B0603020202020204" pitchFamily="34" charset="0"/>
                          <a:cs typeface="Trebuchet MS" panose="020B0603020202020204" pitchFamily="34" charset="0"/>
                        </a:rPr>
                        <a:t> </a:t>
                      </a:r>
                      <a:endParaRPr lang="en-ZA" sz="11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4161C"/>
                    </a:solidFill>
                  </a:tcPr>
                </a:tc>
                <a:tc>
                  <a:txBody>
                    <a:bodyPr/>
                    <a:lstStyle/>
                    <a:p>
                      <a:pPr marL="51435" marR="49530">
                        <a:lnSpc>
                          <a:spcPct val="102000"/>
                        </a:lnSpc>
                        <a:spcBef>
                          <a:spcPts val="14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USAASA</a:t>
                      </a:r>
                      <a:r>
                        <a:rPr lang="en-US" sz="1200" spc="-5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incorporated</a:t>
                      </a:r>
                      <a:r>
                        <a:rPr lang="en-US" sz="1200" spc="-5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the</a:t>
                      </a:r>
                      <a:r>
                        <a:rPr lang="en-US" sz="1200" spc="-5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new</a:t>
                      </a:r>
                      <a:r>
                        <a:rPr lang="en-US" sz="1200" spc="-5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delivery</a:t>
                      </a:r>
                      <a:r>
                        <a:rPr lang="en-US" sz="1200" spc="-5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model into</a:t>
                      </a:r>
                      <a:r>
                        <a:rPr lang="en-US" sz="1200" spc="-6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its</a:t>
                      </a:r>
                      <a:r>
                        <a:rPr lang="en-US" sz="1200" spc="-6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planning,</a:t>
                      </a:r>
                      <a:r>
                        <a:rPr lang="en-US" sz="1200" spc="-6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to</a:t>
                      </a:r>
                      <a:r>
                        <a:rPr lang="en-US" sz="1200" spc="-6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develop</a:t>
                      </a:r>
                      <a:r>
                        <a:rPr lang="en-US" sz="1200" spc="-6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a</a:t>
                      </a:r>
                      <a:r>
                        <a:rPr lang="en-US" sz="1200" spc="-6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new</a:t>
                      </a:r>
                      <a:r>
                        <a:rPr lang="en-US" sz="1200" spc="-6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structure to</a:t>
                      </a:r>
                      <a:r>
                        <a:rPr lang="en-US" sz="1200" spc="-12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enable</a:t>
                      </a:r>
                      <a:r>
                        <a:rPr lang="en-US" sz="1200" spc="-12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it</a:t>
                      </a:r>
                      <a:r>
                        <a:rPr lang="en-US" sz="1200" spc="-11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to</a:t>
                      </a:r>
                      <a:r>
                        <a:rPr lang="en-US" sz="1200" spc="-12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expedite</a:t>
                      </a:r>
                      <a:r>
                        <a:rPr lang="en-US" sz="1200" spc="-12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the</a:t>
                      </a:r>
                      <a:r>
                        <a:rPr lang="en-US" sz="1200" spc="-11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installation</a:t>
                      </a:r>
                      <a:r>
                        <a:rPr lang="en-US" sz="1200" spc="-12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of STBs</a:t>
                      </a:r>
                      <a:r>
                        <a:rPr lang="en-US" sz="1200" spc="-11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in</a:t>
                      </a:r>
                      <a:r>
                        <a:rPr lang="en-US" sz="1200" spc="-11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the</a:t>
                      </a:r>
                      <a:r>
                        <a:rPr lang="en-US" sz="1200" spc="-11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2020/21</a:t>
                      </a:r>
                      <a:r>
                        <a:rPr lang="en-US" sz="1200" spc="-11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financial</a:t>
                      </a:r>
                      <a:r>
                        <a:rPr lang="en-US" sz="1200" spc="-11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year</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6E7E8"/>
                    </a:solidFill>
                  </a:tcPr>
                </a:tc>
                <a:tc>
                  <a:txBody>
                    <a:bodyPr/>
                    <a:lstStyle/>
                    <a:p>
                      <a:pPr>
                        <a:spcAft>
                          <a:spcPts val="0"/>
                        </a:spcAft>
                      </a:pPr>
                      <a:r>
                        <a:rPr lang="en-US" sz="800" dirty="0">
                          <a:effectLst/>
                          <a:latin typeface="Times New Roman" panose="02020603050405020304" pitchFamily="18" charset="0"/>
                          <a:ea typeface="Trebuchet MS" panose="020B0603020202020204" pitchFamily="34" charset="0"/>
                          <a:cs typeface="Trebuchet MS" panose="020B0603020202020204" pitchFamily="34" charset="0"/>
                        </a:rPr>
                        <a:t> </a:t>
                      </a:r>
                      <a:endParaRPr lang="en-ZA" sz="11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6E7E8"/>
                    </a:solidFill>
                  </a:tcPr>
                </a:tc>
                <a:extLst>
                  <a:ext uri="{0D108BD9-81ED-4DB2-BD59-A6C34878D82A}">
                    <a16:rowId xmlns:a16="http://schemas.microsoft.com/office/drawing/2014/main" xmlns="" val="3609793369"/>
                  </a:ext>
                </a:extLst>
              </a:tr>
            </a:tbl>
          </a:graphicData>
        </a:graphic>
      </p:graphicFrame>
      <p:sp>
        <p:nvSpPr>
          <p:cNvPr id="2" name="Rectangle 1"/>
          <p:cNvSpPr/>
          <p:nvPr/>
        </p:nvSpPr>
        <p:spPr>
          <a:xfrm>
            <a:off x="2855640" y="311429"/>
            <a:ext cx="7200800" cy="400110"/>
          </a:xfrm>
          <a:prstGeom prst="rect">
            <a:avLst/>
          </a:prstGeom>
        </p:spPr>
        <p:txBody>
          <a:bodyPr wrap="square">
            <a:spAutoFit/>
          </a:bodyPr>
          <a:lstStyle/>
          <a:p>
            <a:pPr lvl="0" algn="ctr" eaLnBrk="0" hangingPunct="0">
              <a:defRPr/>
            </a:pPr>
            <a:r>
              <a:rPr lang="en-US" sz="2000" dirty="0" smtClean="0">
                <a:solidFill>
                  <a:srgbClr val="FF9900"/>
                </a:solidFill>
              </a:rPr>
              <a:t>USAF </a:t>
            </a:r>
            <a:r>
              <a:rPr lang="en-US" sz="2000" dirty="0">
                <a:solidFill>
                  <a:srgbClr val="FF9900"/>
                </a:solidFill>
              </a:rPr>
              <a:t>ANNUAL PERFORMANCE INFORMATION 2019/20  </a:t>
            </a:r>
          </a:p>
        </p:txBody>
      </p:sp>
    </p:spTree>
    <p:extLst>
      <p:ext uri="{BB962C8B-B14F-4D97-AF65-F5344CB8AC3E}">
        <p14:creationId xmlns:p14="http://schemas.microsoft.com/office/powerpoint/2010/main" xmlns="" val="21977799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119336" y="1124745"/>
            <a:ext cx="11962903" cy="72007"/>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8822629" y="6553149"/>
            <a:ext cx="1593851" cy="476251"/>
          </a:xfrm>
        </p:spPr>
        <p:txBody>
          <a:bodyPr/>
          <a:lstStyle/>
          <a:p>
            <a:pPr>
              <a:defRPr/>
            </a:pPr>
            <a:fld id="{D0FB1A35-26F3-4129-92ED-E891618A16E1}" type="slidenum">
              <a:rPr lang="en-US">
                <a:solidFill>
                  <a:srgbClr val="000000"/>
                </a:solidFill>
              </a:rPr>
              <a:pPr>
                <a:defRPr/>
              </a:pPr>
              <a:t>27</a:t>
            </a:fld>
            <a:endParaRPr lang="en-US" dirty="0">
              <a:solidFill>
                <a:srgbClr val="000000"/>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180539" y="107123"/>
            <a:ext cx="901700" cy="901700"/>
          </a:xfrm>
          <a:prstGeom prst="rect">
            <a:avLst/>
          </a:prstGeom>
        </p:spPr>
      </p:pic>
      <p:sp>
        <p:nvSpPr>
          <p:cNvPr id="12" name="Rectangle 11"/>
          <p:cNvSpPr/>
          <p:nvPr/>
        </p:nvSpPr>
        <p:spPr>
          <a:xfrm>
            <a:off x="2783632" y="188641"/>
            <a:ext cx="7560840" cy="400110"/>
          </a:xfrm>
          <a:prstGeom prst="rect">
            <a:avLst/>
          </a:prstGeom>
        </p:spPr>
        <p:txBody>
          <a:bodyPr wrap="square">
            <a:spAutoFit/>
          </a:bodyPr>
          <a:lstStyle/>
          <a:p>
            <a:pPr lvl="0" algn="ctr" eaLnBrk="0" hangingPunct="0">
              <a:defRPr/>
            </a:pPr>
            <a:r>
              <a:rPr lang="en-US" sz="2000" dirty="0" smtClean="0">
                <a:solidFill>
                  <a:srgbClr val="FF9900"/>
                </a:solidFill>
              </a:rPr>
              <a:t>USAF </a:t>
            </a:r>
            <a:r>
              <a:rPr lang="en-US" sz="2000" dirty="0">
                <a:solidFill>
                  <a:srgbClr val="FF9900"/>
                </a:solidFill>
              </a:rPr>
              <a:t>ANNUAL PERFORMANCE INFORMATION 2019/20  </a:t>
            </a:r>
          </a:p>
        </p:txBody>
      </p:sp>
      <p:pic>
        <p:nvPicPr>
          <p:cNvPr id="2" name="Picture 1"/>
          <p:cNvPicPr>
            <a:picLocks noChangeAspect="1"/>
          </p:cNvPicPr>
          <p:nvPr/>
        </p:nvPicPr>
        <p:blipFill>
          <a:blip r:embed="rId3" cstate="print"/>
          <a:stretch>
            <a:fillRect/>
          </a:stretch>
        </p:blipFill>
        <p:spPr>
          <a:xfrm>
            <a:off x="0" y="-164592"/>
            <a:ext cx="1761897" cy="1174453"/>
          </a:xfrm>
          <a:prstGeom prst="rect">
            <a:avLst/>
          </a:prstGeom>
        </p:spPr>
      </p:pic>
      <p:sp>
        <p:nvSpPr>
          <p:cNvPr id="9" name="Rectangle 8"/>
          <p:cNvSpPr/>
          <p:nvPr/>
        </p:nvSpPr>
        <p:spPr>
          <a:xfrm>
            <a:off x="119337" y="1312674"/>
            <a:ext cx="3672408" cy="338554"/>
          </a:xfrm>
          <a:prstGeom prst="rect">
            <a:avLst/>
          </a:prstGeom>
        </p:spPr>
        <p:txBody>
          <a:bodyPr wrap="square">
            <a:spAutoFit/>
          </a:bodyPr>
          <a:lstStyle/>
          <a:p>
            <a:pPr marL="505460">
              <a:spcAft>
                <a:spcPts val="0"/>
              </a:spcAft>
            </a:pPr>
            <a:r>
              <a:rPr lang="en-US" sz="1600" dirty="0">
                <a:solidFill>
                  <a:srgbClr val="FF9900"/>
                </a:solidFill>
                <a:ea typeface="Trebuchet MS" panose="020B0603020202020204" pitchFamily="34" charset="0"/>
              </a:rPr>
              <a:t>USAF DEMAND PLAN</a:t>
            </a:r>
            <a:endParaRPr lang="en-ZA" sz="1600" dirty="0">
              <a:solidFill>
                <a:srgbClr val="FF9900"/>
              </a:solidFill>
              <a:effectLst/>
              <a:ea typeface="Trebuchet MS" panose="020B0603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3153393722"/>
              </p:ext>
            </p:extLst>
          </p:nvPr>
        </p:nvGraphicFramePr>
        <p:xfrm>
          <a:off x="119336" y="1988840"/>
          <a:ext cx="11881320" cy="2820237"/>
        </p:xfrm>
        <a:graphic>
          <a:graphicData uri="http://schemas.openxmlformats.org/drawingml/2006/table">
            <a:tbl>
              <a:tblPr firstRow="1" firstCol="1" lastRow="1" lastCol="1" bandRow="1" bandCol="1"/>
              <a:tblGrid>
                <a:gridCol w="1402064">
                  <a:extLst>
                    <a:ext uri="{9D8B030D-6E8A-4147-A177-3AD203B41FA5}">
                      <a16:colId xmlns:a16="http://schemas.microsoft.com/office/drawing/2014/main" xmlns="" val="2562527000"/>
                    </a:ext>
                  </a:extLst>
                </a:gridCol>
                <a:gridCol w="1404606">
                  <a:extLst>
                    <a:ext uri="{9D8B030D-6E8A-4147-A177-3AD203B41FA5}">
                      <a16:colId xmlns:a16="http://schemas.microsoft.com/office/drawing/2014/main" xmlns="" val="245353211"/>
                    </a:ext>
                  </a:extLst>
                </a:gridCol>
                <a:gridCol w="1440199">
                  <a:extLst>
                    <a:ext uri="{9D8B030D-6E8A-4147-A177-3AD203B41FA5}">
                      <a16:colId xmlns:a16="http://schemas.microsoft.com/office/drawing/2014/main" xmlns="" val="1073454901"/>
                    </a:ext>
                  </a:extLst>
                </a:gridCol>
                <a:gridCol w="1512653">
                  <a:extLst>
                    <a:ext uri="{9D8B030D-6E8A-4147-A177-3AD203B41FA5}">
                      <a16:colId xmlns:a16="http://schemas.microsoft.com/office/drawing/2014/main" xmlns="" val="755421740"/>
                    </a:ext>
                  </a:extLst>
                </a:gridCol>
                <a:gridCol w="3060899">
                  <a:extLst>
                    <a:ext uri="{9D8B030D-6E8A-4147-A177-3AD203B41FA5}">
                      <a16:colId xmlns:a16="http://schemas.microsoft.com/office/drawing/2014/main" xmlns="" val="1517300426"/>
                    </a:ext>
                  </a:extLst>
                </a:gridCol>
                <a:gridCol w="3060899">
                  <a:extLst>
                    <a:ext uri="{9D8B030D-6E8A-4147-A177-3AD203B41FA5}">
                      <a16:colId xmlns:a16="http://schemas.microsoft.com/office/drawing/2014/main" xmlns="" val="2933336741"/>
                    </a:ext>
                  </a:extLst>
                </a:gridCol>
              </a:tblGrid>
              <a:tr h="281221">
                <a:tc gridSpan="6">
                  <a:txBody>
                    <a:bodyPr/>
                    <a:lstStyle/>
                    <a:p>
                      <a:pPr marL="1022350" marR="1017905" algn="ctr">
                        <a:spcBef>
                          <a:spcPts val="235"/>
                        </a:spcBef>
                        <a:spcAft>
                          <a:spcPts val="0"/>
                        </a:spcAft>
                      </a:pPr>
                      <a:r>
                        <a:rPr lang="en-US" sz="120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STRATEGIC OBJECTIVES, PERFORMANCE INDICATORS, PLANNED TARGETS AND ACTUAL ACHIEVEMENTS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87E9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570784709"/>
                  </a:ext>
                </a:extLst>
              </a:tr>
              <a:tr h="1053431">
                <a:tc>
                  <a:txBody>
                    <a:bodyPr/>
                    <a:lstStyle/>
                    <a:p>
                      <a:pPr>
                        <a:spcAft>
                          <a:spcPts val="0"/>
                        </a:spcAft>
                      </a:pPr>
                      <a:r>
                        <a:rPr lang="en-US" sz="1050" b="1"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marL="139700" marR="106045" indent="20320">
                        <a:lnSpc>
                          <a:spcPct val="102000"/>
                        </a:lnSpc>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STRATEGIC OBJECTIVES</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tc>
                  <a:txBody>
                    <a:bodyPr/>
                    <a:lstStyle/>
                    <a:p>
                      <a:pPr>
                        <a:spcBef>
                          <a:spcPts val="20"/>
                        </a:spcBef>
                        <a:spcAft>
                          <a:spcPts val="0"/>
                        </a:spcAft>
                      </a:pPr>
                      <a:r>
                        <a:rPr lang="en-US" sz="1050" b="1"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marL="132715" indent="-83185">
                        <a:lnSpc>
                          <a:spcPct val="102000"/>
                        </a:lnSpc>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PERFORMANCE INDICATOR</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tc>
                  <a:txBody>
                    <a:bodyPr/>
                    <a:lstStyle/>
                    <a:p>
                      <a:pPr marL="198120" marR="59690" indent="-29210">
                        <a:lnSpc>
                          <a:spcPct val="102000"/>
                        </a:lnSpc>
                        <a:spcBef>
                          <a:spcPts val="215"/>
                        </a:spcBef>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PLANNED TARGET 2019/20</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tc>
                  <a:txBody>
                    <a:bodyPr/>
                    <a:lstStyle/>
                    <a:p>
                      <a:pPr marL="96520" marR="89535" algn="ctr">
                        <a:spcBef>
                          <a:spcPts val="215"/>
                        </a:spcBef>
                        <a:spcAft>
                          <a:spcPts val="0"/>
                        </a:spcAft>
                      </a:pPr>
                      <a:r>
                        <a:rPr lang="en-US" sz="1050" b="1" spc="15"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ACTUAL</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marL="98425" marR="89535" algn="ctr">
                        <a:lnSpc>
                          <a:spcPct val="102000"/>
                        </a:lnSpc>
                        <a:spcBef>
                          <a:spcPts val="35"/>
                        </a:spcBef>
                        <a:spcAft>
                          <a:spcPts val="0"/>
                        </a:spcAft>
                      </a:pPr>
                      <a:r>
                        <a:rPr lang="en-US" sz="1050" b="1" spc="1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ACHIEVEMENT </a:t>
                      </a: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2019/20</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tc>
                  <a:txBody>
                    <a:bodyPr/>
                    <a:lstStyle/>
                    <a:p>
                      <a:pPr>
                        <a:spcAft>
                          <a:spcPts val="0"/>
                        </a:spcAft>
                      </a:pPr>
                      <a:r>
                        <a:rPr lang="en-US" sz="1050" b="1"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marL="135255" indent="-50800">
                        <a:lnSpc>
                          <a:spcPct val="102000"/>
                        </a:lnSpc>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DEVIATION FROM PLANNED TARGET TO ACTUAL ACHIEVEMENT FOR 2019/20</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tc>
                  <a:txBody>
                    <a:bodyPr/>
                    <a:lstStyle/>
                    <a:p>
                      <a:pPr>
                        <a:spcAft>
                          <a:spcPts val="0"/>
                        </a:spcAft>
                      </a:pPr>
                      <a:r>
                        <a:rPr lang="en-US" sz="1050" b="1"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a:spcBef>
                          <a:spcPts val="55"/>
                        </a:spcBef>
                        <a:spcAft>
                          <a:spcPts val="0"/>
                        </a:spcAft>
                      </a:pPr>
                      <a:r>
                        <a:rPr lang="en-US" sz="1050" b="1"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marL="243205">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COMMENT ON DEVIATIONS</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extLst>
                  <a:ext uri="{0D108BD9-81ED-4DB2-BD59-A6C34878D82A}">
                    <a16:rowId xmlns:a16="http://schemas.microsoft.com/office/drawing/2014/main" xmlns="" val="3810298395"/>
                  </a:ext>
                </a:extLst>
              </a:tr>
              <a:tr h="1485585">
                <a:tc>
                  <a:txBody>
                    <a:bodyPr/>
                    <a:lstStyle/>
                    <a:p>
                      <a:pPr marL="50800" marR="57785">
                        <a:lnSpc>
                          <a:spcPct val="102000"/>
                        </a:lnSpc>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Compliance, sound financial management, and internal controls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a:txBody>
                    <a:bodyPr/>
                    <a:lstStyle/>
                    <a:p>
                      <a:pPr marL="50800">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Approved</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0800" marR="105410" algn="just">
                        <a:lnSpc>
                          <a:spcPct val="102000"/>
                        </a:lnSpc>
                        <a:spcBef>
                          <a:spcPts val="3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multi-year</a:t>
                      </a:r>
                      <a:r>
                        <a:rPr lang="en-US" sz="1200" spc="-8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(MTEF aligned) </a:t>
                      </a:r>
                      <a:r>
                        <a:rPr lang="en-US" sz="1200" spc="-15" dirty="0">
                          <a:effectLst/>
                          <a:latin typeface="Arial" panose="020B0604020202020204" pitchFamily="34" charset="0"/>
                          <a:ea typeface="Trebuchet MS" panose="020B0603020202020204" pitchFamily="34" charset="0"/>
                          <a:cs typeface="Arial" panose="020B0604020202020204" pitchFamily="34" charset="0"/>
                        </a:rPr>
                        <a:t>Demand </a:t>
                      </a:r>
                      <a:r>
                        <a:rPr lang="en-US" sz="1200" dirty="0">
                          <a:effectLst/>
                          <a:latin typeface="Arial" panose="020B0604020202020204" pitchFamily="34" charset="0"/>
                          <a:ea typeface="Trebuchet MS" panose="020B0603020202020204" pitchFamily="34" charset="0"/>
                          <a:cs typeface="Arial" panose="020B0604020202020204" pitchFamily="34" charset="0"/>
                        </a:rPr>
                        <a:t>Plan</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a:txBody>
                    <a:bodyPr/>
                    <a:lstStyle/>
                    <a:p>
                      <a:pPr marL="50800" marR="122555">
                        <a:lnSpc>
                          <a:spcPct val="102000"/>
                        </a:lnSpc>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Board approved the 2020 - 2023</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0800" marR="236855">
                        <a:lnSpc>
                          <a:spcPct val="102000"/>
                        </a:lnSpc>
                        <a:spcBef>
                          <a:spcPts val="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Demand Plan by Q4</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a:txBody>
                    <a:bodyPr/>
                    <a:lstStyle/>
                    <a:p>
                      <a:pPr marL="51435">
                        <a:spcBef>
                          <a:spcPts val="235"/>
                        </a:spcBef>
                        <a:spcAft>
                          <a:spcPts val="0"/>
                        </a:spcAft>
                      </a:pPr>
                      <a:r>
                        <a:rPr lang="en-US" sz="120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Achieved.</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1435">
                        <a:spcBef>
                          <a:spcPts val="315"/>
                        </a:spcBef>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The USAF 2020-2023</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1435" marR="92075">
                        <a:lnSpc>
                          <a:spcPct val="102000"/>
                        </a:lnSpc>
                        <a:spcBef>
                          <a:spcPts val="30"/>
                        </a:spcBef>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Demand Plan was approved by the Board as planned</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C44"/>
                    </a:solidFill>
                  </a:tcPr>
                </a:tc>
                <a:tc>
                  <a:txBody>
                    <a:bodyPr/>
                    <a:lstStyle/>
                    <a:p>
                      <a:pPr marL="51435">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Not Applicable</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a:txBody>
                    <a:bodyPr/>
                    <a:lstStyle/>
                    <a:p>
                      <a:pPr marL="52070">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Not Applicable</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extLst>
                  <a:ext uri="{0D108BD9-81ED-4DB2-BD59-A6C34878D82A}">
                    <a16:rowId xmlns:a16="http://schemas.microsoft.com/office/drawing/2014/main" xmlns="" val="3462802991"/>
                  </a:ext>
                </a:extLst>
              </a:tr>
            </a:tbl>
          </a:graphicData>
        </a:graphic>
      </p:graphicFrame>
    </p:spTree>
    <p:extLst>
      <p:ext uri="{BB962C8B-B14F-4D97-AF65-F5344CB8AC3E}">
        <p14:creationId xmlns:p14="http://schemas.microsoft.com/office/powerpoint/2010/main" xmlns="" val="38645490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p:txBody>
          <a:bodyPr>
            <a:normAutofit fontScale="55000" lnSpcReduction="20000"/>
          </a:bodyPr>
          <a:lstStyle/>
          <a:p>
            <a:r>
              <a:rPr lang="en-ZA" sz="2600" dirty="0" smtClean="0">
                <a:latin typeface="Arial" panose="020B0604020202020204" pitchFamily="34" charset="0"/>
                <a:cs typeface="Arial" panose="020B0604020202020204" pitchFamily="34" charset="0"/>
              </a:rPr>
              <a:t> </a:t>
            </a:r>
            <a:endParaRPr lang="en-ZA" sz="2600" dirty="0">
              <a:latin typeface="Arial" panose="020B0604020202020204" pitchFamily="34" charset="0"/>
              <a:cs typeface="Arial" panose="020B0604020202020204" pitchFamily="34" charset="0"/>
            </a:endParaRPr>
          </a:p>
          <a:p>
            <a:r>
              <a:rPr lang="en-ZA" sz="3600" b="1" dirty="0" smtClean="0">
                <a:latin typeface="Arial" panose="020B0604020202020204" pitchFamily="34" charset="0"/>
                <a:cs typeface="Arial" panose="020B0604020202020204" pitchFamily="34" charset="0"/>
              </a:rPr>
              <a:t>STATUS OF AGSA AUDIT IMPLEMENTATION PLAN FOR USAF</a:t>
            </a:r>
          </a:p>
          <a:p>
            <a:endParaRPr lang="en-ZA" sz="3600" b="1" dirty="0">
              <a:latin typeface="Arial" panose="020B0604020202020204" pitchFamily="34" charset="0"/>
              <a:cs typeface="Arial" panose="020B0604020202020204" pitchFamily="34" charset="0"/>
            </a:endParaRPr>
          </a:p>
          <a:p>
            <a:endParaRPr lang="en-ZA" sz="3600" b="1" dirty="0">
              <a:latin typeface="Arial" panose="020B0604020202020204" pitchFamily="34" charset="0"/>
              <a:cs typeface="Arial" panose="020B0604020202020204" pitchFamily="34" charset="0"/>
            </a:endParaRPr>
          </a:p>
          <a:p>
            <a:r>
              <a:rPr lang="en-ZA" sz="3600" b="1" dirty="0" smtClean="0">
                <a:latin typeface="Arial" panose="020B0604020202020204" pitchFamily="34" charset="0"/>
                <a:cs typeface="Arial" panose="020B0604020202020204" pitchFamily="34" charset="0"/>
              </a:rPr>
              <a:t>2018/2019 </a:t>
            </a:r>
            <a:r>
              <a:rPr lang="en-ZA" sz="3600" b="1" dirty="0">
                <a:latin typeface="Arial" panose="020B0604020202020204" pitchFamily="34" charset="0"/>
                <a:cs typeface="Arial" panose="020B0604020202020204" pitchFamily="34" charset="0"/>
              </a:rPr>
              <a:t>FY</a:t>
            </a:r>
          </a:p>
        </p:txBody>
      </p:sp>
    </p:spTree>
    <p:extLst>
      <p:ext uri="{BB962C8B-B14F-4D97-AF65-F5344CB8AC3E}">
        <p14:creationId xmlns:p14="http://schemas.microsoft.com/office/powerpoint/2010/main" xmlns="" val="562736342"/>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1" y="963527"/>
            <a:ext cx="12110268" cy="32533"/>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4871865" y="6553149"/>
            <a:ext cx="1944215" cy="304851"/>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08569" y="44625"/>
            <a:ext cx="901700" cy="901700"/>
          </a:xfrm>
          <a:prstGeom prst="rect">
            <a:avLst/>
          </a:prstGeom>
        </p:spPr>
      </p:pic>
      <p:sp>
        <p:nvSpPr>
          <p:cNvPr id="12" name="Rectangle 11"/>
          <p:cNvSpPr/>
          <p:nvPr/>
        </p:nvSpPr>
        <p:spPr>
          <a:xfrm>
            <a:off x="2063552" y="426986"/>
            <a:ext cx="8856984" cy="400110"/>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smtClean="0">
                <a:ln>
                  <a:noFill/>
                </a:ln>
                <a:solidFill>
                  <a:srgbClr val="FF9900"/>
                </a:solidFill>
                <a:effectLst/>
                <a:uLnTx/>
                <a:uFillTx/>
                <a:latin typeface="Arial" pitchFamily="34" charset="0"/>
                <a:ea typeface="+mn-ea"/>
                <a:cs typeface="Arial" pitchFamily="34" charset="0"/>
              </a:rPr>
              <a:t>SUMMARY OF PROGRESS ON USAF  AUDIT ACTION PLAN  </a:t>
            </a:r>
            <a:endPar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endParaRP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337" y="10261"/>
            <a:ext cx="2048412" cy="946324"/>
          </a:xfrm>
          <a:prstGeom prst="rect">
            <a:avLst/>
          </a:prstGeom>
          <a:noFill/>
          <a:ln>
            <a:noFill/>
          </a:ln>
        </p:spPr>
      </p:pic>
      <p:graphicFrame>
        <p:nvGraphicFramePr>
          <p:cNvPr id="10" name="Chart 9"/>
          <p:cNvGraphicFramePr/>
          <p:nvPr>
            <p:extLst/>
          </p:nvPr>
        </p:nvGraphicFramePr>
        <p:xfrm>
          <a:off x="4583263" y="1243820"/>
          <a:ext cx="6888022" cy="54186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able 12"/>
          <p:cNvGraphicFramePr>
            <a:graphicFrameLocks noGrp="1"/>
          </p:cNvGraphicFramePr>
          <p:nvPr>
            <p:extLst>
              <p:ext uri="{D42A27DB-BD31-4B8C-83A1-F6EECF244321}">
                <p14:modId xmlns:p14="http://schemas.microsoft.com/office/powerpoint/2010/main" xmlns="" val="757995517"/>
              </p:ext>
            </p:extLst>
          </p:nvPr>
        </p:nvGraphicFramePr>
        <p:xfrm>
          <a:off x="263352" y="1243821"/>
          <a:ext cx="4014651" cy="5418666"/>
        </p:xfrm>
        <a:graphic>
          <a:graphicData uri="http://schemas.openxmlformats.org/drawingml/2006/table">
            <a:tbl>
              <a:tblPr/>
              <a:tblGrid>
                <a:gridCol w="4014651">
                  <a:extLst>
                    <a:ext uri="{9D8B030D-6E8A-4147-A177-3AD203B41FA5}">
                      <a16:colId xmlns:a16="http://schemas.microsoft.com/office/drawing/2014/main" xmlns="" val="20000"/>
                    </a:ext>
                  </a:extLst>
                </a:gridCol>
              </a:tblGrid>
              <a:tr h="5418666">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kern="1200" dirty="0" smtClean="0">
                          <a:solidFill>
                            <a:schemeClr val="tx1"/>
                          </a:solidFill>
                          <a:effectLst/>
                          <a:latin typeface="Arial" panose="020B0604020202020204" pitchFamily="34" charset="0"/>
                          <a:ea typeface="+mn-ea"/>
                          <a:cs typeface="Arial" panose="020B0604020202020204" pitchFamily="34" charset="0"/>
                        </a:rPr>
                        <a:t>Out of 3</a:t>
                      </a:r>
                      <a:r>
                        <a:rPr lang="en-ZA" sz="13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300" kern="1200" dirty="0" smtClean="0">
                          <a:solidFill>
                            <a:schemeClr val="tx1"/>
                          </a:solidFill>
                          <a:effectLst/>
                          <a:latin typeface="Arial" panose="020B0604020202020204" pitchFamily="34" charset="0"/>
                          <a:ea typeface="+mn-ea"/>
                          <a:cs typeface="Arial" panose="020B0604020202020204" pitchFamily="34" charset="0"/>
                        </a:rPr>
                        <a:t>matters raised for PMU, 3 were resolved .</a:t>
                      </a:r>
                    </a:p>
                    <a:p>
                      <a:pPr marL="285750" indent="-285750" algn="l" defTabSz="914400" rtl="0" eaLnBrk="1" latinLnBrk="0" hangingPunct="1">
                        <a:buFont typeface="Arial" panose="020B0604020202020204" pitchFamily="34" charset="0"/>
                        <a:buChar char="•"/>
                      </a:pPr>
                      <a:endParaRPr lang="en-ZA" sz="1300" kern="1200" dirty="0" smtClean="0">
                        <a:solidFill>
                          <a:schemeClr val="tx1"/>
                        </a:solidFill>
                        <a:effectLst/>
                        <a:latin typeface="Arial" panose="020B0604020202020204" pitchFamily="34" charset="0"/>
                        <a:ea typeface="+mn-ea"/>
                        <a:cs typeface="Arial" panose="020B0604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kern="1200" dirty="0" smtClean="0">
                          <a:solidFill>
                            <a:schemeClr val="tx1"/>
                          </a:solidFill>
                          <a:effectLst/>
                          <a:latin typeface="Arial" panose="020B0604020202020204" pitchFamily="34" charset="0"/>
                          <a:ea typeface="+mn-ea"/>
                          <a:cs typeface="Arial" panose="020B0604020202020204" pitchFamily="34" charset="0"/>
                        </a:rPr>
                        <a:t>Out of 8 matters raised for Finance, 2</a:t>
                      </a:r>
                      <a:r>
                        <a:rPr lang="en-ZA" sz="13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300" kern="1200" dirty="0" smtClean="0">
                          <a:solidFill>
                            <a:schemeClr val="tx1"/>
                          </a:solidFill>
                          <a:effectLst/>
                          <a:latin typeface="Arial" panose="020B0604020202020204" pitchFamily="34" charset="0"/>
                          <a:ea typeface="+mn-ea"/>
                          <a:cs typeface="Arial" panose="020B0604020202020204" pitchFamily="34" charset="0"/>
                        </a:rPr>
                        <a:t>were resolved and</a:t>
                      </a:r>
                      <a:r>
                        <a:rPr lang="en-ZA" sz="1300" kern="1200" baseline="0" dirty="0" smtClean="0">
                          <a:solidFill>
                            <a:schemeClr val="tx1"/>
                          </a:solidFill>
                          <a:effectLst/>
                          <a:latin typeface="Arial" panose="020B0604020202020204" pitchFamily="34" charset="0"/>
                          <a:ea typeface="+mn-ea"/>
                          <a:cs typeface="Arial" panose="020B0604020202020204" pitchFamily="34" charset="0"/>
                        </a:rPr>
                        <a:t> 6 are</a:t>
                      </a:r>
                      <a:r>
                        <a:rPr lang="en-ZA" sz="1300" kern="1200" dirty="0" smtClean="0">
                          <a:solidFill>
                            <a:schemeClr val="tx1"/>
                          </a:solidFill>
                          <a:effectLst/>
                          <a:latin typeface="Arial" panose="020B0604020202020204" pitchFamily="34" charset="0"/>
                          <a:ea typeface="+mn-ea"/>
                          <a:cs typeface="Arial" panose="020B0604020202020204" pitchFamily="34" charset="0"/>
                        </a:rPr>
                        <a:t> still to be resolved with 6 repeat findings.</a:t>
                      </a:r>
                    </a:p>
                    <a:p>
                      <a:pPr marL="0" indent="0" algn="l" defTabSz="914400" rtl="0" eaLnBrk="1" latinLnBrk="0" hangingPunct="1">
                        <a:buFont typeface="Arial" panose="020B0604020202020204" pitchFamily="34" charset="0"/>
                        <a:buNone/>
                      </a:pPr>
                      <a:endParaRPr lang="en-ZA" sz="1300" kern="1200" dirty="0" smtClean="0">
                        <a:solidFill>
                          <a:schemeClr val="tx1"/>
                        </a:solidFill>
                        <a:effectLst/>
                        <a:latin typeface="Arial" panose="020B0604020202020204" pitchFamily="34" charset="0"/>
                        <a:ea typeface="+mn-ea"/>
                        <a:cs typeface="Arial" panose="020B0604020202020204" pitchFamily="34" charset="0"/>
                      </a:endParaRPr>
                    </a:p>
                    <a:p>
                      <a:pPr marL="285750" indent="-285750" algn="l" defTabSz="914400" rtl="0" eaLnBrk="1" latinLnBrk="0" hangingPunct="1">
                        <a:buFont typeface="Arial" panose="020B0604020202020204" pitchFamily="34" charset="0"/>
                        <a:buChar char="•"/>
                      </a:pPr>
                      <a:r>
                        <a:rPr lang="en-ZA" sz="1300" kern="1200" dirty="0" smtClean="0">
                          <a:solidFill>
                            <a:schemeClr val="tx1"/>
                          </a:solidFill>
                          <a:effectLst/>
                          <a:latin typeface="Arial" panose="020B0604020202020204" pitchFamily="34" charset="0"/>
                          <a:ea typeface="+mn-ea"/>
                          <a:cs typeface="Arial" panose="020B0604020202020204" pitchFamily="34" charset="0"/>
                        </a:rPr>
                        <a:t>Out of 1 matter</a:t>
                      </a:r>
                      <a:r>
                        <a:rPr lang="en-ZA" sz="13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300" kern="1200" dirty="0" smtClean="0">
                          <a:solidFill>
                            <a:schemeClr val="tx1"/>
                          </a:solidFill>
                          <a:effectLst/>
                          <a:latin typeface="Arial" panose="020B0604020202020204" pitchFamily="34" charset="0"/>
                          <a:ea typeface="+mn-ea"/>
                          <a:cs typeface="Arial" panose="020B0604020202020204" pitchFamily="34" charset="0"/>
                        </a:rPr>
                        <a:t>raised for SCM, 1</a:t>
                      </a:r>
                      <a:r>
                        <a:rPr lang="en-ZA" sz="1300" kern="1200" baseline="0" dirty="0" smtClean="0">
                          <a:solidFill>
                            <a:schemeClr val="tx1"/>
                          </a:solidFill>
                          <a:effectLst/>
                          <a:latin typeface="Arial" panose="020B0604020202020204" pitchFamily="34" charset="0"/>
                          <a:ea typeface="+mn-ea"/>
                          <a:cs typeface="Arial" panose="020B0604020202020204" pitchFamily="34" charset="0"/>
                        </a:rPr>
                        <a:t> is resolved.</a:t>
                      </a:r>
                      <a:r>
                        <a:rPr lang="en-ZA" sz="1300" kern="1200" dirty="0" smtClean="0">
                          <a:solidFill>
                            <a:schemeClr val="tx1"/>
                          </a:solidFill>
                          <a:effectLst/>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a:lnL w="12700" cmpd="sng">
                      <a:solidFill>
                        <a:sysClr val="windowText" lastClr="000000"/>
                      </a:solidFill>
                      <a:prstDash val="solid"/>
                    </a:lnL>
                    <a:lnR w="12700" cmpd="sng">
                      <a:solidFill>
                        <a:sysClr val="windowText" lastClr="000000"/>
                      </a:solidFill>
                      <a:prstDash val="solid"/>
                    </a:lnR>
                    <a:lnT w="12700" cmpd="sng">
                      <a:solidFill>
                        <a:sysClr val="windowText" lastClr="000000"/>
                      </a:solidFill>
                      <a:prstDash val="solid"/>
                    </a:lnT>
                    <a:lnB w="12700" cmpd="sng">
                      <a:solidFill>
                        <a:sysClr val="windowText" lastClr="000000"/>
                      </a:solidFill>
                      <a:prstDash val="soli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2207601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p:txBody>
          <a:bodyPr>
            <a:normAutofit/>
          </a:bodyPr>
          <a:lstStyle/>
          <a:p>
            <a:r>
              <a:rPr lang="en-ZA" sz="2000" b="1" dirty="0" smtClean="0">
                <a:latin typeface="Arial" panose="020B0604020202020204" pitchFamily="34" charset="0"/>
                <a:cs typeface="Arial" panose="020B0604020202020204" pitchFamily="34" charset="0"/>
              </a:rPr>
              <a:t>AUDITED USAASA PERFORMANCE INFORMATION</a:t>
            </a:r>
          </a:p>
          <a:p>
            <a:endParaRPr lang="en-ZA" sz="2600" b="1" dirty="0">
              <a:latin typeface="Arial" panose="020B0604020202020204" pitchFamily="34" charset="0"/>
              <a:cs typeface="Arial" panose="020B0604020202020204" pitchFamily="34" charset="0"/>
            </a:endParaRPr>
          </a:p>
          <a:p>
            <a:r>
              <a:rPr lang="en-ZA" sz="2000" b="1" dirty="0" smtClean="0">
                <a:latin typeface="Arial" panose="020B0604020202020204" pitchFamily="34" charset="0"/>
                <a:cs typeface="Arial" panose="020B0604020202020204" pitchFamily="34" charset="0"/>
              </a:rPr>
              <a:t>2019/2020 </a:t>
            </a:r>
            <a:r>
              <a:rPr lang="en-ZA" sz="2000" b="1" dirty="0">
                <a:latin typeface="Arial" panose="020B0604020202020204" pitchFamily="34" charset="0"/>
                <a:cs typeface="Arial" panose="020B0604020202020204" pitchFamily="34" charset="0"/>
              </a:rPr>
              <a:t>FY</a:t>
            </a:r>
          </a:p>
        </p:txBody>
      </p:sp>
    </p:spTree>
    <p:extLst>
      <p:ext uri="{BB962C8B-B14F-4D97-AF65-F5344CB8AC3E}">
        <p14:creationId xmlns:p14="http://schemas.microsoft.com/office/powerpoint/2010/main" xmlns="" val="933570235"/>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p:txBody>
          <a:bodyPr>
            <a:normAutofit lnSpcReduction="10000"/>
          </a:bodyPr>
          <a:lstStyle/>
          <a:p>
            <a:r>
              <a:rPr lang="en-ZA" sz="2000" b="1" dirty="0" smtClean="0">
                <a:latin typeface="Arial" panose="020B0604020202020204" pitchFamily="34" charset="0"/>
                <a:cs typeface="Arial" panose="020B0604020202020204" pitchFamily="34" charset="0"/>
              </a:rPr>
              <a:t>USAF AUDITED </a:t>
            </a:r>
            <a:r>
              <a:rPr lang="en-ZA" sz="2000" b="1" dirty="0">
                <a:latin typeface="Arial" panose="020B0604020202020204" pitchFamily="34" charset="0"/>
                <a:cs typeface="Arial" panose="020B0604020202020204" pitchFamily="34" charset="0"/>
              </a:rPr>
              <a:t>FINANCIAL </a:t>
            </a:r>
            <a:r>
              <a:rPr lang="en-ZA" sz="2000" b="1" dirty="0" smtClean="0">
                <a:latin typeface="Arial" panose="020B0604020202020204" pitchFamily="34" charset="0"/>
                <a:cs typeface="Arial" panose="020B0604020202020204" pitchFamily="34" charset="0"/>
              </a:rPr>
              <a:t>STATEMENTS</a:t>
            </a:r>
          </a:p>
          <a:p>
            <a:endParaRPr lang="en-ZA" sz="2000" b="1" dirty="0">
              <a:latin typeface="Arial" panose="020B0604020202020204" pitchFamily="34" charset="0"/>
              <a:cs typeface="Arial" panose="020B0604020202020204" pitchFamily="34" charset="0"/>
            </a:endParaRPr>
          </a:p>
          <a:p>
            <a:endParaRPr lang="en-ZA" sz="2000" b="1" dirty="0">
              <a:latin typeface="Arial" panose="020B0604020202020204" pitchFamily="34" charset="0"/>
              <a:cs typeface="Arial" panose="020B0604020202020204" pitchFamily="34" charset="0"/>
            </a:endParaRPr>
          </a:p>
          <a:p>
            <a:r>
              <a:rPr lang="en-ZA" sz="2000" b="1" dirty="0" smtClean="0">
                <a:latin typeface="Arial" panose="020B0604020202020204" pitchFamily="34" charset="0"/>
                <a:cs typeface="Arial" panose="020B0604020202020204" pitchFamily="34" charset="0"/>
              </a:rPr>
              <a:t>2019/2020 </a:t>
            </a:r>
            <a:r>
              <a:rPr lang="en-ZA" sz="2000" b="1" dirty="0">
                <a:latin typeface="Arial" panose="020B0604020202020204" pitchFamily="34" charset="0"/>
                <a:cs typeface="Arial" panose="020B0604020202020204" pitchFamily="34" charset="0"/>
              </a:rPr>
              <a:t>FY</a:t>
            </a:r>
          </a:p>
        </p:txBody>
      </p:sp>
    </p:spTree>
    <p:extLst>
      <p:ext uri="{BB962C8B-B14F-4D97-AF65-F5344CB8AC3E}">
        <p14:creationId xmlns:p14="http://schemas.microsoft.com/office/powerpoint/2010/main" xmlns="" val="2182642571"/>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1078585"/>
            <a:ext cx="12192000" cy="19956"/>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5015880" y="6484304"/>
            <a:ext cx="2232248" cy="257064"/>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0" i="0" u="none" strike="noStrike" kern="1200" cap="none" spc="0" normalizeH="0" baseline="0" noProof="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32</a:t>
            </a:fld>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90300" y="0"/>
            <a:ext cx="901700" cy="901700"/>
          </a:xfrm>
          <a:prstGeom prst="rect">
            <a:avLst/>
          </a:prstGeom>
        </p:spPr>
      </p:pic>
      <p:sp>
        <p:nvSpPr>
          <p:cNvPr id="12" name="Rectangle 11"/>
          <p:cNvSpPr/>
          <p:nvPr/>
        </p:nvSpPr>
        <p:spPr>
          <a:xfrm>
            <a:off x="1333998" y="233007"/>
            <a:ext cx="10153128" cy="707886"/>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smtClean="0">
              <a:ln>
                <a:noFill/>
              </a:ln>
              <a:solidFill>
                <a:srgbClr val="FF9900"/>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endParaRP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7176" y="0"/>
            <a:ext cx="1403648" cy="836712"/>
          </a:xfrm>
          <a:prstGeom prst="rect">
            <a:avLst/>
          </a:prstGeom>
          <a:noFill/>
          <a:ln>
            <a:noFill/>
          </a:ln>
        </p:spPr>
      </p:pic>
      <p:sp>
        <p:nvSpPr>
          <p:cNvPr id="10" name="Slide Number Placeholder 7"/>
          <p:cNvSpPr txBox="1">
            <a:spLocks/>
          </p:cNvSpPr>
          <p:nvPr/>
        </p:nvSpPr>
        <p:spPr bwMode="auto">
          <a:xfrm>
            <a:off x="4943872" y="5085184"/>
            <a:ext cx="568863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1"/>
          <p:cNvSpPr/>
          <p:nvPr/>
        </p:nvSpPr>
        <p:spPr>
          <a:xfrm>
            <a:off x="2279576" y="193814"/>
            <a:ext cx="8496944"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2000" i="0" u="none" strike="noStrike" kern="0" cap="none" spc="0" normalizeH="0" baseline="0" noProof="0" dirty="0" smtClean="0">
                <a:ln>
                  <a:noFill/>
                </a:ln>
                <a:solidFill>
                  <a:srgbClr val="FAA00A"/>
                </a:solidFill>
                <a:effectLst/>
                <a:uLnTx/>
                <a:uFillTx/>
                <a:sym typeface="Calibri"/>
              </a:rPr>
              <a:t>Audited USAF Annual Financial Statements 2019/2020</a:t>
            </a:r>
          </a:p>
          <a:p>
            <a:pPr lvl="0" algn="ctr" fontAlgn="auto">
              <a:spcBef>
                <a:spcPts val="0"/>
              </a:spcBef>
              <a:spcAft>
                <a:spcPts val="0"/>
              </a:spcAft>
              <a:defRPr/>
            </a:pPr>
            <a:r>
              <a:rPr lang="en-ZA" sz="2000" b="0" kern="0" dirty="0">
                <a:solidFill>
                  <a:srgbClr val="FF9900"/>
                </a:solidFill>
                <a:sym typeface="Calibri"/>
              </a:rPr>
              <a:t>Statement of Financial Position as at 31 March </a:t>
            </a:r>
            <a:r>
              <a:rPr lang="en-ZA" sz="2000" b="0" kern="0" dirty="0" smtClean="0">
                <a:solidFill>
                  <a:srgbClr val="FF9900"/>
                </a:solidFill>
                <a:sym typeface="Calibri"/>
              </a:rPr>
              <a:t>2020</a:t>
            </a:r>
            <a:endParaRPr lang="en-ZA" b="0" kern="0" dirty="0">
              <a:solidFill>
                <a:sysClr val="windowText" lastClr="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164220997"/>
              </p:ext>
            </p:extLst>
          </p:nvPr>
        </p:nvGraphicFramePr>
        <p:xfrm>
          <a:off x="407368" y="1484782"/>
          <a:ext cx="11377265" cy="4073849"/>
        </p:xfrm>
        <a:graphic>
          <a:graphicData uri="http://schemas.openxmlformats.org/drawingml/2006/table">
            <a:tbl>
              <a:tblPr firstRow="1" firstCol="1" lastRow="1" lastCol="1" bandRow="1" bandCol="1"/>
              <a:tblGrid>
                <a:gridCol w="5530614">
                  <a:extLst>
                    <a:ext uri="{9D8B030D-6E8A-4147-A177-3AD203B41FA5}">
                      <a16:colId xmlns:a16="http://schemas.microsoft.com/office/drawing/2014/main" xmlns="" val="2306855802"/>
                    </a:ext>
                  </a:extLst>
                </a:gridCol>
                <a:gridCol w="2174242">
                  <a:extLst>
                    <a:ext uri="{9D8B030D-6E8A-4147-A177-3AD203B41FA5}">
                      <a16:colId xmlns:a16="http://schemas.microsoft.com/office/drawing/2014/main" xmlns="" val="2069853886"/>
                    </a:ext>
                  </a:extLst>
                </a:gridCol>
                <a:gridCol w="2212569">
                  <a:extLst>
                    <a:ext uri="{9D8B030D-6E8A-4147-A177-3AD203B41FA5}">
                      <a16:colId xmlns:a16="http://schemas.microsoft.com/office/drawing/2014/main" xmlns="" val="1142011501"/>
                    </a:ext>
                  </a:extLst>
                </a:gridCol>
                <a:gridCol w="1459840">
                  <a:extLst>
                    <a:ext uri="{9D8B030D-6E8A-4147-A177-3AD203B41FA5}">
                      <a16:colId xmlns:a16="http://schemas.microsoft.com/office/drawing/2014/main" xmlns="" val="835380318"/>
                    </a:ext>
                  </a:extLst>
                </a:gridCol>
              </a:tblGrid>
              <a:tr h="227188">
                <a:tc rowSpan="2">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487E94"/>
                    </a:solidFill>
                  </a:tcPr>
                </a:tc>
                <a:tc>
                  <a:txBody>
                    <a:bodyPr/>
                    <a:lstStyle/>
                    <a:p>
                      <a:pPr>
                        <a:spcAft>
                          <a:spcPts val="0"/>
                        </a:spcAft>
                      </a:pPr>
                      <a:r>
                        <a:rPr lang="en-US" sz="1000" dirty="0">
                          <a:effectLst/>
                          <a:latin typeface="Times New Roman" panose="02020603050405020304" pitchFamily="18" charset="0"/>
                          <a:ea typeface="Trebuchet MS" panose="020B0603020202020204" pitchFamily="34" charset="0"/>
                          <a:cs typeface="Trebuchet MS" panose="020B0603020202020204" pitchFamily="34" charset="0"/>
                        </a:rPr>
                        <a:t> </a:t>
                      </a:r>
                      <a:endParaRPr lang="en-ZA" sz="11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a:noFill/>
                    </a:lnT>
                    <a:lnB>
                      <a:noFill/>
                    </a:lnB>
                    <a:solidFill>
                      <a:srgbClr val="487E94"/>
                    </a:solidFill>
                  </a:tcPr>
                </a:tc>
                <a:tc>
                  <a:txBody>
                    <a:bodyPr/>
                    <a:lstStyle/>
                    <a:p>
                      <a:pPr marL="317500">
                        <a:lnSpc>
                          <a:spcPts val="1265"/>
                        </a:lnSpc>
                        <a:spcBef>
                          <a:spcPts val="170"/>
                        </a:spcBef>
                        <a:spcAft>
                          <a:spcPts val="0"/>
                        </a:spcAft>
                      </a:pPr>
                      <a:r>
                        <a:rPr lang="en-US" sz="1200" dirty="0">
                          <a:solidFill>
                            <a:srgbClr val="FFFFFF"/>
                          </a:solidFill>
                          <a:effectLst/>
                          <a:latin typeface="Trebuchet MS" panose="020B0603020202020204" pitchFamily="34" charset="0"/>
                          <a:ea typeface="Trebuchet MS" panose="020B0603020202020204" pitchFamily="34" charset="0"/>
                          <a:cs typeface="Trebuchet MS" panose="020B0603020202020204" pitchFamily="34" charset="0"/>
                        </a:rPr>
                        <a:t>2020</a:t>
                      </a:r>
                      <a:endParaRPr lang="en-ZA" sz="11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a:noFill/>
                    </a:lnT>
                    <a:lnB>
                      <a:noFill/>
                    </a:lnB>
                    <a:solidFill>
                      <a:srgbClr val="487E94"/>
                    </a:solidFill>
                  </a:tcPr>
                </a:tc>
                <a:tc>
                  <a:txBody>
                    <a:bodyPr/>
                    <a:lstStyle/>
                    <a:p>
                      <a:pPr marL="209550">
                        <a:lnSpc>
                          <a:spcPts val="1265"/>
                        </a:lnSpc>
                        <a:spcBef>
                          <a:spcPts val="170"/>
                        </a:spcBef>
                        <a:spcAft>
                          <a:spcPts val="0"/>
                        </a:spcAft>
                      </a:pPr>
                      <a:r>
                        <a:rPr lang="en-US" sz="1200" dirty="0">
                          <a:solidFill>
                            <a:srgbClr val="FFFFFF"/>
                          </a:solidFill>
                          <a:effectLst/>
                          <a:latin typeface="Trebuchet MS" panose="020B0603020202020204" pitchFamily="34" charset="0"/>
                          <a:ea typeface="Trebuchet MS" panose="020B0603020202020204" pitchFamily="34" charset="0"/>
                          <a:cs typeface="Trebuchet MS" panose="020B0603020202020204" pitchFamily="34" charset="0"/>
                        </a:rPr>
                        <a:t>2019</a:t>
                      </a:r>
                      <a:endParaRPr lang="en-ZA" sz="11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a:noFill/>
                    </a:lnT>
                    <a:lnB>
                      <a:noFill/>
                    </a:lnB>
                    <a:solidFill>
                      <a:srgbClr val="487E94"/>
                    </a:solidFill>
                  </a:tcPr>
                </a:tc>
                <a:extLst>
                  <a:ext uri="{0D108BD9-81ED-4DB2-BD59-A6C34878D82A}">
                    <a16:rowId xmlns:a16="http://schemas.microsoft.com/office/drawing/2014/main" xmlns="" val="3377563117"/>
                  </a:ext>
                </a:extLst>
              </a:tr>
              <a:tr h="216088">
                <a:tc vMerge="1">
                  <a:txBody>
                    <a:bodyPr/>
                    <a:lstStyle/>
                    <a:p>
                      <a:endParaRPr lang="en-ZA"/>
                    </a:p>
                  </a:txBody>
                  <a:tcPr/>
                </a:tc>
                <a:tc>
                  <a:txBody>
                    <a:bodyPr/>
                    <a:lstStyle/>
                    <a:p>
                      <a:pPr marR="50165" algn="r">
                        <a:spcBef>
                          <a:spcPts val="215"/>
                        </a:spcBef>
                        <a:spcAft>
                          <a:spcPts val="0"/>
                        </a:spcAft>
                      </a:pPr>
                      <a:r>
                        <a:rPr lang="en-US" sz="120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NOTES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487E94"/>
                    </a:solidFill>
                  </a:tcPr>
                </a:tc>
                <a:tc>
                  <a:txBody>
                    <a:bodyPr/>
                    <a:lstStyle/>
                    <a:p>
                      <a:pPr marL="301625">
                        <a:lnSpc>
                          <a:spcPts val="1325"/>
                        </a:lnSpc>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R’000</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487E94"/>
                    </a:solidFill>
                  </a:tcPr>
                </a:tc>
                <a:tc>
                  <a:txBody>
                    <a:bodyPr/>
                    <a:lstStyle/>
                    <a:p>
                      <a:pPr marL="193675">
                        <a:lnSpc>
                          <a:spcPts val="1325"/>
                        </a:lnSpc>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R’000</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487E94"/>
                    </a:solidFill>
                  </a:tcPr>
                </a:tc>
                <a:extLst>
                  <a:ext uri="{0D108BD9-81ED-4DB2-BD59-A6C34878D82A}">
                    <a16:rowId xmlns:a16="http://schemas.microsoft.com/office/drawing/2014/main" xmlns="" val="541128791"/>
                  </a:ext>
                </a:extLst>
              </a:tr>
              <a:tr h="605341">
                <a:tc>
                  <a:txBody>
                    <a:bodyPr/>
                    <a:lstStyle/>
                    <a:p>
                      <a:pPr marL="52070">
                        <a:spcBef>
                          <a:spcPts val="1065"/>
                        </a:spcBef>
                        <a:spcAft>
                          <a:spcPts val="0"/>
                        </a:spcAft>
                      </a:pPr>
                      <a:r>
                        <a:rPr lang="en-US" sz="1200" b="1" dirty="0">
                          <a:solidFill>
                            <a:srgbClr val="487E94"/>
                          </a:solidFill>
                          <a:effectLst/>
                          <a:latin typeface="Arial" panose="020B0604020202020204" pitchFamily="34" charset="0"/>
                          <a:ea typeface="Trebuchet MS" panose="020B0603020202020204" pitchFamily="34" charset="0"/>
                          <a:cs typeface="Arial" panose="020B0604020202020204" pitchFamily="34" charset="0"/>
                        </a:rPr>
                        <a:t>ASSETS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2070">
                        <a:spcBef>
                          <a:spcPts val="365"/>
                        </a:spcBef>
                        <a:spcAft>
                          <a:spcPts val="0"/>
                        </a:spcAft>
                      </a:pPr>
                      <a:r>
                        <a:rPr lang="en-US" sz="1200" b="1" dirty="0">
                          <a:solidFill>
                            <a:srgbClr val="6D6E71"/>
                          </a:solidFill>
                          <a:effectLst/>
                          <a:latin typeface="Arial" panose="020B0604020202020204" pitchFamily="34" charset="0"/>
                          <a:ea typeface="Trebuchet MS" panose="020B0603020202020204" pitchFamily="34" charset="0"/>
                          <a:cs typeface="Arial" panose="020B0604020202020204" pitchFamily="34" charset="0"/>
                        </a:rPr>
                        <a:t>CURRENT ASSETS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2393325812"/>
                  </a:ext>
                </a:extLst>
              </a:tr>
              <a:tr h="216088">
                <a:tc>
                  <a:txBody>
                    <a:bodyPr/>
                    <a:lstStyle/>
                    <a:p>
                      <a:pPr marL="50800">
                        <a:spcBef>
                          <a:spcPts val="18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Inventories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46050" algn="r">
                        <a:spcBef>
                          <a:spcPts val="18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2</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93040" algn="r">
                        <a:spcBef>
                          <a:spcPts val="18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889 643</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85725" algn="r">
                        <a:spcBef>
                          <a:spcPts val="18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509 216</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966870292"/>
                  </a:ext>
                </a:extLst>
              </a:tr>
              <a:tr h="218308">
                <a:tc>
                  <a:txBody>
                    <a:bodyPr/>
                    <a:lstStyle/>
                    <a:p>
                      <a:pPr marL="50800">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Receivables from exchange transactions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4605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3</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9304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21 916</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85725"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23 982</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3513527271"/>
                  </a:ext>
                </a:extLst>
              </a:tr>
              <a:tr h="210168">
                <a:tc>
                  <a:txBody>
                    <a:bodyPr/>
                    <a:lstStyle/>
                    <a:p>
                      <a:pPr marL="50800">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Cash and cash equivalents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4605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4</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9304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1 104 401</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R="85725"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1 347 691</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20813765"/>
                  </a:ext>
                </a:extLst>
              </a:tr>
              <a:tr h="210908">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93040"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2 015 960</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5725"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1 880 889</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2139946"/>
                  </a:ext>
                </a:extLst>
              </a:tr>
              <a:tr h="210908">
                <a:tc>
                  <a:txBody>
                    <a:bodyPr/>
                    <a:lstStyle/>
                    <a:p>
                      <a:pPr marL="50800">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Total Assets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marR="193040"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2 015 960</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marR="85725"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1 880 889</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extLst>
                  <a:ext uri="{0D108BD9-81ED-4DB2-BD59-A6C34878D82A}">
                    <a16:rowId xmlns:a16="http://schemas.microsoft.com/office/drawing/2014/main" xmlns="" val="344042750"/>
                  </a:ext>
                </a:extLst>
              </a:tr>
              <a:tr h="690444">
                <a:tc>
                  <a:txBody>
                    <a:bodyPr/>
                    <a:lstStyle/>
                    <a:p>
                      <a:pPr>
                        <a:spcBef>
                          <a:spcPts val="1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2070">
                        <a:spcAft>
                          <a:spcPts val="0"/>
                        </a:spcAft>
                      </a:pPr>
                      <a:r>
                        <a:rPr lang="en-US" sz="1200" b="1" dirty="0">
                          <a:solidFill>
                            <a:srgbClr val="487E94"/>
                          </a:solidFill>
                          <a:effectLst/>
                          <a:latin typeface="Arial" panose="020B0604020202020204" pitchFamily="34" charset="0"/>
                          <a:ea typeface="Trebuchet MS" panose="020B0603020202020204" pitchFamily="34" charset="0"/>
                          <a:cs typeface="Arial" panose="020B0604020202020204" pitchFamily="34" charset="0"/>
                        </a:rPr>
                        <a:t>LIABILITIES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2070">
                        <a:spcBef>
                          <a:spcPts val="365"/>
                        </a:spcBef>
                        <a:spcAft>
                          <a:spcPts val="0"/>
                        </a:spcAft>
                      </a:pPr>
                      <a:r>
                        <a:rPr lang="en-US" sz="1200" b="1" dirty="0">
                          <a:solidFill>
                            <a:srgbClr val="6D6E71"/>
                          </a:solidFill>
                          <a:effectLst/>
                          <a:latin typeface="Arial" panose="020B0604020202020204" pitchFamily="34" charset="0"/>
                          <a:ea typeface="Trebuchet MS" panose="020B0603020202020204" pitchFamily="34" charset="0"/>
                          <a:cs typeface="Arial" panose="020B0604020202020204" pitchFamily="34" charset="0"/>
                        </a:rPr>
                        <a:t>CURRENT LIABILITIES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625404375"/>
                  </a:ext>
                </a:extLst>
              </a:tr>
              <a:tr h="216088">
                <a:tc>
                  <a:txBody>
                    <a:bodyPr/>
                    <a:lstStyle/>
                    <a:p>
                      <a:pPr marL="50800">
                        <a:spcBef>
                          <a:spcPts val="18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Payables from exchange transactions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46050" algn="r">
                        <a:spcBef>
                          <a:spcPts val="18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6</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93040" algn="r">
                        <a:spcBef>
                          <a:spcPts val="18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34 326</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85725" algn="r">
                        <a:spcBef>
                          <a:spcPts val="18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7 104</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64082758"/>
                  </a:ext>
                </a:extLst>
              </a:tr>
              <a:tr h="210168">
                <a:tc>
                  <a:txBody>
                    <a:bodyPr/>
                    <a:lstStyle/>
                    <a:p>
                      <a:pPr marL="50800">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Provisions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4605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5</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9304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25 000</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R="85725"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8 162</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80551274"/>
                  </a:ext>
                </a:extLst>
              </a:tr>
              <a:tr h="210168">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93040"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59 326</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5725"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15 266</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576718"/>
                  </a:ext>
                </a:extLst>
              </a:tr>
              <a:tr h="210908">
                <a:tc>
                  <a:txBody>
                    <a:bodyPr/>
                    <a:lstStyle/>
                    <a:p>
                      <a:pPr marL="50800">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Total Liabilities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marR="193040"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59 326</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marR="85725"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15 266</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extLst>
                  <a:ext uri="{0D108BD9-81ED-4DB2-BD59-A6C34878D82A}">
                    <a16:rowId xmlns:a16="http://schemas.microsoft.com/office/drawing/2014/main" xmlns="" val="89401144"/>
                  </a:ext>
                </a:extLst>
              </a:tr>
              <a:tr h="210168">
                <a:tc>
                  <a:txBody>
                    <a:bodyPr/>
                    <a:lstStyle/>
                    <a:p>
                      <a:pPr marL="50800">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NET ASSETS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93040"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1 956 634</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5725"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1 865 623</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73588186"/>
                  </a:ext>
                </a:extLst>
              </a:tr>
              <a:tr h="210908">
                <a:tc>
                  <a:txBody>
                    <a:bodyPr/>
                    <a:lstStyle/>
                    <a:p>
                      <a:pPr marL="50800">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Accumulated surplus / (deficit)</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marR="193040"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1 956 634</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marR="85725"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1 865 623</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extLst>
                  <a:ext uri="{0D108BD9-81ED-4DB2-BD59-A6C34878D82A}">
                    <a16:rowId xmlns:a16="http://schemas.microsoft.com/office/drawing/2014/main" xmlns="" val="2690530271"/>
                  </a:ext>
                </a:extLst>
              </a:tr>
            </a:tbl>
          </a:graphicData>
        </a:graphic>
      </p:graphicFrame>
    </p:spTree>
    <p:extLst>
      <p:ext uri="{BB962C8B-B14F-4D97-AF65-F5344CB8AC3E}">
        <p14:creationId xmlns:p14="http://schemas.microsoft.com/office/powerpoint/2010/main" xmlns="" val="10336903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1078585"/>
            <a:ext cx="12192000" cy="19956"/>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5015880" y="6484304"/>
            <a:ext cx="2232248" cy="257064"/>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0" i="0" u="none" strike="noStrike" kern="1200" cap="none" spc="0" normalizeH="0" baseline="0" noProof="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33</a:t>
            </a:fld>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90300" y="0"/>
            <a:ext cx="901700" cy="901700"/>
          </a:xfrm>
          <a:prstGeom prst="rect">
            <a:avLst/>
          </a:prstGeom>
        </p:spPr>
      </p:pic>
      <p:sp>
        <p:nvSpPr>
          <p:cNvPr id="12" name="Rectangle 11"/>
          <p:cNvSpPr/>
          <p:nvPr/>
        </p:nvSpPr>
        <p:spPr>
          <a:xfrm>
            <a:off x="1343472" y="188640"/>
            <a:ext cx="10153128" cy="707886"/>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smtClean="0">
              <a:ln>
                <a:noFill/>
              </a:ln>
              <a:solidFill>
                <a:srgbClr val="FF9900"/>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endParaRP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7176" y="0"/>
            <a:ext cx="1403648" cy="836712"/>
          </a:xfrm>
          <a:prstGeom prst="rect">
            <a:avLst/>
          </a:prstGeom>
          <a:noFill/>
          <a:ln>
            <a:noFill/>
          </a:ln>
        </p:spPr>
      </p:pic>
      <p:sp>
        <p:nvSpPr>
          <p:cNvPr id="10" name="Slide Number Placeholder 7"/>
          <p:cNvSpPr txBox="1">
            <a:spLocks/>
          </p:cNvSpPr>
          <p:nvPr/>
        </p:nvSpPr>
        <p:spPr bwMode="auto">
          <a:xfrm>
            <a:off x="4943872" y="5085184"/>
            <a:ext cx="568863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 name="Rectangle 12"/>
          <p:cNvSpPr/>
          <p:nvPr/>
        </p:nvSpPr>
        <p:spPr>
          <a:xfrm>
            <a:off x="2207568" y="220648"/>
            <a:ext cx="7776864"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2000" i="0" u="none" strike="noStrike" kern="0" cap="none" spc="0" normalizeH="0" baseline="0" noProof="0" dirty="0" smtClean="0">
                <a:ln>
                  <a:noFill/>
                </a:ln>
                <a:solidFill>
                  <a:srgbClr val="FF9900"/>
                </a:solidFill>
                <a:effectLst/>
                <a:uLnTx/>
                <a:uFillTx/>
                <a:sym typeface="Calibri"/>
              </a:rPr>
              <a:t>Audited USAF Annual Financial Statements 2019/2020</a:t>
            </a:r>
          </a:p>
          <a:p>
            <a:pPr marL="0" marR="0" lvl="0" indent="0" algn="ctr" defTabSz="914400" eaLnBrk="1" fontAlgn="auto" latinLnBrk="0" hangingPunct="1">
              <a:lnSpc>
                <a:spcPct val="100000"/>
              </a:lnSpc>
              <a:spcBef>
                <a:spcPts val="0"/>
              </a:spcBef>
              <a:spcAft>
                <a:spcPts val="0"/>
              </a:spcAft>
              <a:buClrTx/>
              <a:buSzTx/>
              <a:buFontTx/>
              <a:buNone/>
              <a:tabLst/>
              <a:defRPr/>
            </a:pPr>
            <a:r>
              <a:rPr lang="en-ZA" sz="2000" b="0" kern="0" dirty="0" smtClean="0">
                <a:solidFill>
                  <a:srgbClr val="FF9900"/>
                </a:solidFill>
                <a:sym typeface="Calibri"/>
              </a:rPr>
              <a:t>Statement of Financial Performance</a:t>
            </a:r>
            <a:endParaRPr kumimoji="0" lang="en-ZA" sz="1800" b="0" i="0" u="none" strike="noStrike" kern="0" cap="none" spc="0" normalizeH="0" baseline="0" noProof="0" dirty="0" smtClean="0">
              <a:ln>
                <a:noFill/>
              </a:ln>
              <a:solidFill>
                <a:sysClr val="windowText" lastClr="000000"/>
              </a:solidFill>
              <a:effectLst/>
              <a:uLnTx/>
              <a:uFillTx/>
            </a:endParaRPr>
          </a:p>
        </p:txBody>
      </p:sp>
      <p:graphicFrame>
        <p:nvGraphicFramePr>
          <p:cNvPr id="2" name="Table 1"/>
          <p:cNvGraphicFramePr>
            <a:graphicFrameLocks noGrp="1"/>
          </p:cNvGraphicFramePr>
          <p:nvPr>
            <p:extLst>
              <p:ext uri="{D42A27DB-BD31-4B8C-83A1-F6EECF244321}">
                <p14:modId xmlns:p14="http://schemas.microsoft.com/office/powerpoint/2010/main" xmlns="" val="1502540396"/>
              </p:ext>
            </p:extLst>
          </p:nvPr>
        </p:nvGraphicFramePr>
        <p:xfrm>
          <a:off x="263352" y="1484784"/>
          <a:ext cx="11593288" cy="4530739"/>
        </p:xfrm>
        <a:graphic>
          <a:graphicData uri="http://schemas.openxmlformats.org/drawingml/2006/table">
            <a:tbl>
              <a:tblPr firstRow="1" firstCol="1" lastRow="1" lastCol="1" bandRow="1" bandCol="1"/>
              <a:tblGrid>
                <a:gridCol w="4680520">
                  <a:extLst>
                    <a:ext uri="{9D8B030D-6E8A-4147-A177-3AD203B41FA5}">
                      <a16:colId xmlns:a16="http://schemas.microsoft.com/office/drawing/2014/main" xmlns="" val="3654490753"/>
                    </a:ext>
                  </a:extLst>
                </a:gridCol>
                <a:gridCol w="2736304">
                  <a:extLst>
                    <a:ext uri="{9D8B030D-6E8A-4147-A177-3AD203B41FA5}">
                      <a16:colId xmlns:a16="http://schemas.microsoft.com/office/drawing/2014/main" xmlns="" val="1218181401"/>
                    </a:ext>
                  </a:extLst>
                </a:gridCol>
                <a:gridCol w="1944216">
                  <a:extLst>
                    <a:ext uri="{9D8B030D-6E8A-4147-A177-3AD203B41FA5}">
                      <a16:colId xmlns:a16="http://schemas.microsoft.com/office/drawing/2014/main" xmlns="" val="2203261156"/>
                    </a:ext>
                  </a:extLst>
                </a:gridCol>
                <a:gridCol w="2232248">
                  <a:extLst>
                    <a:ext uri="{9D8B030D-6E8A-4147-A177-3AD203B41FA5}">
                      <a16:colId xmlns:a16="http://schemas.microsoft.com/office/drawing/2014/main" xmlns="" val="3749794587"/>
                    </a:ext>
                  </a:extLst>
                </a:gridCol>
              </a:tblGrid>
              <a:tr h="206660">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487E94"/>
                    </a:solidFill>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487E94"/>
                    </a:solidFill>
                  </a:tcPr>
                </a:tc>
                <a:tc>
                  <a:txBody>
                    <a:bodyPr/>
                    <a:lstStyle/>
                    <a:p>
                      <a:pPr marL="191770">
                        <a:lnSpc>
                          <a:spcPts val="1265"/>
                        </a:lnSpc>
                        <a:spcBef>
                          <a:spcPts val="170"/>
                        </a:spcBef>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2020</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487E94"/>
                    </a:solidFill>
                  </a:tcPr>
                </a:tc>
                <a:tc>
                  <a:txBody>
                    <a:bodyPr/>
                    <a:lstStyle/>
                    <a:p>
                      <a:pPr marL="208915">
                        <a:lnSpc>
                          <a:spcPts val="1265"/>
                        </a:lnSpc>
                        <a:spcBef>
                          <a:spcPts val="170"/>
                        </a:spcBef>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2019</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487E94"/>
                    </a:solidFill>
                  </a:tcPr>
                </a:tc>
                <a:extLst>
                  <a:ext uri="{0D108BD9-81ED-4DB2-BD59-A6C34878D82A}">
                    <a16:rowId xmlns:a16="http://schemas.microsoft.com/office/drawing/2014/main" xmlns="" val="2461210710"/>
                  </a:ext>
                </a:extLst>
              </a:tr>
              <a:tr h="290805">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487E94"/>
                    </a:solidFill>
                  </a:tcPr>
                </a:tc>
                <a:tc>
                  <a:txBody>
                    <a:bodyPr/>
                    <a:lstStyle/>
                    <a:p>
                      <a:pPr marL="806450" marR="148590" algn="ctr">
                        <a:spcBef>
                          <a:spcPts val="215"/>
                        </a:spcBef>
                        <a:spcAft>
                          <a:spcPts val="0"/>
                        </a:spcAft>
                      </a:pPr>
                      <a:r>
                        <a:rPr lang="en-US" sz="120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NOTES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487E94"/>
                    </a:solidFill>
                  </a:tcPr>
                </a:tc>
                <a:tc>
                  <a:txBody>
                    <a:bodyPr/>
                    <a:lstStyle/>
                    <a:p>
                      <a:pPr marL="175895">
                        <a:lnSpc>
                          <a:spcPts val="1325"/>
                        </a:lnSpc>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R’000</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487E94"/>
                    </a:solidFill>
                  </a:tcPr>
                </a:tc>
                <a:tc>
                  <a:txBody>
                    <a:bodyPr/>
                    <a:lstStyle/>
                    <a:p>
                      <a:pPr marL="193040">
                        <a:lnSpc>
                          <a:spcPts val="1325"/>
                        </a:lnSpc>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R’000</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487E94"/>
                    </a:solidFill>
                  </a:tcPr>
                </a:tc>
                <a:extLst>
                  <a:ext uri="{0D108BD9-81ED-4DB2-BD59-A6C34878D82A}">
                    <a16:rowId xmlns:a16="http://schemas.microsoft.com/office/drawing/2014/main" xmlns="" val="1573986150"/>
                  </a:ext>
                </a:extLst>
              </a:tr>
              <a:tr h="545259">
                <a:tc>
                  <a:txBody>
                    <a:bodyPr/>
                    <a:lstStyle/>
                    <a:p>
                      <a:pPr marL="52070">
                        <a:spcBef>
                          <a:spcPts val="1065"/>
                        </a:spcBef>
                        <a:spcAft>
                          <a:spcPts val="0"/>
                        </a:spcAft>
                      </a:pPr>
                      <a:r>
                        <a:rPr lang="en-US" sz="1200" b="1" dirty="0">
                          <a:solidFill>
                            <a:srgbClr val="487E94"/>
                          </a:solidFill>
                          <a:effectLst/>
                          <a:latin typeface="Arial" panose="020B0604020202020204" pitchFamily="34" charset="0"/>
                          <a:ea typeface="Trebuchet MS" panose="020B0603020202020204" pitchFamily="34" charset="0"/>
                          <a:cs typeface="Arial" panose="020B0604020202020204" pitchFamily="34" charset="0"/>
                        </a:rPr>
                        <a:t>REVENUE</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1435">
                        <a:spcBef>
                          <a:spcPts val="365"/>
                        </a:spcBef>
                        <a:spcAft>
                          <a:spcPts val="0"/>
                        </a:spcAft>
                      </a:pPr>
                      <a:r>
                        <a:rPr lang="en-US" sz="1200" b="1" dirty="0">
                          <a:solidFill>
                            <a:srgbClr val="6D6E71"/>
                          </a:solidFill>
                          <a:effectLst/>
                          <a:latin typeface="Arial" panose="020B0604020202020204" pitchFamily="34" charset="0"/>
                          <a:ea typeface="Trebuchet MS" panose="020B0603020202020204" pitchFamily="34" charset="0"/>
                          <a:cs typeface="Arial" panose="020B0604020202020204" pitchFamily="34" charset="0"/>
                        </a:rPr>
                        <a:t>REVENUE FROM EXCHANGE TRANSACTIONS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481539430"/>
                  </a:ext>
                </a:extLst>
              </a:tr>
              <a:tr h="195216">
                <a:tc>
                  <a:txBody>
                    <a:bodyPr/>
                    <a:lstStyle/>
                    <a:p>
                      <a:pPr marL="50800">
                        <a:spcBef>
                          <a:spcPts val="23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Interest received - investment</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marL="657860" algn="ctr">
                        <a:spcBef>
                          <a:spcPts val="23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8</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marR="193675" algn="r">
                        <a:spcBef>
                          <a:spcPts val="23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75 456</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BCBEC0"/>
                    </a:solidFill>
                  </a:tcPr>
                </a:tc>
                <a:tc>
                  <a:txBody>
                    <a:bodyPr/>
                    <a:lstStyle/>
                    <a:p>
                      <a:pPr marR="86360" algn="r">
                        <a:spcBef>
                          <a:spcPts val="23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82 398</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BCBEC0"/>
                    </a:solidFill>
                  </a:tcPr>
                </a:tc>
                <a:extLst>
                  <a:ext uri="{0D108BD9-81ED-4DB2-BD59-A6C34878D82A}">
                    <a16:rowId xmlns:a16="http://schemas.microsoft.com/office/drawing/2014/main" xmlns="" val="1995166405"/>
                  </a:ext>
                </a:extLst>
              </a:tr>
              <a:tr h="605843">
                <a:tc>
                  <a:txBody>
                    <a:bodyPr/>
                    <a:lstStyle/>
                    <a:p>
                      <a:pPr>
                        <a:spcBef>
                          <a:spcPts val="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1435">
                        <a:spcAft>
                          <a:spcPts val="0"/>
                        </a:spcAft>
                      </a:pPr>
                      <a:r>
                        <a:rPr lang="en-US" sz="1200" b="1" dirty="0">
                          <a:solidFill>
                            <a:srgbClr val="6D6E71"/>
                          </a:solidFill>
                          <a:effectLst/>
                          <a:latin typeface="Arial" panose="020B0604020202020204" pitchFamily="34" charset="0"/>
                          <a:ea typeface="Trebuchet MS" panose="020B0603020202020204" pitchFamily="34" charset="0"/>
                          <a:cs typeface="Arial" panose="020B0604020202020204" pitchFamily="34" charset="0"/>
                        </a:rPr>
                        <a:t>REVENUE FROM NON-EXCHANGE TRANSACTIONS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1435">
                        <a:spcBef>
                          <a:spcPts val="405"/>
                        </a:spcBef>
                        <a:spcAft>
                          <a:spcPts val="0"/>
                        </a:spcAft>
                      </a:pPr>
                      <a:r>
                        <a:rPr lang="en-US" sz="1200" b="1" dirty="0">
                          <a:solidFill>
                            <a:srgbClr val="6D6E71"/>
                          </a:solidFill>
                          <a:effectLst/>
                          <a:latin typeface="Arial" panose="020B0604020202020204" pitchFamily="34" charset="0"/>
                          <a:ea typeface="Trebuchet MS" panose="020B0603020202020204" pitchFamily="34" charset="0"/>
                          <a:cs typeface="Arial" panose="020B0604020202020204" pitchFamily="34" charset="0"/>
                        </a:rPr>
                        <a:t>TRANSFER REVENUE</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759512888"/>
                  </a:ext>
                </a:extLst>
              </a:tr>
              <a:tr h="191177">
                <a:tc>
                  <a:txBody>
                    <a:bodyPr/>
                    <a:lstStyle/>
                    <a:p>
                      <a:pPr marL="50165">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Government grants &amp; subsidies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L="657860" algn="ct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9</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93675"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63 622</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R="8636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76 721</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47591011"/>
                  </a:ext>
                </a:extLst>
              </a:tr>
              <a:tr h="191850">
                <a:tc>
                  <a:txBody>
                    <a:bodyPr/>
                    <a:lstStyle/>
                    <a:p>
                      <a:pPr marL="50800">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Total Revenue</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marL="657860" algn="ctr">
                        <a:spcBef>
                          <a:spcPts val="20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7</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marR="193675"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139 078</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marR="86360"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159 119</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extLst>
                  <a:ext uri="{0D108BD9-81ED-4DB2-BD59-A6C34878D82A}">
                    <a16:rowId xmlns:a16="http://schemas.microsoft.com/office/drawing/2014/main" xmlns="" val="1910991958"/>
                  </a:ext>
                </a:extLst>
              </a:tr>
              <a:tr h="615941">
                <a:tc>
                  <a:txBody>
                    <a:bodyPr/>
                    <a:lstStyle/>
                    <a:p>
                      <a:pPr>
                        <a:spcBef>
                          <a:spcPts val="1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2070">
                        <a:spcAft>
                          <a:spcPts val="0"/>
                        </a:spcAft>
                      </a:pPr>
                      <a:r>
                        <a:rPr lang="en-US" sz="1200" b="1" dirty="0">
                          <a:solidFill>
                            <a:srgbClr val="487E94"/>
                          </a:solidFill>
                          <a:effectLst/>
                          <a:latin typeface="Arial" panose="020B0604020202020204" pitchFamily="34" charset="0"/>
                          <a:ea typeface="Trebuchet MS" panose="020B0603020202020204" pitchFamily="34" charset="0"/>
                          <a:cs typeface="Arial" panose="020B0604020202020204" pitchFamily="34" charset="0"/>
                        </a:rPr>
                        <a:t>EXPENDITURE</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0800">
                        <a:spcBef>
                          <a:spcPts val="38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Finance cost</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a:spcBef>
                          <a:spcPts val="5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R="193675" algn="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a:spcBef>
                          <a:spcPts val="5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R="86360" algn="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(4 008)</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4155231015"/>
                  </a:ext>
                </a:extLst>
              </a:tr>
              <a:tr h="198582">
                <a:tc>
                  <a:txBody>
                    <a:bodyPr/>
                    <a:lstStyle/>
                    <a:p>
                      <a:pPr marL="50165">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ICT Rapid Deployment and Connectivity project</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93675"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8636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(537)</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181683989"/>
                  </a:ext>
                </a:extLst>
              </a:tr>
              <a:tr h="198582">
                <a:tc>
                  <a:txBody>
                    <a:bodyPr/>
                    <a:lstStyle/>
                    <a:p>
                      <a:pPr marL="50165">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Broadcasting Digital Migration Project (BDM)</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L="806450" marR="148590" algn="ct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12</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93675"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(32 166)</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8636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(303 985)</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242786177"/>
                  </a:ext>
                </a:extLst>
              </a:tr>
              <a:tr h="198582">
                <a:tc>
                  <a:txBody>
                    <a:bodyPr/>
                    <a:lstStyle/>
                    <a:p>
                      <a:pPr marL="50800">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Broadband project</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L="806450" marR="148590" algn="ct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13</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93675"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(14 802)</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8636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(33 086)</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599460511"/>
                  </a:ext>
                </a:extLst>
              </a:tr>
              <a:tr h="198582">
                <a:tc>
                  <a:txBody>
                    <a:bodyPr/>
                    <a:lstStyle/>
                    <a:p>
                      <a:pPr marL="50800">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Audit Fees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L="806450" marR="148590" algn="ct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11</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93675"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(1 095)</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8636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(910)</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2924444514"/>
                  </a:ext>
                </a:extLst>
              </a:tr>
              <a:tr h="191177">
                <a:tc>
                  <a:txBody>
                    <a:bodyPr/>
                    <a:lstStyle/>
                    <a:p>
                      <a:pPr marL="50800">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Administrative Expenses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L="806450" marR="147955" algn="ct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10</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93675"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(4)</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R="85725"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(2)</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86738977"/>
                  </a:ext>
                </a:extLst>
              </a:tr>
              <a:tr h="191177">
                <a:tc>
                  <a:txBody>
                    <a:bodyPr/>
                    <a:lstStyle/>
                    <a:p>
                      <a:pPr marL="50800">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Total Expenditure</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marR="193675"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(48 067)</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marR="85725"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(342 528)</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extLst>
                  <a:ext uri="{0D108BD9-81ED-4DB2-BD59-A6C34878D82A}">
                    <a16:rowId xmlns:a16="http://schemas.microsoft.com/office/drawing/2014/main" xmlns="" val="2198292219"/>
                  </a:ext>
                </a:extLst>
              </a:tr>
              <a:tr h="191850">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13187348"/>
                  </a:ext>
                </a:extLst>
              </a:tr>
              <a:tr h="191177">
                <a:tc>
                  <a:txBody>
                    <a:bodyPr/>
                    <a:lstStyle/>
                    <a:p>
                      <a:pPr marL="50800">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Surplus/(deficit) for the year</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marR="193675"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91 011</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marR="85725"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(183 409)</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extLst>
                  <a:ext uri="{0D108BD9-81ED-4DB2-BD59-A6C34878D82A}">
                    <a16:rowId xmlns:a16="http://schemas.microsoft.com/office/drawing/2014/main" xmlns="" val="2286373642"/>
                  </a:ext>
                </a:extLst>
              </a:tr>
            </a:tbl>
          </a:graphicData>
        </a:graphic>
      </p:graphicFrame>
    </p:spTree>
    <p:extLst>
      <p:ext uri="{BB962C8B-B14F-4D97-AF65-F5344CB8AC3E}">
        <p14:creationId xmlns:p14="http://schemas.microsoft.com/office/powerpoint/2010/main" xmlns="" val="15088895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1078585"/>
            <a:ext cx="12192000" cy="19956"/>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5015880" y="6484304"/>
            <a:ext cx="2232248" cy="257064"/>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0" i="0" u="none" strike="noStrike" kern="1200" cap="none" spc="0" normalizeH="0" baseline="0" noProof="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34</a:t>
            </a:fld>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90300" y="0"/>
            <a:ext cx="901700" cy="901700"/>
          </a:xfrm>
          <a:prstGeom prst="rect">
            <a:avLst/>
          </a:prstGeom>
        </p:spPr>
      </p:pic>
      <p:sp>
        <p:nvSpPr>
          <p:cNvPr id="12" name="Rectangle 11"/>
          <p:cNvSpPr/>
          <p:nvPr/>
        </p:nvSpPr>
        <p:spPr>
          <a:xfrm>
            <a:off x="1343472" y="188640"/>
            <a:ext cx="10153128" cy="707886"/>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smtClean="0">
              <a:ln>
                <a:noFill/>
              </a:ln>
              <a:solidFill>
                <a:srgbClr val="FF9900"/>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endParaRP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7176" y="0"/>
            <a:ext cx="1403648" cy="836712"/>
          </a:xfrm>
          <a:prstGeom prst="rect">
            <a:avLst/>
          </a:prstGeom>
          <a:noFill/>
          <a:ln>
            <a:noFill/>
          </a:ln>
        </p:spPr>
      </p:pic>
      <p:sp>
        <p:nvSpPr>
          <p:cNvPr id="10" name="Slide Number Placeholder 7"/>
          <p:cNvSpPr txBox="1">
            <a:spLocks/>
          </p:cNvSpPr>
          <p:nvPr/>
        </p:nvSpPr>
        <p:spPr bwMode="auto">
          <a:xfrm>
            <a:off x="4943872" y="5085184"/>
            <a:ext cx="568863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 name="Rectangle 12"/>
          <p:cNvSpPr/>
          <p:nvPr/>
        </p:nvSpPr>
        <p:spPr>
          <a:xfrm>
            <a:off x="2207568" y="220648"/>
            <a:ext cx="7776864"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2000" i="0" u="none" strike="noStrike" kern="0" cap="none" spc="0" normalizeH="0" baseline="0" noProof="0" dirty="0" smtClean="0">
                <a:ln>
                  <a:noFill/>
                </a:ln>
                <a:solidFill>
                  <a:srgbClr val="FF9900"/>
                </a:solidFill>
                <a:effectLst/>
                <a:uLnTx/>
                <a:uFillTx/>
                <a:sym typeface="Calibri"/>
              </a:rPr>
              <a:t>Audited USAF Annual Financial Statements 2019/2020</a:t>
            </a:r>
          </a:p>
          <a:p>
            <a:pPr marL="0" marR="0" lvl="0" indent="0" algn="ctr" defTabSz="914400" eaLnBrk="1" fontAlgn="auto" latinLnBrk="0" hangingPunct="1">
              <a:lnSpc>
                <a:spcPct val="100000"/>
              </a:lnSpc>
              <a:spcBef>
                <a:spcPts val="0"/>
              </a:spcBef>
              <a:spcAft>
                <a:spcPts val="0"/>
              </a:spcAft>
              <a:buClrTx/>
              <a:buSzTx/>
              <a:buFontTx/>
              <a:buNone/>
              <a:tabLst/>
              <a:defRPr/>
            </a:pPr>
            <a:r>
              <a:rPr lang="en-ZA" sz="2000" b="0" kern="0" dirty="0" smtClean="0">
                <a:solidFill>
                  <a:srgbClr val="FF9900"/>
                </a:solidFill>
                <a:sym typeface="Calibri"/>
              </a:rPr>
              <a:t>Statement of Changes in Net Assets </a:t>
            </a:r>
            <a:endParaRPr kumimoji="0" lang="en-ZA" sz="1800" b="0" i="0" u="none" strike="noStrike" kern="0" cap="none" spc="0" normalizeH="0" baseline="0" noProof="0" dirty="0" smtClean="0">
              <a:ln>
                <a:noFill/>
              </a:ln>
              <a:solidFill>
                <a:sysClr val="windowText" lastClr="000000"/>
              </a:solidFill>
              <a:effectLst/>
              <a:uLnTx/>
              <a:uFillTx/>
            </a:endParaRPr>
          </a:p>
        </p:txBody>
      </p:sp>
      <p:graphicFrame>
        <p:nvGraphicFramePr>
          <p:cNvPr id="2" name="Table 1"/>
          <p:cNvGraphicFramePr>
            <a:graphicFrameLocks noGrp="1"/>
          </p:cNvGraphicFramePr>
          <p:nvPr>
            <p:extLst>
              <p:ext uri="{D42A27DB-BD31-4B8C-83A1-F6EECF244321}">
                <p14:modId xmlns:p14="http://schemas.microsoft.com/office/powerpoint/2010/main" xmlns="" val="3923381610"/>
              </p:ext>
            </p:extLst>
          </p:nvPr>
        </p:nvGraphicFramePr>
        <p:xfrm>
          <a:off x="127176" y="1275426"/>
          <a:ext cx="11801472" cy="4347879"/>
        </p:xfrm>
        <a:graphic>
          <a:graphicData uri="http://schemas.openxmlformats.org/drawingml/2006/table">
            <a:tbl>
              <a:tblPr firstRow="1" firstCol="1" lastRow="1" lastCol="1" bandRow="1" bandCol="1"/>
              <a:tblGrid>
                <a:gridCol w="6616896">
                  <a:extLst>
                    <a:ext uri="{9D8B030D-6E8A-4147-A177-3AD203B41FA5}">
                      <a16:colId xmlns:a16="http://schemas.microsoft.com/office/drawing/2014/main" xmlns="" val="2804970048"/>
                    </a:ext>
                  </a:extLst>
                </a:gridCol>
                <a:gridCol w="2808312">
                  <a:extLst>
                    <a:ext uri="{9D8B030D-6E8A-4147-A177-3AD203B41FA5}">
                      <a16:colId xmlns:a16="http://schemas.microsoft.com/office/drawing/2014/main" xmlns="" val="888928421"/>
                    </a:ext>
                  </a:extLst>
                </a:gridCol>
                <a:gridCol w="2376264">
                  <a:extLst>
                    <a:ext uri="{9D8B030D-6E8A-4147-A177-3AD203B41FA5}">
                      <a16:colId xmlns:a16="http://schemas.microsoft.com/office/drawing/2014/main" xmlns="" val="4285641797"/>
                    </a:ext>
                  </a:extLst>
                </a:gridCol>
              </a:tblGrid>
              <a:tr h="296594">
                <a:tc>
                  <a:txBody>
                    <a:bodyPr/>
                    <a:lstStyle/>
                    <a:p>
                      <a:pPr marL="635">
                        <a:lnSpc>
                          <a:spcPts val="1040"/>
                        </a:lnSpc>
                        <a:spcAft>
                          <a:spcPts val="0"/>
                        </a:spcAft>
                      </a:pPr>
                      <a:endParaRPr lang="en-ZA" sz="11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a:noFill/>
                    </a:lnT>
                    <a:lnB>
                      <a:noFill/>
                    </a:lnB>
                  </a:tcPr>
                </a:tc>
                <a:tc gridSpan="2">
                  <a:txBody>
                    <a:bodyPr/>
                    <a:lstStyle/>
                    <a:p>
                      <a:pPr>
                        <a:spcAft>
                          <a:spcPts val="0"/>
                        </a:spcAft>
                      </a:pPr>
                      <a:r>
                        <a:rPr lang="en-US" sz="1000" dirty="0">
                          <a:effectLst/>
                          <a:latin typeface="Times New Roman" panose="02020603050405020304" pitchFamily="18" charset="0"/>
                          <a:ea typeface="Trebuchet MS" panose="020B0603020202020204" pitchFamily="34" charset="0"/>
                          <a:cs typeface="Trebuchet MS" panose="020B0603020202020204" pitchFamily="34" charset="0"/>
                        </a:rPr>
                        <a:t> </a:t>
                      </a:r>
                      <a:endParaRPr lang="en-ZA" sz="11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a:noFill/>
                    </a:lnT>
                    <a:lnB>
                      <a:noFill/>
                    </a:lnB>
                  </a:tcPr>
                </a:tc>
                <a:tc hMerge="1">
                  <a:txBody>
                    <a:bodyPr/>
                    <a:lstStyle/>
                    <a:p>
                      <a:endParaRPr lang="en-ZA"/>
                    </a:p>
                  </a:txBody>
                  <a:tcPr/>
                </a:tc>
                <a:extLst>
                  <a:ext uri="{0D108BD9-81ED-4DB2-BD59-A6C34878D82A}">
                    <a16:rowId xmlns:a16="http://schemas.microsoft.com/office/drawing/2014/main" xmlns="" val="3491273634"/>
                  </a:ext>
                </a:extLst>
              </a:tr>
              <a:tr h="639275">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487E94"/>
                    </a:solidFill>
                  </a:tcPr>
                </a:tc>
                <a:tc>
                  <a:txBody>
                    <a:bodyPr/>
                    <a:lstStyle/>
                    <a:p>
                      <a:pPr marL="271780" marR="203835" algn="ctr">
                        <a:lnSpc>
                          <a:spcPct val="92000"/>
                        </a:lnSpc>
                        <a:spcBef>
                          <a:spcPts val="250"/>
                        </a:spcBef>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Accumulated Surplus R’000</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487E94"/>
                    </a:solidFill>
                  </a:tcPr>
                </a:tc>
                <a:tc>
                  <a:txBody>
                    <a:bodyPr/>
                    <a:lstStyle/>
                    <a:p>
                      <a:pPr marL="135255" marR="205740" algn="ctr">
                        <a:lnSpc>
                          <a:spcPct val="92000"/>
                        </a:lnSpc>
                        <a:spcBef>
                          <a:spcPts val="250"/>
                        </a:spcBef>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Total Net Assets R’000</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487E94"/>
                    </a:solidFill>
                  </a:tcPr>
                </a:tc>
                <a:extLst>
                  <a:ext uri="{0D108BD9-81ED-4DB2-BD59-A6C34878D82A}">
                    <a16:rowId xmlns:a16="http://schemas.microsoft.com/office/drawing/2014/main" xmlns="" val="538363123"/>
                  </a:ext>
                </a:extLst>
              </a:tr>
              <a:tr h="391067">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0800">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Opening balance as previously reported</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R="156210" algn="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2 049 348</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R="86360" algn="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2 049 348</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865597258"/>
                  </a:ext>
                </a:extLst>
              </a:tr>
              <a:tr h="218543">
                <a:tc>
                  <a:txBody>
                    <a:bodyPr/>
                    <a:lstStyle/>
                    <a:p>
                      <a:pPr marL="50800">
                        <a:spcBef>
                          <a:spcPts val="200"/>
                        </a:spcBef>
                        <a:spcAft>
                          <a:spcPts val="0"/>
                        </a:spcAft>
                      </a:pPr>
                      <a:r>
                        <a:rPr lang="en-US" sz="1200" i="1" dirty="0">
                          <a:effectLst/>
                          <a:latin typeface="Arial" panose="020B0604020202020204" pitchFamily="34" charset="0"/>
                          <a:ea typeface="Trebuchet MS" panose="020B0603020202020204" pitchFamily="34" charset="0"/>
                          <a:cs typeface="Arial" panose="020B0604020202020204" pitchFamily="34" charset="0"/>
                        </a:rPr>
                        <a:t>Adjustments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875698972"/>
                  </a:ext>
                </a:extLst>
              </a:tr>
              <a:tr h="211110">
                <a:tc>
                  <a:txBody>
                    <a:bodyPr/>
                    <a:lstStyle/>
                    <a:p>
                      <a:pPr marL="50800">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Prior Year adjustments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5621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(315)</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R="8636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(315)</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40897370"/>
                  </a:ext>
                </a:extLst>
              </a:tr>
              <a:tr h="215569">
                <a:tc>
                  <a:txBody>
                    <a:bodyPr/>
                    <a:lstStyle/>
                    <a:p>
                      <a:pPr marL="50800">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Balance as at 1 April 2018 as reinstated*</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marR="156210"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2 049 033</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BCBEC0"/>
                    </a:solidFill>
                  </a:tcPr>
                </a:tc>
                <a:tc>
                  <a:txBody>
                    <a:bodyPr/>
                    <a:lstStyle/>
                    <a:p>
                      <a:pPr marR="86360"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2 049 033</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BCBEC0"/>
                    </a:solidFill>
                  </a:tcPr>
                </a:tc>
                <a:extLst>
                  <a:ext uri="{0D108BD9-81ED-4DB2-BD59-A6C34878D82A}">
                    <a16:rowId xmlns:a16="http://schemas.microsoft.com/office/drawing/2014/main" xmlns="" val="1948566243"/>
                  </a:ext>
                </a:extLst>
              </a:tr>
              <a:tr h="223002">
                <a:tc>
                  <a:txBody>
                    <a:bodyPr/>
                    <a:lstStyle/>
                    <a:p>
                      <a:pPr marL="50800">
                        <a:spcBef>
                          <a:spcPts val="230"/>
                        </a:spcBef>
                        <a:spcAft>
                          <a:spcPts val="0"/>
                        </a:spcAft>
                      </a:pPr>
                      <a:r>
                        <a:rPr lang="en-US" sz="1200" i="1" dirty="0">
                          <a:effectLst/>
                          <a:latin typeface="Arial" panose="020B0604020202020204" pitchFamily="34" charset="0"/>
                          <a:ea typeface="Trebuchet MS" panose="020B0603020202020204" pitchFamily="34" charset="0"/>
                          <a:cs typeface="Arial" panose="020B0604020202020204" pitchFamily="34" charset="0"/>
                        </a:rPr>
                        <a:t>Changes in net assets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796960613"/>
                  </a:ext>
                </a:extLst>
              </a:tr>
              <a:tr h="211110">
                <a:tc>
                  <a:txBody>
                    <a:bodyPr/>
                    <a:lstStyle/>
                    <a:p>
                      <a:pPr marL="50800">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Deficit for the period</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5621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(183 409)</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R="8636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(183 409)</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43612332"/>
                  </a:ext>
                </a:extLst>
              </a:tr>
              <a:tr h="211853">
                <a:tc>
                  <a:txBody>
                    <a:bodyPr/>
                    <a:lstStyle/>
                    <a:p>
                      <a:pPr marL="50800">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Total changes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marR="156210"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(183 409)</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marR="86360"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(183 409)</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extLst>
                  <a:ext uri="{0D108BD9-81ED-4DB2-BD59-A6C34878D82A}">
                    <a16:rowId xmlns:a16="http://schemas.microsoft.com/office/drawing/2014/main" xmlns="" val="1586721308"/>
                  </a:ext>
                </a:extLst>
              </a:tr>
              <a:tr h="220029">
                <a:tc>
                  <a:txBody>
                    <a:bodyPr/>
                    <a:lstStyle/>
                    <a:p>
                      <a:pPr marL="50800">
                        <a:spcBef>
                          <a:spcPts val="20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Opening balance as previously reported</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56210" algn="r">
                        <a:spcBef>
                          <a:spcPts val="20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1 849 608</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R="86360" algn="r">
                        <a:spcBef>
                          <a:spcPts val="20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1 849 608</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70075293"/>
                  </a:ext>
                </a:extLst>
              </a:tr>
              <a:tr h="218543">
                <a:tc>
                  <a:txBody>
                    <a:bodyPr/>
                    <a:lstStyle/>
                    <a:p>
                      <a:pPr marL="50800">
                        <a:spcBef>
                          <a:spcPts val="200"/>
                        </a:spcBef>
                        <a:spcAft>
                          <a:spcPts val="0"/>
                        </a:spcAft>
                      </a:pPr>
                      <a:r>
                        <a:rPr lang="en-US" sz="1200" i="1" dirty="0">
                          <a:effectLst/>
                          <a:latin typeface="Arial" panose="020B0604020202020204" pitchFamily="34" charset="0"/>
                          <a:ea typeface="Trebuchet MS" panose="020B0603020202020204" pitchFamily="34" charset="0"/>
                          <a:cs typeface="Arial" panose="020B0604020202020204" pitchFamily="34" charset="0"/>
                        </a:rPr>
                        <a:t>Adjustments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3567867974"/>
                  </a:ext>
                </a:extLst>
              </a:tr>
              <a:tr h="210365">
                <a:tc>
                  <a:txBody>
                    <a:bodyPr/>
                    <a:lstStyle/>
                    <a:p>
                      <a:pPr marL="50800">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Adjustment of prior year expenses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5621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16 015</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R="8636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16 015</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2215738"/>
                  </a:ext>
                </a:extLst>
              </a:tr>
              <a:tr h="215569">
                <a:tc>
                  <a:txBody>
                    <a:bodyPr/>
                    <a:lstStyle/>
                    <a:p>
                      <a:pPr marL="50800">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Balance as at 1 April 2019 as reinstated*</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marR="156210"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1 865 623</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BCBEC0"/>
                    </a:solidFill>
                  </a:tcPr>
                </a:tc>
                <a:tc>
                  <a:txBody>
                    <a:bodyPr/>
                    <a:lstStyle/>
                    <a:p>
                      <a:pPr marR="86360"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1 865 623</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BCBEC0"/>
                    </a:solidFill>
                  </a:tcPr>
                </a:tc>
                <a:extLst>
                  <a:ext uri="{0D108BD9-81ED-4DB2-BD59-A6C34878D82A}">
                    <a16:rowId xmlns:a16="http://schemas.microsoft.com/office/drawing/2014/main" xmlns="" val="1343949635"/>
                  </a:ext>
                </a:extLst>
              </a:tr>
              <a:tr h="223746">
                <a:tc>
                  <a:txBody>
                    <a:bodyPr/>
                    <a:lstStyle/>
                    <a:p>
                      <a:pPr marL="50800">
                        <a:spcBef>
                          <a:spcPts val="230"/>
                        </a:spcBef>
                        <a:spcAft>
                          <a:spcPts val="0"/>
                        </a:spcAft>
                      </a:pPr>
                      <a:r>
                        <a:rPr lang="en-US" sz="1200" i="1" dirty="0">
                          <a:effectLst/>
                          <a:latin typeface="Arial" panose="020B0604020202020204" pitchFamily="34" charset="0"/>
                          <a:ea typeface="Trebuchet MS" panose="020B0603020202020204" pitchFamily="34" charset="0"/>
                          <a:cs typeface="Arial" panose="020B0604020202020204" pitchFamily="34" charset="0"/>
                        </a:rPr>
                        <a:t>Changes in net assets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 </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455862161"/>
                  </a:ext>
                </a:extLst>
              </a:tr>
              <a:tr h="219286">
                <a:tc>
                  <a:txBody>
                    <a:bodyPr/>
                    <a:lstStyle/>
                    <a:p>
                      <a:pPr marL="50800">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Surplus / (Deficit) for the period</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5621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91 011</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8636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91 011</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444270580"/>
                  </a:ext>
                </a:extLst>
              </a:tr>
              <a:tr h="210365">
                <a:tc>
                  <a:txBody>
                    <a:bodyPr/>
                    <a:lstStyle/>
                    <a:p>
                      <a:pPr marL="50800">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Total Changes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15621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91 011</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R="86360" algn="r">
                        <a:spcBef>
                          <a:spcPts val="20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91 011</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07378138"/>
                  </a:ext>
                </a:extLst>
              </a:tr>
              <a:tr h="211853">
                <a:tc>
                  <a:txBody>
                    <a:bodyPr/>
                    <a:lstStyle/>
                    <a:p>
                      <a:pPr marL="50800">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Balance as at 31 March 2020</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marR="156210"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1 956 634</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marR="86360" algn="r">
                        <a:spcBef>
                          <a:spcPts val="145"/>
                        </a:spcBef>
                        <a:spcAft>
                          <a:spcPts val="0"/>
                        </a:spcAft>
                      </a:pPr>
                      <a:r>
                        <a:rPr lang="en-US" sz="1200" b="1" dirty="0">
                          <a:effectLst/>
                          <a:latin typeface="Arial" panose="020B0604020202020204" pitchFamily="34" charset="0"/>
                          <a:ea typeface="Trebuchet MS" panose="020B0603020202020204" pitchFamily="34" charset="0"/>
                          <a:cs typeface="Arial" panose="020B0604020202020204" pitchFamily="34" charset="0"/>
                        </a:rPr>
                        <a:t>1 956 634</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extLst>
                  <a:ext uri="{0D108BD9-81ED-4DB2-BD59-A6C34878D82A}">
                    <a16:rowId xmlns:a16="http://schemas.microsoft.com/office/drawing/2014/main" xmlns="" val="77410878"/>
                  </a:ext>
                </a:extLst>
              </a:tr>
            </a:tbl>
          </a:graphicData>
        </a:graphic>
      </p:graphicFrame>
    </p:spTree>
    <p:extLst>
      <p:ext uri="{BB962C8B-B14F-4D97-AF65-F5344CB8AC3E}">
        <p14:creationId xmlns:p14="http://schemas.microsoft.com/office/powerpoint/2010/main" xmlns="" val="23608571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1078585"/>
            <a:ext cx="12192000" cy="19956"/>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5015880" y="6484304"/>
            <a:ext cx="2232248" cy="257064"/>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0" i="0" u="none" strike="noStrike" kern="1200" cap="none" spc="0" normalizeH="0" baseline="0" noProof="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35</a:t>
            </a:fld>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90300" y="0"/>
            <a:ext cx="901700" cy="901700"/>
          </a:xfrm>
          <a:prstGeom prst="rect">
            <a:avLst/>
          </a:prstGeom>
        </p:spPr>
      </p:pic>
      <p:sp>
        <p:nvSpPr>
          <p:cNvPr id="12" name="Rectangle 11"/>
          <p:cNvSpPr/>
          <p:nvPr/>
        </p:nvSpPr>
        <p:spPr>
          <a:xfrm>
            <a:off x="1343472" y="188640"/>
            <a:ext cx="10153128" cy="707886"/>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smtClean="0">
              <a:ln>
                <a:noFill/>
              </a:ln>
              <a:solidFill>
                <a:srgbClr val="FF9900"/>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endParaRP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7176" y="0"/>
            <a:ext cx="1403648" cy="836712"/>
          </a:xfrm>
          <a:prstGeom prst="rect">
            <a:avLst/>
          </a:prstGeom>
          <a:noFill/>
          <a:ln>
            <a:noFill/>
          </a:ln>
        </p:spPr>
      </p:pic>
      <p:sp>
        <p:nvSpPr>
          <p:cNvPr id="10" name="Slide Number Placeholder 7"/>
          <p:cNvSpPr txBox="1">
            <a:spLocks/>
          </p:cNvSpPr>
          <p:nvPr/>
        </p:nvSpPr>
        <p:spPr bwMode="auto">
          <a:xfrm>
            <a:off x="4943872" y="5085184"/>
            <a:ext cx="568863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 name="Rectangle 12"/>
          <p:cNvSpPr/>
          <p:nvPr/>
        </p:nvSpPr>
        <p:spPr>
          <a:xfrm>
            <a:off x="1631504" y="249763"/>
            <a:ext cx="8856984" cy="67710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2000" i="0" u="none" strike="noStrike" kern="0" cap="none" spc="0" normalizeH="0" baseline="0" noProof="0" dirty="0" smtClean="0">
                <a:ln>
                  <a:noFill/>
                </a:ln>
                <a:solidFill>
                  <a:srgbClr val="FF9900"/>
                </a:solidFill>
                <a:effectLst/>
                <a:uLnTx/>
                <a:uFillTx/>
                <a:sym typeface="Calibri"/>
              </a:rPr>
              <a:t>Audited USAF Annual Financial Statements 2019/2020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smtClean="0">
                <a:ln>
                  <a:noFill/>
                </a:ln>
                <a:solidFill>
                  <a:srgbClr val="FF9900"/>
                </a:solidFill>
                <a:effectLst/>
                <a:uLnTx/>
                <a:uFillTx/>
              </a:rPr>
              <a:t>Statement of Comparison of Budgets and Actual</a:t>
            </a:r>
            <a:r>
              <a:rPr kumimoji="0" lang="en-ZA" sz="1800" b="0" i="0" u="none" strike="noStrike" kern="0" cap="none" spc="0" normalizeH="0" noProof="0" dirty="0" smtClean="0">
                <a:ln>
                  <a:noFill/>
                </a:ln>
                <a:solidFill>
                  <a:srgbClr val="FF9900"/>
                </a:solidFill>
                <a:effectLst/>
                <a:uLnTx/>
                <a:uFillTx/>
              </a:rPr>
              <a:t> Amounts </a:t>
            </a:r>
            <a:endParaRPr kumimoji="0" lang="en-ZA" sz="1800" b="0" i="0" u="none" strike="noStrike" kern="0" cap="none" spc="0" normalizeH="0" baseline="0" noProof="0" dirty="0" smtClean="0">
              <a:ln>
                <a:noFill/>
              </a:ln>
              <a:solidFill>
                <a:srgbClr val="FF9900"/>
              </a:solidFill>
              <a:effectLst/>
              <a:uLnTx/>
              <a:uFillTx/>
            </a:endParaRPr>
          </a:p>
        </p:txBody>
      </p:sp>
      <p:grpSp>
        <p:nvGrpSpPr>
          <p:cNvPr id="14" name="Group 13"/>
          <p:cNvGrpSpPr>
            <a:grpSpLocks/>
          </p:cNvGrpSpPr>
          <p:nvPr/>
        </p:nvGrpSpPr>
        <p:grpSpPr bwMode="auto">
          <a:xfrm>
            <a:off x="0" y="1138398"/>
            <a:ext cx="12192000" cy="883013"/>
            <a:chOff x="1417" y="189"/>
            <a:chExt cx="9355" cy="1373"/>
          </a:xfrm>
        </p:grpSpPr>
        <p:sp>
          <p:nvSpPr>
            <p:cNvPr id="15" name="AutoShape 37"/>
            <p:cNvSpPr>
              <a:spLocks/>
            </p:cNvSpPr>
            <p:nvPr/>
          </p:nvSpPr>
          <p:spPr bwMode="auto">
            <a:xfrm>
              <a:off x="1417" y="189"/>
              <a:ext cx="9355" cy="1159"/>
            </a:xfrm>
            <a:custGeom>
              <a:avLst/>
              <a:gdLst>
                <a:gd name="T0" fmla="+- 0 4873 1417"/>
                <a:gd name="T1" fmla="*/ T0 w 9355"/>
                <a:gd name="T2" fmla="+- 0 189 189"/>
                <a:gd name="T3" fmla="*/ 189 h 1159"/>
                <a:gd name="T4" fmla="+- 0 3981 1417"/>
                <a:gd name="T5" fmla="*/ T4 w 9355"/>
                <a:gd name="T6" fmla="+- 0 189 189"/>
                <a:gd name="T7" fmla="*/ 189 h 1159"/>
                <a:gd name="T8" fmla="+- 0 3090 1417"/>
                <a:gd name="T9" fmla="*/ T8 w 9355"/>
                <a:gd name="T10" fmla="+- 0 189 189"/>
                <a:gd name="T11" fmla="*/ 189 h 1159"/>
                <a:gd name="T12" fmla="+- 0 1417 1417"/>
                <a:gd name="T13" fmla="*/ T12 w 9355"/>
                <a:gd name="T14" fmla="+- 0 189 189"/>
                <a:gd name="T15" fmla="*/ 189 h 1159"/>
                <a:gd name="T16" fmla="+- 0 1417 1417"/>
                <a:gd name="T17" fmla="*/ T16 w 9355"/>
                <a:gd name="T18" fmla="+- 0 1348 189"/>
                <a:gd name="T19" fmla="*/ 1348 h 1159"/>
                <a:gd name="T20" fmla="+- 0 3090 1417"/>
                <a:gd name="T21" fmla="*/ T20 w 9355"/>
                <a:gd name="T22" fmla="+- 0 1348 189"/>
                <a:gd name="T23" fmla="*/ 1348 h 1159"/>
                <a:gd name="T24" fmla="+- 0 3981 1417"/>
                <a:gd name="T25" fmla="*/ T24 w 9355"/>
                <a:gd name="T26" fmla="+- 0 1348 189"/>
                <a:gd name="T27" fmla="*/ 1348 h 1159"/>
                <a:gd name="T28" fmla="+- 0 4873 1417"/>
                <a:gd name="T29" fmla="*/ T28 w 9355"/>
                <a:gd name="T30" fmla="+- 0 1348 189"/>
                <a:gd name="T31" fmla="*/ 1348 h 1159"/>
                <a:gd name="T32" fmla="+- 0 4873 1417"/>
                <a:gd name="T33" fmla="*/ T32 w 9355"/>
                <a:gd name="T34" fmla="+- 0 189 189"/>
                <a:gd name="T35" fmla="*/ 189 h 1159"/>
                <a:gd name="T36" fmla="+- 0 7547 1417"/>
                <a:gd name="T37" fmla="*/ T36 w 9355"/>
                <a:gd name="T38" fmla="+- 0 189 189"/>
                <a:gd name="T39" fmla="*/ 189 h 1159"/>
                <a:gd name="T40" fmla="+- 0 6656 1417"/>
                <a:gd name="T41" fmla="*/ T40 w 9355"/>
                <a:gd name="T42" fmla="+- 0 189 189"/>
                <a:gd name="T43" fmla="*/ 189 h 1159"/>
                <a:gd name="T44" fmla="+- 0 6656 1417"/>
                <a:gd name="T45" fmla="*/ T44 w 9355"/>
                <a:gd name="T46" fmla="+- 0 189 189"/>
                <a:gd name="T47" fmla="*/ 189 h 1159"/>
                <a:gd name="T48" fmla="+- 0 5764 1417"/>
                <a:gd name="T49" fmla="*/ T48 w 9355"/>
                <a:gd name="T50" fmla="+- 0 189 189"/>
                <a:gd name="T51" fmla="*/ 189 h 1159"/>
                <a:gd name="T52" fmla="+- 0 4873 1417"/>
                <a:gd name="T53" fmla="*/ T52 w 9355"/>
                <a:gd name="T54" fmla="+- 0 189 189"/>
                <a:gd name="T55" fmla="*/ 189 h 1159"/>
                <a:gd name="T56" fmla="+- 0 4873 1417"/>
                <a:gd name="T57" fmla="*/ T56 w 9355"/>
                <a:gd name="T58" fmla="+- 0 1348 189"/>
                <a:gd name="T59" fmla="*/ 1348 h 1159"/>
                <a:gd name="T60" fmla="+- 0 5764 1417"/>
                <a:gd name="T61" fmla="*/ T60 w 9355"/>
                <a:gd name="T62" fmla="+- 0 1348 189"/>
                <a:gd name="T63" fmla="*/ 1348 h 1159"/>
                <a:gd name="T64" fmla="+- 0 6656 1417"/>
                <a:gd name="T65" fmla="*/ T64 w 9355"/>
                <a:gd name="T66" fmla="+- 0 1348 189"/>
                <a:gd name="T67" fmla="*/ 1348 h 1159"/>
                <a:gd name="T68" fmla="+- 0 6656 1417"/>
                <a:gd name="T69" fmla="*/ T68 w 9355"/>
                <a:gd name="T70" fmla="+- 0 1348 189"/>
                <a:gd name="T71" fmla="*/ 1348 h 1159"/>
                <a:gd name="T72" fmla="+- 0 7547 1417"/>
                <a:gd name="T73" fmla="*/ T72 w 9355"/>
                <a:gd name="T74" fmla="+- 0 1348 189"/>
                <a:gd name="T75" fmla="*/ 1348 h 1159"/>
                <a:gd name="T76" fmla="+- 0 7547 1417"/>
                <a:gd name="T77" fmla="*/ T76 w 9355"/>
                <a:gd name="T78" fmla="+- 0 189 189"/>
                <a:gd name="T79" fmla="*/ 189 h 1159"/>
                <a:gd name="T80" fmla="+- 0 10772 1417"/>
                <a:gd name="T81" fmla="*/ T80 w 9355"/>
                <a:gd name="T82" fmla="+- 0 189 189"/>
                <a:gd name="T83" fmla="*/ 189 h 1159"/>
                <a:gd name="T84" fmla="+- 0 7547 1417"/>
                <a:gd name="T85" fmla="*/ T84 w 9355"/>
                <a:gd name="T86" fmla="+- 0 189 189"/>
                <a:gd name="T87" fmla="*/ 189 h 1159"/>
                <a:gd name="T88" fmla="+- 0 7547 1417"/>
                <a:gd name="T89" fmla="*/ T88 w 9355"/>
                <a:gd name="T90" fmla="+- 0 1348 189"/>
                <a:gd name="T91" fmla="*/ 1348 h 1159"/>
                <a:gd name="T92" fmla="+- 0 10772 1417"/>
                <a:gd name="T93" fmla="*/ T92 w 9355"/>
                <a:gd name="T94" fmla="+- 0 1348 189"/>
                <a:gd name="T95" fmla="*/ 1348 h 1159"/>
                <a:gd name="T96" fmla="+- 0 10772 1417"/>
                <a:gd name="T97" fmla="*/ T96 w 9355"/>
                <a:gd name="T98" fmla="+- 0 189 189"/>
                <a:gd name="T99" fmla="*/ 189 h 11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9355" h="1159">
                  <a:moveTo>
                    <a:pt x="3456" y="0"/>
                  </a:moveTo>
                  <a:lnTo>
                    <a:pt x="2564" y="0"/>
                  </a:lnTo>
                  <a:lnTo>
                    <a:pt x="1673" y="0"/>
                  </a:lnTo>
                  <a:lnTo>
                    <a:pt x="0" y="0"/>
                  </a:lnTo>
                  <a:lnTo>
                    <a:pt x="0" y="1159"/>
                  </a:lnTo>
                  <a:lnTo>
                    <a:pt x="1673" y="1159"/>
                  </a:lnTo>
                  <a:lnTo>
                    <a:pt x="2564" y="1159"/>
                  </a:lnTo>
                  <a:lnTo>
                    <a:pt x="3456" y="1159"/>
                  </a:lnTo>
                  <a:lnTo>
                    <a:pt x="3456" y="0"/>
                  </a:lnTo>
                  <a:close/>
                  <a:moveTo>
                    <a:pt x="6130" y="0"/>
                  </a:moveTo>
                  <a:lnTo>
                    <a:pt x="5239" y="0"/>
                  </a:lnTo>
                  <a:lnTo>
                    <a:pt x="4347" y="0"/>
                  </a:lnTo>
                  <a:lnTo>
                    <a:pt x="3456" y="0"/>
                  </a:lnTo>
                  <a:lnTo>
                    <a:pt x="3456" y="1159"/>
                  </a:lnTo>
                  <a:lnTo>
                    <a:pt x="4347" y="1159"/>
                  </a:lnTo>
                  <a:lnTo>
                    <a:pt x="5239" y="1159"/>
                  </a:lnTo>
                  <a:lnTo>
                    <a:pt x="6130" y="1159"/>
                  </a:lnTo>
                  <a:lnTo>
                    <a:pt x="6130" y="0"/>
                  </a:lnTo>
                  <a:close/>
                  <a:moveTo>
                    <a:pt x="9355" y="0"/>
                  </a:moveTo>
                  <a:lnTo>
                    <a:pt x="6130" y="0"/>
                  </a:lnTo>
                  <a:lnTo>
                    <a:pt x="6130" y="1159"/>
                  </a:lnTo>
                  <a:lnTo>
                    <a:pt x="9355" y="1159"/>
                  </a:lnTo>
                  <a:lnTo>
                    <a:pt x="9355" y="0"/>
                  </a:lnTo>
                  <a:close/>
                </a:path>
              </a:pathLst>
            </a:custGeom>
            <a:solidFill>
              <a:srgbClr val="487E94"/>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sysClr val="windowText" lastClr="000000"/>
                </a:solidFill>
                <a:effectLst/>
                <a:uLnTx/>
                <a:uFillTx/>
              </a:endParaRPr>
            </a:p>
          </p:txBody>
        </p:sp>
        <p:sp>
          <p:nvSpPr>
            <p:cNvPr id="16" name="Text Box 36"/>
            <p:cNvSpPr txBox="1">
              <a:spLocks noChangeArrowheads="1"/>
            </p:cNvSpPr>
            <p:nvPr/>
          </p:nvSpPr>
          <p:spPr bwMode="auto">
            <a:xfrm>
              <a:off x="1497" y="667"/>
              <a:ext cx="2323" cy="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marL="1166495" marR="0" lvl="0" indent="-40640" defTabSz="914400" eaLnBrk="1" fontAlgn="auto" latinLnBrk="0" hangingPunct="1">
                <a:lnSpc>
                  <a:spcPct val="102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            Approved </a:t>
              </a:r>
              <a:r>
                <a:rPr kumimoji="0" lang="en-US" sz="900" b="0" i="0" u="none" strike="noStrike" kern="0" cap="none" spc="0" normalizeH="0" baseline="0" noProof="0" dirty="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Budget</a:t>
              </a:r>
              <a:endParaRPr kumimoji="0" lang="en-ZA" sz="11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tab pos="1193800" algn="l"/>
                </a:tabLst>
                <a:defRPr/>
              </a:pPr>
              <a:r>
                <a:rPr kumimoji="0" lang="en-US" sz="800" b="1" i="0" u="none" strike="noStrike" kern="0" cap="none" spc="0" normalizeH="0" baseline="0" noProof="0" dirty="0">
                  <a:ln>
                    <a:noFill/>
                  </a:ln>
                  <a:solidFill>
                    <a:srgbClr val="FFFFFF"/>
                  </a:solidFill>
                  <a:effectLst/>
                  <a:uLnTx/>
                  <a:uFillTx/>
                  <a:latin typeface="Verdana" panose="020B0604030504040204" pitchFamily="34" charset="0"/>
                  <a:ea typeface="Trebuchet MS" panose="020B0603020202020204" pitchFamily="34" charset="0"/>
                  <a:cs typeface="Trebuchet MS" panose="020B0603020202020204" pitchFamily="34" charset="0"/>
                </a:rPr>
                <a:t>Budget</a:t>
              </a:r>
              <a:r>
                <a:rPr kumimoji="0" lang="en-US" sz="800" b="1" i="0" u="none" strike="noStrike" kern="0" cap="none" spc="-180" normalizeH="0" baseline="0" noProof="0" dirty="0">
                  <a:ln>
                    <a:noFill/>
                  </a:ln>
                  <a:solidFill>
                    <a:srgbClr val="FFFFFF"/>
                  </a:solidFill>
                  <a:effectLst/>
                  <a:uLnTx/>
                  <a:uFillTx/>
                  <a:latin typeface="Verdana" panose="020B0604030504040204" pitchFamily="34" charset="0"/>
                  <a:ea typeface="Trebuchet MS" panose="020B0603020202020204" pitchFamily="34" charset="0"/>
                  <a:cs typeface="Trebuchet MS" panose="020B0603020202020204" pitchFamily="34" charset="0"/>
                </a:rPr>
                <a:t> </a:t>
              </a:r>
              <a:r>
                <a:rPr kumimoji="0" lang="en-US" sz="800" b="1" i="0" u="none" strike="noStrike" kern="0" cap="none" spc="0" normalizeH="0" baseline="0" noProof="0" dirty="0">
                  <a:ln>
                    <a:noFill/>
                  </a:ln>
                  <a:solidFill>
                    <a:srgbClr val="FFFFFF"/>
                  </a:solidFill>
                  <a:effectLst/>
                  <a:uLnTx/>
                  <a:uFillTx/>
                  <a:latin typeface="Verdana" panose="020B0604030504040204" pitchFamily="34" charset="0"/>
                  <a:ea typeface="Trebuchet MS" panose="020B0603020202020204" pitchFamily="34" charset="0"/>
                  <a:cs typeface="Trebuchet MS" panose="020B0603020202020204" pitchFamily="34" charset="0"/>
                </a:rPr>
                <a:t>on</a:t>
              </a:r>
              <a:r>
                <a:rPr kumimoji="0" lang="en-US" sz="800" b="1" i="0" u="none" strike="noStrike" kern="0" cap="none" spc="-180" normalizeH="0" baseline="0" noProof="0" dirty="0">
                  <a:ln>
                    <a:noFill/>
                  </a:ln>
                  <a:solidFill>
                    <a:srgbClr val="FFFFFF"/>
                  </a:solidFill>
                  <a:effectLst/>
                  <a:uLnTx/>
                  <a:uFillTx/>
                  <a:latin typeface="Verdana" panose="020B0604030504040204" pitchFamily="34" charset="0"/>
                  <a:ea typeface="Trebuchet MS" panose="020B0603020202020204" pitchFamily="34" charset="0"/>
                  <a:cs typeface="Trebuchet MS" panose="020B0603020202020204" pitchFamily="34" charset="0"/>
                </a:rPr>
                <a:t> </a:t>
              </a:r>
              <a:r>
                <a:rPr kumimoji="0" lang="en-US" sz="800" b="1" i="0" u="none" strike="noStrike" kern="0" cap="none" spc="0" normalizeH="0" baseline="0" noProof="0" dirty="0">
                  <a:ln>
                    <a:noFill/>
                  </a:ln>
                  <a:solidFill>
                    <a:srgbClr val="FFFFFF"/>
                  </a:solidFill>
                  <a:effectLst/>
                  <a:uLnTx/>
                  <a:uFillTx/>
                  <a:latin typeface="Verdana" panose="020B0604030504040204" pitchFamily="34" charset="0"/>
                  <a:ea typeface="Trebuchet MS" panose="020B0603020202020204" pitchFamily="34" charset="0"/>
                  <a:cs typeface="Trebuchet MS" panose="020B0603020202020204" pitchFamily="34" charset="0"/>
                </a:rPr>
                <a:t>Cash</a:t>
              </a:r>
              <a:r>
                <a:rPr kumimoji="0" lang="en-US" sz="800" b="1" i="0" u="none" strike="noStrike" kern="0" cap="none" spc="-175" normalizeH="0" baseline="0" noProof="0" dirty="0">
                  <a:ln>
                    <a:noFill/>
                  </a:ln>
                  <a:solidFill>
                    <a:srgbClr val="FFFFFF"/>
                  </a:solidFill>
                  <a:effectLst/>
                  <a:uLnTx/>
                  <a:uFillTx/>
                  <a:latin typeface="Verdana" panose="020B0604030504040204" pitchFamily="34" charset="0"/>
                  <a:ea typeface="Trebuchet MS" panose="020B0603020202020204" pitchFamily="34" charset="0"/>
                  <a:cs typeface="Trebuchet MS" panose="020B0603020202020204" pitchFamily="34" charset="0"/>
                </a:rPr>
                <a:t> </a:t>
              </a:r>
              <a:r>
                <a:rPr kumimoji="0" lang="en-US" sz="800" b="1" i="0" u="none" strike="noStrike" kern="0" cap="none" spc="0" normalizeH="0" baseline="0" noProof="0" dirty="0" smtClean="0">
                  <a:ln>
                    <a:noFill/>
                  </a:ln>
                  <a:solidFill>
                    <a:srgbClr val="FFFFFF"/>
                  </a:solidFill>
                  <a:effectLst/>
                  <a:uLnTx/>
                  <a:uFillTx/>
                  <a:latin typeface="Verdana" panose="020B0604030504040204" pitchFamily="34" charset="0"/>
                  <a:ea typeface="Trebuchet MS" panose="020B0603020202020204" pitchFamily="34" charset="0"/>
                  <a:cs typeface="Trebuchet MS" panose="020B0603020202020204" pitchFamily="34" charset="0"/>
                </a:rPr>
                <a:t>Basis</a:t>
              </a:r>
              <a:r>
                <a:rPr kumimoji="0" lang="en-US" sz="800" b="1" i="0" u="none" strike="noStrike" kern="0" cap="none" spc="0" normalizeH="0" baseline="0" noProof="0" dirty="0">
                  <a:ln>
                    <a:noFill/>
                  </a:ln>
                  <a:solidFill>
                    <a:srgbClr val="FFFFFF"/>
                  </a:solidFill>
                  <a:effectLst/>
                  <a:uLnTx/>
                  <a:uFillTx/>
                  <a:latin typeface="Verdana" panose="020B0604030504040204" pitchFamily="34" charset="0"/>
                  <a:ea typeface="Trebuchet MS" panose="020B0603020202020204" pitchFamily="34" charset="0"/>
                  <a:cs typeface="Trebuchet MS" panose="020B0603020202020204" pitchFamily="34" charset="0"/>
                </a:rPr>
                <a:t>	</a:t>
              </a:r>
              <a:r>
                <a:rPr kumimoji="0" lang="en-US" sz="800" b="1" i="0" u="none" strike="noStrike" kern="0" cap="none" spc="0" normalizeH="0" baseline="0" noProof="0" dirty="0" smtClean="0">
                  <a:ln>
                    <a:noFill/>
                  </a:ln>
                  <a:solidFill>
                    <a:srgbClr val="FFFFFF"/>
                  </a:solidFill>
                  <a:effectLst/>
                  <a:uLnTx/>
                  <a:uFillTx/>
                  <a:latin typeface="Verdana" panose="020B0604030504040204" pitchFamily="34" charset="0"/>
                  <a:ea typeface="Trebuchet MS" panose="020B0603020202020204" pitchFamily="34" charset="0"/>
                  <a:cs typeface="Trebuchet MS" panose="020B0603020202020204" pitchFamily="34" charset="0"/>
                </a:rPr>
                <a:t>           </a:t>
              </a:r>
              <a:r>
                <a:rPr kumimoji="0" lang="en-US" sz="900" b="0" i="0" u="none" strike="noStrike" kern="0" cap="none" spc="0" normalizeH="0" baseline="0" noProof="0" dirty="0" smtClean="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R’000</a:t>
              </a:r>
              <a:endParaRPr kumimoji="0" lang="en-ZA" sz="11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17" name="Text Box 35"/>
            <p:cNvSpPr txBox="1">
              <a:spLocks noChangeArrowheads="1"/>
            </p:cNvSpPr>
            <p:nvPr/>
          </p:nvSpPr>
          <p:spPr bwMode="auto">
            <a:xfrm>
              <a:off x="4077" y="883"/>
              <a:ext cx="1609" cy="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104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Adjustments Final Budget</a:t>
              </a:r>
              <a:endParaRPr kumimoji="0" lang="en-ZA" sz="11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18" name="Text Box 34"/>
            <p:cNvSpPr txBox="1">
              <a:spLocks noChangeArrowheads="1"/>
            </p:cNvSpPr>
            <p:nvPr/>
          </p:nvSpPr>
          <p:spPr bwMode="auto">
            <a:xfrm>
              <a:off x="5686" y="235"/>
              <a:ext cx="1956" cy="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marL="97155" marR="0" lvl="0" indent="0" defTabSz="914400" eaLnBrk="1" fontAlgn="auto" latinLnBrk="0" hangingPunct="1">
                <a:lnSpc>
                  <a:spcPts val="1040"/>
                </a:lnSpc>
                <a:spcBef>
                  <a:spcPts val="0"/>
                </a:spcBef>
                <a:spcAft>
                  <a:spcPts val="0"/>
                </a:spcAft>
                <a:buClrTx/>
                <a:buSzTx/>
                <a:buFontTx/>
                <a:buNone/>
                <a:tabLst>
                  <a:tab pos="596900" algn="l"/>
                </a:tabLst>
                <a:defRPr/>
              </a:pPr>
              <a:r>
                <a:rPr kumimoji="0" lang="en-US" sz="900" b="0" i="0" u="none" strike="noStrike" kern="0" cap="none" spc="0" normalizeH="0" baseline="0" noProof="0" dirty="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Actual	</a:t>
              </a:r>
              <a:r>
                <a:rPr kumimoji="0" lang="en-US" sz="900" b="0" i="0" u="none" strike="noStrike" kern="0" cap="none" spc="0" normalizeH="0" baseline="0" noProof="0" dirty="0" smtClean="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                           Difference</a:t>
              </a:r>
              <a:endParaRPr kumimoji="0" lang="en-ZA" sz="11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1270" marR="11430" lvl="0" indent="-1905" defTabSz="914400" eaLnBrk="1" fontAlgn="auto" latinLnBrk="0" hangingPunct="1">
                <a:lnSpc>
                  <a:spcPct val="102000"/>
                </a:lnSpc>
                <a:spcBef>
                  <a:spcPts val="35"/>
                </a:spcBef>
                <a:spcAft>
                  <a:spcPts val="0"/>
                </a:spcAft>
                <a:buClrTx/>
                <a:buSzTx/>
                <a:buFontTx/>
                <a:buNone/>
                <a:tabLst>
                  <a:tab pos="560070" algn="l"/>
                  <a:tab pos="619760" algn="l"/>
                </a:tabLst>
                <a:defRPr/>
              </a:pPr>
              <a:r>
                <a:rPr kumimoji="0" lang="en-US" sz="900" b="0" i="0" u="none" strike="noStrike" kern="0" cap="none" spc="0" normalizeH="0" baseline="0" noProof="0" dirty="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amounts</a:t>
              </a:r>
              <a:r>
                <a:rPr kumimoji="0" lang="en-US" sz="900" b="0" i="0" u="none" strike="noStrike" kern="0" cap="none" spc="-155" normalizeH="0" baseline="0" noProof="0" dirty="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 </a:t>
              </a:r>
              <a:r>
                <a:rPr kumimoji="0" lang="en-US" sz="900" b="0" i="0" u="none" strike="noStrike" kern="0" cap="none" spc="0" normalizeH="0" baseline="0" noProof="0" dirty="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on		</a:t>
              </a:r>
              <a:r>
                <a:rPr kumimoji="0" lang="en-US" sz="900" b="0" i="0" u="none" strike="noStrike" kern="0" cap="none" spc="0" normalizeH="0" baseline="0" noProof="0" dirty="0" smtClean="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             between </a:t>
              </a:r>
              <a:r>
                <a:rPr kumimoji="0" lang="en-US" sz="900" b="0" i="0" u="none" strike="noStrike" kern="0" cap="none" spc="0" normalizeH="0" baseline="0" noProof="0" dirty="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comparable	</a:t>
              </a:r>
              <a:r>
                <a:rPr kumimoji="0" lang="en-US" sz="900" b="0" i="0" u="none" strike="noStrike" kern="0" cap="none" spc="0" normalizeH="0" baseline="0" noProof="0" dirty="0" smtClean="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                             final</a:t>
              </a:r>
              <a:r>
                <a:rPr kumimoji="0" lang="en-US" sz="900" b="0" i="0" u="none" strike="noStrike" kern="0" cap="none" spc="-45" normalizeH="0" baseline="0" noProof="0" dirty="0" smtClean="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 </a:t>
              </a:r>
              <a:r>
                <a:rPr kumimoji="0" lang="en-US" sz="900" b="0" i="0" u="none" strike="noStrike" kern="0" cap="none" spc="-15" normalizeH="0" baseline="0" noProof="0" dirty="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budget</a:t>
              </a:r>
              <a:endParaRPr kumimoji="0" lang="en-ZA" sz="11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121285" marR="0" lvl="0" indent="0" defTabSz="914400" eaLnBrk="1" fontAlgn="auto" latinLnBrk="0" hangingPunct="1">
                <a:lnSpc>
                  <a:spcPct val="100000"/>
                </a:lnSpc>
                <a:spcBef>
                  <a:spcPts val="5"/>
                </a:spcBef>
                <a:spcAft>
                  <a:spcPts val="0"/>
                </a:spcAft>
                <a:buClrTx/>
                <a:buSzTx/>
                <a:buFontTx/>
                <a:buNone/>
                <a:tabLst>
                  <a:tab pos="591185" algn="l"/>
                </a:tabLst>
                <a:defRPr/>
              </a:pPr>
              <a:r>
                <a:rPr kumimoji="0" lang="en-US" sz="900" b="0" i="0" u="none" strike="noStrike" kern="0" cap="none" spc="0" normalizeH="0" baseline="0" noProof="0" dirty="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basis	</a:t>
              </a:r>
              <a:r>
                <a:rPr kumimoji="0" lang="en-US" sz="900" b="0" i="0" u="none" strike="noStrike" kern="0" cap="none" spc="0" normalizeH="0" baseline="0" noProof="0" dirty="0" smtClean="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                              and</a:t>
              </a:r>
              <a:r>
                <a:rPr kumimoji="0" lang="en-US" sz="900" b="0" i="0" u="none" strike="noStrike" kern="0" cap="none" spc="-85" normalizeH="0" baseline="0" noProof="0" dirty="0" smtClean="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 </a:t>
              </a:r>
              <a:r>
                <a:rPr kumimoji="0" lang="en-US" sz="900" b="0" i="0" u="none" strike="noStrike" kern="0" cap="none" spc="0" normalizeH="0" baseline="0" noProof="0" dirty="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actual</a:t>
              </a:r>
              <a:endParaRPr kumimoji="0" lang="en-ZA" sz="11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19" name="Text Box 33"/>
            <p:cNvSpPr txBox="1">
              <a:spLocks noChangeArrowheads="1"/>
            </p:cNvSpPr>
            <p:nvPr/>
          </p:nvSpPr>
          <p:spPr bwMode="auto">
            <a:xfrm>
              <a:off x="4269" y="1099"/>
              <a:ext cx="335" cy="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104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R’000</a:t>
              </a:r>
              <a:endParaRPr kumimoji="0" lang="en-ZA" sz="11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20" name="Text Box 32"/>
            <p:cNvSpPr txBox="1">
              <a:spLocks noChangeArrowheads="1"/>
            </p:cNvSpPr>
            <p:nvPr/>
          </p:nvSpPr>
          <p:spPr bwMode="auto">
            <a:xfrm>
              <a:off x="5800" y="1099"/>
              <a:ext cx="335" cy="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104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R’000</a:t>
              </a:r>
              <a:endParaRPr kumimoji="0" lang="en-ZA" sz="11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21" name="Text Box 31"/>
            <p:cNvSpPr txBox="1">
              <a:spLocks noChangeArrowheads="1"/>
            </p:cNvSpPr>
            <p:nvPr/>
          </p:nvSpPr>
          <p:spPr bwMode="auto">
            <a:xfrm>
              <a:off x="5899" y="1348"/>
              <a:ext cx="335" cy="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104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R’000</a:t>
              </a:r>
              <a:endParaRPr kumimoji="0" lang="en-ZA" sz="11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22" name="Text Box 30"/>
            <p:cNvSpPr txBox="1">
              <a:spLocks noChangeArrowheads="1"/>
            </p:cNvSpPr>
            <p:nvPr/>
          </p:nvSpPr>
          <p:spPr bwMode="auto">
            <a:xfrm>
              <a:off x="6944" y="1099"/>
              <a:ext cx="335" cy="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104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R’000</a:t>
              </a:r>
              <a:endParaRPr kumimoji="0" lang="en-ZA" sz="11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23" name="Text Box 29"/>
            <p:cNvSpPr txBox="1">
              <a:spLocks noChangeArrowheads="1"/>
            </p:cNvSpPr>
            <p:nvPr/>
          </p:nvSpPr>
          <p:spPr bwMode="auto">
            <a:xfrm>
              <a:off x="8886" y="1118"/>
              <a:ext cx="567"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925"/>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Trebuchet MS" panose="020B0603020202020204" pitchFamily="34" charset="0"/>
                  <a:ea typeface="Trebuchet MS" panose="020B0603020202020204" pitchFamily="34" charset="0"/>
                  <a:cs typeface="Trebuchet MS" panose="020B0603020202020204" pitchFamily="34" charset="0"/>
                </a:rPr>
                <a:t>REFERENCE</a:t>
              </a:r>
              <a:endParaRPr kumimoji="0" lang="en-ZA" sz="11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grpSp>
      <p:graphicFrame>
        <p:nvGraphicFramePr>
          <p:cNvPr id="2" name="Table 1"/>
          <p:cNvGraphicFramePr>
            <a:graphicFrameLocks noGrp="1"/>
          </p:cNvGraphicFramePr>
          <p:nvPr>
            <p:extLst>
              <p:ext uri="{D42A27DB-BD31-4B8C-83A1-F6EECF244321}">
                <p14:modId xmlns:p14="http://schemas.microsoft.com/office/powerpoint/2010/main" xmlns="" val="2957172467"/>
              </p:ext>
            </p:extLst>
          </p:nvPr>
        </p:nvGraphicFramePr>
        <p:xfrm>
          <a:off x="0" y="1916832"/>
          <a:ext cx="12144672" cy="4848652"/>
        </p:xfrm>
        <a:graphic>
          <a:graphicData uri="http://schemas.openxmlformats.org/drawingml/2006/table">
            <a:tbl>
              <a:tblPr firstRow="1" firstCol="1" lastRow="1" lastCol="1" bandRow="1" bandCol="1"/>
              <a:tblGrid>
                <a:gridCol w="2539028">
                  <a:extLst>
                    <a:ext uri="{9D8B030D-6E8A-4147-A177-3AD203B41FA5}">
                      <a16:colId xmlns:a16="http://schemas.microsoft.com/office/drawing/2014/main" xmlns="" val="3487474247"/>
                    </a:ext>
                  </a:extLst>
                </a:gridCol>
                <a:gridCol w="764331">
                  <a:extLst>
                    <a:ext uri="{9D8B030D-6E8A-4147-A177-3AD203B41FA5}">
                      <a16:colId xmlns:a16="http://schemas.microsoft.com/office/drawing/2014/main" xmlns="" val="2511019567"/>
                    </a:ext>
                  </a:extLst>
                </a:gridCol>
                <a:gridCol w="1205155">
                  <a:extLst>
                    <a:ext uri="{9D8B030D-6E8A-4147-A177-3AD203B41FA5}">
                      <a16:colId xmlns:a16="http://schemas.microsoft.com/office/drawing/2014/main" xmlns="" val="2426282309"/>
                    </a:ext>
                  </a:extLst>
                </a:gridCol>
                <a:gridCol w="1272036">
                  <a:extLst>
                    <a:ext uri="{9D8B030D-6E8A-4147-A177-3AD203B41FA5}">
                      <a16:colId xmlns:a16="http://schemas.microsoft.com/office/drawing/2014/main" xmlns="" val="990449472"/>
                    </a:ext>
                  </a:extLst>
                </a:gridCol>
                <a:gridCol w="1089757">
                  <a:extLst>
                    <a:ext uri="{9D8B030D-6E8A-4147-A177-3AD203B41FA5}">
                      <a16:colId xmlns:a16="http://schemas.microsoft.com/office/drawing/2014/main" xmlns="" val="2008291829"/>
                    </a:ext>
                  </a:extLst>
                </a:gridCol>
                <a:gridCol w="1417553">
                  <a:extLst>
                    <a:ext uri="{9D8B030D-6E8A-4147-A177-3AD203B41FA5}">
                      <a16:colId xmlns:a16="http://schemas.microsoft.com/office/drawing/2014/main" xmlns="" val="2001932717"/>
                    </a:ext>
                  </a:extLst>
                </a:gridCol>
                <a:gridCol w="3856812">
                  <a:extLst>
                    <a:ext uri="{9D8B030D-6E8A-4147-A177-3AD203B41FA5}">
                      <a16:colId xmlns:a16="http://schemas.microsoft.com/office/drawing/2014/main" xmlns="" val="3724970670"/>
                    </a:ext>
                  </a:extLst>
                </a:gridCol>
              </a:tblGrid>
              <a:tr h="312895">
                <a:tc>
                  <a:txBody>
                    <a:bodyPr/>
                    <a:lstStyle/>
                    <a:p>
                      <a:pPr>
                        <a:spcBef>
                          <a:spcPts val="45"/>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L="50165">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Interest received</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a:spcBef>
                          <a:spcPts val="45"/>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5651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50 000</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BCBEC0"/>
                    </a:solidFill>
                  </a:tcPr>
                </a:tc>
                <a:tc>
                  <a:txBody>
                    <a:bodyPr/>
                    <a:lstStyle/>
                    <a:p>
                      <a:pPr>
                        <a:spcBef>
                          <a:spcPts val="45"/>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7429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25 456</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BCBEC0"/>
                    </a:solidFill>
                  </a:tcPr>
                </a:tc>
                <a:tc>
                  <a:txBody>
                    <a:bodyPr/>
                    <a:lstStyle/>
                    <a:p>
                      <a:pPr>
                        <a:spcBef>
                          <a:spcPts val="45"/>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L="219710">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75 456</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BCBEC0"/>
                    </a:solidFill>
                  </a:tcPr>
                </a:tc>
                <a:tc>
                  <a:txBody>
                    <a:bodyPr/>
                    <a:lstStyle/>
                    <a:p>
                      <a:pPr>
                        <a:spcBef>
                          <a:spcPts val="45"/>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L="170180">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75 456</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BCBEC0"/>
                    </a:solidFill>
                  </a:tcPr>
                </a:tc>
                <a:tc>
                  <a:txBody>
                    <a:bodyPr/>
                    <a:lstStyle/>
                    <a:p>
                      <a:pPr>
                        <a:spcBef>
                          <a:spcPts val="45"/>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8191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BCBEC0"/>
                    </a:solidFill>
                  </a:tcPr>
                </a:tc>
                <a:tc>
                  <a:txBody>
                    <a:bodyPr/>
                    <a:lstStyle/>
                    <a:p>
                      <a:pPr marL="53340" marR="280670" lvl="0" indent="0" algn="l" defTabSz="914400" rtl="0" eaLnBrk="1" fontAlgn="auto" latinLnBrk="0" hangingPunct="1">
                        <a:lnSpc>
                          <a:spcPct val="102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Interest income earned from short-term investment - Call Account</a:t>
                      </a:r>
                      <a:endParaRPr kumimoji="0" lang="en-ZA"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endParaRPr>
                    </a:p>
                    <a:p>
                      <a:pPr marL="53340" marR="280670">
                        <a:lnSpc>
                          <a:spcPct val="102000"/>
                        </a:lnSpc>
                        <a:spcBef>
                          <a:spcPts val="0"/>
                        </a:spcBef>
                        <a:spcAft>
                          <a:spcPts val="0"/>
                        </a:spcAft>
                      </a:pP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3177196629"/>
                  </a:ext>
                </a:extLst>
              </a:tr>
              <a:tr h="312895">
                <a:tc>
                  <a:txBody>
                    <a:bodyPr/>
                    <a:lstStyle/>
                    <a:p>
                      <a:pPr>
                        <a:spcBef>
                          <a:spcPts val="5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r>
                        <a:rPr lang="en-US" sz="1000" b="1" dirty="0" smtClean="0">
                          <a:solidFill>
                            <a:srgbClr val="6D6E71"/>
                          </a:solidFill>
                          <a:effectLst/>
                          <a:latin typeface="Arial" panose="020B0604020202020204" pitchFamily="34" charset="0"/>
                          <a:ea typeface="Trebuchet MS" panose="020B0603020202020204" pitchFamily="34" charset="0"/>
                          <a:cs typeface="Arial" panose="020B0604020202020204" pitchFamily="34" charset="0"/>
                        </a:rPr>
                        <a:t>REVENUE </a:t>
                      </a:r>
                      <a:r>
                        <a:rPr lang="en-US" sz="1000" b="1" dirty="0">
                          <a:solidFill>
                            <a:srgbClr val="6D6E71"/>
                          </a:solidFill>
                          <a:effectLst/>
                          <a:latin typeface="Arial" panose="020B0604020202020204" pitchFamily="34" charset="0"/>
                          <a:ea typeface="Trebuchet MS" panose="020B0603020202020204" pitchFamily="34" charset="0"/>
                          <a:cs typeface="Arial" panose="020B0604020202020204" pitchFamily="34" charset="0"/>
                        </a:rPr>
                        <a:t>FROM NON-</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L="51435">
                        <a:spcBef>
                          <a:spcPts val="30"/>
                        </a:spcBef>
                        <a:spcAft>
                          <a:spcPts val="0"/>
                        </a:spcAft>
                      </a:pPr>
                      <a:r>
                        <a:rPr lang="en-US" sz="1000" b="1" dirty="0">
                          <a:solidFill>
                            <a:srgbClr val="6D6E71"/>
                          </a:solidFill>
                          <a:effectLst/>
                          <a:latin typeface="Arial" panose="020B0604020202020204" pitchFamily="34" charset="0"/>
                          <a:ea typeface="Trebuchet MS" panose="020B0603020202020204" pitchFamily="34" charset="0"/>
                          <a:cs typeface="Arial" panose="020B0604020202020204" pitchFamily="34" charset="0"/>
                        </a:rPr>
                        <a:t>EXCHANGE TRANSACTIONS</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rowSpan="3">
                  <a:txBody>
                    <a:bodyPr/>
                    <a:lstStyle/>
                    <a:p>
                      <a:pPr marL="53340" marR="155575" lvl="0" indent="0" algn="l" defTabSz="914400" rtl="0" eaLnBrk="1" fontAlgn="auto" latinLnBrk="0" hangingPunct="1">
                        <a:lnSpc>
                          <a:spcPts val="95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Initial </a:t>
                      </a:r>
                      <a:r>
                        <a:rPr kumimoji="0" lang="en-US" sz="1050" b="0" i="0" u="none" strike="noStrike" kern="1200" cap="none" spc="-15"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approved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budget </a:t>
                      </a:r>
                      <a:r>
                        <a:rPr kumimoji="0" lang="en-US" sz="1050" b="0" i="0" u="none" strike="noStrike" kern="1200" cap="none" spc="-1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for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USAF </a:t>
                      </a:r>
                      <a:r>
                        <a:rPr kumimoji="0" lang="en-US" sz="1050" b="0" i="0" u="none" strike="noStrike" kern="1200" cap="none" spc="-1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was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R88million.</a:t>
                      </a:r>
                      <a:r>
                        <a:rPr kumimoji="0" lang="en-US" sz="1050" b="0" i="0" u="none" strike="noStrike" kern="1200" cap="none" spc="-12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A</a:t>
                      </a:r>
                      <a:r>
                        <a:rPr kumimoji="0" lang="en-US" sz="1050" b="0" i="0" u="none" strike="noStrike" kern="1200" cap="none" spc="-12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budget</a:t>
                      </a:r>
                      <a:r>
                        <a:rPr kumimoji="0" lang="en-US" sz="1050" b="0" i="0" u="none" strike="noStrike" kern="1200" cap="none" spc="-12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reduction</a:t>
                      </a:r>
                      <a:r>
                        <a:rPr kumimoji="0" lang="en-US" sz="1050" b="0" i="0" u="none" strike="noStrike" kern="1200" cap="none" spc="-115"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of</a:t>
                      </a:r>
                      <a:r>
                        <a:rPr kumimoji="0" lang="en-US" sz="1050" b="0" i="0" u="none" strike="noStrike" kern="1200" cap="none" spc="-12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R24million was</a:t>
                      </a:r>
                      <a:r>
                        <a:rPr kumimoji="0" lang="en-US" sz="1050" b="0" i="0" u="none" strike="noStrike" kern="1200" cap="none" spc="-16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done</a:t>
                      </a:r>
                      <a:r>
                        <a:rPr kumimoji="0" lang="en-US" sz="1050" b="0" i="0" u="none" strike="noStrike" kern="1200" cap="none" spc="-16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as</a:t>
                      </a:r>
                      <a:r>
                        <a:rPr kumimoji="0" lang="en-US" sz="1050" b="0" i="0" u="none" strike="noStrike" kern="1200" cap="none" spc="-16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an</a:t>
                      </a:r>
                      <a:r>
                        <a:rPr kumimoji="0" lang="en-US" sz="1050" b="0" i="0" u="none" strike="noStrike" kern="1200" cap="none" spc="-16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adjustment</a:t>
                      </a:r>
                      <a:r>
                        <a:rPr kumimoji="0" lang="en-US" sz="1050" b="0" i="0" u="none" strike="noStrike" kern="1200" cap="none" spc="-16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during</a:t>
                      </a:r>
                      <a:r>
                        <a:rPr kumimoji="0" lang="en-US" sz="1050" b="0" i="0" u="none" strike="noStrike" kern="1200" cap="none" spc="-16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the</a:t>
                      </a:r>
                      <a:r>
                        <a:rPr kumimoji="0" lang="en-US" sz="1050" b="0" i="0" u="none" strike="noStrike" kern="1200" cap="none" spc="-16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2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year.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Adjustment</a:t>
                      </a:r>
                      <a:r>
                        <a:rPr kumimoji="0" lang="en-US" sz="1050" b="0" i="0" u="none" strike="noStrike" kern="1200" cap="none" spc="-125"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was</a:t>
                      </a:r>
                      <a:r>
                        <a:rPr kumimoji="0" lang="en-US" sz="1050" b="0" i="0" u="none" strike="noStrike" kern="1200" cap="none" spc="-125"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done</a:t>
                      </a:r>
                      <a:r>
                        <a:rPr kumimoji="0" lang="en-US" sz="1050" b="0" i="0" u="none" strike="noStrike" kern="1200" cap="none" spc="-125"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on</a:t>
                      </a:r>
                      <a:r>
                        <a:rPr kumimoji="0" lang="en-US" sz="1050" b="0" i="0" u="none" strike="noStrike" kern="1200" cap="none" spc="-125"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the</a:t>
                      </a:r>
                      <a:r>
                        <a:rPr kumimoji="0" lang="en-US" sz="1050" b="0" i="0" u="none" strike="noStrike" kern="1200" cap="none" spc="-125"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BDM</a:t>
                      </a:r>
                      <a:r>
                        <a:rPr kumimoji="0" lang="en-US" sz="1050" b="0" i="0" u="none" strike="noStrike" kern="1200" cap="none" spc="-12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project allocation. </a:t>
                      </a:r>
                      <a:r>
                        <a:rPr kumimoji="0" lang="en-US" sz="1050" b="0" i="0" u="none" strike="noStrike" kern="1200" cap="none" spc="-15"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There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was also an addition of </a:t>
                      </a:r>
                      <a:r>
                        <a:rPr kumimoji="0" lang="en-US" sz="1050" b="0" i="0" u="none" strike="noStrike" kern="1200" cap="none" spc="-15"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approved</a:t>
                      </a:r>
                      <a:r>
                        <a:rPr kumimoji="0" lang="en-US" sz="1050" b="0" i="0" u="none" strike="noStrike" kern="1200" cap="none" spc="-12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15"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retention</a:t>
                      </a:r>
                      <a:r>
                        <a:rPr kumimoji="0" lang="en-US" sz="1050" b="0" i="0" u="none" strike="noStrike" kern="1200" cap="none" spc="-12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of</a:t>
                      </a:r>
                      <a:r>
                        <a:rPr kumimoji="0" lang="en-US" sz="1050" b="0" i="0" u="none" strike="noStrike" kern="1200" cap="none" spc="-12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funds</a:t>
                      </a:r>
                      <a:r>
                        <a:rPr kumimoji="0" lang="en-US" sz="1050" b="0" i="0" u="none" strike="noStrike" kern="1200" cap="none" spc="-12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amounting</a:t>
                      </a:r>
                      <a:r>
                        <a:rPr kumimoji="0" lang="en-US" sz="1050" b="0" i="0" u="none" strike="noStrike" kern="1200" cap="none" spc="-12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to R340.377 million from 2018/19 FY</a:t>
                      </a:r>
                      <a:endParaRPr kumimoji="0" lang="en-ZA"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endParaRPr>
                    </a:p>
                    <a:p>
                      <a:pPr marL="53340" marR="280670" lvl="0" indent="0" algn="l" defTabSz="914400" rtl="0" eaLnBrk="1" fontAlgn="auto" latinLnBrk="0" hangingPunct="1">
                        <a:lnSpc>
                          <a:spcPct val="102000"/>
                        </a:lnSpc>
                        <a:spcBef>
                          <a:spcPts val="0"/>
                        </a:spcBef>
                        <a:spcAft>
                          <a:spcPts val="0"/>
                        </a:spcAft>
                        <a:buClrTx/>
                        <a:buSzTx/>
                        <a:buFontTx/>
                        <a:buNone/>
                        <a:tabLst/>
                        <a:defRPr/>
                      </a:pPr>
                      <a:endParaRPr kumimoji="0" lang="en-ZA"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3068372090"/>
                  </a:ext>
                </a:extLst>
              </a:tr>
              <a:tr h="156448">
                <a:tc>
                  <a:txBody>
                    <a:bodyPr/>
                    <a:lstStyle/>
                    <a:p>
                      <a:pPr marL="51435">
                        <a:spcBef>
                          <a:spcPts val="225"/>
                        </a:spcBef>
                        <a:spcAft>
                          <a:spcPts val="0"/>
                        </a:spcAft>
                      </a:pPr>
                      <a:r>
                        <a:rPr lang="en-US" sz="1000" b="1" dirty="0">
                          <a:solidFill>
                            <a:srgbClr val="6D6E71"/>
                          </a:solidFill>
                          <a:effectLst/>
                          <a:latin typeface="Arial" panose="020B0604020202020204" pitchFamily="34" charset="0"/>
                          <a:ea typeface="Trebuchet MS" panose="020B0603020202020204" pitchFamily="34" charset="0"/>
                          <a:cs typeface="Arial" panose="020B0604020202020204" pitchFamily="34" charset="0"/>
                        </a:rPr>
                        <a:t>TRANSFER REVENUE</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vMerge="1">
                  <a:txBody>
                    <a:bodyPr/>
                    <a:lstStyle/>
                    <a:p>
                      <a:pPr>
                        <a:spcAft>
                          <a:spcPts val="0"/>
                        </a:spcAft>
                      </a:pP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607218603"/>
                  </a:ext>
                </a:extLst>
              </a:tr>
              <a:tr h="435245">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L="50165">
                        <a:lnSpc>
                          <a:spcPts val="855"/>
                        </a:lnSpc>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Government grants </a:t>
                      </a:r>
                      <a:r>
                        <a:rPr lang="en-US" sz="1000" dirty="0" smtClean="0">
                          <a:effectLst/>
                          <a:latin typeface="Arial" panose="020B0604020202020204" pitchFamily="34" charset="0"/>
                          <a:ea typeface="Trebuchet MS" panose="020B0603020202020204" pitchFamily="34" charset="0"/>
                          <a:cs typeface="Arial" panose="020B0604020202020204" pitchFamily="34" charset="0"/>
                        </a:rPr>
                        <a:t>&amp; subsidies</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vMerge="1">
                  <a:txBody>
                    <a:bodyPr/>
                    <a:lstStyle/>
                    <a:p>
                      <a:pPr marL="53340" marR="155575">
                        <a:lnSpc>
                          <a:spcPts val="950"/>
                        </a:lnSpc>
                        <a:spcBef>
                          <a:spcPts val="200"/>
                        </a:spcBef>
                        <a:spcAft>
                          <a:spcPts val="0"/>
                        </a:spcAft>
                      </a:pP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2751856823"/>
                  </a:ext>
                </a:extLst>
              </a:tr>
              <a:tr h="156448">
                <a:tc>
                  <a:txBody>
                    <a:bodyPr/>
                    <a:lstStyle/>
                    <a:p>
                      <a:pPr marL="50165">
                        <a:spcAft>
                          <a:spcPts val="0"/>
                        </a:spcAft>
                      </a:pP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5651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87 622</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R="7429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316 376</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170180">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403 998</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170180">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63 622</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R="8191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(340 376)</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53340">
                        <a:spcBef>
                          <a:spcPts val="0"/>
                        </a:spcBef>
                        <a:spcAft>
                          <a:spcPts val="0"/>
                        </a:spcAft>
                      </a:pP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3705907356"/>
                  </a:ext>
                </a:extLst>
              </a:tr>
              <a:tr h="156448">
                <a:tc>
                  <a:txBody>
                    <a:bodyPr/>
                    <a:lstStyle/>
                    <a:p>
                      <a:pPr marL="50165">
                        <a:spcBef>
                          <a:spcPts val="170"/>
                        </a:spcBef>
                        <a:spcAft>
                          <a:spcPts val="0"/>
                        </a:spcAft>
                      </a:pPr>
                      <a:r>
                        <a:rPr lang="en-US" sz="1000" b="1" dirty="0">
                          <a:effectLst/>
                          <a:latin typeface="Arial" panose="020B0604020202020204" pitchFamily="34" charset="0"/>
                          <a:ea typeface="Trebuchet MS" panose="020B0603020202020204" pitchFamily="34" charset="0"/>
                          <a:cs typeface="Arial" panose="020B0604020202020204" pitchFamily="34" charset="0"/>
                        </a:rPr>
                        <a:t>Total revenue</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marR="56515" algn="r">
                        <a:spcBef>
                          <a:spcPts val="170"/>
                        </a:spcBef>
                        <a:spcAft>
                          <a:spcPts val="0"/>
                        </a:spcAft>
                      </a:pPr>
                      <a:r>
                        <a:rPr lang="en-US" sz="1000" b="1" dirty="0">
                          <a:effectLst/>
                          <a:latin typeface="Arial" panose="020B0604020202020204" pitchFamily="34" charset="0"/>
                          <a:ea typeface="Trebuchet MS" panose="020B0603020202020204" pitchFamily="34" charset="0"/>
                          <a:cs typeface="Arial" panose="020B0604020202020204" pitchFamily="34" charset="0"/>
                        </a:rPr>
                        <a:t>137 622</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BCBEC0"/>
                    </a:solidFill>
                  </a:tcPr>
                </a:tc>
                <a:tc>
                  <a:txBody>
                    <a:bodyPr/>
                    <a:lstStyle/>
                    <a:p>
                      <a:pPr marR="74295" algn="r">
                        <a:spcBef>
                          <a:spcPts val="170"/>
                        </a:spcBef>
                        <a:spcAft>
                          <a:spcPts val="0"/>
                        </a:spcAft>
                      </a:pPr>
                      <a:r>
                        <a:rPr lang="en-US" sz="1000" b="1" dirty="0">
                          <a:effectLst/>
                          <a:latin typeface="Arial" panose="020B0604020202020204" pitchFamily="34" charset="0"/>
                          <a:ea typeface="Trebuchet MS" panose="020B0603020202020204" pitchFamily="34" charset="0"/>
                          <a:cs typeface="Arial" panose="020B0604020202020204" pitchFamily="34" charset="0"/>
                        </a:rPr>
                        <a:t>341 832</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BCBEC0"/>
                    </a:solidFill>
                  </a:tcPr>
                </a:tc>
                <a:tc>
                  <a:txBody>
                    <a:bodyPr/>
                    <a:lstStyle/>
                    <a:p>
                      <a:pPr marL="142240">
                        <a:spcBef>
                          <a:spcPts val="170"/>
                        </a:spcBef>
                        <a:spcAft>
                          <a:spcPts val="0"/>
                        </a:spcAft>
                      </a:pPr>
                      <a:r>
                        <a:rPr lang="en-US" sz="1000" b="1" dirty="0">
                          <a:effectLst/>
                          <a:latin typeface="Arial" panose="020B0604020202020204" pitchFamily="34" charset="0"/>
                          <a:ea typeface="Trebuchet MS" panose="020B0603020202020204" pitchFamily="34" charset="0"/>
                          <a:cs typeface="Arial" panose="020B0604020202020204" pitchFamily="34" charset="0"/>
                        </a:rPr>
                        <a:t>479 454</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BCBEC0"/>
                    </a:solidFill>
                  </a:tcPr>
                </a:tc>
                <a:tc>
                  <a:txBody>
                    <a:bodyPr/>
                    <a:lstStyle/>
                    <a:p>
                      <a:pPr marL="92710">
                        <a:spcBef>
                          <a:spcPts val="170"/>
                        </a:spcBef>
                        <a:spcAft>
                          <a:spcPts val="0"/>
                        </a:spcAft>
                      </a:pPr>
                      <a:r>
                        <a:rPr lang="en-US" sz="1000" b="1" dirty="0">
                          <a:effectLst/>
                          <a:latin typeface="Arial" panose="020B0604020202020204" pitchFamily="34" charset="0"/>
                          <a:ea typeface="Trebuchet MS" panose="020B0603020202020204" pitchFamily="34" charset="0"/>
                          <a:cs typeface="Arial" panose="020B0604020202020204" pitchFamily="34" charset="0"/>
                        </a:rPr>
                        <a:t>139 078</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BCBEC0"/>
                    </a:solidFill>
                  </a:tcPr>
                </a:tc>
                <a:tc>
                  <a:txBody>
                    <a:bodyPr/>
                    <a:lstStyle/>
                    <a:p>
                      <a:pPr marR="81915" algn="r">
                        <a:spcBef>
                          <a:spcPts val="170"/>
                        </a:spcBef>
                        <a:spcAft>
                          <a:spcPts val="0"/>
                        </a:spcAft>
                      </a:pPr>
                      <a:r>
                        <a:rPr lang="en-US" sz="1000" b="1" dirty="0">
                          <a:effectLst/>
                          <a:latin typeface="Arial" panose="020B0604020202020204" pitchFamily="34" charset="0"/>
                          <a:ea typeface="Trebuchet MS" panose="020B0603020202020204" pitchFamily="34" charset="0"/>
                          <a:cs typeface="Arial" panose="020B0604020202020204" pitchFamily="34" charset="0"/>
                        </a:rPr>
                        <a:t>(340 376)</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BCBEC0"/>
                    </a:solidFill>
                  </a:tcPr>
                </a:tc>
                <a:tc>
                  <a:txBody>
                    <a:bodyPr/>
                    <a:lstStyle/>
                    <a:p>
                      <a:pPr>
                        <a:spcBef>
                          <a:spcPts val="0"/>
                        </a:spcBef>
                        <a:spcAft>
                          <a:spcPts val="0"/>
                        </a:spcAft>
                      </a:pPr>
                      <a:r>
                        <a:rPr lang="en-US" sz="1050"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611589687"/>
                  </a:ext>
                </a:extLst>
              </a:tr>
              <a:tr h="156448">
                <a:tc>
                  <a:txBody>
                    <a:bodyPr/>
                    <a:lstStyle/>
                    <a:p>
                      <a:pPr marL="50165">
                        <a:spcAft>
                          <a:spcPts val="0"/>
                        </a:spcAft>
                      </a:pPr>
                      <a:r>
                        <a:rPr lang="en-US" sz="1000" dirty="0" smtClean="0">
                          <a:effectLst/>
                          <a:latin typeface="Arial" panose="020B0604020202020204" pitchFamily="34" charset="0"/>
                          <a:ea typeface="Trebuchet MS" panose="020B0603020202020204" pitchFamily="34" charset="0"/>
                          <a:cs typeface="Arial" panose="020B0604020202020204" pitchFamily="34" charset="0"/>
                        </a:rPr>
                        <a:t>Digital Terrestrial</a:t>
                      </a:r>
                      <a:r>
                        <a:rPr lang="en-US" sz="1000" baseline="0" dirty="0" smtClean="0">
                          <a:effectLst/>
                          <a:latin typeface="Arial" panose="020B0604020202020204" pitchFamily="34" charset="0"/>
                          <a:ea typeface="Trebuchet MS" panose="020B0603020202020204" pitchFamily="34" charset="0"/>
                          <a:cs typeface="Arial" panose="020B0604020202020204" pitchFamily="34" charset="0"/>
                        </a:rPr>
                        <a:t> </a:t>
                      </a:r>
                      <a:r>
                        <a:rPr lang="en-US" sz="1000" dirty="0" smtClean="0">
                          <a:effectLst/>
                          <a:latin typeface="Arial" panose="020B0604020202020204" pitchFamily="34" charset="0"/>
                          <a:ea typeface="Trebuchet MS" panose="020B0603020202020204" pitchFamily="34" charset="0"/>
                          <a:cs typeface="Arial" panose="020B0604020202020204" pitchFamily="34" charset="0"/>
                        </a:rPr>
                        <a:t>Television</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5651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(26 605)</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7429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(1 058 402)</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L="44450">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(1 085 007)</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L="116205">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(32 166)</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R="8191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1 052 841</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L="53340">
                        <a:spcBef>
                          <a:spcPts val="0"/>
                        </a:spcBef>
                        <a:spcAft>
                          <a:spcPts val="0"/>
                        </a:spcAft>
                      </a:pP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Installation costs incurred relating to distribution</a:t>
                      </a:r>
                      <a:r>
                        <a:rPr kumimoji="0" lang="en-US" sz="1050" b="0" i="0" u="none" strike="noStrike" kern="1200" cap="none" spc="-12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of</a:t>
                      </a:r>
                      <a:r>
                        <a:rPr kumimoji="0" lang="en-US" sz="1050" b="0" i="0" u="none" strike="noStrike" kern="1200" cap="none" spc="-115"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Set</a:t>
                      </a:r>
                      <a:r>
                        <a:rPr kumimoji="0" lang="en-US" sz="1050" b="0" i="0" u="none" strike="noStrike" kern="1200" cap="none" spc="-135"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2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Top</a:t>
                      </a:r>
                      <a:r>
                        <a:rPr kumimoji="0" lang="en-US" sz="1050" b="0" i="0" u="none" strike="noStrike" kern="1200" cap="none" spc="-12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Boxes</a:t>
                      </a:r>
                      <a:r>
                        <a:rPr kumimoji="0" lang="en-US" sz="1050" b="0" i="0" u="none" strike="noStrike" kern="1200" cap="none" spc="-115"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during</a:t>
                      </a:r>
                      <a:r>
                        <a:rPr kumimoji="0" lang="en-US" sz="1050" b="0" i="0" u="none" strike="noStrike" kern="1200" cap="none" spc="-12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the</a:t>
                      </a:r>
                      <a:r>
                        <a:rPr kumimoji="0" lang="en-US" sz="1050" b="0" i="0" u="none" strike="noStrike" kern="1200" cap="none" spc="-115"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year amounted to R1.8million. The balance of R26million relates to contractual escalation costs</a:t>
                      </a:r>
                      <a:r>
                        <a:rPr kumimoji="0" lang="en-US" sz="1050" b="0" i="0" u="none" strike="noStrike" kern="1200" cap="none" spc="-145"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on</a:t>
                      </a:r>
                      <a:r>
                        <a:rPr kumimoji="0" lang="en-US" sz="1050" b="0" i="0" u="none" strike="noStrike" kern="1200" cap="none" spc="-145"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previous</a:t>
                      </a:r>
                      <a:r>
                        <a:rPr kumimoji="0" lang="en-US" sz="1050" b="0" i="0" u="none" strike="noStrike" kern="1200" cap="none" spc="-14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installations</a:t>
                      </a:r>
                      <a:r>
                        <a:rPr kumimoji="0" lang="en-US" sz="1050" b="0" i="0" u="none" strike="noStrike" kern="1200" cap="none" spc="-145"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claimed</a:t>
                      </a:r>
                      <a:r>
                        <a:rPr kumimoji="0" lang="en-US" sz="1050" b="0" i="0" u="none" strike="noStrike" kern="1200" cap="none" spc="-14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during the</a:t>
                      </a:r>
                      <a:r>
                        <a:rPr kumimoji="0" lang="en-US" sz="1050" b="0" i="0" u="none" strike="noStrike" kern="1200" cap="none" spc="-15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year.</a:t>
                      </a:r>
                      <a:r>
                        <a:rPr kumimoji="0" lang="en-US" sz="1050" b="0" i="0" u="none" strike="noStrike" kern="1200" cap="none" spc="-15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Committed</a:t>
                      </a:r>
                      <a:r>
                        <a:rPr kumimoji="0" lang="en-US" sz="1050" b="0" i="0" u="none" strike="noStrike" kern="1200" cap="none" spc="-145"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funds</a:t>
                      </a:r>
                      <a:r>
                        <a:rPr kumimoji="0" lang="en-US" sz="1050" b="0" i="0" u="none" strike="noStrike" kern="1200" cap="none" spc="-15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amounting</a:t>
                      </a:r>
                      <a:r>
                        <a:rPr kumimoji="0" lang="en-US" sz="1050" b="0" i="0" u="none" strike="noStrike" kern="1200" cap="none" spc="-15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to</a:t>
                      </a:r>
                      <a:r>
                        <a:rPr kumimoji="0" lang="en-US" sz="1050" b="0" i="0" u="none" strike="noStrike" kern="1200" cap="none" spc="-145"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R1.1 billion</a:t>
                      </a:r>
                      <a:r>
                        <a:rPr kumimoji="0" lang="en-US" sz="1050" b="0" i="0" u="none" strike="noStrike" kern="1200" cap="none" spc="-115"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from</a:t>
                      </a:r>
                      <a:r>
                        <a:rPr kumimoji="0" lang="en-US" sz="1050" b="0" i="0" u="none" strike="noStrike" kern="1200" cap="none" spc="-115"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previous</a:t>
                      </a:r>
                      <a:r>
                        <a:rPr kumimoji="0" lang="en-US" sz="1050" b="0" i="0" u="none" strike="noStrike" kern="1200" cap="none" spc="-115"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financial</a:t>
                      </a:r>
                      <a:r>
                        <a:rPr kumimoji="0" lang="en-US" sz="1050" b="0" i="0" u="none" strike="noStrike" kern="1200" cap="none" spc="-115"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year</a:t>
                      </a:r>
                      <a:r>
                        <a:rPr kumimoji="0" lang="en-US" sz="1050" b="0" i="0" u="none" strike="noStrike" kern="1200" cap="none" spc="-115"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are</a:t>
                      </a:r>
                      <a:r>
                        <a:rPr kumimoji="0" lang="en-US" sz="1050" b="0" i="0" u="none" strike="noStrike" kern="1200" cap="none" spc="-115"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available to complete the project</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296136950"/>
                  </a:ext>
                </a:extLst>
              </a:tr>
              <a:tr h="312895">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L="50165">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Broadband</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5651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(57 081)</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7429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(84 339)</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L="116205">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(141 420)</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L="116205">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(14 802)</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8191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126 618</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L="53340" marR="247650">
                        <a:lnSpc>
                          <a:spcPct val="102000"/>
                        </a:lnSpc>
                        <a:spcBef>
                          <a:spcPts val="0"/>
                        </a:spcBef>
                        <a:spcAft>
                          <a:spcPts val="0"/>
                        </a:spcAft>
                      </a:pPr>
                      <a:endParaRPr lang="en-ZA" sz="1050" dirty="0" smtClean="0">
                        <a:effectLst/>
                        <a:latin typeface="Arial" panose="020B0604020202020204" pitchFamily="34" charset="0"/>
                        <a:ea typeface="Trebuchet MS" panose="020B0603020202020204" pitchFamily="34" charset="0"/>
                        <a:cs typeface="Arial" panose="020B0604020202020204" pitchFamily="34" charset="0"/>
                      </a:endParaRPr>
                    </a:p>
                    <a:p>
                      <a:pPr marL="53340" marR="247650" lvl="0" indent="0" algn="l" defTabSz="914400" rtl="0" eaLnBrk="1" fontAlgn="auto" latinLnBrk="0" hangingPunct="1">
                        <a:lnSpc>
                          <a:spcPct val="102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Projects</a:t>
                      </a:r>
                      <a:r>
                        <a:rPr kumimoji="0" lang="en-US" sz="1050" b="0" i="0" u="none" strike="noStrike" kern="1200" cap="none" spc="-17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to</a:t>
                      </a:r>
                      <a:r>
                        <a:rPr kumimoji="0" lang="en-US" sz="1050" b="0" i="0" u="none" strike="noStrike" kern="1200" cap="none" spc="-17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be</a:t>
                      </a:r>
                      <a:r>
                        <a:rPr kumimoji="0" lang="en-US" sz="1050" b="0" i="0" u="none" strike="noStrike" kern="1200" cap="none" spc="-17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completed</a:t>
                      </a:r>
                      <a:r>
                        <a:rPr kumimoji="0" lang="en-US" sz="1050" b="0" i="0" u="none" strike="noStrike" kern="1200" cap="none" spc="-17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in</a:t>
                      </a:r>
                      <a:r>
                        <a:rPr kumimoji="0" lang="en-US" sz="1050" b="0" i="0" u="none" strike="noStrike" kern="1200" cap="none" spc="-17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the</a:t>
                      </a:r>
                      <a:r>
                        <a:rPr kumimoji="0" lang="en-US" sz="1050" b="0" i="0" u="none" strike="noStrike" kern="1200" cap="none" spc="-17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following financial</a:t>
                      </a:r>
                      <a:r>
                        <a:rPr kumimoji="0" lang="en-US" sz="1050" b="0" i="0" u="none" strike="noStrike" kern="1200" cap="none" spc="-85"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 </a:t>
                      </a:r>
                      <a:r>
                        <a:rPr kumimoji="0" lang="en-US"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rPr>
                        <a:t>year</a:t>
                      </a:r>
                      <a:endParaRPr kumimoji="0" lang="en-ZA" sz="1050" b="0" i="0" u="none" strike="noStrike" kern="1200" cap="none" spc="0" normalizeH="0" baseline="0" noProof="0" dirty="0" smtClean="0">
                        <a:ln>
                          <a:noFill/>
                        </a:ln>
                        <a:solidFill>
                          <a:srgbClr val="000000"/>
                        </a:solidFill>
                        <a:effectLst/>
                        <a:uLnTx/>
                        <a:uFillTx/>
                        <a:latin typeface="Arial" panose="020B0604020202020204" pitchFamily="34" charset="0"/>
                        <a:ea typeface="Trebuchet MS" panose="020B0603020202020204" pitchFamily="34" charset="0"/>
                        <a:cs typeface="Arial" panose="020B0604020202020204" pitchFamily="34" charset="0"/>
                      </a:endParaRPr>
                    </a:p>
                    <a:p>
                      <a:pPr marL="53340" marR="247650">
                        <a:lnSpc>
                          <a:spcPct val="102000"/>
                        </a:lnSpc>
                        <a:spcBef>
                          <a:spcPts val="0"/>
                        </a:spcBef>
                        <a:spcAft>
                          <a:spcPts val="0"/>
                        </a:spcAft>
                      </a:pP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2943306487"/>
                  </a:ext>
                </a:extLst>
              </a:tr>
              <a:tr h="312895">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L="50165">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Audit fees</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5651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(1 566)</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7429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L="215900">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(1 566)</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L="165735">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(1 095)</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8191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471</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marL="53340" marR="86360">
                        <a:lnSpc>
                          <a:spcPct val="102000"/>
                        </a:lnSpc>
                        <a:spcBef>
                          <a:spcPts val="0"/>
                        </a:spcBef>
                        <a:spcAft>
                          <a:spcPts val="0"/>
                        </a:spcAft>
                      </a:pPr>
                      <a:r>
                        <a:rPr lang="en-US" sz="1050" dirty="0">
                          <a:effectLst/>
                          <a:latin typeface="Arial" panose="020B0604020202020204" pitchFamily="34" charset="0"/>
                          <a:ea typeface="Trebuchet MS" panose="020B0603020202020204" pitchFamily="34" charset="0"/>
                          <a:cs typeface="Arial" panose="020B0604020202020204" pitchFamily="34" charset="0"/>
                        </a:rPr>
                        <a:t>Audit</a:t>
                      </a:r>
                      <a:r>
                        <a:rPr lang="en-US" sz="1050" spc="-170" dirty="0">
                          <a:effectLst/>
                          <a:latin typeface="Arial" panose="020B0604020202020204" pitchFamily="34" charset="0"/>
                          <a:ea typeface="Trebuchet MS" panose="020B0603020202020204" pitchFamily="34" charset="0"/>
                          <a:cs typeface="Arial" panose="020B0604020202020204" pitchFamily="34" charset="0"/>
                        </a:rPr>
                        <a:t> </a:t>
                      </a:r>
                      <a:r>
                        <a:rPr lang="en-US" sz="1050" dirty="0">
                          <a:effectLst/>
                          <a:latin typeface="Arial" panose="020B0604020202020204" pitchFamily="34" charset="0"/>
                          <a:ea typeface="Trebuchet MS" panose="020B0603020202020204" pitchFamily="34" charset="0"/>
                          <a:cs typeface="Arial" panose="020B0604020202020204" pitchFamily="34" charset="0"/>
                        </a:rPr>
                        <a:t>cost</a:t>
                      </a:r>
                      <a:r>
                        <a:rPr lang="en-US" sz="1050" spc="-170" dirty="0">
                          <a:effectLst/>
                          <a:latin typeface="Arial" panose="020B0604020202020204" pitchFamily="34" charset="0"/>
                          <a:ea typeface="Trebuchet MS" panose="020B0603020202020204" pitchFamily="34" charset="0"/>
                          <a:cs typeface="Arial" panose="020B0604020202020204" pitchFamily="34" charset="0"/>
                        </a:rPr>
                        <a:t> </a:t>
                      </a:r>
                      <a:r>
                        <a:rPr lang="en-US" sz="1050" dirty="0">
                          <a:effectLst/>
                          <a:latin typeface="Arial" panose="020B0604020202020204" pitchFamily="34" charset="0"/>
                          <a:ea typeface="Trebuchet MS" panose="020B0603020202020204" pitchFamily="34" charset="0"/>
                          <a:cs typeface="Arial" panose="020B0604020202020204" pitchFamily="34" charset="0"/>
                        </a:rPr>
                        <a:t>incurred</a:t>
                      </a:r>
                      <a:r>
                        <a:rPr lang="en-US" sz="1050" spc="-170" dirty="0">
                          <a:effectLst/>
                          <a:latin typeface="Arial" panose="020B0604020202020204" pitchFamily="34" charset="0"/>
                          <a:ea typeface="Trebuchet MS" panose="020B0603020202020204" pitchFamily="34" charset="0"/>
                          <a:cs typeface="Arial" panose="020B0604020202020204" pitchFamily="34" charset="0"/>
                        </a:rPr>
                        <a:t> </a:t>
                      </a:r>
                      <a:r>
                        <a:rPr lang="en-US" sz="1050" dirty="0">
                          <a:effectLst/>
                          <a:latin typeface="Arial" panose="020B0604020202020204" pitchFamily="34" charset="0"/>
                          <a:ea typeface="Trebuchet MS" panose="020B0603020202020204" pitchFamily="34" charset="0"/>
                          <a:cs typeface="Arial" panose="020B0604020202020204" pitchFamily="34" charset="0"/>
                        </a:rPr>
                        <a:t>during</a:t>
                      </a:r>
                      <a:r>
                        <a:rPr lang="en-US" sz="1050" spc="-165" dirty="0">
                          <a:effectLst/>
                          <a:latin typeface="Arial" panose="020B0604020202020204" pitchFamily="34" charset="0"/>
                          <a:ea typeface="Trebuchet MS" panose="020B0603020202020204" pitchFamily="34" charset="0"/>
                          <a:cs typeface="Arial" panose="020B0604020202020204" pitchFamily="34" charset="0"/>
                        </a:rPr>
                        <a:t> </a:t>
                      </a:r>
                      <a:r>
                        <a:rPr lang="en-US" sz="1050" dirty="0">
                          <a:effectLst/>
                          <a:latin typeface="Arial" panose="020B0604020202020204" pitchFamily="34" charset="0"/>
                          <a:ea typeface="Trebuchet MS" panose="020B0603020202020204" pitchFamily="34" charset="0"/>
                          <a:cs typeface="Arial" panose="020B0604020202020204" pitchFamily="34" charset="0"/>
                        </a:rPr>
                        <a:t>the</a:t>
                      </a:r>
                      <a:r>
                        <a:rPr lang="en-US" sz="1050" spc="-170" dirty="0">
                          <a:effectLst/>
                          <a:latin typeface="Arial" panose="020B0604020202020204" pitchFamily="34" charset="0"/>
                          <a:ea typeface="Trebuchet MS" panose="020B0603020202020204" pitchFamily="34" charset="0"/>
                          <a:cs typeface="Arial" panose="020B0604020202020204" pitchFamily="34" charset="0"/>
                        </a:rPr>
                        <a:t> </a:t>
                      </a:r>
                      <a:r>
                        <a:rPr lang="en-US" sz="1050" dirty="0">
                          <a:effectLst/>
                          <a:latin typeface="Arial" panose="020B0604020202020204" pitchFamily="34" charset="0"/>
                          <a:ea typeface="Trebuchet MS" panose="020B0603020202020204" pitchFamily="34" charset="0"/>
                          <a:cs typeface="Arial" panose="020B0604020202020204" pitchFamily="34" charset="0"/>
                        </a:rPr>
                        <a:t>year</a:t>
                      </a:r>
                      <a:r>
                        <a:rPr lang="en-US" sz="1050" spc="-170" dirty="0">
                          <a:effectLst/>
                          <a:latin typeface="Arial" panose="020B0604020202020204" pitchFamily="34" charset="0"/>
                          <a:ea typeface="Trebuchet MS" panose="020B0603020202020204" pitchFamily="34" charset="0"/>
                          <a:cs typeface="Arial" panose="020B0604020202020204" pitchFamily="34" charset="0"/>
                        </a:rPr>
                        <a:t> </a:t>
                      </a:r>
                      <a:r>
                        <a:rPr lang="en-US" sz="1050" dirty="0">
                          <a:effectLst/>
                          <a:latin typeface="Arial" panose="020B0604020202020204" pitchFamily="34" charset="0"/>
                          <a:ea typeface="Trebuchet MS" panose="020B0603020202020204" pitchFamily="34" charset="0"/>
                          <a:cs typeface="Arial" panose="020B0604020202020204" pitchFamily="34" charset="0"/>
                        </a:rPr>
                        <a:t>mainly</a:t>
                      </a:r>
                      <a:r>
                        <a:rPr lang="en-US" sz="1050" spc="-170" dirty="0">
                          <a:effectLst/>
                          <a:latin typeface="Arial" panose="020B0604020202020204" pitchFamily="34" charset="0"/>
                          <a:ea typeface="Trebuchet MS" panose="020B0603020202020204" pitchFamily="34" charset="0"/>
                          <a:cs typeface="Arial" panose="020B0604020202020204" pitchFamily="34" charset="0"/>
                        </a:rPr>
                        <a:t> </a:t>
                      </a:r>
                      <a:r>
                        <a:rPr lang="en-US" sz="1050" dirty="0">
                          <a:effectLst/>
                          <a:latin typeface="Arial" panose="020B0604020202020204" pitchFamily="34" charset="0"/>
                          <a:ea typeface="Trebuchet MS" panose="020B0603020202020204" pitchFamily="34" charset="0"/>
                          <a:cs typeface="Arial" panose="020B0604020202020204" pitchFamily="34" charset="0"/>
                        </a:rPr>
                        <a:t>for 2018/19 audit</a:t>
                      </a:r>
                      <a:r>
                        <a:rPr lang="en-US" sz="1050" spc="-175" dirty="0">
                          <a:effectLst/>
                          <a:latin typeface="Arial" panose="020B0604020202020204" pitchFamily="34" charset="0"/>
                          <a:ea typeface="Trebuchet MS" panose="020B0603020202020204" pitchFamily="34" charset="0"/>
                          <a:cs typeface="Arial" panose="020B0604020202020204" pitchFamily="34" charset="0"/>
                        </a:rPr>
                        <a:t> </a:t>
                      </a:r>
                      <a:r>
                        <a:rPr lang="en-US" sz="1050" dirty="0">
                          <a:effectLst/>
                          <a:latin typeface="Arial" panose="020B0604020202020204" pitchFamily="34" charset="0"/>
                          <a:ea typeface="Trebuchet MS" panose="020B0603020202020204" pitchFamily="34" charset="0"/>
                          <a:cs typeface="Arial" panose="020B0604020202020204" pitchFamily="34" charset="0"/>
                        </a:rPr>
                        <a:t>process</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274993012"/>
                  </a:ext>
                </a:extLst>
              </a:tr>
              <a:tr h="312895">
                <a:tc>
                  <a:txBody>
                    <a:bodyPr/>
                    <a:lstStyle/>
                    <a:p>
                      <a:pPr marL="50165" marR="114300">
                        <a:lnSpc>
                          <a:spcPct val="102000"/>
                        </a:lnSpc>
                        <a:spcBef>
                          <a:spcPts val="2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Administrative expenses</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5651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(25)</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7429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L="337185">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(25)</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8572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(4)</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Bef>
                          <a:spcPts val="20"/>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81915" algn="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21</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53340" marR="170815">
                        <a:lnSpc>
                          <a:spcPct val="102000"/>
                        </a:lnSpc>
                        <a:spcBef>
                          <a:spcPts val="0"/>
                        </a:spcBef>
                        <a:spcAft>
                          <a:spcPts val="0"/>
                        </a:spcAft>
                      </a:pPr>
                      <a:r>
                        <a:rPr lang="en-US" sz="1050" dirty="0">
                          <a:effectLst/>
                          <a:latin typeface="Arial" panose="020B0604020202020204" pitchFamily="34" charset="0"/>
                          <a:ea typeface="Trebuchet MS" panose="020B0603020202020204" pitchFamily="34" charset="0"/>
                          <a:cs typeface="Arial" panose="020B0604020202020204" pitchFamily="34" charset="0"/>
                        </a:rPr>
                        <a:t>Bank</a:t>
                      </a:r>
                      <a:r>
                        <a:rPr lang="en-US" sz="1050" spc="-170" dirty="0">
                          <a:effectLst/>
                          <a:latin typeface="Arial" panose="020B0604020202020204" pitchFamily="34" charset="0"/>
                          <a:ea typeface="Trebuchet MS" panose="020B0603020202020204" pitchFamily="34" charset="0"/>
                          <a:cs typeface="Arial" panose="020B0604020202020204" pitchFamily="34" charset="0"/>
                        </a:rPr>
                        <a:t> </a:t>
                      </a:r>
                      <a:r>
                        <a:rPr lang="en-US" sz="1050" dirty="0">
                          <a:effectLst/>
                          <a:latin typeface="Arial" panose="020B0604020202020204" pitchFamily="34" charset="0"/>
                          <a:ea typeface="Trebuchet MS" panose="020B0603020202020204" pitchFamily="34" charset="0"/>
                          <a:cs typeface="Arial" panose="020B0604020202020204" pitchFamily="34" charset="0"/>
                        </a:rPr>
                        <a:t>charges</a:t>
                      </a:r>
                      <a:r>
                        <a:rPr lang="en-US" sz="1050" spc="-165" dirty="0">
                          <a:effectLst/>
                          <a:latin typeface="Arial" panose="020B0604020202020204" pitchFamily="34" charset="0"/>
                          <a:ea typeface="Trebuchet MS" panose="020B0603020202020204" pitchFamily="34" charset="0"/>
                          <a:cs typeface="Arial" panose="020B0604020202020204" pitchFamily="34" charset="0"/>
                        </a:rPr>
                        <a:t> </a:t>
                      </a:r>
                      <a:r>
                        <a:rPr lang="en-US" sz="1050" dirty="0">
                          <a:effectLst/>
                          <a:latin typeface="Arial" panose="020B0604020202020204" pitchFamily="34" charset="0"/>
                          <a:ea typeface="Trebuchet MS" panose="020B0603020202020204" pitchFamily="34" charset="0"/>
                          <a:cs typeface="Arial" panose="020B0604020202020204" pitchFamily="34" charset="0"/>
                        </a:rPr>
                        <a:t>incurred</a:t>
                      </a:r>
                      <a:r>
                        <a:rPr lang="en-US" sz="1050" spc="-165" dirty="0">
                          <a:effectLst/>
                          <a:latin typeface="Arial" panose="020B0604020202020204" pitchFamily="34" charset="0"/>
                          <a:ea typeface="Trebuchet MS" panose="020B0603020202020204" pitchFamily="34" charset="0"/>
                          <a:cs typeface="Arial" panose="020B0604020202020204" pitchFamily="34" charset="0"/>
                        </a:rPr>
                        <a:t> </a:t>
                      </a:r>
                      <a:r>
                        <a:rPr lang="en-US" sz="1050" dirty="0">
                          <a:effectLst/>
                          <a:latin typeface="Arial" panose="020B0604020202020204" pitchFamily="34" charset="0"/>
                          <a:ea typeface="Trebuchet MS" panose="020B0603020202020204" pitchFamily="34" charset="0"/>
                          <a:cs typeface="Arial" panose="020B0604020202020204" pitchFamily="34" charset="0"/>
                        </a:rPr>
                        <a:t>during</a:t>
                      </a:r>
                      <a:r>
                        <a:rPr lang="en-US" sz="1050" spc="-165" dirty="0">
                          <a:effectLst/>
                          <a:latin typeface="Arial" panose="020B0604020202020204" pitchFamily="34" charset="0"/>
                          <a:ea typeface="Trebuchet MS" panose="020B0603020202020204" pitchFamily="34" charset="0"/>
                          <a:cs typeface="Arial" panose="020B0604020202020204" pitchFamily="34" charset="0"/>
                        </a:rPr>
                        <a:t> </a:t>
                      </a:r>
                      <a:r>
                        <a:rPr lang="en-US" sz="1050" dirty="0">
                          <a:effectLst/>
                          <a:latin typeface="Arial" panose="020B0604020202020204" pitchFamily="34" charset="0"/>
                          <a:ea typeface="Trebuchet MS" panose="020B0603020202020204" pitchFamily="34" charset="0"/>
                          <a:cs typeface="Arial" panose="020B0604020202020204" pitchFamily="34" charset="0"/>
                        </a:rPr>
                        <a:t>the</a:t>
                      </a:r>
                      <a:r>
                        <a:rPr lang="en-US" sz="1050" spc="-165" dirty="0">
                          <a:effectLst/>
                          <a:latin typeface="Arial" panose="020B0604020202020204" pitchFamily="34" charset="0"/>
                          <a:ea typeface="Trebuchet MS" panose="020B0603020202020204" pitchFamily="34" charset="0"/>
                          <a:cs typeface="Arial" panose="020B0604020202020204" pitchFamily="34" charset="0"/>
                        </a:rPr>
                        <a:t> </a:t>
                      </a:r>
                      <a:r>
                        <a:rPr lang="en-US" sz="1050" dirty="0">
                          <a:effectLst/>
                          <a:latin typeface="Arial" panose="020B0604020202020204" pitchFamily="34" charset="0"/>
                          <a:ea typeface="Trebuchet MS" panose="020B0603020202020204" pitchFamily="34" charset="0"/>
                          <a:cs typeface="Arial" panose="020B0604020202020204" pitchFamily="34" charset="0"/>
                        </a:rPr>
                        <a:t>year</a:t>
                      </a:r>
                      <a:r>
                        <a:rPr lang="en-US" sz="1050" spc="-165" dirty="0">
                          <a:effectLst/>
                          <a:latin typeface="Arial" panose="020B0604020202020204" pitchFamily="34" charset="0"/>
                          <a:ea typeface="Trebuchet MS" panose="020B0603020202020204" pitchFamily="34" charset="0"/>
                          <a:cs typeface="Arial" panose="020B0604020202020204" pitchFamily="34" charset="0"/>
                        </a:rPr>
                        <a:t> </a:t>
                      </a:r>
                      <a:r>
                        <a:rPr lang="en-US" sz="1050" dirty="0">
                          <a:effectLst/>
                          <a:latin typeface="Arial" panose="020B0604020202020204" pitchFamily="34" charset="0"/>
                          <a:ea typeface="Trebuchet MS" panose="020B0603020202020204" pitchFamily="34" charset="0"/>
                          <a:cs typeface="Arial" panose="020B0604020202020204" pitchFamily="34" charset="0"/>
                        </a:rPr>
                        <a:t>have decreased.</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577318127"/>
                  </a:ext>
                </a:extLst>
              </a:tr>
              <a:tr h="150032">
                <a:tc>
                  <a:txBody>
                    <a:bodyPr/>
                    <a:lstStyle/>
                    <a:p>
                      <a:pPr marL="50165">
                        <a:spcBef>
                          <a:spcPts val="170"/>
                        </a:spcBef>
                        <a:spcAft>
                          <a:spcPts val="0"/>
                        </a:spcAft>
                      </a:pPr>
                      <a:r>
                        <a:rPr lang="en-US" sz="1000" b="1" dirty="0">
                          <a:effectLst/>
                          <a:latin typeface="Arial" panose="020B0604020202020204" pitchFamily="34" charset="0"/>
                          <a:ea typeface="Trebuchet MS" panose="020B0603020202020204" pitchFamily="34" charset="0"/>
                          <a:cs typeface="Arial" panose="020B0604020202020204" pitchFamily="34" charset="0"/>
                        </a:rPr>
                        <a:t>Total expenditure</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marR="56515" algn="r">
                        <a:spcBef>
                          <a:spcPts val="170"/>
                        </a:spcBef>
                        <a:spcAft>
                          <a:spcPts val="0"/>
                        </a:spcAft>
                      </a:pPr>
                      <a:r>
                        <a:rPr lang="en-US" sz="1000" b="1" dirty="0">
                          <a:effectLst/>
                          <a:latin typeface="Arial" panose="020B0604020202020204" pitchFamily="34" charset="0"/>
                          <a:ea typeface="Trebuchet MS" panose="020B0603020202020204" pitchFamily="34" charset="0"/>
                          <a:cs typeface="Arial" panose="020B0604020202020204" pitchFamily="34" charset="0"/>
                        </a:rPr>
                        <a:t>(85 277)</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marR="38100" algn="r">
                        <a:spcBef>
                          <a:spcPts val="170"/>
                        </a:spcBef>
                        <a:spcAft>
                          <a:spcPts val="0"/>
                        </a:spcAft>
                      </a:pPr>
                      <a:r>
                        <a:rPr lang="en-US" sz="1000" b="1" dirty="0">
                          <a:effectLst/>
                          <a:latin typeface="Arial" panose="020B0604020202020204" pitchFamily="34" charset="0"/>
                          <a:ea typeface="Trebuchet MS" panose="020B0603020202020204" pitchFamily="34" charset="0"/>
                          <a:cs typeface="Arial" panose="020B0604020202020204" pitchFamily="34" charset="0"/>
                        </a:rPr>
                        <a:t>(1 142 741)</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marL="41275">
                        <a:spcBef>
                          <a:spcPts val="170"/>
                        </a:spcBef>
                        <a:spcAft>
                          <a:spcPts val="0"/>
                        </a:spcAft>
                      </a:pPr>
                      <a:r>
                        <a:rPr lang="en-US" sz="1000" b="1" dirty="0">
                          <a:effectLst/>
                          <a:latin typeface="Arial" panose="020B0604020202020204" pitchFamily="34" charset="0"/>
                          <a:ea typeface="Trebuchet MS" panose="020B0603020202020204" pitchFamily="34" charset="0"/>
                          <a:cs typeface="Arial" panose="020B0604020202020204" pitchFamily="34" charset="0"/>
                        </a:rPr>
                        <a:t>(1 228 018)</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marR="49530" algn="r">
                        <a:spcBef>
                          <a:spcPts val="170"/>
                        </a:spcBef>
                        <a:spcAft>
                          <a:spcPts val="0"/>
                        </a:spcAft>
                      </a:pPr>
                      <a:r>
                        <a:rPr lang="en-US" sz="1000" b="1" dirty="0">
                          <a:effectLst/>
                          <a:latin typeface="Arial" panose="020B0604020202020204" pitchFamily="34" charset="0"/>
                          <a:ea typeface="Trebuchet MS" panose="020B0603020202020204" pitchFamily="34" charset="0"/>
                          <a:cs typeface="Arial" panose="020B0604020202020204" pitchFamily="34" charset="0"/>
                        </a:rPr>
                        <a:t>(48 067)</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marR="81915" algn="r">
                        <a:spcBef>
                          <a:spcPts val="170"/>
                        </a:spcBef>
                        <a:spcAft>
                          <a:spcPts val="0"/>
                        </a:spcAft>
                      </a:pPr>
                      <a:r>
                        <a:rPr lang="en-US" sz="1000" b="1" dirty="0">
                          <a:effectLst/>
                          <a:latin typeface="Arial" panose="020B0604020202020204" pitchFamily="34" charset="0"/>
                          <a:ea typeface="Trebuchet MS" panose="020B0603020202020204" pitchFamily="34" charset="0"/>
                          <a:cs typeface="Arial" panose="020B0604020202020204" pitchFamily="34" charset="0"/>
                        </a:rPr>
                        <a:t>1 179 951</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a:spcAft>
                          <a:spcPts val="0"/>
                        </a:spcAft>
                      </a:pPr>
                      <a:r>
                        <a:rPr lang="en-US" sz="500" dirty="0">
                          <a:effectLst/>
                          <a:latin typeface="Times New Roman" panose="02020603050405020304" pitchFamily="18" charset="0"/>
                          <a:ea typeface="Trebuchet MS" panose="020B0603020202020204" pitchFamily="34" charset="0"/>
                          <a:cs typeface="Trebuchet MS" panose="020B0603020202020204" pitchFamily="34" charset="0"/>
                        </a:rPr>
                        <a:t> </a:t>
                      </a:r>
                      <a:endParaRPr lang="en-ZA" sz="7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347693683"/>
                  </a:ext>
                </a:extLst>
              </a:tr>
              <a:tr h="239112">
                <a:tc>
                  <a:txBody>
                    <a:bodyPr/>
                    <a:lstStyle/>
                    <a:p>
                      <a:pPr marL="50165" marR="114300">
                        <a:lnSpc>
                          <a:spcPct val="98000"/>
                        </a:lnSpc>
                        <a:spcBef>
                          <a:spcPts val="180"/>
                        </a:spcBef>
                        <a:spcAft>
                          <a:spcPts val="0"/>
                        </a:spcAft>
                      </a:pPr>
                      <a:r>
                        <a:rPr lang="en-US" sz="1000" b="1" dirty="0">
                          <a:effectLst/>
                          <a:latin typeface="Arial" panose="020B0604020202020204" pitchFamily="34" charset="0"/>
                          <a:ea typeface="Trebuchet MS" panose="020B0603020202020204" pitchFamily="34" charset="0"/>
                          <a:cs typeface="Arial" panose="020B0604020202020204" pitchFamily="34" charset="0"/>
                        </a:rPr>
                        <a:t>Deficit from operations</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tcPr>
                </a:tc>
                <a:tc>
                  <a:txBody>
                    <a:bodyPr/>
                    <a:lstStyle/>
                    <a:p>
                      <a:pPr algn="ctr">
                        <a:spcBef>
                          <a:spcPts val="25"/>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56515" algn="ctr">
                        <a:spcAft>
                          <a:spcPts val="0"/>
                        </a:spcAft>
                      </a:pPr>
                      <a:r>
                        <a:rPr lang="en-US" sz="1000" b="1" dirty="0" smtClean="0">
                          <a:effectLst/>
                          <a:latin typeface="Arial" panose="020B0604020202020204" pitchFamily="34" charset="0"/>
                          <a:ea typeface="Trebuchet MS" panose="020B0603020202020204" pitchFamily="34" charset="0"/>
                          <a:cs typeface="Arial" panose="020B0604020202020204" pitchFamily="34" charset="0"/>
                        </a:rPr>
                        <a:t>  52 </a:t>
                      </a:r>
                      <a:r>
                        <a:rPr lang="en-US" sz="1000" b="1" dirty="0">
                          <a:effectLst/>
                          <a:latin typeface="Arial" panose="020B0604020202020204" pitchFamily="34" charset="0"/>
                          <a:ea typeface="Trebuchet MS" panose="020B0603020202020204" pitchFamily="34" charset="0"/>
                          <a:cs typeface="Arial" panose="020B0604020202020204" pitchFamily="34" charset="0"/>
                        </a:rPr>
                        <a:t>345</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5"/>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38100" algn="ctr">
                        <a:spcAft>
                          <a:spcPts val="0"/>
                        </a:spcAft>
                      </a:pPr>
                      <a:r>
                        <a:rPr lang="en-US" sz="1000" b="1" dirty="0" smtClean="0">
                          <a:effectLst/>
                          <a:latin typeface="Arial" panose="020B0604020202020204" pitchFamily="34" charset="0"/>
                          <a:ea typeface="Trebuchet MS" panose="020B0603020202020204" pitchFamily="34" charset="0"/>
                          <a:cs typeface="Arial" panose="020B0604020202020204" pitchFamily="34" charset="0"/>
                        </a:rPr>
                        <a:t>  (</a:t>
                      </a:r>
                      <a:r>
                        <a:rPr lang="en-US" sz="1000" b="1" dirty="0">
                          <a:effectLst/>
                          <a:latin typeface="Arial" panose="020B0604020202020204" pitchFamily="34" charset="0"/>
                          <a:ea typeface="Trebuchet MS" panose="020B0603020202020204" pitchFamily="34" charset="0"/>
                          <a:cs typeface="Arial" panose="020B0604020202020204" pitchFamily="34" charset="0"/>
                        </a:rPr>
                        <a:t>800 909)</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5"/>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smtClean="0">
                        <a:effectLst/>
                        <a:latin typeface="Arial" panose="020B0604020202020204" pitchFamily="34" charset="0"/>
                        <a:ea typeface="Trebuchet MS" panose="020B0603020202020204" pitchFamily="34" charset="0"/>
                        <a:cs typeface="Arial" panose="020B0604020202020204" pitchFamily="34" charset="0"/>
                      </a:endParaRPr>
                    </a:p>
                    <a:p>
                      <a:pPr marR="88265" algn="ctr">
                        <a:spcAft>
                          <a:spcPts val="0"/>
                        </a:spcAft>
                      </a:pPr>
                      <a:r>
                        <a:rPr lang="en-US" sz="1000" b="1" dirty="0" smtClean="0">
                          <a:effectLst/>
                          <a:latin typeface="Arial" panose="020B0604020202020204" pitchFamily="34" charset="0"/>
                          <a:ea typeface="Trebuchet MS" panose="020B0603020202020204" pitchFamily="34" charset="0"/>
                          <a:cs typeface="Arial" panose="020B0604020202020204" pitchFamily="34" charset="0"/>
                        </a:rPr>
                        <a:t>  (748 564)</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5"/>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smtClean="0">
                        <a:effectLst/>
                        <a:latin typeface="Arial" panose="020B0604020202020204" pitchFamily="34" charset="0"/>
                        <a:ea typeface="Trebuchet MS" panose="020B0603020202020204" pitchFamily="34" charset="0"/>
                        <a:cs typeface="Arial" panose="020B0604020202020204" pitchFamily="34" charset="0"/>
                      </a:endParaRPr>
                    </a:p>
                    <a:p>
                      <a:pPr algn="ctr">
                        <a:spcBef>
                          <a:spcPts val="25"/>
                        </a:spcBef>
                        <a:spcAft>
                          <a:spcPts val="0"/>
                        </a:spcAft>
                      </a:pPr>
                      <a:r>
                        <a:rPr lang="en-US" sz="1000" b="1" dirty="0" smtClean="0">
                          <a:effectLst/>
                          <a:latin typeface="Arial" panose="020B0604020202020204" pitchFamily="34" charset="0"/>
                          <a:ea typeface="Trebuchet MS" panose="020B0603020202020204" pitchFamily="34" charset="0"/>
                          <a:cs typeface="Arial" panose="020B0604020202020204" pitchFamily="34" charset="0"/>
                        </a:rPr>
                        <a:t>91 </a:t>
                      </a:r>
                      <a:r>
                        <a:rPr lang="en-US" sz="1000" b="1" dirty="0">
                          <a:effectLst/>
                          <a:latin typeface="Arial" panose="020B0604020202020204" pitchFamily="34" charset="0"/>
                          <a:ea typeface="Trebuchet MS" panose="020B0603020202020204" pitchFamily="34" charset="0"/>
                          <a:cs typeface="Arial" panose="020B0604020202020204" pitchFamily="34" charset="0"/>
                        </a:rPr>
                        <a:t>011</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5"/>
                        </a:spcBef>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R="81915" algn="ctr">
                        <a:spcAft>
                          <a:spcPts val="0"/>
                        </a:spcAft>
                      </a:pPr>
                      <a:r>
                        <a:rPr lang="en-US" sz="1000" b="1" smtClean="0">
                          <a:effectLst/>
                          <a:latin typeface="Arial" panose="020B0604020202020204" pitchFamily="34" charset="0"/>
                          <a:ea typeface="Trebuchet MS" panose="020B0603020202020204" pitchFamily="34" charset="0"/>
                          <a:cs typeface="Arial" panose="020B0604020202020204" pitchFamily="34" charset="0"/>
                        </a:rPr>
                        <a:t>    839 </a:t>
                      </a:r>
                      <a:r>
                        <a:rPr lang="en-US" sz="1000" b="1" dirty="0">
                          <a:effectLst/>
                          <a:latin typeface="Arial" panose="020B0604020202020204" pitchFamily="34" charset="0"/>
                          <a:ea typeface="Trebuchet MS" panose="020B0603020202020204" pitchFamily="34" charset="0"/>
                          <a:cs typeface="Arial" panose="020B0604020202020204" pitchFamily="34" charset="0"/>
                        </a:rPr>
                        <a:t>575</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dirty="0">
                          <a:effectLst/>
                          <a:latin typeface="Times New Roman" panose="02020603050405020304" pitchFamily="18" charset="0"/>
                          <a:ea typeface="Trebuchet MS" panose="020B0603020202020204" pitchFamily="34" charset="0"/>
                          <a:cs typeface="Trebuchet MS" panose="020B0603020202020204" pitchFamily="34" charset="0"/>
                        </a:rPr>
                        <a:t> </a:t>
                      </a:r>
                      <a:endParaRPr lang="en-ZA" sz="7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3168566133"/>
                  </a:ext>
                </a:extLst>
              </a:tr>
              <a:tr h="588249">
                <a:tc>
                  <a:txBody>
                    <a:bodyPr/>
                    <a:lstStyle/>
                    <a:p>
                      <a:pPr marL="50165" marR="114300">
                        <a:lnSpc>
                          <a:spcPct val="98000"/>
                        </a:lnSpc>
                        <a:spcBef>
                          <a:spcPts val="180"/>
                        </a:spcBef>
                        <a:spcAft>
                          <a:spcPts val="0"/>
                        </a:spcAft>
                      </a:pPr>
                      <a:r>
                        <a:rPr lang="en-US" sz="1000" b="1" dirty="0">
                          <a:effectLst/>
                          <a:latin typeface="Arial" panose="020B0604020202020204" pitchFamily="34" charset="0"/>
                          <a:ea typeface="Trebuchet MS" panose="020B0603020202020204" pitchFamily="34" charset="0"/>
                          <a:cs typeface="Arial" panose="020B0604020202020204" pitchFamily="34" charset="0"/>
                        </a:rPr>
                        <a:t>Actual Amount on Comparable Basis as Presented in the Budget and</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p>
                      <a:pPr marL="50165">
                        <a:lnSpc>
                          <a:spcPct val="98000"/>
                        </a:lnSpc>
                        <a:spcAft>
                          <a:spcPts val="0"/>
                        </a:spcAft>
                      </a:pPr>
                      <a:r>
                        <a:rPr lang="en-US" sz="1000" b="1" dirty="0">
                          <a:effectLst/>
                          <a:latin typeface="Arial" panose="020B0604020202020204" pitchFamily="34" charset="0"/>
                          <a:ea typeface="Trebuchet MS" panose="020B0603020202020204" pitchFamily="34" charset="0"/>
                          <a:cs typeface="Arial" panose="020B0604020202020204" pitchFamily="34" charset="0"/>
                        </a:rPr>
                        <a:t>Actual Comparative Statement</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a:noFill/>
                    </a:lnT>
                    <a:lnB>
                      <a:noFill/>
                    </a:lnB>
                    <a:solidFill>
                      <a:srgbClr val="BCBEC0"/>
                    </a:solidFill>
                  </a:tcPr>
                </a:tc>
                <a:tc>
                  <a:txBody>
                    <a:bodyPr/>
                    <a:lstStyle/>
                    <a:p>
                      <a:pPr algn="ct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r>
                        <a:rPr lang="en-US" sz="1000" b="1" dirty="0" smtClean="0">
                          <a:effectLst/>
                          <a:latin typeface="Arial" panose="020B0604020202020204" pitchFamily="34" charset="0"/>
                          <a:ea typeface="Trebuchet MS" panose="020B0603020202020204" pitchFamily="34" charset="0"/>
                          <a:cs typeface="Arial" panose="020B0604020202020204" pitchFamily="34" charset="0"/>
                        </a:rPr>
                        <a:t>52 </a:t>
                      </a:r>
                      <a:r>
                        <a:rPr lang="en-US" sz="1000" b="1" dirty="0">
                          <a:effectLst/>
                          <a:latin typeface="Arial" panose="020B0604020202020204" pitchFamily="34" charset="0"/>
                          <a:ea typeface="Trebuchet MS" panose="020B0603020202020204" pitchFamily="34" charset="0"/>
                          <a:cs typeface="Arial" panose="020B0604020202020204" pitchFamily="34" charset="0"/>
                        </a:rPr>
                        <a:t>345</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algn="ct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r>
                        <a:rPr lang="en-US" sz="1000" b="1" dirty="0" smtClean="0">
                          <a:effectLst/>
                          <a:latin typeface="Arial" panose="020B0604020202020204" pitchFamily="34" charset="0"/>
                          <a:ea typeface="Trebuchet MS" panose="020B0603020202020204" pitchFamily="34" charset="0"/>
                          <a:cs typeface="Arial" panose="020B0604020202020204" pitchFamily="34" charset="0"/>
                        </a:rPr>
                        <a:t>(800 </a:t>
                      </a:r>
                      <a:r>
                        <a:rPr lang="en-US" sz="1000" b="1" dirty="0">
                          <a:effectLst/>
                          <a:latin typeface="Arial" panose="020B0604020202020204" pitchFamily="34" charset="0"/>
                          <a:ea typeface="Trebuchet MS" panose="020B0603020202020204" pitchFamily="34" charset="0"/>
                          <a:cs typeface="Arial" panose="020B0604020202020204" pitchFamily="34" charset="0"/>
                        </a:rPr>
                        <a:t>909)</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algn="ct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r>
                        <a:rPr lang="en-US" sz="1000" b="1" dirty="0" smtClean="0">
                          <a:effectLst/>
                          <a:latin typeface="Arial" panose="020B0604020202020204" pitchFamily="34" charset="0"/>
                          <a:ea typeface="Trebuchet MS" panose="020B0603020202020204" pitchFamily="34" charset="0"/>
                          <a:cs typeface="Arial" panose="020B0604020202020204" pitchFamily="34" charset="0"/>
                        </a:rPr>
                        <a:t>(</a:t>
                      </a:r>
                      <a:r>
                        <a:rPr lang="en-US" sz="1000" b="1" dirty="0">
                          <a:effectLst/>
                          <a:latin typeface="Arial" panose="020B0604020202020204" pitchFamily="34" charset="0"/>
                          <a:ea typeface="Trebuchet MS" panose="020B0603020202020204" pitchFamily="34" charset="0"/>
                          <a:cs typeface="Arial" panose="020B0604020202020204" pitchFamily="34" charset="0"/>
                        </a:rPr>
                        <a:t>748 564)</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algn="ct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r>
                        <a:rPr lang="en-US" sz="1000" b="1" dirty="0" smtClean="0">
                          <a:effectLst/>
                          <a:latin typeface="Arial" panose="020B0604020202020204" pitchFamily="34" charset="0"/>
                          <a:ea typeface="Trebuchet MS" panose="020B0603020202020204" pitchFamily="34" charset="0"/>
                          <a:cs typeface="Arial" panose="020B0604020202020204" pitchFamily="34" charset="0"/>
                        </a:rPr>
                        <a:t>91 </a:t>
                      </a:r>
                      <a:r>
                        <a:rPr lang="en-US" sz="1000" b="1" dirty="0">
                          <a:effectLst/>
                          <a:latin typeface="Arial" panose="020B0604020202020204" pitchFamily="34" charset="0"/>
                          <a:ea typeface="Trebuchet MS" panose="020B0603020202020204" pitchFamily="34" charset="0"/>
                          <a:cs typeface="Arial" panose="020B0604020202020204" pitchFamily="34" charset="0"/>
                        </a:rPr>
                        <a:t>011</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algn="ctr">
                        <a:spcAft>
                          <a:spcPts val="0"/>
                        </a:spcAft>
                      </a:pPr>
                      <a:r>
                        <a:rPr lang="en-US" sz="1000" dirty="0">
                          <a:effectLst/>
                          <a:latin typeface="Arial" panose="020B0604020202020204" pitchFamily="34" charset="0"/>
                          <a:ea typeface="Trebuchet MS" panose="020B0603020202020204" pitchFamily="34" charset="0"/>
                          <a:cs typeface="Arial" panose="020B0604020202020204" pitchFamily="34" charset="0"/>
                        </a:rPr>
                        <a:t> </a:t>
                      </a:r>
                      <a:r>
                        <a:rPr lang="en-US" sz="1000" b="1" dirty="0" smtClean="0">
                          <a:effectLst/>
                          <a:latin typeface="Arial" panose="020B0604020202020204" pitchFamily="34" charset="0"/>
                          <a:ea typeface="Trebuchet MS" panose="020B0603020202020204" pitchFamily="34" charset="0"/>
                          <a:cs typeface="Arial" panose="020B0604020202020204" pitchFamily="34" charset="0"/>
                        </a:rPr>
                        <a:t>839 </a:t>
                      </a:r>
                      <a:r>
                        <a:rPr lang="en-US" sz="1000" b="1" dirty="0">
                          <a:effectLst/>
                          <a:latin typeface="Arial" panose="020B0604020202020204" pitchFamily="34" charset="0"/>
                          <a:ea typeface="Trebuchet MS" panose="020B0603020202020204" pitchFamily="34" charset="0"/>
                          <a:cs typeface="Arial" panose="020B0604020202020204" pitchFamily="34" charset="0"/>
                        </a:rPr>
                        <a:t>575</a:t>
                      </a:r>
                      <a:endParaRPr lang="en-ZA" sz="10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BEC0"/>
                    </a:solidFill>
                  </a:tcPr>
                </a:tc>
                <a:tc>
                  <a:txBody>
                    <a:bodyPr/>
                    <a:lstStyle/>
                    <a:p>
                      <a:pPr>
                        <a:spcAft>
                          <a:spcPts val="0"/>
                        </a:spcAft>
                      </a:pPr>
                      <a:r>
                        <a:rPr lang="en-US" sz="500" dirty="0">
                          <a:effectLst/>
                          <a:latin typeface="Times New Roman" panose="02020603050405020304" pitchFamily="18" charset="0"/>
                          <a:ea typeface="Trebuchet MS" panose="020B0603020202020204" pitchFamily="34" charset="0"/>
                          <a:cs typeface="Trebuchet MS" panose="020B0603020202020204" pitchFamily="34" charset="0"/>
                        </a:rPr>
                        <a:t> </a:t>
                      </a:r>
                      <a:endParaRPr lang="en-ZA" sz="7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3106219105"/>
                  </a:ext>
                </a:extLst>
              </a:tr>
            </a:tbl>
          </a:graphicData>
        </a:graphic>
      </p:graphicFrame>
    </p:spTree>
    <p:extLst>
      <p:ext uri="{BB962C8B-B14F-4D97-AF65-F5344CB8AC3E}">
        <p14:creationId xmlns:p14="http://schemas.microsoft.com/office/powerpoint/2010/main" xmlns="" val="6850499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1124744"/>
            <a:ext cx="12192000" cy="26590"/>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6" name="Slide Number Placeholder 5"/>
          <p:cNvSpPr>
            <a:spLocks noGrp="1"/>
          </p:cNvSpPr>
          <p:nvPr>
            <p:ph type="sldNum" sz="quarter" idx="12"/>
          </p:nvPr>
        </p:nvSpPr>
        <p:spPr>
          <a:xfrm>
            <a:off x="9470701" y="6553149"/>
            <a:ext cx="1593851" cy="476251"/>
          </a:xfrm>
        </p:spPr>
        <p:txBody>
          <a:bodyPr/>
          <a:lstStyle/>
          <a:p>
            <a:pPr algn="ctr">
              <a:defRPr/>
            </a:pPr>
            <a:fld id="{E7E121AC-CB2F-48A1-9156-4FA17DE39A11}" type="slidenum">
              <a:rPr lang="en-US" altLang="en-US">
                <a:solidFill>
                  <a:srgbClr val="000000"/>
                </a:solidFill>
                <a:ea typeface="ＭＳ Ｐゴシック" pitchFamily="34" charset="-128"/>
              </a:rPr>
              <a:pPr algn="ctr">
                <a:defRPr/>
              </a:pPr>
              <a:t>36</a:t>
            </a:fld>
            <a:endParaRPr lang="en-US" altLang="en-US" dirty="0">
              <a:solidFill>
                <a:srgbClr val="000000"/>
              </a:solidFill>
              <a:ea typeface="ＭＳ Ｐゴシック" pitchFamily="34" charset="-128"/>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064552" y="1541"/>
            <a:ext cx="1008112" cy="942040"/>
          </a:xfrm>
          <a:prstGeom prst="rect">
            <a:avLst/>
          </a:prstGeom>
        </p:spPr>
      </p:pic>
      <p:pic>
        <p:nvPicPr>
          <p:cNvPr id="11" name="Picture 10"/>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1344" y="0"/>
            <a:ext cx="1979712" cy="936104"/>
          </a:xfrm>
          <a:prstGeom prst="rect">
            <a:avLst/>
          </a:prstGeom>
          <a:noFill/>
          <a:ln>
            <a:noFill/>
          </a:ln>
        </p:spPr>
      </p:pic>
      <p:pic>
        <p:nvPicPr>
          <p:cNvPr id="3" name="Picture 2"/>
          <p:cNvPicPr>
            <a:picLocks noChangeAspect="1"/>
          </p:cNvPicPr>
          <p:nvPr/>
        </p:nvPicPr>
        <p:blipFill>
          <a:blip r:embed="rId4" cstate="print"/>
          <a:stretch>
            <a:fillRect/>
          </a:stretch>
        </p:blipFill>
        <p:spPr>
          <a:xfrm>
            <a:off x="4295802" y="2636912"/>
            <a:ext cx="4676775" cy="3276600"/>
          </a:xfrm>
          <a:prstGeom prst="rect">
            <a:avLst/>
          </a:prstGeom>
        </p:spPr>
      </p:pic>
      <p:sp>
        <p:nvSpPr>
          <p:cNvPr id="10" name="Title 1"/>
          <p:cNvSpPr>
            <a:spLocks noGrp="1"/>
          </p:cNvSpPr>
          <p:nvPr>
            <p:ph type="title"/>
          </p:nvPr>
        </p:nvSpPr>
        <p:spPr>
          <a:xfrm>
            <a:off x="2428465" y="1916832"/>
            <a:ext cx="8219256" cy="288032"/>
          </a:xfrm>
        </p:spPr>
        <p:txBody>
          <a:bodyPr>
            <a:normAutofit fontScale="90000"/>
          </a:bodyPr>
          <a:lstStyle/>
          <a:p>
            <a:pPr algn="ctr"/>
            <a:r>
              <a:rPr lang="en-ZA" dirty="0" smtClean="0">
                <a:latin typeface="Arial" panose="020B0604020202020204" pitchFamily="34" charset="0"/>
                <a:cs typeface="Arial" panose="020B0604020202020204" pitchFamily="34" charset="0"/>
              </a:rPr>
              <a:t/>
            </a:r>
            <a:br>
              <a:rPr lang="en-ZA" dirty="0" smtClean="0">
                <a:latin typeface="Arial" panose="020B0604020202020204" pitchFamily="34" charset="0"/>
                <a:cs typeface="Arial" panose="020B0604020202020204" pitchFamily="34" charset="0"/>
              </a:rPr>
            </a:br>
            <a:r>
              <a:rPr lang="en-ZA" dirty="0">
                <a:latin typeface="Arial" panose="020B0604020202020204" pitchFamily="34" charset="0"/>
                <a:cs typeface="Arial" panose="020B0604020202020204" pitchFamily="34" charset="0"/>
              </a:rPr>
              <a:t/>
            </a:r>
            <a:br>
              <a:rPr lang="en-ZA" dirty="0">
                <a:latin typeface="Arial" panose="020B0604020202020204" pitchFamily="34" charset="0"/>
                <a:cs typeface="Arial" panose="020B0604020202020204" pitchFamily="34" charset="0"/>
              </a:rPr>
            </a:br>
            <a:r>
              <a:rPr lang="en-ZA" dirty="0" smtClean="0">
                <a:latin typeface="Arial" panose="020B0604020202020204" pitchFamily="34" charset="0"/>
                <a:cs typeface="Arial" panose="020B0604020202020204" pitchFamily="34" charset="0"/>
              </a:rPr>
              <a:t/>
            </a:r>
            <a:br>
              <a:rPr lang="en-ZA" dirty="0" smtClean="0">
                <a:latin typeface="Arial" panose="020B0604020202020204" pitchFamily="34" charset="0"/>
                <a:cs typeface="Arial" panose="020B0604020202020204" pitchFamily="34" charset="0"/>
              </a:rPr>
            </a:br>
            <a:r>
              <a:rPr lang="en-ZA" dirty="0">
                <a:latin typeface="Arial" panose="020B0604020202020204" pitchFamily="34" charset="0"/>
                <a:cs typeface="Arial" panose="020B0604020202020204" pitchFamily="34" charset="0"/>
              </a:rPr>
              <a:t/>
            </a:r>
            <a:br>
              <a:rPr lang="en-ZA" dirty="0">
                <a:latin typeface="Arial" panose="020B0604020202020204" pitchFamily="34" charset="0"/>
                <a:cs typeface="Arial" panose="020B0604020202020204" pitchFamily="34" charset="0"/>
              </a:rPr>
            </a:br>
            <a:r>
              <a:rPr lang="en-ZA" dirty="0" smtClean="0">
                <a:latin typeface="Arial" panose="020B0604020202020204" pitchFamily="34" charset="0"/>
                <a:cs typeface="Arial" panose="020B0604020202020204" pitchFamily="34" charset="0"/>
              </a:rPr>
              <a:t/>
            </a:r>
            <a:br>
              <a:rPr lang="en-ZA" dirty="0" smtClean="0">
                <a:latin typeface="Arial" panose="020B0604020202020204" pitchFamily="34" charset="0"/>
                <a:cs typeface="Arial" panose="020B0604020202020204" pitchFamily="34" charset="0"/>
              </a:rPr>
            </a:br>
            <a:r>
              <a:rPr lang="en-ZA" dirty="0">
                <a:latin typeface="Arial" panose="020B0604020202020204" pitchFamily="34" charset="0"/>
                <a:cs typeface="Arial" panose="020B0604020202020204" pitchFamily="34" charset="0"/>
              </a:rPr>
              <a:t/>
            </a:r>
            <a:br>
              <a:rPr lang="en-ZA" dirty="0">
                <a:latin typeface="Arial" panose="020B0604020202020204" pitchFamily="34" charset="0"/>
                <a:cs typeface="Arial" panose="020B0604020202020204" pitchFamily="34" charset="0"/>
              </a:rPr>
            </a:br>
            <a:r>
              <a:rPr lang="en-ZA" dirty="0" smtClean="0">
                <a:latin typeface="Arial" panose="020B0604020202020204" pitchFamily="34" charset="0"/>
                <a:cs typeface="Arial" panose="020B0604020202020204" pitchFamily="34" charset="0"/>
              </a:rPr>
              <a:t/>
            </a:r>
            <a:br>
              <a:rPr lang="en-ZA" dirty="0" smtClean="0">
                <a:latin typeface="Arial" panose="020B0604020202020204" pitchFamily="34" charset="0"/>
                <a:cs typeface="Arial" panose="020B0604020202020204" pitchFamily="34" charset="0"/>
              </a:rPr>
            </a:br>
            <a:r>
              <a:rPr lang="en-ZA" dirty="0" smtClean="0">
                <a:latin typeface="Arial" panose="020B0604020202020204" pitchFamily="34" charset="0"/>
                <a:cs typeface="Arial" panose="020B0604020202020204" pitchFamily="34" charset="0"/>
              </a:rPr>
              <a:t/>
            </a:r>
            <a:br>
              <a:rPr lang="en-ZA" dirty="0" smtClean="0">
                <a:latin typeface="Arial" panose="020B0604020202020204" pitchFamily="34" charset="0"/>
                <a:cs typeface="Arial" panose="020B0604020202020204" pitchFamily="34" charset="0"/>
              </a:rPr>
            </a:br>
            <a:r>
              <a:rPr lang="en-ZA" dirty="0" smtClean="0">
                <a:latin typeface="Arial" panose="020B0604020202020204" pitchFamily="34" charset="0"/>
                <a:cs typeface="Arial" panose="020B0604020202020204" pitchFamily="34" charset="0"/>
              </a:rPr>
              <a:t>THANK YOU</a:t>
            </a:r>
            <a:r>
              <a:rPr lang="en-ZA" dirty="0" smtClean="0"/>
              <a:t/>
            </a:r>
            <a:br>
              <a:rPr lang="en-ZA" dirty="0" smtClean="0"/>
            </a:br>
            <a:r>
              <a:rPr lang="en-ZA" dirty="0" smtClean="0"/>
              <a:t/>
            </a:r>
            <a:br>
              <a:rPr lang="en-ZA" dirty="0" smtClean="0"/>
            </a:br>
            <a:r>
              <a:rPr lang="en-ZA" dirty="0"/>
              <a:t/>
            </a:r>
            <a:br>
              <a:rPr lang="en-ZA" dirty="0"/>
            </a:br>
            <a:r>
              <a:rPr lang="en-ZA" dirty="0" smtClean="0"/>
              <a:t/>
            </a:r>
            <a:br>
              <a:rPr lang="en-ZA" dirty="0" smtClean="0"/>
            </a:br>
            <a:r>
              <a:rPr lang="en-ZA" dirty="0"/>
              <a:t/>
            </a:r>
            <a:br>
              <a:rPr lang="en-ZA" dirty="0"/>
            </a:br>
            <a:r>
              <a:rPr lang="en-ZA" dirty="0" smtClean="0"/>
              <a:t/>
            </a:r>
            <a:br>
              <a:rPr lang="en-ZA" dirty="0" smtClean="0"/>
            </a:br>
            <a:r>
              <a:rPr lang="en-ZA" dirty="0"/>
              <a:t/>
            </a:r>
            <a:br>
              <a:rPr lang="en-ZA" dirty="0"/>
            </a:br>
            <a:r>
              <a:rPr lang="en-ZA" dirty="0"/>
              <a:t/>
            </a:r>
            <a:br>
              <a:rPr lang="en-ZA" dirty="0"/>
            </a:br>
            <a:endParaRPr lang="en-ZA" dirty="0"/>
          </a:p>
        </p:txBody>
      </p:sp>
    </p:spTree>
    <p:extLst>
      <p:ext uri="{BB962C8B-B14F-4D97-AF65-F5344CB8AC3E}">
        <p14:creationId xmlns:p14="http://schemas.microsoft.com/office/powerpoint/2010/main" xmlns="" val="2226490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96688" y="1108110"/>
            <a:ext cx="12288688" cy="452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5159896" y="6224351"/>
            <a:ext cx="1593851" cy="476251"/>
          </a:xfrm>
        </p:spPr>
        <p:txBody>
          <a:bodyPr/>
          <a:lstStyle/>
          <a:p>
            <a:pPr algn="ctr">
              <a:defRPr/>
            </a:pPr>
            <a:fld id="{D0FB1A35-26F3-4129-92ED-E891618A16E1}" type="slidenum">
              <a:rPr lang="en-US" sz="1600">
                <a:solidFill>
                  <a:srgbClr val="000000"/>
                </a:solidFill>
              </a:rPr>
              <a:pPr algn="ctr">
                <a:defRPr/>
              </a:pPr>
              <a:t>4</a:t>
            </a:fld>
            <a:endParaRPr lang="en-US" sz="1600" dirty="0">
              <a:solidFill>
                <a:srgbClr val="000000"/>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26279" y="77195"/>
            <a:ext cx="901700" cy="901700"/>
          </a:xfrm>
          <a:prstGeom prst="rect">
            <a:avLst/>
          </a:prstGeom>
        </p:spPr>
      </p:pic>
      <p:sp>
        <p:nvSpPr>
          <p:cNvPr id="12" name="Rectangle 11"/>
          <p:cNvSpPr/>
          <p:nvPr/>
        </p:nvSpPr>
        <p:spPr>
          <a:xfrm>
            <a:off x="2279577" y="332656"/>
            <a:ext cx="8946702" cy="369332"/>
          </a:xfrm>
          <a:prstGeom prst="rect">
            <a:avLst/>
          </a:prstGeom>
        </p:spPr>
        <p:txBody>
          <a:bodyPr wrap="square">
            <a:spAutoFit/>
          </a:bodyPr>
          <a:lstStyle/>
          <a:p>
            <a:pPr algn="ctr" eaLnBrk="0" hangingPunct="0">
              <a:spcBef>
                <a:spcPts val="600"/>
              </a:spcBef>
              <a:spcAft>
                <a:spcPts val="600"/>
              </a:spcAft>
              <a:defRPr/>
            </a:pPr>
            <a:r>
              <a:rPr lang="en-US" dirty="0">
                <a:solidFill>
                  <a:srgbClr val="FF9900"/>
                </a:solidFill>
              </a:rPr>
              <a:t>SIGNIFICANT </a:t>
            </a:r>
            <a:r>
              <a:rPr lang="en-US" dirty="0" smtClean="0">
                <a:solidFill>
                  <a:srgbClr val="FF9900"/>
                </a:solidFill>
              </a:rPr>
              <a:t>ACHIEVEMENTS DURING THE REPORTING PERIOD </a:t>
            </a:r>
            <a:endParaRPr lang="en-US" dirty="0">
              <a:solidFill>
                <a:srgbClr val="FF9900"/>
              </a:solidFill>
            </a:endParaRP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336" y="44625"/>
            <a:ext cx="2051720" cy="946324"/>
          </a:xfrm>
          <a:prstGeom prst="rect">
            <a:avLst/>
          </a:prstGeom>
          <a:noFill/>
          <a:ln>
            <a:noFill/>
          </a:ln>
        </p:spPr>
      </p:pic>
      <p:graphicFrame>
        <p:nvGraphicFramePr>
          <p:cNvPr id="2" name="Diagram 1"/>
          <p:cNvGraphicFramePr/>
          <p:nvPr>
            <p:extLst>
              <p:ext uri="{D42A27DB-BD31-4B8C-83A1-F6EECF244321}">
                <p14:modId xmlns:p14="http://schemas.microsoft.com/office/powerpoint/2010/main" xmlns="" val="3620703500"/>
              </p:ext>
            </p:extLst>
          </p:nvPr>
        </p:nvGraphicFramePr>
        <p:xfrm>
          <a:off x="799393" y="1256555"/>
          <a:ext cx="10314855" cy="4908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114329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1108110"/>
            <a:ext cx="12192000" cy="16634"/>
          </a:xfrm>
          <a:prstGeom prst="line">
            <a:avLst/>
          </a:prstGeom>
          <a:ln>
            <a:solidFill>
              <a:schemeClr val="bg1"/>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5447929" y="6381749"/>
            <a:ext cx="1296144" cy="359619"/>
          </a:xfrm>
        </p:spPr>
        <p:txBody>
          <a:bodyPr/>
          <a:lstStyle/>
          <a:p>
            <a:pPr>
              <a:defRPr/>
            </a:pPr>
            <a:fld id="{D0FB1A35-26F3-4129-92ED-E891618A16E1}" type="slidenum">
              <a:rPr lang="en-US" sz="1600">
                <a:solidFill>
                  <a:srgbClr val="000000"/>
                </a:solidFill>
              </a:rPr>
              <a:pPr>
                <a:defRPr/>
              </a:pPr>
              <a:t>5</a:t>
            </a:fld>
            <a:endParaRPr lang="en-US" sz="1600" dirty="0">
              <a:solidFill>
                <a:srgbClr val="000000"/>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26279" y="77195"/>
            <a:ext cx="901700" cy="901700"/>
          </a:xfrm>
          <a:prstGeom prst="rect">
            <a:avLst/>
          </a:prstGeom>
        </p:spPr>
      </p:pic>
      <p:sp>
        <p:nvSpPr>
          <p:cNvPr id="12" name="Rectangle 11"/>
          <p:cNvSpPr/>
          <p:nvPr/>
        </p:nvSpPr>
        <p:spPr>
          <a:xfrm>
            <a:off x="1991544" y="332656"/>
            <a:ext cx="9234735" cy="369332"/>
          </a:xfrm>
          <a:prstGeom prst="rect">
            <a:avLst/>
          </a:prstGeom>
        </p:spPr>
        <p:txBody>
          <a:bodyPr wrap="square">
            <a:spAutoFit/>
          </a:bodyPr>
          <a:lstStyle/>
          <a:p>
            <a:pPr algn="ctr" eaLnBrk="0" hangingPunct="0">
              <a:spcBef>
                <a:spcPts val="600"/>
              </a:spcBef>
              <a:spcAft>
                <a:spcPts val="600"/>
              </a:spcAft>
              <a:defRPr/>
            </a:pPr>
            <a:r>
              <a:rPr lang="en-US" dirty="0" smtClean="0">
                <a:solidFill>
                  <a:srgbClr val="FF9900"/>
                </a:solidFill>
              </a:rPr>
              <a:t>AREARS OF UNDER-ACHIEVEMENT DURING THE REPORTING PERIOD </a:t>
            </a:r>
            <a:endParaRPr lang="en-US" dirty="0">
              <a:solidFill>
                <a:srgbClr val="FF9900"/>
              </a:solidFill>
            </a:endParaRP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336" y="44625"/>
            <a:ext cx="2051720" cy="946324"/>
          </a:xfrm>
          <a:prstGeom prst="rect">
            <a:avLst/>
          </a:prstGeom>
          <a:noFill/>
          <a:ln>
            <a:noFill/>
          </a:ln>
        </p:spPr>
      </p:pic>
      <p:graphicFrame>
        <p:nvGraphicFramePr>
          <p:cNvPr id="3" name="Diagram 2"/>
          <p:cNvGraphicFramePr/>
          <p:nvPr>
            <p:extLst>
              <p:ext uri="{D42A27DB-BD31-4B8C-83A1-F6EECF244321}">
                <p14:modId xmlns:p14="http://schemas.microsoft.com/office/powerpoint/2010/main" xmlns="" val="4110241496"/>
              </p:ext>
            </p:extLst>
          </p:nvPr>
        </p:nvGraphicFramePr>
        <p:xfrm>
          <a:off x="299356" y="1182307"/>
          <a:ext cx="11593288" cy="53063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93169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47328" y="1004640"/>
            <a:ext cx="12091469" cy="1324083"/>
          </a:xfrm>
          <a:prstGeom prst="rect">
            <a:avLst/>
          </a:prstGeom>
          <a:noFill/>
          <a:ln w="9525">
            <a:noFill/>
            <a:miter lim="800000"/>
            <a:headEnd/>
            <a:tailEnd/>
          </a:ln>
        </p:spPr>
        <p:txBody>
          <a:bodyPr wrap="square" lIns="92075" tIns="46039" rIns="92075" bIns="46039">
            <a:spAutoFit/>
          </a:bodyPr>
          <a:lstStyle/>
          <a:p>
            <a:pPr marL="0" marR="0" lvl="0" indent="0" algn="just" defTabSz="914377" rtl="0" eaLnBrk="0" fontAlgn="base" latinLnBrk="0" hangingPunct="0">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FF9900"/>
                </a:solidFill>
                <a:effectLst/>
                <a:uLnTx/>
                <a:uFillTx/>
                <a:latin typeface="Arial" pitchFamily="34" charset="0"/>
                <a:ea typeface="+mn-ea"/>
                <a:cs typeface="Arial" pitchFamily="34" charset="0"/>
              </a:rPr>
              <a:t>SUMMARY OF USAASA ANNUAL PERFORMANCE </a:t>
            </a:r>
          </a:p>
          <a:p>
            <a:pPr marL="0" marR="0" lvl="0" indent="0" algn="just" defTabSz="914377" rtl="0" eaLnBrk="0" fontAlgn="base" latinLnBrk="0" hangingPunct="0">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just" defTabSz="914377" rtl="0" eaLnBrk="0" fontAlgn="base" latinLnBrk="0" hangingPunct="0">
              <a:lnSpc>
                <a:spcPct val="100000"/>
              </a:lnSpc>
              <a:spcBef>
                <a:spcPts val="0"/>
              </a:spcBef>
              <a:spcAft>
                <a:spcPts val="0"/>
              </a:spcAft>
              <a:buClrTx/>
              <a:buSzTx/>
              <a:buFontTx/>
              <a:buNone/>
              <a:tabLst/>
              <a:defRPr/>
            </a:pPr>
            <a:r>
              <a:rPr kumimoji="0" lang="en-ZA" sz="15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The below graphs depict the Agency’s achieved annual targets against the planned annual targets in the 2019/20 approved </a:t>
            </a:r>
            <a:r>
              <a:rPr kumimoji="0" lang="en-ZA" sz="15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USAASA Annual </a:t>
            </a:r>
            <a:r>
              <a:rPr kumimoji="0" lang="en-ZA" sz="15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Performance Plan.  Three (3) of the six (6) planned targets were achieved, being 50% of the total planned targets, and Three (3) of the six (6) planned targets were not achieved, being 50% of the total annual planned targets. </a:t>
            </a:r>
          </a:p>
        </p:txBody>
      </p:sp>
      <p:cxnSp>
        <p:nvCxnSpPr>
          <p:cNvPr id="7" name="Straight Connector 6"/>
          <p:cNvCxnSpPr/>
          <p:nvPr/>
        </p:nvCxnSpPr>
        <p:spPr bwMode="auto">
          <a:xfrm flipV="1">
            <a:off x="0" y="946325"/>
            <a:ext cx="12192000" cy="58316"/>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8822629" y="6553149"/>
            <a:ext cx="1593851" cy="476251"/>
          </a:xfrm>
        </p:spPr>
        <p:txBody>
          <a:bodyPr/>
          <a:lstStyle/>
          <a:p>
            <a:pPr marL="0" marR="0" lvl="0" indent="0" algn="r" defTabSz="914377"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377" rtl="0" eaLnBrk="1" fontAlgn="base" latinLnBrk="0" hangingPunct="1">
                <a:lnSpc>
                  <a:spcPct val="100000"/>
                </a:lnSpc>
                <a:spcBef>
                  <a:spcPct val="0"/>
                </a:spcBef>
                <a:spcAft>
                  <a:spcPct val="0"/>
                </a:spcAft>
                <a:buClrTx/>
                <a:buSzTx/>
                <a:buFontTx/>
                <a:buNone/>
                <a:tabLst/>
                <a:defRPr/>
              </a:pPr>
              <a:t>6</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064553" y="44625"/>
            <a:ext cx="901700" cy="901700"/>
          </a:xfrm>
          <a:prstGeom prst="rect">
            <a:avLst/>
          </a:prstGeom>
        </p:spPr>
      </p:pic>
      <p:sp>
        <p:nvSpPr>
          <p:cNvPr id="12" name="Rectangle 11"/>
          <p:cNvSpPr/>
          <p:nvPr/>
        </p:nvSpPr>
        <p:spPr>
          <a:xfrm>
            <a:off x="2927648" y="309129"/>
            <a:ext cx="7632848" cy="369332"/>
          </a:xfrm>
          <a:prstGeom prst="rect">
            <a:avLst/>
          </a:prstGeom>
        </p:spPr>
        <p:txBody>
          <a:bodyPr wrap="square">
            <a:spAutoFit/>
          </a:bodyPr>
          <a:lstStyle/>
          <a:p>
            <a:pPr marL="0" marR="0" lvl="0" indent="0" algn="ctr" defTabSz="914377" rtl="0" eaLnBrk="0" fontAlgn="base" latinLnBrk="0" hangingPunct="0">
              <a:lnSpc>
                <a:spcPct val="100000"/>
              </a:lnSpc>
              <a:spcBef>
                <a:spcPts val="600"/>
              </a:spcBef>
              <a:spcAft>
                <a:spcPts val="600"/>
              </a:spcAft>
              <a:buClrTx/>
              <a:buSzTx/>
              <a:buFontTx/>
              <a:buNone/>
              <a:tabLst/>
              <a:defRPr/>
            </a:pPr>
            <a:r>
              <a:rPr kumimoji="0" lang="en-US" b="1" i="0" u="none" strike="noStrike" kern="1200" cap="none" spc="0" normalizeH="0" baseline="0" noProof="0" dirty="0">
                <a:ln>
                  <a:noFill/>
                </a:ln>
                <a:solidFill>
                  <a:srgbClr val="FF9900"/>
                </a:solidFill>
                <a:effectLst/>
                <a:uLnTx/>
                <a:uFillTx/>
                <a:latin typeface="Arial" pitchFamily="34" charset="0"/>
                <a:ea typeface="+mn-ea"/>
                <a:cs typeface="Arial" pitchFamily="34" charset="0"/>
              </a:rPr>
              <a:t>AUDITED </a:t>
            </a:r>
            <a:r>
              <a:rPr kumimoji="0" lang="en-US" b="1" i="0" u="none" strike="noStrike" kern="1200" cap="none" spc="0" normalizeH="0" baseline="0" noProof="0" dirty="0" smtClean="0">
                <a:ln>
                  <a:noFill/>
                </a:ln>
                <a:solidFill>
                  <a:srgbClr val="FF9900"/>
                </a:solidFill>
                <a:effectLst/>
                <a:uLnTx/>
                <a:uFillTx/>
                <a:latin typeface="Arial" pitchFamily="34" charset="0"/>
                <a:ea typeface="+mn-ea"/>
                <a:cs typeface="Arial" pitchFamily="34" charset="0"/>
              </a:rPr>
              <a:t>USAASA ANNUAL </a:t>
            </a:r>
            <a:r>
              <a:rPr kumimoji="0" lang="en-US" b="1" i="0" u="none" strike="noStrike" kern="1200" cap="none" spc="0" normalizeH="0" baseline="0" noProof="0" dirty="0">
                <a:ln>
                  <a:noFill/>
                </a:ln>
                <a:solidFill>
                  <a:srgbClr val="FF9900"/>
                </a:solidFill>
                <a:effectLst/>
                <a:uLnTx/>
                <a:uFillTx/>
                <a:latin typeface="Arial" pitchFamily="34" charset="0"/>
                <a:ea typeface="+mn-ea"/>
                <a:cs typeface="Arial" pitchFamily="34" charset="0"/>
              </a:rPr>
              <a:t>PERFORMANCE OVERVIEW</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1344" y="44625"/>
            <a:ext cx="2051720" cy="946324"/>
          </a:xfrm>
          <a:prstGeom prst="rect">
            <a:avLst/>
          </a:prstGeom>
          <a:noFill/>
          <a:ln>
            <a:noFill/>
          </a:ln>
        </p:spPr>
      </p:pic>
      <p:graphicFrame>
        <p:nvGraphicFramePr>
          <p:cNvPr id="10" name="Chart 9"/>
          <p:cNvGraphicFramePr/>
          <p:nvPr>
            <p:extLst/>
          </p:nvPr>
        </p:nvGraphicFramePr>
        <p:xfrm>
          <a:off x="0" y="2393511"/>
          <a:ext cx="5849670" cy="41025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extLst>
              <p:ext uri="{D42A27DB-BD31-4B8C-83A1-F6EECF244321}">
                <p14:modId xmlns:p14="http://schemas.microsoft.com/office/powerpoint/2010/main" xmlns="" val="2063144749"/>
              </p:ext>
            </p:extLst>
          </p:nvPr>
        </p:nvGraphicFramePr>
        <p:xfrm>
          <a:off x="6168008" y="2393511"/>
          <a:ext cx="5904656" cy="41025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3798808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1078585"/>
            <a:ext cx="12192000" cy="19956"/>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5015880" y="6484304"/>
            <a:ext cx="2232248" cy="257064"/>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0" i="0" u="none" strike="noStrike" kern="1200" cap="none" spc="0" normalizeH="0" baseline="0" noProof="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90300" y="0"/>
            <a:ext cx="901700" cy="901700"/>
          </a:xfrm>
          <a:prstGeom prst="rect">
            <a:avLst/>
          </a:prstGeom>
        </p:spPr>
      </p:pic>
      <p:sp>
        <p:nvSpPr>
          <p:cNvPr id="12" name="Rectangle 11"/>
          <p:cNvSpPr/>
          <p:nvPr/>
        </p:nvSpPr>
        <p:spPr>
          <a:xfrm>
            <a:off x="1343472" y="188640"/>
            <a:ext cx="10153128" cy="1015663"/>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smtClean="0">
              <a:ln>
                <a:noFill/>
              </a:ln>
              <a:solidFill>
                <a:srgbClr val="FF9900"/>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smtClean="0">
                <a:ln>
                  <a:noFill/>
                </a:ln>
                <a:solidFill>
                  <a:srgbClr val="FF9900"/>
                </a:solidFill>
                <a:effectLst/>
                <a:uLnTx/>
                <a:uFillTx/>
                <a:latin typeface="Arial" pitchFamily="34" charset="0"/>
                <a:ea typeface="+mn-ea"/>
                <a:cs typeface="Arial" pitchFamily="34" charset="0"/>
              </a:rPr>
              <a:t>USAASA ANNUAL</a:t>
            </a:r>
            <a:r>
              <a:rPr kumimoji="0" lang="en-US" b="1" i="0" u="none" strike="noStrike" kern="1200" cap="none" spc="0" normalizeH="0" noProof="0" dirty="0" smtClean="0">
                <a:ln>
                  <a:noFill/>
                </a:ln>
                <a:solidFill>
                  <a:srgbClr val="FF9900"/>
                </a:solidFill>
                <a:effectLst/>
                <a:uLnTx/>
                <a:uFillTx/>
                <a:latin typeface="Arial" pitchFamily="34" charset="0"/>
                <a:ea typeface="+mn-ea"/>
                <a:cs typeface="Arial" pitchFamily="34" charset="0"/>
              </a:rPr>
              <a:t> </a:t>
            </a:r>
            <a:r>
              <a:rPr kumimoji="0" lang="en-US" b="1" i="0" u="none" strike="noStrike" kern="1200" cap="none" spc="0" normalizeH="0" baseline="0" noProof="0" dirty="0" smtClean="0">
                <a:ln>
                  <a:noFill/>
                </a:ln>
                <a:solidFill>
                  <a:srgbClr val="FF9900"/>
                </a:solidFill>
                <a:effectLst/>
                <a:uLnTx/>
                <a:uFillTx/>
                <a:latin typeface="Arial" pitchFamily="34" charset="0"/>
                <a:ea typeface="+mn-ea"/>
                <a:cs typeface="Arial" pitchFamily="34" charset="0"/>
              </a:rPr>
              <a:t>PERFORMANCE INFORMATION 2019/20  </a:t>
            </a:r>
            <a:endParaRPr kumimoji="0" lang="en-US" b="1" i="0" u="none" strike="noStrike" kern="1200" cap="none" spc="0" normalizeH="0" baseline="0" noProof="0" dirty="0">
              <a:ln>
                <a:noFill/>
              </a:ln>
              <a:solidFill>
                <a:srgbClr val="FF9900"/>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endParaRP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7176" y="0"/>
            <a:ext cx="1403648" cy="836712"/>
          </a:xfrm>
          <a:prstGeom prst="rect">
            <a:avLst/>
          </a:prstGeom>
          <a:noFill/>
          <a:ln>
            <a:noFill/>
          </a:ln>
        </p:spPr>
      </p:pic>
      <p:sp>
        <p:nvSpPr>
          <p:cNvPr id="10" name="Slide Number Placeholder 7"/>
          <p:cNvSpPr txBox="1">
            <a:spLocks/>
          </p:cNvSpPr>
          <p:nvPr/>
        </p:nvSpPr>
        <p:spPr bwMode="auto">
          <a:xfrm>
            <a:off x="4943872" y="5085184"/>
            <a:ext cx="568863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1"/>
          <p:cNvSpPr/>
          <p:nvPr/>
        </p:nvSpPr>
        <p:spPr>
          <a:xfrm>
            <a:off x="126668" y="1331416"/>
            <a:ext cx="2808312" cy="338554"/>
          </a:xfrm>
          <a:prstGeom prst="rect">
            <a:avLst/>
          </a:prstGeom>
        </p:spPr>
        <p:txBody>
          <a:bodyPr wrap="square">
            <a:spAutoFit/>
          </a:bodyPr>
          <a:lstStyle/>
          <a:p>
            <a:r>
              <a:rPr lang="en-US" sz="1600" dirty="0">
                <a:solidFill>
                  <a:srgbClr val="FF9900"/>
                </a:solidFill>
                <a:ea typeface="Trebuchet MS" panose="020B0603020202020204" pitchFamily="34" charset="0"/>
              </a:rPr>
              <a:t>RISK MANAGEMENT</a:t>
            </a:r>
            <a:endParaRPr lang="en-ZA" sz="1600" dirty="0">
              <a:solidFill>
                <a:srgbClr val="FF99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377726651"/>
              </p:ext>
            </p:extLst>
          </p:nvPr>
        </p:nvGraphicFramePr>
        <p:xfrm>
          <a:off x="263351" y="1902847"/>
          <a:ext cx="11809312" cy="3032977"/>
        </p:xfrm>
        <a:graphic>
          <a:graphicData uri="http://schemas.openxmlformats.org/drawingml/2006/table">
            <a:tbl>
              <a:tblPr firstRow="1" firstCol="1" lastRow="1" lastCol="1" bandRow="1" bandCol="1"/>
              <a:tblGrid>
                <a:gridCol w="1375143">
                  <a:extLst>
                    <a:ext uri="{9D8B030D-6E8A-4147-A177-3AD203B41FA5}">
                      <a16:colId xmlns:a16="http://schemas.microsoft.com/office/drawing/2014/main" xmlns="" val="4094387610"/>
                    </a:ext>
                  </a:extLst>
                </a:gridCol>
                <a:gridCol w="1359990">
                  <a:extLst>
                    <a:ext uri="{9D8B030D-6E8A-4147-A177-3AD203B41FA5}">
                      <a16:colId xmlns:a16="http://schemas.microsoft.com/office/drawing/2014/main" xmlns="" val="3256131937"/>
                    </a:ext>
                  </a:extLst>
                </a:gridCol>
                <a:gridCol w="1414289">
                  <a:extLst>
                    <a:ext uri="{9D8B030D-6E8A-4147-A177-3AD203B41FA5}">
                      <a16:colId xmlns:a16="http://schemas.microsoft.com/office/drawing/2014/main" xmlns="" val="2143109450"/>
                    </a:ext>
                  </a:extLst>
                </a:gridCol>
                <a:gridCol w="1575922">
                  <a:extLst>
                    <a:ext uri="{9D8B030D-6E8A-4147-A177-3AD203B41FA5}">
                      <a16:colId xmlns:a16="http://schemas.microsoft.com/office/drawing/2014/main" xmlns="" val="2656290395"/>
                    </a:ext>
                  </a:extLst>
                </a:gridCol>
                <a:gridCol w="3041984">
                  <a:extLst>
                    <a:ext uri="{9D8B030D-6E8A-4147-A177-3AD203B41FA5}">
                      <a16:colId xmlns:a16="http://schemas.microsoft.com/office/drawing/2014/main" xmlns="" val="2762028580"/>
                    </a:ext>
                  </a:extLst>
                </a:gridCol>
                <a:gridCol w="3041984">
                  <a:extLst>
                    <a:ext uri="{9D8B030D-6E8A-4147-A177-3AD203B41FA5}">
                      <a16:colId xmlns:a16="http://schemas.microsoft.com/office/drawing/2014/main" xmlns="" val="1181692767"/>
                    </a:ext>
                  </a:extLst>
                </a:gridCol>
              </a:tblGrid>
              <a:tr h="328685">
                <a:tc gridSpan="6">
                  <a:txBody>
                    <a:bodyPr/>
                    <a:lstStyle/>
                    <a:p>
                      <a:pPr marL="1022350" marR="1021080" algn="ctr">
                        <a:spcBef>
                          <a:spcPts val="235"/>
                        </a:spcBef>
                        <a:spcAft>
                          <a:spcPts val="0"/>
                        </a:spcAft>
                      </a:pPr>
                      <a:r>
                        <a:rPr lang="en-US" sz="120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STRATEGIC OBJECTIVES, PERFORMANCE INDICATORS, PLANNED TARGETS AND ACTUAL ACHIEVEMENTS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87E9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889676023"/>
                  </a:ext>
                </a:extLst>
              </a:tr>
              <a:tr h="980235">
                <a:tc>
                  <a:txBody>
                    <a:bodyPr/>
                    <a:lstStyle/>
                    <a:p>
                      <a:pPr>
                        <a:spcAft>
                          <a:spcPts val="0"/>
                        </a:spcAft>
                      </a:pPr>
                      <a:r>
                        <a:rPr lang="en-US" sz="1050" b="1"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marL="135255" marR="48895" indent="20320">
                        <a:lnSpc>
                          <a:spcPct val="102000"/>
                        </a:lnSpc>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STRATEGIC OBJECTIVES</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tc>
                  <a:txBody>
                    <a:bodyPr/>
                    <a:lstStyle/>
                    <a:p>
                      <a:pPr>
                        <a:spcBef>
                          <a:spcPts val="20"/>
                        </a:spcBef>
                        <a:spcAft>
                          <a:spcPts val="0"/>
                        </a:spcAft>
                      </a:pPr>
                      <a:r>
                        <a:rPr lang="en-US" sz="1050" b="1"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marL="123825" indent="-83185">
                        <a:lnSpc>
                          <a:spcPct val="102000"/>
                        </a:lnSpc>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PERFORMANCE INDICATOR</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tc>
                  <a:txBody>
                    <a:bodyPr/>
                    <a:lstStyle/>
                    <a:p>
                      <a:pPr marL="193040" indent="-29210">
                        <a:lnSpc>
                          <a:spcPct val="102000"/>
                        </a:lnSpc>
                        <a:spcBef>
                          <a:spcPts val="215"/>
                        </a:spcBef>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PLANNED TARGET 2019/20</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tc>
                  <a:txBody>
                    <a:bodyPr/>
                    <a:lstStyle/>
                    <a:p>
                      <a:pPr marL="113030" marR="109220" algn="ctr">
                        <a:spcBef>
                          <a:spcPts val="215"/>
                        </a:spcBef>
                        <a:spcAft>
                          <a:spcPts val="0"/>
                        </a:spcAft>
                      </a:pPr>
                      <a:r>
                        <a:rPr lang="en-US" sz="1050" b="1" spc="15"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ACTUAL</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marL="114935" marR="109220" algn="ctr">
                        <a:lnSpc>
                          <a:spcPct val="102000"/>
                        </a:lnSpc>
                        <a:spcBef>
                          <a:spcPts val="35"/>
                        </a:spcBef>
                        <a:spcAft>
                          <a:spcPts val="0"/>
                        </a:spcAft>
                      </a:pPr>
                      <a:r>
                        <a:rPr lang="en-US" sz="1050" b="1" spc="1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ACHIEVEMENT </a:t>
                      </a: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2019/20</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tc>
                  <a:txBody>
                    <a:bodyPr/>
                    <a:lstStyle/>
                    <a:p>
                      <a:pPr>
                        <a:spcAft>
                          <a:spcPts val="0"/>
                        </a:spcAft>
                      </a:pPr>
                      <a:r>
                        <a:rPr lang="en-US" sz="1050" b="1"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marL="133350" indent="-50800">
                        <a:lnSpc>
                          <a:spcPct val="102000"/>
                        </a:lnSpc>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DEVIATION FROM PLANNED TARGET TO ACTUAL ACHIEVEMENT FOR 2019/20</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tc>
                  <a:txBody>
                    <a:bodyPr/>
                    <a:lstStyle/>
                    <a:p>
                      <a:pPr>
                        <a:spcAft>
                          <a:spcPts val="0"/>
                        </a:spcAft>
                      </a:pPr>
                      <a:r>
                        <a:rPr lang="en-US" sz="1050" b="1"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a:spcBef>
                          <a:spcPts val="55"/>
                        </a:spcBef>
                        <a:spcAft>
                          <a:spcPts val="0"/>
                        </a:spcAft>
                      </a:pPr>
                      <a:r>
                        <a:rPr lang="en-US" sz="1050" b="1"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marL="240665">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COMMENT ON DEVIATIONS</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extLst>
                  <a:ext uri="{0D108BD9-81ED-4DB2-BD59-A6C34878D82A}">
                    <a16:rowId xmlns:a16="http://schemas.microsoft.com/office/drawing/2014/main" xmlns="" val="1637820355"/>
                  </a:ext>
                </a:extLst>
              </a:tr>
              <a:tr h="1724057">
                <a:tc>
                  <a:txBody>
                    <a:bodyPr/>
                    <a:lstStyle/>
                    <a:p>
                      <a:pPr marL="50800" marR="213995" algn="just">
                        <a:lnSpc>
                          <a:spcPct val="102000"/>
                        </a:lnSpc>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Improved </a:t>
                      </a:r>
                      <a:r>
                        <a:rPr lang="en-US" sz="1200" spc="-20" dirty="0">
                          <a:effectLst/>
                          <a:latin typeface="Arial" panose="020B0604020202020204" pitchFamily="34" charset="0"/>
                          <a:ea typeface="Trebuchet MS" panose="020B0603020202020204" pitchFamily="34" charset="0"/>
                          <a:cs typeface="Arial" panose="020B0604020202020204" pitchFamily="34" charset="0"/>
                        </a:rPr>
                        <a:t>risk </a:t>
                      </a:r>
                      <a:r>
                        <a:rPr lang="en-US" sz="1200" dirty="0">
                          <a:effectLst/>
                          <a:latin typeface="Arial" panose="020B0604020202020204" pitchFamily="34" charset="0"/>
                          <a:ea typeface="Trebuchet MS" panose="020B0603020202020204" pitchFamily="34" charset="0"/>
                          <a:cs typeface="Arial" panose="020B0604020202020204" pitchFamily="34" charset="0"/>
                        </a:rPr>
                        <a:t>management services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a:txBody>
                    <a:bodyPr/>
                    <a:lstStyle/>
                    <a:p>
                      <a:pPr marL="50165">
                        <a:lnSpc>
                          <a:spcPct val="102000"/>
                        </a:lnSpc>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Percentage implementation of the Business risk action plans as per the risk register</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a:txBody>
                    <a:bodyPr/>
                    <a:lstStyle/>
                    <a:p>
                      <a:pPr marL="50165">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50%</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0165">
                        <a:lnSpc>
                          <a:spcPct val="102000"/>
                        </a:lnSpc>
                        <a:spcBef>
                          <a:spcPts val="3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implementation of the Business risk action plans as per the risk register</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a:txBody>
                    <a:bodyPr/>
                    <a:lstStyle/>
                    <a:p>
                      <a:pPr marL="50165">
                        <a:spcBef>
                          <a:spcPts val="235"/>
                        </a:spcBef>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Achieved.</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0165" marR="39370">
                        <a:lnSpc>
                          <a:spcPct val="102000"/>
                        </a:lnSpc>
                        <a:spcBef>
                          <a:spcPts val="315"/>
                        </a:spcBef>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Cumulative 60% of the Business Risk Action Plans as per the risk register were implemented during the financial year</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C44"/>
                    </a:solidFill>
                  </a:tcPr>
                </a:tc>
                <a:tc>
                  <a:txBody>
                    <a:bodyPr/>
                    <a:lstStyle/>
                    <a:p>
                      <a:pPr marL="49530">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Not Applicable</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a:txBody>
                    <a:bodyPr/>
                    <a:lstStyle/>
                    <a:p>
                      <a:pPr marL="48895">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Not Applicable</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extLst>
                  <a:ext uri="{0D108BD9-81ED-4DB2-BD59-A6C34878D82A}">
                    <a16:rowId xmlns:a16="http://schemas.microsoft.com/office/drawing/2014/main" xmlns="" val="391625158"/>
                  </a:ext>
                </a:extLst>
              </a:tr>
            </a:tbl>
          </a:graphicData>
        </a:graphic>
      </p:graphicFrame>
    </p:spTree>
    <p:extLst>
      <p:ext uri="{BB962C8B-B14F-4D97-AF65-F5344CB8AC3E}">
        <p14:creationId xmlns:p14="http://schemas.microsoft.com/office/powerpoint/2010/main" xmlns="" val="2675604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1078585"/>
            <a:ext cx="12192000" cy="19956"/>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5015880" y="6484304"/>
            <a:ext cx="2232248" cy="257064"/>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0" i="0" u="none" strike="noStrike" kern="1200" cap="none" spc="0" normalizeH="0" baseline="0" noProof="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90300" y="0"/>
            <a:ext cx="901700" cy="901700"/>
          </a:xfrm>
          <a:prstGeom prst="rect">
            <a:avLst/>
          </a:prstGeom>
        </p:spPr>
      </p:pic>
      <p:sp>
        <p:nvSpPr>
          <p:cNvPr id="12" name="Rectangle 11"/>
          <p:cNvSpPr/>
          <p:nvPr/>
        </p:nvSpPr>
        <p:spPr>
          <a:xfrm>
            <a:off x="1343472" y="188640"/>
            <a:ext cx="10153128" cy="1015663"/>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smtClean="0">
              <a:ln>
                <a:noFill/>
              </a:ln>
              <a:solidFill>
                <a:srgbClr val="FF9900"/>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smtClean="0">
                <a:ln>
                  <a:noFill/>
                </a:ln>
                <a:solidFill>
                  <a:srgbClr val="FF9900"/>
                </a:solidFill>
                <a:effectLst/>
                <a:uLnTx/>
                <a:uFillTx/>
                <a:latin typeface="Arial" pitchFamily="34" charset="0"/>
                <a:ea typeface="+mn-ea"/>
                <a:cs typeface="Arial" pitchFamily="34" charset="0"/>
              </a:rPr>
              <a:t>USAASA ANNUAL</a:t>
            </a:r>
            <a:r>
              <a:rPr kumimoji="0" lang="en-US" b="1" i="0" u="none" strike="noStrike" kern="1200" cap="none" spc="0" normalizeH="0" noProof="0" dirty="0" smtClean="0">
                <a:ln>
                  <a:noFill/>
                </a:ln>
                <a:solidFill>
                  <a:srgbClr val="FF9900"/>
                </a:solidFill>
                <a:effectLst/>
                <a:uLnTx/>
                <a:uFillTx/>
                <a:latin typeface="Arial" pitchFamily="34" charset="0"/>
                <a:ea typeface="+mn-ea"/>
                <a:cs typeface="Arial" pitchFamily="34" charset="0"/>
              </a:rPr>
              <a:t> </a:t>
            </a:r>
            <a:r>
              <a:rPr kumimoji="0" lang="en-US" b="1" i="0" u="none" strike="noStrike" kern="1200" cap="none" spc="0" normalizeH="0" baseline="0" noProof="0" dirty="0" smtClean="0">
                <a:ln>
                  <a:noFill/>
                </a:ln>
                <a:solidFill>
                  <a:srgbClr val="FF9900"/>
                </a:solidFill>
                <a:effectLst/>
                <a:uLnTx/>
                <a:uFillTx/>
                <a:latin typeface="Arial" pitchFamily="34" charset="0"/>
                <a:ea typeface="+mn-ea"/>
                <a:cs typeface="Arial" pitchFamily="34" charset="0"/>
              </a:rPr>
              <a:t>PERFORMANCE INFORMATION 2019/20  </a:t>
            </a:r>
            <a:endParaRPr kumimoji="0" lang="en-US" b="1" i="0" u="none" strike="noStrike" kern="1200" cap="none" spc="0" normalizeH="0" baseline="0" noProof="0" dirty="0">
              <a:ln>
                <a:noFill/>
              </a:ln>
              <a:solidFill>
                <a:srgbClr val="FF9900"/>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endParaRP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7176" y="0"/>
            <a:ext cx="1403648" cy="836712"/>
          </a:xfrm>
          <a:prstGeom prst="rect">
            <a:avLst/>
          </a:prstGeom>
          <a:noFill/>
          <a:ln>
            <a:noFill/>
          </a:ln>
        </p:spPr>
      </p:pic>
      <p:sp>
        <p:nvSpPr>
          <p:cNvPr id="10" name="Slide Number Placeholder 7"/>
          <p:cNvSpPr txBox="1">
            <a:spLocks/>
          </p:cNvSpPr>
          <p:nvPr/>
        </p:nvSpPr>
        <p:spPr bwMode="auto">
          <a:xfrm>
            <a:off x="4943872" y="5085184"/>
            <a:ext cx="568863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1"/>
          <p:cNvSpPr/>
          <p:nvPr/>
        </p:nvSpPr>
        <p:spPr>
          <a:xfrm>
            <a:off x="108575" y="1252692"/>
            <a:ext cx="4096616" cy="338554"/>
          </a:xfrm>
          <a:prstGeom prst="rect">
            <a:avLst/>
          </a:prstGeom>
        </p:spPr>
        <p:txBody>
          <a:bodyPr wrap="square">
            <a:spAutoFit/>
          </a:bodyPr>
          <a:lstStyle/>
          <a:p>
            <a:pPr marL="685165">
              <a:spcAft>
                <a:spcPts val="0"/>
              </a:spcAft>
            </a:pPr>
            <a:r>
              <a:rPr lang="en-US" sz="1600" spc="10" dirty="0">
                <a:solidFill>
                  <a:srgbClr val="FF9900"/>
                </a:solidFill>
                <a:ea typeface="Trebuchet MS" panose="020B0603020202020204" pitchFamily="34" charset="0"/>
              </a:rPr>
              <a:t>INFORMATION</a:t>
            </a:r>
            <a:r>
              <a:rPr lang="en-US" sz="1600" spc="-130" dirty="0">
                <a:solidFill>
                  <a:srgbClr val="FF9900"/>
                </a:solidFill>
                <a:ea typeface="Trebuchet MS" panose="020B0603020202020204" pitchFamily="34" charset="0"/>
              </a:rPr>
              <a:t> </a:t>
            </a:r>
            <a:r>
              <a:rPr lang="en-US" sz="1600" spc="15" dirty="0">
                <a:solidFill>
                  <a:srgbClr val="FF9900"/>
                </a:solidFill>
                <a:ea typeface="Trebuchet MS" panose="020B0603020202020204" pitchFamily="34" charset="0"/>
              </a:rPr>
              <a:t>TECHNOLOGY</a:t>
            </a:r>
            <a:endParaRPr lang="en-ZA" sz="1600" dirty="0">
              <a:solidFill>
                <a:srgbClr val="FF9900"/>
              </a:solidFill>
              <a:effectLst/>
              <a:ea typeface="Trebuchet MS" panose="020B0603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66382512"/>
              </p:ext>
            </p:extLst>
          </p:nvPr>
        </p:nvGraphicFramePr>
        <p:xfrm>
          <a:off x="335361" y="1759582"/>
          <a:ext cx="11593288" cy="3176241"/>
        </p:xfrm>
        <a:graphic>
          <a:graphicData uri="http://schemas.openxmlformats.org/drawingml/2006/table">
            <a:tbl>
              <a:tblPr firstRow="1" firstCol="1" lastRow="1" lastCol="1" bandRow="1" bandCol="1"/>
              <a:tblGrid>
                <a:gridCol w="1349988">
                  <a:extLst>
                    <a:ext uri="{9D8B030D-6E8A-4147-A177-3AD203B41FA5}">
                      <a16:colId xmlns:a16="http://schemas.microsoft.com/office/drawing/2014/main" xmlns="" val="2454163209"/>
                    </a:ext>
                  </a:extLst>
                </a:gridCol>
                <a:gridCol w="1335112">
                  <a:extLst>
                    <a:ext uri="{9D8B030D-6E8A-4147-A177-3AD203B41FA5}">
                      <a16:colId xmlns:a16="http://schemas.microsoft.com/office/drawing/2014/main" xmlns="" val="2481073959"/>
                    </a:ext>
                  </a:extLst>
                </a:gridCol>
                <a:gridCol w="1388418">
                  <a:extLst>
                    <a:ext uri="{9D8B030D-6E8A-4147-A177-3AD203B41FA5}">
                      <a16:colId xmlns:a16="http://schemas.microsoft.com/office/drawing/2014/main" xmlns="" val="2658889083"/>
                    </a:ext>
                  </a:extLst>
                </a:gridCol>
                <a:gridCol w="1547094">
                  <a:extLst>
                    <a:ext uri="{9D8B030D-6E8A-4147-A177-3AD203B41FA5}">
                      <a16:colId xmlns:a16="http://schemas.microsoft.com/office/drawing/2014/main" xmlns="" val="4040448366"/>
                    </a:ext>
                  </a:extLst>
                </a:gridCol>
                <a:gridCol w="2986338">
                  <a:extLst>
                    <a:ext uri="{9D8B030D-6E8A-4147-A177-3AD203B41FA5}">
                      <a16:colId xmlns:a16="http://schemas.microsoft.com/office/drawing/2014/main" xmlns="" val="706782558"/>
                    </a:ext>
                  </a:extLst>
                </a:gridCol>
                <a:gridCol w="2986338">
                  <a:extLst>
                    <a:ext uri="{9D8B030D-6E8A-4147-A177-3AD203B41FA5}">
                      <a16:colId xmlns:a16="http://schemas.microsoft.com/office/drawing/2014/main" xmlns="" val="3988213379"/>
                    </a:ext>
                  </a:extLst>
                </a:gridCol>
              </a:tblGrid>
              <a:tr h="344211">
                <a:tc gridSpan="6">
                  <a:txBody>
                    <a:bodyPr/>
                    <a:lstStyle/>
                    <a:p>
                      <a:pPr marL="1022350" marR="1021080" algn="ctr">
                        <a:spcBef>
                          <a:spcPts val="235"/>
                        </a:spcBef>
                        <a:spcAft>
                          <a:spcPts val="0"/>
                        </a:spcAft>
                      </a:pPr>
                      <a:r>
                        <a:rPr lang="en-US" sz="120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STRATEGIC OBJECTIVES, PERFORMANCE INDICATORS, PLANNED TARGETS AND ACTUAL ACHIEVEMENTS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87E9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483479064"/>
                  </a:ext>
                </a:extLst>
              </a:tr>
              <a:tr h="1026537">
                <a:tc>
                  <a:txBody>
                    <a:bodyPr/>
                    <a:lstStyle/>
                    <a:p>
                      <a:pPr>
                        <a:spcAft>
                          <a:spcPts val="0"/>
                        </a:spcAft>
                      </a:pPr>
                      <a:r>
                        <a:rPr lang="en-US" sz="1050" b="1"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marL="135255" marR="48895" indent="20320">
                        <a:lnSpc>
                          <a:spcPct val="102000"/>
                        </a:lnSpc>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STRATEGIC OBJECTIVES</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tc>
                  <a:txBody>
                    <a:bodyPr/>
                    <a:lstStyle/>
                    <a:p>
                      <a:pPr>
                        <a:spcBef>
                          <a:spcPts val="20"/>
                        </a:spcBef>
                        <a:spcAft>
                          <a:spcPts val="0"/>
                        </a:spcAft>
                      </a:pPr>
                      <a:r>
                        <a:rPr lang="en-US" sz="1050" b="1"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marL="123825" indent="-83185">
                        <a:lnSpc>
                          <a:spcPct val="102000"/>
                        </a:lnSpc>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PERFORMANCE INDICATOR</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tc>
                  <a:txBody>
                    <a:bodyPr/>
                    <a:lstStyle/>
                    <a:p>
                      <a:pPr marL="193040" indent="-29210">
                        <a:lnSpc>
                          <a:spcPct val="102000"/>
                        </a:lnSpc>
                        <a:spcBef>
                          <a:spcPts val="215"/>
                        </a:spcBef>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PLANNED TARGET 2019/20</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tc>
                  <a:txBody>
                    <a:bodyPr/>
                    <a:lstStyle/>
                    <a:p>
                      <a:pPr marL="113030" marR="109220" algn="ctr">
                        <a:spcBef>
                          <a:spcPts val="215"/>
                        </a:spcBef>
                        <a:spcAft>
                          <a:spcPts val="0"/>
                        </a:spcAft>
                      </a:pPr>
                      <a:r>
                        <a:rPr lang="en-US" sz="1050" b="1" spc="15"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ACTUAL</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marL="114935" marR="109220" algn="ctr">
                        <a:lnSpc>
                          <a:spcPct val="102000"/>
                        </a:lnSpc>
                        <a:spcBef>
                          <a:spcPts val="35"/>
                        </a:spcBef>
                        <a:spcAft>
                          <a:spcPts val="0"/>
                        </a:spcAft>
                      </a:pPr>
                      <a:r>
                        <a:rPr lang="en-US" sz="1050" b="1" spc="1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ACHIEVEMENT </a:t>
                      </a: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2019/20</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tc>
                  <a:txBody>
                    <a:bodyPr/>
                    <a:lstStyle/>
                    <a:p>
                      <a:pPr>
                        <a:spcAft>
                          <a:spcPts val="0"/>
                        </a:spcAft>
                      </a:pPr>
                      <a:r>
                        <a:rPr lang="en-US" sz="1050" b="1"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marL="133350" indent="-50800">
                        <a:lnSpc>
                          <a:spcPct val="102000"/>
                        </a:lnSpc>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DEVIATION FROM PLANNED TARGET TO ACTUAL ACHIEVEMENT FOR 2019/20</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tc>
                  <a:txBody>
                    <a:bodyPr/>
                    <a:lstStyle/>
                    <a:p>
                      <a:pPr>
                        <a:spcAft>
                          <a:spcPts val="0"/>
                        </a:spcAft>
                      </a:pPr>
                      <a:r>
                        <a:rPr lang="en-US" sz="1050" b="1"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a:spcBef>
                          <a:spcPts val="55"/>
                        </a:spcBef>
                        <a:spcAft>
                          <a:spcPts val="0"/>
                        </a:spcAft>
                      </a:pPr>
                      <a:r>
                        <a:rPr lang="en-US" sz="1050" b="1"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marL="240665">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COMMENT ON DEVIATIONS</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extLst>
                  <a:ext uri="{0D108BD9-81ED-4DB2-BD59-A6C34878D82A}">
                    <a16:rowId xmlns:a16="http://schemas.microsoft.com/office/drawing/2014/main" xmlns="" val="520968700"/>
                  </a:ext>
                </a:extLst>
              </a:tr>
              <a:tr h="1805493">
                <a:tc>
                  <a:txBody>
                    <a:bodyPr/>
                    <a:lstStyle/>
                    <a:p>
                      <a:pPr marL="50800" marR="48895">
                        <a:lnSpc>
                          <a:spcPct val="102000"/>
                        </a:lnSpc>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Responsive and integrated ICT systems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a:txBody>
                    <a:bodyPr/>
                    <a:lstStyle/>
                    <a:p>
                      <a:pPr marL="50165">
                        <a:lnSpc>
                          <a:spcPct val="102000"/>
                        </a:lnSpc>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Approved ICT Master plan benchmark report</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a:txBody>
                    <a:bodyPr/>
                    <a:lstStyle/>
                    <a:p>
                      <a:pPr marL="50165" marR="24130">
                        <a:lnSpc>
                          <a:spcPct val="102000"/>
                        </a:lnSpc>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Develop an ICT Master plan benchmark report for Board approval</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a:txBody>
                    <a:bodyPr/>
                    <a:lstStyle/>
                    <a:p>
                      <a:pPr marL="50165">
                        <a:spcBef>
                          <a:spcPts val="235"/>
                        </a:spcBef>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Achieved.</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0165" marR="96520">
                        <a:lnSpc>
                          <a:spcPct val="102000"/>
                        </a:lnSpc>
                        <a:spcBef>
                          <a:spcPts val="315"/>
                        </a:spcBef>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The developed ICT</a:t>
                      </a:r>
                      <a:r>
                        <a:rPr lang="en-US" sz="1200" spc="-145"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Master</a:t>
                      </a:r>
                      <a:r>
                        <a:rPr lang="en-US" sz="1200" spc="-145"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plan benchmark</a:t>
                      </a:r>
                      <a:r>
                        <a:rPr lang="en-US" sz="1200" spc="-85"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spc="-15"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report</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0165" marR="88900">
                        <a:lnSpc>
                          <a:spcPct val="102000"/>
                        </a:lnSpc>
                        <a:spcBef>
                          <a:spcPts val="10"/>
                        </a:spcBef>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was</a:t>
                      </a:r>
                      <a:r>
                        <a:rPr lang="en-US" sz="1200" spc="-6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approved</a:t>
                      </a:r>
                      <a:r>
                        <a:rPr lang="en-US" sz="1200" spc="-6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by</a:t>
                      </a:r>
                      <a:r>
                        <a:rPr lang="en-US" sz="1200" spc="-55"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the Board</a:t>
                      </a:r>
                      <a:r>
                        <a:rPr lang="en-US" sz="1200" spc="-135"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as</a:t>
                      </a:r>
                      <a:r>
                        <a:rPr lang="en-US" sz="1200" spc="-135"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planned</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C44"/>
                    </a:solidFill>
                  </a:tcPr>
                </a:tc>
                <a:tc>
                  <a:txBody>
                    <a:bodyPr/>
                    <a:lstStyle/>
                    <a:p>
                      <a:pPr marL="49530">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Not Applicable</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a:txBody>
                    <a:bodyPr/>
                    <a:lstStyle/>
                    <a:p>
                      <a:pPr marL="48895">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Not Applicable</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extLst>
                  <a:ext uri="{0D108BD9-81ED-4DB2-BD59-A6C34878D82A}">
                    <a16:rowId xmlns:a16="http://schemas.microsoft.com/office/drawing/2014/main" xmlns="" val="3874621691"/>
                  </a:ext>
                </a:extLst>
              </a:tr>
            </a:tbl>
          </a:graphicData>
        </a:graphic>
      </p:graphicFrame>
    </p:spTree>
    <p:extLst>
      <p:ext uri="{BB962C8B-B14F-4D97-AF65-F5344CB8AC3E}">
        <p14:creationId xmlns:p14="http://schemas.microsoft.com/office/powerpoint/2010/main" xmlns="" val="1808801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1078585"/>
            <a:ext cx="12192000" cy="19956"/>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5015880" y="6484304"/>
            <a:ext cx="2232248" cy="257064"/>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0" i="0" u="none" strike="noStrike" kern="1200" cap="none" spc="0" normalizeH="0" baseline="0" noProof="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9</a:t>
            </a:fld>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90300" y="0"/>
            <a:ext cx="901700" cy="901700"/>
          </a:xfrm>
          <a:prstGeom prst="rect">
            <a:avLst/>
          </a:prstGeom>
        </p:spPr>
      </p:pic>
      <p:sp>
        <p:nvSpPr>
          <p:cNvPr id="12" name="Rectangle 11"/>
          <p:cNvSpPr/>
          <p:nvPr/>
        </p:nvSpPr>
        <p:spPr>
          <a:xfrm>
            <a:off x="1343472" y="188640"/>
            <a:ext cx="10153128" cy="1015663"/>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smtClean="0">
              <a:ln>
                <a:noFill/>
              </a:ln>
              <a:solidFill>
                <a:srgbClr val="FF9900"/>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smtClean="0">
                <a:ln>
                  <a:noFill/>
                </a:ln>
                <a:solidFill>
                  <a:srgbClr val="FF9900"/>
                </a:solidFill>
                <a:effectLst/>
                <a:uLnTx/>
                <a:uFillTx/>
                <a:latin typeface="Arial" pitchFamily="34" charset="0"/>
                <a:ea typeface="+mn-ea"/>
                <a:cs typeface="Arial" pitchFamily="34" charset="0"/>
              </a:rPr>
              <a:t>USAASA ANNUAL</a:t>
            </a:r>
            <a:r>
              <a:rPr kumimoji="0" lang="en-US" b="1" i="0" u="none" strike="noStrike" kern="1200" cap="none" spc="0" normalizeH="0" noProof="0" dirty="0" smtClean="0">
                <a:ln>
                  <a:noFill/>
                </a:ln>
                <a:solidFill>
                  <a:srgbClr val="FF9900"/>
                </a:solidFill>
                <a:effectLst/>
                <a:uLnTx/>
                <a:uFillTx/>
                <a:latin typeface="Arial" pitchFamily="34" charset="0"/>
                <a:ea typeface="+mn-ea"/>
                <a:cs typeface="Arial" pitchFamily="34" charset="0"/>
              </a:rPr>
              <a:t> </a:t>
            </a:r>
            <a:r>
              <a:rPr kumimoji="0" lang="en-US" b="1" i="0" u="none" strike="noStrike" kern="1200" cap="none" spc="0" normalizeH="0" baseline="0" noProof="0" dirty="0" smtClean="0">
                <a:ln>
                  <a:noFill/>
                </a:ln>
                <a:solidFill>
                  <a:srgbClr val="FF9900"/>
                </a:solidFill>
                <a:effectLst/>
                <a:uLnTx/>
                <a:uFillTx/>
                <a:latin typeface="Arial" pitchFamily="34" charset="0"/>
                <a:ea typeface="+mn-ea"/>
                <a:cs typeface="Arial" pitchFamily="34" charset="0"/>
              </a:rPr>
              <a:t>PERFORMANCE INFORMATION 2019/20  </a:t>
            </a:r>
            <a:endParaRPr kumimoji="0" lang="en-US" b="1" i="0" u="none" strike="noStrike" kern="1200" cap="none" spc="0" normalizeH="0" baseline="0" noProof="0" dirty="0">
              <a:ln>
                <a:noFill/>
              </a:ln>
              <a:solidFill>
                <a:srgbClr val="FF9900"/>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endParaRP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7176" y="0"/>
            <a:ext cx="1403648" cy="836712"/>
          </a:xfrm>
          <a:prstGeom prst="rect">
            <a:avLst/>
          </a:prstGeom>
          <a:noFill/>
          <a:ln>
            <a:noFill/>
          </a:ln>
        </p:spPr>
      </p:pic>
      <p:sp>
        <p:nvSpPr>
          <p:cNvPr id="10" name="Slide Number Placeholder 7"/>
          <p:cNvSpPr txBox="1">
            <a:spLocks/>
          </p:cNvSpPr>
          <p:nvPr/>
        </p:nvSpPr>
        <p:spPr bwMode="auto">
          <a:xfrm>
            <a:off x="4943872" y="5085184"/>
            <a:ext cx="568863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1"/>
          <p:cNvSpPr/>
          <p:nvPr/>
        </p:nvSpPr>
        <p:spPr>
          <a:xfrm>
            <a:off x="127176" y="1340414"/>
            <a:ext cx="7259402" cy="338554"/>
          </a:xfrm>
          <a:prstGeom prst="rect">
            <a:avLst/>
          </a:prstGeom>
        </p:spPr>
        <p:txBody>
          <a:bodyPr wrap="square">
            <a:spAutoFit/>
          </a:bodyPr>
          <a:lstStyle/>
          <a:p>
            <a:pPr marL="685165">
              <a:spcAft>
                <a:spcPts val="0"/>
              </a:spcAft>
            </a:pPr>
            <a:r>
              <a:rPr lang="en-US" sz="1600" spc="10" dirty="0" smtClean="0">
                <a:solidFill>
                  <a:srgbClr val="FF9900"/>
                </a:solidFill>
                <a:ea typeface="Trebuchet MS" panose="020B0603020202020204" pitchFamily="34" charset="0"/>
              </a:rPr>
              <a:t>FINANCE</a:t>
            </a:r>
            <a:endParaRPr lang="en-ZA" sz="1600" dirty="0">
              <a:solidFill>
                <a:srgbClr val="FF9900"/>
              </a:solidFill>
              <a:effectLst/>
              <a:ea typeface="Trebuchet MS" panose="020B0603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096242271"/>
              </p:ext>
            </p:extLst>
          </p:nvPr>
        </p:nvGraphicFramePr>
        <p:xfrm>
          <a:off x="127175" y="1920841"/>
          <a:ext cx="11945488" cy="3716782"/>
        </p:xfrm>
        <a:graphic>
          <a:graphicData uri="http://schemas.openxmlformats.org/drawingml/2006/table">
            <a:tbl>
              <a:tblPr firstRow="1" firstCol="1" lastRow="1" lastCol="1" bandRow="1" bandCol="1"/>
              <a:tblGrid>
                <a:gridCol w="1391000">
                  <a:extLst>
                    <a:ext uri="{9D8B030D-6E8A-4147-A177-3AD203B41FA5}">
                      <a16:colId xmlns:a16="http://schemas.microsoft.com/office/drawing/2014/main" xmlns="" val="1001110684"/>
                    </a:ext>
                  </a:extLst>
                </a:gridCol>
                <a:gridCol w="1375672">
                  <a:extLst>
                    <a:ext uri="{9D8B030D-6E8A-4147-A177-3AD203B41FA5}">
                      <a16:colId xmlns:a16="http://schemas.microsoft.com/office/drawing/2014/main" xmlns="" val="2008848476"/>
                    </a:ext>
                  </a:extLst>
                </a:gridCol>
                <a:gridCol w="1430597">
                  <a:extLst>
                    <a:ext uri="{9D8B030D-6E8A-4147-A177-3AD203B41FA5}">
                      <a16:colId xmlns:a16="http://schemas.microsoft.com/office/drawing/2014/main" xmlns="" val="1136634742"/>
                    </a:ext>
                  </a:extLst>
                </a:gridCol>
                <a:gridCol w="1594095">
                  <a:extLst>
                    <a:ext uri="{9D8B030D-6E8A-4147-A177-3AD203B41FA5}">
                      <a16:colId xmlns:a16="http://schemas.microsoft.com/office/drawing/2014/main" xmlns="" val="839492525"/>
                    </a:ext>
                  </a:extLst>
                </a:gridCol>
                <a:gridCol w="3077062">
                  <a:extLst>
                    <a:ext uri="{9D8B030D-6E8A-4147-A177-3AD203B41FA5}">
                      <a16:colId xmlns:a16="http://schemas.microsoft.com/office/drawing/2014/main" xmlns="" val="1383610597"/>
                    </a:ext>
                  </a:extLst>
                </a:gridCol>
                <a:gridCol w="3077062">
                  <a:extLst>
                    <a:ext uri="{9D8B030D-6E8A-4147-A177-3AD203B41FA5}">
                      <a16:colId xmlns:a16="http://schemas.microsoft.com/office/drawing/2014/main" xmlns="" val="2021871711"/>
                    </a:ext>
                  </a:extLst>
                </a:gridCol>
              </a:tblGrid>
              <a:tr h="174625">
                <a:tc gridSpan="6">
                  <a:txBody>
                    <a:bodyPr/>
                    <a:lstStyle/>
                    <a:p>
                      <a:pPr marL="1022350" marR="1021080" algn="ctr">
                        <a:spcBef>
                          <a:spcPts val="235"/>
                        </a:spcBef>
                        <a:spcAft>
                          <a:spcPts val="0"/>
                        </a:spcAft>
                      </a:pPr>
                      <a:r>
                        <a:rPr lang="en-US" sz="120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STRATEGIC OBJECTIVES, PERFORMANCE INDICATORS, PLANNED TARGETS AND ACTUAL ACHIEVEMENTS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87E9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659847910"/>
                  </a:ext>
                </a:extLst>
              </a:tr>
              <a:tr h="457835">
                <a:tc>
                  <a:txBody>
                    <a:bodyPr/>
                    <a:lstStyle/>
                    <a:p>
                      <a:pPr>
                        <a:spcAft>
                          <a:spcPts val="0"/>
                        </a:spcAft>
                      </a:pPr>
                      <a:r>
                        <a:rPr lang="en-US" sz="1050" b="1"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marL="135255" marR="48895" indent="20320">
                        <a:lnSpc>
                          <a:spcPct val="102000"/>
                        </a:lnSpc>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STRATEGIC OBJECTIVES</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tc>
                  <a:txBody>
                    <a:bodyPr/>
                    <a:lstStyle/>
                    <a:p>
                      <a:pPr>
                        <a:spcBef>
                          <a:spcPts val="20"/>
                        </a:spcBef>
                        <a:spcAft>
                          <a:spcPts val="0"/>
                        </a:spcAft>
                      </a:pPr>
                      <a:r>
                        <a:rPr lang="en-US" sz="1050" b="1"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marL="123825" indent="-83185">
                        <a:lnSpc>
                          <a:spcPct val="102000"/>
                        </a:lnSpc>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PERFORMANCE INDICATOR</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tc>
                  <a:txBody>
                    <a:bodyPr/>
                    <a:lstStyle/>
                    <a:p>
                      <a:pPr marL="193040" indent="-29210">
                        <a:lnSpc>
                          <a:spcPct val="102000"/>
                        </a:lnSpc>
                        <a:spcBef>
                          <a:spcPts val="215"/>
                        </a:spcBef>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PLANNED TARGET 2019/20</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tc>
                  <a:txBody>
                    <a:bodyPr/>
                    <a:lstStyle/>
                    <a:p>
                      <a:pPr marL="113030" marR="109220" algn="ctr">
                        <a:spcBef>
                          <a:spcPts val="215"/>
                        </a:spcBef>
                        <a:spcAft>
                          <a:spcPts val="0"/>
                        </a:spcAft>
                      </a:pPr>
                      <a:r>
                        <a:rPr lang="en-US" sz="1050" b="1" spc="15"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ACTUAL</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marL="114935" marR="109220" algn="ctr">
                        <a:lnSpc>
                          <a:spcPct val="102000"/>
                        </a:lnSpc>
                        <a:spcBef>
                          <a:spcPts val="35"/>
                        </a:spcBef>
                        <a:spcAft>
                          <a:spcPts val="0"/>
                        </a:spcAft>
                      </a:pPr>
                      <a:r>
                        <a:rPr lang="en-US" sz="1050" b="1" spc="1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ACHIEVEMENT </a:t>
                      </a: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2019/20</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tc>
                  <a:txBody>
                    <a:bodyPr/>
                    <a:lstStyle/>
                    <a:p>
                      <a:pPr>
                        <a:spcAft>
                          <a:spcPts val="0"/>
                        </a:spcAft>
                      </a:pPr>
                      <a:r>
                        <a:rPr lang="en-US" sz="1050" b="1"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marL="133350" indent="-50800">
                        <a:lnSpc>
                          <a:spcPct val="102000"/>
                        </a:lnSpc>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DEVIATION FROM PLANNED TARGET TO ACTUAL ACHIEVEMENT FOR 2019/20</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tc>
                  <a:txBody>
                    <a:bodyPr/>
                    <a:lstStyle/>
                    <a:p>
                      <a:pPr>
                        <a:spcAft>
                          <a:spcPts val="0"/>
                        </a:spcAft>
                      </a:pPr>
                      <a:r>
                        <a:rPr lang="en-US" sz="1050" b="1"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a:spcBef>
                          <a:spcPts val="55"/>
                        </a:spcBef>
                        <a:spcAft>
                          <a:spcPts val="0"/>
                        </a:spcAft>
                      </a:pPr>
                      <a:r>
                        <a:rPr lang="en-US" sz="1050" b="1" dirty="0">
                          <a:effectLst/>
                          <a:latin typeface="Arial" panose="020B0604020202020204" pitchFamily="34" charset="0"/>
                          <a:ea typeface="Trebuchet MS" panose="020B0603020202020204" pitchFamily="34" charset="0"/>
                          <a:cs typeface="Arial" panose="020B0604020202020204" pitchFamily="34" charset="0"/>
                        </a:rPr>
                        <a:t> </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p>
                      <a:pPr marL="240665">
                        <a:spcAft>
                          <a:spcPts val="0"/>
                        </a:spcAft>
                      </a:pPr>
                      <a:r>
                        <a:rPr lang="en-US" sz="1050" b="1"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COMMENT ON DEVIATIONS</a:t>
                      </a:r>
                      <a:endParaRPr lang="en-ZA" sz="105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716"/>
                    </a:solidFill>
                  </a:tcPr>
                </a:tc>
                <a:extLst>
                  <a:ext uri="{0D108BD9-81ED-4DB2-BD59-A6C34878D82A}">
                    <a16:rowId xmlns:a16="http://schemas.microsoft.com/office/drawing/2014/main" xmlns="" val="2170534324"/>
                  </a:ext>
                </a:extLst>
              </a:tr>
              <a:tr h="1193165">
                <a:tc>
                  <a:txBody>
                    <a:bodyPr/>
                    <a:lstStyle/>
                    <a:p>
                      <a:pPr marL="50800" marR="48895">
                        <a:lnSpc>
                          <a:spcPct val="102000"/>
                        </a:lnSpc>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Compliance, sound financial management, and internal controls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a:txBody>
                    <a:bodyPr/>
                    <a:lstStyle/>
                    <a:p>
                      <a:pPr marL="50165">
                        <a:lnSpc>
                          <a:spcPct val="102000"/>
                        </a:lnSpc>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Percentage of valid invoices paid within 30 days from the date of receipt</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a:txBody>
                    <a:bodyPr/>
                    <a:lstStyle/>
                    <a:p>
                      <a:pPr marL="50165">
                        <a:lnSpc>
                          <a:spcPct val="102000"/>
                        </a:lnSpc>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100% of valid invoices paid within 30 days from date of receipt</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a:txBody>
                    <a:bodyPr/>
                    <a:lstStyle/>
                    <a:p>
                      <a:pPr marL="50165">
                        <a:spcBef>
                          <a:spcPts val="235"/>
                        </a:spcBef>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Not Achieved.</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0165" marR="5715">
                        <a:lnSpc>
                          <a:spcPct val="102000"/>
                        </a:lnSpc>
                        <a:spcBef>
                          <a:spcPts val="315"/>
                        </a:spcBef>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100% of the valid invoices were paid within 30 days from the date received by USAF and </a:t>
                      </a:r>
                      <a:r>
                        <a:rPr lang="en-US" sz="1200" spc="-15"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however, </a:t>
                      </a: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USAASA only paid 98 of the valid invoices within 30 days </a:t>
                      </a:r>
                      <a:r>
                        <a:rPr lang="en-US" sz="1200" spc="-15"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period</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161C"/>
                    </a:solidFill>
                  </a:tcPr>
                </a:tc>
                <a:tc>
                  <a:txBody>
                    <a:bodyPr/>
                    <a:lstStyle/>
                    <a:p>
                      <a:pPr marL="49530" marR="85090">
                        <a:lnSpc>
                          <a:spcPct val="102000"/>
                        </a:lnSpc>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USAF paid 100% of the invoices received within</a:t>
                      </a:r>
                      <a:r>
                        <a:rPr lang="en-US" sz="1200" spc="-14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30</a:t>
                      </a:r>
                      <a:r>
                        <a:rPr lang="en-US" sz="1200" spc="-14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days</a:t>
                      </a:r>
                      <a:r>
                        <a:rPr lang="en-US" sz="1200" spc="-14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from</a:t>
                      </a:r>
                      <a:r>
                        <a:rPr lang="en-US" sz="1200" spc="-14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the</a:t>
                      </a:r>
                      <a:r>
                        <a:rPr lang="en-US" sz="1200" spc="-14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date</a:t>
                      </a:r>
                      <a:r>
                        <a:rPr lang="en-US" sz="1200" spc="-14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of</a:t>
                      </a:r>
                      <a:r>
                        <a:rPr lang="en-US" sz="1200" spc="-14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receipt through</a:t>
                      </a:r>
                      <a:r>
                        <a:rPr lang="en-US" sz="1200" spc="-16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the</a:t>
                      </a:r>
                      <a:r>
                        <a:rPr lang="en-US" sz="1200" spc="-16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4</a:t>
                      </a:r>
                      <a:r>
                        <a:rPr lang="en-US" sz="1200" spc="-16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quarters</a:t>
                      </a:r>
                      <a:r>
                        <a:rPr lang="en-US" sz="1200" spc="-16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of</a:t>
                      </a:r>
                      <a:r>
                        <a:rPr lang="en-US" sz="1200" spc="-16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2019-</a:t>
                      </a:r>
                      <a:r>
                        <a:rPr lang="en-US" sz="1200" spc="-16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2020 Financial </a:t>
                      </a:r>
                      <a:r>
                        <a:rPr lang="en-US" sz="1200" spc="-20" dirty="0">
                          <a:effectLst/>
                          <a:latin typeface="Arial" panose="020B0604020202020204" pitchFamily="34" charset="0"/>
                          <a:ea typeface="Trebuchet MS" panose="020B0603020202020204" pitchFamily="34" charset="0"/>
                          <a:cs typeface="Arial" panose="020B0604020202020204" pitchFamily="34" charset="0"/>
                        </a:rPr>
                        <a:t>Year. </a:t>
                      </a:r>
                      <a:r>
                        <a:rPr lang="en-US" sz="1200" dirty="0">
                          <a:effectLst/>
                          <a:latin typeface="Arial" panose="020B0604020202020204" pitchFamily="34" charset="0"/>
                          <a:ea typeface="Trebuchet MS" panose="020B0603020202020204" pitchFamily="34" charset="0"/>
                          <a:cs typeface="Arial" panose="020B0604020202020204" pitchFamily="34" charset="0"/>
                        </a:rPr>
                        <a:t>USAASA paid 100% of the invoices</a:t>
                      </a:r>
                      <a:r>
                        <a:rPr lang="en-US" sz="1200" spc="-13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received</a:t>
                      </a:r>
                      <a:r>
                        <a:rPr lang="en-US" sz="1200" spc="-12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in</a:t>
                      </a:r>
                      <a:r>
                        <a:rPr lang="en-US" sz="1200" spc="-12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the</a:t>
                      </a:r>
                      <a:r>
                        <a:rPr lang="en-US" sz="1200" spc="-12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first</a:t>
                      </a:r>
                      <a:r>
                        <a:rPr lang="en-US" sz="1200" spc="-12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3</a:t>
                      </a:r>
                      <a:r>
                        <a:rPr lang="en-US" sz="1200" spc="-12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quarters</a:t>
                      </a:r>
                      <a:r>
                        <a:rPr lang="en-US" sz="1200" spc="-12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of the</a:t>
                      </a:r>
                      <a:r>
                        <a:rPr lang="en-US" sz="1200" spc="-14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Financial</a:t>
                      </a:r>
                      <a:r>
                        <a:rPr lang="en-US" sz="1200" spc="-150" dirty="0">
                          <a:effectLst/>
                          <a:latin typeface="Arial" panose="020B0604020202020204" pitchFamily="34" charset="0"/>
                          <a:ea typeface="Trebuchet MS" panose="020B0603020202020204" pitchFamily="34" charset="0"/>
                          <a:cs typeface="Arial" panose="020B0604020202020204" pitchFamily="34" charset="0"/>
                        </a:rPr>
                        <a:t> </a:t>
                      </a:r>
                      <a:r>
                        <a:rPr lang="en-US" sz="1200" spc="-15" dirty="0">
                          <a:effectLst/>
                          <a:latin typeface="Arial" panose="020B0604020202020204" pitchFamily="34" charset="0"/>
                          <a:ea typeface="Trebuchet MS" panose="020B0603020202020204" pitchFamily="34" charset="0"/>
                          <a:cs typeface="Arial" panose="020B0604020202020204" pitchFamily="34" charset="0"/>
                        </a:rPr>
                        <a:t>Year</a:t>
                      </a:r>
                      <a:r>
                        <a:rPr lang="en-US" sz="1200" spc="-14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2019-2020</a:t>
                      </a:r>
                      <a:r>
                        <a:rPr lang="en-US" sz="1200" spc="-14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and</a:t>
                      </a:r>
                      <a:r>
                        <a:rPr lang="en-US" sz="1200" spc="-14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in</a:t>
                      </a:r>
                      <a:r>
                        <a:rPr lang="en-US" sz="1200" spc="-14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the</a:t>
                      </a:r>
                      <a:r>
                        <a:rPr lang="en-US" sz="1200" spc="-13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last quarter</a:t>
                      </a:r>
                      <a:r>
                        <a:rPr lang="en-US" sz="1200" spc="-10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it</a:t>
                      </a:r>
                      <a:r>
                        <a:rPr lang="en-US" sz="1200" spc="-10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only</a:t>
                      </a:r>
                      <a:r>
                        <a:rPr lang="en-US" sz="1200" spc="-10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managed</a:t>
                      </a:r>
                      <a:r>
                        <a:rPr lang="en-US" sz="1200" spc="-10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to</a:t>
                      </a:r>
                      <a:r>
                        <a:rPr lang="en-US" sz="1200" spc="-10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pay</a:t>
                      </a:r>
                      <a:r>
                        <a:rPr lang="en-US" sz="1200" spc="-10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98%</a:t>
                      </a:r>
                      <a:r>
                        <a:rPr lang="en-US" sz="1200" spc="-10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of</a:t>
                      </a:r>
                      <a:r>
                        <a:rPr lang="en-US" sz="1200" spc="-10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the valid</a:t>
                      </a:r>
                      <a:r>
                        <a:rPr lang="en-US" sz="1200" spc="-6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invoices</a:t>
                      </a:r>
                      <a:r>
                        <a:rPr lang="en-US" sz="1200" spc="-6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within</a:t>
                      </a:r>
                      <a:r>
                        <a:rPr lang="en-US" sz="1200" spc="-6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30</a:t>
                      </a:r>
                      <a:r>
                        <a:rPr lang="en-US" sz="1200" spc="-6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days</a:t>
                      </a:r>
                      <a:r>
                        <a:rPr lang="en-US" sz="1200" spc="-6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period</a:t>
                      </a:r>
                      <a:r>
                        <a:rPr lang="en-US" sz="1200" spc="-6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from</a:t>
                      </a:r>
                      <a:r>
                        <a:rPr lang="en-US" sz="1200" spc="-6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the date</a:t>
                      </a:r>
                      <a:r>
                        <a:rPr lang="en-US" sz="1200" spc="-10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of</a:t>
                      </a:r>
                      <a:r>
                        <a:rPr lang="en-US" sz="1200" spc="-100" dirty="0">
                          <a:effectLst/>
                          <a:latin typeface="Arial" panose="020B0604020202020204" pitchFamily="34" charset="0"/>
                          <a:ea typeface="Trebuchet MS" panose="020B0603020202020204" pitchFamily="34" charset="0"/>
                          <a:cs typeface="Arial" panose="020B0604020202020204" pitchFamily="34" charset="0"/>
                        </a:rPr>
                        <a:t> </a:t>
                      </a:r>
                      <a:r>
                        <a:rPr lang="en-US" sz="1200" dirty="0" smtClean="0">
                          <a:effectLst/>
                          <a:latin typeface="Arial" panose="020B0604020202020204" pitchFamily="34" charset="0"/>
                          <a:ea typeface="Trebuchet MS" panose="020B0603020202020204" pitchFamily="34" charset="0"/>
                          <a:cs typeface="Arial" panose="020B0604020202020204" pitchFamily="34" charset="0"/>
                        </a:rPr>
                        <a:t>receipt</a:t>
                      </a:r>
                    </a:p>
                    <a:p>
                      <a:pPr marL="49530" marR="85090">
                        <a:lnSpc>
                          <a:spcPct val="102000"/>
                        </a:lnSpc>
                        <a:spcBef>
                          <a:spcPts val="235"/>
                        </a:spcBef>
                        <a:spcAft>
                          <a:spcPts val="0"/>
                        </a:spcAft>
                      </a:pP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a:txBody>
                    <a:bodyPr/>
                    <a:lstStyle/>
                    <a:p>
                      <a:pPr marL="48895" marR="58420">
                        <a:lnSpc>
                          <a:spcPct val="102000"/>
                        </a:lnSpc>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The controls around the management of invoices</a:t>
                      </a:r>
                      <a:r>
                        <a:rPr lang="en-US" sz="1200" spc="-12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will</a:t>
                      </a:r>
                      <a:r>
                        <a:rPr lang="en-US" sz="1200" spc="-12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be</a:t>
                      </a:r>
                      <a:r>
                        <a:rPr lang="en-US" sz="1200" spc="-11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tightened</a:t>
                      </a:r>
                      <a:r>
                        <a:rPr lang="en-US" sz="1200" spc="-12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to</a:t>
                      </a:r>
                      <a:r>
                        <a:rPr lang="en-US" sz="1200" spc="-12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ensure</a:t>
                      </a:r>
                      <a:r>
                        <a:rPr lang="en-US" sz="1200" spc="-11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strict adherence</a:t>
                      </a:r>
                      <a:r>
                        <a:rPr lang="en-US" sz="1200" spc="-80"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to</a:t>
                      </a:r>
                      <a:r>
                        <a:rPr lang="en-US" sz="1200" spc="-7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the</a:t>
                      </a:r>
                      <a:r>
                        <a:rPr lang="en-US" sz="1200" spc="-7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National</a:t>
                      </a:r>
                      <a:r>
                        <a:rPr lang="en-US" sz="1200" spc="-9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Treasury</a:t>
                      </a:r>
                      <a:r>
                        <a:rPr lang="en-US" sz="1200" spc="-7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on</a:t>
                      </a:r>
                      <a:r>
                        <a:rPr lang="en-US" sz="1200" spc="-7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30-day payment</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extLst>
                  <a:ext uri="{0D108BD9-81ED-4DB2-BD59-A6C34878D82A}">
                    <a16:rowId xmlns:a16="http://schemas.microsoft.com/office/drawing/2014/main" xmlns="" val="1871100324"/>
                  </a:ext>
                </a:extLst>
              </a:tr>
              <a:tr h="784225">
                <a:tc>
                  <a:txBody>
                    <a:bodyPr/>
                    <a:lstStyle/>
                    <a:p>
                      <a:pPr marL="50165" marR="49530">
                        <a:lnSpc>
                          <a:spcPct val="102000"/>
                        </a:lnSpc>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Compliance, sound financial management, and internal controls</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a:txBody>
                    <a:bodyPr/>
                    <a:lstStyle/>
                    <a:p>
                      <a:pPr marL="50165">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Approved</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0165" marR="88265" algn="just">
                        <a:lnSpc>
                          <a:spcPct val="102000"/>
                        </a:lnSpc>
                        <a:spcBef>
                          <a:spcPts val="30"/>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multi-year</a:t>
                      </a:r>
                      <a:r>
                        <a:rPr lang="en-US" sz="1200" spc="-85" dirty="0">
                          <a:effectLst/>
                          <a:latin typeface="Arial" panose="020B0604020202020204" pitchFamily="34" charset="0"/>
                          <a:ea typeface="Trebuchet MS" panose="020B0603020202020204" pitchFamily="34" charset="0"/>
                          <a:cs typeface="Arial" panose="020B0604020202020204" pitchFamily="34" charset="0"/>
                        </a:rPr>
                        <a:t> </a:t>
                      </a:r>
                      <a:r>
                        <a:rPr lang="en-US" sz="1200" dirty="0">
                          <a:effectLst/>
                          <a:latin typeface="Arial" panose="020B0604020202020204" pitchFamily="34" charset="0"/>
                          <a:ea typeface="Trebuchet MS" panose="020B0603020202020204" pitchFamily="34" charset="0"/>
                          <a:cs typeface="Arial" panose="020B0604020202020204" pitchFamily="34" charset="0"/>
                        </a:rPr>
                        <a:t>(MTEF aligned) </a:t>
                      </a:r>
                      <a:r>
                        <a:rPr lang="en-US" sz="1200" spc="-15" dirty="0">
                          <a:effectLst/>
                          <a:latin typeface="Arial" panose="020B0604020202020204" pitchFamily="34" charset="0"/>
                          <a:ea typeface="Trebuchet MS" panose="020B0603020202020204" pitchFamily="34" charset="0"/>
                          <a:cs typeface="Arial" panose="020B0604020202020204" pitchFamily="34" charset="0"/>
                        </a:rPr>
                        <a:t>Demand </a:t>
                      </a:r>
                      <a:r>
                        <a:rPr lang="en-US" sz="1200" dirty="0">
                          <a:effectLst/>
                          <a:latin typeface="Arial" panose="020B0604020202020204" pitchFamily="34" charset="0"/>
                          <a:ea typeface="Trebuchet MS" panose="020B0603020202020204" pitchFamily="34" charset="0"/>
                          <a:cs typeface="Arial" panose="020B0604020202020204" pitchFamily="34" charset="0"/>
                        </a:rPr>
                        <a:t>Plan</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a:txBody>
                    <a:bodyPr/>
                    <a:lstStyle/>
                    <a:p>
                      <a:pPr marL="50165" marR="114935">
                        <a:lnSpc>
                          <a:spcPct val="102000"/>
                        </a:lnSpc>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Board approved the 2020 - 2023</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0165" marR="229235">
                        <a:lnSpc>
                          <a:spcPct val="102000"/>
                        </a:lnSpc>
                        <a:spcBef>
                          <a:spcPts val="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Demand Plan by Q4</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a:txBody>
                    <a:bodyPr/>
                    <a:lstStyle/>
                    <a:p>
                      <a:pPr marL="50165">
                        <a:spcBef>
                          <a:spcPts val="235"/>
                        </a:spcBef>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Achieved.</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0165">
                        <a:spcBef>
                          <a:spcPts val="315"/>
                        </a:spcBef>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The USAASA 2020-</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p>
                      <a:pPr marL="50165" marR="39370">
                        <a:lnSpc>
                          <a:spcPct val="102000"/>
                        </a:lnSpc>
                        <a:spcBef>
                          <a:spcPts val="30"/>
                        </a:spcBef>
                        <a:spcAft>
                          <a:spcPts val="0"/>
                        </a:spcAft>
                      </a:pPr>
                      <a:r>
                        <a:rPr lang="en-US" sz="1200" dirty="0">
                          <a:solidFill>
                            <a:srgbClr val="FFFFFF"/>
                          </a:solidFill>
                          <a:effectLst/>
                          <a:latin typeface="Arial" panose="020B0604020202020204" pitchFamily="34" charset="0"/>
                          <a:ea typeface="Trebuchet MS" panose="020B0603020202020204" pitchFamily="34" charset="0"/>
                          <a:cs typeface="Arial" panose="020B0604020202020204" pitchFamily="34" charset="0"/>
                        </a:rPr>
                        <a:t>2023 Demand Plan was approved by the Board as </a:t>
                      </a:r>
                      <a:r>
                        <a:rPr lang="en-US" sz="1200" dirty="0" smtClean="0">
                          <a:solidFill>
                            <a:srgbClr val="FFFFFF"/>
                          </a:solidFill>
                          <a:effectLst/>
                          <a:latin typeface="Arial" panose="020B0604020202020204" pitchFamily="34" charset="0"/>
                          <a:ea typeface="Trebuchet MS" panose="020B0603020202020204" pitchFamily="34" charset="0"/>
                          <a:cs typeface="Arial" panose="020B0604020202020204" pitchFamily="34" charset="0"/>
                        </a:rPr>
                        <a:t>planned</a:t>
                      </a:r>
                    </a:p>
                    <a:p>
                      <a:pPr marL="50165" marR="39370">
                        <a:lnSpc>
                          <a:spcPct val="102000"/>
                        </a:lnSpc>
                        <a:spcBef>
                          <a:spcPts val="30"/>
                        </a:spcBef>
                        <a:spcAft>
                          <a:spcPts val="0"/>
                        </a:spcAft>
                      </a:pP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C44"/>
                    </a:solidFill>
                  </a:tcPr>
                </a:tc>
                <a:tc>
                  <a:txBody>
                    <a:bodyPr/>
                    <a:lstStyle/>
                    <a:p>
                      <a:pPr marL="49530">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Not Applicable</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a:txBody>
                    <a:bodyPr/>
                    <a:lstStyle/>
                    <a:p>
                      <a:pPr marL="48895">
                        <a:spcBef>
                          <a:spcPts val="235"/>
                        </a:spcBef>
                        <a:spcAft>
                          <a:spcPts val="0"/>
                        </a:spcAft>
                      </a:pPr>
                      <a:r>
                        <a:rPr lang="en-US" sz="1200" dirty="0">
                          <a:effectLst/>
                          <a:latin typeface="Arial" panose="020B0604020202020204" pitchFamily="34" charset="0"/>
                          <a:ea typeface="Trebuchet MS" panose="020B0603020202020204" pitchFamily="34" charset="0"/>
                          <a:cs typeface="Arial" panose="020B0604020202020204" pitchFamily="34" charset="0"/>
                        </a:rPr>
                        <a:t>Not Applicable</a:t>
                      </a:r>
                      <a:endParaRPr lang="en-ZA" sz="1200" dirty="0">
                        <a:effectLst/>
                        <a:latin typeface="Arial" panose="020B0604020202020204" pitchFamily="34" charset="0"/>
                        <a:ea typeface="Trebuchet MS" panose="020B0603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extLst>
                  <a:ext uri="{0D108BD9-81ED-4DB2-BD59-A6C34878D82A}">
                    <a16:rowId xmlns:a16="http://schemas.microsoft.com/office/drawing/2014/main" xmlns="" val="1408746451"/>
                  </a:ext>
                </a:extLst>
              </a:tr>
            </a:tbl>
          </a:graphicData>
        </a:graphic>
      </p:graphicFrame>
    </p:spTree>
    <p:extLst>
      <p:ext uri="{BB962C8B-B14F-4D97-AF65-F5344CB8AC3E}">
        <p14:creationId xmlns:p14="http://schemas.microsoft.com/office/powerpoint/2010/main" xmlns="" val="4190128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2996</Words>
  <Application>Microsoft Office PowerPoint</Application>
  <PresentationFormat>Custom</PresentationFormat>
  <Paragraphs>1090</Paragraphs>
  <Slides>36</Slides>
  <Notes>0</Notes>
  <HiddenSlides>0</HiddenSlides>
  <MMClips>0</MMClips>
  <ScaleCrop>false</ScaleCrop>
  <HeadingPairs>
    <vt:vector size="4" baseType="variant">
      <vt:variant>
        <vt:lpstr>Theme</vt:lpstr>
      </vt:variant>
      <vt:variant>
        <vt:i4>5</vt:i4>
      </vt:variant>
      <vt:variant>
        <vt:lpstr>Slide Titles</vt:lpstr>
      </vt:variant>
      <vt:variant>
        <vt:i4>36</vt:i4>
      </vt:variant>
    </vt:vector>
  </HeadingPairs>
  <TitlesOfParts>
    <vt:vector size="41" baseType="lpstr">
      <vt:lpstr>Office Theme</vt:lpstr>
      <vt:lpstr>Office Theme</vt:lpstr>
      <vt:lpstr>3_Office Theme</vt:lpstr>
      <vt:lpstr>2_Default Design</vt:lpstr>
      <vt:lpstr>3_Default Design</vt:lpstr>
      <vt:lpstr>USAASA &amp; USAF Annual 2019-2020 Report Presentation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        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USAASA &amp; USAF Annual 2019-2020 Report Presentation </dc:title>
  <dc:creator>USER</dc:creator>
  <cp:lastModifiedBy>USER</cp:lastModifiedBy>
  <cp:revision>1</cp:revision>
  <dcterms:modified xsi:type="dcterms:W3CDTF">2021-03-09T13:47:46Z</dcterms:modified>
</cp:coreProperties>
</file>