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2"/>
  </p:notesMasterIdLst>
  <p:sldIdLst>
    <p:sldId id="256" r:id="rId2"/>
    <p:sldId id="281" r:id="rId3"/>
    <p:sldId id="271" r:id="rId4"/>
    <p:sldId id="272" r:id="rId5"/>
    <p:sldId id="273" r:id="rId6"/>
    <p:sldId id="290" r:id="rId7"/>
    <p:sldId id="274" r:id="rId8"/>
    <p:sldId id="275" r:id="rId9"/>
    <p:sldId id="283" r:id="rId10"/>
    <p:sldId id="284" r:id="rId11"/>
    <p:sldId id="280" r:id="rId12"/>
    <p:sldId id="276" r:id="rId13"/>
    <p:sldId id="279" r:id="rId14"/>
    <p:sldId id="287" r:id="rId15"/>
    <p:sldId id="263" r:id="rId16"/>
    <p:sldId id="264" r:id="rId17"/>
    <p:sldId id="288" r:id="rId18"/>
    <p:sldId id="286" r:id="rId19"/>
    <p:sldId id="289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eva\documents\empl%20data\LT%20empl%20data\gdp%20and%20empl%20comps%20from%201994%20sept%202018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neva\documents\trade%20data\unctad%20trade%20data%20by%20type%20of%20product%20n%20umic%20downldd%20april%202018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eva\documents\SMEs\hist%20LMD%20data%20on%20SMMEs%20private%20wkg%20age%20only%20started%20jan%202019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35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2"/>
          <c:order val="0"/>
          <c:tx>
            <c:strRef>
              <c:f>'SARB annualised'!$B$2:$B$3</c:f>
              <c:strCache>
                <c:ptCount val="2"/>
                <c:pt idx="1">
                  <c:v>NDP goal: GDP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'SARB annualised'!$A$4:$A$22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'SARB annualised'!$B$4:$B$22</c:f>
              <c:numCache>
                <c:formatCode>0\.0%</c:formatCode>
                <c:ptCount val="19"/>
                <c:pt idx="0">
                  <c:v>5.4000000000000006E-2</c:v>
                </c:pt>
                <c:pt idx="1">
                  <c:v>5.4000000000000006E-2</c:v>
                </c:pt>
                <c:pt idx="2">
                  <c:v>5.4000000000000006E-2</c:v>
                </c:pt>
                <c:pt idx="3">
                  <c:v>5.4000000000000006E-2</c:v>
                </c:pt>
                <c:pt idx="4">
                  <c:v>5.4000000000000006E-2</c:v>
                </c:pt>
                <c:pt idx="5">
                  <c:v>5.4000000000000006E-2</c:v>
                </c:pt>
                <c:pt idx="6">
                  <c:v>5.4000000000000006E-2</c:v>
                </c:pt>
                <c:pt idx="7">
                  <c:v>5.4000000000000006E-2</c:v>
                </c:pt>
                <c:pt idx="8">
                  <c:v>5.4000000000000006E-2</c:v>
                </c:pt>
                <c:pt idx="9">
                  <c:v>5.4000000000000006E-2</c:v>
                </c:pt>
                <c:pt idx="10">
                  <c:v>5.4000000000000006E-2</c:v>
                </c:pt>
                <c:pt idx="11">
                  <c:v>5.4000000000000006E-2</c:v>
                </c:pt>
                <c:pt idx="12">
                  <c:v>5.4000000000000006E-2</c:v>
                </c:pt>
                <c:pt idx="13">
                  <c:v>5.4000000000000006E-2</c:v>
                </c:pt>
                <c:pt idx="14">
                  <c:v>5.4000000000000006E-2</c:v>
                </c:pt>
                <c:pt idx="15">
                  <c:v>5.4000000000000006E-2</c:v>
                </c:pt>
                <c:pt idx="16">
                  <c:v>5.4000000000000006E-2</c:v>
                </c:pt>
                <c:pt idx="17">
                  <c:v>5.4000000000000006E-2</c:v>
                </c:pt>
                <c:pt idx="18">
                  <c:v>5.4000000000000006E-2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4E-4965-8F53-544CA711CF81}"/>
            </c:ext>
          </c:extLst>
        </c:ser>
        <c:ser>
          <c:idx val="3"/>
          <c:order val="1"/>
          <c:tx>
            <c:strRef>
              <c:f>'SARB annualised'!$C$2:$C$3</c:f>
              <c:strCache>
                <c:ptCount val="2"/>
                <c:pt idx="1">
                  <c:v>NDP goal: employment</c:v>
                </c:pt>
              </c:strCache>
            </c:strRef>
          </c:tx>
          <c:spPr>
            <a:ln>
              <a:solidFill>
                <a:srgbClr val="C0504D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'SARB annualised'!$A$4:$A$22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'SARB annualised'!$C$4:$C$22</c:f>
              <c:numCache>
                <c:formatCode>0\.0%</c:formatCode>
                <c:ptCount val="19"/>
                <c:pt idx="0">
                  <c:v>2.9699491970617498E-2</c:v>
                </c:pt>
                <c:pt idx="1">
                  <c:v>2.9699491970617498E-2</c:v>
                </c:pt>
                <c:pt idx="2">
                  <c:v>2.9699491970617498E-2</c:v>
                </c:pt>
                <c:pt idx="3">
                  <c:v>2.9699491970617498E-2</c:v>
                </c:pt>
                <c:pt idx="4">
                  <c:v>2.9699491970617498E-2</c:v>
                </c:pt>
                <c:pt idx="5">
                  <c:v>2.9699491970617498E-2</c:v>
                </c:pt>
                <c:pt idx="6">
                  <c:v>2.9699491970617498E-2</c:v>
                </c:pt>
                <c:pt idx="7">
                  <c:v>2.9699491970617498E-2</c:v>
                </c:pt>
                <c:pt idx="8">
                  <c:v>2.9699491970617498E-2</c:v>
                </c:pt>
                <c:pt idx="9">
                  <c:v>2.9699491970617498E-2</c:v>
                </c:pt>
                <c:pt idx="10">
                  <c:v>2.9699491970617498E-2</c:v>
                </c:pt>
                <c:pt idx="11">
                  <c:v>2.9699491970617498E-2</c:v>
                </c:pt>
                <c:pt idx="12">
                  <c:v>2.9699491970617498E-2</c:v>
                </c:pt>
                <c:pt idx="13">
                  <c:v>2.9699491970617498E-2</c:v>
                </c:pt>
                <c:pt idx="14">
                  <c:v>2.9699491970617498E-2</c:v>
                </c:pt>
                <c:pt idx="15">
                  <c:v>2.9699491970617498E-2</c:v>
                </c:pt>
                <c:pt idx="16">
                  <c:v>2.9699491970617498E-2</c:v>
                </c:pt>
                <c:pt idx="17">
                  <c:v>2.9699491970617498E-2</c:v>
                </c:pt>
                <c:pt idx="18">
                  <c:v>2.9699491970617498E-2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4E-4965-8F53-544CA711CF81}"/>
            </c:ext>
          </c:extLst>
        </c:ser>
        <c:ser>
          <c:idx val="0"/>
          <c:order val="2"/>
          <c:tx>
            <c:strRef>
              <c:f>'SARB annualised'!$D$2:$D$3</c:f>
              <c:strCache>
                <c:ptCount val="2"/>
                <c:pt idx="1">
                  <c:v>Actual GDP growth</c:v>
                </c:pt>
              </c:strCache>
            </c:strRef>
          </c:tx>
          <c:spPr>
            <a:ln w="47625">
              <a:solidFill>
                <a:srgbClr val="1F497D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'SARB annualised'!$A$4:$A$22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'SARB annualised'!$D$4:$D$22</c:f>
              <c:numCache>
                <c:formatCode>0\.0%</c:formatCode>
                <c:ptCount val="19"/>
                <c:pt idx="0">
                  <c:v>4.1545445826273175E-2</c:v>
                </c:pt>
                <c:pt idx="1">
                  <c:v>2.7354952908615678E-2</c:v>
                </c:pt>
                <c:pt idx="2">
                  <c:v>3.6677968768751526E-2</c:v>
                </c:pt>
                <c:pt idx="3">
                  <c:v>2.9490781458874966E-2</c:v>
                </c:pt>
                <c:pt idx="4">
                  <c:v>4.5545699205685519E-2</c:v>
                </c:pt>
                <c:pt idx="5">
                  <c:v>5.2771117349823544E-2</c:v>
                </c:pt>
                <c:pt idx="6">
                  <c:v>5.6036647889724088E-2</c:v>
                </c:pt>
                <c:pt idx="7">
                  <c:v>5.3604651396161454E-2</c:v>
                </c:pt>
                <c:pt idx="8">
                  <c:v>3.1910516450526456E-2</c:v>
                </c:pt>
                <c:pt idx="9">
                  <c:v>-1.5381008639149379E-2</c:v>
                </c:pt>
                <c:pt idx="10">
                  <c:v>3.0397770627674583E-2</c:v>
                </c:pt>
                <c:pt idx="11">
                  <c:v>3.2841971347972856E-2</c:v>
                </c:pt>
                <c:pt idx="12">
                  <c:v>2.2132589778659954E-2</c:v>
                </c:pt>
                <c:pt idx="13">
                  <c:v>2.4852847702025126E-2</c:v>
                </c:pt>
                <c:pt idx="14">
                  <c:v>1.8469811407060947E-2</c:v>
                </c:pt>
                <c:pt idx="15">
                  <c:v>1.1937227757431225E-2</c:v>
                </c:pt>
                <c:pt idx="16">
                  <c:v>3.9905529500492429E-3</c:v>
                </c:pt>
                <c:pt idx="17">
                  <c:v>1.4145780953139342E-2</c:v>
                </c:pt>
                <c:pt idx="18">
                  <c:v>7.8702326678599128E-3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744E-4965-8F53-544CA711CF81}"/>
            </c:ext>
          </c:extLst>
        </c:ser>
        <c:ser>
          <c:idx val="1"/>
          <c:order val="3"/>
          <c:tx>
            <c:strRef>
              <c:f>'SARB annualised'!$E$2:$E$3</c:f>
              <c:strCache>
                <c:ptCount val="2"/>
                <c:pt idx="1">
                  <c:v>Actual non-agricultural employment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</a:ln>
          </c:spPr>
          <c:marker>
            <c:symbol val="circle"/>
            <c:size val="8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cat>
            <c:numRef>
              <c:f>'SARB annualised'!$A$4:$A$22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'SARB annualised'!$E$4:$E$22</c:f>
              <c:numCache>
                <c:formatCode>0\.0%</c:formatCode>
                <c:ptCount val="19"/>
                <c:pt idx="0">
                  <c:v>-1.1995637949836492E-2</c:v>
                </c:pt>
                <c:pt idx="1">
                  <c:v>-5.5187637969095239E-3</c:v>
                </c:pt>
                <c:pt idx="2">
                  <c:v>8.8790233074362863E-3</c:v>
                </c:pt>
                <c:pt idx="3">
                  <c:v>-1.3201320132013255E-2</c:v>
                </c:pt>
                <c:pt idx="4">
                  <c:v>2.7870680044593154E-2</c:v>
                </c:pt>
                <c:pt idx="5">
                  <c:v>4.0130151843817755E-2</c:v>
                </c:pt>
                <c:pt idx="6">
                  <c:v>2.7111574556830009E-2</c:v>
                </c:pt>
                <c:pt idx="7">
                  <c:v>3.0456852791878271E-2</c:v>
                </c:pt>
                <c:pt idx="8">
                  <c:v>1.9704433497536925E-2</c:v>
                </c:pt>
                <c:pt idx="9">
                  <c:v>-2.8019323671497627E-2</c:v>
                </c:pt>
                <c:pt idx="10">
                  <c:v>-5.9642147117295883E-3</c:v>
                </c:pt>
                <c:pt idx="11">
                  <c:v>2.4999999999999911E-2</c:v>
                </c:pt>
                <c:pt idx="12">
                  <c:v>1.4634146341463431E-2</c:v>
                </c:pt>
                <c:pt idx="13">
                  <c:v>7.6923076923076676E-3</c:v>
                </c:pt>
                <c:pt idx="14">
                  <c:v>3.8167938931297218E-3</c:v>
                </c:pt>
                <c:pt idx="15">
                  <c:v>-1.9011406844107186E-3</c:v>
                </c:pt>
                <c:pt idx="16">
                  <c:v>4.7619047619047459E-3</c:v>
                </c:pt>
                <c:pt idx="17">
                  <c:v>-1.8957345971564179E-3</c:v>
                </c:pt>
                <c:pt idx="18">
                  <c:v>5.6980056980058275E-3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744E-4965-8F53-544CA711CF81}"/>
            </c:ext>
          </c:extLst>
        </c:ser>
        <c:dLbls/>
        <c:marker val="1"/>
        <c:axId val="77230848"/>
        <c:axId val="77232384"/>
      </c:lineChart>
      <c:catAx>
        <c:axId val="77230848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800"/>
            </a:pPr>
            <a:endParaRPr lang="en-US"/>
          </a:p>
        </c:txPr>
        <c:crossAx val="77232384"/>
        <c:crosses val="autoZero"/>
        <c:auto val="1"/>
        <c:lblAlgn val="ctr"/>
        <c:lblOffset val="100"/>
      </c:catAx>
      <c:valAx>
        <c:axId val="77232384"/>
        <c:scaling>
          <c:orientation val="minMax"/>
          <c:min val="-3.0000000000000009E-2"/>
        </c:scaling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0\.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2308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35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ZA" dirty="0"/>
              <a:t>UMIC ex China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'RCA table'!$C$14</c:f>
              <c:strCache>
                <c:ptCount val="1"/>
                <c:pt idx="0">
                  <c:v>1995-97</c:v>
                </c:pt>
              </c:strCache>
            </c:strRef>
          </c:tx>
          <c:spPr>
            <a:solidFill>
              <a:srgbClr val="1F497D">
                <a:lumMod val="50000"/>
              </a:srgbClr>
            </a:solidFill>
          </c:spPr>
          <c:cat>
            <c:strRef>
              <c:f>'RCA table'!$B$15:$B$23</c:f>
              <c:strCache>
                <c:ptCount val="9"/>
                <c:pt idx="0">
                  <c:v>manufactures</c:v>
                </c:pt>
                <c:pt idx="1">
                  <c:v>auto</c:v>
                </c:pt>
                <c:pt idx="2">
                  <c:v>chemicals</c:v>
                </c:pt>
                <c:pt idx="3">
                  <c:v>capital goods</c:v>
                </c:pt>
                <c:pt idx="4">
                  <c:v>clothing/textiles</c:v>
                </c:pt>
                <c:pt idx="5">
                  <c:v>electronics parts</c:v>
                </c:pt>
                <c:pt idx="6">
                  <c:v>electronic appliances</c:v>
                </c:pt>
                <c:pt idx="7">
                  <c:v>food (c) </c:v>
                </c:pt>
                <c:pt idx="8">
                  <c:v>extractive (b)</c:v>
                </c:pt>
              </c:strCache>
            </c:strRef>
          </c:cat>
          <c:val>
            <c:numRef>
              <c:f>'RCA table'!$C$15:$C$23</c:f>
              <c:numCache>
                <c:formatCode>_ * ###,0\.00_ ;_ * \-###,0\.00_ ;_ * "-"??_ ;_ @_ </c:formatCode>
                <c:ptCount val="9"/>
                <c:pt idx="0">
                  <c:v>0.87099942829520705</c:v>
                </c:pt>
                <c:pt idx="1">
                  <c:v>1.4805371218695218</c:v>
                </c:pt>
                <c:pt idx="2">
                  <c:v>1.4586728700564684</c:v>
                </c:pt>
                <c:pt idx="3">
                  <c:v>0.68847395516021581</c:v>
                </c:pt>
                <c:pt idx="4">
                  <c:v>0.37778493559865217</c:v>
                </c:pt>
                <c:pt idx="5">
                  <c:v>0.16702653167036588</c:v>
                </c:pt>
                <c:pt idx="6">
                  <c:v>0.12607655219318095</c:v>
                </c:pt>
                <c:pt idx="7">
                  <c:v>0.70908581161157391</c:v>
                </c:pt>
                <c:pt idx="8">
                  <c:v>1.3782608932027298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AB-438D-8A0D-DA3EA6F5DF77}"/>
            </c:ext>
          </c:extLst>
        </c:ser>
        <c:ser>
          <c:idx val="1"/>
          <c:order val="1"/>
          <c:tx>
            <c:strRef>
              <c:f>'RCA table'!$D$14</c:f>
              <c:strCache>
                <c:ptCount val="1"/>
                <c:pt idx="0">
                  <c:v>2009-11</c:v>
                </c:pt>
              </c:strCache>
            </c:strRef>
          </c:tx>
          <c:spPr>
            <a:solidFill>
              <a:srgbClr val="4F81BD">
                <a:lumMod val="20000"/>
                <a:lumOff val="80000"/>
              </a:srgbClr>
            </a:solidFill>
          </c:spPr>
          <c:cat>
            <c:strRef>
              <c:f>'RCA table'!$B$15:$B$23</c:f>
              <c:strCache>
                <c:ptCount val="9"/>
                <c:pt idx="0">
                  <c:v>manufactures</c:v>
                </c:pt>
                <c:pt idx="1">
                  <c:v>auto</c:v>
                </c:pt>
                <c:pt idx="2">
                  <c:v>chemicals</c:v>
                </c:pt>
                <c:pt idx="3">
                  <c:v>capital goods</c:v>
                </c:pt>
                <c:pt idx="4">
                  <c:v>clothing/textiles</c:v>
                </c:pt>
                <c:pt idx="5">
                  <c:v>electronics parts</c:v>
                </c:pt>
                <c:pt idx="6">
                  <c:v>electronic appliances</c:v>
                </c:pt>
                <c:pt idx="7">
                  <c:v>food (c) </c:v>
                </c:pt>
                <c:pt idx="8">
                  <c:v>extractive (b)</c:v>
                </c:pt>
              </c:strCache>
            </c:strRef>
          </c:cat>
          <c:val>
            <c:numRef>
              <c:f>'RCA table'!$D$15:$D$23</c:f>
              <c:numCache>
                <c:formatCode>_ * ###,0\.00_ ;_ * \-###,0\.00_ ;_ * "-"??_ ;_ @_ </c:formatCode>
                <c:ptCount val="9"/>
                <c:pt idx="0">
                  <c:v>1.1036233463550102</c:v>
                </c:pt>
                <c:pt idx="1">
                  <c:v>1.7242607842953204</c:v>
                </c:pt>
                <c:pt idx="2">
                  <c:v>1.3184704386155421</c:v>
                </c:pt>
                <c:pt idx="3">
                  <c:v>0.96930037249389556</c:v>
                </c:pt>
                <c:pt idx="4">
                  <c:v>0.43822002688392919</c:v>
                </c:pt>
                <c:pt idx="5">
                  <c:v>0.23596646101132851</c:v>
                </c:pt>
                <c:pt idx="6">
                  <c:v>0.15468707796487638</c:v>
                </c:pt>
                <c:pt idx="7">
                  <c:v>0.79918302834350685</c:v>
                </c:pt>
                <c:pt idx="8">
                  <c:v>0.99651174372198015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AB-438D-8A0D-DA3EA6F5DF77}"/>
            </c:ext>
          </c:extLst>
        </c:ser>
        <c:ser>
          <c:idx val="2"/>
          <c:order val="2"/>
          <c:tx>
            <c:strRef>
              <c:f>'RCA table'!$E$14</c:f>
              <c:strCache>
                <c:ptCount val="1"/>
                <c:pt idx="0">
                  <c:v>2014-16</c:v>
                </c:pt>
              </c:strCache>
            </c:strRef>
          </c:tx>
          <c:cat>
            <c:strRef>
              <c:f>'RCA table'!$B$15:$B$23</c:f>
              <c:strCache>
                <c:ptCount val="9"/>
                <c:pt idx="0">
                  <c:v>manufactures</c:v>
                </c:pt>
                <c:pt idx="1">
                  <c:v>auto</c:v>
                </c:pt>
                <c:pt idx="2">
                  <c:v>chemicals</c:v>
                </c:pt>
                <c:pt idx="3">
                  <c:v>capital goods</c:v>
                </c:pt>
                <c:pt idx="4">
                  <c:v>clothing/textiles</c:v>
                </c:pt>
                <c:pt idx="5">
                  <c:v>electronics parts</c:v>
                </c:pt>
                <c:pt idx="6">
                  <c:v>electronic appliances</c:v>
                </c:pt>
                <c:pt idx="7">
                  <c:v>food (c) </c:v>
                </c:pt>
                <c:pt idx="8">
                  <c:v>extractive (b)</c:v>
                </c:pt>
              </c:strCache>
            </c:strRef>
          </c:cat>
          <c:val>
            <c:numRef>
              <c:f>'RCA table'!$E$15:$E$23</c:f>
              <c:numCache>
                <c:formatCode>_ * ###,0\.00_ ;_ * \-###,0\.00_ ;_ * "-"??_ ;_ @_ </c:formatCode>
                <c:ptCount val="9"/>
                <c:pt idx="0">
                  <c:v>0.98121159504038147</c:v>
                </c:pt>
                <c:pt idx="1">
                  <c:v>1.4794289593546015</c:v>
                </c:pt>
                <c:pt idx="2">
                  <c:v>1.2700643912534446</c:v>
                </c:pt>
                <c:pt idx="3">
                  <c:v>0.75242402491518079</c:v>
                </c:pt>
                <c:pt idx="4">
                  <c:v>0.47377742997180072</c:v>
                </c:pt>
                <c:pt idx="5">
                  <c:v>0.26181199856962234</c:v>
                </c:pt>
                <c:pt idx="6">
                  <c:v>0.20788696047355024</c:v>
                </c:pt>
                <c:pt idx="7">
                  <c:v>0.81951321869728122</c:v>
                </c:pt>
                <c:pt idx="8">
                  <c:v>1.0931549087913031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7AB-438D-8A0D-DA3EA6F5DF77}"/>
            </c:ext>
          </c:extLst>
        </c:ser>
        <c:ser>
          <c:idx val="3"/>
          <c:order val="3"/>
          <c:tx>
            <c:strRef>
              <c:f>'RCA table'!$F$14</c:f>
              <c:strCache>
                <c:ptCount val="1"/>
              </c:strCache>
            </c:strRef>
          </c:tx>
          <c:spPr>
            <a:noFill/>
            <a:ln>
              <a:noFill/>
            </a:ln>
          </c:spPr>
          <c:cat>
            <c:strRef>
              <c:f>'RCA table'!$B$15:$B$23</c:f>
              <c:strCache>
                <c:ptCount val="9"/>
                <c:pt idx="0">
                  <c:v>manufactures</c:v>
                </c:pt>
                <c:pt idx="1">
                  <c:v>auto</c:v>
                </c:pt>
                <c:pt idx="2">
                  <c:v>chemicals</c:v>
                </c:pt>
                <c:pt idx="3">
                  <c:v>capital goods</c:v>
                </c:pt>
                <c:pt idx="4">
                  <c:v>clothing/textiles</c:v>
                </c:pt>
                <c:pt idx="5">
                  <c:v>electronics parts</c:v>
                </c:pt>
                <c:pt idx="6">
                  <c:v>electronic appliances</c:v>
                </c:pt>
                <c:pt idx="7">
                  <c:v>food (c) </c:v>
                </c:pt>
                <c:pt idx="8">
                  <c:v>extractive (b)</c:v>
                </c:pt>
              </c:strCache>
            </c:strRef>
          </c:cat>
          <c:val>
            <c:numRef>
              <c:f>'RCA table'!$F$15:$F$23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7AB-438D-8A0D-DA3EA6F5DF77}"/>
            </c:ext>
          </c:extLst>
        </c:ser>
        <c:dLbls/>
        <c:gapWidth val="11"/>
        <c:overlap val="19"/>
        <c:axId val="77577600"/>
        <c:axId val="77464704"/>
      </c:barChart>
      <c:catAx>
        <c:axId val="77577600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600"/>
            </a:pPr>
            <a:endParaRPr lang="en-US"/>
          </a:p>
        </c:txPr>
        <c:crossAx val="77464704"/>
        <c:crosses val="autoZero"/>
        <c:auto val="1"/>
        <c:lblAlgn val="ctr"/>
        <c:lblOffset val="100"/>
      </c:catAx>
      <c:valAx>
        <c:axId val="77464704"/>
        <c:scaling>
          <c:orientation val="minMax"/>
          <c:max val="1.8"/>
        </c:scaling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#,##0.0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5776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35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'total size sector'!$C$6</c:f>
              <c:strCache>
                <c:ptCount val="1"/>
                <c:pt idx="0">
                  <c:v>informal</c:v>
                </c:pt>
              </c:strCache>
            </c:strRef>
          </c:tx>
          <c:spPr>
            <a:solidFill>
              <a:srgbClr val="4472C4">
                <a:lumMod val="20000"/>
                <a:lumOff val="8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5400000" vert="horz"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'total size sector'!$D$4:$K$4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'total size sector'!$D$6:$K$6</c:f>
              <c:numCache>
                <c:formatCode>_-* #,##0_-;\-* #,##0_-;_-* "-"??_-;_-@_-</c:formatCode>
                <c:ptCount val="8"/>
                <c:pt idx="0">
                  <c:v>1328.299</c:v>
                </c:pt>
                <c:pt idx="1">
                  <c:v>1312.367</c:v>
                </c:pt>
                <c:pt idx="2">
                  <c:v>1358.7280000000001</c:v>
                </c:pt>
                <c:pt idx="3">
                  <c:v>1322.761</c:v>
                </c:pt>
                <c:pt idx="4">
                  <c:v>1310.338</c:v>
                </c:pt>
                <c:pt idx="5">
                  <c:v>1367.1539999999998</c:v>
                </c:pt>
                <c:pt idx="6">
                  <c:v>1441.4190000000001</c:v>
                </c:pt>
                <c:pt idx="7">
                  <c:v>1524.759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19-4BEA-982F-7513AF77E0B6}"/>
            </c:ext>
          </c:extLst>
        </c:ser>
        <c:ser>
          <c:idx val="0"/>
          <c:order val="1"/>
          <c:tx>
            <c:strRef>
              <c:f>'total size sector'!$C$5</c:f>
              <c:strCache>
                <c:ptCount val="1"/>
                <c:pt idx="0">
                  <c:v>formal</c:v>
                </c:pt>
              </c:strCache>
            </c:strRef>
          </c:tx>
          <c:spPr>
            <a:solidFill>
              <a:srgbClr val="1F497D">
                <a:lumMod val="5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5400000" vert="horz"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'total size sector'!$D$4:$K$4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'total size sector'!$D$5:$K$5</c:f>
              <c:numCache>
                <c:formatCode>_-* #,##0_-;\-* #,##0_-;_-* "-"??_-;_-@_-</c:formatCode>
                <c:ptCount val="8"/>
                <c:pt idx="0">
                  <c:v>587.44199999999989</c:v>
                </c:pt>
                <c:pt idx="1">
                  <c:v>622.99099999999999</c:v>
                </c:pt>
                <c:pt idx="2">
                  <c:v>595.06599999999992</c:v>
                </c:pt>
                <c:pt idx="3">
                  <c:v>613.90199999999993</c:v>
                </c:pt>
                <c:pt idx="4">
                  <c:v>572.29300000000012</c:v>
                </c:pt>
                <c:pt idx="5">
                  <c:v>620.28500000000008</c:v>
                </c:pt>
                <c:pt idx="6">
                  <c:v>633.45799999999986</c:v>
                </c:pt>
                <c:pt idx="7">
                  <c:v>640.35199999999986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19-4BEA-982F-7513AF77E0B6}"/>
            </c:ext>
          </c:extLst>
        </c:ser>
        <c:dLbls/>
        <c:gapWidth val="52"/>
        <c:overlap val="29"/>
        <c:axId val="77491584"/>
        <c:axId val="77874304"/>
      </c:barChart>
      <c:catAx>
        <c:axId val="774915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77874304"/>
        <c:crosses val="autoZero"/>
        <c:auto val="1"/>
        <c:lblAlgn val="ctr"/>
        <c:lblOffset val="100"/>
      </c:catAx>
      <c:valAx>
        <c:axId val="77874304"/>
        <c:scaling>
          <c:orientation val="minMax"/>
          <c:max val="1600"/>
        </c:scaling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dirty="0"/>
                  <a:t>thousands</a:t>
                </a:r>
              </a:p>
            </c:rich>
          </c:tx>
        </c:title>
        <c:numFmt formatCode="_-* #,##0_-;\-* #,##0_-;_-* &quot;-&quot;??_-;_-@_-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4915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0.07317</cdr:x>
      <cdr:y>0.39375</cdr:y>
    </cdr:from>
    <cdr:to>
      <cdr:x>0.98973</cdr:x>
      <cdr:y>0.39569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19326" y="2382091"/>
          <a:ext cx="4000025" cy="1173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58000-22BF-415C-A12F-E247A7706BF8}" type="datetimeFigureOut">
              <a:rPr lang="en-ZA" smtClean="0"/>
              <a:pPr/>
              <a:t>2021/03/10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D72C8-64DA-44E0-9EFA-A7335655746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5982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Exercise: Define industrial policy and what</a:t>
            </a:r>
            <a:r>
              <a:rPr lang="en-ZA" baseline="0" dirty="0" smtClean="0"/>
              <a:t> SA government wants from it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8B159-E070-4BDE-8D91-867A48BBAC18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40603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0413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710" tIns="45355" rIns="90710" bIns="4535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7308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15889"/>
            <a:ext cx="5410200" cy="223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220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  <a:solidFill>
            <a:schemeClr val="tx2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445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51451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34503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239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70614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43822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32246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0332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4343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1472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3772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0071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1179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24400" y="1676400"/>
            <a:ext cx="44196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209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1676400"/>
            <a:ext cx="4724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3872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55776" y="1676400"/>
            <a:ext cx="4419600" cy="4343400"/>
          </a:xfrm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72006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0" y="1556792"/>
            <a:ext cx="3419475" cy="4968551"/>
          </a:xfrm>
          <a:solidFill>
            <a:schemeClr val="tx2"/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3275856" y="1916832"/>
            <a:ext cx="3167757" cy="494116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72201" y="1412777"/>
            <a:ext cx="2771800" cy="489654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889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7163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720CC1D-54F5-4F3F-A067-213EF316DB7F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0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28699"/>
            <a:ext cx="1524000" cy="62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397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921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7900" indent="-292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0" dirty="0"/>
              <a:t/>
            </a:r>
            <a:br>
              <a:rPr lang="en-ZA" b="0" dirty="0"/>
            </a:br>
            <a:r>
              <a:rPr lang="en-US" b="0" dirty="0"/>
              <a:t> Reflection on South Africa </a:t>
            </a:r>
            <a:r>
              <a:rPr lang="en-US" b="0" dirty="0" smtClean="0"/>
              <a:t>Industrial </a:t>
            </a:r>
            <a:r>
              <a:rPr lang="en-US" b="0" dirty="0"/>
              <a:t>Policy 	</a:t>
            </a:r>
            <a:br>
              <a:rPr lang="en-US" b="0" dirty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by Saul Levin, Neva Makgetla and Thobile Mawalela</a:t>
            </a:r>
          </a:p>
          <a:p>
            <a:r>
              <a:rPr lang="en-US" dirty="0" smtClean="0"/>
              <a:t>March 2021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684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Instruments </a:t>
            </a:r>
            <a:r>
              <a:rPr lang="en-ZA" dirty="0"/>
              <a:t>and priority industries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1676399"/>
            <a:ext cx="2884654" cy="5181601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The main instruments</a:t>
            </a:r>
          </a:p>
          <a:p>
            <a:pPr lvl="1"/>
            <a:r>
              <a:rPr lang="en-ZA" dirty="0"/>
              <a:t>Tax incentives for auto</a:t>
            </a:r>
          </a:p>
          <a:p>
            <a:pPr lvl="1"/>
            <a:r>
              <a:rPr lang="en-ZA" dirty="0"/>
              <a:t>Infrastructure – who gets it, who doesn’t, and at what price? </a:t>
            </a:r>
          </a:p>
          <a:p>
            <a:pPr lvl="1"/>
            <a:r>
              <a:rPr lang="en-ZA" dirty="0"/>
              <a:t>Industrial finance through the IDC</a:t>
            </a:r>
          </a:p>
          <a:p>
            <a:pPr lvl="1"/>
            <a:r>
              <a:rPr lang="en-ZA" dirty="0"/>
              <a:t>Other incentives (generally smaller – but 40% of the dti budget)</a:t>
            </a:r>
          </a:p>
          <a:p>
            <a:pPr lvl="1"/>
            <a:r>
              <a:rPr lang="en-ZA" dirty="0"/>
              <a:t>Tariffs and trade promotion</a:t>
            </a:r>
          </a:p>
          <a:p>
            <a:pPr lvl="1"/>
            <a:r>
              <a:rPr lang="en-ZA" dirty="0"/>
              <a:t>Most recently: the Master Plan process (collaborative process with big business)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884655" y="1676399"/>
            <a:ext cx="6290722" cy="3304807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Priority </a:t>
            </a:r>
            <a:r>
              <a:rPr lang="en-ZA" dirty="0" smtClean="0"/>
              <a:t>industries and companies</a:t>
            </a:r>
            <a:endParaRPr lang="en-ZA" dirty="0"/>
          </a:p>
          <a:p>
            <a:pPr lvl="1"/>
            <a:r>
              <a:rPr lang="en-ZA" dirty="0"/>
              <a:t>Neither IPAP nor Master Plans specify priorities; both cover many industries, both large and small (e.g.: sugar, auto, eggs, chemicals)</a:t>
            </a:r>
          </a:p>
          <a:p>
            <a:pPr lvl="1"/>
            <a:r>
              <a:rPr lang="en-ZA" dirty="0"/>
              <a:t>Infrastructure – core is for mining (Transnet, Eskom) and auto exports </a:t>
            </a:r>
            <a:r>
              <a:rPr lang="en-ZA" dirty="0" smtClean="0"/>
              <a:t>(“roro”) </a:t>
            </a:r>
            <a:r>
              <a:rPr lang="en-ZA" dirty="0"/>
              <a:t>– limited links to industrial policy initiatives</a:t>
            </a:r>
          </a:p>
          <a:p>
            <a:pPr lvl="1"/>
            <a:r>
              <a:rPr lang="en-ZA" dirty="0"/>
              <a:t>Subsidies:</a:t>
            </a:r>
          </a:p>
          <a:p>
            <a:pPr lvl="2"/>
            <a:r>
              <a:rPr lang="en-ZA" dirty="0"/>
              <a:t>Auto gets largest visible subsidy plus Transnet facilities </a:t>
            </a:r>
            <a:r>
              <a:rPr lang="en-ZA" dirty="0" smtClean="0"/>
              <a:t>(roro)</a:t>
            </a:r>
            <a:endParaRPr lang="en-ZA" dirty="0"/>
          </a:p>
          <a:p>
            <a:pPr lvl="2"/>
            <a:r>
              <a:rPr lang="en-ZA" dirty="0"/>
              <a:t>Smaller </a:t>
            </a:r>
            <a:r>
              <a:rPr lang="en-ZA" dirty="0" smtClean="0"/>
              <a:t>incentive </a:t>
            </a:r>
            <a:r>
              <a:rPr lang="en-ZA" dirty="0"/>
              <a:t>schemes: steel, clothing, agro processing, BSP, film, others</a:t>
            </a:r>
          </a:p>
          <a:p>
            <a:pPr lvl="1"/>
            <a:r>
              <a:rPr lang="en-ZA" dirty="0" smtClean="0"/>
              <a:t>Tariffs</a:t>
            </a:r>
            <a:r>
              <a:rPr lang="en-ZA" dirty="0"/>
              <a:t>: outside of auto, largely reactive to protect local producers - steel; soy/wheat/sugar; poultry; clothing (also ban on second hand): cost to users/ consumers</a:t>
            </a:r>
            <a:r>
              <a:rPr lang="en-ZA" dirty="0" smtClean="0"/>
              <a:t>?</a:t>
            </a:r>
          </a:p>
          <a:p>
            <a:endParaRPr lang="en-ZA" dirty="0"/>
          </a:p>
        </p:txBody>
      </p:sp>
      <p:sp>
        <p:nvSpPr>
          <p:cNvPr id="5" name="Explosion 1 4"/>
          <p:cNvSpPr/>
          <p:nvPr/>
        </p:nvSpPr>
        <p:spPr>
          <a:xfrm>
            <a:off x="2131917" y="4162793"/>
            <a:ext cx="8547872" cy="395566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dirty="0"/>
              <a:t>In practice, big companies including SOCs </a:t>
            </a:r>
            <a:r>
              <a:rPr lang="en-ZA" dirty="0" smtClean="0"/>
              <a:t>lobby </a:t>
            </a:r>
            <a:r>
              <a:rPr lang="en-ZA" dirty="0"/>
              <a:t>for bailouts and protection of various kinds – generally </a:t>
            </a:r>
            <a:r>
              <a:rPr lang="en-ZA" dirty="0" smtClean="0"/>
              <a:t>aim to block </a:t>
            </a:r>
            <a:r>
              <a:rPr lang="en-ZA" dirty="0"/>
              <a:t>“creative destruction</a:t>
            </a:r>
            <a:r>
              <a:rPr lang="en-ZA" dirty="0" smtClean="0"/>
              <a:t>” rather than develop more competitive/sustainable/equitable new industries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1147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Outcomes: GDP and jobs growth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1251284"/>
            <a:ext cx="2218623" cy="5654842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GDP growth mostly reflecting international commodity cycles</a:t>
            </a:r>
          </a:p>
          <a:p>
            <a:r>
              <a:rPr lang="en-ZA" dirty="0" smtClean="0"/>
              <a:t>Slowdown from 2011 reflects end of commodity boom from 2002 to 2011, with metals prices falling sharply from 30-year high</a:t>
            </a:r>
          </a:p>
          <a:p>
            <a:r>
              <a:rPr lang="en-ZA" dirty="0" smtClean="0"/>
              <a:t>Employment largely tracks GDP – no qualitative shift</a:t>
            </a:r>
          </a:p>
          <a:p>
            <a:r>
              <a:rPr lang="en-ZA" dirty="0" smtClean="0"/>
              <a:t>Employment ratio fluctuating around 40% (global norm is now 60%)</a:t>
            </a:r>
            <a:endParaRPr lang="en-ZA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/>
          </p:nvPr>
        </p:nvGraphicFramePr>
        <p:xfrm>
          <a:off x="2218623" y="1251284"/>
          <a:ext cx="6996815" cy="5606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656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500"/>
            <a:ext cx="8857881" cy="84671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Outcomes: Exports and manufacturing </a:t>
            </a:r>
            <a:r>
              <a:rPr lang="en-ZA" sz="3600" dirty="0" smtClean="0"/>
              <a:t>(relative share of exports)</a:t>
            </a:r>
            <a:endParaRPr lang="en-ZA" sz="3600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1446150"/>
              </p:ext>
            </p:extLst>
          </p:nvPr>
        </p:nvGraphicFramePr>
        <p:xfrm>
          <a:off x="1" y="1015438"/>
          <a:ext cx="9098532" cy="5842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>
          <a:xfrm>
            <a:off x="4147637" y="1929839"/>
            <a:ext cx="3854626" cy="5189678"/>
          </a:xfrm>
          <a:prstGeom prst="ellipse">
            <a:avLst/>
          </a:prstGeom>
          <a:solidFill>
            <a:srgbClr val="632523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Potential for mass job creation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5686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</a:t>
            </a:r>
            <a:r>
              <a:rPr lang="en-ZA" dirty="0" smtClean="0"/>
              <a:t>utcomes: Small business</a:t>
            </a:r>
            <a:endParaRPr lang="en-ZA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/>
          </p:nvPr>
        </p:nvGraphicFramePr>
        <p:xfrm>
          <a:off x="247342" y="1294544"/>
          <a:ext cx="8649315" cy="5263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214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Policy Levers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3166712" cy="4343400"/>
          </a:xfrm>
        </p:spPr>
        <p:txBody>
          <a:bodyPr>
            <a:normAutofit fontScale="85000" lnSpcReduction="20000"/>
          </a:bodyPr>
          <a:lstStyle/>
          <a:p>
            <a:r>
              <a:rPr lang="en-ZA" sz="2400" dirty="0"/>
              <a:t>In a mixed economy, the question is always how to manage private business</a:t>
            </a:r>
          </a:p>
          <a:p>
            <a:pPr lvl="1"/>
            <a:r>
              <a:rPr lang="en-ZA" dirty="0"/>
              <a:t>Unless get it right, end up with problems</a:t>
            </a:r>
          </a:p>
          <a:p>
            <a:pPr lvl="1"/>
            <a:r>
              <a:rPr lang="en-ZA" dirty="0"/>
              <a:t>E.g.:</a:t>
            </a:r>
          </a:p>
          <a:p>
            <a:pPr lvl="2"/>
            <a:r>
              <a:rPr lang="en-ZA" dirty="0"/>
              <a:t>Tariffs can lead to smuggling and higher costs to consumers that make them politically difficult</a:t>
            </a:r>
          </a:p>
          <a:p>
            <a:pPr lvl="2"/>
            <a:r>
              <a:rPr lang="en-ZA" dirty="0"/>
              <a:t>Holding down prices below profit level leads to disinvestment and shortages unless the state provides a subsidy</a:t>
            </a:r>
          </a:p>
          <a:p>
            <a:r>
              <a:rPr lang="en-ZA" sz="2400" dirty="0"/>
              <a:t>State has a range of different powers but is fragmented by function and sphere</a:t>
            </a:r>
          </a:p>
          <a:p>
            <a:endParaRPr lang="en-ZA" dirty="0"/>
          </a:p>
        </p:txBody>
      </p:sp>
      <p:sp>
        <p:nvSpPr>
          <p:cNvPr id="6" name="Straight Connector 5"/>
          <p:cNvSpPr/>
          <p:nvPr/>
        </p:nvSpPr>
        <p:spPr bwMode="auto">
          <a:xfrm rot="17100135">
            <a:off x="4301002" y="1962078"/>
            <a:ext cx="45719" cy="317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5217"/>
                </a:moveTo>
                <a:lnTo>
                  <a:pt x="12725" y="1521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aight Connector 6"/>
          <p:cNvSpPr/>
          <p:nvPr/>
        </p:nvSpPr>
        <p:spPr bwMode="auto">
          <a:xfrm rot="17100135">
            <a:off x="4302645" y="1971820"/>
            <a:ext cx="45719" cy="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2700" tIns="0" rIns="12700" bIns="0" spcCol="1270" anchor="ctr"/>
          <a:lstStyle/>
          <a:p>
            <a:pPr algn="ctr" defTabSz="6223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151522" y="1739228"/>
            <a:ext cx="3903663" cy="1433809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/>
              <a:t>Education and skills development</a:t>
            </a:r>
            <a:endParaRPr lang="en-ZA" sz="2000" dirty="0"/>
          </a:p>
        </p:txBody>
      </p:sp>
      <p:sp>
        <p:nvSpPr>
          <p:cNvPr id="9" name="Oval 8"/>
          <p:cNvSpPr/>
          <p:nvPr/>
        </p:nvSpPr>
        <p:spPr bwMode="auto">
          <a:xfrm>
            <a:off x="6416675" y="2712414"/>
            <a:ext cx="3079750" cy="11246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/>
              <a:t>Regulate markets</a:t>
            </a:r>
            <a:endParaRPr lang="en-ZA" sz="2000" dirty="0"/>
          </a:p>
        </p:txBody>
      </p:sp>
      <p:sp>
        <p:nvSpPr>
          <p:cNvPr id="10" name="Oval 9"/>
          <p:cNvSpPr/>
          <p:nvPr/>
        </p:nvSpPr>
        <p:spPr bwMode="auto">
          <a:xfrm>
            <a:off x="6382031" y="3630504"/>
            <a:ext cx="2918640" cy="15571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/>
              <a:t>Define ownership: Whose? What powers?</a:t>
            </a:r>
            <a:endParaRPr lang="en-ZA" sz="2000" dirty="0"/>
          </a:p>
        </p:txBody>
      </p:sp>
      <p:sp>
        <p:nvSpPr>
          <p:cNvPr id="11" name="Straight Connector 26"/>
          <p:cNvSpPr/>
          <p:nvPr/>
        </p:nvSpPr>
        <p:spPr bwMode="auto">
          <a:xfrm rot="19467127">
            <a:off x="2632964" y="1393507"/>
            <a:ext cx="15875" cy="457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2700" tIns="0" rIns="12700" bIns="0" spcCol="1270" anchor="ctr"/>
          <a:lstStyle/>
          <a:p>
            <a:pPr algn="ctr" defTabSz="2667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ZA" sz="2000" dirty="0"/>
          </a:p>
        </p:txBody>
      </p:sp>
      <p:sp>
        <p:nvSpPr>
          <p:cNvPr id="12" name="Oval 11"/>
          <p:cNvSpPr/>
          <p:nvPr/>
        </p:nvSpPr>
        <p:spPr bwMode="auto">
          <a:xfrm>
            <a:off x="2749844" y="2595192"/>
            <a:ext cx="2028658" cy="149324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/>
              <a:t>Resourcing of desirable projects</a:t>
            </a:r>
            <a:endParaRPr lang="en-ZA" sz="2000" dirty="0"/>
          </a:p>
        </p:txBody>
      </p:sp>
      <p:sp>
        <p:nvSpPr>
          <p:cNvPr id="13" name="Oval 28"/>
          <p:cNvSpPr/>
          <p:nvPr/>
        </p:nvSpPr>
        <p:spPr bwMode="auto">
          <a:xfrm>
            <a:off x="299413" y="2259273"/>
            <a:ext cx="2033587" cy="13712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430" tIns="11430" rIns="11430" bIns="1143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24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039263" y="4943447"/>
            <a:ext cx="4113391" cy="172366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Norms and standards: health and safety, environment, employment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722228" y="3968360"/>
            <a:ext cx="2396895" cy="176299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Provide infrastructure and other basic services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2"/>
          <p:cNvSpPr txBox="1">
            <a:spLocks noGrp="1"/>
          </p:cNvSpPr>
          <p:nvPr/>
        </p:nvSpPr>
        <p:spPr>
          <a:xfrm>
            <a:off x="7956550" y="6494367"/>
            <a:ext cx="762000" cy="2525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A8D0BDB-B88A-454E-B418-3248E0A88E2F}" type="slidenum">
              <a:rPr lang="en-ZA" sz="2400">
                <a:solidFill>
                  <a:schemeClr val="tx2">
                    <a:shade val="90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ZA" sz="2400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17" name="Oval 202"/>
          <p:cNvSpPr>
            <a:spLocks noChangeArrowheads="1"/>
          </p:cNvSpPr>
          <p:nvPr/>
        </p:nvSpPr>
        <p:spPr bwMode="auto">
          <a:xfrm>
            <a:off x="4345113" y="2883636"/>
            <a:ext cx="2723597" cy="1980051"/>
          </a:xfrm>
          <a:prstGeom prst="ellipse">
            <a:avLst/>
          </a:prstGeom>
          <a:solidFill>
            <a:srgbClr val="FF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ZA" sz="2000" b="1" dirty="0">
                <a:solidFill>
                  <a:schemeClr val="bg1"/>
                </a:solidFill>
                <a:cs typeface="Arial" charset="0"/>
              </a:rPr>
              <a:t>Functions of the state in the economy</a:t>
            </a:r>
          </a:p>
        </p:txBody>
      </p:sp>
      <p:sp>
        <p:nvSpPr>
          <p:cNvPr id="3" name="Oval 2"/>
          <p:cNvSpPr/>
          <p:nvPr/>
        </p:nvSpPr>
        <p:spPr>
          <a:xfrm>
            <a:off x="3920675" y="1393152"/>
            <a:ext cx="1637287" cy="175539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Signaling priorities and strategies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8929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a mixed economy?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3491880" cy="4343400"/>
          </a:xfrm>
        </p:spPr>
        <p:txBody>
          <a:bodyPr/>
          <a:lstStyle/>
          <a:p>
            <a:r>
              <a:rPr lang="en-ZA" dirty="0" smtClean="0"/>
              <a:t>Inherent constraints on state control</a:t>
            </a:r>
          </a:p>
          <a:p>
            <a:pPr lvl="1"/>
            <a:r>
              <a:rPr lang="en-ZA" dirty="0" smtClean="0"/>
              <a:t>Modern economies are complex – increasingly hard to run everything from the centre (witness evolution of former state socialist economies)</a:t>
            </a:r>
          </a:p>
          <a:p>
            <a:pPr lvl="1"/>
            <a:r>
              <a:rPr lang="en-ZA" dirty="0" smtClean="0"/>
              <a:t>Risk of national and international investment strike – withdraw skills and capital</a:t>
            </a:r>
          </a:p>
          <a:p>
            <a:pPr lvl="1"/>
            <a:endParaRPr lang="en-ZA" dirty="0" smtClean="0"/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563888" y="1676400"/>
            <a:ext cx="5611488" cy="4343400"/>
          </a:xfrm>
        </p:spPr>
        <p:txBody>
          <a:bodyPr/>
          <a:lstStyle/>
          <a:p>
            <a:r>
              <a:rPr lang="en-ZA" dirty="0" smtClean="0"/>
              <a:t>What do we want from business for industrial policy?</a:t>
            </a:r>
          </a:p>
          <a:p>
            <a:pPr lvl="1"/>
            <a:r>
              <a:rPr lang="en-ZA" dirty="0" smtClean="0"/>
              <a:t>Investment and technological upgrading</a:t>
            </a:r>
          </a:p>
          <a:p>
            <a:pPr lvl="1"/>
            <a:r>
              <a:rPr lang="en-ZA" dirty="0" smtClean="0"/>
              <a:t>Job creation</a:t>
            </a:r>
          </a:p>
          <a:p>
            <a:pPr lvl="1"/>
            <a:r>
              <a:rPr lang="en-ZA" dirty="0" smtClean="0"/>
              <a:t>Local procurement</a:t>
            </a:r>
          </a:p>
          <a:p>
            <a:pPr lvl="1"/>
            <a:r>
              <a:rPr lang="en-ZA" dirty="0" smtClean="0"/>
              <a:t>More equitable workplaces</a:t>
            </a:r>
          </a:p>
          <a:p>
            <a:pPr lvl="1"/>
            <a:r>
              <a:rPr lang="en-ZA" dirty="0" smtClean="0"/>
              <a:t>Use their skills, knowledge and networks for national development</a:t>
            </a:r>
          </a:p>
          <a:p>
            <a:r>
              <a:rPr lang="en-US" i="1" dirty="0" smtClean="0"/>
              <a:t>These aims can be contradictory and need to be balanced – e.g. job creation vs productivity; equitable workplaces vs investor profitability</a:t>
            </a:r>
          </a:p>
          <a:p>
            <a:endParaRPr lang="en-US" i="1" dirty="0" smtClean="0"/>
          </a:p>
          <a:p>
            <a:endParaRPr lang="en-ZA" i="1" dirty="0" smtClean="0"/>
          </a:p>
          <a:p>
            <a:pPr lvl="1"/>
            <a:endParaRPr lang="en-ZA" dirty="0" smtClean="0"/>
          </a:p>
          <a:p>
            <a:endParaRPr lang="en-Z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152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does business need?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ZA" dirty="0" smtClean="0"/>
              <a:t>Profits </a:t>
            </a:r>
            <a:r>
              <a:rPr lang="en-ZA" dirty="0"/>
              <a:t>- varies depending on perspective </a:t>
            </a:r>
          </a:p>
          <a:p>
            <a:pPr lvl="1"/>
            <a:r>
              <a:rPr lang="en-ZA" dirty="0"/>
              <a:t>Managers vs shareholders</a:t>
            </a:r>
          </a:p>
          <a:p>
            <a:pPr lvl="1"/>
            <a:r>
              <a:rPr lang="en-ZA" dirty="0"/>
              <a:t>Foreign or local commitment and mobility</a:t>
            </a:r>
          </a:p>
          <a:p>
            <a:pPr lvl="1"/>
            <a:r>
              <a:rPr lang="en-ZA" dirty="0"/>
              <a:t>Institutional, subsidiary or individual ownership</a:t>
            </a:r>
          </a:p>
          <a:p>
            <a:pPr lvl="1"/>
            <a:r>
              <a:rPr lang="en-ZA" dirty="0"/>
              <a:t>Expectations on level in SA</a:t>
            </a:r>
          </a:p>
          <a:p>
            <a:pPr lvl="2"/>
            <a:endParaRPr lang="en-ZA" dirty="0"/>
          </a:p>
          <a:p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ZA" dirty="0"/>
              <a:t>Secure </a:t>
            </a:r>
            <a:r>
              <a:rPr lang="en-ZA" dirty="0" smtClean="0"/>
              <a:t>ownership and control</a:t>
            </a:r>
            <a:endParaRPr lang="en-ZA" dirty="0"/>
          </a:p>
          <a:p>
            <a:pPr lvl="1"/>
            <a:r>
              <a:rPr lang="en-ZA" dirty="0"/>
              <a:t>Can live with gradual and legal change</a:t>
            </a:r>
          </a:p>
          <a:p>
            <a:pPr lvl="1"/>
            <a:r>
              <a:rPr lang="en-ZA" dirty="0"/>
              <a:t>Threats of sudden expropriation will lead to investment strike</a:t>
            </a:r>
          </a:p>
          <a:p>
            <a:pPr lvl="1"/>
            <a:r>
              <a:rPr lang="en-ZA" dirty="0" smtClean="0"/>
              <a:t>Harder to manage given policy debates and anger in highly unequal economies</a:t>
            </a:r>
            <a:endParaRPr lang="en-ZA" dirty="0"/>
          </a:p>
          <a:p>
            <a:endParaRPr lang="en-Z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0890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traight Connector 5"/>
          <p:cNvSpPr/>
          <p:nvPr/>
        </p:nvSpPr>
        <p:spPr bwMode="auto">
          <a:xfrm rot="17100135">
            <a:off x="4313239" y="1978025"/>
            <a:ext cx="12700" cy="317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5217"/>
                </a:moveTo>
                <a:lnTo>
                  <a:pt x="12725" y="1521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2" name="Straight Connector 6"/>
          <p:cNvSpPr/>
          <p:nvPr/>
        </p:nvSpPr>
        <p:spPr bwMode="auto">
          <a:xfrm rot="17100135">
            <a:off x="4319588" y="1993900"/>
            <a:ext cx="0" cy="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2700" tIns="0" rIns="12700" bIns="0" spcCol="1270" anchor="ctr"/>
          <a:lstStyle/>
          <a:p>
            <a:pPr algn="ctr" defTabSz="6223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2491530" y="-5382"/>
            <a:ext cx="3736956" cy="2625586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/>
              <a:t>Education and skills development</a:t>
            </a:r>
            <a:r>
              <a:rPr lang="en-ZA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General education</a:t>
            </a:r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TVET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Funding systems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187" name="Oval 186"/>
          <p:cNvSpPr/>
          <p:nvPr/>
        </p:nvSpPr>
        <p:spPr bwMode="auto">
          <a:xfrm>
            <a:off x="5358031" y="2834532"/>
            <a:ext cx="4180564" cy="265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/>
              <a:t>Define ownership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dirty="0"/>
              <a:t>State ownership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BEE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sz="1600" dirty="0" smtClean="0"/>
              <a:t>Conditional licences to operate (mining)</a:t>
            </a:r>
          </a:p>
          <a:p>
            <a:pPr algn="ctr"/>
            <a:endParaRPr lang="en-ZA" dirty="0"/>
          </a:p>
        </p:txBody>
      </p:sp>
      <p:sp>
        <p:nvSpPr>
          <p:cNvPr id="195" name="Oval 194"/>
          <p:cNvSpPr/>
          <p:nvPr/>
        </p:nvSpPr>
        <p:spPr bwMode="auto">
          <a:xfrm>
            <a:off x="4915641" y="514677"/>
            <a:ext cx="4824536" cy="2808313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/>
              <a:t>Regulate markets: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/>
              <a:t>Trade tariffs</a:t>
            </a:r>
            <a:endParaRPr lang="en-ZA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/>
              <a:t>Price setting for </a:t>
            </a:r>
            <a:r>
              <a:rPr lang="en-ZA" dirty="0" smtClean="0"/>
              <a:t>monopolies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/>
              <a:t>NB may have unintended consequences</a:t>
            </a:r>
            <a:endParaRPr lang="en-ZA" dirty="0"/>
          </a:p>
          <a:p>
            <a:pPr algn="ctr"/>
            <a:endParaRPr lang="en-ZA" dirty="0" smtClean="0"/>
          </a:p>
          <a:p>
            <a:pPr algn="ctr"/>
            <a:endParaRPr lang="en-ZA" dirty="0"/>
          </a:p>
        </p:txBody>
      </p:sp>
      <p:sp>
        <p:nvSpPr>
          <p:cNvPr id="182" name="Straight Connector 26"/>
          <p:cNvSpPr/>
          <p:nvPr/>
        </p:nvSpPr>
        <p:spPr bwMode="auto">
          <a:xfrm rot="19467127">
            <a:off x="2642562" y="1423450"/>
            <a:ext cx="15875" cy="12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2700" tIns="0" rIns="12700" bIns="0" spcCol="1270" anchor="ctr"/>
          <a:lstStyle/>
          <a:p>
            <a:pPr algn="ctr" defTabSz="2667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ZA" dirty="0"/>
          </a:p>
        </p:txBody>
      </p:sp>
      <p:sp>
        <p:nvSpPr>
          <p:cNvPr id="179" name="Oval 178"/>
          <p:cNvSpPr/>
          <p:nvPr/>
        </p:nvSpPr>
        <p:spPr bwMode="auto">
          <a:xfrm>
            <a:off x="-132755" y="1201891"/>
            <a:ext cx="2874963" cy="329184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/>
              <a:t>Resourcing of desirable projects</a:t>
            </a:r>
          </a:p>
          <a:p>
            <a:pPr marL="442913" lvl="1" indent="-266700">
              <a:buFont typeface="Arial" panose="020B0604020202020204" pitchFamily="34" charset="0"/>
              <a:buChar char="•"/>
            </a:pPr>
            <a:r>
              <a:rPr lang="en-ZA" dirty="0" smtClean="0"/>
              <a:t>Taxes and tax subsidies</a:t>
            </a:r>
          </a:p>
          <a:p>
            <a:pPr marL="442913" lvl="1" indent="-266700">
              <a:buFont typeface="Arial" panose="020B0604020202020204" pitchFamily="34" charset="0"/>
              <a:buChar char="•"/>
            </a:pPr>
            <a:r>
              <a:rPr lang="en-ZA" dirty="0" smtClean="0"/>
              <a:t>Industrial financing</a:t>
            </a:r>
          </a:p>
          <a:p>
            <a:pPr marL="442913" lvl="1" indent="-266700">
              <a:buFont typeface="Arial" panose="020B0604020202020204" pitchFamily="34" charset="0"/>
              <a:buChar char="•"/>
            </a:pPr>
            <a:r>
              <a:rPr lang="en-ZA" dirty="0" smtClean="0"/>
              <a:t>Local procurement</a:t>
            </a:r>
          </a:p>
          <a:p>
            <a:pPr algn="ctr"/>
            <a:endParaRPr lang="en-ZA" sz="20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180" name="Oval 28"/>
          <p:cNvSpPr/>
          <p:nvPr/>
        </p:nvSpPr>
        <p:spPr bwMode="auto">
          <a:xfrm>
            <a:off x="299413" y="1647717"/>
            <a:ext cx="2033587" cy="19827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1430" tIns="11430" rIns="11430" bIns="1143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>
            <a:off x="2730088" y="4391860"/>
            <a:ext cx="5400279" cy="253841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Norms and standards for health/safety, employment, environment: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Fines, other sanctions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Targeted relaxation or enforcement</a:t>
            </a:r>
          </a:p>
          <a:p>
            <a:pPr algn="ctr"/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-56236" y="4212194"/>
            <a:ext cx="3974193" cy="275937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Provide infrastructure and other basic services:</a:t>
            </a:r>
            <a:endParaRPr lang="en-ZA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Price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Quality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Local procurement</a:t>
            </a:r>
          </a:p>
          <a:p>
            <a:pPr algn="ctr"/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64" name="Slide Number Placeholder 2"/>
          <p:cNvSpPr txBox="1">
            <a:spLocks noGrp="1"/>
          </p:cNvSpPr>
          <p:nvPr/>
        </p:nvSpPr>
        <p:spPr>
          <a:xfrm>
            <a:off x="7956550" y="63817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A8D0BDB-B88A-454E-B418-3248E0A88E2F}" type="slidenum">
              <a:rPr lang="en-ZA">
                <a:solidFill>
                  <a:schemeClr val="tx2">
                    <a:shade val="90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ZA" dirty="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  <p:sp>
        <p:nvSpPr>
          <p:cNvPr id="14395" name="Oval 202"/>
          <p:cNvSpPr>
            <a:spLocks noChangeArrowheads="1"/>
          </p:cNvSpPr>
          <p:nvPr/>
        </p:nvSpPr>
        <p:spPr bwMode="auto">
          <a:xfrm>
            <a:off x="2324823" y="2405874"/>
            <a:ext cx="3612430" cy="2410660"/>
          </a:xfrm>
          <a:prstGeom prst="ellipse">
            <a:avLst/>
          </a:prstGeom>
          <a:solidFill>
            <a:srgbClr val="FF0000"/>
          </a:solidFill>
          <a:ln w="25400" algn="ctr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ZA" sz="2800" b="1" dirty="0" smtClean="0">
                <a:cs typeface="Arial" charset="0"/>
              </a:rPr>
              <a:t>State levers for industrial policy</a:t>
            </a:r>
            <a:endParaRPr lang="en-ZA" sz="2800" b="1" dirty="0"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1316" y="1388"/>
            <a:ext cx="2857825" cy="175539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Signaling priorities and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IPAP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Master Plans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1095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0" animBg="1"/>
      <p:bldP spid="187" grpId="0" animBg="1"/>
      <p:bldP spid="195" grpId="0" animBg="1"/>
      <p:bldP spid="179" grpId="0" animBg="1"/>
      <p:bldP spid="171" grpId="0" animBg="1"/>
      <p:bldP spid="1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Roles in industrial policy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18</a:t>
            </a:fld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1"/>
          </p:nvPr>
        </p:nvSpPr>
        <p:spPr>
          <a:xfrm>
            <a:off x="0" y="1475165"/>
            <a:ext cx="4521481" cy="5329789"/>
          </a:xfrm>
        </p:spPr>
        <p:txBody>
          <a:bodyPr>
            <a:normAutofit fontScale="77500" lnSpcReduction="20000"/>
          </a:bodyPr>
          <a:lstStyle/>
          <a:p>
            <a:r>
              <a:rPr lang="en-ZA" dirty="0"/>
              <a:t>National departments</a:t>
            </a:r>
          </a:p>
          <a:p>
            <a:pPr lvl="1"/>
            <a:r>
              <a:rPr lang="en-ZA" dirty="0" smtClean="0"/>
              <a:t>Core functions are critical (e.g. education, infrastructure, budgets) but usually not integrated</a:t>
            </a:r>
            <a:endParaRPr lang="en-ZA" dirty="0"/>
          </a:p>
          <a:p>
            <a:pPr lvl="1"/>
            <a:r>
              <a:rPr lang="en-ZA" dirty="0" smtClean="0"/>
              <a:t>DTIC: </a:t>
            </a:r>
            <a:r>
              <a:rPr lang="en-ZA" dirty="0"/>
              <a:t>Trade measures; </a:t>
            </a:r>
            <a:r>
              <a:rPr lang="en-ZA" dirty="0" smtClean="0"/>
              <a:t>IDC; incentives</a:t>
            </a:r>
            <a:r>
              <a:rPr lang="en-ZA" dirty="0"/>
              <a:t>; Competition Commission</a:t>
            </a:r>
          </a:p>
          <a:p>
            <a:r>
              <a:rPr lang="en-ZA" dirty="0" smtClean="0"/>
              <a:t>SOCs</a:t>
            </a:r>
            <a:r>
              <a:rPr lang="en-ZA" dirty="0"/>
              <a:t>: </a:t>
            </a:r>
          </a:p>
          <a:p>
            <a:pPr lvl="1"/>
            <a:r>
              <a:rPr lang="en-ZA" dirty="0"/>
              <a:t>Bulk infrastructure (freight, electricity) with direct provision to large companies</a:t>
            </a:r>
          </a:p>
          <a:p>
            <a:pPr lvl="1"/>
            <a:r>
              <a:rPr lang="en-ZA" dirty="0"/>
              <a:t>Local </a:t>
            </a:r>
            <a:r>
              <a:rPr lang="en-ZA" dirty="0" smtClean="0"/>
              <a:t>procurement</a:t>
            </a:r>
          </a:p>
          <a:p>
            <a:r>
              <a:rPr lang="en-ZA" dirty="0"/>
              <a:t>Provinces: </a:t>
            </a:r>
          </a:p>
          <a:p>
            <a:pPr lvl="1"/>
            <a:r>
              <a:rPr lang="en-ZA" dirty="0"/>
              <a:t>SEZs</a:t>
            </a:r>
          </a:p>
          <a:p>
            <a:pPr lvl="1"/>
            <a:r>
              <a:rPr lang="en-ZA" dirty="0"/>
              <a:t>Limited funding</a:t>
            </a:r>
          </a:p>
          <a:p>
            <a:pPr lvl="1"/>
            <a:r>
              <a:rPr lang="en-ZA" dirty="0"/>
              <a:t>Lobbying national departments and agencies</a:t>
            </a:r>
          </a:p>
          <a:p>
            <a:r>
              <a:rPr lang="en-ZA" dirty="0"/>
              <a:t>Metros and secondary cities</a:t>
            </a:r>
          </a:p>
          <a:p>
            <a:pPr lvl="1"/>
            <a:r>
              <a:rPr lang="en-ZA" dirty="0"/>
              <a:t>Industrial </a:t>
            </a:r>
            <a:r>
              <a:rPr lang="en-ZA" dirty="0" smtClean="0"/>
              <a:t>infrastructure outside of mining VC</a:t>
            </a:r>
            <a:endParaRPr lang="en-ZA" dirty="0"/>
          </a:p>
          <a:p>
            <a:pPr lvl="1"/>
            <a:r>
              <a:rPr lang="en-ZA" dirty="0" smtClean="0"/>
              <a:t>Budgets </a:t>
            </a:r>
            <a:endParaRPr lang="en-ZA" dirty="0"/>
          </a:p>
          <a:p>
            <a:pPr lvl="1"/>
            <a:r>
              <a:rPr lang="en-ZA" dirty="0"/>
              <a:t>Regulatory bylaws (licencing, health and safety, zoning)</a:t>
            </a:r>
          </a:p>
          <a:p>
            <a:pPr lvl="1"/>
            <a:r>
              <a:rPr lang="en-ZA" dirty="0"/>
              <a:t>Lobbying national departments and agencies</a:t>
            </a:r>
          </a:p>
          <a:p>
            <a:pPr marL="228600" lvl="1" indent="0">
              <a:buNone/>
            </a:pPr>
            <a:endParaRPr lang="en-ZA" dirty="0"/>
          </a:p>
          <a:p>
            <a:endParaRPr lang="en-ZA" sz="1800" dirty="0"/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6744"/>
            <a:ext cx="4757311" cy="4361656"/>
          </a:xfrm>
          <a:prstGeom prst="rect">
            <a:avLst/>
          </a:prstGeom>
          <a:noFill/>
          <a:ln w="25400">
            <a:solidFill>
              <a:srgbClr val="1B5068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0816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19</a:t>
            </a:fld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/>
              <a:t>Industrial policy is rooted in belief that state needs to change production and power structures in the economy – can’t just “get the fundamentals right” and leave to the market</a:t>
            </a:r>
          </a:p>
          <a:p>
            <a:pPr lvl="1"/>
            <a:r>
              <a:rPr lang="en-ZA" dirty="0"/>
              <a:t>What are core aims and sustainable solutions for the SA situation?</a:t>
            </a:r>
          </a:p>
          <a:p>
            <a:pPr lvl="1"/>
            <a:r>
              <a:rPr lang="en-ZA" dirty="0"/>
              <a:t>Key instruments: Need to identify interventions that effectively address systemic blockages to growth so as to improve competitiveness - through affordable and reliable infrastructure, training, ending monopoly pricing</a:t>
            </a:r>
          </a:p>
          <a:p>
            <a:pPr lvl="1"/>
            <a:r>
              <a:rPr lang="en-ZA" dirty="0"/>
              <a:t>What to do if an industry cannot be saved in the long run?</a:t>
            </a:r>
          </a:p>
          <a:p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ZA" dirty="0"/>
              <a:t>Government effectively negotiating with stakeholders in the economy – need to be clear about aims, mandates and own powers, but also about what partners want and what their power is</a:t>
            </a:r>
          </a:p>
          <a:p>
            <a:pPr lvl="1"/>
            <a:r>
              <a:rPr lang="en-ZA" dirty="0"/>
              <a:t>Harder due to fragmentation of the state</a:t>
            </a:r>
          </a:p>
          <a:p>
            <a:pPr lvl="1"/>
            <a:r>
              <a:rPr lang="en-ZA" dirty="0"/>
              <a:t>Difficult to leverage key instruments (e.g. infrastructure, education) and enables forum shopping</a:t>
            </a:r>
          </a:p>
          <a:p>
            <a:endParaRPr lang="en-Z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Inequality in itself makes the process harder</a:t>
            </a:r>
          </a:p>
          <a:p>
            <a:pPr lvl="1"/>
            <a:r>
              <a:rPr lang="en-ZA" dirty="0"/>
              <a:t>Contradiction with democracy means messy political </a:t>
            </a:r>
            <a:r>
              <a:rPr lang="en-ZA" dirty="0" smtClean="0"/>
              <a:t>processes</a:t>
            </a:r>
          </a:p>
          <a:p>
            <a:pPr lvl="1"/>
            <a:r>
              <a:rPr lang="en-ZA" dirty="0" smtClean="0"/>
              <a:t>Contestation, lobbying and corruption where </a:t>
            </a:r>
            <a:r>
              <a:rPr lang="en-ZA" dirty="0"/>
              <a:t>established industries often have more resources in short run but don’t have votes in long run</a:t>
            </a:r>
          </a:p>
          <a:p>
            <a:pPr lvl="1"/>
            <a:r>
              <a:rPr lang="en-ZA" dirty="0"/>
              <a:t>Which inequalities to prioritise – class, race, gender, </a:t>
            </a:r>
            <a:r>
              <a:rPr lang="en-ZA" dirty="0" smtClean="0"/>
              <a:t>region?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9388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Overview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What is industrial policy?</a:t>
            </a:r>
          </a:p>
          <a:p>
            <a:r>
              <a:rPr lang="en-ZA" dirty="0" smtClean="0"/>
              <a:t>Industrial policy in SA before and after 1994 – aims, programmes and outcomes</a:t>
            </a:r>
          </a:p>
          <a:p>
            <a:r>
              <a:rPr lang="en-ZA" dirty="0" smtClean="0"/>
              <a:t>Crafting industrial policy: instruments and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842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How does the pandemic depression affect the aims and instruments of industrial policy in SA?</a:t>
            </a:r>
          </a:p>
          <a:p>
            <a:r>
              <a:rPr lang="en-ZA" dirty="0" smtClean="0"/>
              <a:t>What should be industrial policy priorities going forward in terms of (a) industries, regions and market structure, and (b) measures to promote greater equality and inclusion?</a:t>
            </a:r>
          </a:p>
          <a:p>
            <a:r>
              <a:rPr lang="en-ZA" dirty="0" smtClean="0"/>
              <a:t>How should government improve its management of lobbying by sections of business?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589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is industrial policy, and why?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183001" cy="4343400"/>
          </a:xfrm>
        </p:spPr>
        <p:txBody>
          <a:bodyPr/>
          <a:lstStyle/>
          <a:p>
            <a:r>
              <a:rPr lang="en-ZA" dirty="0" smtClean="0"/>
              <a:t>Simplest definition: State aims to change production structure rather than just “getting the fundamentals right” and letting the market determine outputs</a:t>
            </a:r>
          </a:p>
          <a:p>
            <a:r>
              <a:rPr lang="en-ZA" dirty="0" smtClean="0"/>
              <a:t>Generally associated with industry (or value-chain) specific measures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258780" y="1676400"/>
            <a:ext cx="4916596" cy="4343400"/>
          </a:xfrm>
        </p:spPr>
        <p:txBody>
          <a:bodyPr/>
          <a:lstStyle/>
          <a:p>
            <a:r>
              <a:rPr lang="en-ZA" dirty="0" smtClean="0"/>
              <a:t>Core questions in mixed economies:</a:t>
            </a:r>
          </a:p>
          <a:p>
            <a:pPr lvl="1"/>
            <a:r>
              <a:rPr lang="en-ZA" dirty="0" smtClean="0"/>
              <a:t>Where is the market yielding undesirable outcomes?</a:t>
            </a:r>
          </a:p>
          <a:p>
            <a:pPr lvl="1"/>
            <a:r>
              <a:rPr lang="en-ZA" dirty="0" smtClean="0"/>
              <a:t>How can the state change decisions by the private sector so as to generate more desirable outcomes sustainably – that is, in ways that do not impose on-going high costs on society?</a:t>
            </a:r>
          </a:p>
          <a:p>
            <a:endParaRPr lang="en-Z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475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Origins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" y="1294599"/>
            <a:ext cx="2021304" cy="5563401"/>
          </a:xfrm>
        </p:spPr>
        <p:txBody>
          <a:bodyPr>
            <a:normAutofit fontScale="85000" lnSpcReduction="10000"/>
          </a:bodyPr>
          <a:lstStyle/>
          <a:p>
            <a:r>
              <a:rPr lang="en-ZA" sz="2400" dirty="0" smtClean="0"/>
              <a:t>Europe:</a:t>
            </a:r>
          </a:p>
          <a:p>
            <a:pPr marL="360363" lvl="1" indent="-184150"/>
            <a:r>
              <a:rPr lang="en-ZA" dirty="0" smtClean="0"/>
              <a:t>Mercantilist states from at least the 18</a:t>
            </a:r>
            <a:r>
              <a:rPr lang="en-ZA" baseline="30000" dirty="0" smtClean="0"/>
              <a:t>th</a:t>
            </a:r>
            <a:r>
              <a:rPr lang="en-ZA" dirty="0" smtClean="0"/>
              <a:t> Century sought to promote industries</a:t>
            </a:r>
          </a:p>
          <a:p>
            <a:pPr marL="360363" lvl="1" indent="-131763"/>
            <a:r>
              <a:rPr lang="en-ZA" dirty="0"/>
              <a:t>Instruments:</a:t>
            </a:r>
          </a:p>
          <a:p>
            <a:pPr marL="536575" lvl="2" indent="-176213"/>
            <a:r>
              <a:rPr lang="en-ZA" dirty="0" smtClean="0"/>
              <a:t>Import of skills</a:t>
            </a:r>
          </a:p>
          <a:p>
            <a:pPr marL="536575" lvl="2" indent="-176213"/>
            <a:r>
              <a:rPr lang="en-ZA" dirty="0" smtClean="0"/>
              <a:t>Industrial espionage</a:t>
            </a:r>
          </a:p>
          <a:p>
            <a:pPr marL="536575" lvl="2" indent="-176213"/>
            <a:r>
              <a:rPr lang="en-ZA" dirty="0" smtClean="0"/>
              <a:t>Provision of infrastructure and finance</a:t>
            </a:r>
          </a:p>
          <a:p>
            <a:pPr marL="536575" lvl="2" indent="-176213"/>
            <a:r>
              <a:rPr lang="en-ZA" dirty="0" smtClean="0"/>
              <a:t>Protection against imports, including by colonies</a:t>
            </a:r>
          </a:p>
          <a:p>
            <a:pPr marL="536575" lvl="2" indent="-176213"/>
            <a:r>
              <a:rPr lang="en-ZA" dirty="0" smtClean="0"/>
              <a:t>Limits on exports of inputs, including from colonies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021305" y="1294599"/>
            <a:ext cx="7122695" cy="5563402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East Asia:</a:t>
            </a:r>
          </a:p>
          <a:p>
            <a:pPr lvl="1"/>
            <a:r>
              <a:rPr lang="en-ZA" i="1" dirty="0" smtClean="0"/>
              <a:t>The main academic paradigm for industrial policy</a:t>
            </a:r>
          </a:p>
          <a:p>
            <a:pPr lvl="1"/>
            <a:r>
              <a:rPr lang="en-ZA" dirty="0" smtClean="0"/>
              <a:t>Context: Largely cohesive societies without much mining or democracy</a:t>
            </a:r>
          </a:p>
          <a:p>
            <a:pPr lvl="2"/>
            <a:r>
              <a:rPr lang="en-ZA" dirty="0" smtClean="0"/>
              <a:t>Most families self-employed in agriculture</a:t>
            </a:r>
          </a:p>
          <a:p>
            <a:pPr lvl="2"/>
            <a:r>
              <a:rPr lang="en-ZA" dirty="0" smtClean="0"/>
              <a:t>In 1950s, measures to promote equality (education, housing, pensions)</a:t>
            </a:r>
          </a:p>
          <a:p>
            <a:pPr lvl="2"/>
            <a:r>
              <a:rPr lang="en-ZA" dirty="0" smtClean="0"/>
              <a:t>Cold War: market access and economic stimulus</a:t>
            </a:r>
          </a:p>
          <a:p>
            <a:pPr lvl="1"/>
            <a:r>
              <a:rPr lang="en-ZA" dirty="0" smtClean="0"/>
              <a:t>Industrial policy </a:t>
            </a:r>
          </a:p>
          <a:p>
            <a:pPr lvl="2"/>
            <a:r>
              <a:rPr lang="en-ZA" dirty="0" smtClean="0"/>
              <a:t>Problem: low incomes</a:t>
            </a:r>
          </a:p>
          <a:p>
            <a:pPr lvl="2"/>
            <a:r>
              <a:rPr lang="en-ZA" dirty="0" smtClean="0"/>
              <a:t>Diagnostic: Agriculture cannot continually raise productivity; but limited domestic demand and technology for manufacturing</a:t>
            </a:r>
          </a:p>
          <a:p>
            <a:pPr lvl="2"/>
            <a:r>
              <a:rPr lang="en-ZA" dirty="0" smtClean="0"/>
              <a:t>Strategy: </a:t>
            </a:r>
          </a:p>
          <a:p>
            <a:pPr lvl="3"/>
            <a:r>
              <a:rPr lang="en-ZA" dirty="0" smtClean="0"/>
              <a:t>Promote manufacturing based on exports of manufactures to global North and state support for innovation</a:t>
            </a:r>
          </a:p>
          <a:p>
            <a:pPr lvl="3"/>
            <a:r>
              <a:rPr lang="en-ZA" dirty="0" smtClean="0"/>
              <a:t>Start with clothing and then appliances; move on to auto, heavy industry and electronics</a:t>
            </a:r>
          </a:p>
          <a:p>
            <a:pPr lvl="3"/>
            <a:r>
              <a:rPr lang="en-ZA" dirty="0" smtClean="0"/>
              <a:t>Strong regional synergies in infrastructure and investment</a:t>
            </a:r>
          </a:p>
          <a:p>
            <a:pPr lvl="3"/>
            <a:r>
              <a:rPr lang="en-ZA" dirty="0" smtClean="0"/>
              <a:t>Politically viable because manufacturing paid better than agriculture, and not initially democracies</a:t>
            </a:r>
          </a:p>
          <a:p>
            <a:pPr lvl="2"/>
            <a:r>
              <a:rPr lang="en-ZA" dirty="0" smtClean="0"/>
              <a:t>Instruments: Corporatism; targeted state support for skills development and infrastructure; industrial finance with clear aims and conditions; very high tariffs; favourable export deals (due to Cold War)</a:t>
            </a:r>
          </a:p>
          <a:p>
            <a:pPr lvl="1"/>
            <a:endParaRPr lang="en-ZA" dirty="0" smtClean="0"/>
          </a:p>
          <a:p>
            <a:pPr lvl="2"/>
            <a:endParaRPr lang="en-Z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0510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45" y="-79339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“moving up the value chain”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59026" y="7113076"/>
            <a:ext cx="1600200" cy="365125"/>
          </a:xfrm>
        </p:spPr>
        <p:txBody>
          <a:bodyPr/>
          <a:lstStyle/>
          <a:p>
            <a:fld id="{32E2E245-FB56-4ACE-8C69-3E8DCC4316B6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5" name="Oval 4"/>
          <p:cNvSpPr/>
          <p:nvPr/>
        </p:nvSpPr>
        <p:spPr>
          <a:xfrm>
            <a:off x="6272868" y="5547573"/>
            <a:ext cx="2088232" cy="15841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/>
              <a:t>Distribution (marketing, retail)</a:t>
            </a:r>
            <a:endParaRPr lang="en-ZA" sz="2000" dirty="0"/>
          </a:p>
        </p:txBody>
      </p:sp>
      <p:sp>
        <p:nvSpPr>
          <p:cNvPr id="6" name="Oval 5"/>
          <p:cNvSpPr/>
          <p:nvPr/>
        </p:nvSpPr>
        <p:spPr>
          <a:xfrm>
            <a:off x="2249150" y="1684003"/>
            <a:ext cx="2088232" cy="13438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/>
              <a:t>Raw materials (agriculture or mining)</a:t>
            </a:r>
            <a:endParaRPr lang="en-ZA" sz="2000" dirty="0"/>
          </a:p>
        </p:txBody>
      </p:sp>
      <p:sp>
        <p:nvSpPr>
          <p:cNvPr id="7" name="Oval 6"/>
          <p:cNvSpPr/>
          <p:nvPr/>
        </p:nvSpPr>
        <p:spPr>
          <a:xfrm>
            <a:off x="4953166" y="1230400"/>
            <a:ext cx="2287488" cy="15841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Capital goods and intermediate inputs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58249" y="4012337"/>
            <a:ext cx="2376264" cy="15841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Processing into final manufactures 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01696" y="3620601"/>
            <a:ext cx="2088232" cy="134384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/>
              <a:t>R&amp;D and design</a:t>
            </a:r>
            <a:endParaRPr lang="en-ZA" sz="2000" dirty="0"/>
          </a:p>
        </p:txBody>
      </p:sp>
      <p:cxnSp>
        <p:nvCxnSpPr>
          <p:cNvPr id="8" name="Straight Arrow Connector 7"/>
          <p:cNvCxnSpPr>
            <a:stCxn id="6" idx="4"/>
            <a:endCxn id="9" idx="1"/>
          </p:cNvCxnSpPr>
          <p:nvPr/>
        </p:nvCxnSpPr>
        <p:spPr>
          <a:xfrm>
            <a:off x="3293266" y="3027845"/>
            <a:ext cx="1112979" cy="1216489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 flipV="1">
            <a:off x="4337382" y="2022488"/>
            <a:ext cx="615784" cy="33343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4"/>
            <a:endCxn id="9" idx="0"/>
          </p:cNvCxnSpPr>
          <p:nvPr/>
        </p:nvCxnSpPr>
        <p:spPr>
          <a:xfrm flipH="1">
            <a:off x="5246381" y="2814576"/>
            <a:ext cx="850529" cy="1197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5" idx="1"/>
          </p:cNvCxnSpPr>
          <p:nvPr/>
        </p:nvCxnSpPr>
        <p:spPr>
          <a:xfrm>
            <a:off x="6086517" y="5364516"/>
            <a:ext cx="492165" cy="415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8" idx="0"/>
            <a:endCxn id="6" idx="3"/>
          </p:cNvCxnSpPr>
          <p:nvPr/>
        </p:nvCxnSpPr>
        <p:spPr>
          <a:xfrm flipV="1">
            <a:off x="1645812" y="2831044"/>
            <a:ext cx="909152" cy="789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8" idx="6"/>
            <a:endCxn id="9" idx="2"/>
          </p:cNvCxnSpPr>
          <p:nvPr/>
        </p:nvCxnSpPr>
        <p:spPr>
          <a:xfrm>
            <a:off x="2689928" y="4292522"/>
            <a:ext cx="1368321" cy="511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93419" y="3113773"/>
            <a:ext cx="707457" cy="8422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599437" y="2649704"/>
            <a:ext cx="910438" cy="1264948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5" idx="1"/>
          </p:cNvCxnSpPr>
          <p:nvPr/>
        </p:nvCxnSpPr>
        <p:spPr>
          <a:xfrm>
            <a:off x="4620465" y="3940100"/>
            <a:ext cx="1958217" cy="1839470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8" idx="6"/>
          </p:cNvCxnSpPr>
          <p:nvPr/>
        </p:nvCxnSpPr>
        <p:spPr>
          <a:xfrm flipH="1">
            <a:off x="2689928" y="3933312"/>
            <a:ext cx="1823049" cy="359210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306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 with realistic measures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3523376" cy="4343400"/>
          </a:xfrm>
        </p:spPr>
        <p:txBody>
          <a:bodyPr/>
          <a:lstStyle/>
          <a:p>
            <a:r>
              <a:rPr lang="en-US" dirty="0" smtClean="0"/>
              <a:t>Easy to identify problems – hard to address them</a:t>
            </a:r>
          </a:p>
          <a:p>
            <a:pPr lvl="1"/>
            <a:r>
              <a:rPr lang="en-US" dirty="0" smtClean="0"/>
              <a:t>Political economy – managing lobbying by cost-bearers (every policy imposes a cost on someone); mobilizing coalition for change</a:t>
            </a:r>
          </a:p>
          <a:p>
            <a:pPr lvl="1"/>
            <a:r>
              <a:rPr lang="en-US" dirty="0" smtClean="0"/>
              <a:t>Sustainability – realities of the market context and the environment</a:t>
            </a:r>
          </a:p>
          <a:p>
            <a:pPr lvl="1"/>
            <a:r>
              <a:rPr lang="en-US" dirty="0" smtClean="0"/>
              <a:t>Government capacity to implement</a:t>
            </a:r>
            <a:endParaRPr lang="en-Z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3376" y="1676400"/>
            <a:ext cx="5620624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Where evidence fits in?</a:t>
            </a:r>
          </a:p>
          <a:p>
            <a:pPr lvl="1"/>
            <a:r>
              <a:rPr lang="en-US" dirty="0" smtClean="0"/>
              <a:t>The problem: Who is affected and how?</a:t>
            </a:r>
          </a:p>
          <a:p>
            <a:pPr lvl="2"/>
            <a:r>
              <a:rPr lang="en-US" dirty="0" smtClean="0"/>
              <a:t>Is it really a problem for the majority of South Africans, or just for a vocal minority?</a:t>
            </a:r>
          </a:p>
          <a:p>
            <a:pPr lvl="2"/>
            <a:r>
              <a:rPr lang="en-US" dirty="0" smtClean="0"/>
              <a:t>How serious is it compared to other tasks facing the state?</a:t>
            </a:r>
          </a:p>
          <a:p>
            <a:pPr lvl="1"/>
            <a:r>
              <a:rPr lang="en-US" dirty="0" smtClean="0"/>
              <a:t>The diagnostic</a:t>
            </a:r>
          </a:p>
          <a:p>
            <a:pPr lvl="2"/>
            <a:r>
              <a:rPr lang="en-US" dirty="0" smtClean="0"/>
              <a:t>Can’t just declare problem should be solved; question is what instruments government can realistically use</a:t>
            </a:r>
          </a:p>
          <a:p>
            <a:pPr lvl="2"/>
            <a:r>
              <a:rPr lang="en-US" dirty="0" smtClean="0"/>
              <a:t>To answer that, need to identify the main drivers of the problem </a:t>
            </a:r>
            <a:r>
              <a:rPr lang="en-US" b="1" dirty="0" smtClean="0"/>
              <a:t>and ask which government can in fact influence</a:t>
            </a:r>
            <a:endParaRPr lang="en-US" dirty="0" smtClean="0"/>
          </a:p>
          <a:p>
            <a:pPr lvl="2"/>
            <a:r>
              <a:rPr lang="en-US" dirty="0" smtClean="0"/>
              <a:t>Evidence: Causality often hard to show, especially with limited time – end up patching together what is available</a:t>
            </a:r>
          </a:p>
          <a:p>
            <a:pPr lvl="1"/>
            <a:r>
              <a:rPr lang="en-US" dirty="0" smtClean="0"/>
              <a:t>Proposals</a:t>
            </a:r>
          </a:p>
          <a:p>
            <a:pPr lvl="2"/>
            <a:r>
              <a:rPr lang="en-US" dirty="0" smtClean="0"/>
              <a:t>Do we have capacity? What are the obstacles and risks? Too often just point to benefits of success, but don’t ask how likely we are to succeed</a:t>
            </a:r>
          </a:p>
          <a:p>
            <a:pPr lvl="2"/>
            <a:r>
              <a:rPr lang="en-US" dirty="0" smtClean="0"/>
              <a:t>Quality controls: Theory of change, SEIAS</a:t>
            </a:r>
          </a:p>
          <a:p>
            <a:pPr lvl="2"/>
            <a:r>
              <a:rPr lang="en-US" dirty="0" smtClean="0"/>
              <a:t>Is it politically economically viable? If not, look at second bests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783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SA’s industrial policy before 1994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3804106" cy="4451596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What problems addressed? </a:t>
            </a:r>
          </a:p>
          <a:p>
            <a:pPr lvl="1"/>
            <a:r>
              <a:rPr lang="en-ZA" dirty="0" smtClean="0"/>
              <a:t>Limited “European” opportunities for whites (especially men)</a:t>
            </a:r>
          </a:p>
          <a:p>
            <a:pPr lvl="1"/>
            <a:r>
              <a:rPr lang="en-ZA" dirty="0" smtClean="0"/>
              <a:t>From the late 1970s, security and sanctions threats</a:t>
            </a:r>
          </a:p>
          <a:p>
            <a:r>
              <a:rPr lang="en-ZA" dirty="0" smtClean="0"/>
              <a:t>Priority manufacturing industries:</a:t>
            </a:r>
          </a:p>
          <a:p>
            <a:pPr lvl="1"/>
            <a:r>
              <a:rPr lang="en-ZA" dirty="0" smtClean="0"/>
              <a:t>Iscor (1920s) and Sasol (1950s)</a:t>
            </a:r>
          </a:p>
          <a:p>
            <a:pPr lvl="1"/>
            <a:r>
              <a:rPr lang="en-ZA" dirty="0" smtClean="0"/>
              <a:t>Auto (consistent programmes from 1950s)</a:t>
            </a:r>
          </a:p>
          <a:p>
            <a:pPr lvl="1"/>
            <a:r>
              <a:rPr lang="en-ZA" dirty="0" smtClean="0"/>
              <a:t>Clothing and textiles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854625" y="1676399"/>
            <a:ext cx="5320751" cy="4497063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Main instruments</a:t>
            </a:r>
          </a:p>
          <a:p>
            <a:pPr lvl="1"/>
            <a:r>
              <a:rPr lang="en-ZA" dirty="0"/>
              <a:t>Cheap labour system </a:t>
            </a:r>
            <a:r>
              <a:rPr lang="en-ZA" dirty="0" smtClean="0"/>
              <a:t>with limitations on qualifications to increase pay for skilled workers/management/professionals</a:t>
            </a:r>
          </a:p>
          <a:p>
            <a:pPr lvl="1"/>
            <a:r>
              <a:rPr lang="en-ZA" dirty="0" smtClean="0"/>
              <a:t>Land </a:t>
            </a:r>
            <a:r>
              <a:rPr lang="en-ZA" dirty="0"/>
              <a:t>expropriation for mining and </a:t>
            </a:r>
            <a:r>
              <a:rPr lang="en-ZA" dirty="0" smtClean="0"/>
              <a:t>farming</a:t>
            </a:r>
            <a:endParaRPr lang="en-ZA" dirty="0"/>
          </a:p>
          <a:p>
            <a:pPr lvl="1"/>
            <a:r>
              <a:rPr lang="en-ZA" dirty="0"/>
              <a:t>Absolute legal security and predictability for foreign capital and local oligarchs</a:t>
            </a:r>
          </a:p>
          <a:p>
            <a:pPr lvl="1"/>
            <a:r>
              <a:rPr lang="en-ZA" dirty="0" smtClean="0"/>
              <a:t>Infrastructure </a:t>
            </a:r>
            <a:r>
              <a:rPr lang="en-ZA" dirty="0"/>
              <a:t>through Eskom, Transnet, Telkom – effective subsidies for mines and refineries, but also white farmers and auto; cheap electricity as Eskom captured coal rents</a:t>
            </a:r>
          </a:p>
          <a:p>
            <a:pPr lvl="1"/>
            <a:r>
              <a:rPr lang="en-ZA" dirty="0"/>
              <a:t>R&amp;D targeting defence in particular but also support for metals and agriculture (CSIR, Armscor, ARC, etc.)</a:t>
            </a:r>
          </a:p>
          <a:p>
            <a:pPr lvl="1"/>
            <a:r>
              <a:rPr lang="en-ZA" dirty="0"/>
              <a:t>Tariffs to promote import-substitution manufacturing, especially auto but also consumer goods</a:t>
            </a:r>
          </a:p>
          <a:p>
            <a:pPr lvl="1"/>
            <a:r>
              <a:rPr lang="en-ZA" dirty="0"/>
              <a:t>IDC to provide industrial financing – critical for chemicals, fertilisers, clothing and textiles amongst others; Land Bank for commercial farmers</a:t>
            </a:r>
          </a:p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075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Outcomes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3657600" cy="4343400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The strongest manufacturing industry in Africa, centred on metals refineries, heavy chemicals and auto – but also agro industry</a:t>
            </a:r>
            <a:endParaRPr lang="en-ZA" dirty="0"/>
          </a:p>
          <a:p>
            <a:r>
              <a:rPr lang="en-ZA" dirty="0" smtClean="0"/>
              <a:t>World class logistics and infrastructure for business and white communities</a:t>
            </a:r>
            <a:endParaRPr lang="en-ZA" dirty="0"/>
          </a:p>
          <a:p>
            <a:r>
              <a:rPr lang="en-ZA" dirty="0"/>
              <a:t>Attracted the bulk of FDI to the </a:t>
            </a:r>
            <a:r>
              <a:rPr lang="en-ZA" dirty="0" smtClean="0"/>
              <a:t>continent based on rule of law + infrastructure (and beaches)</a:t>
            </a:r>
            <a:endParaRPr lang="en-ZA" dirty="0"/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13171" y="1676400"/>
            <a:ext cx="5462205" cy="4343400"/>
          </a:xfrm>
        </p:spPr>
        <p:txBody>
          <a:bodyPr>
            <a:normAutofit fontScale="85000" lnSpcReduction="10000"/>
          </a:bodyPr>
          <a:lstStyle/>
          <a:p>
            <a:r>
              <a:rPr lang="en-ZA" dirty="0" smtClean="0"/>
              <a:t>Amongst the </a:t>
            </a:r>
            <a:r>
              <a:rPr lang="en-ZA" dirty="0"/>
              <a:t>most unequal </a:t>
            </a:r>
            <a:r>
              <a:rPr lang="en-ZA" dirty="0" smtClean="0"/>
              <a:t>economies in </a:t>
            </a:r>
            <a:r>
              <a:rPr lang="en-ZA" dirty="0"/>
              <a:t>the </a:t>
            </a:r>
            <a:r>
              <a:rPr lang="en-ZA" dirty="0" smtClean="0"/>
              <a:t>world</a:t>
            </a:r>
          </a:p>
          <a:p>
            <a:pPr lvl="1"/>
            <a:r>
              <a:rPr lang="en-ZA" dirty="0" smtClean="0"/>
              <a:t>Very unequal payscales based on work organisation with restricted skills based on unequal education</a:t>
            </a:r>
          </a:p>
          <a:p>
            <a:pPr lvl="1"/>
            <a:r>
              <a:rPr lang="en-ZA" dirty="0" smtClean="0"/>
              <a:t>Low </a:t>
            </a:r>
            <a:r>
              <a:rPr lang="en-ZA" dirty="0"/>
              <a:t>levels of self employment as smashed black </a:t>
            </a:r>
            <a:r>
              <a:rPr lang="en-ZA" dirty="0" smtClean="0"/>
              <a:t>agriculture – so no market systems evolved to serve small/micro business (in most UMIC, 20% of population self-employed, mostly in agriculture; in SA, under 6% self-employed)</a:t>
            </a:r>
          </a:p>
          <a:p>
            <a:pPr lvl="1"/>
            <a:r>
              <a:rPr lang="en-ZA" dirty="0" smtClean="0"/>
              <a:t>Apartheid residential restrictions made it harder for people to find and keep paying jobs</a:t>
            </a:r>
            <a:endParaRPr lang="en-ZA" dirty="0"/>
          </a:p>
          <a:p>
            <a:pPr lvl="1"/>
            <a:r>
              <a:rPr lang="en-ZA" dirty="0"/>
              <a:t>Increasing joblessness </a:t>
            </a:r>
            <a:r>
              <a:rPr lang="en-ZA" dirty="0" smtClean="0"/>
              <a:t>in 1980s as </a:t>
            </a:r>
            <a:r>
              <a:rPr lang="en-ZA" dirty="0"/>
              <a:t>mines and farms shed </a:t>
            </a:r>
            <a:r>
              <a:rPr lang="en-ZA" dirty="0" smtClean="0"/>
              <a:t>workers (in 1994, employment ratio at around 39%, compared to international norm of over 65%)</a:t>
            </a:r>
            <a:endParaRPr lang="en-ZA" dirty="0"/>
          </a:p>
          <a:p>
            <a:r>
              <a:rPr lang="en-ZA" dirty="0"/>
              <a:t>In the 1980s: rising unrest and isolation </a:t>
            </a:r>
            <a:endParaRPr lang="en-ZA" dirty="0" smtClean="0"/>
          </a:p>
          <a:p>
            <a:r>
              <a:rPr lang="en-ZA" dirty="0" smtClean="0"/>
              <a:t>Aggravated by falling </a:t>
            </a:r>
            <a:r>
              <a:rPr lang="en-ZA" dirty="0"/>
              <a:t>metals prices after </a:t>
            </a:r>
            <a:r>
              <a:rPr lang="en-ZA" dirty="0" smtClean="0"/>
              <a:t>spike early in the decade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1445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Since 1994: aims and ownership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1183418"/>
            <a:ext cx="5947576" cy="2570666"/>
          </a:xfrm>
        </p:spPr>
        <p:txBody>
          <a:bodyPr>
            <a:normAutofit/>
          </a:bodyPr>
          <a:lstStyle/>
          <a:p>
            <a:r>
              <a:rPr lang="en-ZA" dirty="0"/>
              <a:t>The main socio-economic objectives</a:t>
            </a:r>
          </a:p>
          <a:p>
            <a:pPr lvl="1"/>
            <a:r>
              <a:rPr lang="en-ZA" dirty="0"/>
              <a:t>More advanced and diversified production especially for export; prioritise manufacturing and “value added services”</a:t>
            </a:r>
          </a:p>
          <a:p>
            <a:pPr lvl="1"/>
            <a:r>
              <a:rPr lang="en-ZA" dirty="0"/>
              <a:t>Black Industrialists and BEE generally</a:t>
            </a:r>
          </a:p>
          <a:p>
            <a:pPr lvl="1"/>
            <a:r>
              <a:rPr lang="en-ZA" dirty="0"/>
              <a:t>Job creation</a:t>
            </a:r>
          </a:p>
          <a:p>
            <a:pPr lvl="1"/>
            <a:r>
              <a:rPr lang="en-ZA" dirty="0"/>
              <a:t>More spatially equitable </a:t>
            </a:r>
            <a:r>
              <a:rPr lang="en-ZA" dirty="0" smtClean="0"/>
              <a:t>growth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947576" y="1183417"/>
            <a:ext cx="3227799" cy="2649112"/>
          </a:xfrm>
        </p:spPr>
        <p:txBody>
          <a:bodyPr/>
          <a:lstStyle/>
          <a:p>
            <a:r>
              <a:rPr lang="en-ZA" dirty="0" smtClean="0"/>
              <a:t>Documented through IPAP </a:t>
            </a:r>
            <a:r>
              <a:rPr lang="en-ZA" dirty="0"/>
              <a:t>(for past decade)</a:t>
            </a:r>
          </a:p>
          <a:p>
            <a:r>
              <a:rPr lang="en-ZA" dirty="0" smtClean="0"/>
              <a:t>From 2019: Master </a:t>
            </a:r>
            <a:r>
              <a:rPr lang="en-ZA" dirty="0"/>
              <a:t>Plans</a:t>
            </a:r>
          </a:p>
          <a:p>
            <a:r>
              <a:rPr lang="en-ZA" dirty="0"/>
              <a:t>Driven by the dtic</a:t>
            </a:r>
          </a:p>
          <a:p>
            <a:endParaRPr lang="en-ZA" dirty="0"/>
          </a:p>
        </p:txBody>
      </p:sp>
      <p:sp>
        <p:nvSpPr>
          <p:cNvPr id="5" name="Explosion 1 4"/>
          <p:cNvSpPr/>
          <p:nvPr/>
        </p:nvSpPr>
        <p:spPr>
          <a:xfrm>
            <a:off x="457199" y="2855343"/>
            <a:ext cx="10181645" cy="509596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The missing middle: What is the end-state for production in terms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Industries (role of mining VC? High tech?)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Space (where do historic </a:t>
            </a:r>
            <a:r>
              <a:rPr lang="en-ZA" dirty="0" smtClean="0"/>
              <a:t>labour</a:t>
            </a:r>
            <a:r>
              <a:rPr lang="en-US" dirty="0" smtClean="0"/>
              <a:t>-sending </a:t>
            </a:r>
            <a:r>
              <a:rPr lang="en-US" dirty="0"/>
              <a:t>regions fit in?)</a:t>
            </a: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Prospects for small business, which depends </a:t>
            </a:r>
            <a:r>
              <a:rPr lang="en-US" dirty="0" smtClean="0"/>
              <a:t>largely on </a:t>
            </a:r>
            <a:r>
              <a:rPr lang="en-US" dirty="0"/>
              <a:t>production </a:t>
            </a:r>
            <a:r>
              <a:rPr lang="en-US" dirty="0" smtClean="0"/>
              <a:t>structure, ownership of productive assets and ecosystem of market services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673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IPS theme NM " id="{22EE229A-DD7C-45B2-8E90-505AF96C3E0C}" vid="{C9418D3E-BCDF-4369-A27C-CD9F081DBD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TIPS theme NM </Template>
  <TotalTime>1020</TotalTime>
  <Words>2061</Words>
  <Application>Microsoft Office PowerPoint</Application>
  <PresentationFormat>On-screen Show (4:3)</PresentationFormat>
  <Paragraphs>249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TIPS</vt:lpstr>
      <vt:lpstr>  Reflection on South Africa Industrial Policy   </vt:lpstr>
      <vt:lpstr>Overview</vt:lpstr>
      <vt:lpstr>What is industrial policy, and why?</vt:lpstr>
      <vt:lpstr>Origins</vt:lpstr>
      <vt:lpstr>“moving up the value chain”</vt:lpstr>
      <vt:lpstr>Coming up with realistic measures</vt:lpstr>
      <vt:lpstr>SA’s industrial policy before 1994</vt:lpstr>
      <vt:lpstr>Outcomes</vt:lpstr>
      <vt:lpstr>Since 1994: aims and ownership</vt:lpstr>
      <vt:lpstr>Instruments and priority industries</vt:lpstr>
      <vt:lpstr>Outcomes: GDP and jobs growth</vt:lpstr>
      <vt:lpstr>Outcomes: Exports and manufacturing (relative share of exports)</vt:lpstr>
      <vt:lpstr>Outcomes: Small business</vt:lpstr>
      <vt:lpstr>Industrial Policy Levers</vt:lpstr>
      <vt:lpstr>Why a mixed economy?</vt:lpstr>
      <vt:lpstr>What does business need?</vt:lpstr>
      <vt:lpstr>Slide 17</vt:lpstr>
      <vt:lpstr>Roles in industrial policy</vt:lpstr>
      <vt:lpstr>Takeaways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 on South Africa Trade and Industrial Policy</dc:title>
  <dc:creator>Saul Levin</dc:creator>
  <cp:lastModifiedBy>USER</cp:lastModifiedBy>
  <cp:revision>36</cp:revision>
  <dcterms:created xsi:type="dcterms:W3CDTF">2020-11-09T10:10:46Z</dcterms:created>
  <dcterms:modified xsi:type="dcterms:W3CDTF">2021-03-10T10:00:27Z</dcterms:modified>
</cp:coreProperties>
</file>