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73" r:id="rId7"/>
    <p:sldId id="269" r:id="rId8"/>
    <p:sldId id="268" r:id="rId9"/>
    <p:sldId id="270" r:id="rId10"/>
    <p:sldId id="271" r:id="rId11"/>
    <p:sldId id="272" r:id="rId12"/>
    <p:sldId id="276" r:id="rId13"/>
    <p:sldId id="277" r:id="rId14"/>
    <p:sldId id="278" r:id="rId15"/>
    <p:sldId id="264" r:id="rId16"/>
    <p:sldId id="266" r:id="rId17"/>
    <p:sldId id="267"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8F9955-F437-4AF0-BDB4-FDE2353CAAC6}">
          <p14:sldIdLst>
            <p14:sldId id="256"/>
            <p14:sldId id="257"/>
            <p14:sldId id="258"/>
            <p14:sldId id="259"/>
            <p14:sldId id="260"/>
            <p14:sldId id="273"/>
            <p14:sldId id="269"/>
            <p14:sldId id="268"/>
            <p14:sldId id="270"/>
            <p14:sldId id="271"/>
            <p14:sldId id="272"/>
            <p14:sldId id="276"/>
            <p14:sldId id="277"/>
            <p14:sldId id="278"/>
          </p14:sldIdLst>
        </p14:section>
        <p14:section name="Untitled Section" id="{26D40153-0F14-45AC-B586-3F90E9670ED0}">
          <p14:sldIdLst>
            <p14:sldId id="264"/>
            <p14:sldId id="266"/>
            <p14:sldId id="267"/>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81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220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274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63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736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980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53323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120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09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895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6995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82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32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1640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3/8/2021</a:t>
            </a:fld>
            <a:endParaRPr lang="en-US" dirty="0"/>
          </a:p>
        </p:txBody>
      </p:sp>
    </p:spTree>
    <p:extLst>
      <p:ext uri="{BB962C8B-B14F-4D97-AF65-F5344CB8AC3E}">
        <p14:creationId xmlns:p14="http://schemas.microsoft.com/office/powerpoint/2010/main" val="164494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08723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sello@Masilonyana.co.za" TargetMode="External"/><Relationship Id="rId2" Type="http://schemas.openxmlformats.org/officeDocument/2006/relationships/hyperlink" Target="mailto:mm@Masilonyana.co.za" TargetMode="Externa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mailto:nthabeleng@Masilonyana.co.za" TargetMode="External"/><Relationship Id="rId4" Type="http://schemas.openxmlformats.org/officeDocument/2006/relationships/hyperlink" Target="mailto:lmokoteli@Masilonyana.co.z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STATE OF MASILONYANA LOCAL MUNICIPALITY</a:t>
            </a:r>
            <a:br>
              <a:rPr lang="en-ZA" dirty="0" smtClean="0"/>
            </a:br>
            <a:r>
              <a:rPr lang="en-ZA" dirty="0"/>
              <a:t/>
            </a:r>
            <a:br>
              <a:rPr lang="en-ZA" dirty="0"/>
            </a:br>
            <a:r>
              <a:rPr lang="en-ZA" dirty="0" smtClean="0"/>
              <a:t/>
            </a:r>
            <a:br>
              <a:rPr lang="en-ZA" dirty="0" smtClean="0"/>
            </a:br>
            <a:endParaRPr lang="en-ZA" dirty="0"/>
          </a:p>
        </p:txBody>
      </p:sp>
      <p:sp>
        <p:nvSpPr>
          <p:cNvPr id="3" name="Subtitle 2"/>
          <p:cNvSpPr>
            <a:spLocks noGrp="1"/>
          </p:cNvSpPr>
          <p:nvPr>
            <p:ph type="subTitle" idx="1"/>
          </p:nvPr>
        </p:nvSpPr>
        <p:spPr/>
        <p:txBody>
          <a:bodyPr>
            <a:normAutofit lnSpcReduction="10000"/>
          </a:bodyPr>
          <a:lstStyle/>
          <a:p>
            <a:pPr algn="ctr"/>
            <a:r>
              <a:rPr lang="en-ZA" dirty="0" smtClean="0"/>
              <a:t>PRESENTED BY: MICHELLE SELLO</a:t>
            </a:r>
          </a:p>
          <a:p>
            <a:pPr algn="ctr"/>
            <a:r>
              <a:rPr lang="en-ZA" dirty="0" smtClean="0"/>
              <a:t>ACTNG MUNICIPAL MANAGER</a:t>
            </a:r>
          </a:p>
          <a:p>
            <a:pPr algn="ctr"/>
            <a:r>
              <a:rPr lang="en-ZA" dirty="0" smtClean="0"/>
              <a:t>09 MARCH 2021</a:t>
            </a:r>
            <a:endParaRPr lang="en-ZA" dirty="0"/>
          </a:p>
        </p:txBody>
      </p:sp>
      <p:graphicFrame>
        <p:nvGraphicFramePr>
          <p:cNvPr id="4" name="Object 3"/>
          <p:cNvGraphicFramePr>
            <a:graphicFrameLocks noChangeAspect="1"/>
          </p:cNvGraphicFramePr>
          <p:nvPr>
            <p:extLst>
              <p:ext uri="{D42A27DB-BD31-4B8C-83A1-F6EECF244321}">
                <p14:modId xmlns:p14="http://schemas.microsoft.com/office/powerpoint/2010/main" val="3661512712"/>
              </p:ext>
            </p:extLst>
          </p:nvPr>
        </p:nvGraphicFramePr>
        <p:xfrm>
          <a:off x="4021087" y="1645635"/>
          <a:ext cx="2096086" cy="2245769"/>
        </p:xfrm>
        <a:graphic>
          <a:graphicData uri="http://schemas.openxmlformats.org/presentationml/2006/ole">
            <mc:AlternateContent xmlns:mc="http://schemas.openxmlformats.org/markup-compatibility/2006">
              <mc:Choice xmlns:v="urn:schemas-microsoft-com:vml" Requires="v">
                <p:oleObj spid="_x0000_s1046" showAsIcon="1" r:id="rId3" imgW="12755755" imgH="21438095" progId="MSPhotoEd.3">
                  <p:embed/>
                </p:oleObj>
              </mc:Choice>
              <mc:Fallback>
                <p:oleObj showAsIcon="1" r:id="rId3" imgW="12755755" imgH="21438095" progId="MSPhotoEd.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087" y="1645635"/>
                        <a:ext cx="2096086" cy="2245769"/>
                      </a:xfrm>
                      <a:prstGeom prst="rect">
                        <a:avLst/>
                      </a:prstGeom>
                      <a:noFill/>
                      <a:extLst/>
                    </p:spPr>
                  </p:pic>
                </p:oleObj>
              </mc:Fallback>
            </mc:AlternateContent>
          </a:graphicData>
        </a:graphic>
      </p:graphicFrame>
    </p:spTree>
    <p:extLst>
      <p:ext uri="{BB962C8B-B14F-4D97-AF65-F5344CB8AC3E}">
        <p14:creationId xmlns:p14="http://schemas.microsoft.com/office/powerpoint/2010/main" val="216877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8074"/>
            <a:ext cx="8596668" cy="1320800"/>
          </a:xfrm>
        </p:spPr>
        <p:txBody>
          <a:bodyPr/>
          <a:lstStyle/>
          <a:p>
            <a:r>
              <a:rPr lang="en-ZA" dirty="0"/>
              <a:t>STATE OF FINANCE: COLLECTION RATE</a:t>
            </a:r>
          </a:p>
        </p:txBody>
      </p:sp>
      <p:sp>
        <p:nvSpPr>
          <p:cNvPr id="3" name="Content Placeholder 2"/>
          <p:cNvSpPr>
            <a:spLocks noGrp="1"/>
          </p:cNvSpPr>
          <p:nvPr>
            <p:ph idx="1"/>
          </p:nvPr>
        </p:nvSpPr>
        <p:spPr>
          <a:xfrm>
            <a:off x="677334" y="1616365"/>
            <a:ext cx="8596668" cy="4424998"/>
          </a:xfrm>
        </p:spPr>
        <p:txBody>
          <a:bodyPr/>
          <a:lstStyle/>
          <a:p>
            <a:r>
              <a:rPr lang="en-ZA" dirty="0" smtClean="0"/>
              <a:t>Billing Vs Collection Rate : October –December 2020 </a:t>
            </a:r>
            <a:r>
              <a:rPr lang="en-ZA" b="1" dirty="0" smtClean="0"/>
              <a:t>( Av=21%)</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2566046572"/>
              </p:ext>
            </p:extLst>
          </p:nvPr>
        </p:nvGraphicFramePr>
        <p:xfrm>
          <a:off x="849745" y="2327563"/>
          <a:ext cx="6995204" cy="1382389"/>
        </p:xfrm>
        <a:graphic>
          <a:graphicData uri="http://schemas.openxmlformats.org/drawingml/2006/table">
            <a:tbl>
              <a:tblPr firstRow="1" firstCol="1" bandRow="1">
                <a:tableStyleId>{B301B821-A1FF-4177-AEE7-76D212191A09}</a:tableStyleId>
              </a:tblPr>
              <a:tblGrid>
                <a:gridCol w="1936919">
                  <a:extLst>
                    <a:ext uri="{9D8B030D-6E8A-4147-A177-3AD203B41FA5}">
                      <a16:colId xmlns:a16="http://schemas.microsoft.com/office/drawing/2014/main" val="3158622513"/>
                    </a:ext>
                  </a:extLst>
                </a:gridCol>
                <a:gridCol w="1686095">
                  <a:extLst>
                    <a:ext uri="{9D8B030D-6E8A-4147-A177-3AD203B41FA5}">
                      <a16:colId xmlns:a16="http://schemas.microsoft.com/office/drawing/2014/main" val="3846232791"/>
                    </a:ext>
                  </a:extLst>
                </a:gridCol>
                <a:gridCol w="1686095">
                  <a:extLst>
                    <a:ext uri="{9D8B030D-6E8A-4147-A177-3AD203B41FA5}">
                      <a16:colId xmlns:a16="http://schemas.microsoft.com/office/drawing/2014/main" val="3875362076"/>
                    </a:ext>
                  </a:extLst>
                </a:gridCol>
                <a:gridCol w="1686095">
                  <a:extLst>
                    <a:ext uri="{9D8B030D-6E8A-4147-A177-3AD203B41FA5}">
                      <a16:colId xmlns:a16="http://schemas.microsoft.com/office/drawing/2014/main" val="3733101523"/>
                    </a:ext>
                  </a:extLst>
                </a:gridCol>
              </a:tblGrid>
              <a:tr h="339583">
                <a:tc>
                  <a:txBody>
                    <a:bodyPr/>
                    <a:lstStyle/>
                    <a:p>
                      <a:pPr algn="ctr">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smtClean="0">
                          <a:effectLst/>
                        </a:rPr>
                        <a:t>October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smtClean="0">
                          <a:effectLst/>
                        </a:rPr>
                        <a:t>November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smtClean="0">
                          <a:effectLst/>
                        </a:rPr>
                        <a:t>December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0806724"/>
                  </a:ext>
                </a:extLst>
              </a:tr>
              <a:tr h="339583">
                <a:tc>
                  <a:txBody>
                    <a:bodyPr/>
                    <a:lstStyle/>
                    <a:p>
                      <a:pPr>
                        <a:spcAft>
                          <a:spcPts val="0"/>
                        </a:spcAft>
                      </a:pPr>
                      <a:endParaRPr lang="en-US" sz="1200" dirty="0" smtClean="0">
                        <a:effectLst/>
                      </a:endParaRPr>
                    </a:p>
                    <a:p>
                      <a:pPr>
                        <a:spcAft>
                          <a:spcPts val="0"/>
                        </a:spcAft>
                      </a:pPr>
                      <a:r>
                        <a:rPr lang="en-US" sz="1200" dirty="0" smtClean="0">
                          <a:effectLst/>
                        </a:rPr>
                        <a:t>Billing</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ZA" sz="1200" dirty="0" smtClean="0">
                        <a:effectLst/>
                      </a:endParaRPr>
                    </a:p>
                    <a:p>
                      <a:pPr>
                        <a:spcAft>
                          <a:spcPts val="0"/>
                        </a:spcAft>
                      </a:pPr>
                      <a:r>
                        <a:rPr lang="en-ZA" sz="1200" dirty="0" smtClean="0">
                          <a:effectLst/>
                        </a:rPr>
                        <a:t>R 17 578 325.29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ZA" sz="1200" dirty="0" smtClean="0">
                        <a:effectLst/>
                      </a:endParaRPr>
                    </a:p>
                    <a:p>
                      <a:pPr>
                        <a:spcAft>
                          <a:spcPts val="0"/>
                        </a:spcAft>
                      </a:pPr>
                      <a:r>
                        <a:rPr lang="en-ZA" sz="1200" dirty="0" smtClean="0">
                          <a:effectLst/>
                        </a:rPr>
                        <a:t>R 17 578 325.27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smtClean="0">
                          <a:effectLst/>
                        </a:rPr>
                        <a:t>R17 020</a:t>
                      </a:r>
                      <a:r>
                        <a:rPr lang="en-ZA" sz="1200" baseline="0" dirty="0" smtClean="0">
                          <a:effectLst/>
                        </a:rPr>
                        <a:t> 153.15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36026610"/>
                  </a:ext>
                </a:extLst>
              </a:tr>
              <a:tr h="339583">
                <a:tc>
                  <a:txBody>
                    <a:bodyPr/>
                    <a:lstStyle/>
                    <a:p>
                      <a:pPr>
                        <a:spcAft>
                          <a:spcPts val="0"/>
                        </a:spcAft>
                      </a:pPr>
                      <a:r>
                        <a:rPr lang="en-US" sz="1200" dirty="0" smtClean="0">
                          <a:effectLst/>
                        </a:rPr>
                        <a:t>Collection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ZA" sz="1200" dirty="0" smtClean="0">
                        <a:effectLst/>
                      </a:endParaRPr>
                    </a:p>
                    <a:p>
                      <a:pPr>
                        <a:spcAft>
                          <a:spcPts val="0"/>
                        </a:spcAft>
                      </a:pPr>
                      <a:r>
                        <a:rPr lang="en-ZA" sz="1200" dirty="0" smtClean="0">
                          <a:effectLst/>
                        </a:rPr>
                        <a:t>R</a:t>
                      </a:r>
                      <a:r>
                        <a:rPr lang="en-ZA" sz="1200" baseline="0" dirty="0" smtClean="0">
                          <a:effectLst/>
                        </a:rPr>
                        <a:t> 3 409 231.04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a:effectLst/>
                        </a:rPr>
                        <a:t>R  </a:t>
                      </a:r>
                      <a:r>
                        <a:rPr lang="en-ZA" sz="1200" dirty="0" smtClean="0">
                          <a:effectLst/>
                        </a:rPr>
                        <a:t>4 174 145 .93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a:effectLst/>
                        </a:rPr>
                        <a:t> R  </a:t>
                      </a:r>
                      <a:r>
                        <a:rPr lang="en-ZA" sz="1200" dirty="0" smtClean="0">
                          <a:effectLst/>
                        </a:rPr>
                        <a:t>2 341 421.83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8194810"/>
                  </a:ext>
                </a:extLst>
              </a:tr>
              <a:tr h="311286">
                <a:tc>
                  <a:txBody>
                    <a:bodyPr/>
                    <a:lstStyle/>
                    <a:p>
                      <a:pPr>
                        <a:spcAft>
                          <a:spcPts val="0"/>
                        </a:spcAft>
                      </a:pPr>
                      <a:r>
                        <a:rPr lang="en-US" sz="1100" dirty="0">
                          <a:effectLst/>
                        </a:rPr>
                        <a:t>Percentage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smtClean="0">
                          <a:effectLst/>
                        </a:rPr>
                        <a:t>19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smtClean="0">
                          <a:effectLst/>
                        </a:rPr>
                        <a:t>24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smtClean="0">
                          <a:effectLst/>
                        </a:rPr>
                        <a:t>20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3887642"/>
                  </a:ext>
                </a:extLst>
              </a:tr>
            </a:tbl>
          </a:graphicData>
        </a:graphic>
      </p:graphicFrame>
      <p:pic>
        <p:nvPicPr>
          <p:cNvPr id="4" name="Picture 3"/>
          <p:cNvPicPr>
            <a:picLocks noChangeAspect="1"/>
          </p:cNvPicPr>
          <p:nvPr/>
        </p:nvPicPr>
        <p:blipFill>
          <a:blip r:embed="rId2"/>
          <a:stretch>
            <a:fillRect/>
          </a:stretch>
        </p:blipFill>
        <p:spPr>
          <a:xfrm>
            <a:off x="8229599" y="5818124"/>
            <a:ext cx="872841" cy="937330"/>
          </a:xfrm>
          <a:prstGeom prst="rect">
            <a:avLst/>
          </a:prstGeom>
        </p:spPr>
      </p:pic>
    </p:spTree>
    <p:extLst>
      <p:ext uri="{BB962C8B-B14F-4D97-AF65-F5344CB8AC3E}">
        <p14:creationId xmlns:p14="http://schemas.microsoft.com/office/powerpoint/2010/main" val="172079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8074"/>
            <a:ext cx="8596668" cy="1320800"/>
          </a:xfrm>
        </p:spPr>
        <p:txBody>
          <a:bodyPr/>
          <a:lstStyle/>
          <a:p>
            <a:r>
              <a:rPr lang="en-ZA" dirty="0"/>
              <a:t>STATE OF FINANCE: COLLECTION RATE</a:t>
            </a:r>
          </a:p>
        </p:txBody>
      </p:sp>
      <p:sp>
        <p:nvSpPr>
          <p:cNvPr id="3" name="Content Placeholder 2"/>
          <p:cNvSpPr>
            <a:spLocks noGrp="1"/>
          </p:cNvSpPr>
          <p:nvPr>
            <p:ph idx="1"/>
          </p:nvPr>
        </p:nvSpPr>
        <p:spPr>
          <a:xfrm>
            <a:off x="677334" y="1616365"/>
            <a:ext cx="8596668" cy="4424998"/>
          </a:xfrm>
        </p:spPr>
        <p:txBody>
          <a:bodyPr/>
          <a:lstStyle/>
          <a:p>
            <a:r>
              <a:rPr lang="en-ZA" dirty="0" smtClean="0"/>
              <a:t>Billing Vs Collection Rate : January 2021</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2953011307"/>
              </p:ext>
            </p:extLst>
          </p:nvPr>
        </p:nvGraphicFramePr>
        <p:xfrm>
          <a:off x="849745" y="2327563"/>
          <a:ext cx="3623014" cy="1356212"/>
        </p:xfrm>
        <a:graphic>
          <a:graphicData uri="http://schemas.openxmlformats.org/drawingml/2006/table">
            <a:tbl>
              <a:tblPr firstRow="1" firstCol="1" bandRow="1">
                <a:tableStyleId>{B301B821-A1FF-4177-AEE7-76D212191A09}</a:tableStyleId>
              </a:tblPr>
              <a:tblGrid>
                <a:gridCol w="1936919">
                  <a:extLst>
                    <a:ext uri="{9D8B030D-6E8A-4147-A177-3AD203B41FA5}">
                      <a16:colId xmlns:a16="http://schemas.microsoft.com/office/drawing/2014/main" val="3158622513"/>
                    </a:ext>
                  </a:extLst>
                </a:gridCol>
                <a:gridCol w="1686095">
                  <a:extLst>
                    <a:ext uri="{9D8B030D-6E8A-4147-A177-3AD203B41FA5}">
                      <a16:colId xmlns:a16="http://schemas.microsoft.com/office/drawing/2014/main" val="3846232791"/>
                    </a:ext>
                  </a:extLst>
                </a:gridCol>
              </a:tblGrid>
              <a:tr h="339583">
                <a:tc>
                  <a:txBody>
                    <a:bodyPr/>
                    <a:lstStyle/>
                    <a:p>
                      <a:pPr algn="ctr">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smtClean="0">
                          <a:effectLst/>
                        </a:rPr>
                        <a:t>January</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0806724"/>
                  </a:ext>
                </a:extLst>
              </a:tr>
              <a:tr h="339583">
                <a:tc>
                  <a:txBody>
                    <a:bodyPr/>
                    <a:lstStyle/>
                    <a:p>
                      <a:pPr>
                        <a:spcAft>
                          <a:spcPts val="0"/>
                        </a:spcAft>
                      </a:pPr>
                      <a:endParaRPr lang="en-US" sz="1200" dirty="0" smtClean="0">
                        <a:effectLst/>
                      </a:endParaRPr>
                    </a:p>
                    <a:p>
                      <a:pPr>
                        <a:spcAft>
                          <a:spcPts val="0"/>
                        </a:spcAft>
                      </a:pPr>
                      <a:r>
                        <a:rPr lang="en-US" sz="1200" dirty="0" smtClean="0">
                          <a:effectLst/>
                        </a:rPr>
                        <a:t>Billing</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kumimoji="0" lang="en-GB" sz="1200" u="none" strike="noStrike" kern="1200" cap="none" spc="0" normalizeH="0" baseline="0" noProof="0" dirty="0" smtClean="0">
                          <a:ln>
                            <a:noFill/>
                          </a:ln>
                          <a:effectLst/>
                          <a:uLnTx/>
                          <a:uFillTx/>
                        </a:rPr>
                        <a:t>16 731 311.87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6026610"/>
                  </a:ext>
                </a:extLst>
              </a:tr>
              <a:tr h="339583">
                <a:tc>
                  <a:txBody>
                    <a:bodyPr/>
                    <a:lstStyle/>
                    <a:p>
                      <a:pPr>
                        <a:spcAft>
                          <a:spcPts val="0"/>
                        </a:spcAft>
                      </a:pPr>
                      <a:r>
                        <a:rPr lang="en-US" sz="1200" dirty="0" smtClean="0">
                          <a:effectLst/>
                        </a:rPr>
                        <a:t>Collection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kumimoji="0" lang="en-GB" sz="1200" u="none" strike="noStrike" kern="1200" cap="none" spc="0" normalizeH="0" baseline="0" noProof="0" dirty="0" smtClean="0">
                          <a:ln>
                            <a:noFill/>
                          </a:ln>
                          <a:effectLst/>
                          <a:uLnTx/>
                          <a:uFillTx/>
                        </a:rPr>
                        <a:t>R 4 539 584.96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8194810"/>
                  </a:ext>
                </a:extLst>
              </a:tr>
              <a:tr h="311286">
                <a:tc>
                  <a:txBody>
                    <a:bodyPr/>
                    <a:lstStyle/>
                    <a:p>
                      <a:pPr>
                        <a:spcAft>
                          <a:spcPts val="0"/>
                        </a:spcAft>
                      </a:pPr>
                      <a:r>
                        <a:rPr lang="en-US" sz="1100" dirty="0">
                          <a:effectLst/>
                        </a:rPr>
                        <a:t>Percentage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smtClean="0">
                          <a:effectLst/>
                        </a:rPr>
                        <a:t>28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3887642"/>
                  </a:ext>
                </a:extLst>
              </a:tr>
            </a:tbl>
          </a:graphicData>
        </a:graphic>
      </p:graphicFrame>
      <p:pic>
        <p:nvPicPr>
          <p:cNvPr id="4" name="Picture 3"/>
          <p:cNvPicPr>
            <a:picLocks noChangeAspect="1"/>
          </p:cNvPicPr>
          <p:nvPr/>
        </p:nvPicPr>
        <p:blipFill>
          <a:blip r:embed="rId2"/>
          <a:stretch>
            <a:fillRect/>
          </a:stretch>
        </p:blipFill>
        <p:spPr>
          <a:xfrm>
            <a:off x="8017163" y="5771888"/>
            <a:ext cx="1011387" cy="1086112"/>
          </a:xfrm>
          <a:prstGeom prst="rect">
            <a:avLst/>
          </a:prstGeom>
        </p:spPr>
      </p:pic>
    </p:spTree>
    <p:extLst>
      <p:ext uri="{BB962C8B-B14F-4D97-AF65-F5344CB8AC3E}">
        <p14:creationId xmlns:p14="http://schemas.microsoft.com/office/powerpoint/2010/main" val="534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8074"/>
            <a:ext cx="8596668" cy="1320800"/>
          </a:xfrm>
        </p:spPr>
        <p:txBody>
          <a:bodyPr/>
          <a:lstStyle/>
          <a:p>
            <a:r>
              <a:rPr lang="en-ZA" dirty="0"/>
              <a:t>STATE OF FINANCE: COLLECTION RATE</a:t>
            </a:r>
          </a:p>
        </p:txBody>
      </p:sp>
      <p:sp>
        <p:nvSpPr>
          <p:cNvPr id="3" name="Content Placeholder 2"/>
          <p:cNvSpPr>
            <a:spLocks noGrp="1"/>
          </p:cNvSpPr>
          <p:nvPr>
            <p:ph idx="1"/>
          </p:nvPr>
        </p:nvSpPr>
        <p:spPr>
          <a:xfrm>
            <a:off x="677334" y="1616365"/>
            <a:ext cx="8596668" cy="4424998"/>
          </a:xfrm>
        </p:spPr>
        <p:txBody>
          <a:bodyPr/>
          <a:lstStyle/>
          <a:p>
            <a:r>
              <a:rPr lang="en-ZA" b="1" dirty="0" smtClean="0"/>
              <a:t>The Municipality has developed a Revenue enhancement Strategy</a:t>
            </a:r>
            <a:r>
              <a:rPr lang="en-GB" dirty="0" smtClean="0"/>
              <a:t>  as per the prescripts </a:t>
            </a:r>
            <a:r>
              <a:rPr lang="en-GB" dirty="0"/>
              <a:t>of Section 64 (2) (1) (a) of the Municipal Finance Management Act 53:2003 read together with Section 95 of the Municipal Systems Act no 32;2000.</a:t>
            </a:r>
            <a:endParaRPr lang="en-ZA" dirty="0"/>
          </a:p>
          <a:p>
            <a:r>
              <a:rPr lang="en-ZA" b="1" dirty="0" smtClean="0"/>
              <a:t> </a:t>
            </a:r>
            <a:r>
              <a:rPr lang="en-US" dirty="0"/>
              <a:t>The purpose of this strategy is to introduce measures that will assist MLM in realizing the expected revenue and cut off on wasteful expenditure and channel limited resources where they are mostly needed.</a:t>
            </a:r>
            <a:endParaRPr lang="en-ZA" dirty="0"/>
          </a:p>
          <a:p>
            <a:r>
              <a:rPr lang="en-GB" b="1" dirty="0"/>
              <a:t>The revenue enhancement strategy aims to ensure that the municipality is able to: </a:t>
            </a:r>
            <a:endParaRPr lang="en-ZA" dirty="0"/>
          </a:p>
          <a:p>
            <a:r>
              <a:rPr lang="en-GB" dirty="0"/>
              <a:t>(</a:t>
            </a:r>
            <a:r>
              <a:rPr lang="en-GB" dirty="0" err="1"/>
              <a:t>i</a:t>
            </a:r>
            <a:r>
              <a:rPr lang="en-GB" dirty="0"/>
              <a:t>) identify the financial problems;</a:t>
            </a:r>
            <a:r>
              <a:rPr lang="en-ZA" dirty="0"/>
              <a:t> </a:t>
            </a:r>
          </a:p>
          <a:p>
            <a:r>
              <a:rPr lang="en-GB" dirty="0"/>
              <a:t>(ii) place the municipality in a sound and sustainable financial conditions as soon as possible; </a:t>
            </a:r>
            <a:endParaRPr lang="en-ZA" dirty="0"/>
          </a:p>
          <a:p>
            <a:pPr marL="0" indent="0">
              <a:buNone/>
            </a:pPr>
            <a:endParaRPr lang="en-ZA" b="1" dirty="0"/>
          </a:p>
        </p:txBody>
      </p:sp>
      <p:pic>
        <p:nvPicPr>
          <p:cNvPr id="4" name="Picture 3"/>
          <p:cNvPicPr>
            <a:picLocks noChangeAspect="1"/>
          </p:cNvPicPr>
          <p:nvPr/>
        </p:nvPicPr>
        <p:blipFill>
          <a:blip r:embed="rId2"/>
          <a:stretch>
            <a:fillRect/>
          </a:stretch>
        </p:blipFill>
        <p:spPr>
          <a:xfrm>
            <a:off x="8017163" y="5771888"/>
            <a:ext cx="1011387" cy="1086112"/>
          </a:xfrm>
          <a:prstGeom prst="rect">
            <a:avLst/>
          </a:prstGeom>
        </p:spPr>
      </p:pic>
    </p:spTree>
    <p:extLst>
      <p:ext uri="{BB962C8B-B14F-4D97-AF65-F5344CB8AC3E}">
        <p14:creationId xmlns:p14="http://schemas.microsoft.com/office/powerpoint/2010/main" val="28784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8074"/>
            <a:ext cx="8596668" cy="1320800"/>
          </a:xfrm>
        </p:spPr>
        <p:txBody>
          <a:bodyPr/>
          <a:lstStyle/>
          <a:p>
            <a:r>
              <a:rPr lang="en-ZA" dirty="0"/>
              <a:t>STATE OF FINANCE: COLLECTION RATE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28819718"/>
              </p:ext>
            </p:extLst>
          </p:nvPr>
        </p:nvGraphicFramePr>
        <p:xfrm>
          <a:off x="677863" y="1616075"/>
          <a:ext cx="8596140" cy="3846938"/>
        </p:xfrm>
        <a:graphic>
          <a:graphicData uri="http://schemas.openxmlformats.org/drawingml/2006/table">
            <a:tbl>
              <a:tblPr firstRow="1" bandRow="1">
                <a:tableStyleId>{5C22544A-7EE6-4342-B048-85BDC9FD1C3A}</a:tableStyleId>
              </a:tblPr>
              <a:tblGrid>
                <a:gridCol w="1719228">
                  <a:extLst>
                    <a:ext uri="{9D8B030D-6E8A-4147-A177-3AD203B41FA5}">
                      <a16:colId xmlns:a16="http://schemas.microsoft.com/office/drawing/2014/main" val="898062424"/>
                    </a:ext>
                  </a:extLst>
                </a:gridCol>
                <a:gridCol w="1719228">
                  <a:extLst>
                    <a:ext uri="{9D8B030D-6E8A-4147-A177-3AD203B41FA5}">
                      <a16:colId xmlns:a16="http://schemas.microsoft.com/office/drawing/2014/main" val="4134420804"/>
                    </a:ext>
                  </a:extLst>
                </a:gridCol>
                <a:gridCol w="1719228">
                  <a:extLst>
                    <a:ext uri="{9D8B030D-6E8A-4147-A177-3AD203B41FA5}">
                      <a16:colId xmlns:a16="http://schemas.microsoft.com/office/drawing/2014/main" val="3785535362"/>
                    </a:ext>
                  </a:extLst>
                </a:gridCol>
                <a:gridCol w="1719228">
                  <a:extLst>
                    <a:ext uri="{9D8B030D-6E8A-4147-A177-3AD203B41FA5}">
                      <a16:colId xmlns:a16="http://schemas.microsoft.com/office/drawing/2014/main" val="1458427864"/>
                    </a:ext>
                  </a:extLst>
                </a:gridCol>
                <a:gridCol w="1719228">
                  <a:extLst>
                    <a:ext uri="{9D8B030D-6E8A-4147-A177-3AD203B41FA5}">
                      <a16:colId xmlns:a16="http://schemas.microsoft.com/office/drawing/2014/main" val="3471818784"/>
                    </a:ext>
                  </a:extLst>
                </a:gridCol>
              </a:tblGrid>
              <a:tr h="555098">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AREA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STRATEGY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ACTION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TIME FRAME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PROGRESS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219722"/>
                  </a:ext>
                </a:extLst>
              </a:tr>
              <a:tr h="2080457">
                <a:tc rowSpan="2">
                  <a:txBody>
                    <a:bodyPr/>
                    <a:lstStyle/>
                    <a:p>
                      <a:pPr>
                        <a:lnSpc>
                          <a:spcPct val="107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ELECTRICITY BUSINESS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ELECTRICITY METERS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Pitching on electricity meters to Council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Concluded in 2019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Bulk business smart meters- the 20 Large power users (LPU’s) around Masilonyana were installed, Commercial business installations will resume end of Feb 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Domestic smart meters- the SLA was signed with the service provider in Nov 2020, the service is busy procuring the SGC code through Eskom, then implemented of the first phase 400 meters will resume.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042813"/>
                  </a:ext>
                </a:extLst>
              </a:tr>
              <a:tr h="789591">
                <a:tc vMerge="1">
                  <a:txBody>
                    <a:bodyPr/>
                    <a:lstStyle/>
                    <a:p>
                      <a:endParaRPr lang="en-ZA"/>
                    </a:p>
                  </a:txBody>
                  <a:tcPr/>
                </a:tc>
                <a:tc>
                  <a:txBody>
                    <a:bodyPr/>
                    <a:lstStyle/>
                    <a:p>
                      <a:pPr>
                        <a:lnSpc>
                          <a:spcPct val="107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REDUCE ELECTRICITY LOSSES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145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145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45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Times New Roman" panose="02020603050405020304" pitchFamily="18" charset="0"/>
                        <a:buChar char="-"/>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Regular Meter auditing.</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Imposing heavy fines on consumers found to have tampered with the electricity supply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1 APRIL 2019 &amp; ONGOING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Through the smart meter installations, the losses will be curbed. The status is mentioned above for both business and domestic meters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4521796"/>
                  </a:ext>
                </a:extLst>
              </a:tr>
            </a:tbl>
          </a:graphicData>
        </a:graphic>
      </p:graphicFrame>
      <p:pic>
        <p:nvPicPr>
          <p:cNvPr id="4" name="Picture 3"/>
          <p:cNvPicPr>
            <a:picLocks noChangeAspect="1"/>
          </p:cNvPicPr>
          <p:nvPr/>
        </p:nvPicPr>
        <p:blipFill>
          <a:blip r:embed="rId2"/>
          <a:stretch>
            <a:fillRect/>
          </a:stretch>
        </p:blipFill>
        <p:spPr>
          <a:xfrm>
            <a:off x="9578108" y="5513270"/>
            <a:ext cx="1011387" cy="1086112"/>
          </a:xfrm>
          <a:prstGeom prst="rect">
            <a:avLst/>
          </a:prstGeom>
        </p:spPr>
      </p:pic>
    </p:spTree>
    <p:extLst>
      <p:ext uri="{BB962C8B-B14F-4D97-AF65-F5344CB8AC3E}">
        <p14:creationId xmlns:p14="http://schemas.microsoft.com/office/powerpoint/2010/main" val="5445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8074"/>
            <a:ext cx="8596668" cy="1320800"/>
          </a:xfrm>
        </p:spPr>
        <p:txBody>
          <a:bodyPr/>
          <a:lstStyle/>
          <a:p>
            <a:r>
              <a:rPr lang="en-ZA" dirty="0"/>
              <a:t>STATE OF FINANCE: COLLECTION RATE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91978672"/>
              </p:ext>
            </p:extLst>
          </p:nvPr>
        </p:nvGraphicFramePr>
        <p:xfrm>
          <a:off x="677863" y="1616075"/>
          <a:ext cx="8596140" cy="4894644"/>
        </p:xfrm>
        <a:graphic>
          <a:graphicData uri="http://schemas.openxmlformats.org/drawingml/2006/table">
            <a:tbl>
              <a:tblPr firstRow="1" bandRow="1">
                <a:tableStyleId>{5C22544A-7EE6-4342-B048-85BDC9FD1C3A}</a:tableStyleId>
              </a:tblPr>
              <a:tblGrid>
                <a:gridCol w="1719228">
                  <a:extLst>
                    <a:ext uri="{9D8B030D-6E8A-4147-A177-3AD203B41FA5}">
                      <a16:colId xmlns:a16="http://schemas.microsoft.com/office/drawing/2014/main" val="898062424"/>
                    </a:ext>
                  </a:extLst>
                </a:gridCol>
                <a:gridCol w="1719228">
                  <a:extLst>
                    <a:ext uri="{9D8B030D-6E8A-4147-A177-3AD203B41FA5}">
                      <a16:colId xmlns:a16="http://schemas.microsoft.com/office/drawing/2014/main" val="4134420804"/>
                    </a:ext>
                  </a:extLst>
                </a:gridCol>
                <a:gridCol w="1719228">
                  <a:extLst>
                    <a:ext uri="{9D8B030D-6E8A-4147-A177-3AD203B41FA5}">
                      <a16:colId xmlns:a16="http://schemas.microsoft.com/office/drawing/2014/main" val="3785535362"/>
                    </a:ext>
                  </a:extLst>
                </a:gridCol>
                <a:gridCol w="1719228">
                  <a:extLst>
                    <a:ext uri="{9D8B030D-6E8A-4147-A177-3AD203B41FA5}">
                      <a16:colId xmlns:a16="http://schemas.microsoft.com/office/drawing/2014/main" val="1458427864"/>
                    </a:ext>
                  </a:extLst>
                </a:gridCol>
                <a:gridCol w="1719228">
                  <a:extLst>
                    <a:ext uri="{9D8B030D-6E8A-4147-A177-3AD203B41FA5}">
                      <a16:colId xmlns:a16="http://schemas.microsoft.com/office/drawing/2014/main" val="3471818784"/>
                    </a:ext>
                  </a:extLst>
                </a:gridCol>
              </a:tblGrid>
              <a:tr h="555098">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AREA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STRATEGY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ACTION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TIME FRAME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PROGRESS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219722"/>
                  </a:ext>
                </a:extLst>
              </a:tr>
              <a:tr h="2080457">
                <a:tc rowSpan="3">
                  <a:txBody>
                    <a:bodyPr/>
                    <a:lstStyle/>
                    <a:p>
                      <a:pPr algn="just">
                        <a:lnSpc>
                          <a:spcPct val="150000"/>
                        </a:lnSpc>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WATER BUSINESS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SMART WATER METERS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LDA and Municipality engaging on the Advisory Transactional Tender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b="1">
                          <a:effectLst/>
                          <a:latin typeface="Times New Roman" panose="02020603050405020304" pitchFamily="18" charset="0"/>
                          <a:ea typeface="Times New Roman" panose="02020603050405020304" pitchFamily="18" charset="0"/>
                          <a:cs typeface="Times New Roman" panose="02020603050405020304" pitchFamily="18" charset="0"/>
                        </a:rPr>
                        <a:t>Planning phase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The municipality is undergoing of complying with Section 116(1) of the MFMA for the appointment of the service provider to implement the project.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042813"/>
                  </a:ext>
                </a:extLst>
              </a:tr>
              <a:tr h="789591">
                <a:tc vMerge="1">
                  <a:txBody>
                    <a:bodyPr/>
                    <a:lstStyle/>
                    <a:p>
                      <a:endParaRPr lang="en-ZA"/>
                    </a:p>
                  </a:txBody>
                  <a:tcPr/>
                </a:tc>
                <a:tc rowSpan="2">
                  <a:txBody>
                    <a:bodyPr/>
                    <a:lstStyle/>
                    <a:p>
                      <a:pPr>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WATER LOSSES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Reducing leakages on both reticulation and bulk supply mains.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The process of installing meters will resolve this, the status is per the paragraph above.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4521796"/>
                  </a:ext>
                </a:extLst>
              </a:tr>
              <a:tr h="55509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Replace old toilet systens in Masilo, Majwemasweu and Makeleketla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800" dirty="0">
                          <a:effectLst/>
                          <a:latin typeface="Times New Roman" panose="02020603050405020304" pitchFamily="18" charset="0"/>
                          <a:ea typeface="Times New Roman" panose="02020603050405020304" pitchFamily="18" charset="0"/>
                          <a:cs typeface="Times New Roman" panose="02020603050405020304" pitchFamily="18" charset="0"/>
                        </a:rPr>
                        <a:t>The Sibanye Mine is evaluating the bids received from the tender, the final post-tender clarification meeting was on the 21 January 2021 with all the bidders that participated on tender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5992023"/>
                  </a:ext>
                </a:extLst>
              </a:tr>
              <a:tr h="555098">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273382"/>
                  </a:ext>
                </a:extLst>
              </a:tr>
            </a:tbl>
          </a:graphicData>
        </a:graphic>
      </p:graphicFrame>
      <p:pic>
        <p:nvPicPr>
          <p:cNvPr id="4" name="Picture 3"/>
          <p:cNvPicPr>
            <a:picLocks noChangeAspect="1"/>
          </p:cNvPicPr>
          <p:nvPr/>
        </p:nvPicPr>
        <p:blipFill>
          <a:blip r:embed="rId2"/>
          <a:stretch>
            <a:fillRect/>
          </a:stretch>
        </p:blipFill>
        <p:spPr>
          <a:xfrm>
            <a:off x="9578108" y="5513270"/>
            <a:ext cx="1011387" cy="1086112"/>
          </a:xfrm>
          <a:prstGeom prst="rect">
            <a:avLst/>
          </a:prstGeom>
        </p:spPr>
      </p:pic>
    </p:spTree>
    <p:extLst>
      <p:ext uri="{BB962C8B-B14F-4D97-AF65-F5344CB8AC3E}">
        <p14:creationId xmlns:p14="http://schemas.microsoft.com/office/powerpoint/2010/main" val="327220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333" y="839789"/>
            <a:ext cx="8596668" cy="1320800"/>
          </a:xfrm>
        </p:spPr>
        <p:txBody>
          <a:bodyPr/>
          <a:lstStyle/>
          <a:p>
            <a:r>
              <a:rPr lang="en-ZA" dirty="0" smtClean="0"/>
              <a:t> COVID-19 EXPENDITURE</a:t>
            </a:r>
            <a:endParaRPr lang="en-ZA" dirty="0"/>
          </a:p>
        </p:txBody>
      </p:sp>
      <p:sp>
        <p:nvSpPr>
          <p:cNvPr id="3" name="Content Placeholder 2"/>
          <p:cNvSpPr>
            <a:spLocks noGrp="1"/>
          </p:cNvSpPr>
          <p:nvPr>
            <p:ph idx="1"/>
          </p:nvPr>
        </p:nvSpPr>
        <p:spPr/>
        <p:txBody>
          <a:bodyPr>
            <a:normAutofit/>
          </a:bodyPr>
          <a:lstStyle/>
          <a:p>
            <a:pPr marL="0" indent="0">
              <a:buNone/>
            </a:pPr>
            <a:r>
              <a:rPr lang="en-GB" dirty="0" smtClean="0"/>
              <a:t> </a:t>
            </a:r>
            <a:r>
              <a:rPr lang="en-GB" dirty="0"/>
              <a:t>COVID-19 </a:t>
            </a:r>
            <a:r>
              <a:rPr lang="en-GB" dirty="0" smtClean="0"/>
              <a:t>EXPENDITURE</a:t>
            </a:r>
            <a:r>
              <a:rPr lang="en-GB" dirty="0"/>
              <a:t>: </a:t>
            </a:r>
            <a:r>
              <a:rPr lang="en-GB" dirty="0" smtClean="0"/>
              <a:t>MARCH-DECEMBER 2020 </a:t>
            </a:r>
            <a:r>
              <a:rPr lang="en-GB" dirty="0"/>
              <a:t>= </a:t>
            </a:r>
            <a:r>
              <a:rPr lang="en-GB" b="1" dirty="0"/>
              <a:t>R26 017 </a:t>
            </a:r>
            <a:r>
              <a:rPr lang="en-GB" b="1" dirty="0" smtClean="0"/>
              <a:t>286.60</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5535591"/>
              </p:ext>
            </p:extLst>
          </p:nvPr>
        </p:nvGraphicFramePr>
        <p:xfrm>
          <a:off x="424875" y="2937164"/>
          <a:ext cx="8849129" cy="2597265"/>
        </p:xfrm>
        <a:graphic>
          <a:graphicData uri="http://schemas.openxmlformats.org/drawingml/2006/table">
            <a:tbl>
              <a:tblPr firstRow="1" bandRow="1">
                <a:tableStyleId>{5C22544A-7EE6-4342-B048-85BDC9FD1C3A}</a:tableStyleId>
              </a:tblPr>
              <a:tblGrid>
                <a:gridCol w="2946873">
                  <a:extLst>
                    <a:ext uri="{9D8B030D-6E8A-4147-A177-3AD203B41FA5}">
                      <a16:colId xmlns:a16="http://schemas.microsoft.com/office/drawing/2014/main" val="2443838192"/>
                    </a:ext>
                  </a:extLst>
                </a:gridCol>
                <a:gridCol w="2946873">
                  <a:extLst>
                    <a:ext uri="{9D8B030D-6E8A-4147-A177-3AD203B41FA5}">
                      <a16:colId xmlns:a16="http://schemas.microsoft.com/office/drawing/2014/main" val="3805670101"/>
                    </a:ext>
                  </a:extLst>
                </a:gridCol>
                <a:gridCol w="2955383">
                  <a:extLst>
                    <a:ext uri="{9D8B030D-6E8A-4147-A177-3AD203B41FA5}">
                      <a16:colId xmlns:a16="http://schemas.microsoft.com/office/drawing/2014/main" val="3156121087"/>
                    </a:ext>
                  </a:extLst>
                </a:gridCol>
              </a:tblGrid>
              <a:tr h="633476">
                <a:tc>
                  <a:txBody>
                    <a:bodyPr/>
                    <a:lstStyle/>
                    <a:p>
                      <a:r>
                        <a:rPr lang="en-ZA" sz="1400" b="1" dirty="0" smtClean="0"/>
                        <a:t>PERIOD</a:t>
                      </a:r>
                      <a:endParaRPr lang="en-ZA" sz="1400" b="1" dirty="0"/>
                    </a:p>
                  </a:txBody>
                  <a:tcPr/>
                </a:tc>
                <a:tc>
                  <a:txBody>
                    <a:bodyPr/>
                    <a:lstStyle/>
                    <a:p>
                      <a:r>
                        <a:rPr lang="en-ZA" sz="1400" b="1" dirty="0" smtClean="0"/>
                        <a:t>ITEM</a:t>
                      </a:r>
                      <a:endParaRPr lang="en-ZA" sz="1400" b="1" dirty="0"/>
                    </a:p>
                  </a:txBody>
                  <a:tcPr/>
                </a:tc>
                <a:tc>
                  <a:txBody>
                    <a:bodyPr/>
                    <a:lstStyle/>
                    <a:p>
                      <a:r>
                        <a:rPr lang="en-ZA" sz="1400" b="1" dirty="0" smtClean="0"/>
                        <a:t>AMOUNT</a:t>
                      </a:r>
                      <a:endParaRPr lang="en-ZA" sz="1400" b="1" dirty="0"/>
                    </a:p>
                  </a:txBody>
                  <a:tcPr/>
                </a:tc>
                <a:extLst>
                  <a:ext uri="{0D108BD9-81ED-4DB2-BD59-A6C34878D82A}">
                    <a16:rowId xmlns:a16="http://schemas.microsoft.com/office/drawing/2014/main" val="3909428322"/>
                  </a:ext>
                </a:extLst>
              </a:tr>
              <a:tr h="763696">
                <a:tc rowSpan="3">
                  <a:txBody>
                    <a:bodyPr/>
                    <a:lstStyle/>
                    <a:p>
                      <a:endParaRPr lang="en-ZA" sz="1400" b="0" dirty="0" smtClean="0"/>
                    </a:p>
                    <a:p>
                      <a:endParaRPr lang="en-ZA" sz="1400" b="0" dirty="0" smtClean="0"/>
                    </a:p>
                    <a:p>
                      <a:r>
                        <a:rPr lang="en-ZA" sz="1400" b="0" dirty="0" smtClean="0"/>
                        <a:t>MARCH –DECEMBER 2020</a:t>
                      </a:r>
                      <a:endParaRPr lang="en-ZA" sz="1400" b="0" dirty="0"/>
                    </a:p>
                  </a:txBody>
                  <a:tcPr/>
                </a:tc>
                <a:tc>
                  <a:txBody>
                    <a:bodyPr/>
                    <a:lstStyle/>
                    <a:p>
                      <a:r>
                        <a:rPr lang="en-ZA" sz="1400" dirty="0" smtClean="0"/>
                        <a:t>MUNICIPAL</a:t>
                      </a:r>
                      <a:r>
                        <a:rPr lang="en-ZA" sz="1400" baseline="0" dirty="0" smtClean="0"/>
                        <a:t> INFRASTRUCTURE GRANT</a:t>
                      </a:r>
                      <a:endParaRPr lang="en-ZA" sz="1400" dirty="0"/>
                    </a:p>
                  </a:txBody>
                  <a:tcPr/>
                </a:tc>
                <a:tc>
                  <a:txBody>
                    <a:bodyPr/>
                    <a:lstStyle/>
                    <a:p>
                      <a:r>
                        <a:rPr lang="en-ZA" sz="1400" dirty="0" smtClean="0"/>
                        <a:t>R</a:t>
                      </a:r>
                      <a:r>
                        <a:rPr lang="en-ZA" sz="1400" baseline="0" dirty="0" smtClean="0"/>
                        <a:t> 13 008 643,30</a:t>
                      </a:r>
                      <a:endParaRPr lang="en-ZA" sz="1400" dirty="0"/>
                    </a:p>
                  </a:txBody>
                  <a:tcPr/>
                </a:tc>
                <a:extLst>
                  <a:ext uri="{0D108BD9-81ED-4DB2-BD59-A6C34878D82A}">
                    <a16:rowId xmlns:a16="http://schemas.microsoft.com/office/drawing/2014/main" val="1356291308"/>
                  </a:ext>
                </a:extLst>
              </a:tr>
              <a:tr h="436397">
                <a:tc vMerge="1">
                  <a:txBody>
                    <a:bodyPr/>
                    <a:lstStyle/>
                    <a:p>
                      <a:endParaRPr lang="en-ZA" dirty="0"/>
                    </a:p>
                  </a:txBody>
                  <a:tcPr/>
                </a:tc>
                <a:tc>
                  <a:txBody>
                    <a:bodyPr/>
                    <a:lstStyle/>
                    <a:p>
                      <a:r>
                        <a:rPr lang="en-ZA" sz="1400" dirty="0" smtClean="0"/>
                        <a:t>PPE</a:t>
                      </a:r>
                      <a:r>
                        <a:rPr lang="en-ZA" sz="1400" baseline="0" dirty="0" smtClean="0"/>
                        <a:t> and other materials</a:t>
                      </a:r>
                      <a:endParaRPr lang="en-ZA" sz="1400" dirty="0"/>
                    </a:p>
                  </a:txBody>
                  <a:tcPr/>
                </a:tc>
                <a:tc>
                  <a:txBody>
                    <a:bodyPr/>
                    <a:lstStyle/>
                    <a:p>
                      <a:r>
                        <a:rPr lang="en-ZA" sz="1400" dirty="0" smtClean="0"/>
                        <a:t>R 5 772 144.26</a:t>
                      </a:r>
                      <a:endParaRPr lang="en-ZA" sz="1400" dirty="0"/>
                    </a:p>
                  </a:txBody>
                  <a:tcPr/>
                </a:tc>
                <a:extLst>
                  <a:ext uri="{0D108BD9-81ED-4DB2-BD59-A6C34878D82A}">
                    <a16:rowId xmlns:a16="http://schemas.microsoft.com/office/drawing/2014/main" val="1770034320"/>
                  </a:ext>
                </a:extLst>
              </a:tr>
              <a:tr h="763696">
                <a:tc vMerge="1">
                  <a:txBody>
                    <a:bodyPr/>
                    <a:lstStyle/>
                    <a:p>
                      <a:endParaRPr lang="en-ZA" dirty="0"/>
                    </a:p>
                  </a:txBody>
                  <a:tcPr/>
                </a:tc>
                <a:tc>
                  <a:txBody>
                    <a:bodyPr/>
                    <a:lstStyle/>
                    <a:p>
                      <a:r>
                        <a:rPr lang="en-ZA" sz="1400" dirty="0" smtClean="0"/>
                        <a:t>Water</a:t>
                      </a:r>
                      <a:r>
                        <a:rPr lang="en-ZA" sz="1400" baseline="0" dirty="0" smtClean="0"/>
                        <a:t> &amp; Sanitation</a:t>
                      </a:r>
                    </a:p>
                    <a:p>
                      <a:endParaRPr lang="en-ZA" sz="1400" dirty="0"/>
                    </a:p>
                  </a:txBody>
                  <a:tcPr/>
                </a:tc>
                <a:tc>
                  <a:txBody>
                    <a:bodyPr/>
                    <a:lstStyle/>
                    <a:p>
                      <a:r>
                        <a:rPr lang="en-ZA" sz="1400" dirty="0" smtClean="0"/>
                        <a:t>R 8 335 341.00</a:t>
                      </a:r>
                      <a:endParaRPr lang="en-ZA" sz="1400" dirty="0"/>
                    </a:p>
                  </a:txBody>
                  <a:tcPr/>
                </a:tc>
                <a:extLst>
                  <a:ext uri="{0D108BD9-81ED-4DB2-BD59-A6C34878D82A}">
                    <a16:rowId xmlns:a16="http://schemas.microsoft.com/office/drawing/2014/main" val="3148514536"/>
                  </a:ext>
                </a:extLst>
              </a:tr>
            </a:tbl>
          </a:graphicData>
        </a:graphic>
      </p:graphicFrame>
      <p:pic>
        <p:nvPicPr>
          <p:cNvPr id="5" name="Picture 4"/>
          <p:cNvPicPr>
            <a:picLocks noChangeAspect="1"/>
          </p:cNvPicPr>
          <p:nvPr/>
        </p:nvPicPr>
        <p:blipFill>
          <a:blip r:embed="rId2"/>
          <a:stretch>
            <a:fillRect/>
          </a:stretch>
        </p:blipFill>
        <p:spPr>
          <a:xfrm>
            <a:off x="8238836" y="5906810"/>
            <a:ext cx="928260" cy="996844"/>
          </a:xfrm>
          <a:prstGeom prst="rect">
            <a:avLst/>
          </a:prstGeom>
        </p:spPr>
      </p:pic>
    </p:spTree>
    <p:extLst>
      <p:ext uri="{BB962C8B-B14F-4D97-AF65-F5344CB8AC3E}">
        <p14:creationId xmlns:p14="http://schemas.microsoft.com/office/powerpoint/2010/main" val="124701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UIF EXPENDITURE FOR 2020/21 F/Y</a:t>
            </a:r>
            <a:endParaRPr lang="en-ZA" dirty="0"/>
          </a:p>
        </p:txBody>
      </p:sp>
      <p:sp>
        <p:nvSpPr>
          <p:cNvPr id="3" name="Content Placeholder 2"/>
          <p:cNvSpPr>
            <a:spLocks noGrp="1"/>
          </p:cNvSpPr>
          <p:nvPr>
            <p:ph idx="1"/>
          </p:nvPr>
        </p:nvSpPr>
        <p:spPr/>
        <p:txBody>
          <a:bodyPr/>
          <a:lstStyle/>
          <a:p>
            <a:r>
              <a:rPr lang="en-GB" dirty="0"/>
              <a:t>UNAUTHORISED = TO BE CALCULATED AT YEAR END </a:t>
            </a:r>
            <a:endParaRPr lang="en-GB" dirty="0">
              <a:solidFill>
                <a:srgbClr val="FF0000"/>
              </a:solidFill>
            </a:endParaRPr>
          </a:p>
          <a:p>
            <a:r>
              <a:rPr lang="en-GB" dirty="0"/>
              <a:t>IRREGULAR Expenditure</a:t>
            </a:r>
          </a:p>
          <a:p>
            <a:pPr marL="0" indent="0">
              <a:buNone/>
            </a:pPr>
            <a:r>
              <a:rPr lang="en-GB" dirty="0"/>
              <a:t>June – December </a:t>
            </a:r>
            <a:r>
              <a:rPr lang="en-GB" dirty="0" smtClean="0"/>
              <a:t>2020 </a:t>
            </a:r>
            <a:r>
              <a:rPr lang="en-GB" dirty="0"/>
              <a:t>= R6 161 534.24</a:t>
            </a:r>
          </a:p>
          <a:p>
            <a:pPr marL="0" indent="0">
              <a:buNone/>
            </a:pPr>
            <a:endParaRPr lang="en-GB" dirty="0"/>
          </a:p>
          <a:p>
            <a:r>
              <a:rPr lang="en-GB" dirty="0"/>
              <a:t>FRUITLESS AND WASTEFUL Expenditure</a:t>
            </a:r>
          </a:p>
          <a:p>
            <a:pPr marL="0" indent="0">
              <a:buNone/>
            </a:pPr>
            <a:r>
              <a:rPr lang="en-GB" dirty="0"/>
              <a:t> </a:t>
            </a:r>
            <a:r>
              <a:rPr lang="en-GB" dirty="0" smtClean="0"/>
              <a:t>July 2020 – January 2021 =  R </a:t>
            </a:r>
            <a:r>
              <a:rPr lang="en-GB" b="1" dirty="0" smtClean="0"/>
              <a:t>521 336.75</a:t>
            </a:r>
            <a:endParaRPr lang="en-ZA" b="1" dirty="0"/>
          </a:p>
        </p:txBody>
      </p:sp>
      <p:pic>
        <p:nvPicPr>
          <p:cNvPr id="4" name="Picture 3"/>
          <p:cNvPicPr>
            <a:picLocks noChangeAspect="1"/>
          </p:cNvPicPr>
          <p:nvPr/>
        </p:nvPicPr>
        <p:blipFill>
          <a:blip r:embed="rId2"/>
          <a:stretch>
            <a:fillRect/>
          </a:stretch>
        </p:blipFill>
        <p:spPr>
          <a:xfrm>
            <a:off x="8164944" y="5788007"/>
            <a:ext cx="900551" cy="967087"/>
          </a:xfrm>
          <a:prstGeom prst="rect">
            <a:avLst/>
          </a:prstGeom>
        </p:spPr>
      </p:pic>
    </p:spTree>
    <p:extLst>
      <p:ext uri="{BB962C8B-B14F-4D97-AF65-F5344CB8AC3E}">
        <p14:creationId xmlns:p14="http://schemas.microsoft.com/office/powerpoint/2010/main" val="5032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INTERNAL AUDIT COMMITTEE AND MPAC</a:t>
            </a:r>
            <a:endParaRPr lang="en-ZA" dirty="0"/>
          </a:p>
        </p:txBody>
      </p:sp>
      <p:sp>
        <p:nvSpPr>
          <p:cNvPr id="3" name="Content Placeholder 2"/>
          <p:cNvSpPr>
            <a:spLocks noGrp="1"/>
          </p:cNvSpPr>
          <p:nvPr>
            <p:ph idx="1"/>
          </p:nvPr>
        </p:nvSpPr>
        <p:spPr/>
        <p:txBody>
          <a:bodyPr/>
          <a:lstStyle/>
          <a:p>
            <a:pPr algn="just"/>
            <a:r>
              <a:rPr lang="en-ZA" dirty="0" smtClean="0"/>
              <a:t>The Internal Audit committee for the Municipality has been not functional since the beginning of lock-down. The committee was however having regular sittings and ensured that  Internal </a:t>
            </a:r>
            <a:r>
              <a:rPr lang="en-ZA" dirty="0"/>
              <a:t>Audit </a:t>
            </a:r>
            <a:r>
              <a:rPr lang="en-ZA" dirty="0" smtClean="0"/>
              <a:t>Charter, Internal </a:t>
            </a:r>
            <a:r>
              <a:rPr lang="en-ZA" dirty="0"/>
              <a:t>Audit </a:t>
            </a:r>
            <a:r>
              <a:rPr lang="en-ZA" dirty="0" smtClean="0"/>
              <a:t>Methodology and Internal </a:t>
            </a:r>
            <a:r>
              <a:rPr lang="en-ZA" dirty="0"/>
              <a:t>Audit </a:t>
            </a:r>
            <a:r>
              <a:rPr lang="en-ZA" dirty="0" smtClean="0"/>
              <a:t>Plan have been developed.</a:t>
            </a:r>
            <a:endParaRPr lang="en-ZA" dirty="0"/>
          </a:p>
          <a:p>
            <a:pPr algn="just"/>
            <a:endParaRPr lang="en-ZA" dirty="0" smtClean="0"/>
          </a:p>
          <a:p>
            <a:pPr algn="just"/>
            <a:r>
              <a:rPr lang="en-ZA" dirty="0" smtClean="0"/>
              <a:t>The Municipality is in the process of establishing a new committee since the shared services term ended in October 2020.</a:t>
            </a:r>
          </a:p>
          <a:p>
            <a:pPr algn="just"/>
            <a:r>
              <a:rPr lang="en-ZA" dirty="0" smtClean="0"/>
              <a:t>MPAC has not had sittings in the previous and current financial year</a:t>
            </a:r>
          </a:p>
        </p:txBody>
      </p:sp>
      <p:pic>
        <p:nvPicPr>
          <p:cNvPr id="4" name="Picture 3"/>
          <p:cNvPicPr>
            <a:picLocks noChangeAspect="1"/>
          </p:cNvPicPr>
          <p:nvPr/>
        </p:nvPicPr>
        <p:blipFill>
          <a:blip r:embed="rId2"/>
          <a:stretch>
            <a:fillRect/>
          </a:stretch>
        </p:blipFill>
        <p:spPr>
          <a:xfrm>
            <a:off x="8091055" y="5740896"/>
            <a:ext cx="988290" cy="1061309"/>
          </a:xfrm>
          <a:prstGeom prst="rect">
            <a:avLst/>
          </a:prstGeom>
        </p:spPr>
      </p:pic>
    </p:spTree>
    <p:extLst>
      <p:ext uri="{BB962C8B-B14F-4D97-AF65-F5344CB8AC3E}">
        <p14:creationId xmlns:p14="http://schemas.microsoft.com/office/powerpoint/2010/main" val="302470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7855"/>
            <a:ext cx="8596668" cy="452581"/>
          </a:xfrm>
        </p:spPr>
        <p:txBody>
          <a:bodyPr>
            <a:normAutofit fontScale="90000"/>
          </a:bodyPr>
          <a:lstStyle/>
          <a:p>
            <a:r>
              <a:rPr lang="en-ZA" dirty="0" smtClean="0"/>
              <a:t>MASILONYANA LM SENIOR MANAGEMENT TEAM</a:t>
            </a:r>
            <a:endParaRPr lang="en-ZA" dirty="0"/>
          </a:p>
        </p:txBody>
      </p:sp>
      <p:sp>
        <p:nvSpPr>
          <p:cNvPr id="3" name="Content Placeholder 2"/>
          <p:cNvSpPr>
            <a:spLocks noGrp="1"/>
          </p:cNvSpPr>
          <p:nvPr>
            <p:ph idx="1"/>
          </p:nvPr>
        </p:nvSpPr>
        <p:spPr>
          <a:xfrm>
            <a:off x="677334" y="1043709"/>
            <a:ext cx="8596668" cy="4997654"/>
          </a:xfrm>
        </p:spPr>
        <p:txBody>
          <a:bodyPr>
            <a:normAutofit fontScale="47500" lnSpcReduction="20000"/>
          </a:bodyPr>
          <a:lstStyle/>
          <a:p>
            <a:pPr marL="0" indent="0">
              <a:buNone/>
            </a:pPr>
            <a:r>
              <a:rPr lang="en-ZA" b="1" dirty="0" smtClean="0"/>
              <a:t>Name:      </a:t>
            </a:r>
            <a:r>
              <a:rPr lang="en-ZA" dirty="0" smtClean="0"/>
              <a:t>Mr. Pule Tsekedi</a:t>
            </a:r>
          </a:p>
          <a:p>
            <a:pPr marL="0" indent="0">
              <a:buNone/>
            </a:pPr>
            <a:r>
              <a:rPr lang="en-ZA" b="1" dirty="0" smtClean="0"/>
              <a:t>Position:   </a:t>
            </a:r>
            <a:r>
              <a:rPr lang="en-ZA" dirty="0" smtClean="0"/>
              <a:t>Municipal Manager</a:t>
            </a:r>
          </a:p>
          <a:p>
            <a:pPr marL="0" indent="0">
              <a:buNone/>
            </a:pPr>
            <a:r>
              <a:rPr lang="en-ZA" b="1" dirty="0" smtClean="0"/>
              <a:t>Tel: </a:t>
            </a:r>
            <a:r>
              <a:rPr lang="en-ZA" dirty="0" smtClean="0"/>
              <a:t>	   072 464 7696</a:t>
            </a:r>
          </a:p>
          <a:p>
            <a:pPr marL="0" indent="0">
              <a:buNone/>
            </a:pPr>
            <a:r>
              <a:rPr lang="en-ZA" b="1" dirty="0" smtClean="0"/>
              <a:t>Email:        </a:t>
            </a:r>
            <a:r>
              <a:rPr lang="en-ZA" dirty="0" smtClean="0">
                <a:hlinkClick r:id="rId2"/>
              </a:rPr>
              <a:t>mm@Masilonyana.co.za</a:t>
            </a:r>
            <a:endParaRPr lang="en-ZA" dirty="0" smtClean="0"/>
          </a:p>
          <a:p>
            <a:endParaRPr lang="en-ZA" dirty="0" smtClean="0"/>
          </a:p>
          <a:p>
            <a:pPr marL="0" indent="0">
              <a:buNone/>
            </a:pPr>
            <a:r>
              <a:rPr lang="en-ZA" b="1" dirty="0" smtClean="0"/>
              <a:t>Name:        </a:t>
            </a:r>
            <a:r>
              <a:rPr lang="en-ZA" dirty="0" smtClean="0"/>
              <a:t>Ms. Michelle Sello</a:t>
            </a:r>
          </a:p>
          <a:p>
            <a:pPr marL="0" indent="0">
              <a:buNone/>
            </a:pPr>
            <a:r>
              <a:rPr lang="en-ZA" b="1" dirty="0" smtClean="0"/>
              <a:t>Position:     </a:t>
            </a:r>
            <a:r>
              <a:rPr lang="en-ZA" dirty="0" smtClean="0"/>
              <a:t>Acting Municipal Manager (Director Social &amp; Community Services)</a:t>
            </a:r>
          </a:p>
          <a:p>
            <a:pPr marL="0" indent="0">
              <a:buNone/>
            </a:pPr>
            <a:r>
              <a:rPr lang="en-ZA" b="1" dirty="0" smtClean="0"/>
              <a:t>Tel:            </a:t>
            </a:r>
            <a:r>
              <a:rPr lang="en-ZA" dirty="0" smtClean="0"/>
              <a:t>082 789 4619</a:t>
            </a:r>
          </a:p>
          <a:p>
            <a:pPr marL="0" indent="0">
              <a:buNone/>
            </a:pPr>
            <a:r>
              <a:rPr lang="en-ZA" b="1" dirty="0" smtClean="0"/>
              <a:t>Email:         </a:t>
            </a:r>
            <a:r>
              <a:rPr lang="en-ZA" dirty="0" smtClean="0">
                <a:hlinkClick r:id="rId3"/>
              </a:rPr>
              <a:t>msello@Masilonyana.co.za</a:t>
            </a:r>
            <a:endParaRPr lang="en-ZA" dirty="0" smtClean="0"/>
          </a:p>
          <a:p>
            <a:endParaRPr lang="en-ZA" dirty="0" smtClean="0"/>
          </a:p>
          <a:p>
            <a:endParaRPr lang="en-ZA" dirty="0"/>
          </a:p>
          <a:p>
            <a:pPr marL="0" indent="0">
              <a:buNone/>
            </a:pPr>
            <a:r>
              <a:rPr lang="en-ZA" b="1" dirty="0" smtClean="0"/>
              <a:t>Name:</a:t>
            </a:r>
            <a:r>
              <a:rPr lang="en-ZA" dirty="0" smtClean="0"/>
              <a:t>	     Ms. Lungile </a:t>
            </a:r>
            <a:r>
              <a:rPr lang="en-ZA" dirty="0" err="1" smtClean="0"/>
              <a:t>Mokoteli</a:t>
            </a:r>
            <a:endParaRPr lang="en-ZA" dirty="0" smtClean="0"/>
          </a:p>
          <a:p>
            <a:pPr marL="0" indent="0">
              <a:buNone/>
            </a:pPr>
            <a:r>
              <a:rPr lang="en-ZA" b="1" dirty="0" smtClean="0"/>
              <a:t>Position:     </a:t>
            </a:r>
            <a:r>
              <a:rPr lang="en-ZA" dirty="0" smtClean="0"/>
              <a:t>Director Infrastructure &amp; Technical Services</a:t>
            </a:r>
          </a:p>
          <a:p>
            <a:pPr marL="0" indent="0">
              <a:buNone/>
            </a:pPr>
            <a:r>
              <a:rPr lang="en-ZA" dirty="0" smtClean="0"/>
              <a:t>Tel:            083 511 8220</a:t>
            </a:r>
          </a:p>
          <a:p>
            <a:pPr marL="0" indent="0">
              <a:buNone/>
            </a:pPr>
            <a:r>
              <a:rPr lang="en-ZA" b="1" dirty="0" smtClean="0"/>
              <a:t>E-Mail:        </a:t>
            </a:r>
            <a:r>
              <a:rPr lang="en-ZA" dirty="0" smtClean="0">
                <a:hlinkClick r:id="rId4"/>
              </a:rPr>
              <a:t>lmokoteli@Masilonyana.co.za</a:t>
            </a:r>
            <a:endParaRPr lang="en-ZA" dirty="0" smtClean="0"/>
          </a:p>
          <a:p>
            <a:endParaRPr lang="en-ZA" dirty="0" smtClean="0"/>
          </a:p>
          <a:p>
            <a:endParaRPr lang="en-ZA" dirty="0"/>
          </a:p>
          <a:p>
            <a:pPr marL="0" indent="0">
              <a:buNone/>
            </a:pPr>
            <a:r>
              <a:rPr lang="en-ZA" b="1" dirty="0" smtClean="0"/>
              <a:t>Name:        </a:t>
            </a:r>
            <a:r>
              <a:rPr lang="en-ZA" dirty="0" smtClean="0"/>
              <a:t>Ms. Nthabeleng Mekana</a:t>
            </a:r>
          </a:p>
          <a:p>
            <a:pPr marL="0" indent="0">
              <a:buNone/>
            </a:pPr>
            <a:r>
              <a:rPr lang="en-ZA" b="1" dirty="0" smtClean="0"/>
              <a:t>Position:     </a:t>
            </a:r>
            <a:r>
              <a:rPr lang="en-ZA" dirty="0" smtClean="0"/>
              <a:t>Acting Chief Financial Officer</a:t>
            </a:r>
          </a:p>
          <a:p>
            <a:pPr marL="0" indent="0">
              <a:buNone/>
            </a:pPr>
            <a:r>
              <a:rPr lang="en-ZA" b="1" dirty="0" smtClean="0"/>
              <a:t>Tel:	</a:t>
            </a:r>
            <a:r>
              <a:rPr lang="en-ZA" dirty="0" smtClean="0"/>
              <a:t>     073 242 7969</a:t>
            </a:r>
          </a:p>
          <a:p>
            <a:pPr marL="0" indent="0">
              <a:buNone/>
            </a:pPr>
            <a:r>
              <a:rPr lang="en-ZA" b="1" dirty="0" smtClean="0"/>
              <a:t>Email   </a:t>
            </a:r>
            <a:r>
              <a:rPr lang="en-ZA" dirty="0" smtClean="0"/>
              <a:t>      </a:t>
            </a:r>
            <a:r>
              <a:rPr lang="en-ZA" dirty="0" smtClean="0">
                <a:hlinkClick r:id="rId5"/>
              </a:rPr>
              <a:t>nthabeleng@Masilonyana.co.za</a:t>
            </a:r>
            <a:endParaRPr lang="en-ZA" dirty="0" smtClean="0"/>
          </a:p>
          <a:p>
            <a:pPr marL="0" indent="0">
              <a:buNone/>
            </a:pPr>
            <a:endParaRPr lang="en-ZA" dirty="0"/>
          </a:p>
        </p:txBody>
      </p:sp>
      <p:pic>
        <p:nvPicPr>
          <p:cNvPr id="4" name="Picture 3"/>
          <p:cNvPicPr>
            <a:picLocks noChangeAspect="1"/>
          </p:cNvPicPr>
          <p:nvPr/>
        </p:nvPicPr>
        <p:blipFill>
          <a:blip r:embed="rId6"/>
          <a:stretch>
            <a:fillRect/>
          </a:stretch>
        </p:blipFill>
        <p:spPr>
          <a:xfrm>
            <a:off x="8307282" y="5819855"/>
            <a:ext cx="966720" cy="1038145"/>
          </a:xfrm>
          <a:prstGeom prst="rect">
            <a:avLst/>
          </a:prstGeom>
        </p:spPr>
      </p:pic>
    </p:spTree>
    <p:extLst>
      <p:ext uri="{BB962C8B-B14F-4D97-AF65-F5344CB8AC3E}">
        <p14:creationId xmlns:p14="http://schemas.microsoft.com/office/powerpoint/2010/main" val="295185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77332" y="2355273"/>
            <a:ext cx="8596669" cy="1874982"/>
          </a:xfrm>
        </p:spPr>
        <p:txBody>
          <a:bodyPr/>
          <a:lstStyle/>
          <a:p>
            <a:pPr algn="ctr"/>
            <a:endParaRPr lang="en-ZA" dirty="0" smtClean="0"/>
          </a:p>
          <a:p>
            <a:pPr algn="ctr"/>
            <a:r>
              <a:rPr lang="en-ZA" sz="3600" dirty="0" smtClean="0"/>
              <a:t>KEA LEBOHA</a:t>
            </a:r>
            <a:endParaRPr lang="en-ZA" sz="3600" dirty="0"/>
          </a:p>
          <a:p>
            <a:pPr algn="ctr"/>
            <a:endParaRPr lang="en-ZA" dirty="0" smtClean="0"/>
          </a:p>
          <a:p>
            <a:pPr algn="ctr"/>
            <a:endParaRPr lang="en-ZA" dirty="0"/>
          </a:p>
        </p:txBody>
      </p:sp>
      <p:pic>
        <p:nvPicPr>
          <p:cNvPr id="5" name="Picture 4"/>
          <p:cNvPicPr>
            <a:picLocks noChangeAspect="1"/>
          </p:cNvPicPr>
          <p:nvPr/>
        </p:nvPicPr>
        <p:blipFill>
          <a:blip r:embed="rId2"/>
          <a:stretch>
            <a:fillRect/>
          </a:stretch>
        </p:blipFill>
        <p:spPr>
          <a:xfrm>
            <a:off x="8617527" y="5643418"/>
            <a:ext cx="1069930" cy="1148981"/>
          </a:xfrm>
          <a:prstGeom prst="rect">
            <a:avLst/>
          </a:prstGeom>
        </p:spPr>
      </p:pic>
    </p:spTree>
    <p:extLst>
      <p:ext uri="{BB962C8B-B14F-4D97-AF65-F5344CB8AC3E}">
        <p14:creationId xmlns:p14="http://schemas.microsoft.com/office/powerpoint/2010/main" val="64048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OUTLINE	</a:t>
            </a:r>
            <a:endParaRPr lang="en-ZA" dirty="0"/>
          </a:p>
        </p:txBody>
      </p:sp>
      <p:sp>
        <p:nvSpPr>
          <p:cNvPr id="3" name="Content Placeholder 2"/>
          <p:cNvSpPr>
            <a:spLocks noGrp="1"/>
          </p:cNvSpPr>
          <p:nvPr>
            <p:ph idx="1"/>
          </p:nvPr>
        </p:nvSpPr>
        <p:spPr/>
        <p:txBody>
          <a:bodyPr/>
          <a:lstStyle/>
          <a:p>
            <a:r>
              <a:rPr lang="en-ZA" dirty="0" smtClean="0"/>
              <a:t>OVERVIEW</a:t>
            </a:r>
          </a:p>
          <a:p>
            <a:r>
              <a:rPr lang="en-ZA" dirty="0" smtClean="0"/>
              <a:t>INSTITUTIONAL CAPACITY</a:t>
            </a:r>
          </a:p>
          <a:p>
            <a:r>
              <a:rPr lang="en-ZA" dirty="0" smtClean="0"/>
              <a:t>IMPLEMENTATION OF POST AUDIT ACTION PLAN</a:t>
            </a:r>
          </a:p>
          <a:p>
            <a:r>
              <a:rPr lang="en-ZA" dirty="0" smtClean="0"/>
              <a:t>STATE </a:t>
            </a:r>
            <a:r>
              <a:rPr lang="en-ZA" dirty="0"/>
              <a:t>OF </a:t>
            </a:r>
            <a:r>
              <a:rPr lang="en-ZA" dirty="0" smtClean="0"/>
              <a:t>FINANCES</a:t>
            </a:r>
          </a:p>
          <a:p>
            <a:r>
              <a:rPr lang="en-ZA" dirty="0" smtClean="0"/>
              <a:t>INTERNAL </a:t>
            </a:r>
            <a:r>
              <a:rPr lang="en-ZA" dirty="0"/>
              <a:t>AUDIT </a:t>
            </a:r>
            <a:r>
              <a:rPr lang="en-ZA" dirty="0" smtClean="0"/>
              <a:t>COMMITTEE and MPACs</a:t>
            </a:r>
            <a:endParaRPr lang="en-ZA" dirty="0"/>
          </a:p>
          <a:p>
            <a:endParaRPr lang="en-ZA" dirty="0" smtClean="0"/>
          </a:p>
        </p:txBody>
      </p:sp>
      <p:pic>
        <p:nvPicPr>
          <p:cNvPr id="4" name="Picture 3"/>
          <p:cNvPicPr>
            <a:picLocks noChangeAspect="1"/>
          </p:cNvPicPr>
          <p:nvPr/>
        </p:nvPicPr>
        <p:blipFill>
          <a:blip r:embed="rId2"/>
          <a:stretch>
            <a:fillRect/>
          </a:stretch>
        </p:blipFill>
        <p:spPr>
          <a:xfrm>
            <a:off x="8035636" y="5791414"/>
            <a:ext cx="734296" cy="788549"/>
          </a:xfrm>
          <a:prstGeom prst="rect">
            <a:avLst/>
          </a:prstGeom>
        </p:spPr>
      </p:pic>
    </p:spTree>
    <p:extLst>
      <p:ext uri="{BB962C8B-B14F-4D97-AF65-F5344CB8AC3E}">
        <p14:creationId xmlns:p14="http://schemas.microsoft.com/office/powerpoint/2010/main" val="11095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Overview of MLM</a:t>
            </a:r>
            <a:endParaRPr lang="en-ZA" dirty="0"/>
          </a:p>
        </p:txBody>
      </p:sp>
      <p:sp>
        <p:nvSpPr>
          <p:cNvPr id="3" name="Content Placeholder 2"/>
          <p:cNvSpPr>
            <a:spLocks noGrp="1"/>
          </p:cNvSpPr>
          <p:nvPr>
            <p:ph idx="1"/>
          </p:nvPr>
        </p:nvSpPr>
        <p:spPr>
          <a:xfrm>
            <a:off x="665018" y="1505527"/>
            <a:ext cx="8608984" cy="4535835"/>
          </a:xfrm>
        </p:spPr>
        <p:txBody>
          <a:bodyPr>
            <a:normAutofit/>
          </a:bodyPr>
          <a:lstStyle/>
          <a:p>
            <a:pPr algn="just"/>
            <a:r>
              <a:rPr lang="en-US" dirty="0">
                <a:cs typeface="Arial" panose="020B0604020202020204" pitchFamily="34" charset="0"/>
              </a:rPr>
              <a:t>The municipality comprises of four towns which are Theunissen (the administrative head office), Brandfort, Winburg </a:t>
            </a:r>
            <a:r>
              <a:rPr lang="en-US" dirty="0" smtClean="0">
                <a:cs typeface="Arial" panose="020B0604020202020204" pitchFamily="34" charset="0"/>
              </a:rPr>
              <a:t>and Verkeerdevlei</a:t>
            </a:r>
            <a:endParaRPr lang="en-ZA" dirty="0">
              <a:cs typeface="Arial" panose="020B0604020202020204" pitchFamily="34" charset="0"/>
            </a:endParaRPr>
          </a:p>
          <a:p>
            <a:pPr algn="just"/>
            <a:r>
              <a:rPr lang="en-US" dirty="0">
                <a:cs typeface="Arial" panose="020B0604020202020204" pitchFamily="34" charset="0"/>
              </a:rPr>
              <a:t>Masilonyana Local Municipality</a:t>
            </a:r>
            <a:r>
              <a:rPr lang="af-ZA" dirty="0">
                <a:cs typeface="Arial" panose="020B0604020202020204" pitchFamily="34" charset="0"/>
              </a:rPr>
              <a:t> covering an area of 679 725.2 ha</a:t>
            </a:r>
            <a:r>
              <a:rPr lang="en-US" dirty="0">
                <a:cs typeface="Arial" panose="020B0604020202020204" pitchFamily="34" charset="0"/>
              </a:rPr>
              <a:t> forms part of </a:t>
            </a:r>
            <a:r>
              <a:rPr lang="en-US" dirty="0" smtClean="0">
                <a:cs typeface="Arial" panose="020B0604020202020204" pitchFamily="34" charset="0"/>
              </a:rPr>
              <a:t>Lejweleputswa </a:t>
            </a:r>
            <a:r>
              <a:rPr lang="en-US" dirty="0">
                <a:cs typeface="Arial" panose="020B0604020202020204" pitchFamily="34" charset="0"/>
              </a:rPr>
              <a:t>District </a:t>
            </a:r>
            <a:r>
              <a:rPr lang="en-US" dirty="0" smtClean="0">
                <a:cs typeface="Arial" panose="020B0604020202020204" pitchFamily="34" charset="0"/>
              </a:rPr>
              <a:t>Municipality</a:t>
            </a:r>
            <a:r>
              <a:rPr lang="en-ZA" dirty="0">
                <a:cs typeface="Arial" panose="020B0604020202020204" pitchFamily="34" charset="0"/>
              </a:rPr>
              <a:t> </a:t>
            </a:r>
            <a:r>
              <a:rPr lang="en-ZA" dirty="0" smtClean="0">
                <a:cs typeface="Arial" panose="020B0604020202020204" pitchFamily="34" charset="0"/>
              </a:rPr>
              <a:t>with a total population </a:t>
            </a:r>
            <a:r>
              <a:rPr lang="en-ZA" dirty="0">
                <a:cs typeface="Arial" panose="020B0604020202020204" pitchFamily="34" charset="0"/>
              </a:rPr>
              <a:t>is 62 720</a:t>
            </a:r>
          </a:p>
          <a:p>
            <a:pPr marL="0" indent="0" algn="just">
              <a:buNone/>
            </a:pPr>
            <a:r>
              <a:rPr lang="en-ZA" dirty="0">
                <a:cs typeface="Arial" panose="020B0604020202020204" pitchFamily="34" charset="0"/>
              </a:rPr>
              <a:t>It consists of ten (10) wards distributed </a:t>
            </a:r>
            <a:r>
              <a:rPr lang="en-ZA" dirty="0" smtClean="0">
                <a:cs typeface="Arial" panose="020B0604020202020204" pitchFamily="34" charset="0"/>
              </a:rPr>
              <a:t>as follows;</a:t>
            </a:r>
          </a:p>
          <a:p>
            <a:pPr marL="0" indent="0" algn="just">
              <a:buNone/>
            </a:pPr>
            <a:r>
              <a:rPr lang="en-ZA" dirty="0" smtClean="0">
                <a:cs typeface="Arial" panose="020B0604020202020204" pitchFamily="34" charset="0"/>
              </a:rPr>
              <a:t>Theunissen- </a:t>
            </a:r>
            <a:r>
              <a:rPr lang="en-ZA" dirty="0">
                <a:cs typeface="Arial" panose="020B0604020202020204" pitchFamily="34" charset="0"/>
              </a:rPr>
              <a:t>3,6,7,8 and </a:t>
            </a:r>
            <a:r>
              <a:rPr lang="en-ZA" dirty="0" smtClean="0">
                <a:cs typeface="Arial" panose="020B0604020202020204" pitchFamily="34" charset="0"/>
              </a:rPr>
              <a:t>9</a:t>
            </a:r>
          </a:p>
          <a:p>
            <a:pPr marL="0" indent="0" algn="just">
              <a:buNone/>
            </a:pPr>
            <a:r>
              <a:rPr lang="en-ZA" dirty="0" smtClean="0">
                <a:cs typeface="Arial" panose="020B0604020202020204" pitchFamily="34" charset="0"/>
              </a:rPr>
              <a:t>Brandfort- 1,2 and 10</a:t>
            </a:r>
          </a:p>
          <a:p>
            <a:pPr marL="0" indent="0" algn="just">
              <a:buNone/>
            </a:pPr>
            <a:r>
              <a:rPr lang="en-ZA" dirty="0" smtClean="0">
                <a:cs typeface="Arial" panose="020B0604020202020204" pitchFamily="34" charset="0"/>
              </a:rPr>
              <a:t>Winburg- 4 and 5</a:t>
            </a:r>
          </a:p>
          <a:p>
            <a:pPr marL="0" indent="0" algn="just">
              <a:buNone/>
            </a:pPr>
            <a:r>
              <a:rPr lang="en-ZA" dirty="0" smtClean="0">
                <a:cs typeface="Arial" panose="020B0604020202020204" pitchFamily="34" charset="0"/>
              </a:rPr>
              <a:t>Verkeerdevlei- 3</a:t>
            </a:r>
            <a:endParaRPr lang="en-ZA"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044873" y="5820854"/>
            <a:ext cx="835896" cy="897656"/>
          </a:xfrm>
          <a:prstGeom prst="rect">
            <a:avLst/>
          </a:prstGeom>
        </p:spPr>
      </p:pic>
    </p:spTree>
    <p:extLst>
      <p:ext uri="{BB962C8B-B14F-4D97-AF65-F5344CB8AC3E}">
        <p14:creationId xmlns:p14="http://schemas.microsoft.com/office/powerpoint/2010/main" val="374564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INSTITUTIONAL CAPACITY IN SENIOR MANAGEMENT POSITIONS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291160"/>
              </p:ext>
            </p:extLst>
          </p:nvPr>
        </p:nvGraphicFramePr>
        <p:xfrm>
          <a:off x="677333" y="2216727"/>
          <a:ext cx="6961139" cy="4424217"/>
        </p:xfrm>
        <a:graphic>
          <a:graphicData uri="http://schemas.openxmlformats.org/drawingml/2006/table">
            <a:tbl>
              <a:tblPr firstRow="1" firstCol="1" bandRow="1">
                <a:tableStyleId>{5C22544A-7EE6-4342-B048-85BDC9FD1C3A}</a:tableStyleId>
              </a:tblPr>
              <a:tblGrid>
                <a:gridCol w="3168211">
                  <a:extLst>
                    <a:ext uri="{9D8B030D-6E8A-4147-A177-3AD203B41FA5}">
                      <a16:colId xmlns:a16="http://schemas.microsoft.com/office/drawing/2014/main" val="2013276532"/>
                    </a:ext>
                  </a:extLst>
                </a:gridCol>
                <a:gridCol w="3792928">
                  <a:extLst>
                    <a:ext uri="{9D8B030D-6E8A-4147-A177-3AD203B41FA5}">
                      <a16:colId xmlns:a16="http://schemas.microsoft.com/office/drawing/2014/main" val="4161136801"/>
                    </a:ext>
                  </a:extLst>
                </a:gridCol>
              </a:tblGrid>
              <a:tr h="632031">
                <a:tc>
                  <a:txBody>
                    <a:bodyPr/>
                    <a:lstStyle/>
                    <a:p>
                      <a:pPr algn="just">
                        <a:lnSpc>
                          <a:spcPts val="1450"/>
                        </a:lnSpc>
                        <a:spcAft>
                          <a:spcPts val="0"/>
                        </a:spcAft>
                      </a:pPr>
                      <a:r>
                        <a:rPr lang="en-GB" sz="1100" dirty="0">
                          <a:effectLst/>
                        </a:rPr>
                        <a:t>POST</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450"/>
                        </a:lnSpc>
                        <a:spcAft>
                          <a:spcPts val="0"/>
                        </a:spcAft>
                      </a:pPr>
                      <a:r>
                        <a:rPr lang="en-GB" sz="1100" dirty="0">
                          <a:effectLst/>
                        </a:rPr>
                        <a:t>STATUS</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42400601"/>
                  </a:ext>
                </a:extLst>
              </a:tr>
              <a:tr h="632031">
                <a:tc>
                  <a:txBody>
                    <a:bodyPr/>
                    <a:lstStyle/>
                    <a:p>
                      <a:pPr algn="just">
                        <a:lnSpc>
                          <a:spcPts val="1450"/>
                        </a:lnSpc>
                        <a:spcAft>
                          <a:spcPts val="0"/>
                        </a:spcAft>
                      </a:pPr>
                      <a:r>
                        <a:rPr lang="en-GB" sz="1100" dirty="0">
                          <a:effectLst/>
                        </a:rPr>
                        <a:t>MUNICIPAL MANAGER</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ctr">
                        <a:lnSpc>
                          <a:spcPts val="1450"/>
                        </a:lnSpc>
                        <a:spcAft>
                          <a:spcPts val="0"/>
                        </a:spcAft>
                        <a:buFont typeface="Wingdings" panose="05000000000000000000" pitchFamily="2" charset="2"/>
                        <a:buChar char=""/>
                      </a:pPr>
                      <a:r>
                        <a:rPr lang="en-GB" sz="1100" dirty="0">
                          <a:effectLst/>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4825644"/>
                  </a:ext>
                </a:extLst>
              </a:tr>
              <a:tr h="632031">
                <a:tc>
                  <a:txBody>
                    <a:bodyPr/>
                    <a:lstStyle/>
                    <a:p>
                      <a:pPr algn="just">
                        <a:lnSpc>
                          <a:spcPts val="1450"/>
                        </a:lnSpc>
                        <a:spcAft>
                          <a:spcPts val="0"/>
                        </a:spcAft>
                      </a:pPr>
                      <a:r>
                        <a:rPr lang="en-GB" sz="1100" dirty="0">
                          <a:effectLst/>
                        </a:rPr>
                        <a:t>CHIEF FINANCIAL OFFICER</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450"/>
                        </a:lnSpc>
                        <a:spcAft>
                          <a:spcPts val="0"/>
                        </a:spcAft>
                      </a:pPr>
                      <a:r>
                        <a:rPr lang="en-GB" sz="1100" dirty="0">
                          <a:effectLst/>
                        </a:rPr>
                        <a:t>X</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9071593"/>
                  </a:ext>
                </a:extLst>
              </a:tr>
              <a:tr h="632031">
                <a:tc>
                  <a:txBody>
                    <a:bodyPr/>
                    <a:lstStyle/>
                    <a:p>
                      <a:pPr algn="just">
                        <a:lnSpc>
                          <a:spcPts val="1450"/>
                        </a:lnSpc>
                        <a:spcAft>
                          <a:spcPts val="0"/>
                        </a:spcAft>
                      </a:pPr>
                      <a:r>
                        <a:rPr lang="en-GB" sz="1100" dirty="0">
                          <a:effectLst/>
                        </a:rPr>
                        <a:t>DIRECTOR TECHNICAL SERVICES</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ctr">
                        <a:lnSpc>
                          <a:spcPts val="1450"/>
                        </a:lnSpc>
                        <a:spcAft>
                          <a:spcPts val="0"/>
                        </a:spcAft>
                        <a:buFont typeface="Wingdings" panose="05000000000000000000" pitchFamily="2" charset="2"/>
                        <a:buChar char=""/>
                      </a:pPr>
                      <a:r>
                        <a:rPr lang="en-GB" sz="1100" dirty="0">
                          <a:effectLst/>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8135538"/>
                  </a:ext>
                </a:extLst>
              </a:tr>
              <a:tr h="1264062">
                <a:tc>
                  <a:txBody>
                    <a:bodyPr/>
                    <a:lstStyle/>
                    <a:p>
                      <a:pPr algn="just">
                        <a:lnSpc>
                          <a:spcPts val="1450"/>
                        </a:lnSpc>
                        <a:spcAft>
                          <a:spcPts val="0"/>
                        </a:spcAft>
                      </a:pPr>
                      <a:r>
                        <a:rPr lang="en-GB" sz="1100" dirty="0">
                          <a:effectLst/>
                        </a:rPr>
                        <a:t>DIRECTOR COMMUNITY AND SOCIAL SERVICES</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ctr">
                        <a:lnSpc>
                          <a:spcPts val="1450"/>
                        </a:lnSpc>
                        <a:spcAft>
                          <a:spcPts val="0"/>
                        </a:spcAft>
                        <a:buFont typeface="Wingdings" panose="05000000000000000000" pitchFamily="2" charset="2"/>
                        <a:buChar char=""/>
                      </a:pPr>
                      <a:r>
                        <a:rPr lang="en-GB" sz="1100" dirty="0">
                          <a:effectLst/>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68629503"/>
                  </a:ext>
                </a:extLst>
              </a:tr>
              <a:tr h="632031">
                <a:tc>
                  <a:txBody>
                    <a:bodyPr/>
                    <a:lstStyle/>
                    <a:p>
                      <a:pPr algn="just">
                        <a:lnSpc>
                          <a:spcPts val="1450"/>
                        </a:lnSpc>
                        <a:spcAft>
                          <a:spcPts val="0"/>
                        </a:spcAft>
                      </a:pPr>
                      <a:r>
                        <a:rPr lang="en-GB" sz="1100" dirty="0">
                          <a:effectLst/>
                        </a:rPr>
                        <a:t>DIRECTOR CORPORATE SERVICES</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450"/>
                        </a:lnSpc>
                        <a:spcAft>
                          <a:spcPts val="0"/>
                        </a:spcAft>
                      </a:pPr>
                      <a:r>
                        <a:rPr lang="en-GB" sz="1100" dirty="0">
                          <a:effectLst/>
                        </a:rPr>
                        <a:t>X</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9597372"/>
                  </a:ext>
                </a:extLst>
              </a:tr>
            </a:tbl>
          </a:graphicData>
        </a:graphic>
      </p:graphicFrame>
      <p:pic>
        <p:nvPicPr>
          <p:cNvPr id="6" name="Picture 5"/>
          <p:cNvPicPr>
            <a:picLocks noChangeAspect="1"/>
          </p:cNvPicPr>
          <p:nvPr/>
        </p:nvPicPr>
        <p:blipFill>
          <a:blip r:embed="rId2"/>
          <a:stretch>
            <a:fillRect/>
          </a:stretch>
        </p:blipFill>
        <p:spPr>
          <a:xfrm>
            <a:off x="7883111" y="5837382"/>
            <a:ext cx="748276" cy="803562"/>
          </a:xfrm>
          <a:prstGeom prst="rect">
            <a:avLst/>
          </a:prstGeom>
        </p:spPr>
      </p:pic>
    </p:spTree>
    <p:extLst>
      <p:ext uri="{BB962C8B-B14F-4D97-AF65-F5344CB8AC3E}">
        <p14:creationId xmlns:p14="http://schemas.microsoft.com/office/powerpoint/2010/main" val="76319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Implementation of the audit action plan</a:t>
            </a:r>
            <a:endParaRPr lang="en-ZA" dirty="0"/>
          </a:p>
        </p:txBody>
      </p:sp>
      <p:sp>
        <p:nvSpPr>
          <p:cNvPr id="3" name="Content Placeholder 2"/>
          <p:cNvSpPr>
            <a:spLocks noGrp="1"/>
          </p:cNvSpPr>
          <p:nvPr>
            <p:ph idx="1"/>
          </p:nvPr>
        </p:nvSpPr>
        <p:spPr/>
        <p:txBody>
          <a:bodyPr/>
          <a:lstStyle/>
          <a:p>
            <a:r>
              <a:rPr lang="en-ZA" dirty="0" smtClean="0"/>
              <a:t>Audit </a:t>
            </a:r>
            <a:r>
              <a:rPr lang="en-ZA" dirty="0"/>
              <a:t>Action </a:t>
            </a:r>
            <a:r>
              <a:rPr lang="en-ZA" dirty="0" smtClean="0"/>
              <a:t>Plan for 2016/17 was  implemented </a:t>
            </a:r>
            <a:r>
              <a:rPr lang="en-ZA" dirty="0"/>
              <a:t>according to the recommendations of the Auditor General on issues which were raised and affected the audit </a:t>
            </a:r>
            <a:r>
              <a:rPr lang="en-ZA" dirty="0" smtClean="0"/>
              <a:t>outcome.</a:t>
            </a:r>
            <a:endParaRPr lang="en-ZA" b="1" dirty="0"/>
          </a:p>
          <a:p>
            <a:r>
              <a:rPr lang="en-GB" dirty="0" smtClean="0">
                <a:solidFill>
                  <a:schemeClr val="tx1"/>
                </a:solidFill>
              </a:rPr>
              <a:t>The </a:t>
            </a:r>
            <a:r>
              <a:rPr lang="en-GB" dirty="0">
                <a:solidFill>
                  <a:schemeClr val="tx1"/>
                </a:solidFill>
              </a:rPr>
              <a:t>municipality will develop an updated Action Plan after being </a:t>
            </a:r>
            <a:r>
              <a:rPr lang="en-GB" dirty="0" smtClean="0">
                <a:solidFill>
                  <a:schemeClr val="tx1"/>
                </a:solidFill>
              </a:rPr>
              <a:t>audited (anticipated completion date by Auditor- General  is 31 May 2021)for </a:t>
            </a:r>
            <a:r>
              <a:rPr lang="en-GB" dirty="0">
                <a:solidFill>
                  <a:schemeClr val="tx1"/>
                </a:solidFill>
              </a:rPr>
              <a:t>the previous financial years that were not audited.</a:t>
            </a:r>
          </a:p>
        </p:txBody>
      </p:sp>
      <p:pic>
        <p:nvPicPr>
          <p:cNvPr id="4" name="Picture 3"/>
          <p:cNvPicPr>
            <a:picLocks noChangeAspect="1"/>
          </p:cNvPicPr>
          <p:nvPr/>
        </p:nvPicPr>
        <p:blipFill>
          <a:blip r:embed="rId2"/>
          <a:stretch>
            <a:fillRect/>
          </a:stretch>
        </p:blipFill>
        <p:spPr>
          <a:xfrm>
            <a:off x="8100290" y="5842560"/>
            <a:ext cx="798951" cy="857981"/>
          </a:xfrm>
          <a:prstGeom prst="rect">
            <a:avLst/>
          </a:prstGeom>
        </p:spPr>
      </p:pic>
    </p:spTree>
    <p:extLst>
      <p:ext uri="{BB962C8B-B14F-4D97-AF65-F5344CB8AC3E}">
        <p14:creationId xmlns:p14="http://schemas.microsoft.com/office/powerpoint/2010/main" val="190490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STATE OF FINANCES </a:t>
            </a:r>
            <a:endParaRPr lang="en-ZA"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a:t>Creditors books as at 31 January 2021 </a:t>
            </a:r>
            <a:r>
              <a:rPr lang="en-GB" dirty="0">
                <a:solidFill>
                  <a:srgbClr val="FF0000"/>
                </a:solidFill>
              </a:rPr>
              <a:t>– </a:t>
            </a:r>
            <a:r>
              <a:rPr lang="en-GB" dirty="0">
                <a:solidFill>
                  <a:schemeClr val="tx1"/>
                </a:solidFill>
              </a:rPr>
              <a:t>R </a:t>
            </a:r>
            <a:r>
              <a:rPr lang="en-GB" dirty="0" smtClean="0">
                <a:solidFill>
                  <a:schemeClr val="tx1"/>
                </a:solidFill>
              </a:rPr>
              <a:t>133 338 405.00</a:t>
            </a:r>
          </a:p>
          <a:p>
            <a:pPr>
              <a:buFont typeface="Wingdings" panose="05000000000000000000" pitchFamily="2" charset="2"/>
              <a:buChar char="v"/>
            </a:pPr>
            <a:endParaRPr lang="en-GB" dirty="0">
              <a:solidFill>
                <a:srgbClr val="FF0000"/>
              </a:solidFill>
            </a:endParaRPr>
          </a:p>
        </p:txBody>
      </p:sp>
      <p:pic>
        <p:nvPicPr>
          <p:cNvPr id="4" name="Picture 3"/>
          <p:cNvPicPr>
            <a:picLocks noChangeAspect="1"/>
          </p:cNvPicPr>
          <p:nvPr/>
        </p:nvPicPr>
        <p:blipFill>
          <a:blip r:embed="rId2"/>
          <a:stretch>
            <a:fillRect/>
          </a:stretch>
        </p:blipFill>
        <p:spPr>
          <a:xfrm>
            <a:off x="7841672" y="5788007"/>
            <a:ext cx="900551" cy="9670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53560743"/>
              </p:ext>
            </p:extLst>
          </p:nvPr>
        </p:nvGraphicFramePr>
        <p:xfrm>
          <a:off x="951345" y="3001816"/>
          <a:ext cx="6230981" cy="2339880"/>
        </p:xfrm>
        <a:graphic>
          <a:graphicData uri="http://schemas.openxmlformats.org/drawingml/2006/table">
            <a:tbl>
              <a:tblPr firstRow="1" firstCol="1" bandRow="1">
                <a:tableStyleId>{5C22544A-7EE6-4342-B048-85BDC9FD1C3A}</a:tableStyleId>
              </a:tblPr>
              <a:tblGrid>
                <a:gridCol w="3652149">
                  <a:extLst>
                    <a:ext uri="{9D8B030D-6E8A-4147-A177-3AD203B41FA5}">
                      <a16:colId xmlns:a16="http://schemas.microsoft.com/office/drawing/2014/main" val="1779860987"/>
                    </a:ext>
                  </a:extLst>
                </a:gridCol>
                <a:gridCol w="2578832">
                  <a:extLst>
                    <a:ext uri="{9D8B030D-6E8A-4147-A177-3AD203B41FA5}">
                      <a16:colId xmlns:a16="http://schemas.microsoft.com/office/drawing/2014/main" val="158655602"/>
                    </a:ext>
                  </a:extLst>
                </a:gridCol>
              </a:tblGrid>
              <a:tr h="584970">
                <a:tc>
                  <a:txBody>
                    <a:bodyPr/>
                    <a:lstStyle/>
                    <a:p>
                      <a:pPr>
                        <a:lnSpc>
                          <a:spcPct val="150000"/>
                        </a:lnSpc>
                        <a:spcAft>
                          <a:spcPts val="0"/>
                        </a:spcAft>
                      </a:pPr>
                      <a:r>
                        <a:rPr lang="en-US" sz="1100" dirty="0">
                          <a:effectLst/>
                        </a:rPr>
                        <a:t>Creditors</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a:effectLst/>
                        </a:rPr>
                        <a:t>Total Debt</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4009078"/>
                  </a:ext>
                </a:extLst>
              </a:tr>
              <a:tr h="584970">
                <a:tc>
                  <a:txBody>
                    <a:bodyPr/>
                    <a:lstStyle/>
                    <a:p>
                      <a:pPr>
                        <a:lnSpc>
                          <a:spcPct val="150000"/>
                        </a:lnSpc>
                        <a:spcAft>
                          <a:spcPts val="0"/>
                        </a:spcAft>
                      </a:pPr>
                      <a:r>
                        <a:rPr lang="en-US" sz="1100" dirty="0">
                          <a:effectLst/>
                        </a:rPr>
                        <a:t>Eskom</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a:effectLst/>
                        </a:rPr>
                        <a:t>R   </a:t>
                      </a:r>
                      <a:r>
                        <a:rPr lang="en-US" sz="1100" dirty="0" smtClean="0">
                          <a:effectLst/>
                        </a:rPr>
                        <a:t>83 764 065.60</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94473459"/>
                  </a:ext>
                </a:extLst>
              </a:tr>
              <a:tr h="584970">
                <a:tc>
                  <a:txBody>
                    <a:bodyPr/>
                    <a:lstStyle/>
                    <a:p>
                      <a:pPr>
                        <a:lnSpc>
                          <a:spcPct val="150000"/>
                        </a:lnSpc>
                        <a:spcAft>
                          <a:spcPts val="0"/>
                        </a:spcAft>
                      </a:pPr>
                      <a:r>
                        <a:rPr lang="en-US" sz="1100" dirty="0" smtClean="0">
                          <a:effectLst/>
                        </a:rPr>
                        <a:t>3</a:t>
                      </a:r>
                      <a:r>
                        <a:rPr lang="en-US" sz="1100" baseline="30000" dirty="0" smtClean="0">
                          <a:effectLst/>
                        </a:rPr>
                        <a:t>rd</a:t>
                      </a:r>
                      <a:r>
                        <a:rPr lang="en-US" sz="1100" baseline="0" dirty="0" smtClean="0">
                          <a:effectLst/>
                        </a:rPr>
                        <a:t> Parties</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smtClean="0">
                          <a:effectLst/>
                        </a:rPr>
                        <a:t>R 37 910 156.64</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63494251"/>
                  </a:ext>
                </a:extLst>
              </a:tr>
              <a:tr h="584970">
                <a:tc>
                  <a:txBody>
                    <a:bodyPr/>
                    <a:lstStyle/>
                    <a:p>
                      <a:pPr>
                        <a:lnSpc>
                          <a:spcPct val="150000"/>
                        </a:lnSpc>
                        <a:spcAft>
                          <a:spcPts val="0"/>
                        </a:spcAft>
                      </a:pPr>
                      <a:r>
                        <a:rPr lang="en-US" sz="1100" dirty="0" err="1" smtClean="0">
                          <a:effectLst/>
                        </a:rPr>
                        <a:t>Sandvet</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a:effectLst/>
                        </a:rPr>
                        <a:t>R    </a:t>
                      </a:r>
                      <a:r>
                        <a:rPr lang="en-US" sz="1100" dirty="0" smtClean="0">
                          <a:effectLst/>
                        </a:rPr>
                        <a:t>11 664 182.85</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1189871"/>
                  </a:ext>
                </a:extLst>
              </a:tr>
            </a:tbl>
          </a:graphicData>
        </a:graphic>
      </p:graphicFrame>
    </p:spTree>
    <p:extLst>
      <p:ext uri="{BB962C8B-B14F-4D97-AF65-F5344CB8AC3E}">
        <p14:creationId xmlns:p14="http://schemas.microsoft.com/office/powerpoint/2010/main" val="137459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STATE OF FINANCE: COLLECTION RATE</a:t>
            </a:r>
            <a:endParaRPr lang="en-ZA" dirty="0"/>
          </a:p>
        </p:txBody>
      </p:sp>
      <p:sp>
        <p:nvSpPr>
          <p:cNvPr id="3" name="Content Placeholder 2"/>
          <p:cNvSpPr>
            <a:spLocks noGrp="1"/>
          </p:cNvSpPr>
          <p:nvPr>
            <p:ph idx="1"/>
          </p:nvPr>
        </p:nvSpPr>
        <p:spPr>
          <a:xfrm>
            <a:off x="677334" y="1616365"/>
            <a:ext cx="8596668" cy="4424998"/>
          </a:xfrm>
        </p:spPr>
        <p:txBody>
          <a:bodyPr/>
          <a:lstStyle/>
          <a:p>
            <a:r>
              <a:rPr lang="en-ZA" dirty="0" smtClean="0"/>
              <a:t>The collection rate from March 2020- January 2021 </a:t>
            </a:r>
            <a:r>
              <a:rPr lang="en-ZA" b="1" dirty="0" smtClean="0"/>
              <a:t>(  Av=19%)</a:t>
            </a:r>
          </a:p>
          <a:p>
            <a:endParaRPr lang="en-ZA" dirty="0" smtClean="0"/>
          </a:p>
        </p:txBody>
      </p:sp>
      <p:graphicFrame>
        <p:nvGraphicFramePr>
          <p:cNvPr id="7" name="Table 6"/>
          <p:cNvGraphicFramePr>
            <a:graphicFrameLocks noGrp="1"/>
          </p:cNvGraphicFramePr>
          <p:nvPr>
            <p:extLst>
              <p:ext uri="{D42A27DB-BD31-4B8C-83A1-F6EECF244321}">
                <p14:modId xmlns:p14="http://schemas.microsoft.com/office/powerpoint/2010/main" val="4246063941"/>
              </p:ext>
            </p:extLst>
          </p:nvPr>
        </p:nvGraphicFramePr>
        <p:xfrm>
          <a:off x="1191491" y="2540001"/>
          <a:ext cx="6653458" cy="1825993"/>
        </p:xfrm>
        <a:graphic>
          <a:graphicData uri="http://schemas.openxmlformats.org/drawingml/2006/table">
            <a:tbl>
              <a:tblPr firstRow="1" firstCol="1" bandRow="1">
                <a:tableStyleId>{B301B821-A1FF-4177-AEE7-76D212191A09}</a:tableStyleId>
              </a:tblPr>
              <a:tblGrid>
                <a:gridCol w="1842292">
                  <a:extLst>
                    <a:ext uri="{9D8B030D-6E8A-4147-A177-3AD203B41FA5}">
                      <a16:colId xmlns:a16="http://schemas.microsoft.com/office/drawing/2014/main" val="2791952640"/>
                    </a:ext>
                  </a:extLst>
                </a:gridCol>
                <a:gridCol w="1603722">
                  <a:extLst>
                    <a:ext uri="{9D8B030D-6E8A-4147-A177-3AD203B41FA5}">
                      <a16:colId xmlns:a16="http://schemas.microsoft.com/office/drawing/2014/main" val="694196784"/>
                    </a:ext>
                  </a:extLst>
                </a:gridCol>
                <a:gridCol w="1603722">
                  <a:extLst>
                    <a:ext uri="{9D8B030D-6E8A-4147-A177-3AD203B41FA5}">
                      <a16:colId xmlns:a16="http://schemas.microsoft.com/office/drawing/2014/main" val="825631336"/>
                    </a:ext>
                  </a:extLst>
                </a:gridCol>
                <a:gridCol w="1603722">
                  <a:extLst>
                    <a:ext uri="{9D8B030D-6E8A-4147-A177-3AD203B41FA5}">
                      <a16:colId xmlns:a16="http://schemas.microsoft.com/office/drawing/2014/main" val="418219101"/>
                    </a:ext>
                  </a:extLst>
                </a:gridCol>
              </a:tblGrid>
              <a:tr h="490071">
                <a:tc>
                  <a:txBody>
                    <a:bodyPr/>
                    <a:lstStyle/>
                    <a:p>
                      <a:pPr algn="ctr">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Jan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February</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March</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5013881"/>
                  </a:ext>
                </a:extLst>
              </a:tr>
              <a:tr h="396619">
                <a:tc>
                  <a:txBody>
                    <a:bodyPr/>
                    <a:lstStyle/>
                    <a:p>
                      <a:pPr>
                        <a:spcAft>
                          <a:spcPts val="0"/>
                        </a:spcAft>
                      </a:pPr>
                      <a:r>
                        <a:rPr lang="en-US" sz="1200">
                          <a:effectLst/>
                        </a:rPr>
                        <a:t>Billing</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ZA" sz="1200" dirty="0" smtClean="0">
                        <a:effectLst/>
                      </a:endParaRPr>
                    </a:p>
                    <a:p>
                      <a:pPr>
                        <a:spcAft>
                          <a:spcPts val="0"/>
                        </a:spcAft>
                      </a:pPr>
                      <a:r>
                        <a:rPr lang="en-ZA" sz="1200" dirty="0" smtClean="0">
                          <a:effectLst/>
                        </a:rPr>
                        <a:t>R15 </a:t>
                      </a:r>
                      <a:r>
                        <a:rPr lang="en-ZA" sz="1200" dirty="0">
                          <a:effectLst/>
                        </a:rPr>
                        <a:t>991 162.31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ZA" sz="1200" dirty="0" smtClean="0">
                        <a:effectLst/>
                      </a:endParaRPr>
                    </a:p>
                    <a:p>
                      <a:pPr>
                        <a:spcAft>
                          <a:spcPts val="0"/>
                        </a:spcAft>
                      </a:pPr>
                      <a:r>
                        <a:rPr lang="en-ZA" sz="1200" dirty="0" smtClean="0">
                          <a:effectLst/>
                        </a:rPr>
                        <a:t>R15  </a:t>
                      </a:r>
                      <a:r>
                        <a:rPr lang="en-ZA" sz="1200" dirty="0">
                          <a:effectLst/>
                        </a:rPr>
                        <a:t>464 </a:t>
                      </a:r>
                      <a:r>
                        <a:rPr lang="en-ZA" sz="1200" dirty="0" smtClean="0">
                          <a:effectLst/>
                        </a:rPr>
                        <a:t>042.10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smtClean="0">
                          <a:effectLst/>
                        </a:rPr>
                        <a:t>R17 </a:t>
                      </a:r>
                      <a:r>
                        <a:rPr lang="en-ZA" sz="1200" dirty="0">
                          <a:effectLst/>
                        </a:rPr>
                        <a:t>689 826.07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60034672"/>
                  </a:ext>
                </a:extLst>
              </a:tr>
              <a:tr h="490071">
                <a:tc>
                  <a:txBody>
                    <a:bodyPr/>
                    <a:lstStyle/>
                    <a:p>
                      <a:pPr>
                        <a:spcAft>
                          <a:spcPts val="0"/>
                        </a:spcAft>
                      </a:pPr>
                      <a:r>
                        <a:rPr lang="en-US" sz="1200" dirty="0">
                          <a:effectLst/>
                        </a:rPr>
                        <a:t>Collection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ZA" sz="1200" dirty="0" smtClean="0">
                        <a:effectLst/>
                      </a:endParaRPr>
                    </a:p>
                    <a:p>
                      <a:pPr>
                        <a:spcAft>
                          <a:spcPts val="0"/>
                        </a:spcAft>
                      </a:pPr>
                      <a:r>
                        <a:rPr lang="en-ZA" sz="1200" dirty="0" smtClean="0">
                          <a:effectLst/>
                        </a:rPr>
                        <a:t>R  </a:t>
                      </a:r>
                      <a:r>
                        <a:rPr lang="en-ZA" sz="1200" dirty="0">
                          <a:effectLst/>
                        </a:rPr>
                        <a:t>2 987 986,65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ZA" sz="1200" dirty="0" smtClean="0">
                        <a:effectLst/>
                      </a:endParaRPr>
                    </a:p>
                    <a:p>
                      <a:pPr>
                        <a:spcAft>
                          <a:spcPts val="0"/>
                        </a:spcAft>
                      </a:pPr>
                      <a:r>
                        <a:rPr lang="en-ZA" sz="1200" dirty="0" smtClean="0">
                          <a:effectLst/>
                        </a:rPr>
                        <a:t>R  </a:t>
                      </a:r>
                      <a:r>
                        <a:rPr lang="en-ZA" sz="1200" dirty="0">
                          <a:effectLst/>
                        </a:rPr>
                        <a:t>4 199 064.43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a:effectLst/>
                        </a:rPr>
                        <a:t> </a:t>
                      </a:r>
                      <a:endParaRPr lang="en-ZA" sz="1200" dirty="0" smtClean="0">
                        <a:effectLst/>
                      </a:endParaRPr>
                    </a:p>
                    <a:p>
                      <a:pPr>
                        <a:spcAft>
                          <a:spcPts val="0"/>
                        </a:spcAft>
                      </a:pPr>
                      <a:r>
                        <a:rPr lang="en-ZA" sz="1200" dirty="0" smtClean="0">
                          <a:effectLst/>
                        </a:rPr>
                        <a:t>R  </a:t>
                      </a:r>
                      <a:r>
                        <a:rPr lang="en-ZA" sz="1200" dirty="0">
                          <a:effectLst/>
                        </a:rPr>
                        <a:t>3 677 621.53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7562927"/>
                  </a:ext>
                </a:extLst>
              </a:tr>
              <a:tr h="449232">
                <a:tc>
                  <a:txBody>
                    <a:bodyPr/>
                    <a:lstStyle/>
                    <a:p>
                      <a:pPr>
                        <a:spcAft>
                          <a:spcPts val="0"/>
                        </a:spcAft>
                      </a:pPr>
                      <a:r>
                        <a:rPr lang="en-US" sz="1100">
                          <a:effectLst/>
                        </a:rPr>
                        <a:t>Percentage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a:effectLst/>
                        </a:rPr>
                        <a:t>27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a:effectLst/>
                        </a:rPr>
                        <a:t>21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1948968"/>
                  </a:ext>
                </a:extLst>
              </a:tr>
            </a:tbl>
          </a:graphicData>
        </a:graphic>
      </p:graphicFrame>
      <p:pic>
        <p:nvPicPr>
          <p:cNvPr id="8" name="Picture 7"/>
          <p:cNvPicPr>
            <a:picLocks noChangeAspect="1"/>
          </p:cNvPicPr>
          <p:nvPr/>
        </p:nvPicPr>
        <p:blipFill>
          <a:blip r:embed="rId2"/>
          <a:stretch>
            <a:fillRect/>
          </a:stretch>
        </p:blipFill>
        <p:spPr>
          <a:xfrm>
            <a:off x="8026400" y="5960344"/>
            <a:ext cx="835896" cy="897656"/>
          </a:xfrm>
          <a:prstGeom prst="rect">
            <a:avLst/>
          </a:prstGeom>
        </p:spPr>
      </p:pic>
    </p:spTree>
    <p:extLst>
      <p:ext uri="{BB962C8B-B14F-4D97-AF65-F5344CB8AC3E}">
        <p14:creationId xmlns:p14="http://schemas.microsoft.com/office/powerpoint/2010/main" val="59859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8074"/>
            <a:ext cx="8596668" cy="1320800"/>
          </a:xfrm>
        </p:spPr>
        <p:txBody>
          <a:bodyPr/>
          <a:lstStyle/>
          <a:p>
            <a:r>
              <a:rPr lang="en-ZA" dirty="0"/>
              <a:t>STATE OF FINANCE: COLLECTION RATE</a:t>
            </a:r>
          </a:p>
        </p:txBody>
      </p:sp>
      <p:sp>
        <p:nvSpPr>
          <p:cNvPr id="3" name="Content Placeholder 2"/>
          <p:cNvSpPr>
            <a:spLocks noGrp="1"/>
          </p:cNvSpPr>
          <p:nvPr>
            <p:ph idx="1"/>
          </p:nvPr>
        </p:nvSpPr>
        <p:spPr>
          <a:xfrm>
            <a:off x="677334" y="1616365"/>
            <a:ext cx="8596668" cy="4424998"/>
          </a:xfrm>
        </p:spPr>
        <p:txBody>
          <a:bodyPr/>
          <a:lstStyle/>
          <a:p>
            <a:r>
              <a:rPr lang="en-ZA" dirty="0" smtClean="0"/>
              <a:t>Billing Vs Collection Rate : April – June </a:t>
            </a:r>
            <a:r>
              <a:rPr lang="en-ZA" b="1" dirty="0" smtClean="0"/>
              <a:t>(Av= 20%)</a:t>
            </a:r>
          </a:p>
        </p:txBody>
      </p:sp>
      <p:graphicFrame>
        <p:nvGraphicFramePr>
          <p:cNvPr id="5" name="Table 4"/>
          <p:cNvGraphicFramePr>
            <a:graphicFrameLocks noGrp="1"/>
          </p:cNvGraphicFramePr>
          <p:nvPr>
            <p:extLst>
              <p:ext uri="{D42A27DB-BD31-4B8C-83A1-F6EECF244321}">
                <p14:modId xmlns:p14="http://schemas.microsoft.com/office/powerpoint/2010/main" val="1776206534"/>
              </p:ext>
            </p:extLst>
          </p:nvPr>
        </p:nvGraphicFramePr>
        <p:xfrm>
          <a:off x="849745" y="2281383"/>
          <a:ext cx="6995204" cy="1376216"/>
        </p:xfrm>
        <a:graphic>
          <a:graphicData uri="http://schemas.openxmlformats.org/drawingml/2006/table">
            <a:tbl>
              <a:tblPr firstRow="1" firstCol="1" bandRow="1">
                <a:tableStyleId>{B301B821-A1FF-4177-AEE7-76D212191A09}</a:tableStyleId>
              </a:tblPr>
              <a:tblGrid>
                <a:gridCol w="1936919">
                  <a:extLst>
                    <a:ext uri="{9D8B030D-6E8A-4147-A177-3AD203B41FA5}">
                      <a16:colId xmlns:a16="http://schemas.microsoft.com/office/drawing/2014/main" val="3158622513"/>
                    </a:ext>
                  </a:extLst>
                </a:gridCol>
                <a:gridCol w="1686095">
                  <a:extLst>
                    <a:ext uri="{9D8B030D-6E8A-4147-A177-3AD203B41FA5}">
                      <a16:colId xmlns:a16="http://schemas.microsoft.com/office/drawing/2014/main" val="3846232791"/>
                    </a:ext>
                  </a:extLst>
                </a:gridCol>
                <a:gridCol w="1686095">
                  <a:extLst>
                    <a:ext uri="{9D8B030D-6E8A-4147-A177-3AD203B41FA5}">
                      <a16:colId xmlns:a16="http://schemas.microsoft.com/office/drawing/2014/main" val="3875362076"/>
                    </a:ext>
                  </a:extLst>
                </a:gridCol>
                <a:gridCol w="1686095">
                  <a:extLst>
                    <a:ext uri="{9D8B030D-6E8A-4147-A177-3AD203B41FA5}">
                      <a16:colId xmlns:a16="http://schemas.microsoft.com/office/drawing/2014/main" val="3733101523"/>
                    </a:ext>
                  </a:extLst>
                </a:gridCol>
              </a:tblGrid>
              <a:tr h="351374">
                <a:tc>
                  <a:txBody>
                    <a:bodyPr/>
                    <a:lstStyle/>
                    <a:p>
                      <a:pPr algn="ctr">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Apr</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May</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June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0806724"/>
                  </a:ext>
                </a:extLst>
              </a:tr>
              <a:tr h="351374">
                <a:tc>
                  <a:txBody>
                    <a:bodyPr/>
                    <a:lstStyle/>
                    <a:p>
                      <a:pPr>
                        <a:spcAft>
                          <a:spcPts val="0"/>
                        </a:spcAft>
                      </a:pPr>
                      <a:r>
                        <a:rPr lang="en-US" sz="1200">
                          <a:effectLst/>
                        </a:rPr>
                        <a:t>Billing</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a:effectLst/>
                        </a:rPr>
                        <a:t>R16 169 510.96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a:effectLst/>
                        </a:rPr>
                        <a:t>R17 016 414.83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a:effectLst/>
                        </a:rPr>
                        <a:t> R17 091 676.49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36026610"/>
                  </a:ext>
                </a:extLst>
              </a:tr>
              <a:tr h="351374">
                <a:tc>
                  <a:txBody>
                    <a:bodyPr/>
                    <a:lstStyle/>
                    <a:p>
                      <a:pPr>
                        <a:spcAft>
                          <a:spcPts val="0"/>
                        </a:spcAft>
                      </a:pPr>
                      <a:r>
                        <a:rPr lang="en-US" sz="1200">
                          <a:effectLst/>
                        </a:rPr>
                        <a:t>Collection</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a:effectLst/>
                        </a:rPr>
                        <a:t>R  2 242 891.54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a:effectLst/>
                        </a:rPr>
                        <a:t>R  3 094 455.12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a:effectLst/>
                        </a:rPr>
                        <a:t> R  4 550 471.57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8194810"/>
                  </a:ext>
                </a:extLst>
              </a:tr>
              <a:tr h="322094">
                <a:tc>
                  <a:txBody>
                    <a:bodyPr/>
                    <a:lstStyle/>
                    <a:p>
                      <a:pPr>
                        <a:spcAft>
                          <a:spcPts val="0"/>
                        </a:spcAft>
                      </a:pPr>
                      <a:r>
                        <a:rPr lang="en-US" sz="1100">
                          <a:effectLst/>
                        </a:rPr>
                        <a:t>Percentage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a:effectLst/>
                        </a:rPr>
                        <a:t>27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3887642"/>
                  </a:ext>
                </a:extLst>
              </a:tr>
            </a:tbl>
          </a:graphicData>
        </a:graphic>
      </p:graphicFrame>
      <p:pic>
        <p:nvPicPr>
          <p:cNvPr id="6" name="Picture 5"/>
          <p:cNvPicPr>
            <a:picLocks noChangeAspect="1"/>
          </p:cNvPicPr>
          <p:nvPr/>
        </p:nvPicPr>
        <p:blipFill>
          <a:blip r:embed="rId2"/>
          <a:stretch>
            <a:fillRect/>
          </a:stretch>
        </p:blipFill>
        <p:spPr>
          <a:xfrm>
            <a:off x="8137671" y="5846616"/>
            <a:ext cx="743098" cy="798001"/>
          </a:xfrm>
          <a:prstGeom prst="rect">
            <a:avLst/>
          </a:prstGeom>
        </p:spPr>
      </p:pic>
    </p:spTree>
    <p:extLst>
      <p:ext uri="{BB962C8B-B14F-4D97-AF65-F5344CB8AC3E}">
        <p14:creationId xmlns:p14="http://schemas.microsoft.com/office/powerpoint/2010/main" val="281779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8074"/>
            <a:ext cx="8596668" cy="1320800"/>
          </a:xfrm>
        </p:spPr>
        <p:txBody>
          <a:bodyPr/>
          <a:lstStyle/>
          <a:p>
            <a:r>
              <a:rPr lang="en-ZA" dirty="0"/>
              <a:t>STATE OF FINANCE: COLLECTION RATE</a:t>
            </a:r>
          </a:p>
        </p:txBody>
      </p:sp>
      <p:sp>
        <p:nvSpPr>
          <p:cNvPr id="3" name="Content Placeholder 2"/>
          <p:cNvSpPr>
            <a:spLocks noGrp="1"/>
          </p:cNvSpPr>
          <p:nvPr>
            <p:ph idx="1"/>
          </p:nvPr>
        </p:nvSpPr>
        <p:spPr>
          <a:xfrm>
            <a:off x="677334" y="1616365"/>
            <a:ext cx="8596668" cy="4424998"/>
          </a:xfrm>
        </p:spPr>
        <p:txBody>
          <a:bodyPr/>
          <a:lstStyle/>
          <a:p>
            <a:r>
              <a:rPr lang="en-ZA" dirty="0" smtClean="0"/>
              <a:t>Billing Vs Collection Rate : July –September </a:t>
            </a:r>
            <a:r>
              <a:rPr lang="en-ZA" b="1" dirty="0" smtClean="0"/>
              <a:t>( Av=14%)</a:t>
            </a:r>
            <a:endParaRPr lang="en-ZA" b="1" dirty="0"/>
          </a:p>
          <a:p>
            <a:pPr marL="0" indent="0">
              <a:buNone/>
            </a:pPr>
            <a:endParaRPr lang="en-ZA" dirty="0" smtClean="0"/>
          </a:p>
        </p:txBody>
      </p:sp>
      <p:graphicFrame>
        <p:nvGraphicFramePr>
          <p:cNvPr id="5" name="Table 4"/>
          <p:cNvGraphicFramePr>
            <a:graphicFrameLocks noGrp="1"/>
          </p:cNvGraphicFramePr>
          <p:nvPr>
            <p:extLst>
              <p:ext uri="{D42A27DB-BD31-4B8C-83A1-F6EECF244321}">
                <p14:modId xmlns:p14="http://schemas.microsoft.com/office/powerpoint/2010/main" val="404009184"/>
              </p:ext>
            </p:extLst>
          </p:nvPr>
        </p:nvGraphicFramePr>
        <p:xfrm>
          <a:off x="849745" y="2327563"/>
          <a:ext cx="6995204" cy="1330035"/>
        </p:xfrm>
        <a:graphic>
          <a:graphicData uri="http://schemas.openxmlformats.org/drawingml/2006/table">
            <a:tbl>
              <a:tblPr firstRow="1" firstCol="1" bandRow="1">
                <a:tableStyleId>{B301B821-A1FF-4177-AEE7-76D212191A09}</a:tableStyleId>
              </a:tblPr>
              <a:tblGrid>
                <a:gridCol w="1936919">
                  <a:extLst>
                    <a:ext uri="{9D8B030D-6E8A-4147-A177-3AD203B41FA5}">
                      <a16:colId xmlns:a16="http://schemas.microsoft.com/office/drawing/2014/main" val="3158622513"/>
                    </a:ext>
                  </a:extLst>
                </a:gridCol>
                <a:gridCol w="1686095">
                  <a:extLst>
                    <a:ext uri="{9D8B030D-6E8A-4147-A177-3AD203B41FA5}">
                      <a16:colId xmlns:a16="http://schemas.microsoft.com/office/drawing/2014/main" val="3846232791"/>
                    </a:ext>
                  </a:extLst>
                </a:gridCol>
                <a:gridCol w="1686095">
                  <a:extLst>
                    <a:ext uri="{9D8B030D-6E8A-4147-A177-3AD203B41FA5}">
                      <a16:colId xmlns:a16="http://schemas.microsoft.com/office/drawing/2014/main" val="3875362076"/>
                    </a:ext>
                  </a:extLst>
                </a:gridCol>
                <a:gridCol w="1686095">
                  <a:extLst>
                    <a:ext uri="{9D8B030D-6E8A-4147-A177-3AD203B41FA5}">
                      <a16:colId xmlns:a16="http://schemas.microsoft.com/office/drawing/2014/main" val="3733101523"/>
                    </a:ext>
                  </a:extLst>
                </a:gridCol>
              </a:tblGrid>
              <a:tr h="339583">
                <a:tc>
                  <a:txBody>
                    <a:bodyPr/>
                    <a:lstStyle/>
                    <a:p>
                      <a:pPr algn="ctr">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smtClean="0">
                          <a:effectLst/>
                        </a:rPr>
                        <a:t>July</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smtClean="0">
                          <a:effectLst/>
                        </a:rPr>
                        <a:t>August</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smtClean="0">
                          <a:effectLst/>
                        </a:rPr>
                        <a:t>September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0806724"/>
                  </a:ext>
                </a:extLst>
              </a:tr>
              <a:tr h="339583">
                <a:tc>
                  <a:txBody>
                    <a:bodyPr/>
                    <a:lstStyle/>
                    <a:p>
                      <a:pPr>
                        <a:spcAft>
                          <a:spcPts val="0"/>
                        </a:spcAft>
                      </a:pPr>
                      <a:r>
                        <a:rPr lang="en-US" sz="1200">
                          <a:effectLst/>
                        </a:rPr>
                        <a:t>Billing</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smtClean="0">
                          <a:effectLst/>
                        </a:rPr>
                        <a:t>R 17 578 325.29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smtClean="0">
                          <a:effectLst/>
                        </a:rPr>
                        <a:t>R 18 748 334.73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a:effectLst/>
                        </a:rPr>
                        <a:t> R17 </a:t>
                      </a:r>
                      <a:r>
                        <a:rPr lang="en-ZA" sz="1200" dirty="0" smtClean="0">
                          <a:effectLst/>
                        </a:rPr>
                        <a:t>550</a:t>
                      </a:r>
                      <a:r>
                        <a:rPr lang="en-ZA" sz="1200" baseline="0" dirty="0" smtClean="0">
                          <a:effectLst/>
                        </a:rPr>
                        <a:t> 875.91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36026610"/>
                  </a:ext>
                </a:extLst>
              </a:tr>
              <a:tr h="339583">
                <a:tc>
                  <a:txBody>
                    <a:bodyPr/>
                    <a:lstStyle/>
                    <a:p>
                      <a:pPr>
                        <a:spcAft>
                          <a:spcPts val="0"/>
                        </a:spcAft>
                      </a:pPr>
                      <a:r>
                        <a:rPr lang="en-US" sz="1200">
                          <a:effectLst/>
                        </a:rPr>
                        <a:t>Collection</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smtClean="0">
                          <a:effectLst/>
                        </a:rPr>
                        <a:t>R</a:t>
                      </a:r>
                      <a:r>
                        <a:rPr lang="en-ZA" sz="1200" baseline="0" dirty="0" smtClean="0">
                          <a:effectLst/>
                        </a:rPr>
                        <a:t> 2 835 242.97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a:effectLst/>
                        </a:rPr>
                        <a:t>R  </a:t>
                      </a:r>
                      <a:r>
                        <a:rPr lang="en-ZA" sz="1200" dirty="0" smtClean="0">
                          <a:effectLst/>
                        </a:rPr>
                        <a:t>2</a:t>
                      </a:r>
                      <a:r>
                        <a:rPr lang="en-ZA" sz="1200" baseline="0" dirty="0" smtClean="0">
                          <a:effectLst/>
                        </a:rPr>
                        <a:t> 522 363.77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dirty="0">
                          <a:effectLst/>
                        </a:rPr>
                        <a:t> R  </a:t>
                      </a:r>
                      <a:r>
                        <a:rPr lang="en-ZA" sz="1200" dirty="0" smtClean="0">
                          <a:effectLst/>
                        </a:rPr>
                        <a:t>2 341 421.83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8194810"/>
                  </a:ext>
                </a:extLst>
              </a:tr>
              <a:tr h="311286">
                <a:tc>
                  <a:txBody>
                    <a:bodyPr/>
                    <a:lstStyle/>
                    <a:p>
                      <a:pPr>
                        <a:spcAft>
                          <a:spcPts val="0"/>
                        </a:spcAft>
                      </a:pPr>
                      <a:r>
                        <a:rPr lang="en-US" sz="1100" dirty="0">
                          <a:effectLst/>
                        </a:rPr>
                        <a:t>Percentage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smtClean="0">
                          <a:effectLst/>
                        </a:rPr>
                        <a:t>16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smtClean="0">
                          <a:effectLst/>
                        </a:rPr>
                        <a:t>13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smtClean="0">
                          <a:effectLst/>
                        </a:rPr>
                        <a:t>13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3887642"/>
                  </a:ext>
                </a:extLst>
              </a:tr>
            </a:tbl>
          </a:graphicData>
        </a:graphic>
      </p:graphicFrame>
      <p:pic>
        <p:nvPicPr>
          <p:cNvPr id="4" name="Picture 3"/>
          <p:cNvPicPr>
            <a:picLocks noChangeAspect="1"/>
          </p:cNvPicPr>
          <p:nvPr/>
        </p:nvPicPr>
        <p:blipFill>
          <a:blip r:embed="rId2"/>
          <a:stretch>
            <a:fillRect/>
          </a:stretch>
        </p:blipFill>
        <p:spPr>
          <a:xfrm>
            <a:off x="8109528" y="5798287"/>
            <a:ext cx="891314" cy="957168"/>
          </a:xfrm>
          <a:prstGeom prst="rect">
            <a:avLst/>
          </a:prstGeom>
        </p:spPr>
      </p:pic>
    </p:spTree>
    <p:extLst>
      <p:ext uri="{BB962C8B-B14F-4D97-AF65-F5344CB8AC3E}">
        <p14:creationId xmlns:p14="http://schemas.microsoft.com/office/powerpoint/2010/main" val="12691317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4096</TotalTime>
  <Words>990</Words>
  <Application>Microsoft Office PowerPoint</Application>
  <PresentationFormat>Widescreen</PresentationFormat>
  <Paragraphs>233</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Times New Roman</vt:lpstr>
      <vt:lpstr>Trebuchet MS</vt:lpstr>
      <vt:lpstr>Wingdings</vt:lpstr>
      <vt:lpstr>Wingdings 3</vt:lpstr>
      <vt:lpstr>Facet</vt:lpstr>
      <vt:lpstr>MSPhotoEd.3</vt:lpstr>
      <vt:lpstr>STATE OF MASILONYANA LOCAL MUNICIPALITY   </vt:lpstr>
      <vt:lpstr>OUTLINE </vt:lpstr>
      <vt:lpstr>Overview of MLM</vt:lpstr>
      <vt:lpstr>INSTITUTIONAL CAPACITY IN SENIOR MANAGEMENT POSITIONS</vt:lpstr>
      <vt:lpstr>Implementation of the audit action plan</vt:lpstr>
      <vt:lpstr>STATE OF FINANCES </vt:lpstr>
      <vt:lpstr>STATE OF FINANCE: COLLECTION RATE</vt:lpstr>
      <vt:lpstr>STATE OF FINANCE: COLLECTION RATE</vt:lpstr>
      <vt:lpstr>STATE OF FINANCE: COLLECTION RATE</vt:lpstr>
      <vt:lpstr>STATE OF FINANCE: COLLECTION RATE</vt:lpstr>
      <vt:lpstr>STATE OF FINANCE: COLLECTION RATE</vt:lpstr>
      <vt:lpstr>STATE OF FINANCE: COLLECTION RATE</vt:lpstr>
      <vt:lpstr>STATE OF FINANCE: COLLECTION RATE</vt:lpstr>
      <vt:lpstr>STATE OF FINANCE: COLLECTION RATE</vt:lpstr>
      <vt:lpstr> COVID-19 EXPENDITURE</vt:lpstr>
      <vt:lpstr>UIF EXPENDITURE FOR 2020/21 F/Y</vt:lpstr>
      <vt:lpstr>INTERNAL AUDIT COMMITTEE AND MPAC</vt:lpstr>
      <vt:lpstr>MASILONYANA LM SENIOR MANAGEMENT TEAM</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MASILONYANA LOCAL MUNICIPALITY</dc:title>
  <dc:creator>Sello Michelle</dc:creator>
  <cp:lastModifiedBy>Shereen Cassiem</cp:lastModifiedBy>
  <cp:revision>37</cp:revision>
  <dcterms:created xsi:type="dcterms:W3CDTF">2021-03-05T04:47:08Z</dcterms:created>
  <dcterms:modified xsi:type="dcterms:W3CDTF">2021-03-08T12:53:08Z</dcterms:modified>
</cp:coreProperties>
</file>